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87" r:id="rId7"/>
    <p:sldId id="270" r:id="rId8"/>
    <p:sldId id="288" r:id="rId9"/>
    <p:sldId id="282" r:id="rId10"/>
    <p:sldId id="281" r:id="rId11"/>
    <p:sldId id="334" r:id="rId12"/>
    <p:sldId id="340" r:id="rId13"/>
    <p:sldId id="289" r:id="rId14"/>
    <p:sldId id="292" r:id="rId15"/>
    <p:sldId id="293" r:id="rId16"/>
    <p:sldId id="295" r:id="rId17"/>
    <p:sldId id="296" r:id="rId18"/>
    <p:sldId id="294" r:id="rId19"/>
    <p:sldId id="297" r:id="rId20"/>
    <p:sldId id="341" r:id="rId21"/>
    <p:sldId id="335" r:id="rId22"/>
    <p:sldId id="298" r:id="rId23"/>
    <p:sldId id="300" r:id="rId24"/>
    <p:sldId id="290" r:id="rId25"/>
    <p:sldId id="301" r:id="rId26"/>
    <p:sldId id="302" r:id="rId27"/>
    <p:sldId id="343" r:id="rId28"/>
    <p:sldId id="332" r:id="rId29"/>
    <p:sldId id="320" r:id="rId30"/>
    <p:sldId id="333" r:id="rId31"/>
    <p:sldId id="338" r:id="rId32"/>
    <p:sldId id="339" r:id="rId33"/>
    <p:sldId id="336" r:id="rId34"/>
    <p:sldId id="325" r:id="rId35"/>
    <p:sldId id="322" r:id="rId36"/>
    <p:sldId id="324" r:id="rId37"/>
    <p:sldId id="342" r:id="rId38"/>
    <p:sldId id="299" r:id="rId39"/>
    <p:sldId id="337" r:id="rId40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F906B0-6950-8A25-2992-8423F34EA047}" name="Philipp Musfeld" initials="PM" userId="S::philipp.musfeld@psychologie.uzh.ch::e0360996-dfbf-47f4-bf59-0cf650c838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9" autoAdjust="0"/>
    <p:restoredTop sz="92130"/>
  </p:normalViewPr>
  <p:slideViewPr>
    <p:cSldViewPr snapToObjects="1">
      <p:cViewPr varScale="1">
        <p:scale>
          <a:sx n="221" d="100"/>
          <a:sy n="221" d="100"/>
        </p:scale>
        <p:origin x="200" y="232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549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30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080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66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75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34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303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Cognitive Measurement Models 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Distributional models of behavioral data (e.g., Multinomial, Mixtures of Von Mises Distributions, Multivariate Models of Response Time &amp; Accuracy)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/>
              <a:t>Latent Cognitive Processes are translated into distributional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21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4/16/24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4/16/24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4/16/24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4/16/24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4/16/24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4/16/24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Institute of Psychology – Cognitive Psychology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musfeld.shinyapps.io/Bayesian_Posterior_Sampl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buerkner/br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buerkner/brm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buerkner/br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buerkner/br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github.com/paul-buerkner/brms" TargetMode="External"/><Relationship Id="rId4" Type="http://schemas.openxmlformats.org/officeDocument/2006/relationships/hyperlink" Target="https://rdrr.io/cran/brms/man/brmsformula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aul-buerkner/brms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-buerkner.github.io/brms/reference/set_prior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hyperlink" Target="https://github.com/paul-buerkner/brm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hyperlink" Target="https://github.com/paul-buerkner/brm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Bayesian Modelling for Observational Data</a:t>
            </a:r>
            <a:br>
              <a:rPr lang="en-US" sz="2800" dirty="0"/>
            </a:br>
            <a:r>
              <a:rPr lang="en-US" sz="2800" b="0" dirty="0"/>
              <a:t>Workshop for the R Peer Mentoring Group </a:t>
            </a:r>
            <a:br>
              <a:rPr lang="en-US" sz="2800" dirty="0"/>
            </a:br>
            <a:br>
              <a:rPr lang="en-GB" sz="2800" b="0" dirty="0"/>
            </a:br>
            <a:endParaRPr lang="en-US" b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Gidon </a:t>
            </a:r>
            <a:r>
              <a:rPr lang="en-US" dirty="0" err="1"/>
              <a:t>Frischkorn</a:t>
            </a:r>
            <a:r>
              <a:rPr lang="en-US" dirty="0"/>
              <a:t> (with special thanks to Philipp </a:t>
            </a:r>
            <a:r>
              <a:rPr lang="en-US" dirty="0" err="1"/>
              <a:t>Musfeld</a:t>
            </a:r>
            <a:r>
              <a:rPr lang="en-US" dirty="0"/>
              <a:t>)</a:t>
            </a:r>
          </a:p>
          <a:p>
            <a:r>
              <a:rPr lang="en-US" dirty="0"/>
              <a:t>Spring Term 2024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Introduction: Logic of Bayesian Statistics &amp; Bayes Rule</a:t>
            </a:r>
          </a:p>
          <a:p>
            <a:pPr marL="457200" indent="-457200">
              <a:buAutoNum type="arabicPeriod"/>
            </a:pP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dirty="0"/>
              <a:t>What is a Sampler and why do we need them?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dirty="0"/>
              <a:t>How does a (simple) sampler work?</a:t>
            </a:r>
            <a:endParaRPr lang="en-AU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</a:p>
          <a:p>
            <a:pPr marL="457200" indent="-457200"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Statistical Inference in Bayesian Models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Practical Exercises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59E3BA-033C-0F49-BC06-E7B06619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4272" y="4179566"/>
            <a:ext cx="2618708" cy="19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8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9E4C-3517-A5DA-DD62-53D41E4B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99252-382A-9E24-B6F9-45A4026D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/>
              <a:t>What is a Sampler and why do we need them?</a:t>
            </a:r>
            <a:endParaRPr lang="en-AU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85DCA-4909-F4DC-52FD-8FF3F361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Grafik 11" descr="Ein Bild, das Schrift, Text, Handschrift, Logo enthält.&#10;&#10;Automatisch generierte Beschreibung">
            <a:extLst>
              <a:ext uri="{FF2B5EF4-FFF2-40B4-BE49-F238E27FC236}">
                <a16:creationId xmlns:a16="http://schemas.microsoft.com/office/drawing/2014/main" id="{6703245D-0864-E36E-6B9E-C01E0568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843148"/>
            <a:ext cx="3873500" cy="149860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5365C8-4E93-20BF-059D-7AEEDAE608BE}"/>
              </a:ext>
            </a:extLst>
          </p:cNvPr>
          <p:cNvCxnSpPr>
            <a:cxnSpLocks/>
          </p:cNvCxnSpPr>
          <p:nvPr/>
        </p:nvCxnSpPr>
        <p:spPr bwMode="auto">
          <a:xfrm>
            <a:off x="3411451" y="2989652"/>
            <a:ext cx="588851" cy="3867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B582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070699A-05BA-B689-97E1-1EA37D5335DF}"/>
              </a:ext>
            </a:extLst>
          </p:cNvPr>
          <p:cNvSpPr txBox="1"/>
          <p:nvPr/>
        </p:nvSpPr>
        <p:spPr>
          <a:xfrm>
            <a:off x="2059819" y="2656361"/>
            <a:ext cx="151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B5825"/>
                </a:solidFill>
              </a:rPr>
              <a:t>Posterior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71B9A30-7BEF-BAD2-797D-8844E023314D}"/>
              </a:ext>
            </a:extLst>
          </p:cNvPr>
          <p:cNvCxnSpPr>
            <a:cxnSpLocks/>
          </p:cNvCxnSpPr>
          <p:nvPr/>
        </p:nvCxnSpPr>
        <p:spPr bwMode="auto">
          <a:xfrm>
            <a:off x="5463952" y="2656361"/>
            <a:ext cx="264542" cy="4320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7A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8A5EA2B-E28D-13BB-E17B-BB3F108A94CF}"/>
              </a:ext>
            </a:extLst>
          </p:cNvPr>
          <p:cNvSpPr txBox="1"/>
          <p:nvPr/>
        </p:nvSpPr>
        <p:spPr>
          <a:xfrm>
            <a:off x="4504358" y="2320059"/>
            <a:ext cx="151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27A6"/>
                </a:solidFill>
              </a:rPr>
              <a:t>Prior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0D5F55C-6630-3875-0CAE-638A554A8D1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24415" y="2872376"/>
            <a:ext cx="996367" cy="3539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1C34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7151CAE-3E44-9B1C-36F7-76FA2B13B0DE}"/>
              </a:ext>
            </a:extLst>
          </p:cNvPr>
          <p:cNvSpPr txBox="1"/>
          <p:nvPr/>
        </p:nvSpPr>
        <p:spPr>
          <a:xfrm>
            <a:off x="8148434" y="2649914"/>
            <a:ext cx="151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91C349"/>
                </a:solidFill>
              </a:rPr>
              <a:t>Likelihood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61E4A0C-FA2D-8337-87E1-952A3BC0286A}"/>
              </a:ext>
            </a:extLst>
          </p:cNvPr>
          <p:cNvSpPr txBox="1"/>
          <p:nvPr/>
        </p:nvSpPr>
        <p:spPr>
          <a:xfrm>
            <a:off x="5224447" y="4865293"/>
            <a:ext cx="22322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Marginal Likelihood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58C072C-E3AC-F8EA-4813-32898DD69AF8}"/>
              </a:ext>
            </a:extLst>
          </p:cNvPr>
          <p:cNvCxnSpPr>
            <a:cxnSpLocks/>
          </p:cNvCxnSpPr>
          <p:nvPr/>
        </p:nvCxnSpPr>
        <p:spPr bwMode="auto">
          <a:xfrm>
            <a:off x="6340562" y="4099556"/>
            <a:ext cx="0" cy="7170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9C2B9C0-D7CE-4702-AF04-1055C12AC6EF}"/>
              </a:ext>
            </a:extLst>
          </p:cNvPr>
          <p:cNvSpPr/>
          <p:nvPr/>
        </p:nvSpPr>
        <p:spPr bwMode="auto">
          <a:xfrm>
            <a:off x="5084159" y="4725144"/>
            <a:ext cx="2512805" cy="7006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B109CA4-DE8C-7F23-23A8-9C14988D97E3}"/>
              </a:ext>
            </a:extLst>
          </p:cNvPr>
          <p:cNvSpPr txBox="1"/>
          <p:nvPr/>
        </p:nvSpPr>
        <p:spPr>
          <a:xfrm>
            <a:off x="4998320" y="5508578"/>
            <a:ext cx="26844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Often, we don’t know this.</a:t>
            </a:r>
            <a:br>
              <a:rPr lang="en-US" i="1" dirty="0"/>
            </a:br>
            <a:r>
              <a:rPr lang="en-US" i="1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386284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8B62B-159E-BFB2-E995-ABB256323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EE27E-7537-2554-F7A2-6031ACE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/>
              <a:t>What is a Sampler and why do we need them?</a:t>
            </a:r>
            <a:endParaRPr lang="en-AU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3AE3-7BC7-9478-88E2-89804C3E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9F988C-7A61-9C8F-0E43-DF9B023255AA}"/>
              </a:ext>
            </a:extLst>
          </p:cNvPr>
          <p:cNvSpPr txBox="1"/>
          <p:nvPr/>
        </p:nvSpPr>
        <p:spPr>
          <a:xfrm>
            <a:off x="911225" y="2276872"/>
            <a:ext cx="103695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Marginal Likelihood: 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Probability of generating the observed data for ALL possible values of the model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 more technical terms: </a:t>
            </a:r>
            <a:r>
              <a:rPr lang="en-US" dirty="0"/>
              <a:t>The Likelihood function when integrating over the whole parameter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6DE7580-5573-6096-4EBC-CB0589EEB857}"/>
                  </a:ext>
                </a:extLst>
              </p:cNvPr>
              <p:cNvSpPr txBox="1"/>
              <p:nvPr/>
            </p:nvSpPr>
            <p:spPr>
              <a:xfrm>
                <a:off x="911225" y="3742233"/>
                <a:ext cx="7344816" cy="943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CH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CH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e>
                          </m:nary>
                          <m:r>
                            <a:rPr lang="de-CH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6DE7580-5573-6096-4EBC-CB0589EEB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" y="3742233"/>
                <a:ext cx="7344816" cy="943207"/>
              </a:xfrm>
              <a:prstGeom prst="rect">
                <a:avLst/>
              </a:prstGeom>
              <a:blipFill>
                <a:blip r:embed="rId2"/>
                <a:stretch>
                  <a:fillRect t="-31579" b="-10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8C1EFC65-6D5B-49EA-AC05-E97A32039110}"/>
              </a:ext>
            </a:extLst>
          </p:cNvPr>
          <p:cNvSpPr txBox="1"/>
          <p:nvPr/>
        </p:nvSpPr>
        <p:spPr>
          <a:xfrm>
            <a:off x="911225" y="5273639"/>
            <a:ext cx="103695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 more practical terms</a:t>
            </a:r>
            <a:r>
              <a:rPr lang="en-US" dirty="0"/>
              <a:t>: A constant which normalizes the Posterior distribution to make it a proper probability distribution (the area under the distribution has to integrate to 1)</a:t>
            </a:r>
          </a:p>
        </p:txBody>
      </p:sp>
    </p:spTree>
    <p:extLst>
      <p:ext uri="{BB962C8B-B14F-4D97-AF65-F5344CB8AC3E}">
        <p14:creationId xmlns:p14="http://schemas.microsoft.com/office/powerpoint/2010/main" val="19563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D0D2-9DA9-F036-FBA0-43F7F9C75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5B800-3BD1-CCCE-1399-5C2D60B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/>
              <a:t>What is a Sampler and why do we need them?</a:t>
            </a:r>
            <a:endParaRPr lang="en-AU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F2066-2CB8-60BF-6F38-28CC82C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1616B8-2847-79BF-1541-FBE869CCD9FF}"/>
              </a:ext>
            </a:extLst>
          </p:cNvPr>
          <p:cNvSpPr txBox="1"/>
          <p:nvPr/>
        </p:nvSpPr>
        <p:spPr>
          <a:xfrm>
            <a:off x="841759" y="2120513"/>
            <a:ext cx="1036955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1: Discrete space of possible parameter values:</a:t>
            </a:r>
            <a:br>
              <a:rPr lang="en-US" dirty="0"/>
            </a:br>
            <a:r>
              <a:rPr lang="en-US" i="1" dirty="0"/>
              <a:t>We have designed a test for evaluating if a person is a genius. The test detect geniuses with 99% accuracy and provides negative results for normal people with 99.5% accuracy.</a:t>
            </a:r>
          </a:p>
          <a:p>
            <a:endParaRPr lang="en-US" i="1" dirty="0"/>
          </a:p>
          <a:p>
            <a:r>
              <a:rPr lang="en-US" i="1" dirty="0"/>
              <a:t>We tested a random person at Zurich HB and the result indicated that the tested person is a genius. What do we conclude?</a:t>
            </a:r>
          </a:p>
          <a:p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144C215-3FF3-1D0C-4400-70BDA2460D0F}"/>
                  </a:ext>
                </a:extLst>
              </p:cNvPr>
              <p:cNvSpPr txBox="1"/>
              <p:nvPr/>
            </p:nvSpPr>
            <p:spPr>
              <a:xfrm>
                <a:off x="911224" y="3775685"/>
                <a:ext cx="10225335" cy="87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𝐺𝑒𝑛𝑖𝑢𝑠</m:t>
                              </m:r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𝑇𝑒𝑠𝑡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𝐺𝑒𝑛𝑖𝑢𝑠</m:t>
                          </m:r>
                          <m:r>
                            <a:rPr lang="de-DE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144C215-3FF3-1D0C-4400-70BDA246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" y="3775685"/>
                <a:ext cx="10225335" cy="874598"/>
              </a:xfrm>
              <a:prstGeom prst="rect">
                <a:avLst/>
              </a:prstGeom>
              <a:blipFill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AED5BD4-4D62-64C2-1B24-03C22BD880D0}"/>
                  </a:ext>
                </a:extLst>
              </p:cNvPr>
              <p:cNvSpPr txBox="1"/>
              <p:nvPr/>
            </p:nvSpPr>
            <p:spPr>
              <a:xfrm>
                <a:off x="983332" y="5097820"/>
                <a:ext cx="10225335" cy="861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de-CH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AED5BD4-4D62-64C2-1B24-03C22BD88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2" y="5097820"/>
                <a:ext cx="10225335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25BAC-CF5C-8B97-B45D-FA9CE5B9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183D4-1E2D-D863-64C9-D0712074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/>
              <a:t>What is a Sampler and why do we need them?</a:t>
            </a:r>
            <a:endParaRPr lang="en-AU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EDD4C-F12D-5814-9740-C028EA1B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58B212-29BC-35D9-2F3F-B0D0CC920FB3}"/>
              </a:ext>
            </a:extLst>
          </p:cNvPr>
          <p:cNvSpPr txBox="1"/>
          <p:nvPr/>
        </p:nvSpPr>
        <p:spPr>
          <a:xfrm>
            <a:off x="911225" y="2348880"/>
            <a:ext cx="103695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2: Continuous space of possible parameter values:</a:t>
            </a:r>
            <a:br>
              <a:rPr lang="en-US" dirty="0"/>
            </a:br>
            <a:r>
              <a:rPr lang="en-US" i="1" dirty="0"/>
              <a:t>We got a coin from a magician supply store. We have no idea whether the coin is fair, whether is has a bias, nor how big the bias could be. Thus, the probability 𝜃 for throwing heads could be any value between 0 and 1. 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3A65E6D-3225-8FE6-E853-B28252F7CE64}"/>
                  </a:ext>
                </a:extLst>
              </p:cNvPr>
              <p:cNvSpPr txBox="1"/>
              <p:nvPr/>
            </p:nvSpPr>
            <p:spPr>
              <a:xfrm>
                <a:off x="719518" y="4005064"/>
                <a:ext cx="10153327" cy="943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=0.5</m:t>
                          </m:r>
                        </m:e>
                        <m:e>
                          <m: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=0.5</m:t>
                              </m:r>
                            </m:e>
                          </m:d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=0.5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=0.5</m:t>
                              </m:r>
                            </m:e>
                          </m:d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=0.5</m:t>
                          </m:r>
                          <m:r>
                            <a:rPr lang="de-CH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CH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CH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e>
                          </m:nary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3A65E6D-3225-8FE6-E853-B28252F7C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8" y="4005064"/>
                <a:ext cx="10153327" cy="943207"/>
              </a:xfrm>
              <a:prstGeom prst="rect">
                <a:avLst/>
              </a:prstGeom>
              <a:blipFill>
                <a:blip r:embed="rId2"/>
                <a:stretch>
                  <a:fillRect t="-33333" b="-1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D0309083-6462-81AD-D930-EC5DB63120DA}"/>
              </a:ext>
            </a:extLst>
          </p:cNvPr>
          <p:cNvSpPr txBox="1"/>
          <p:nvPr/>
        </p:nvSpPr>
        <p:spPr>
          <a:xfrm>
            <a:off x="911224" y="5416199"/>
            <a:ext cx="103695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To know the marginal likelihood, we must integrate the likelihood function over the continuous parameter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27896-470E-E7C7-206C-442B4F50B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49A6E-2B0A-245E-F1F1-C2B4ADD5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/>
              <a:t>What is a Sampler and why do we need them?</a:t>
            </a:r>
            <a:endParaRPr lang="en-AU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C5D63-7028-7767-CBFE-1C1DEB50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FFF11AE-AB2F-67D6-07F4-ADE22A4734CD}"/>
              </a:ext>
            </a:extLst>
          </p:cNvPr>
          <p:cNvSpPr txBox="1"/>
          <p:nvPr/>
        </p:nvSpPr>
        <p:spPr>
          <a:xfrm>
            <a:off x="911225" y="2060848"/>
            <a:ext cx="103695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a Sampler do?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marginal likelihood is a normalization constant. It is required to make the posterior distribution a proper probability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knowing the marginal likelihood, we can still obtain the </a:t>
            </a:r>
            <a:r>
              <a:rPr lang="en-US" b="1" i="1" dirty="0"/>
              <a:t>unnormalized posterior distribution: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C5DC5A-00A0-8EDB-D0F7-99A2A0A51893}"/>
              </a:ext>
            </a:extLst>
          </p:cNvPr>
          <p:cNvSpPr txBox="1"/>
          <p:nvPr/>
        </p:nvSpPr>
        <p:spPr>
          <a:xfrm>
            <a:off x="911013" y="4149080"/>
            <a:ext cx="1036955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unnormalized posterior distribution has the exact same </a:t>
            </a:r>
            <a:r>
              <a:rPr lang="en-US" b="1" i="1" dirty="0"/>
              <a:t>shape</a:t>
            </a:r>
            <a:r>
              <a:rPr lang="en-US" dirty="0"/>
              <a:t> as the normalized posterior distribution (just on a different scale)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drawing a large number of samples from the unnormalized posterior distribution, we can approximate the normalized posterior distribution, without knowing the marginal likelihood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 This is what a sampler does: It draws samples from the unnormalized posterior distribution to approximate the normalized posterior distribution, while ignoring the marginal likelihood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39A375C-5F51-8857-D619-30C6A9C5AFA7}"/>
                  </a:ext>
                </a:extLst>
              </p:cNvPr>
              <p:cNvSpPr txBox="1"/>
              <p:nvPr/>
            </p:nvSpPr>
            <p:spPr>
              <a:xfrm>
                <a:off x="1127447" y="3420729"/>
                <a:ext cx="101531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de-CH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r>
                          <a:rPr lang="de-CH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de-CH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	or 	</a:t>
                </a:r>
                <a14:m>
                  <m:oMath xmlns:m="http://schemas.openxmlformats.org/officeDocument/2006/math">
                    <m:r>
                      <a:rPr lang="de-CH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r>
                          <a:rPr lang="de-CH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CH" sz="24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de-CH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de-CH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de-CH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39A375C-5F51-8857-D619-30C6A9C5A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7" y="3420729"/>
                <a:ext cx="10153115" cy="461665"/>
              </a:xfrm>
              <a:prstGeom prst="rect">
                <a:avLst/>
              </a:prstGeom>
              <a:blipFill>
                <a:blip r:embed="rId2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C32DD-0687-4861-DD08-70E29B5AD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AEC26-4CBD-4D6D-8464-8832C235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/>
              <a:t>How does a (simple) sampler work?</a:t>
            </a:r>
            <a:br>
              <a:rPr lang="en-AU" sz="2400" dirty="0">
                <a:solidFill>
                  <a:schemeClr val="accent1"/>
                </a:solidFill>
              </a:rPr>
            </a:br>
            <a:endParaRPr lang="en-AU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AEC145-E8B4-60EB-A58F-58C774C5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F551F2-F8EA-8FCA-B78A-957FDFCB4353}"/>
              </a:ext>
            </a:extLst>
          </p:cNvPr>
          <p:cNvSpPr txBox="1"/>
          <p:nvPr/>
        </p:nvSpPr>
        <p:spPr>
          <a:xfrm>
            <a:off x="911225" y="2204864"/>
            <a:ext cx="103695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Let’s have a look at an example: </a:t>
            </a:r>
            <a:r>
              <a:rPr lang="en-US" dirty="0">
                <a:hlinkClick r:id="rId2"/>
              </a:rPr>
              <a:t>https://pmusfeld.shinyapps.io/Bayesian_Posterior_Sampling/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FED77A-E5AD-7E62-12EC-3BDEF33F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3" y="2697576"/>
            <a:ext cx="4392488" cy="38408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4B7E68-1DB9-198C-BEA3-BBBE0C988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691259"/>
            <a:ext cx="4392487" cy="38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C32DD-0687-4861-DD08-70E29B5AD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AEC26-4CBD-4D6D-8464-8832C235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/>
              <a:t>How does a (simple) sampler work?</a:t>
            </a:r>
            <a:br>
              <a:rPr lang="en-AU" sz="2400" dirty="0">
                <a:solidFill>
                  <a:schemeClr val="accent1"/>
                </a:solidFill>
              </a:rPr>
            </a:br>
            <a:endParaRPr lang="en-AU" b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A0EB4-B2D2-EEC4-E8A2-518D478A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7705055" cy="38877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Checking if sampling was successful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Convergence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did all chains (that started from different values) arrive at the same parameter estimate</a:t>
            </a:r>
          </a:p>
          <a:p>
            <a:pPr lvl="1">
              <a:spcBef>
                <a:spcPts val="0"/>
              </a:spcBef>
            </a:pPr>
            <a:r>
              <a:rPr lang="en-US" dirty="0"/>
              <a:t>R-hat = ratio of within chain variance / between chain variance </a:t>
            </a:r>
            <a:r>
              <a:rPr lang="en-US" dirty="0">
                <a:sym typeface="Wingdings" pitchFamily="2" charset="2"/>
              </a:rPr>
              <a:t> 1.00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Auto-Correlation / Effective Sample size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strongly are samples correlated with the previous sampling steps  </a:t>
            </a:r>
            <a:r>
              <a:rPr lang="en-US" dirty="0">
                <a:sym typeface="Wingdings" pitchFamily="2" charset="2"/>
              </a:rPr>
              <a:t> ideally this should be low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itchFamily="2" charset="2"/>
              </a:rPr>
              <a:t>Effective Sample size = number of samples adjusted for auto-correlation between sampling steps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Other convergence issues </a:t>
            </a:r>
            <a:r>
              <a:rPr lang="en-US" dirty="0"/>
              <a:t>(specific to the sampler in STAN</a:t>
            </a:r>
          </a:p>
          <a:p>
            <a:pPr marL="6849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Divergent transitions = unusually large jumps during sampling (bad!)</a:t>
            </a:r>
          </a:p>
          <a:p>
            <a:pPr marL="6849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reaching the maximum </a:t>
            </a:r>
            <a:r>
              <a:rPr lang="en-US" dirty="0" err="1"/>
              <a:t>treedepth</a:t>
            </a:r>
            <a:endParaRPr lang="en-US" dirty="0"/>
          </a:p>
          <a:p>
            <a:pPr marL="342000" lvl="1" indent="0">
              <a:buNone/>
            </a:pPr>
            <a:r>
              <a:rPr lang="en-US" dirty="0">
                <a:sym typeface="Wingdings" pitchFamily="2" charset="2"/>
              </a:rPr>
              <a:t> Can be accommodated by adjusting sampler settings</a:t>
            </a:r>
            <a:endParaRPr lang="en-US" dirty="0"/>
          </a:p>
          <a:p>
            <a:pPr marL="6849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AEC145-E8B4-60EB-A58F-58C774C5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FED77A-E5AD-7E62-12EC-3BDEF33F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1203004"/>
            <a:ext cx="3215680" cy="2811802"/>
          </a:xfrm>
          <a:prstGeom prst="rect">
            <a:avLst/>
          </a:prstGeom>
        </p:spPr>
      </p:pic>
      <p:pic>
        <p:nvPicPr>
          <p:cNvPr id="1026" name="Picture 2" descr="bayesian - How to reduce autocorrelation in MCMC - Cross Validated">
            <a:extLst>
              <a:ext uri="{FF2B5EF4-FFF2-40B4-BE49-F238E27FC236}">
                <a16:creationId xmlns:a16="http://schemas.microsoft.com/office/drawing/2014/main" id="{E32B2A83-CD9A-69D8-16F6-7BC14F68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93" y="3984043"/>
            <a:ext cx="3124036" cy="232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6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7F1F-582C-7DA7-8163-45527744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0824-1E3F-E465-1B6B-6E7C97E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  <a:br>
              <a:rPr lang="en-AU" sz="2400" dirty="0">
                <a:solidFill>
                  <a:schemeClr val="accent1"/>
                </a:solidFill>
              </a:rPr>
            </a:b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A5E74-13EB-30ED-9BC8-7726C6D3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 anchor="ctr"/>
          <a:lstStyle/>
          <a:p>
            <a:pPr marL="342000" lvl="1" indent="0" algn="ctr">
              <a:buNone/>
            </a:pPr>
            <a:r>
              <a:rPr lang="en-AU" sz="2400" b="1" dirty="0">
                <a:solidFill>
                  <a:schemeClr val="accent1"/>
                </a:solidFill>
              </a:rPr>
              <a:t>What are your questions?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44EC8-0180-1761-01C3-4ED6D16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6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Introduction: Logic of Bayesian Statistics &amp; Bayes Rule</a:t>
            </a:r>
          </a:p>
          <a:p>
            <a:pPr marL="457200" indent="-457200">
              <a:buAutoNum type="arabicPeriod"/>
            </a:pP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</a:p>
          <a:p>
            <a:pPr marL="457200" indent="-457200"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dirty="0"/>
              <a:t>A short intro to probabilistic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dirty="0"/>
              <a:t>brms: An easy way to specify (almost) any model</a:t>
            </a:r>
            <a:endParaRPr lang="en-AU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Statistical Inference in Bayesian Models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Practical Exercises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59E3BA-033C-0F49-BC06-E7B06619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4272" y="4179566"/>
            <a:ext cx="2618708" cy="19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9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Introduction: Logic of Bayesian Statistics &amp; Bayes Rule</a:t>
            </a:r>
          </a:p>
          <a:p>
            <a:pPr marL="457200" indent="-457200">
              <a:buAutoNum type="arabicPeriod"/>
            </a:pP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</a:p>
          <a:p>
            <a:pPr marL="0" indent="0" algn="ctr">
              <a:buNone/>
            </a:pPr>
            <a:r>
              <a:rPr lang="en-AU" sz="2400" b="1" dirty="0"/>
              <a:t> --- Break ---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</a:p>
          <a:p>
            <a:pPr marL="457200" indent="-457200">
              <a:buAutoNum type="arabicPeriod" startAt="3"/>
            </a:pPr>
            <a:r>
              <a:rPr lang="en-AU" sz="2400" dirty="0">
                <a:solidFill>
                  <a:schemeClr val="accent1"/>
                </a:solidFill>
              </a:rPr>
              <a:t>Statistical Inference in Bayesian Models</a:t>
            </a:r>
          </a:p>
          <a:p>
            <a:pPr marL="0" indent="0" algn="ctr">
              <a:buNone/>
            </a:pPr>
            <a:r>
              <a:rPr lang="en-AU" sz="2400" b="1" dirty="0"/>
              <a:t> --- Break ---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AU" sz="2400" dirty="0">
                <a:solidFill>
                  <a:schemeClr val="accent1"/>
                </a:solidFill>
              </a:rPr>
              <a:t>Practical Exercises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59E3BA-033C-0F49-BC06-E7B06619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4272" y="4179566"/>
            <a:ext cx="2618708" cy="19132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59BC6-046A-BD6A-AE60-05A60F59F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661BD-FDD9-D69C-7FE7-A7CB963E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>
                <a:solidFill>
                  <a:schemeClr val="accent1"/>
                </a:solidFill>
              </a:rPr>
              <a:t>A short intro to probabilistic models</a:t>
            </a:r>
            <a:br>
              <a:rPr lang="en-AU" sz="2400" b="1" dirty="0">
                <a:solidFill>
                  <a:schemeClr val="accent1"/>
                </a:solidFill>
              </a:rPr>
            </a:br>
            <a:br>
              <a:rPr lang="en-AU" sz="2400" dirty="0">
                <a:solidFill>
                  <a:schemeClr val="accent1"/>
                </a:solidFill>
              </a:rPr>
            </a:br>
            <a:br>
              <a:rPr lang="en-AU" dirty="0"/>
            </a:br>
            <a:endParaRPr lang="en-AU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24476-72BC-ECBA-9A06-F060F1A5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441359" cy="3887787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accent1"/>
                </a:solidFill>
              </a:rPr>
              <a:t>A short intro to probabilistic models</a:t>
            </a:r>
          </a:p>
          <a:p>
            <a:pPr>
              <a:buFont typeface="Wingdings" pitchFamily="2" charset="2"/>
              <a:buChar char="à"/>
            </a:pPr>
            <a:r>
              <a:rPr lang="en-AU" sz="1600" dirty="0">
                <a:sym typeface="Wingdings" pitchFamily="2" charset="2"/>
              </a:rPr>
              <a:t>provides a formalized story of where the data can stem from</a:t>
            </a:r>
          </a:p>
          <a:p>
            <a:pPr>
              <a:buFont typeface="Wingdings" pitchFamily="2" charset="2"/>
              <a:buChar char="à"/>
            </a:pPr>
            <a:endParaRPr lang="en-AU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chemeClr val="accent1"/>
                </a:solidFill>
                <a:sym typeface="Wingdings" pitchFamily="2" charset="2"/>
              </a:rPr>
              <a:t>An example: </a:t>
            </a:r>
            <a:r>
              <a:rPr lang="en-AU" sz="1600" dirty="0">
                <a:sym typeface="Wingdings" pitchFamily="2" charset="2"/>
              </a:rPr>
              <a:t>We want to compare if the food portions handed out by Dora are smaller or larger than the portions handed out by Mario. To do so, we collect a random sample of portions by both Dora &amp; Mario and compare them.</a:t>
            </a:r>
          </a:p>
          <a:p>
            <a:pPr marL="0" indent="0">
              <a:buNone/>
            </a:pPr>
            <a:r>
              <a:rPr lang="en-AU" sz="1600" dirty="0">
                <a:sym typeface="Wingdings" pitchFamily="2" charset="2"/>
              </a:rPr>
              <a:t>What do we need to know for specifying a formalized model for this example?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sym typeface="Wingdings" pitchFamily="2" charset="2"/>
              </a:rPr>
              <a:t>The type of observation we make  weight, volume, count (a continuous positive variable)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sym typeface="Wingdings" pitchFamily="2" charset="2"/>
              </a:rPr>
              <a:t>data generating process  some form of distribution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sym typeface="Wingdings" pitchFamily="2" charset="2"/>
              </a:rPr>
              <a:t>Parameters  the variables determining the shape and location of the distribution</a:t>
            </a:r>
          </a:p>
          <a:p>
            <a:pPr marL="342000" lvl="1" indent="0">
              <a:buNone/>
            </a:pPr>
            <a:endParaRPr lang="en-AU" sz="1600" dirty="0">
              <a:sym typeface="Wingdings" pitchFamily="2" charset="2"/>
            </a:endParaRPr>
          </a:p>
          <a:p>
            <a:pPr marL="0" indent="0">
              <a:buNone/>
            </a:pPr>
            <a:endParaRPr lang="en-AU" sz="1600" dirty="0">
              <a:sym typeface="Wingdings" pitchFamily="2" charset="2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A5813-21C5-5C72-B33D-CE21A25D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75C61-AEC5-9EC0-BCAB-15E5ADF2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019F-8ED4-BF06-4EC4-E92F4DE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>
                <a:solidFill>
                  <a:schemeClr val="accent1"/>
                </a:solidFill>
              </a:rPr>
              <a:t>A short intro to probabilistic models</a:t>
            </a:r>
            <a:br>
              <a:rPr lang="en-AU" dirty="0"/>
            </a:br>
            <a:endParaRPr lang="en-AU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15B1E-F225-AD66-BEE0-5DE400C2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441359" cy="388778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Some background info on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Observed/random variables are denoted with Latin letters: X, Y,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Parameters are denoted with Greek letters: </a:t>
            </a:r>
            <a:r>
              <a:rPr lang="en-US" sz="1600" i="1" dirty="0" err="1">
                <a:sym typeface="Wingdings" pitchFamily="2" charset="2"/>
              </a:rPr>
              <a:t>μ</a:t>
            </a:r>
            <a:r>
              <a:rPr lang="en-US" sz="1600" i="1" dirty="0">
                <a:sym typeface="Wingdings" pitchFamily="2" charset="2"/>
              </a:rPr>
              <a:t>, </a:t>
            </a:r>
            <a:r>
              <a:rPr lang="en-US" sz="1600" i="1" dirty="0" err="1">
                <a:sym typeface="Wingdings" pitchFamily="2" charset="2"/>
              </a:rPr>
              <a:t>σ</a:t>
            </a:r>
            <a:r>
              <a:rPr lang="en-US" sz="1600" i="1" dirty="0">
                <a:sym typeface="Wingdings" pitchFamily="2" charset="2"/>
              </a:rPr>
              <a:t>, </a:t>
            </a:r>
            <a:r>
              <a:rPr lang="en-US" sz="1600" i="1" dirty="0" err="1">
                <a:sym typeface="Wingdings" pitchFamily="2" charset="2"/>
              </a:rPr>
              <a:t>λ</a:t>
            </a:r>
            <a:endParaRPr lang="en-US" sz="1600" i="1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Distributions are denoted with short acronyms: 𝒩 (Normal distribution) or </a:t>
            </a:r>
            <a:r>
              <a:rPr lang="en-US" sz="1600" dirty="0" err="1">
                <a:sym typeface="Wingdings" pitchFamily="2" charset="2"/>
              </a:rPr>
              <a:t>ℬ</a:t>
            </a:r>
            <a:r>
              <a:rPr lang="en-US" sz="1600" dirty="0">
                <a:sym typeface="Wingdings" pitchFamily="2" charset="2"/>
              </a:rPr>
              <a:t> (Bernoulli, Binomial distribution)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The ~ denotes that something «stems» or «is drawn» from a distribution, for example:</a:t>
            </a:r>
          </a:p>
          <a:p>
            <a:pPr marL="342000" lvl="1" indent="0" algn="ctr">
              <a:buNone/>
            </a:pPr>
            <a:r>
              <a:rPr lang="en-US" sz="1600" dirty="0">
                <a:sym typeface="Wingdings" pitchFamily="2" charset="2"/>
              </a:rPr>
              <a:t>X ~ 𝒩(</a:t>
            </a:r>
            <a:r>
              <a:rPr lang="en-US" sz="1600" i="1" dirty="0" err="1">
                <a:sym typeface="Wingdings" pitchFamily="2" charset="2"/>
              </a:rPr>
              <a:t>μ</a:t>
            </a:r>
            <a:r>
              <a:rPr lang="en-US" sz="1600" dirty="0">
                <a:sym typeface="Wingdings" pitchFamily="2" charset="2"/>
              </a:rPr>
              <a:t>, </a:t>
            </a:r>
            <a:r>
              <a:rPr lang="en-US" sz="1600" i="1" dirty="0" err="1">
                <a:sym typeface="Wingdings" pitchFamily="2" charset="2"/>
              </a:rPr>
              <a:t>σ</a:t>
            </a:r>
            <a:r>
              <a:rPr lang="en-US" sz="1600" dirty="0">
                <a:sym typeface="Wingdings" pitchFamily="2" charset="2"/>
              </a:rPr>
              <a:t>)</a:t>
            </a:r>
          </a:p>
          <a:p>
            <a:pPr marL="342000" lvl="1" indent="0">
              <a:buNone/>
            </a:pPr>
            <a:r>
              <a:rPr lang="en-US" sz="1600" dirty="0">
                <a:sym typeface="Wingdings" pitchFamily="2" charset="2"/>
              </a:rPr>
              <a:t>means, the random variable X follows a normal distribution with a mean </a:t>
            </a:r>
            <a:r>
              <a:rPr lang="en-US" sz="1600" i="1" dirty="0" err="1">
                <a:sym typeface="Wingdings" pitchFamily="2" charset="2"/>
              </a:rPr>
              <a:t>μ</a:t>
            </a:r>
            <a:r>
              <a:rPr lang="en-US" sz="1600" dirty="0">
                <a:sym typeface="Wingdings" pitchFamily="2" charset="2"/>
              </a:rPr>
              <a:t> and a standard deviation </a:t>
            </a:r>
            <a:r>
              <a:rPr lang="en-US" sz="1600" i="1" dirty="0" err="1">
                <a:sym typeface="Wingdings" pitchFamily="2" charset="2"/>
              </a:rPr>
              <a:t>σ</a:t>
            </a:r>
            <a:r>
              <a:rPr lang="en-US" sz="1600" dirty="0">
                <a:sym typeface="Wingdings" pitchFamily="2" charset="2"/>
              </a:rPr>
              <a:t>.</a:t>
            </a:r>
          </a:p>
          <a:p>
            <a:pPr marL="342000" lvl="1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0EC60-2972-E027-3799-793E0E0D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D8BA7-5D63-D0B0-3994-37ED6F39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0E4E-285C-61AE-D204-7B358D6E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>
                <a:solidFill>
                  <a:schemeClr val="accent1"/>
                </a:solidFill>
              </a:rPr>
              <a:t>A short intro to probabilistic models</a:t>
            </a:r>
            <a:br>
              <a:rPr lang="en-AU" dirty="0"/>
            </a:br>
            <a:endParaRPr lang="en-A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BA64BC-A565-AF1B-08D6-D55D68B60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1224" y="2205039"/>
                <a:ext cx="10441359" cy="38877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An example: </a:t>
                </a:r>
                <a:r>
                  <a:rPr lang="en-AU" sz="1600" dirty="0">
                    <a:sym typeface="Wingdings" pitchFamily="2" charset="2"/>
                  </a:rPr>
                  <a:t>We want to compare if the food portions (P) handed out by Dora are different from the portions handed out by Mario. To do so, we collect a random sample of portions by both Dora &amp; Mario and compare them.</a:t>
                </a:r>
              </a:p>
              <a:p>
                <a:pPr marL="342000" lvl="1" indent="0">
                  <a:buNone/>
                </a:pPr>
                <a:endParaRPr lang="de-CH" sz="16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𝑀</m:t>
                        </m:r>
                      </m:sub>
                    </m:sSub>
                    <m:r>
                      <a:rPr lang="en-AU" sz="1600" i="1">
                        <a:latin typeface="Cambria Math" panose="02040503050406030204" pitchFamily="18" charset="0"/>
                        <a:sym typeface="Wingdings" pitchFamily="2" charset="2"/>
                      </a:rPr>
                      <m:t>~</m:t>
                    </m:r>
                    <m:r>
                      <a:rPr lang="de-CH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𝒩</m:t>
                    </m:r>
                    <m:r>
                      <a:rPr lang="de-CH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𝑀</m:t>
                        </m:r>
                      </m:sub>
                    </m:sSub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𝑀</m:t>
                        </m:r>
                      </m:sub>
                    </m:sSub>
                    <m:r>
                      <a:rPr lang="de-CH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AU" sz="1600" dirty="0">
                    <a:sym typeface="Wingdings" pitchFamily="2" charset="2"/>
                  </a:rPr>
                  <a:t> </a:t>
                </a:r>
                <a:endParaRPr lang="de-CH" sz="16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𝑃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𝐷</m:t>
                          </m:r>
                        </m:sub>
                      </m:sSub>
                      <m:r>
                        <a:rPr lang="en-AU" sz="1600" i="1">
                          <a:latin typeface="Cambria Math" panose="02040503050406030204" pitchFamily="18" charset="0"/>
                          <a:sym typeface="Wingdings" pitchFamily="2" charset="2"/>
                        </a:rPr>
                        <m:t>~</m:t>
                      </m:r>
                      <m:r>
                        <a:rPr lang="de-CH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𝒩</m:t>
                      </m:r>
                      <m:d>
                        <m:dPr>
                          <m:ctrlP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𝐷</m:t>
                              </m:r>
                            </m:sub>
                          </m:sSub>
                          <m: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60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AU" sz="1600" dirty="0">
                    <a:sym typeface="Wingdings" pitchFamily="2" charset="2"/>
                  </a:rPr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AU" sz="1600" dirty="0">
                    <a:sym typeface="Wingdings" pitchFamily="2" charset="2"/>
                  </a:rPr>
                  <a:t>,</a:t>
                </a:r>
                <a:r>
                  <a:rPr lang="el-GR" sz="1600" dirty="0">
                    <a:ea typeface="Cambria Math" panose="020405030504060302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𝐷</m:t>
                        </m:r>
                      </m:sub>
                    </m:sSub>
                  </m:oMath>
                </a14:m>
                <a:endParaRPr lang="en-AU" sz="16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de-CH" sz="1600" dirty="0">
                    <a:ea typeface="Cambria Math" panose="02040503050406030204" pitchFamily="18" charset="0"/>
                    <a:sym typeface="Wingdings" pitchFamily="2" charset="2"/>
                  </a:rPr>
                  <a:t>Question: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sz="1600" dirty="0">
                    <a:sym typeface="Wingdings" pitchFamily="2" charset="2"/>
                  </a:rPr>
                  <a:t> =</a:t>
                </a:r>
                <a:r>
                  <a:rPr lang="de-CH" sz="1600" dirty="0">
                    <a:ea typeface="Cambria Math" panose="020405030504060302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AU" sz="1600" dirty="0">
                    <a:sym typeface="Wingdings" pitchFamily="2" charset="2"/>
                  </a:rPr>
                  <a:t> ?</a:t>
                </a:r>
              </a:p>
              <a:p>
                <a:pPr marL="342000" lvl="1" indent="0">
                  <a:buNone/>
                </a:pPr>
                <a:endParaRPr lang="en-AU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AU" sz="16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BA64BC-A565-AF1B-08D6-D55D68B60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224" y="2205039"/>
                <a:ext cx="10441359" cy="3887787"/>
              </a:xfrm>
              <a:blipFill>
                <a:blip r:embed="rId2"/>
                <a:stretch>
                  <a:fillRect l="-1215" t="-16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EA195-F0BF-53DF-4423-DECCD8B8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D6887-B61E-C1BE-9E23-7D8462DD3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EDD2-B0D3-0C54-7241-371A06E4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AU" sz="2400" dirty="0">
                <a:solidFill>
                  <a:schemeClr val="accent1"/>
                </a:solidFill>
              </a:rPr>
            </a:br>
            <a:r>
              <a:rPr lang="en-AU" sz="2400" b="0" dirty="0">
                <a:solidFill>
                  <a:schemeClr val="accent1"/>
                </a:solidFill>
              </a:rPr>
              <a:t>A short intro to probabilistic models</a:t>
            </a:r>
            <a:br>
              <a:rPr lang="en-AU" dirty="0"/>
            </a:br>
            <a:endParaRPr lang="en-A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181E89E-7D13-2509-3F80-CCC366CAF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1224" y="2205039"/>
                <a:ext cx="10441359" cy="38877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1600" b="1" dirty="0">
                    <a:solidFill>
                      <a:schemeClr val="accent1"/>
                    </a:solidFill>
                  </a:rPr>
                  <a:t>Rerformulating the model in terms of a regression?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𝑃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AU" sz="1600" i="1">
                        <a:latin typeface="Cambria Math" panose="02040503050406030204" pitchFamily="18" charset="0"/>
                        <a:sym typeface="Wingdings" pitchFamily="2" charset="2"/>
                      </a:rPr>
                      <m:t>~</m:t>
                    </m:r>
                    <m:r>
                      <a:rPr lang="de-CH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𝒩</m:t>
                    </m:r>
                    <m:r>
                      <a:rPr lang="de-CH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de-CH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𝛽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de-CH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de-CH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𝑌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de-CH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AU" sz="1600" dirty="0">
                    <a:sym typeface="Wingdings" pitchFamily="2" charset="2"/>
                  </a:rPr>
                  <a:t> </a:t>
                </a:r>
                <a:endParaRPr lang="de-CH" sz="160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AU" sz="1600" dirty="0">
                    <a:sym typeface="Wingdings" pitchFamily="2" charset="2"/>
                  </a:rPr>
                  <a:t>The Portion </a:t>
                </a:r>
                <a:r>
                  <a:rPr lang="en-AU" sz="1600" i="1" dirty="0">
                    <a:sym typeface="Wingdings" pitchFamily="2" charset="2"/>
                  </a:rPr>
                  <a:t>P</a:t>
                </a:r>
                <a:r>
                  <a:rPr lang="en-AU" sz="1600" dirty="0">
                    <a:sym typeface="Wingdings" pitchFamily="2" charset="2"/>
                  </a:rPr>
                  <a:t> you get from the person </a:t>
                </a:r>
                <a:r>
                  <a:rPr lang="en-AU" sz="1600" i="1" dirty="0" err="1">
                    <a:sym typeface="Wingdings" pitchFamily="2" charset="2"/>
                  </a:rPr>
                  <a:t>i</a:t>
                </a:r>
                <a:r>
                  <a:rPr lang="en-AU" sz="1600" dirty="0">
                    <a:sym typeface="Wingdings" pitchFamily="2" charset="2"/>
                  </a:rPr>
                  <a:t> stems from a Normal distribution,</a:t>
                </a:r>
              </a:p>
              <a:p>
                <a:pPr marL="0" indent="0" algn="ctr">
                  <a:buNone/>
                </a:pPr>
                <a:r>
                  <a:rPr lang="en-AU" sz="1600" dirty="0">
                    <a:sym typeface="Wingdings" pitchFamily="2" charset="2"/>
                  </a:rPr>
                  <a:t> where the mean is a composite of some </a:t>
                </a:r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average 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𝝁</m:t>
                        </m:r>
                      </m:e>
                      <m:sub>
                        <m:r>
                          <a:rPr lang="de-CH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𝟎</m:t>
                        </m:r>
                      </m:sub>
                    </m:sSub>
                    <m:r>
                      <a:rPr lang="de-CH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AU" sz="1600" dirty="0">
                    <a:sym typeface="Wingdings" pitchFamily="2" charset="2"/>
                  </a:rPr>
                  <a:t>that gets adjusted by the </a:t>
                </a:r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CH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𝜷</m:t>
                        </m:r>
                      </m:e>
                      <m:sub>
                        <m:r>
                          <a:rPr lang="de-CH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AU" sz="1600" dirty="0">
                    <a:sym typeface="Wingdings" pitchFamily="2" charset="2"/>
                  </a:rPr>
                  <a:t> for </a:t>
                </a:r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different persons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CH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𝒀</m:t>
                        </m:r>
                      </m:e>
                      <m:sub>
                        <m:r>
                          <a:rPr lang="de-CH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b>
                    </m:sSub>
                    <m:r>
                      <a:rPr lang="de-CH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AU" sz="1600" dirty="0">
                    <a:sym typeface="Wingdings" pitchFamily="2" charset="2"/>
                  </a:rPr>
                  <a:t>that serve you,</a:t>
                </a:r>
              </a:p>
              <a:p>
                <a:pPr marL="0" indent="0" algn="ctr">
                  <a:buNone/>
                </a:pPr>
                <a:r>
                  <a:rPr lang="en-AU" sz="1600" dirty="0">
                    <a:sym typeface="Wingdings" pitchFamily="2" charset="2"/>
                  </a:rPr>
                  <a:t>And a </a:t>
                </a:r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variability of portions </a:t>
                </a:r>
                <a14:m>
                  <m:oMath xmlns:m="http://schemas.openxmlformats.org/officeDocument/2006/math">
                    <m:r>
                      <a:rPr lang="el-GR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𝝈</m:t>
                    </m:r>
                  </m:oMath>
                </a14:m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AU" sz="1600" dirty="0">
                    <a:sym typeface="Wingdings" pitchFamily="2" charset="2"/>
                  </a:rPr>
                  <a:t>(residual variance)</a:t>
                </a:r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AU" sz="1600" dirty="0">
                    <a:sym typeface="Wingdings" pitchFamily="2" charset="2"/>
                  </a:rPr>
                  <a:t>that is assumed to be constant across people that serve.</a:t>
                </a:r>
              </a:p>
              <a:p>
                <a:pPr marL="342000" lvl="1" indent="0">
                  <a:buNone/>
                </a:pPr>
                <a:endParaRPr lang="en-AU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Nice </a:t>
                </a:r>
                <a:r>
                  <a:rPr lang="en-AU" sz="1600" b="1" dirty="0" err="1">
                    <a:solidFill>
                      <a:schemeClr val="accent1"/>
                    </a:solidFill>
                    <a:sym typeface="Wingdings" pitchFamily="2" charset="2"/>
                  </a:rPr>
                  <a:t>sideeffect</a:t>
                </a:r>
                <a:r>
                  <a:rPr lang="en-AU" sz="1600" dirty="0">
                    <a:sym typeface="Wingdings" pitchFamily="2" charset="2"/>
                  </a:rPr>
                  <a:t>: We can use such models to simulate data for our experiment assuming a set of parameters  we just need to use the random generation function of the distributions we used in our statistical model.</a:t>
                </a:r>
              </a:p>
              <a:p>
                <a:pPr>
                  <a:buFont typeface="Wingdings" pitchFamily="2" charset="2"/>
                  <a:buChar char="à"/>
                </a:pPr>
                <a:r>
                  <a:rPr lang="en-AU" sz="16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rnorm</a:t>
                </a:r>
                <a:r>
                  <a:rPr lang="en-AU" sz="16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(n, mean, </a:t>
                </a:r>
                <a:r>
                  <a:rPr lang="en-AU" sz="16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sd</a:t>
                </a:r>
                <a:r>
                  <a:rPr lang="en-AU" sz="16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)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AU" sz="1600" dirty="0">
                    <a:sym typeface="Wingdings" pitchFamily="2" charset="2"/>
                  </a:rPr>
                  <a:t>n = number of random samples to generate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AU" sz="1600" dirty="0">
                    <a:sym typeface="Wingdings" pitchFamily="2" charset="2"/>
                  </a:rPr>
                  <a:t>Mean = mean of the normal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AU" sz="1600" dirty="0">
                    <a:sym typeface="Wingdings" pitchFamily="2" charset="2"/>
                  </a:rPr>
                  <a:t>SD = standard deviation of the normal</a:t>
                </a:r>
              </a:p>
              <a:p>
                <a:pPr marL="0" indent="0">
                  <a:buNone/>
                </a:pPr>
                <a:endParaRPr lang="en-AU" sz="16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181E89E-7D13-2509-3F80-CCC366CAF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224" y="2205039"/>
                <a:ext cx="10441359" cy="3887787"/>
              </a:xfrm>
              <a:blipFill>
                <a:blip r:embed="rId2"/>
                <a:stretch>
                  <a:fillRect l="-1215" t="-1629" r="-851" b="-26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323B4A-0847-435B-2021-A80BC68E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7F1F-582C-7DA7-8163-45527744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0824-1E3F-E465-1B6B-6E7C97E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AU" sz="2400" dirty="0">
                <a:solidFill>
                  <a:schemeClr val="accent1"/>
                </a:solidFill>
              </a:rPr>
            </a:b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A5E74-13EB-30ED-9BC8-7726C6D3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 anchor="ctr"/>
          <a:lstStyle/>
          <a:p>
            <a:pPr marL="342000" lvl="1" indent="0" algn="ctr">
              <a:buNone/>
            </a:pPr>
            <a:r>
              <a:rPr lang="en-AU" sz="2400" b="1" dirty="0">
                <a:solidFill>
                  <a:schemeClr val="accent1"/>
                </a:solidFill>
              </a:rPr>
              <a:t>What are your questions?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44EC8-0180-1761-01C3-4ED6D16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89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A (short) intro to brms </a:t>
            </a:r>
            <a:r>
              <a:rPr lang="en-US" sz="1800" b="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</a:rPr>
              <a:t>B</a:t>
            </a:r>
            <a:r>
              <a:rPr lang="en-US" sz="1800" b="0" dirty="0">
                <a:sym typeface="Wingdings" panose="05000000000000000000" pitchFamily="2" charset="2"/>
              </a:rPr>
              <a:t>ayesian </a:t>
            </a:r>
            <a:r>
              <a:rPr lang="en-US" sz="1800" dirty="0">
                <a:sym typeface="Wingdings" panose="05000000000000000000" pitchFamily="2" charset="2"/>
              </a:rPr>
              <a:t>r</a:t>
            </a:r>
            <a:r>
              <a:rPr lang="en-US" sz="1800" b="0" dirty="0">
                <a:sym typeface="Wingdings" panose="05000000000000000000" pitchFamily="2" charset="2"/>
              </a:rPr>
              <a:t>egression </a:t>
            </a:r>
            <a:r>
              <a:rPr lang="en-US" sz="1800" dirty="0">
                <a:sym typeface="Wingdings" panose="05000000000000000000" pitchFamily="2" charset="2"/>
              </a:rPr>
              <a:t>m</a:t>
            </a:r>
            <a:r>
              <a:rPr lang="en-US" sz="1800" b="0" dirty="0">
                <a:sym typeface="Wingdings" panose="05000000000000000000" pitchFamily="2" charset="2"/>
              </a:rPr>
              <a:t>odels using </a:t>
            </a:r>
            <a:r>
              <a:rPr lang="en-US" sz="1800" dirty="0">
                <a:sym typeface="Wingdings" panose="05000000000000000000" pitchFamily="2" charset="2"/>
              </a:rPr>
              <a:t>S</a:t>
            </a:r>
            <a:r>
              <a:rPr lang="en-US" sz="1800" b="0" dirty="0">
                <a:sym typeface="Wingdings" panose="05000000000000000000" pitchFamily="2" charset="2"/>
              </a:rPr>
              <a:t>tan)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4222314"/>
          </a:xfrm>
        </p:spPr>
        <p:txBody>
          <a:bodyPr/>
          <a:lstStyle/>
          <a:p>
            <a:pPr marL="0" indent="0">
              <a:buNone/>
            </a:pPr>
            <a:r>
              <a:rPr lang="de-CH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CH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CH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brms</a:t>
            </a:r>
            <a:r>
              <a:rPr lang="de-CH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CH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CH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de-CH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CH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Stan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de-CH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lme4 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familiar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simple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00050" indent="-400050">
              <a:buFont typeface="+mj-lt"/>
              <a:buAutoNum type="romanUcPeriod"/>
            </a:pP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fit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wide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range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of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data</a:t>
            </a:r>
            <a:endParaRPr lang="de-CH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ots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non-linear and smooth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spcBef>
                <a:spcPts val="0"/>
              </a:spcBef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auto-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spcBef>
                <a:spcPts val="0"/>
              </a:spcBef>
            </a:pP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censored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spcBef>
                <a:spcPts val="0"/>
              </a:spcBef>
            </a:pP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spcBef>
                <a:spcPts val="0"/>
              </a:spcBef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quite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 marL="400050" indent="-400050">
              <a:buFont typeface="+mj-lt"/>
              <a:buAutoNum type="romanUcPeriod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deviations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flexible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encourages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beliefs. </a:t>
            </a:r>
          </a:p>
          <a:p>
            <a:pPr marL="400050" indent="-400050">
              <a:buFont typeface="+mj-lt"/>
              <a:buAutoNum type="romanUcPeriod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fit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assessed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-validation, and Bayes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55D6A723-0F4D-9742-3088-59FA5E8B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73" y="284870"/>
            <a:ext cx="1459930" cy="16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B16190B9-3CF4-CAAA-8291-4AAA9DBA16E0}"/>
              </a:ext>
            </a:extLst>
          </p:cNvPr>
          <p:cNvSpPr txBox="1"/>
          <p:nvPr/>
        </p:nvSpPr>
        <p:spPr>
          <a:xfrm>
            <a:off x="6823223" y="2999579"/>
            <a:ext cx="5368777" cy="2668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brm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= DV ~ 1 + IV + (1 + IV | ID),</a:t>
            </a:r>
          </a:p>
          <a:p>
            <a:pPr>
              <a:lnSpc>
                <a:spcPct val="150000"/>
              </a:lnSpc>
            </a:pP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   # optional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lang="de-DE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gaussian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lnSpc>
                <a:spcPct val="150000"/>
              </a:lnSpc>
            </a:pP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myPriors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= 4000,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warmup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= 1500, </a:t>
            </a:r>
          </a:p>
          <a:p>
            <a:pPr>
              <a:lnSpc>
                <a:spcPct val="150000"/>
              </a:lnSpc>
            </a:pP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err="1">
                <a:latin typeface="Courier New" panose="02070309020205020404" pitchFamily="49" charset="0"/>
                <a:cs typeface="Courier New" panose="02070309020205020404" pitchFamily="49" charset="0"/>
              </a:rPr>
              <a:t>nChains</a:t>
            </a:r>
            <a:r>
              <a:rPr 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 = 4)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A (short) intro to brms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5705409" cy="3887787"/>
          </a:xfrm>
        </p:spPr>
        <p:txBody>
          <a:bodyPr/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brm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main function to fit models using brms</a:t>
            </a: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required arguments: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formula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specifies the regression model to estimate</a:t>
            </a:r>
          </a:p>
          <a:p>
            <a:pPr marL="684900" lvl="1" indent="-342900">
              <a:buFont typeface="+mj-lt"/>
              <a:buAutoNum type="arabicPeriod" startAt="2"/>
            </a:pPr>
            <a:r>
              <a:rPr lang="en-US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data set that contains all variables        (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important: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match variable names to names in formula!)</a:t>
            </a: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defaults:</a:t>
            </a:r>
          </a:p>
          <a:p>
            <a:pPr marL="684900" lvl="1" indent="-342900">
              <a:buFont typeface="+mj-lt"/>
              <a:buAutoNum type="arabicPeriod" startAt="3"/>
            </a:pPr>
            <a:r>
              <a:rPr lang="en-US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family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gaussian()  which probability distribution does the DV stem from</a:t>
            </a:r>
          </a:p>
          <a:p>
            <a:pPr marL="684900" lvl="1" indent="-342900">
              <a:buFont typeface="+mj-lt"/>
              <a:buAutoNum type="arabicPeriod" startAt="3"/>
            </a:pP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priors</a:t>
            </a:r>
          </a:p>
          <a:p>
            <a:pPr marL="684900" lvl="1" indent="-342900">
              <a:buFont typeface="+mj-lt"/>
              <a:buAutoNum type="arabicPeriod" startAt="3"/>
            </a:pP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sampler settings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(number of warmup &amp; post-warmup sample, number of MCMC chains, etc.)</a:t>
            </a:r>
          </a:p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55D6A723-0F4D-9742-3088-59FA5E8B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73" y="284870"/>
            <a:ext cx="1459930" cy="16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F71D42C-4F6C-0647-8A9C-C1C8A9375813}"/>
              </a:ext>
            </a:extLst>
          </p:cNvPr>
          <p:cNvSpPr/>
          <p:nvPr/>
        </p:nvSpPr>
        <p:spPr bwMode="auto">
          <a:xfrm>
            <a:off x="7320136" y="3083360"/>
            <a:ext cx="4752528" cy="324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8212E4D-32B0-2071-9860-CB8C57145B21}"/>
              </a:ext>
            </a:extLst>
          </p:cNvPr>
          <p:cNvSpPr/>
          <p:nvPr/>
        </p:nvSpPr>
        <p:spPr bwMode="auto">
          <a:xfrm>
            <a:off x="7320136" y="3465789"/>
            <a:ext cx="1800200" cy="324000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00B8C7-4EEC-7CD8-2928-2242A9D715CD}"/>
              </a:ext>
            </a:extLst>
          </p:cNvPr>
          <p:cNvSpPr/>
          <p:nvPr/>
        </p:nvSpPr>
        <p:spPr bwMode="auto">
          <a:xfrm>
            <a:off x="7322535" y="4197788"/>
            <a:ext cx="2517881" cy="324000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1F2109B-9B85-C177-298C-F5BC1FCAE898}"/>
              </a:ext>
            </a:extLst>
          </p:cNvPr>
          <p:cNvSpPr/>
          <p:nvPr/>
        </p:nvSpPr>
        <p:spPr bwMode="auto">
          <a:xfrm>
            <a:off x="7320136" y="4578759"/>
            <a:ext cx="2160239" cy="324000"/>
          </a:xfrm>
          <a:prstGeom prst="rect">
            <a:avLst/>
          </a:prstGeom>
          <a:noFill/>
          <a:ln>
            <a:solidFill>
              <a:schemeClr val="accent6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C08404-4299-F04E-BE46-55E284BE5EBF}"/>
              </a:ext>
            </a:extLst>
          </p:cNvPr>
          <p:cNvSpPr/>
          <p:nvPr/>
        </p:nvSpPr>
        <p:spPr bwMode="auto">
          <a:xfrm>
            <a:off x="7320136" y="4961188"/>
            <a:ext cx="3384376" cy="62839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uiExpand="1" build="p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A (short) intro to brms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Introduction to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brmsformula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syntax</a:t>
            </a:r>
          </a:p>
          <a:p>
            <a:pPr marL="0" indent="0" algn="ctr">
              <a:buNone/>
            </a:pPr>
            <a:r>
              <a:rPr lang="de-CH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CH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de-CH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de-CH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dependent variable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additional response 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terms (truncation, number of trials, decision information)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predictor terms 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group specific terms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(random effects)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grouping variables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Important: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 default, this formula predicts the primary distribution parameter  mean, location, or probability parameters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You can specify additional formulae to predict other distributional parameters (e.g. sigma), like:</a:t>
            </a:r>
          </a:p>
          <a:p>
            <a:pPr marL="0" indent="0" algn="ctr">
              <a:buNone/>
            </a:pP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dist_parm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de-CH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de-CH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55D6A723-0F4D-9742-3088-59FA5E8B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73" y="284870"/>
            <a:ext cx="1459930" cy="16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3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A (short) intro to brms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Introduction to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brmsformula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syntax</a:t>
            </a:r>
          </a:p>
          <a:p>
            <a:pPr marL="0" indent="0" algn="ctr">
              <a:buNone/>
            </a:pPr>
            <a:r>
              <a:rPr lang="de-CH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CH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de-CH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de-CH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pterms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gterms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you can use: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Categorical predictors, e.g. factors (mind their contrast coding!)</a:t>
            </a:r>
          </a:p>
          <a:p>
            <a:pPr lvl="2"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Continous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predictors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variables you can use: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Integer IDs,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Factors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additionally, you can distinguish different groups (e.g., younger vs. Older adults) using an additional grouping variable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default the formula includes 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you can code explicitly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suppress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include interactions between predictors: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Either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pred1*pred2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includes both, main effects of the predictors &amp; their interaction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pred1:pred2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only their interaction without their main effects</a:t>
            </a: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55D6A723-0F4D-9742-3088-59FA5E8B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73" y="284870"/>
            <a:ext cx="1459930" cy="16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A (short) intro to brms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Introduction to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brmsformula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syntax</a:t>
            </a:r>
          </a:p>
          <a:p>
            <a:pPr marL="0" indent="0" algn="ctr">
              <a:buNone/>
            </a:pPr>
            <a:r>
              <a:rPr lang="de-CH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CH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de-CH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de-CH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gterms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6849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You can specify linear &amp; non-linear formulae of arbitrary complexity. For example:</a:t>
            </a:r>
          </a:p>
          <a:p>
            <a:pPr marL="342000" lvl="1" indent="0">
              <a:buNone/>
            </a:pPr>
            <a:r>
              <a:rPr lang="de-CH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CH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CH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de-CH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asymptote</a:t>
            </a:r>
            <a:r>
              <a:rPr lang="de-CH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de-CH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de-CH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de-CH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asymptote</a:t>
            </a:r>
            <a:r>
              <a:rPr lang="de-CH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</a:t>
            </a:r>
            <a:r>
              <a:rPr lang="de-CH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de-CH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de-CH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r>
              <a:rPr lang="de-CH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time)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0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~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 + pred1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+ 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| ID)</a:t>
            </a:r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asymptote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~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 + pred2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+ 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| ID)</a:t>
            </a:r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slope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~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+ 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| ID)</a:t>
            </a:r>
          </a:p>
          <a:p>
            <a:pPr marL="3420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you, need to set the option for non-linear formulae to </a:t>
            </a:r>
          </a:p>
          <a:p>
            <a:pPr marL="342000" lvl="1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when setting up the formula, that is pass: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pPr marL="342000" lvl="1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also consider setting adequate priors to </a:t>
            </a:r>
          </a:p>
          <a:p>
            <a:pPr marL="342000" lvl="1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identification and proper convergence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4E20AC-FBF3-C303-C9F8-543CCA47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946525"/>
            <a:ext cx="4191000" cy="2794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6939A78-A5EA-EA8B-5831-4A43D6664CCD}"/>
              </a:ext>
            </a:extLst>
          </p:cNvPr>
          <p:cNvSpPr txBox="1"/>
          <p:nvPr/>
        </p:nvSpPr>
        <p:spPr>
          <a:xfrm>
            <a:off x="911225" y="6237017"/>
            <a:ext cx="37465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more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info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  <a:hlinkClick r:id="rId4"/>
              </a:rPr>
              <a:t>see the documentation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2">
            <a:hlinkClick r:id="rId5"/>
            <a:extLst>
              <a:ext uri="{FF2B5EF4-FFF2-40B4-BE49-F238E27FC236}">
                <a16:creationId xmlns:a16="http://schemas.microsoft.com/office/drawing/2014/main" id="{37670819-2854-09A9-0CB3-A7A8DC1C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73" y="284870"/>
            <a:ext cx="1459930" cy="16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Introduction: Logic of Bayesian Statistics &amp; Bayes Rule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dirty="0"/>
              <a:t>What is the difference between a Bayesian and a Frequentist?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dirty="0"/>
              <a:t>Unpacking Bayes Rule</a:t>
            </a:r>
          </a:p>
          <a:p>
            <a:pPr marL="457200" indent="-457200">
              <a:buAutoNum type="arabicPeriod"/>
            </a:pP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</a:p>
          <a:p>
            <a:pPr marL="457200" indent="-457200"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</a:p>
          <a:p>
            <a:pPr marL="457200" indent="-457200"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Statistical Inference in Bayesian Models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Practical Exercises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59E3BA-033C-0F49-BC06-E7B06619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4272" y="4179566"/>
            <a:ext cx="2618708" cy="19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9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7F1F-582C-7DA7-8163-45527744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0824-1E3F-E465-1B6B-6E7C97E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AU" sz="2400" dirty="0">
                <a:solidFill>
                  <a:schemeClr val="accent1"/>
                </a:solidFill>
              </a:rPr>
            </a:b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A5E74-13EB-30ED-9BC8-7726C6D3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 anchor="ctr"/>
          <a:lstStyle/>
          <a:p>
            <a:pPr marL="342000" lvl="1" indent="0" algn="ctr">
              <a:buNone/>
            </a:pPr>
            <a:r>
              <a:rPr lang="en-AU" sz="2400" b="1" dirty="0">
                <a:solidFill>
                  <a:schemeClr val="accent1"/>
                </a:solidFill>
              </a:rPr>
              <a:t>What are your questions?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44EC8-0180-1761-01C3-4ED6D16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20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A (short) intro to brms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A615C6BB-11F3-AE29-E772-DBD9816C4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1225" y="2205039"/>
                <a:ext cx="6336903" cy="38877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Link Functions</a:t>
                </a: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ym typeface="Wingdings" panose="05000000000000000000" pitchFamily="2" charset="2"/>
                  </a:rPr>
                  <a:t>Important: </a:t>
                </a:r>
                <a:r>
                  <a:rPr lang="en-US" dirty="0">
                    <a:sym typeface="Wingdings" panose="05000000000000000000" pitchFamily="2" charset="2"/>
                  </a:rPr>
                  <a:t>take care of link function and transformations when interpreting model parameters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for computational efficiency and ideal sampling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brms / Stan</a:t>
                </a:r>
                <a:r>
                  <a:rPr lang="en-US" dirty="0">
                    <a:sym typeface="Wingdings" panose="05000000000000000000" pitchFamily="2" charset="2"/>
                  </a:rPr>
                  <a:t> transforms parameters with bounded parameter spaces         (e.g., standard deviations &gt; 0, 0 &gt; probabilities &lt; 1)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 err="1">
                    <a:sym typeface="Wingdings" panose="05000000000000000000" pitchFamily="2" charset="2"/>
                  </a:rPr>
                  <a:t>sd</a:t>
                </a:r>
                <a:r>
                  <a:rPr lang="en-US" dirty="0">
                    <a:sym typeface="Wingdings" panose="05000000000000000000" pitchFamily="2" charset="2"/>
                  </a:rPr>
                  <a:t>  log link</a:t>
                </a:r>
              </a:p>
              <a:p>
                <a:pPr marL="3420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𝑛𝑎𝑡𝑖𝑣𝑒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𝑝𝑎𝑟</m:t>
                            </m:r>
                          </m:sub>
                        </m:sSub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</m:t>
                    </m:r>
                  </m:oMath>
                </a14:m>
                <a:r>
                  <a:rPr lang="de-CH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𝑝𝑎𝑟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log</m:t>
                    </m:r>
                    <m:r>
                      <a:rPr lang="de-CH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𝑛𝑎𝑡𝑖𝑣𝑒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probabilities  logit link</a:t>
                </a:r>
              </a:p>
              <a:p>
                <a:pPr marL="342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𝑛𝑎𝑡𝑖𝑣𝑒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𝑝𝑎𝑟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𝑝𝑎𝑟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A615C6BB-11F3-AE29-E772-DBD9816C4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225" y="2205039"/>
                <a:ext cx="6336903" cy="3887787"/>
              </a:xfrm>
              <a:blipFill>
                <a:blip r:embed="rId3"/>
                <a:stretch>
                  <a:fillRect l="-2000" t="-16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36A1B361-08A7-9ED0-4F2A-DD8DC116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1690748"/>
            <a:ext cx="3810000" cy="25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BA8F667-95A2-C1DB-D71A-116083617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836" y="4230748"/>
            <a:ext cx="3810000" cy="2540000"/>
          </a:xfrm>
          <a:prstGeom prst="rect">
            <a:avLst/>
          </a:prstGeom>
        </p:spPr>
      </p:pic>
      <p:pic>
        <p:nvPicPr>
          <p:cNvPr id="4" name="Picture 2">
            <a:hlinkClick r:id="rId6"/>
            <a:extLst>
              <a:ext uri="{FF2B5EF4-FFF2-40B4-BE49-F238E27FC236}">
                <a16:creationId xmlns:a16="http://schemas.microsoft.com/office/drawing/2014/main" id="{4FD94AB5-A532-B32C-1D08-B9E94DAA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73" y="284870"/>
            <a:ext cx="1459930" cy="16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3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A (short) intro to brms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Default priors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3420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 be accessed using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default_prior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function, given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formula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default_prior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my_formula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data, family = gaussian())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brms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does not impose strong priors: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no problem for parameter estimation,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Bayes Factors &amp; model comparison require user priors!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User priors 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You can set priors using the prior function:</a:t>
            </a:r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prior(normal(0,1), class = b)</a:t>
            </a:r>
          </a:p>
          <a:p>
            <a:pPr marL="3420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You need to pass at least: 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prior distribution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parameter class it should be applied to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2C17E7-93DC-EBA7-3AB0-EC073479981F}"/>
              </a:ext>
            </a:extLst>
          </p:cNvPr>
          <p:cNvSpPr txBox="1"/>
          <p:nvPr/>
        </p:nvSpPr>
        <p:spPr>
          <a:xfrm>
            <a:off x="8348710" y="6060045"/>
            <a:ext cx="37465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more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info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  <a:hlinkClick r:id="rId3"/>
              </a:rPr>
              <a:t>see the documentation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7" name="Picture 2">
            <a:hlinkClick r:id="rId4"/>
            <a:extLst>
              <a:ext uri="{FF2B5EF4-FFF2-40B4-BE49-F238E27FC236}">
                <a16:creationId xmlns:a16="http://schemas.microsoft.com/office/drawing/2014/main" id="{07360DAD-B6B4-5770-7DEC-EE49337D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73" y="284870"/>
            <a:ext cx="1459930" cy="16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25CEFA-1D55-E79F-3A47-9E277AB17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136" y="3284984"/>
            <a:ext cx="482379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US" dirty="0">
                <a:sym typeface="Wingdings" pitchFamily="2" charset="2"/>
              </a:rPr>
            </a:br>
            <a:r>
              <a:rPr lang="en-US" b="0" dirty="0">
                <a:sym typeface="Wingdings" pitchFamily="2" charset="2"/>
              </a:rPr>
              <a:t>A (short) intro to brms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5C6BB-11F3-AE29-E772-DBD9816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Accessing and E</a:t>
            </a:r>
            <a:r>
              <a:rPr lang="en-US" b="1" dirty="0">
                <a:solidFill>
                  <a:schemeClr val="accent1"/>
                </a:solidFill>
              </a:rPr>
              <a:t>valuating model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pp_check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brmsfit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 posterior predictive plot to visually evaluate model fit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summary(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brmsfit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overview of the estimated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fixef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brmsfit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ranef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brmsfit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 get fixed and random effect estimates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conditional_effects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brmsfit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  obtain and plot conditional effects for estimated brms models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3420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407221-5911-2621-6FD4-555F6743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62" y="4005064"/>
            <a:ext cx="2794000" cy="2794000"/>
          </a:xfrm>
          <a:prstGeom prst="rect">
            <a:avLst/>
          </a:prstGeom>
        </p:spPr>
      </p:pic>
      <p:pic>
        <p:nvPicPr>
          <p:cNvPr id="10" name="Picture 2">
            <a:hlinkClick r:id="rId4"/>
            <a:extLst>
              <a:ext uri="{FF2B5EF4-FFF2-40B4-BE49-F238E27FC236}">
                <a16:creationId xmlns:a16="http://schemas.microsoft.com/office/drawing/2014/main" id="{6532D9A0-260D-4549-738C-057780CD2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73" y="284870"/>
            <a:ext cx="1459930" cy="16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242AEAB-575C-AE5E-EF0A-F0E35AE0B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15" y="4005064"/>
            <a:ext cx="3492500" cy="2794000"/>
          </a:xfrm>
          <a:prstGeom prst="rect">
            <a:avLst/>
          </a:prstGeom>
        </p:spPr>
      </p:pic>
      <p:pic>
        <p:nvPicPr>
          <p:cNvPr id="13" name="Grafik 1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8BAE43F3-F8D4-9BBD-3B21-A01C1AF7C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9715" y="4005064"/>
            <a:ext cx="3888453" cy="26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7F1F-582C-7DA7-8163-45527744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0824-1E3F-E465-1B6B-6E7C97E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</a:t>
            </a: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  <a:br>
              <a:rPr lang="en-AU" sz="2400" dirty="0">
                <a:solidFill>
                  <a:schemeClr val="accent1"/>
                </a:solidFill>
              </a:rPr>
            </a:b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A5E74-13EB-30ED-9BC8-7726C6D3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 anchor="ctr"/>
          <a:lstStyle/>
          <a:p>
            <a:pPr marL="342000" lvl="1" indent="0" algn="ctr">
              <a:buNone/>
            </a:pPr>
            <a:r>
              <a:rPr lang="en-AU" sz="2400" b="1" dirty="0">
                <a:solidFill>
                  <a:schemeClr val="accent1"/>
                </a:solidFill>
              </a:rPr>
              <a:t>What are your questions?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44EC8-0180-1761-01C3-4ED6D16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11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Introduction: Logic of Bayesian Statistics &amp; Bayes Rule</a:t>
            </a:r>
          </a:p>
          <a:p>
            <a:pPr marL="457200" indent="-457200">
              <a:buAutoNum type="arabicPeriod"/>
            </a:pPr>
            <a:r>
              <a:rPr lang="en-AU" sz="2400" dirty="0" err="1">
                <a:solidFill>
                  <a:schemeClr val="accent1"/>
                </a:solidFill>
              </a:rPr>
              <a:t>Marcov</a:t>
            </a:r>
            <a:r>
              <a:rPr lang="en-AU" sz="2400" dirty="0">
                <a:solidFill>
                  <a:schemeClr val="accent1"/>
                </a:solidFill>
              </a:rPr>
              <a:t>-Chain Monte Carlo (MCMC) sampling – Why?</a:t>
            </a:r>
          </a:p>
          <a:p>
            <a:pPr marL="457200" indent="-457200"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Bayesian Regression Models using Stan (brms)</a:t>
            </a:r>
          </a:p>
          <a:p>
            <a:pPr marL="457200" indent="-457200"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Statistical Inference in Bayesian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dirty="0"/>
              <a:t>Evaluating Parameter estimates &amp; Credibility Intervals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dirty="0"/>
              <a:t>Bayes Factors &amp; Model Comparison</a:t>
            </a:r>
            <a:endParaRPr lang="en-AU" sz="2400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sz="2400" dirty="0">
                <a:solidFill>
                  <a:schemeClr val="accent1"/>
                </a:solidFill>
              </a:rPr>
              <a:t>Practical Exercises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A3F-8B49-E64F-9985-41507E2A23AA}" type="datetime3">
              <a:rPr lang="de-CH" smtClean="0"/>
              <a:pPr/>
              <a:t>16/04/2024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Bayesian Statistics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59E3BA-033C-0F49-BC06-E7B06619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4272" y="4179566"/>
            <a:ext cx="2618708" cy="19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93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7F1F-582C-7DA7-8163-45527744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0824-1E3F-E465-1B6B-6E7C97E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 </a:t>
            </a:r>
            <a:r>
              <a:rPr lang="en-AU" sz="2400" dirty="0">
                <a:solidFill>
                  <a:schemeClr val="accent1"/>
                </a:solidFill>
              </a:rPr>
              <a:t>Statistical Inference in Bayesian Models</a:t>
            </a:r>
            <a:br>
              <a:rPr lang="en-AU" sz="2400" dirty="0">
                <a:solidFill>
                  <a:schemeClr val="accent1"/>
                </a:solidFill>
              </a:rPr>
            </a:b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A5E74-13EB-30ED-9BC8-7726C6D3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 anchor="ctr"/>
          <a:lstStyle/>
          <a:p>
            <a:pPr marL="342000" lvl="1" indent="0" algn="ctr">
              <a:buNone/>
            </a:pPr>
            <a:r>
              <a:rPr lang="en-AU" sz="2400" b="1" dirty="0">
                <a:solidFill>
                  <a:schemeClr val="accent1"/>
                </a:solidFill>
              </a:rPr>
              <a:t>What are your questions?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14A20-9800-D5F5-265D-A7785D18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4/16/24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44EC8-0180-1761-01C3-4ED6D16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6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5179A-2F7D-EA4A-AEA8-DB41C331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What is the difference between a Bayesian and a Frequentist?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64F32-0093-3349-A5E7-FFB02CE3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9582B31-AFE5-1095-98AD-858E9DF1F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454275"/>
              </p:ext>
            </p:extLst>
          </p:nvPr>
        </p:nvGraphicFramePr>
        <p:xfrm>
          <a:off x="911224" y="2205038"/>
          <a:ext cx="10369550" cy="41402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84775">
                  <a:extLst>
                    <a:ext uri="{9D8B030D-6E8A-4147-A177-3AD203B41FA5}">
                      <a16:colId xmlns:a16="http://schemas.microsoft.com/office/drawing/2014/main" val="3091371306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1366248791"/>
                    </a:ext>
                  </a:extLst>
                </a:gridCol>
              </a:tblGrid>
              <a:tr h="80645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Frequentist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Bayesian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341587"/>
                  </a:ext>
                </a:extLst>
              </a:tr>
              <a:tr h="80645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 </a:t>
                      </a:r>
                      <a:r>
                        <a:rPr lang="de-DE" dirty="0" err="1"/>
                        <a:t>hypothesis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either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Hypothesis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probably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493890"/>
                  </a:ext>
                </a:extLst>
              </a:tr>
              <a:tr h="80645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discover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sufficiently</a:t>
                      </a:r>
                      <a:r>
                        <a:rPr lang="de-DE" dirty="0"/>
                        <a:t> large </a:t>
                      </a:r>
                      <a:r>
                        <a:rPr lang="de-DE" dirty="0" err="1"/>
                        <a:t>samples</a:t>
                      </a:r>
                      <a:r>
                        <a:rPr lang="de-DE" dirty="0"/>
                        <a:t> &amp; large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experimentes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We</a:t>
                      </a:r>
                      <a:r>
                        <a:rPr lang="de-DE" dirty="0"/>
                        <a:t> update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beliefs (i.e.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probabilities</a:t>
                      </a:r>
                      <a:r>
                        <a:rPr lang="de-DE" dirty="0"/>
                        <a:t>) in </a:t>
                      </a:r>
                      <a:r>
                        <a:rPr lang="de-DE" dirty="0" err="1"/>
                        <a:t>hypothesis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collecting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25730"/>
                  </a:ext>
                </a:extLst>
              </a:tr>
              <a:tr h="80645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Quantifies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probability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observing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extreme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assuming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null </a:t>
                      </a:r>
                      <a:r>
                        <a:rPr lang="de-DE" dirty="0" err="1"/>
                        <a:t>hypothesis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Quantifies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probability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hypothesis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observed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214321"/>
                  </a:ext>
                </a:extLst>
              </a:tr>
              <a:tr h="80645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Computationally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inexpensive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very</a:t>
                      </a:r>
                      <a:r>
                        <a:rPr lang="de-DE" dirty="0"/>
                        <a:t> quick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Computationally</a:t>
                      </a:r>
                      <a:r>
                        <a:rPr lang="de-DE" dirty="0"/>
                        <a:t> expensive and slow (</a:t>
                      </a:r>
                      <a:r>
                        <a:rPr lang="de-DE" dirty="0" err="1"/>
                        <a:t>sometimes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really</a:t>
                      </a:r>
                      <a:r>
                        <a:rPr lang="de-DE" dirty="0"/>
                        <a:t> slow…)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572504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99D0A214-9C68-03AC-B7AD-B4B7384B7048}"/>
              </a:ext>
            </a:extLst>
          </p:cNvPr>
          <p:cNvSpPr/>
          <p:nvPr/>
        </p:nvSpPr>
        <p:spPr bwMode="auto">
          <a:xfrm>
            <a:off x="839417" y="3066603"/>
            <a:ext cx="518477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A91749-054A-B6C1-4CF4-46E7A395F285}"/>
              </a:ext>
            </a:extLst>
          </p:cNvPr>
          <p:cNvSpPr/>
          <p:nvPr/>
        </p:nvSpPr>
        <p:spPr bwMode="auto">
          <a:xfrm>
            <a:off x="6024191" y="3023206"/>
            <a:ext cx="5328389" cy="8331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D90B3-A8FB-2147-D653-B82BEF46909F}"/>
              </a:ext>
            </a:extLst>
          </p:cNvPr>
          <p:cNvSpPr/>
          <p:nvPr/>
        </p:nvSpPr>
        <p:spPr bwMode="auto">
          <a:xfrm>
            <a:off x="839416" y="3858691"/>
            <a:ext cx="518477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902EAD2-8959-FC55-D4C9-52F812D7121E}"/>
              </a:ext>
            </a:extLst>
          </p:cNvPr>
          <p:cNvSpPr/>
          <p:nvPr/>
        </p:nvSpPr>
        <p:spPr bwMode="auto">
          <a:xfrm>
            <a:off x="6024192" y="3858691"/>
            <a:ext cx="53283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B8D8FBF-7A1C-93B7-85C4-CD9A3012676A}"/>
              </a:ext>
            </a:extLst>
          </p:cNvPr>
          <p:cNvSpPr/>
          <p:nvPr/>
        </p:nvSpPr>
        <p:spPr bwMode="auto">
          <a:xfrm>
            <a:off x="6024192" y="4654086"/>
            <a:ext cx="5328388" cy="9000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B87D1DB-2AF6-960F-A97E-19EEAC2D153C}"/>
              </a:ext>
            </a:extLst>
          </p:cNvPr>
          <p:cNvSpPr/>
          <p:nvPr/>
        </p:nvSpPr>
        <p:spPr bwMode="auto">
          <a:xfrm>
            <a:off x="839416" y="4648422"/>
            <a:ext cx="5184776" cy="9000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85E1D7-8488-A35F-5A5F-A4A20B5E82C2}"/>
              </a:ext>
            </a:extLst>
          </p:cNvPr>
          <p:cNvSpPr/>
          <p:nvPr/>
        </p:nvSpPr>
        <p:spPr bwMode="auto">
          <a:xfrm>
            <a:off x="839416" y="5550813"/>
            <a:ext cx="5256582" cy="859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28DA20-925F-9E41-273B-B3571864D20F}"/>
              </a:ext>
            </a:extLst>
          </p:cNvPr>
          <p:cNvSpPr/>
          <p:nvPr/>
        </p:nvSpPr>
        <p:spPr bwMode="auto">
          <a:xfrm>
            <a:off x="6024192" y="5554119"/>
            <a:ext cx="5328388" cy="8345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5179A-2F7D-EA4A-AEA8-DB41C331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What is the difference between a Bayesian and a Frequentist?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4AE85-34D1-7641-8EC7-D9B380B7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rgbClr val="0028A5"/>
                </a:solidFill>
              </a:rPr>
              <a:t>A short thought experiment</a:t>
            </a:r>
          </a:p>
          <a:p>
            <a:pPr marL="0" indent="0">
              <a:buNone/>
            </a:pPr>
            <a:r>
              <a:rPr lang="en-AU" sz="1600" dirty="0"/>
              <a:t>We have designed a test for evaluating if a person is a genius. The test detects geniuses with 99% accuracy and provides negative results for normal people with 99.5% accuracy.</a:t>
            </a:r>
          </a:p>
          <a:p>
            <a:pPr marL="0" indent="0">
              <a:buNone/>
            </a:pPr>
            <a:r>
              <a:rPr lang="en-AU" sz="1600" dirty="0"/>
              <a:t>We tested a random person at Zurich HB and the result indicated that the tested person is a genius. What do we conclude?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b="1" dirty="0">
                <a:solidFill>
                  <a:schemeClr val="accent1"/>
                </a:solidFill>
              </a:rPr>
              <a:t>Frequentist</a:t>
            </a:r>
          </a:p>
          <a:p>
            <a:pPr>
              <a:buFont typeface="Wingdings" pitchFamily="2" charset="2"/>
              <a:buChar char="à"/>
            </a:pPr>
            <a:r>
              <a:rPr lang="en-AU" sz="1600" dirty="0">
                <a:sym typeface="Wingdings" pitchFamily="2" charset="2"/>
              </a:rPr>
              <a:t>Assuming the person is no genius (H</a:t>
            </a:r>
            <a:r>
              <a:rPr lang="en-AU" sz="1600" baseline="-25000" dirty="0">
                <a:sym typeface="Wingdings" pitchFamily="2" charset="2"/>
              </a:rPr>
              <a:t>0</a:t>
            </a:r>
            <a:r>
              <a:rPr lang="en-AU" sz="1600" dirty="0">
                <a:sym typeface="Wingdings" pitchFamily="2" charset="2"/>
              </a:rPr>
              <a:t>), the result has a probability of 0.5% (</a:t>
            </a:r>
            <a:r>
              <a:rPr lang="en-AU" sz="1600" i="1" dirty="0">
                <a:sym typeface="Wingdings" pitchFamily="2" charset="2"/>
              </a:rPr>
              <a:t>p</a:t>
            </a:r>
            <a:r>
              <a:rPr lang="en-AU" sz="1600" dirty="0">
                <a:sym typeface="Wingdings" pitchFamily="2" charset="2"/>
              </a:rPr>
              <a:t> = .005), therefore the person is a genius </a:t>
            </a:r>
          </a:p>
          <a:p>
            <a:pPr marL="0" indent="0">
              <a:buNone/>
            </a:pPr>
            <a:endParaRPr lang="en-AU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chemeClr val="accent1"/>
                </a:solidFill>
                <a:sym typeface="Wingdings" pitchFamily="2" charset="2"/>
              </a:rPr>
              <a:t>Bayesian</a:t>
            </a:r>
          </a:p>
          <a:p>
            <a:pPr marL="0" indent="0">
              <a:buNone/>
            </a:pPr>
            <a:r>
              <a:rPr lang="en-AU" sz="1600" dirty="0">
                <a:sym typeface="Wingdings" pitchFamily="2" charset="2"/>
              </a:rPr>
              <a:t> I do not know; I need more information…</a:t>
            </a:r>
            <a:endParaRPr lang="en-AU" sz="1600" dirty="0"/>
          </a:p>
          <a:p>
            <a:pPr marL="341630" lvl="1" indent="0">
              <a:buNone/>
            </a:pPr>
            <a:endParaRPr lang="en-AU" sz="16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64F32-0093-3349-A5E7-FFB02CE3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093D-47F7-D319-7EC8-A5D5AD9CD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CD2C4-4D32-2F57-2F35-8879F7E9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What is the difference between a </a:t>
            </a:r>
            <a:br>
              <a:rPr lang="en-AU" dirty="0"/>
            </a:br>
            <a:r>
              <a:rPr lang="en-AU" dirty="0"/>
              <a:t>Bayesian and a Frequentist?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628739E-E52B-1FF8-AA38-469544186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1225" y="2205039"/>
                <a:ext cx="10369550" cy="38877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Bayesian</a:t>
                </a:r>
              </a:p>
              <a:p>
                <a:pPr marL="0" indent="0">
                  <a:buNone/>
                </a:pPr>
                <a:r>
                  <a:rPr lang="en-AU" sz="1600" dirty="0">
                    <a:sym typeface="Wingdings" pitchFamily="2" charset="2"/>
                  </a:rPr>
                  <a:t> I do not know; I need more information…</a:t>
                </a:r>
                <a:endParaRPr lang="en-AU" sz="1600" b="1" dirty="0">
                  <a:solidFill>
                    <a:srgbClr val="0028A5"/>
                  </a:solidFill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AU" sz="1600" b="1" dirty="0">
                    <a:solidFill>
                      <a:srgbClr val="0028A5"/>
                    </a:solidFill>
                  </a:rPr>
                  <a:t>What is the information we have?</a:t>
                </a:r>
                <a:endParaRPr lang="en-AU" sz="16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AU" sz="1600" dirty="0">
                    <a:sym typeface="Wingdings" pitchFamily="2" charset="2"/>
                  </a:rPr>
                  <a:t>The probability of our data/evidence given the different outcomes: The </a:t>
                </a:r>
                <a:r>
                  <a:rPr lang="en-AU" sz="1600" b="1" dirty="0">
                    <a:solidFill>
                      <a:schemeClr val="accent6"/>
                    </a:solidFill>
                    <a:sym typeface="Wingdings" pitchFamily="2" charset="2"/>
                  </a:rPr>
                  <a:t>likelihood</a:t>
                </a:r>
                <a:endParaRPr lang="en-AU" sz="1600" b="1" dirty="0">
                  <a:solidFill>
                    <a:srgbClr val="0028A5"/>
                  </a:solidFill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AU" sz="1600" b="1" dirty="0">
                    <a:solidFill>
                      <a:srgbClr val="0028A5"/>
                    </a:solidFill>
                  </a:rPr>
                  <a:t>What is the additional information a Bayesian needs?</a:t>
                </a:r>
                <a:endParaRPr lang="en-AU" sz="1600" b="1" dirty="0">
                  <a:solidFill>
                    <a:schemeClr val="accent6"/>
                  </a:solidFill>
                  <a:sym typeface="Wingdings" pitchFamily="2" charset="2"/>
                </a:endParaRPr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AU" sz="1600" dirty="0">
                    <a:sym typeface="Wingdings" pitchFamily="2" charset="2"/>
                  </a:rPr>
                  <a:t>The probability of our outcome/hypothesis (before having seen the data): The </a:t>
                </a:r>
                <a:r>
                  <a:rPr lang="en-AU" sz="1600" b="1" dirty="0">
                    <a:solidFill>
                      <a:schemeClr val="accent1"/>
                    </a:solidFill>
                    <a:sym typeface="Wingdings" pitchFamily="2" charset="2"/>
                  </a:rPr>
                  <a:t>prior</a:t>
                </a:r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AU" sz="1600" dirty="0">
                    <a:sym typeface="Wingdings" pitchFamily="2" charset="2"/>
                  </a:rPr>
                  <a:t>The probability of our data/evidence (given all possible outcomes): The </a:t>
                </a:r>
                <a:r>
                  <a:rPr lang="en-AU" sz="1600" b="1" dirty="0">
                    <a:sym typeface="Wingdings" pitchFamily="2" charset="2"/>
                  </a:rPr>
                  <a:t>marginal likelihood</a:t>
                </a:r>
                <a:endParaRPr lang="en-AU" sz="1600" dirty="0">
                  <a:sym typeface="Wingdings" pitchFamily="2" charset="2"/>
                </a:endParaRPr>
              </a:p>
              <a:p>
                <a:pPr lvl="1">
                  <a:spcAft>
                    <a:spcPts val="1200"/>
                  </a:spcAft>
                  <a:buFont typeface="Wingdings" pitchFamily="2" charset="2"/>
                  <a:buChar char="à"/>
                </a:pPr>
                <a:r>
                  <a:rPr lang="en-AU" sz="1600" dirty="0">
                    <a:sym typeface="Wingdings" pitchFamily="2" charset="2"/>
                  </a:rPr>
                  <a:t>Using these info and Bayes Theorem, we can quantify our belief in an outcome/a hypothesis given the data/evidence we collected: The </a:t>
                </a:r>
                <a:r>
                  <a:rPr lang="en-AU" sz="1600" b="1" dirty="0">
                    <a:solidFill>
                      <a:schemeClr val="accent3"/>
                    </a:solidFill>
                    <a:sym typeface="Wingdings" pitchFamily="2" charset="2"/>
                  </a:rPr>
                  <a:t>posterior</a:t>
                </a:r>
                <a:endParaRPr lang="en-AU" sz="1600" b="1" dirty="0">
                  <a:sym typeface="Wingdings" pitchFamily="2" charset="2"/>
                </a:endParaRPr>
              </a:p>
              <a:p>
                <a:pPr marL="342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CH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CH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628739E-E52B-1FF8-AA38-469544186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225" y="2205039"/>
                <a:ext cx="10369550" cy="3887787"/>
              </a:xfrm>
              <a:blipFill>
                <a:blip r:embed="rId2"/>
                <a:stretch>
                  <a:fillRect l="-1222" t="-1629" b="-8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22BE57-E1B8-01AA-26B5-D762F2D8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6B320FB-BEEE-EAC5-5943-88E83EE3882D}"/>
                  </a:ext>
                </a:extLst>
              </p:cNvPr>
              <p:cNvSpPr txBox="1"/>
              <p:nvPr/>
            </p:nvSpPr>
            <p:spPr>
              <a:xfrm>
                <a:off x="5663952" y="6444055"/>
                <a:ext cx="48658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000" dirty="0"/>
                            <m:t>¬</m:t>
                          </m:r>
                          <m:r>
                            <a:rPr lang="fr-CH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m:rPr>
                          <m:nor/>
                        </m:rPr>
                        <a:rPr lang="de-DE" sz="2000" dirty="0"/>
                        <m:t>¬</m:t>
                      </m:r>
                      <m:r>
                        <a:rPr lang="fr-CH" sz="20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6B320FB-BEEE-EAC5-5943-88E83EE38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6444055"/>
                <a:ext cx="4865884" cy="307777"/>
              </a:xfrm>
              <a:prstGeom prst="rect">
                <a:avLst/>
              </a:prstGeom>
              <a:blipFill>
                <a:blip r:embed="rId3"/>
                <a:stretch>
                  <a:fillRect l="-260" r="-1302" b="-3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8230B75-0E46-DB42-D582-C90329C7E12E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H="1" flipV="1">
            <a:off x="7032104" y="6131878"/>
            <a:ext cx="1064790" cy="312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9FA8E46-C1CE-3962-DBB2-9FD0986767CB}"/>
              </a:ext>
            </a:extLst>
          </p:cNvPr>
          <p:cNvSpPr txBox="1"/>
          <p:nvPr/>
        </p:nvSpPr>
        <p:spPr>
          <a:xfrm>
            <a:off x="6888088" y="260648"/>
            <a:ext cx="5184576" cy="25699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sz="1600" b="1" dirty="0">
                <a:solidFill>
                  <a:schemeClr val="accent1"/>
                </a:solidFill>
              </a:rPr>
              <a:t>Short thought experiment</a:t>
            </a:r>
          </a:p>
          <a:p>
            <a:pPr marL="0" indent="0">
              <a:buNone/>
            </a:pPr>
            <a:r>
              <a:rPr lang="en-AU" sz="1600" dirty="0"/>
              <a:t>We have designed a test for evaluating if a person is a genius. The test detects geniuses with 99% accuracy and provides negative results for normal people with 99.5% accuracy.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We tested a random person at Zurich HB and the result indicated that the tested person is a genius. What do we conclude?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80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7F1F-582C-7DA7-8163-45527744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0824-1E3F-E465-1B6B-6E7C97E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What is the difference between a </a:t>
            </a:r>
            <a:br>
              <a:rPr lang="en-AU" dirty="0"/>
            </a:br>
            <a:r>
              <a:rPr lang="en-AU" dirty="0"/>
              <a:t>Bayesian and a Frequentist?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A5E74-13EB-30ED-9BC8-7726C6D3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5544615" cy="3887787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rgbClr val="0028A5"/>
                </a:solidFill>
                <a:sym typeface="Wingdings" pitchFamily="2" charset="2"/>
              </a:rPr>
              <a:t>Some additional assumptions:</a:t>
            </a:r>
          </a:p>
          <a:p>
            <a:pPr marL="0" indent="0">
              <a:buNone/>
            </a:pPr>
            <a:r>
              <a:rPr lang="en-AU" sz="1600" dirty="0">
                <a:sym typeface="Wingdings" pitchFamily="2" charset="2"/>
              </a:rPr>
              <a:t>- In 100.000 people there are about 200 geniuses.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1600" dirty="0">
              <a:sym typeface="Wingdings" pitchFamily="2" charset="2"/>
            </a:endParaRPr>
          </a:p>
          <a:p>
            <a:pPr marL="342000" lvl="1" indent="0">
              <a:buNone/>
            </a:pPr>
            <a:endParaRPr lang="en-AU" sz="16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44EC8-0180-1761-01C3-4ED6D16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6ADFAC-BDFB-F2C5-BC64-414AAB1B01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133574"/>
                  </p:ext>
                </p:extLst>
              </p:nvPr>
            </p:nvGraphicFramePr>
            <p:xfrm>
              <a:off x="911225" y="4081940"/>
              <a:ext cx="10369548" cy="2068154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695108">
                      <a:extLst>
                        <a:ext uri="{9D8B030D-6E8A-4147-A177-3AD203B41FA5}">
                          <a16:colId xmlns:a16="http://schemas.microsoft.com/office/drawing/2014/main" val="28087253"/>
                        </a:ext>
                      </a:extLst>
                    </a:gridCol>
                    <a:gridCol w="2193523">
                      <a:extLst>
                        <a:ext uri="{9D8B030D-6E8A-4147-A177-3AD203B41FA5}">
                          <a16:colId xmlns:a16="http://schemas.microsoft.com/office/drawing/2014/main" val="408017912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3908949152"/>
                        </a:ext>
                      </a:extLst>
                    </a:gridCol>
                    <a:gridCol w="4320677">
                      <a:extLst>
                        <a:ext uri="{9D8B030D-6E8A-4147-A177-3AD203B41FA5}">
                          <a16:colId xmlns:a16="http://schemas.microsoft.com/office/drawing/2014/main" val="4045134431"/>
                        </a:ext>
                      </a:extLst>
                    </a:gridCol>
                  </a:tblGrid>
                  <a:tr h="308138">
                    <a:tc>
                      <a:txBody>
                        <a:bodyPr/>
                        <a:lstStyle/>
                        <a:p>
                          <a:pPr algn="ctr"/>
                          <a:endParaRPr lang="de-DE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err="1"/>
                            <a:t>Before</a:t>
                          </a:r>
                          <a:r>
                            <a:rPr lang="de-DE" sz="1600" dirty="0"/>
                            <a:t> </a:t>
                          </a:r>
                          <a:r>
                            <a:rPr lang="de-DE" sz="1600" dirty="0" err="1"/>
                            <a:t>Testing</a:t>
                          </a:r>
                          <a:endParaRPr lang="de-DE" sz="1600" dirty="0"/>
                        </a:p>
                        <a:p>
                          <a:pPr algn="ctr"/>
                          <a:r>
                            <a:rPr lang="de-DE" sz="1600" dirty="0">
                              <a:solidFill>
                                <a:schemeClr val="accent1"/>
                              </a:solidFill>
                            </a:rPr>
                            <a:t>Prior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At </a:t>
                          </a:r>
                          <a:r>
                            <a:rPr lang="de-DE" sz="1600" dirty="0" err="1"/>
                            <a:t>test</a:t>
                          </a:r>
                          <a:endParaRPr lang="de-DE" sz="1600" dirty="0"/>
                        </a:p>
                        <a:p>
                          <a:pPr algn="ctr"/>
                          <a:r>
                            <a:rPr lang="de-DE" sz="1600" dirty="0" err="1">
                              <a:solidFill>
                                <a:schemeClr val="accent6"/>
                              </a:solidFill>
                            </a:rPr>
                            <a:t>Likelihood</a:t>
                          </a:r>
                          <a:endParaRPr lang="de-DE" sz="16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After </a:t>
                          </a:r>
                          <a:r>
                            <a:rPr lang="de-DE" sz="1600" dirty="0" err="1"/>
                            <a:t>test</a:t>
                          </a:r>
                          <a:endParaRPr lang="de-DE" sz="1600" dirty="0"/>
                        </a:p>
                        <a:p>
                          <a:pPr algn="ctr"/>
                          <a:r>
                            <a:rPr lang="de-DE" sz="1600" dirty="0" err="1">
                              <a:solidFill>
                                <a:schemeClr val="accent3"/>
                              </a:solidFill>
                            </a:rPr>
                            <a:t>Posterior</a:t>
                          </a:r>
                          <a:endParaRPr lang="de-DE" sz="160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104319"/>
                      </a:ext>
                    </a:extLst>
                  </a:tr>
                  <a:tr h="695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Genius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C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sz="1600" b="0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num>
                                  <m:den>
                                    <m:r>
                                      <a:rPr lang="de-CH" sz="1600" b="0" smtClean="0">
                                        <a:latin typeface="Cambria Math" panose="02040503050406030204" pitchFamily="18" charset="0"/>
                                      </a:rPr>
                                      <m:t>100.000</m:t>
                                    </m:r>
                                  </m:den>
                                </m:f>
                                <m:r>
                                  <a:rPr lang="de-CH" sz="1600" b="0" smtClean="0">
                                    <a:latin typeface="Cambria Math" panose="02040503050406030204" pitchFamily="18" charset="0"/>
                                  </a:rPr>
                                  <m:t>=0.002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600" b="0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C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sz="1600" b="0" i="0" smtClean="0">
                                        <a:latin typeface="Cambria Math" panose="02040503050406030204" pitchFamily="18" charset="0"/>
                                      </a:rPr>
                                      <m:t>0.002</m:t>
                                    </m:r>
                                    <m:r>
                                      <a:rPr lang="de-CH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CH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0.99</m:t>
                                    </m:r>
                                  </m:num>
                                  <m:den>
                                    <m:r>
                                      <a:rPr lang="de-CH" sz="1600" b="0" i="0" smtClean="0">
                                        <a:latin typeface="Cambria Math" panose="02040503050406030204" pitchFamily="18" charset="0"/>
                                      </a:rPr>
                                      <m:t>0.002</m:t>
                                    </m:r>
                                    <m:r>
                                      <a:rPr lang="de-CH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CH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0.99+0.998</m:t>
                                    </m:r>
                                    <m:r>
                                      <a:rPr lang="de-CH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×0.005</m:t>
                                    </m:r>
                                  </m:den>
                                </m:f>
                                <m:r>
                                  <a:rPr lang="de-CH" sz="1600" b="0" smtClean="0">
                                    <a:latin typeface="Cambria Math" panose="02040503050406030204" pitchFamily="18" charset="0"/>
                                  </a:rPr>
                                  <m:t>=0.284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4359829"/>
                      </a:ext>
                    </a:extLst>
                  </a:tr>
                  <a:tr h="729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err="1"/>
                            <a:t>No</a:t>
                          </a:r>
                          <a:r>
                            <a:rPr lang="de-DE" sz="1600" dirty="0"/>
                            <a:t> Genius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C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sz="1600" b="0" smtClean="0">
                                        <a:latin typeface="Cambria Math" panose="02040503050406030204" pitchFamily="18" charset="0"/>
                                      </a:rPr>
                                      <m:t>99.800</m:t>
                                    </m:r>
                                  </m:num>
                                  <m:den>
                                    <m:r>
                                      <a:rPr lang="de-CH" sz="1600" b="0" smtClean="0">
                                        <a:latin typeface="Cambria Math" panose="02040503050406030204" pitchFamily="18" charset="0"/>
                                      </a:rPr>
                                      <m:t>100.000</m:t>
                                    </m:r>
                                  </m:den>
                                </m:f>
                                <m:r>
                                  <a:rPr lang="de-CH" sz="1600" b="0" smtClean="0">
                                    <a:latin typeface="Cambria Math" panose="02040503050406030204" pitchFamily="18" charset="0"/>
                                  </a:rPr>
                                  <m:t>=0.998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  <a:p>
                          <a:pPr algn="ctr"/>
                          <a:endParaRPr lang="de-DE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600" b="0" smtClean="0">
                                    <a:latin typeface="Cambria Math" panose="02040503050406030204" pitchFamily="18" charset="0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C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sz="16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CH" sz="1600" b="0" i="1" smtClean="0">
                                        <a:latin typeface="Cambria Math" panose="02040503050406030204" pitchFamily="18" charset="0"/>
                                      </a:rPr>
                                      <m:t>.998</m:t>
                                    </m:r>
                                    <m:r>
                                      <a:rPr lang="de-CH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CH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CH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005</m:t>
                                    </m:r>
                                  </m:num>
                                  <m:den>
                                    <m:r>
                                      <a:rPr lang="de-CH" sz="1600" b="0" i="0" smtClean="0">
                                        <a:latin typeface="Cambria Math" panose="02040503050406030204" pitchFamily="18" charset="0"/>
                                      </a:rPr>
                                      <m:t>0.002</m:t>
                                    </m:r>
                                    <m:r>
                                      <a:rPr lang="de-CH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CH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0.99+0.998</m:t>
                                    </m:r>
                                    <m:r>
                                      <a:rPr lang="de-CH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×0.005</m:t>
                                    </m:r>
                                  </m:den>
                                </m:f>
                                <m:r>
                                  <a:rPr lang="de-CH" sz="1600" b="0" smtClean="0">
                                    <a:latin typeface="Cambria Math" panose="02040503050406030204" pitchFamily="18" charset="0"/>
                                  </a:rPr>
                                  <m:t>=0.716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6244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6ADFAC-BDFB-F2C5-BC64-414AAB1B01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133574"/>
                  </p:ext>
                </p:extLst>
              </p:nvPr>
            </p:nvGraphicFramePr>
            <p:xfrm>
              <a:off x="911225" y="4081940"/>
              <a:ext cx="10369548" cy="2068154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695108">
                      <a:extLst>
                        <a:ext uri="{9D8B030D-6E8A-4147-A177-3AD203B41FA5}">
                          <a16:colId xmlns:a16="http://schemas.microsoft.com/office/drawing/2014/main" val="28087253"/>
                        </a:ext>
                      </a:extLst>
                    </a:gridCol>
                    <a:gridCol w="2193523">
                      <a:extLst>
                        <a:ext uri="{9D8B030D-6E8A-4147-A177-3AD203B41FA5}">
                          <a16:colId xmlns:a16="http://schemas.microsoft.com/office/drawing/2014/main" val="408017912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3908949152"/>
                        </a:ext>
                      </a:extLst>
                    </a:gridCol>
                    <a:gridCol w="4320677">
                      <a:extLst>
                        <a:ext uri="{9D8B030D-6E8A-4147-A177-3AD203B41FA5}">
                          <a16:colId xmlns:a16="http://schemas.microsoft.com/office/drawing/2014/main" val="404513443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de-DE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err="1"/>
                            <a:t>Before</a:t>
                          </a:r>
                          <a:r>
                            <a:rPr lang="de-DE" sz="1600" dirty="0"/>
                            <a:t> </a:t>
                          </a:r>
                          <a:r>
                            <a:rPr lang="de-DE" sz="1600" dirty="0" err="1"/>
                            <a:t>Testing</a:t>
                          </a:r>
                          <a:endParaRPr lang="de-DE" sz="1600" dirty="0"/>
                        </a:p>
                        <a:p>
                          <a:pPr algn="ctr"/>
                          <a:r>
                            <a:rPr lang="de-DE" sz="1600" dirty="0">
                              <a:solidFill>
                                <a:schemeClr val="accent1"/>
                              </a:solidFill>
                            </a:rPr>
                            <a:t>Prior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At </a:t>
                          </a:r>
                          <a:r>
                            <a:rPr lang="de-DE" sz="1600" dirty="0" err="1"/>
                            <a:t>test</a:t>
                          </a:r>
                          <a:endParaRPr lang="de-DE" sz="1600" dirty="0"/>
                        </a:p>
                        <a:p>
                          <a:pPr algn="ctr"/>
                          <a:r>
                            <a:rPr lang="de-DE" sz="1600" dirty="0" err="1">
                              <a:solidFill>
                                <a:schemeClr val="accent6"/>
                              </a:solidFill>
                            </a:rPr>
                            <a:t>Likelihood</a:t>
                          </a:r>
                          <a:endParaRPr lang="de-DE" sz="16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After </a:t>
                          </a:r>
                          <a:r>
                            <a:rPr lang="de-DE" sz="1600" dirty="0" err="1"/>
                            <a:t>test</a:t>
                          </a:r>
                          <a:endParaRPr lang="de-DE" sz="1600" dirty="0"/>
                        </a:p>
                        <a:p>
                          <a:pPr algn="ctr"/>
                          <a:r>
                            <a:rPr lang="de-DE" sz="1600" dirty="0" err="1">
                              <a:solidFill>
                                <a:schemeClr val="accent3"/>
                              </a:solidFill>
                            </a:rPr>
                            <a:t>Posterior</a:t>
                          </a:r>
                          <a:endParaRPr lang="de-DE" sz="160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7104319"/>
                      </a:ext>
                    </a:extLst>
                  </a:tr>
                  <a:tr h="695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Genius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457" t="-85455" r="-295954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588" t="-85455" r="-201176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883" t="-85455" r="-293" b="-11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359829"/>
                      </a:ext>
                    </a:extLst>
                  </a:tr>
                  <a:tr h="793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err="1"/>
                            <a:t>No</a:t>
                          </a:r>
                          <a:r>
                            <a:rPr lang="de-DE" sz="1600" dirty="0"/>
                            <a:t> Genius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457" t="-161905" r="-295954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588" t="-161905" r="-201176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883" t="-161905" r="-293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447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F862ADF8-93AF-F97D-0D4A-9C0C2C0AF00C}"/>
              </a:ext>
            </a:extLst>
          </p:cNvPr>
          <p:cNvSpPr txBox="1"/>
          <p:nvPr/>
        </p:nvSpPr>
        <p:spPr>
          <a:xfrm>
            <a:off x="6888088" y="260648"/>
            <a:ext cx="5184576" cy="25699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sz="1600" b="1" dirty="0">
                <a:solidFill>
                  <a:schemeClr val="accent1"/>
                </a:solidFill>
              </a:rPr>
              <a:t>Short thought experiment</a:t>
            </a:r>
          </a:p>
          <a:p>
            <a:pPr marL="0" indent="0">
              <a:buNone/>
            </a:pPr>
            <a:r>
              <a:rPr lang="en-AU" sz="1600" dirty="0"/>
              <a:t>We have designed a test for evaluating if a person is a genius. The test detects geniuses with 99% accuracy and provides negative results for normal people with 99.5% accuracy.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We tested a random person at Zurich HB and the result indicated that the tested person is a genius. What do we conclude?</a:t>
            </a:r>
          </a:p>
          <a:p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BCC35F0-9DA8-8AD8-FF17-A502FC91C400}"/>
                  </a:ext>
                </a:extLst>
              </p:cNvPr>
              <p:cNvSpPr txBox="1"/>
              <p:nvPr/>
            </p:nvSpPr>
            <p:spPr>
              <a:xfrm>
                <a:off x="3051928" y="3162096"/>
                <a:ext cx="6103854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CH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CH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CH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18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BCC35F0-9DA8-8AD8-FF17-A502FC91C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928" y="3162096"/>
                <a:ext cx="6103854" cy="679032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10996C22-8382-582C-7D1C-9ED5B4446C11}"/>
              </a:ext>
            </a:extLst>
          </p:cNvPr>
          <p:cNvSpPr/>
          <p:nvPr/>
        </p:nvSpPr>
        <p:spPr bwMode="auto">
          <a:xfrm>
            <a:off x="2711624" y="4725144"/>
            <a:ext cx="18002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10B552A-5D29-0357-F422-DCEAD777894C}"/>
              </a:ext>
            </a:extLst>
          </p:cNvPr>
          <p:cNvSpPr/>
          <p:nvPr/>
        </p:nvSpPr>
        <p:spPr bwMode="auto">
          <a:xfrm>
            <a:off x="2711624" y="5391579"/>
            <a:ext cx="18002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4C23D6D-88DA-BEE3-D656-7495DCF5AA33}"/>
              </a:ext>
            </a:extLst>
          </p:cNvPr>
          <p:cNvSpPr/>
          <p:nvPr/>
        </p:nvSpPr>
        <p:spPr bwMode="auto">
          <a:xfrm>
            <a:off x="4871864" y="5516762"/>
            <a:ext cx="2186188" cy="57606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5D9F1F2-D537-A787-AA6E-C459EEF20E65}"/>
              </a:ext>
            </a:extLst>
          </p:cNvPr>
          <p:cNvSpPr/>
          <p:nvPr/>
        </p:nvSpPr>
        <p:spPr bwMode="auto">
          <a:xfrm>
            <a:off x="4901518" y="4725144"/>
            <a:ext cx="2186188" cy="57606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29CA50-E5FD-73DC-885F-64290C29DE2B}"/>
              </a:ext>
            </a:extLst>
          </p:cNvPr>
          <p:cNvSpPr/>
          <p:nvPr/>
        </p:nvSpPr>
        <p:spPr bwMode="auto">
          <a:xfrm>
            <a:off x="7474106" y="5526152"/>
            <a:ext cx="3299120" cy="57606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5BD297B-D48D-16C7-0C6D-DC20C075DC0E}"/>
              </a:ext>
            </a:extLst>
          </p:cNvPr>
          <p:cNvSpPr/>
          <p:nvPr/>
        </p:nvSpPr>
        <p:spPr bwMode="auto">
          <a:xfrm>
            <a:off x="7477400" y="4725144"/>
            <a:ext cx="3299120" cy="57606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7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7F1F-582C-7DA7-8163-45527744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0824-1E3F-E465-1B6B-6E7C97E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What is the difference between a Bayesian and a Frequentist?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A5E74-13EB-30ED-9BC8-7726C6D3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</p:spPr>
        <p:txBody>
          <a:bodyPr anchor="ctr"/>
          <a:lstStyle/>
          <a:p>
            <a:pPr marL="342000" lvl="1" indent="0" algn="ctr">
              <a:buNone/>
            </a:pPr>
            <a:r>
              <a:rPr lang="en-AU" sz="2400" b="1" dirty="0">
                <a:solidFill>
                  <a:schemeClr val="accent1"/>
                </a:solidFill>
              </a:rPr>
              <a:t>What are your questions?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44EC8-0180-1761-01C3-4ED6D16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6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7F1F-582C-7DA7-8163-45527744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0824-1E3F-E465-1B6B-6E7C97E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What is the difference between a Bayesian and a Frequentist?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44EC8-0180-1761-01C3-4ED6D16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0B6818A-74BA-1F3C-D58B-4661760B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8"/>
            <a:ext cx="10369549" cy="3887787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accent1"/>
                </a:solidFill>
              </a:rPr>
              <a:t>A short exercise</a:t>
            </a:r>
          </a:p>
          <a:p>
            <a:pPr marL="0" indent="0">
              <a:buNone/>
            </a:pPr>
            <a:r>
              <a:rPr lang="en-AU" sz="1600" dirty="0"/>
              <a:t>A shop for magicians' supplies sells fair and trick coins. The trick coins can be biased towards showing tails or heads in 80% of the flips. A friend got you a coin from this shop but did not tell you if it was fair or a trick coin. </a:t>
            </a:r>
          </a:p>
          <a:p>
            <a:pPr marL="0" indent="0">
              <a:buNone/>
            </a:pPr>
            <a:r>
              <a:rPr lang="en-AU" sz="1600" dirty="0"/>
              <a:t>So now we must find out for yourselves. The following steps should help: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AU" sz="1600" dirty="0"/>
              <a:t>Specify prior beliefs what kind of coin you might have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AU" sz="1600" dirty="0"/>
              <a:t>Find a distribution to simulate a coin flip given a certain probability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AU" sz="1600" dirty="0"/>
              <a:t>Simulate data for 5 flips for a coin randomly sampled from all possible outcomes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AU" sz="1600" dirty="0"/>
              <a:t>Evaluate how likely your results are given that the coin is fair or a trick coin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AU" sz="1600" dirty="0"/>
              <a:t>Use these likelihoods to update your prior beliefs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AU" sz="1600" dirty="0"/>
              <a:t>Repeat steps 3. to 5. for another 5 flips and update your belief again.</a:t>
            </a:r>
          </a:p>
          <a:p>
            <a:pPr marL="342000" lvl="1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281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16-9_e.pptx" id="{0D7B08A6-6DF9-40BA-89FC-573EE480EDC7}" vid="{9693D0D9-6C5A-43B6-9E6C-5DB3379D8A3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2F6B4F7B9AF8F4BA9EDEC119506FA2C" ma:contentTypeVersion="11" ma:contentTypeDescription="Ein neues Dokument erstellen." ma:contentTypeScope="" ma:versionID="41435ee9add0cd8bb05cdc1120df668a">
  <xsd:schema xmlns:xsd="http://www.w3.org/2001/XMLSchema" xmlns:xs="http://www.w3.org/2001/XMLSchema" xmlns:p="http://schemas.microsoft.com/office/2006/metadata/properties" xmlns:ns2="7b4fdbb7-1c4c-4325-a162-96740b3e8575" xmlns:ns3="fc2d2a21-dfb0-47ba-918c-83919fcf1a49" targetNamespace="http://schemas.microsoft.com/office/2006/metadata/properties" ma:root="true" ma:fieldsID="246ee2aa6e5d2358c50c044ea942fedd" ns2:_="" ns3:_="">
    <xsd:import namespace="7b4fdbb7-1c4c-4325-a162-96740b3e8575"/>
    <xsd:import namespace="fc2d2a21-dfb0-47ba-918c-83919fcf1a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fdbb7-1c4c-4325-a162-96740b3e8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d2a21-dfb0-47ba-918c-83919fcf1a4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b19b119-a017-4a03-9e60-328815174a79}" ma:internalName="TaxCatchAll" ma:showField="CatchAllData" ma:web="fc2d2a21-dfb0-47ba-918c-83919fcf1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4fdbb7-1c4c-4325-a162-96740b3e8575">
      <Terms xmlns="http://schemas.microsoft.com/office/infopath/2007/PartnerControls"/>
    </lcf76f155ced4ddcb4097134ff3c332f>
    <TaxCatchAll xmlns="fc2d2a21-dfb0-47ba-918c-83919fcf1a49" xsi:nil="true"/>
  </documentManagement>
</p:properties>
</file>

<file path=customXml/itemProps1.xml><?xml version="1.0" encoding="utf-8"?>
<ds:datastoreItem xmlns:ds="http://schemas.openxmlformats.org/officeDocument/2006/customXml" ds:itemID="{A69D0ED8-8880-491C-A8ED-13F216855F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FE2D87-A1EF-4099-A5C7-6218CE07D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4fdbb7-1c4c-4325-a162-96740b3e8575"/>
    <ds:schemaRef ds:uri="fc2d2a21-dfb0-47ba-918c-83919fcf1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7E605A-FC9C-484E-AE24-1151C2DA80D3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7b4fdbb7-1c4c-4325-a162-96740b3e857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c2d2a21-dfb0-47ba-918c-83919fcf1a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3656</Words>
  <Application>Microsoft Macintosh PowerPoint</Application>
  <PresentationFormat>Breitbild</PresentationFormat>
  <Paragraphs>373</Paragraphs>
  <Slides>36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Consolas</vt:lpstr>
      <vt:lpstr>Courier New</vt:lpstr>
      <vt:lpstr>Wingdings</vt:lpstr>
      <vt:lpstr>UZH</vt:lpstr>
      <vt:lpstr>Bayesian Modelling for Observational Data Workshop for the R Peer Mentoring Group   </vt:lpstr>
      <vt:lpstr>Today’s Agenda</vt:lpstr>
      <vt:lpstr>Today’s Agenda</vt:lpstr>
      <vt:lpstr>1. What is the difference between a Bayesian and a Frequentist?</vt:lpstr>
      <vt:lpstr>1. What is the difference between a Bayesian and a Frequentist?</vt:lpstr>
      <vt:lpstr>1. What is the difference between a  Bayesian and a Frequentist?</vt:lpstr>
      <vt:lpstr>1. What is the difference between a  Bayesian and a Frequentist?</vt:lpstr>
      <vt:lpstr>1. What is the difference between a Bayesian and a Frequentist?</vt:lpstr>
      <vt:lpstr>1. What is the difference between a Bayesian and a Frequentist?</vt:lpstr>
      <vt:lpstr>Today’s Agenda</vt:lpstr>
      <vt:lpstr>2. Marcov-Chain Monte Carlo (MCMC) sampling – Why? What is a Sampler and why do we need them?</vt:lpstr>
      <vt:lpstr>2. Marcov-Chain Monte Carlo (MCMC) sampling – Why? What is a Sampler and why do we need them?</vt:lpstr>
      <vt:lpstr>2. Marcov-Chain Monte Carlo (MCMC) sampling – Why? What is a Sampler and why do we need them?</vt:lpstr>
      <vt:lpstr>2. Marcov-Chain Monte Carlo (MCMC) sampling – Why? What is a Sampler and why do we need them?</vt:lpstr>
      <vt:lpstr>2. Marcov-Chain Monte Carlo (MCMC) sampling – Why? What is a Sampler and why do we need them?</vt:lpstr>
      <vt:lpstr>2. Marcov-Chain Monte Carlo (MCMC) sampling – Why? How does a (simple) sampler work? </vt:lpstr>
      <vt:lpstr>2. Marcov-Chain Monte Carlo (MCMC) sampling – Why? How does a (simple) sampler work? </vt:lpstr>
      <vt:lpstr>2. Marcov-Chain Monte Carlo (MCMC) sampling – Why? </vt:lpstr>
      <vt:lpstr>Today’s Agenda</vt:lpstr>
      <vt:lpstr>3. Bayesian Regression Models using Stan (brms) A short intro to probabilistic models   </vt:lpstr>
      <vt:lpstr>3. Bayesian Regression Models using Stan (brms) A short intro to probabilistic models </vt:lpstr>
      <vt:lpstr>3. Bayesian Regression Models using Stan (brms) A short intro to probabilistic models </vt:lpstr>
      <vt:lpstr>3. Bayesian Regression Models using Stan (brms) A short intro to probabilistic models </vt:lpstr>
      <vt:lpstr>3. Bayesian Regression Models using Stan (brms) </vt:lpstr>
      <vt:lpstr>3. Bayesian Regression Models using Stan (brms) A (short) intro to brms (Bayesian regression models using Stan)</vt:lpstr>
      <vt:lpstr>3. Bayesian Regression Models using Stan (brms) A (short) intro to brms</vt:lpstr>
      <vt:lpstr>3. Bayesian Regression Models using Stan (brms) A (short) intro to brms</vt:lpstr>
      <vt:lpstr>3. Bayesian Regression Models using Stan (brms) A (short) intro to brms</vt:lpstr>
      <vt:lpstr>3. Bayesian Regression Models using Stan (brms) A (short) intro to brms</vt:lpstr>
      <vt:lpstr>3. Bayesian Regression Models using Stan (brms) </vt:lpstr>
      <vt:lpstr>3. Bayesian Regression Models using Stan (brms) A (short) intro to brms</vt:lpstr>
      <vt:lpstr>3. Bayesian Regression Models using Stan (brms) A (short) intro to brms</vt:lpstr>
      <vt:lpstr>3. Bayesian Regression Models using Stan (brms) A (short) intro to brms</vt:lpstr>
      <vt:lpstr>3. Bayesian Regression Models using Stan (brms) </vt:lpstr>
      <vt:lpstr>Today’s Agenda</vt:lpstr>
      <vt:lpstr>4. Statistical Inference in Bayesian Models 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 Edge Research in Human Cognition Week 2: Binding of information and intelligence</dc:title>
  <dc:subject/>
  <dc:creator>Gidon Frischkorn</dc:creator>
  <cp:keywords/>
  <dc:description>Vorlage uzh_praesentationen_16:9_e MSO2016 v3 11.02.2016</dc:description>
  <cp:lastModifiedBy>Gidon Frischkorn-Bartsch</cp:lastModifiedBy>
  <cp:revision>176</cp:revision>
  <dcterms:created xsi:type="dcterms:W3CDTF">2020-02-25T09:35:45Z</dcterms:created>
  <dcterms:modified xsi:type="dcterms:W3CDTF">2024-04-16T12:39:11Z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0x010100E2F6B4F7B9AF8F4BA9EDEC119506FA2C</vt:lpwstr>
  </property>
</Properties>
</file>