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00" r:id="rId4"/>
    <p:sldId id="314" r:id="rId5"/>
    <p:sldId id="301" r:id="rId6"/>
    <p:sldId id="310" r:id="rId7"/>
    <p:sldId id="311" r:id="rId8"/>
    <p:sldId id="312" r:id="rId9"/>
    <p:sldId id="313" r:id="rId10"/>
    <p:sldId id="269" r:id="rId11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don Frischkorn" initials="GF" lastIdx="2" clrIdx="0">
    <p:extLst>
      <p:ext uri="{19B8F6BF-5375-455C-9EA6-DF929625EA0E}">
        <p15:presenceInfo xmlns:p15="http://schemas.microsoft.com/office/powerpoint/2012/main" userId="8ba95ddfecd928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84240" autoAdjust="0"/>
  </p:normalViewPr>
  <p:slideViewPr>
    <p:cSldViewPr snapToObjects="1">
      <p:cViewPr varScale="1">
        <p:scale>
          <a:sx n="187" d="100"/>
          <a:sy n="187" d="100"/>
        </p:scale>
        <p:origin x="1528" y="192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220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Cognitive Measurement Models 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Distributional models of behavioral data (e.g., Multinomial, Mixtures of Von Mises Distributions, Multivariate Models of Response Time &amp; Accuracy)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Latent Cognitive Processes are translated into distributional parameters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6984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Cognitive Measurement Models 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Distributional models of behavioral data (e.g., Multinomial, Mixtures of Von Mises Distributions, Multivariate Models of Response Time &amp; Accuracy)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Latent Cognitive Processes are translated into distributional parameters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4711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Cognitive Measurement Models 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Distributional models of behavioral data (e.g., Multinomial, Mixtures of Von Mises Distributions, Multivariate Models of Response Time &amp; Accuracy)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Latent Cognitive Processes are translated into distributional parameters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324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B00D-2B0B-4FA2-A258-E1F4E7D9041F}" type="datetime1">
              <a:rPr lang="en-US" smtClean="0"/>
              <a:t>8/29/23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8/29/23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06E3A2-04B2-4DD3-AAA1-A42AE5838B79}" type="datetime1">
              <a:rPr lang="en-US" smtClean="0"/>
              <a:t>8/29/23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A807-0C67-4BAF-BFE8-143988B7864A}" type="datetime1">
              <a:rPr lang="en-US" smtClean="0"/>
              <a:t>8/29/23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531-9C51-4B7E-993F-41DB8F023600}" type="datetime1">
              <a:rPr lang="en-US" smtClean="0"/>
              <a:t>8/29/23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456F339-3D89-431B-B52C-DECFFB55CC5F}" type="datetime1">
              <a:rPr lang="en-US" smtClean="0"/>
              <a:t>8/29/23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Institute of Psychology – Cognitive Psychology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1234/osf.io/umt5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4" y="1989138"/>
            <a:ext cx="11089431" cy="1295400"/>
          </a:xfrm>
        </p:spPr>
        <p:txBody>
          <a:bodyPr/>
          <a:lstStyle/>
          <a:p>
            <a:r>
              <a:rPr lang="en-US" sz="2800" dirty="0"/>
              <a:t>Improving inference about cognitive processes using mixture models.</a:t>
            </a:r>
            <a:endParaRPr lang="en-US" sz="2800" b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Gidon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Frischkorn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Vencislav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Popov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Pre-conference workshop at the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ESCoP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conference 2023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Porto, Portugal</a:t>
            </a: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911224" y="6524625"/>
            <a:ext cx="8352368" cy="215900"/>
          </a:xfrm>
        </p:spPr>
        <p:txBody>
          <a:bodyPr/>
          <a:lstStyle/>
          <a:p>
            <a:r>
              <a:rPr lang="en-US" sz="1000" dirty="0"/>
              <a:t>Improving inference about cognitive processes using mixture models.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Muster, Majorelle Blue, Symmetrie, Electric Blue (Farbe) enthält.&#10;&#10;Automatisch generierte Beschreibung">
            <a:extLst>
              <a:ext uri="{FF2B5EF4-FFF2-40B4-BE49-F238E27FC236}">
                <a16:creationId xmlns:a16="http://schemas.microsoft.com/office/drawing/2014/main" id="{834658E2-F709-19F7-B6E1-C89005967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4693379"/>
            <a:ext cx="1905000" cy="190500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 for your attention!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Preprint introducing the </a:t>
            </a:r>
            <a:r>
              <a:rPr lang="en-US" i="1" dirty="0" err="1"/>
              <a:t>bmm</a:t>
            </a:r>
            <a:r>
              <a:rPr lang="en-US" dirty="0"/>
              <a:t> package:</a:t>
            </a:r>
          </a:p>
          <a:p>
            <a:pPr algn="ctr"/>
            <a:r>
              <a:rPr lang="de-CH" dirty="0"/>
              <a:t>Frischkorn, G. T., &amp; Popov, V. (2023). </a:t>
            </a:r>
            <a:r>
              <a:rPr lang="de-CH" i="1" dirty="0"/>
              <a:t>A </a:t>
            </a:r>
            <a:r>
              <a:rPr lang="de-CH" i="1" dirty="0" err="1"/>
              <a:t>tutorial</a:t>
            </a:r>
            <a:r>
              <a:rPr lang="de-CH" i="1" dirty="0"/>
              <a:t> </a:t>
            </a:r>
            <a:r>
              <a:rPr lang="de-CH" i="1" dirty="0" err="1"/>
              <a:t>for</a:t>
            </a:r>
            <a:r>
              <a:rPr lang="de-CH" i="1" dirty="0"/>
              <a:t> </a:t>
            </a:r>
            <a:r>
              <a:rPr lang="de-CH" i="1" dirty="0" err="1"/>
              <a:t>estimating</a:t>
            </a:r>
            <a:r>
              <a:rPr lang="de-CH" i="1" dirty="0"/>
              <a:t> </a:t>
            </a:r>
            <a:r>
              <a:rPr lang="de-CH" i="1" dirty="0" err="1"/>
              <a:t>mixture</a:t>
            </a:r>
            <a:r>
              <a:rPr lang="de-CH" i="1" dirty="0"/>
              <a:t> </a:t>
            </a:r>
            <a:r>
              <a:rPr lang="de-CH" i="1" dirty="0" err="1"/>
              <a:t>models</a:t>
            </a:r>
            <a:r>
              <a:rPr lang="de-CH" i="1" dirty="0"/>
              <a:t> </a:t>
            </a:r>
            <a:r>
              <a:rPr lang="de-CH" i="1" dirty="0" err="1"/>
              <a:t>for</a:t>
            </a:r>
            <a:r>
              <a:rPr lang="de-CH" i="1" dirty="0"/>
              <a:t> </a:t>
            </a:r>
            <a:r>
              <a:rPr lang="de-CH" i="1" dirty="0" err="1"/>
              <a:t>visual</a:t>
            </a:r>
            <a:r>
              <a:rPr lang="de-CH" i="1" dirty="0"/>
              <a:t> </a:t>
            </a:r>
            <a:r>
              <a:rPr lang="de-CH" i="1" dirty="0" err="1"/>
              <a:t>working</a:t>
            </a:r>
            <a:r>
              <a:rPr lang="de-CH" i="1" dirty="0"/>
              <a:t> </a:t>
            </a:r>
            <a:r>
              <a:rPr lang="de-CH" i="1" dirty="0" err="1"/>
              <a:t>memory</a:t>
            </a:r>
            <a:r>
              <a:rPr lang="de-CH" i="1" dirty="0"/>
              <a:t> </a:t>
            </a:r>
            <a:r>
              <a:rPr lang="de-CH" i="1" dirty="0" err="1"/>
              <a:t>tasks</a:t>
            </a:r>
            <a:r>
              <a:rPr lang="de-CH" i="1" dirty="0"/>
              <a:t> in </a:t>
            </a:r>
            <a:r>
              <a:rPr lang="de-CH" i="1" dirty="0" err="1"/>
              <a:t>brms</a:t>
            </a:r>
            <a:r>
              <a:rPr lang="de-CH" i="1" dirty="0"/>
              <a:t>: </a:t>
            </a:r>
            <a:r>
              <a:rPr lang="de-CH" i="1" dirty="0" err="1"/>
              <a:t>Introducing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Bayesian</a:t>
            </a:r>
            <a:r>
              <a:rPr lang="de-CH" i="1" dirty="0"/>
              <a:t> Measurement Modeling (</a:t>
            </a:r>
            <a:r>
              <a:rPr lang="de-CH" i="1" dirty="0" err="1"/>
              <a:t>bmm</a:t>
            </a:r>
            <a:r>
              <a:rPr lang="de-CH" i="1" dirty="0"/>
              <a:t>) </a:t>
            </a:r>
            <a:r>
              <a:rPr lang="de-CH" i="1" dirty="0" err="1"/>
              <a:t>package</a:t>
            </a:r>
            <a:r>
              <a:rPr lang="de-CH" i="1" dirty="0"/>
              <a:t> </a:t>
            </a:r>
            <a:r>
              <a:rPr lang="de-CH" i="1" dirty="0" err="1"/>
              <a:t>for</a:t>
            </a:r>
            <a:r>
              <a:rPr lang="de-CH" i="1" dirty="0"/>
              <a:t> R</a:t>
            </a:r>
            <a:r>
              <a:rPr lang="de-CH" dirty="0"/>
              <a:t>. </a:t>
            </a:r>
            <a:r>
              <a:rPr lang="de-CH" dirty="0" err="1"/>
              <a:t>PsyArXiv</a:t>
            </a:r>
            <a:r>
              <a:rPr lang="de-CH" dirty="0"/>
              <a:t>. </a:t>
            </a:r>
            <a:r>
              <a:rPr lang="de-CH" dirty="0">
                <a:hlinkClick r:id="rId3"/>
              </a:rPr>
              <a:t>https://doi.org/10.31234/osf.io/umt57</a:t>
            </a:r>
            <a:endParaRPr lang="de-CH" dirty="0"/>
          </a:p>
          <a:p>
            <a:pPr algn="ctr"/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911225" y="6524625"/>
            <a:ext cx="8352367" cy="215900"/>
          </a:xfrm>
        </p:spPr>
        <p:txBody>
          <a:bodyPr/>
          <a:lstStyle/>
          <a:p>
            <a:r>
              <a:rPr lang="en-US" sz="1000" dirty="0"/>
              <a:t>Improving inference about cognitive processes using mixture models.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8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  <a:endParaRPr lang="en-US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911224" y="6524625"/>
            <a:ext cx="8352368" cy="215900"/>
          </a:xfrm>
        </p:spPr>
        <p:txBody>
          <a:bodyPr/>
          <a:lstStyle/>
          <a:p>
            <a:r>
              <a:rPr lang="en-US" sz="1000" dirty="0"/>
              <a:t>Improving inference about cognitive processes using mixture models.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71078A22-0A51-6154-7275-48AEF3E7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369550" cy="3887787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dirty="0">
                <a:sym typeface="Wingdings" pitchFamily="2" charset="2"/>
              </a:rPr>
              <a:t>What are Mixture Models and why can they be useful? </a:t>
            </a:r>
            <a:r>
              <a:rPr lang="en-US" sz="1400" dirty="0">
                <a:sym typeface="Wingdings" pitchFamily="2" charset="2"/>
              </a:rPr>
              <a:t>(Example: Simulating Data for Mixture Models)</a:t>
            </a:r>
            <a:endParaRPr lang="en-US" dirty="0">
              <a:sym typeface="Wingdings" pitchFamily="2" charset="2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sym typeface="Wingdings" pitchFamily="2" charset="2"/>
              </a:rPr>
              <a:t>Specifying mixture models in brms</a:t>
            </a:r>
          </a:p>
          <a:p>
            <a:pPr marL="742050" lvl="1" indent="-400050">
              <a:spcBef>
                <a:spcPts val="0"/>
              </a:spcBef>
              <a:buFont typeface="+mj-lt"/>
              <a:buAutoNum type="alphaLcParenR"/>
            </a:pPr>
            <a:r>
              <a:rPr lang="en-US" dirty="0">
                <a:sym typeface="Wingdings" pitchFamily="2" charset="2"/>
              </a:rPr>
              <a:t>Data formatting</a:t>
            </a:r>
          </a:p>
          <a:p>
            <a:pPr marL="742050" lvl="1" indent="-400050">
              <a:spcBef>
                <a:spcPts val="0"/>
              </a:spcBef>
              <a:buFont typeface="+mj-lt"/>
              <a:buAutoNum type="alphaLcParenR"/>
            </a:pPr>
            <a:r>
              <a:rPr lang="en-US" dirty="0">
                <a:sym typeface="Wingdings" pitchFamily="2" charset="2"/>
              </a:rPr>
              <a:t>Setting up mixture families</a:t>
            </a:r>
          </a:p>
          <a:p>
            <a:pPr marL="742050" lvl="1" indent="-400050">
              <a:spcBef>
                <a:spcPts val="0"/>
              </a:spcBef>
              <a:buFont typeface="+mj-lt"/>
              <a:buAutoNum type="alphaLcParenR"/>
            </a:pPr>
            <a:r>
              <a:rPr lang="en-US" dirty="0">
                <a:sym typeface="Wingdings" pitchFamily="2" charset="2"/>
              </a:rPr>
              <a:t>Understanding &amp; Identifying parameters of mixture families</a:t>
            </a:r>
          </a:p>
          <a:p>
            <a:pPr marL="742050" lvl="1" indent="-400050">
              <a:spcBef>
                <a:spcPts val="0"/>
              </a:spcBef>
              <a:buFont typeface="+mj-lt"/>
              <a:buAutoNum type="alphaLcParenR"/>
            </a:pPr>
            <a:r>
              <a:rPr lang="en-US" dirty="0">
                <a:sym typeface="Wingdings" pitchFamily="2" charset="2"/>
              </a:rPr>
              <a:t>Fitting &amp; Summarizing results of mixture models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sym typeface="Wingdings" pitchFamily="2" charset="2"/>
              </a:rPr>
              <a:t>bmm – Easy implementation of mixture models for visual working memory tasks</a:t>
            </a:r>
          </a:p>
          <a:p>
            <a:pPr marL="342000" lvl="1" indent="0">
              <a:buNone/>
            </a:pPr>
            <a:endParaRPr lang="en-US" dirty="0">
              <a:sym typeface="Wingdings" pitchFamily="2" charset="2"/>
            </a:endParaRPr>
          </a:p>
          <a:p>
            <a:pPr marL="342000" lvl="1" indent="0" algn="ctr">
              <a:buNone/>
            </a:pPr>
            <a:r>
              <a:rPr lang="en-US" b="1" dirty="0">
                <a:solidFill>
                  <a:schemeClr val="accent1"/>
                </a:solidFill>
                <a:sym typeface="Wingdings" pitchFamily="2" charset="2"/>
              </a:rPr>
              <a:t>--- Coffee Break ---</a:t>
            </a:r>
          </a:p>
          <a:p>
            <a:pPr marL="342000" lvl="1" indent="0" algn="ctr">
              <a:buNone/>
            </a:pPr>
            <a:endParaRPr lang="en-US" dirty="0">
              <a:sym typeface="Wingdings" pitchFamily="2" charset="2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sym typeface="Wingdings" pitchFamily="2" charset="2"/>
              </a:rPr>
              <a:t>Work with (your own) data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sym typeface="Wingdings" pitchFamily="2" charset="2"/>
              </a:rPr>
              <a:t>Outlook: Specifying custom mixture models for accuracy and reaction time data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What will you (not) learn today?</a:t>
            </a:r>
            <a:endParaRPr lang="en-US" b="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00B050"/>
                </a:solidFill>
                <a:sym typeface="Wingdings" pitchFamily="2" charset="2"/>
              </a:rPr>
              <a:t>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How to specify simple mixture models in brms</a:t>
            </a:r>
          </a:p>
          <a:p>
            <a:r>
              <a:rPr lang="en-US" dirty="0"/>
              <a:t>How to use the </a:t>
            </a:r>
            <a:r>
              <a:rPr lang="en-US" i="1" dirty="0"/>
              <a:t>bmm</a:t>
            </a:r>
            <a:r>
              <a:rPr lang="en-US" dirty="0"/>
              <a:t> package to fit existing mixture models for visual working memory tasks</a:t>
            </a:r>
          </a:p>
          <a:p>
            <a:pPr lvl="1"/>
            <a:r>
              <a:rPr lang="en-US" dirty="0"/>
              <a:t>Two-parameter</a:t>
            </a:r>
          </a:p>
          <a:p>
            <a:pPr lvl="1"/>
            <a:r>
              <a:rPr lang="en-US" dirty="0"/>
              <a:t>Three-parameter</a:t>
            </a:r>
          </a:p>
          <a:p>
            <a:pPr lvl="1"/>
            <a:r>
              <a:rPr lang="en-US" dirty="0"/>
              <a:t>Different flavors of the Interference Measurement model</a:t>
            </a:r>
          </a:p>
          <a:p>
            <a:r>
              <a:rPr lang="en-US" dirty="0"/>
              <a:t>Interpret &amp; Summarize results of mixture models estimated using brms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EB8B13-5307-F36E-64C1-9540DE66AAE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US" sz="4400" dirty="0">
              <a:solidFill>
                <a:srgbClr val="FF0000"/>
              </a:solidFill>
            </a:endParaRPr>
          </a:p>
          <a:p>
            <a:r>
              <a:rPr lang="en-US" dirty="0"/>
              <a:t>How to specify complicated mixture models or develop entirely new models</a:t>
            </a:r>
          </a:p>
          <a:p>
            <a:r>
              <a:rPr lang="en-US" dirty="0"/>
              <a:t>How to fit mixture models for groups of subjects that differ in their behavior 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z="1000" dirty="0"/>
              <a:t>Improving inference about cognitive processes using mixture models.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8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What are Mixture Models and why can they be useful?</a:t>
            </a:r>
            <a:br>
              <a:rPr lang="en-US" dirty="0">
                <a:sym typeface="Wingdings" pitchFamily="2" charset="2"/>
              </a:rPr>
            </a:br>
            <a:endParaRPr lang="en-US" b="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11224" y="2205039"/>
            <a:ext cx="10369550" cy="38877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911224" y="6524625"/>
            <a:ext cx="8352368" cy="215900"/>
          </a:xfrm>
        </p:spPr>
        <p:txBody>
          <a:bodyPr/>
          <a:lstStyle/>
          <a:p>
            <a:r>
              <a:rPr lang="en-US" sz="1000" dirty="0"/>
              <a:t>Improving inference about cognitive processes using mixture models.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1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Specifying mixture models in brms</a:t>
            </a:r>
            <a:br>
              <a:rPr lang="en-US" dirty="0">
                <a:sym typeface="Wingdings" pitchFamily="2" charset="2"/>
              </a:rPr>
            </a:br>
            <a:r>
              <a:rPr lang="en-US" b="0" dirty="0">
                <a:sym typeface="Wingdings" pitchFamily="2" charset="2"/>
              </a:rPr>
              <a:t>Setting up mixture families</a:t>
            </a:r>
            <a:endParaRPr lang="en-US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911225" y="6524625"/>
            <a:ext cx="8352367" cy="215900"/>
          </a:xfrm>
        </p:spPr>
        <p:txBody>
          <a:bodyPr/>
          <a:lstStyle/>
          <a:p>
            <a:r>
              <a:rPr lang="en-US" sz="1000" dirty="0"/>
              <a:t>Improving inference about cognitive processes using mixture models.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5C6BB-11F3-AE29-E772-DBD9816C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10369550" cy="388778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58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Specifying mixture models in brms</a:t>
            </a:r>
            <a:br>
              <a:rPr lang="en-US" dirty="0">
                <a:sym typeface="Wingdings" pitchFamily="2" charset="2"/>
              </a:rPr>
            </a:br>
            <a:r>
              <a:rPr lang="en-US" b="0" dirty="0">
                <a:sym typeface="Wingdings" pitchFamily="2" charset="2"/>
              </a:rPr>
              <a:t>Understanding &amp; Identifying parameters of mixture families</a:t>
            </a:r>
            <a:endParaRPr lang="en-US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911225" y="6524625"/>
            <a:ext cx="8352367" cy="215900"/>
          </a:xfrm>
        </p:spPr>
        <p:txBody>
          <a:bodyPr/>
          <a:lstStyle/>
          <a:p>
            <a:r>
              <a:rPr lang="en-US" sz="1000" dirty="0"/>
              <a:t>Improving inference about cognitive processes using mixture models.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5C6BB-11F3-AE29-E772-DBD9816C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10369550" cy="388778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473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Specifying mixture models in brms</a:t>
            </a:r>
            <a:br>
              <a:rPr lang="en-US" dirty="0">
                <a:sym typeface="Wingdings" pitchFamily="2" charset="2"/>
              </a:rPr>
            </a:br>
            <a:r>
              <a:rPr lang="en-US" b="0" dirty="0">
                <a:sym typeface="Wingdings" pitchFamily="2" charset="2"/>
              </a:rPr>
              <a:t>Fitting &amp; Summarizing results of mixture models</a:t>
            </a:r>
            <a:endParaRPr lang="en-US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911225" y="6524625"/>
            <a:ext cx="8352367" cy="215900"/>
          </a:xfrm>
        </p:spPr>
        <p:txBody>
          <a:bodyPr/>
          <a:lstStyle/>
          <a:p>
            <a:r>
              <a:rPr lang="en-US" sz="1000" dirty="0"/>
              <a:t>Improving inference about cognitive processes using mixture models.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5C6BB-11F3-AE29-E772-DBD9816C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10369550" cy="388778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41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ym typeface="Wingdings" pitchFamily="2" charset="2"/>
              </a:rPr>
              <a:t>bmm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b="0" dirty="0">
                <a:sym typeface="Wingdings" pitchFamily="2" charset="2"/>
              </a:rPr>
              <a:t>Easy implementations of mixture models for VWM tasks</a:t>
            </a:r>
            <a:endParaRPr lang="en-US" b="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11224" y="2205039"/>
            <a:ext cx="10369550" cy="38877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911224" y="6524625"/>
            <a:ext cx="8352368" cy="215900"/>
          </a:xfrm>
        </p:spPr>
        <p:txBody>
          <a:bodyPr/>
          <a:lstStyle/>
          <a:p>
            <a:r>
              <a:rPr lang="en-US" sz="1000" dirty="0"/>
              <a:t>Improving inference about cognitive processes using mixture models.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0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Specifying custom mixture models for accuracy and reaction time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11224" y="2205039"/>
            <a:ext cx="10369550" cy="38877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911224" y="6524625"/>
            <a:ext cx="8352368" cy="215900"/>
          </a:xfrm>
        </p:spPr>
        <p:txBody>
          <a:bodyPr/>
          <a:lstStyle/>
          <a:p>
            <a:r>
              <a:rPr lang="en-US" sz="1000" dirty="0"/>
              <a:t>Improving inference about cognitive processes using mixture models.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16-9_e.pptx" id="{0D7B08A6-6DF9-40BA-89FC-573EE480EDC7}" vid="{9693D0D9-6C5A-43B6-9E6C-5DB3379D8A3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0</TotalTime>
  <Words>548</Words>
  <Application>Microsoft Macintosh PowerPoint</Application>
  <PresentationFormat>Breitbild</PresentationFormat>
  <Paragraphs>72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Arial</vt:lpstr>
      <vt:lpstr>UZH</vt:lpstr>
      <vt:lpstr>Improving inference about cognitive processes using mixture models.</vt:lpstr>
      <vt:lpstr>Workshop Agenda</vt:lpstr>
      <vt:lpstr>What will you (not) learn today?</vt:lpstr>
      <vt:lpstr>What are Mixture Models and why can they be useful? </vt:lpstr>
      <vt:lpstr>Specifying mixture models in brms Setting up mixture families</vt:lpstr>
      <vt:lpstr>Specifying mixture models in brms Understanding &amp; Identifying parameters of mixture families</vt:lpstr>
      <vt:lpstr>Specifying mixture models in brms Fitting &amp; Summarizing results of mixture models</vt:lpstr>
      <vt:lpstr>bmm: Easy implementations of mixture models for VWM tasks</vt:lpstr>
      <vt:lpstr>Specifying custom mixture models for accuracy and reaction time data</vt:lpstr>
      <vt:lpstr>Thank you for your attention!</vt:lpstr>
    </vt:vector>
  </TitlesOfParts>
  <Manager/>
  <Company>Universität Zürich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Psychometric problems in previous tests of the capacity hypothesis</dc:title>
  <dc:subject/>
  <dc:creator>Gidon Frischkorn-Bartsch</dc:creator>
  <cp:keywords/>
  <dc:description>Vorlage uzh_praesentationen_16:9_e MSO2016 v3 11.02.2016</dc:description>
  <cp:lastModifiedBy>Gidon Frischkorn-Bartsch</cp:lastModifiedBy>
  <cp:revision>96</cp:revision>
  <dcterms:created xsi:type="dcterms:W3CDTF">2020-04-30T11:38:17Z</dcterms:created>
  <dcterms:modified xsi:type="dcterms:W3CDTF">2023-08-29T08:43:41Z</dcterms:modified>
  <cp:category/>
</cp:coreProperties>
</file>