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7" y="4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0E185B-0465-45DE-B39E-924F182B401A}"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D565CE5E-678D-4D0C-92B6-127EF34A1F32}">
      <dgm:prSet/>
      <dgm:spPr/>
      <dgm:t>
        <a:bodyPr/>
        <a:lstStyle/>
        <a:p>
          <a:r>
            <a:rPr lang="en-US"/>
            <a:t>Krishna Vamsi G </a:t>
          </a:r>
        </a:p>
      </dgm:t>
    </dgm:pt>
    <dgm:pt modelId="{F531AF53-9081-4C85-97DB-BA88BCADFB8F}" type="parTrans" cxnId="{64881579-F5A8-4183-A1AA-BE8A662B09CE}">
      <dgm:prSet/>
      <dgm:spPr/>
      <dgm:t>
        <a:bodyPr/>
        <a:lstStyle/>
        <a:p>
          <a:endParaRPr lang="en-US"/>
        </a:p>
      </dgm:t>
    </dgm:pt>
    <dgm:pt modelId="{88918C11-3B34-4154-823A-4ADA4ECCB158}" type="sibTrans" cxnId="{64881579-F5A8-4183-A1AA-BE8A662B09CE}">
      <dgm:prSet/>
      <dgm:spPr/>
      <dgm:t>
        <a:bodyPr/>
        <a:lstStyle/>
        <a:p>
          <a:endParaRPr lang="en-US"/>
        </a:p>
      </dgm:t>
    </dgm:pt>
    <dgm:pt modelId="{334608FF-55AA-476E-ABF6-929FBBE4DF6C}">
      <dgm:prSet/>
      <dgm:spPr/>
      <dgm:t>
        <a:bodyPr/>
        <a:lstStyle/>
        <a:p>
          <a:r>
            <a:rPr lang="en-US"/>
            <a:t>Pravallika G </a:t>
          </a:r>
        </a:p>
      </dgm:t>
    </dgm:pt>
    <dgm:pt modelId="{8900A83F-D0AC-4244-B46F-1FC9A1E2B3E2}" type="parTrans" cxnId="{498A9930-40A8-4608-9BF1-4A810CCD0514}">
      <dgm:prSet/>
      <dgm:spPr/>
      <dgm:t>
        <a:bodyPr/>
        <a:lstStyle/>
        <a:p>
          <a:endParaRPr lang="en-US"/>
        </a:p>
      </dgm:t>
    </dgm:pt>
    <dgm:pt modelId="{82FC3163-D370-4991-8816-9483378503D3}" type="sibTrans" cxnId="{498A9930-40A8-4608-9BF1-4A810CCD0514}">
      <dgm:prSet/>
      <dgm:spPr/>
      <dgm:t>
        <a:bodyPr/>
        <a:lstStyle/>
        <a:p>
          <a:endParaRPr lang="en-US"/>
        </a:p>
      </dgm:t>
    </dgm:pt>
    <dgm:pt modelId="{15331099-C743-4C07-9178-FD234F5FB324}">
      <dgm:prSet/>
      <dgm:spPr/>
      <dgm:t>
        <a:bodyPr/>
        <a:lstStyle/>
        <a:p>
          <a:r>
            <a:rPr lang="en-US"/>
            <a:t>Suvidha M </a:t>
          </a:r>
        </a:p>
      </dgm:t>
    </dgm:pt>
    <dgm:pt modelId="{441F6512-5DA3-403E-A164-D40935C0E4E4}" type="parTrans" cxnId="{718A535E-21BB-4FF7-8917-F5C6ABAE5E3D}">
      <dgm:prSet/>
      <dgm:spPr/>
      <dgm:t>
        <a:bodyPr/>
        <a:lstStyle/>
        <a:p>
          <a:endParaRPr lang="en-US"/>
        </a:p>
      </dgm:t>
    </dgm:pt>
    <dgm:pt modelId="{53BC3712-5E94-4848-BA40-B9B667F06A31}" type="sibTrans" cxnId="{718A535E-21BB-4FF7-8917-F5C6ABAE5E3D}">
      <dgm:prSet/>
      <dgm:spPr/>
      <dgm:t>
        <a:bodyPr/>
        <a:lstStyle/>
        <a:p>
          <a:endParaRPr lang="en-US"/>
        </a:p>
      </dgm:t>
    </dgm:pt>
    <dgm:pt modelId="{F568F44D-7CC4-4457-A1E8-76D760F09143}">
      <dgm:prSet/>
      <dgm:spPr/>
      <dgm:t>
        <a:bodyPr/>
        <a:lstStyle/>
        <a:p>
          <a:r>
            <a:rPr lang="en-US"/>
            <a:t>Mahathi P</a:t>
          </a:r>
        </a:p>
      </dgm:t>
    </dgm:pt>
    <dgm:pt modelId="{6ED77B7D-4750-4231-A787-55B640206A43}" type="parTrans" cxnId="{A307B575-D757-4646-B08B-50DC66280B79}">
      <dgm:prSet/>
      <dgm:spPr/>
      <dgm:t>
        <a:bodyPr/>
        <a:lstStyle/>
        <a:p>
          <a:endParaRPr lang="en-US"/>
        </a:p>
      </dgm:t>
    </dgm:pt>
    <dgm:pt modelId="{BCE0228C-9616-4522-90D8-07BB39F445AB}" type="sibTrans" cxnId="{A307B575-D757-4646-B08B-50DC66280B79}">
      <dgm:prSet/>
      <dgm:spPr/>
      <dgm:t>
        <a:bodyPr/>
        <a:lstStyle/>
        <a:p>
          <a:endParaRPr lang="en-US"/>
        </a:p>
      </dgm:t>
    </dgm:pt>
    <dgm:pt modelId="{7C55869C-33C9-4DC5-A748-E502CD9C0589}" type="pres">
      <dgm:prSet presAssocID="{F10E185B-0465-45DE-B39E-924F182B401A}" presName="matrix" presStyleCnt="0">
        <dgm:presLayoutVars>
          <dgm:chMax val="1"/>
          <dgm:dir/>
          <dgm:resizeHandles val="exact"/>
        </dgm:presLayoutVars>
      </dgm:prSet>
      <dgm:spPr/>
    </dgm:pt>
    <dgm:pt modelId="{F70A00FF-37EF-47B9-A8B6-809AA1AD8C82}" type="pres">
      <dgm:prSet presAssocID="{F10E185B-0465-45DE-B39E-924F182B401A}" presName="diamond" presStyleLbl="bgShp" presStyleIdx="0" presStyleCnt="1"/>
      <dgm:spPr/>
    </dgm:pt>
    <dgm:pt modelId="{E8E07A39-CCD6-4EB1-898A-2D9198AB2E80}" type="pres">
      <dgm:prSet presAssocID="{F10E185B-0465-45DE-B39E-924F182B401A}" presName="quad1" presStyleLbl="node1" presStyleIdx="0" presStyleCnt="4">
        <dgm:presLayoutVars>
          <dgm:chMax val="0"/>
          <dgm:chPref val="0"/>
          <dgm:bulletEnabled val="1"/>
        </dgm:presLayoutVars>
      </dgm:prSet>
      <dgm:spPr/>
    </dgm:pt>
    <dgm:pt modelId="{0101A114-E180-4226-B856-AB622B29F6A9}" type="pres">
      <dgm:prSet presAssocID="{F10E185B-0465-45DE-B39E-924F182B401A}" presName="quad2" presStyleLbl="node1" presStyleIdx="1" presStyleCnt="4">
        <dgm:presLayoutVars>
          <dgm:chMax val="0"/>
          <dgm:chPref val="0"/>
          <dgm:bulletEnabled val="1"/>
        </dgm:presLayoutVars>
      </dgm:prSet>
      <dgm:spPr/>
    </dgm:pt>
    <dgm:pt modelId="{50FC5F68-18CF-469F-A81B-DEB372A8F2F8}" type="pres">
      <dgm:prSet presAssocID="{F10E185B-0465-45DE-B39E-924F182B401A}" presName="quad3" presStyleLbl="node1" presStyleIdx="2" presStyleCnt="4">
        <dgm:presLayoutVars>
          <dgm:chMax val="0"/>
          <dgm:chPref val="0"/>
          <dgm:bulletEnabled val="1"/>
        </dgm:presLayoutVars>
      </dgm:prSet>
      <dgm:spPr/>
    </dgm:pt>
    <dgm:pt modelId="{0890518A-050B-4C39-9332-498EC6BDCE55}" type="pres">
      <dgm:prSet presAssocID="{F10E185B-0465-45DE-B39E-924F182B401A}" presName="quad4" presStyleLbl="node1" presStyleIdx="3" presStyleCnt="4">
        <dgm:presLayoutVars>
          <dgm:chMax val="0"/>
          <dgm:chPref val="0"/>
          <dgm:bulletEnabled val="1"/>
        </dgm:presLayoutVars>
      </dgm:prSet>
      <dgm:spPr/>
    </dgm:pt>
  </dgm:ptLst>
  <dgm:cxnLst>
    <dgm:cxn modelId="{76AC121C-7AEF-476D-B32D-F90E916EBB96}" type="presOf" srcId="{D565CE5E-678D-4D0C-92B6-127EF34A1F32}" destId="{E8E07A39-CCD6-4EB1-898A-2D9198AB2E80}" srcOrd="0" destOrd="0" presId="urn:microsoft.com/office/officeart/2005/8/layout/matrix3"/>
    <dgm:cxn modelId="{498A9930-40A8-4608-9BF1-4A810CCD0514}" srcId="{F10E185B-0465-45DE-B39E-924F182B401A}" destId="{334608FF-55AA-476E-ABF6-929FBBE4DF6C}" srcOrd="1" destOrd="0" parTransId="{8900A83F-D0AC-4244-B46F-1FC9A1E2B3E2}" sibTransId="{82FC3163-D370-4991-8816-9483378503D3}"/>
    <dgm:cxn modelId="{718A535E-21BB-4FF7-8917-F5C6ABAE5E3D}" srcId="{F10E185B-0465-45DE-B39E-924F182B401A}" destId="{15331099-C743-4C07-9178-FD234F5FB324}" srcOrd="2" destOrd="0" parTransId="{441F6512-5DA3-403E-A164-D40935C0E4E4}" sibTransId="{53BC3712-5E94-4848-BA40-B9B667F06A31}"/>
    <dgm:cxn modelId="{E5D13C4C-4C34-481C-A5BC-169F8689D76D}" type="presOf" srcId="{15331099-C743-4C07-9178-FD234F5FB324}" destId="{50FC5F68-18CF-469F-A81B-DEB372A8F2F8}" srcOrd="0" destOrd="0" presId="urn:microsoft.com/office/officeart/2005/8/layout/matrix3"/>
    <dgm:cxn modelId="{A307B575-D757-4646-B08B-50DC66280B79}" srcId="{F10E185B-0465-45DE-B39E-924F182B401A}" destId="{F568F44D-7CC4-4457-A1E8-76D760F09143}" srcOrd="3" destOrd="0" parTransId="{6ED77B7D-4750-4231-A787-55B640206A43}" sibTransId="{BCE0228C-9616-4522-90D8-07BB39F445AB}"/>
    <dgm:cxn modelId="{64881579-F5A8-4183-A1AA-BE8A662B09CE}" srcId="{F10E185B-0465-45DE-B39E-924F182B401A}" destId="{D565CE5E-678D-4D0C-92B6-127EF34A1F32}" srcOrd="0" destOrd="0" parTransId="{F531AF53-9081-4C85-97DB-BA88BCADFB8F}" sibTransId="{88918C11-3B34-4154-823A-4ADA4ECCB158}"/>
    <dgm:cxn modelId="{9F23777B-AC9D-415A-BF47-21C92B3C88BF}" type="presOf" srcId="{334608FF-55AA-476E-ABF6-929FBBE4DF6C}" destId="{0101A114-E180-4226-B856-AB622B29F6A9}" srcOrd="0" destOrd="0" presId="urn:microsoft.com/office/officeart/2005/8/layout/matrix3"/>
    <dgm:cxn modelId="{48AA719C-8578-4947-8351-B7A03DCE2E18}" type="presOf" srcId="{F10E185B-0465-45DE-B39E-924F182B401A}" destId="{7C55869C-33C9-4DC5-A748-E502CD9C0589}" srcOrd="0" destOrd="0" presId="urn:microsoft.com/office/officeart/2005/8/layout/matrix3"/>
    <dgm:cxn modelId="{F388AED1-D348-4A91-81F3-1E2FF7CAA114}" type="presOf" srcId="{F568F44D-7CC4-4457-A1E8-76D760F09143}" destId="{0890518A-050B-4C39-9332-498EC6BDCE55}" srcOrd="0" destOrd="0" presId="urn:microsoft.com/office/officeart/2005/8/layout/matrix3"/>
    <dgm:cxn modelId="{BCF1B08F-6F33-4BC7-B135-DF1D087F2DA1}" type="presParOf" srcId="{7C55869C-33C9-4DC5-A748-E502CD9C0589}" destId="{F70A00FF-37EF-47B9-A8B6-809AA1AD8C82}" srcOrd="0" destOrd="0" presId="urn:microsoft.com/office/officeart/2005/8/layout/matrix3"/>
    <dgm:cxn modelId="{2900F22D-4F1C-449C-B825-D51DE1C7859D}" type="presParOf" srcId="{7C55869C-33C9-4DC5-A748-E502CD9C0589}" destId="{E8E07A39-CCD6-4EB1-898A-2D9198AB2E80}" srcOrd="1" destOrd="0" presId="urn:microsoft.com/office/officeart/2005/8/layout/matrix3"/>
    <dgm:cxn modelId="{B24E3AB3-CDCD-4C09-A57D-BEED06F0DD6F}" type="presParOf" srcId="{7C55869C-33C9-4DC5-A748-E502CD9C0589}" destId="{0101A114-E180-4226-B856-AB622B29F6A9}" srcOrd="2" destOrd="0" presId="urn:microsoft.com/office/officeart/2005/8/layout/matrix3"/>
    <dgm:cxn modelId="{C5091118-87AF-42A5-A47A-86F62D3C4D3E}" type="presParOf" srcId="{7C55869C-33C9-4DC5-A748-E502CD9C0589}" destId="{50FC5F68-18CF-469F-A81B-DEB372A8F2F8}" srcOrd="3" destOrd="0" presId="urn:microsoft.com/office/officeart/2005/8/layout/matrix3"/>
    <dgm:cxn modelId="{955A2245-CAF5-4841-8D36-CB5C15498137}" type="presParOf" srcId="{7C55869C-33C9-4DC5-A748-E502CD9C0589}" destId="{0890518A-050B-4C39-9332-498EC6BDCE5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0A00FF-37EF-47B9-A8B6-809AA1AD8C82}">
      <dsp:nvSpPr>
        <dsp:cNvPr id="0" name=""/>
        <dsp:cNvSpPr/>
      </dsp:nvSpPr>
      <dsp:spPr>
        <a:xfrm>
          <a:off x="3082131" y="0"/>
          <a:ext cx="4351338" cy="435133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E07A39-CCD6-4EB1-898A-2D9198AB2E80}">
      <dsp:nvSpPr>
        <dsp:cNvPr id="0" name=""/>
        <dsp:cNvSpPr/>
      </dsp:nvSpPr>
      <dsp:spPr>
        <a:xfrm>
          <a:off x="3495508"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Krishna Vamsi G </a:t>
          </a:r>
        </a:p>
      </dsp:txBody>
      <dsp:txXfrm>
        <a:off x="3578350" y="496219"/>
        <a:ext cx="1531337" cy="1531337"/>
      </dsp:txXfrm>
    </dsp:sp>
    <dsp:sp modelId="{0101A114-E180-4226-B856-AB622B29F6A9}">
      <dsp:nvSpPr>
        <dsp:cNvPr id="0" name=""/>
        <dsp:cNvSpPr/>
      </dsp:nvSpPr>
      <dsp:spPr>
        <a:xfrm>
          <a:off x="5323070"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Pravallika G </a:t>
          </a:r>
        </a:p>
      </dsp:txBody>
      <dsp:txXfrm>
        <a:off x="5405912" y="496219"/>
        <a:ext cx="1531337" cy="1531337"/>
      </dsp:txXfrm>
    </dsp:sp>
    <dsp:sp modelId="{50FC5F68-18CF-469F-A81B-DEB372A8F2F8}">
      <dsp:nvSpPr>
        <dsp:cNvPr id="0" name=""/>
        <dsp:cNvSpPr/>
      </dsp:nvSpPr>
      <dsp:spPr>
        <a:xfrm>
          <a:off x="3495508"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Suvidha M </a:t>
          </a:r>
        </a:p>
      </dsp:txBody>
      <dsp:txXfrm>
        <a:off x="3578350" y="2323781"/>
        <a:ext cx="1531337" cy="1531337"/>
      </dsp:txXfrm>
    </dsp:sp>
    <dsp:sp modelId="{0890518A-050B-4C39-9332-498EC6BDCE55}">
      <dsp:nvSpPr>
        <dsp:cNvPr id="0" name=""/>
        <dsp:cNvSpPr/>
      </dsp:nvSpPr>
      <dsp:spPr>
        <a:xfrm>
          <a:off x="5323070"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Mahathi P</a:t>
          </a:r>
        </a:p>
      </dsp:txBody>
      <dsp:txXfrm>
        <a:off x="5405912" y="2323781"/>
        <a:ext cx="1531337" cy="1531337"/>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2449-5CDB-883F-4633-574085C000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03A2B7-6050-3F68-F982-206ED8D355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C7445F-3041-2D21-F624-790D2C3A32F4}"/>
              </a:ext>
            </a:extLst>
          </p:cNvPr>
          <p:cNvSpPr>
            <a:spLocks noGrp="1"/>
          </p:cNvSpPr>
          <p:nvPr>
            <p:ph type="dt" sz="half" idx="10"/>
          </p:nvPr>
        </p:nvSpPr>
        <p:spPr/>
        <p:txBody>
          <a:bodyPr/>
          <a:lstStyle/>
          <a:p>
            <a:fld id="{7DCF6C5D-CD5F-453D-90A9-792DFE6E1021}" type="datetimeFigureOut">
              <a:rPr lang="en-IN" smtClean="0"/>
              <a:t>26-04-2023</a:t>
            </a:fld>
            <a:endParaRPr lang="en-IN"/>
          </a:p>
        </p:txBody>
      </p:sp>
      <p:sp>
        <p:nvSpPr>
          <p:cNvPr id="5" name="Footer Placeholder 4">
            <a:extLst>
              <a:ext uri="{FF2B5EF4-FFF2-40B4-BE49-F238E27FC236}">
                <a16:creationId xmlns:a16="http://schemas.microsoft.com/office/drawing/2014/main" id="{0ECB9DC6-CFC5-A327-ABB4-E6F02B51E9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CAB246-B363-B02B-2E80-9BE79EE69EEB}"/>
              </a:ext>
            </a:extLst>
          </p:cNvPr>
          <p:cNvSpPr>
            <a:spLocks noGrp="1"/>
          </p:cNvSpPr>
          <p:nvPr>
            <p:ph type="sldNum" sz="quarter" idx="12"/>
          </p:nvPr>
        </p:nvSpPr>
        <p:spPr/>
        <p:txBody>
          <a:bodyPr/>
          <a:lstStyle/>
          <a:p>
            <a:fld id="{F3F3995B-3B02-45D3-8F7B-698764481EEB}" type="slidenum">
              <a:rPr lang="en-IN" smtClean="0"/>
              <a:t>‹#›</a:t>
            </a:fld>
            <a:endParaRPr lang="en-IN"/>
          </a:p>
        </p:txBody>
      </p:sp>
    </p:spTree>
    <p:extLst>
      <p:ext uri="{BB962C8B-B14F-4D97-AF65-F5344CB8AC3E}">
        <p14:creationId xmlns:p14="http://schemas.microsoft.com/office/powerpoint/2010/main" val="1655890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98A9-1CF3-D167-B556-D313B6244A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34863C-A015-70A7-A653-6142858760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143AA5-E7D2-E095-1D89-B61835319CDC}"/>
              </a:ext>
            </a:extLst>
          </p:cNvPr>
          <p:cNvSpPr>
            <a:spLocks noGrp="1"/>
          </p:cNvSpPr>
          <p:nvPr>
            <p:ph type="dt" sz="half" idx="10"/>
          </p:nvPr>
        </p:nvSpPr>
        <p:spPr/>
        <p:txBody>
          <a:bodyPr/>
          <a:lstStyle/>
          <a:p>
            <a:fld id="{7DCF6C5D-CD5F-453D-90A9-792DFE6E1021}" type="datetimeFigureOut">
              <a:rPr lang="en-IN" smtClean="0"/>
              <a:t>26-04-2023</a:t>
            </a:fld>
            <a:endParaRPr lang="en-IN"/>
          </a:p>
        </p:txBody>
      </p:sp>
      <p:sp>
        <p:nvSpPr>
          <p:cNvPr id="5" name="Footer Placeholder 4">
            <a:extLst>
              <a:ext uri="{FF2B5EF4-FFF2-40B4-BE49-F238E27FC236}">
                <a16:creationId xmlns:a16="http://schemas.microsoft.com/office/drawing/2014/main" id="{157FCEA6-8CE1-B24D-7CBE-FBF86E1B7C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97C736-5411-F893-ED3A-9F2B0DAA3BAE}"/>
              </a:ext>
            </a:extLst>
          </p:cNvPr>
          <p:cNvSpPr>
            <a:spLocks noGrp="1"/>
          </p:cNvSpPr>
          <p:nvPr>
            <p:ph type="sldNum" sz="quarter" idx="12"/>
          </p:nvPr>
        </p:nvSpPr>
        <p:spPr/>
        <p:txBody>
          <a:bodyPr/>
          <a:lstStyle/>
          <a:p>
            <a:fld id="{F3F3995B-3B02-45D3-8F7B-698764481EEB}" type="slidenum">
              <a:rPr lang="en-IN" smtClean="0"/>
              <a:t>‹#›</a:t>
            </a:fld>
            <a:endParaRPr lang="en-IN"/>
          </a:p>
        </p:txBody>
      </p:sp>
    </p:spTree>
    <p:extLst>
      <p:ext uri="{BB962C8B-B14F-4D97-AF65-F5344CB8AC3E}">
        <p14:creationId xmlns:p14="http://schemas.microsoft.com/office/powerpoint/2010/main" val="1501746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5B2589-41D9-0F71-A38E-35C243ABE9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AF2AF4-27B6-B9B8-A062-269C3682CB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F2FC8D-869C-D5D0-3D2A-6D2986CC585F}"/>
              </a:ext>
            </a:extLst>
          </p:cNvPr>
          <p:cNvSpPr>
            <a:spLocks noGrp="1"/>
          </p:cNvSpPr>
          <p:nvPr>
            <p:ph type="dt" sz="half" idx="10"/>
          </p:nvPr>
        </p:nvSpPr>
        <p:spPr/>
        <p:txBody>
          <a:bodyPr/>
          <a:lstStyle/>
          <a:p>
            <a:fld id="{7DCF6C5D-CD5F-453D-90A9-792DFE6E1021}" type="datetimeFigureOut">
              <a:rPr lang="en-IN" smtClean="0"/>
              <a:t>26-04-2023</a:t>
            </a:fld>
            <a:endParaRPr lang="en-IN"/>
          </a:p>
        </p:txBody>
      </p:sp>
      <p:sp>
        <p:nvSpPr>
          <p:cNvPr id="5" name="Footer Placeholder 4">
            <a:extLst>
              <a:ext uri="{FF2B5EF4-FFF2-40B4-BE49-F238E27FC236}">
                <a16:creationId xmlns:a16="http://schemas.microsoft.com/office/drawing/2014/main" id="{5E075F59-C585-23C6-C33D-AC390BB886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75C2F6-01EA-EE02-F0CA-80B1035E23F7}"/>
              </a:ext>
            </a:extLst>
          </p:cNvPr>
          <p:cNvSpPr>
            <a:spLocks noGrp="1"/>
          </p:cNvSpPr>
          <p:nvPr>
            <p:ph type="sldNum" sz="quarter" idx="12"/>
          </p:nvPr>
        </p:nvSpPr>
        <p:spPr/>
        <p:txBody>
          <a:bodyPr/>
          <a:lstStyle/>
          <a:p>
            <a:fld id="{F3F3995B-3B02-45D3-8F7B-698764481EEB}" type="slidenum">
              <a:rPr lang="en-IN" smtClean="0"/>
              <a:t>‹#›</a:t>
            </a:fld>
            <a:endParaRPr lang="en-IN"/>
          </a:p>
        </p:txBody>
      </p:sp>
    </p:spTree>
    <p:extLst>
      <p:ext uri="{BB962C8B-B14F-4D97-AF65-F5344CB8AC3E}">
        <p14:creationId xmlns:p14="http://schemas.microsoft.com/office/powerpoint/2010/main" val="2614457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9B723-0BEE-0AEB-FD1B-4A0D89F993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D40956-A272-0782-F78A-0849C0C91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DA67E6-B450-0A8C-DB26-E88B1F279694}"/>
              </a:ext>
            </a:extLst>
          </p:cNvPr>
          <p:cNvSpPr>
            <a:spLocks noGrp="1"/>
          </p:cNvSpPr>
          <p:nvPr>
            <p:ph type="dt" sz="half" idx="10"/>
          </p:nvPr>
        </p:nvSpPr>
        <p:spPr/>
        <p:txBody>
          <a:bodyPr/>
          <a:lstStyle/>
          <a:p>
            <a:fld id="{7DCF6C5D-CD5F-453D-90A9-792DFE6E1021}" type="datetimeFigureOut">
              <a:rPr lang="en-IN" smtClean="0"/>
              <a:t>26-04-2023</a:t>
            </a:fld>
            <a:endParaRPr lang="en-IN"/>
          </a:p>
        </p:txBody>
      </p:sp>
      <p:sp>
        <p:nvSpPr>
          <p:cNvPr id="5" name="Footer Placeholder 4">
            <a:extLst>
              <a:ext uri="{FF2B5EF4-FFF2-40B4-BE49-F238E27FC236}">
                <a16:creationId xmlns:a16="http://schemas.microsoft.com/office/drawing/2014/main" id="{858FF230-46E2-9321-F43B-DAF5D3D9B1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6C09A9-B0D5-182D-E6A9-13E4F9D2700E}"/>
              </a:ext>
            </a:extLst>
          </p:cNvPr>
          <p:cNvSpPr>
            <a:spLocks noGrp="1"/>
          </p:cNvSpPr>
          <p:nvPr>
            <p:ph type="sldNum" sz="quarter" idx="12"/>
          </p:nvPr>
        </p:nvSpPr>
        <p:spPr/>
        <p:txBody>
          <a:bodyPr/>
          <a:lstStyle/>
          <a:p>
            <a:fld id="{F3F3995B-3B02-45D3-8F7B-698764481EEB}" type="slidenum">
              <a:rPr lang="en-IN" smtClean="0"/>
              <a:t>‹#›</a:t>
            </a:fld>
            <a:endParaRPr lang="en-IN"/>
          </a:p>
        </p:txBody>
      </p:sp>
    </p:spTree>
    <p:extLst>
      <p:ext uri="{BB962C8B-B14F-4D97-AF65-F5344CB8AC3E}">
        <p14:creationId xmlns:p14="http://schemas.microsoft.com/office/powerpoint/2010/main" val="118176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BBD4-9ADD-A3D2-9E04-B283E6DE91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6F2521-E4EC-269C-D53B-29D31D2DC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1AF151-9EFD-981B-FF59-C64C1BD3759A}"/>
              </a:ext>
            </a:extLst>
          </p:cNvPr>
          <p:cNvSpPr>
            <a:spLocks noGrp="1"/>
          </p:cNvSpPr>
          <p:nvPr>
            <p:ph type="dt" sz="half" idx="10"/>
          </p:nvPr>
        </p:nvSpPr>
        <p:spPr/>
        <p:txBody>
          <a:bodyPr/>
          <a:lstStyle/>
          <a:p>
            <a:fld id="{7DCF6C5D-CD5F-453D-90A9-792DFE6E1021}" type="datetimeFigureOut">
              <a:rPr lang="en-IN" smtClean="0"/>
              <a:t>26-04-2023</a:t>
            </a:fld>
            <a:endParaRPr lang="en-IN"/>
          </a:p>
        </p:txBody>
      </p:sp>
      <p:sp>
        <p:nvSpPr>
          <p:cNvPr id="5" name="Footer Placeholder 4">
            <a:extLst>
              <a:ext uri="{FF2B5EF4-FFF2-40B4-BE49-F238E27FC236}">
                <a16:creationId xmlns:a16="http://schemas.microsoft.com/office/drawing/2014/main" id="{857B609C-F5F1-78D7-58FD-EBC1B7569F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3A07A3-A3A3-6F59-5E8F-65B646E8E0DE}"/>
              </a:ext>
            </a:extLst>
          </p:cNvPr>
          <p:cNvSpPr>
            <a:spLocks noGrp="1"/>
          </p:cNvSpPr>
          <p:nvPr>
            <p:ph type="sldNum" sz="quarter" idx="12"/>
          </p:nvPr>
        </p:nvSpPr>
        <p:spPr/>
        <p:txBody>
          <a:bodyPr/>
          <a:lstStyle/>
          <a:p>
            <a:fld id="{F3F3995B-3B02-45D3-8F7B-698764481EEB}" type="slidenum">
              <a:rPr lang="en-IN" smtClean="0"/>
              <a:t>‹#›</a:t>
            </a:fld>
            <a:endParaRPr lang="en-IN"/>
          </a:p>
        </p:txBody>
      </p:sp>
    </p:spTree>
    <p:extLst>
      <p:ext uri="{BB962C8B-B14F-4D97-AF65-F5344CB8AC3E}">
        <p14:creationId xmlns:p14="http://schemas.microsoft.com/office/powerpoint/2010/main" val="57813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11025-E5D3-BEC0-05C6-39185B42EE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4F2119-5CF2-5B98-9BD2-7F8ECEA1F7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4E180D5-8554-E31D-FF71-8958CAF247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0905F5-E2AE-ACBC-A951-3A17AB6CD40E}"/>
              </a:ext>
            </a:extLst>
          </p:cNvPr>
          <p:cNvSpPr>
            <a:spLocks noGrp="1"/>
          </p:cNvSpPr>
          <p:nvPr>
            <p:ph type="dt" sz="half" idx="10"/>
          </p:nvPr>
        </p:nvSpPr>
        <p:spPr/>
        <p:txBody>
          <a:bodyPr/>
          <a:lstStyle/>
          <a:p>
            <a:fld id="{7DCF6C5D-CD5F-453D-90A9-792DFE6E1021}" type="datetimeFigureOut">
              <a:rPr lang="en-IN" smtClean="0"/>
              <a:t>26-04-2023</a:t>
            </a:fld>
            <a:endParaRPr lang="en-IN"/>
          </a:p>
        </p:txBody>
      </p:sp>
      <p:sp>
        <p:nvSpPr>
          <p:cNvPr id="6" name="Footer Placeholder 5">
            <a:extLst>
              <a:ext uri="{FF2B5EF4-FFF2-40B4-BE49-F238E27FC236}">
                <a16:creationId xmlns:a16="http://schemas.microsoft.com/office/drawing/2014/main" id="{DC767DFD-3ED3-195E-EB2E-72A0985BF1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8AD0E4-EF86-56A5-5643-28E548409769}"/>
              </a:ext>
            </a:extLst>
          </p:cNvPr>
          <p:cNvSpPr>
            <a:spLocks noGrp="1"/>
          </p:cNvSpPr>
          <p:nvPr>
            <p:ph type="sldNum" sz="quarter" idx="12"/>
          </p:nvPr>
        </p:nvSpPr>
        <p:spPr/>
        <p:txBody>
          <a:bodyPr/>
          <a:lstStyle/>
          <a:p>
            <a:fld id="{F3F3995B-3B02-45D3-8F7B-698764481EEB}" type="slidenum">
              <a:rPr lang="en-IN" smtClean="0"/>
              <a:t>‹#›</a:t>
            </a:fld>
            <a:endParaRPr lang="en-IN"/>
          </a:p>
        </p:txBody>
      </p:sp>
    </p:spTree>
    <p:extLst>
      <p:ext uri="{BB962C8B-B14F-4D97-AF65-F5344CB8AC3E}">
        <p14:creationId xmlns:p14="http://schemas.microsoft.com/office/powerpoint/2010/main" val="229804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A6CC1-2209-347E-75B8-56A71DEC0E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67EC16-BAC7-C638-746D-EF58B0BD7C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4E006E-914B-DAA1-CBF6-1A7FA08128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09C03F-479C-BDAD-68B4-83AC45FC0E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94E1C3-C930-9F91-0453-C3939102B7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D5326F-86DF-B9E0-70BD-88934EF25A78}"/>
              </a:ext>
            </a:extLst>
          </p:cNvPr>
          <p:cNvSpPr>
            <a:spLocks noGrp="1"/>
          </p:cNvSpPr>
          <p:nvPr>
            <p:ph type="dt" sz="half" idx="10"/>
          </p:nvPr>
        </p:nvSpPr>
        <p:spPr/>
        <p:txBody>
          <a:bodyPr/>
          <a:lstStyle/>
          <a:p>
            <a:fld id="{7DCF6C5D-CD5F-453D-90A9-792DFE6E1021}" type="datetimeFigureOut">
              <a:rPr lang="en-IN" smtClean="0"/>
              <a:t>26-04-2023</a:t>
            </a:fld>
            <a:endParaRPr lang="en-IN"/>
          </a:p>
        </p:txBody>
      </p:sp>
      <p:sp>
        <p:nvSpPr>
          <p:cNvPr id="8" name="Footer Placeholder 7">
            <a:extLst>
              <a:ext uri="{FF2B5EF4-FFF2-40B4-BE49-F238E27FC236}">
                <a16:creationId xmlns:a16="http://schemas.microsoft.com/office/drawing/2014/main" id="{80BD2FC0-14DE-10B4-2DDF-82BDF31426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826161-A98E-ACCA-883D-D700E4BA5359}"/>
              </a:ext>
            </a:extLst>
          </p:cNvPr>
          <p:cNvSpPr>
            <a:spLocks noGrp="1"/>
          </p:cNvSpPr>
          <p:nvPr>
            <p:ph type="sldNum" sz="quarter" idx="12"/>
          </p:nvPr>
        </p:nvSpPr>
        <p:spPr/>
        <p:txBody>
          <a:bodyPr/>
          <a:lstStyle/>
          <a:p>
            <a:fld id="{F3F3995B-3B02-45D3-8F7B-698764481EEB}" type="slidenum">
              <a:rPr lang="en-IN" smtClean="0"/>
              <a:t>‹#›</a:t>
            </a:fld>
            <a:endParaRPr lang="en-IN"/>
          </a:p>
        </p:txBody>
      </p:sp>
    </p:spTree>
    <p:extLst>
      <p:ext uri="{BB962C8B-B14F-4D97-AF65-F5344CB8AC3E}">
        <p14:creationId xmlns:p14="http://schemas.microsoft.com/office/powerpoint/2010/main" val="3515359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1A32C-ABFB-0627-B802-FB0292905E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4CBD35-7585-CACD-4AF8-3BCFB1D23432}"/>
              </a:ext>
            </a:extLst>
          </p:cNvPr>
          <p:cNvSpPr>
            <a:spLocks noGrp="1"/>
          </p:cNvSpPr>
          <p:nvPr>
            <p:ph type="dt" sz="half" idx="10"/>
          </p:nvPr>
        </p:nvSpPr>
        <p:spPr/>
        <p:txBody>
          <a:bodyPr/>
          <a:lstStyle/>
          <a:p>
            <a:fld id="{7DCF6C5D-CD5F-453D-90A9-792DFE6E1021}" type="datetimeFigureOut">
              <a:rPr lang="en-IN" smtClean="0"/>
              <a:t>26-04-2023</a:t>
            </a:fld>
            <a:endParaRPr lang="en-IN"/>
          </a:p>
        </p:txBody>
      </p:sp>
      <p:sp>
        <p:nvSpPr>
          <p:cNvPr id="4" name="Footer Placeholder 3">
            <a:extLst>
              <a:ext uri="{FF2B5EF4-FFF2-40B4-BE49-F238E27FC236}">
                <a16:creationId xmlns:a16="http://schemas.microsoft.com/office/drawing/2014/main" id="{45A8DDD9-71E8-6DF9-C7D6-7BCD669EBB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D33FB5-A70C-7684-FC2C-4DEFBC69A9E4}"/>
              </a:ext>
            </a:extLst>
          </p:cNvPr>
          <p:cNvSpPr>
            <a:spLocks noGrp="1"/>
          </p:cNvSpPr>
          <p:nvPr>
            <p:ph type="sldNum" sz="quarter" idx="12"/>
          </p:nvPr>
        </p:nvSpPr>
        <p:spPr/>
        <p:txBody>
          <a:bodyPr/>
          <a:lstStyle/>
          <a:p>
            <a:fld id="{F3F3995B-3B02-45D3-8F7B-698764481EEB}" type="slidenum">
              <a:rPr lang="en-IN" smtClean="0"/>
              <a:t>‹#›</a:t>
            </a:fld>
            <a:endParaRPr lang="en-IN"/>
          </a:p>
        </p:txBody>
      </p:sp>
    </p:spTree>
    <p:extLst>
      <p:ext uri="{BB962C8B-B14F-4D97-AF65-F5344CB8AC3E}">
        <p14:creationId xmlns:p14="http://schemas.microsoft.com/office/powerpoint/2010/main" val="370348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5033FE-CA64-CF9A-5C66-4F5250D3F6BB}"/>
              </a:ext>
            </a:extLst>
          </p:cNvPr>
          <p:cNvSpPr>
            <a:spLocks noGrp="1"/>
          </p:cNvSpPr>
          <p:nvPr>
            <p:ph type="dt" sz="half" idx="10"/>
          </p:nvPr>
        </p:nvSpPr>
        <p:spPr/>
        <p:txBody>
          <a:bodyPr/>
          <a:lstStyle/>
          <a:p>
            <a:fld id="{7DCF6C5D-CD5F-453D-90A9-792DFE6E1021}" type="datetimeFigureOut">
              <a:rPr lang="en-IN" smtClean="0"/>
              <a:t>26-04-2023</a:t>
            </a:fld>
            <a:endParaRPr lang="en-IN"/>
          </a:p>
        </p:txBody>
      </p:sp>
      <p:sp>
        <p:nvSpPr>
          <p:cNvPr id="3" name="Footer Placeholder 2">
            <a:extLst>
              <a:ext uri="{FF2B5EF4-FFF2-40B4-BE49-F238E27FC236}">
                <a16:creationId xmlns:a16="http://schemas.microsoft.com/office/drawing/2014/main" id="{41838991-B128-D35F-F05B-0DFC070362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386F5C-4272-C587-600E-438447E4CBD3}"/>
              </a:ext>
            </a:extLst>
          </p:cNvPr>
          <p:cNvSpPr>
            <a:spLocks noGrp="1"/>
          </p:cNvSpPr>
          <p:nvPr>
            <p:ph type="sldNum" sz="quarter" idx="12"/>
          </p:nvPr>
        </p:nvSpPr>
        <p:spPr/>
        <p:txBody>
          <a:bodyPr/>
          <a:lstStyle/>
          <a:p>
            <a:fld id="{F3F3995B-3B02-45D3-8F7B-698764481EEB}" type="slidenum">
              <a:rPr lang="en-IN" smtClean="0"/>
              <a:t>‹#›</a:t>
            </a:fld>
            <a:endParaRPr lang="en-IN"/>
          </a:p>
        </p:txBody>
      </p:sp>
    </p:spTree>
    <p:extLst>
      <p:ext uri="{BB962C8B-B14F-4D97-AF65-F5344CB8AC3E}">
        <p14:creationId xmlns:p14="http://schemas.microsoft.com/office/powerpoint/2010/main" val="167010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5C56-CF28-BC00-95D6-69EAA5625C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9D1E85-E7D4-90B3-EC30-7BDCD32C1E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F88F9B-B30A-E082-27D6-BA649011B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3F21A-C090-636B-3F7C-A20A5B4A09C3}"/>
              </a:ext>
            </a:extLst>
          </p:cNvPr>
          <p:cNvSpPr>
            <a:spLocks noGrp="1"/>
          </p:cNvSpPr>
          <p:nvPr>
            <p:ph type="dt" sz="half" idx="10"/>
          </p:nvPr>
        </p:nvSpPr>
        <p:spPr/>
        <p:txBody>
          <a:bodyPr/>
          <a:lstStyle/>
          <a:p>
            <a:fld id="{7DCF6C5D-CD5F-453D-90A9-792DFE6E1021}" type="datetimeFigureOut">
              <a:rPr lang="en-IN" smtClean="0"/>
              <a:t>26-04-2023</a:t>
            </a:fld>
            <a:endParaRPr lang="en-IN"/>
          </a:p>
        </p:txBody>
      </p:sp>
      <p:sp>
        <p:nvSpPr>
          <p:cNvPr id="6" name="Footer Placeholder 5">
            <a:extLst>
              <a:ext uri="{FF2B5EF4-FFF2-40B4-BE49-F238E27FC236}">
                <a16:creationId xmlns:a16="http://schemas.microsoft.com/office/drawing/2014/main" id="{7DC252F8-5E0F-81DC-D878-5D667B6007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6CEAA6-37A3-9BF9-ECAC-8980112DECF0}"/>
              </a:ext>
            </a:extLst>
          </p:cNvPr>
          <p:cNvSpPr>
            <a:spLocks noGrp="1"/>
          </p:cNvSpPr>
          <p:nvPr>
            <p:ph type="sldNum" sz="quarter" idx="12"/>
          </p:nvPr>
        </p:nvSpPr>
        <p:spPr/>
        <p:txBody>
          <a:bodyPr/>
          <a:lstStyle/>
          <a:p>
            <a:fld id="{F3F3995B-3B02-45D3-8F7B-698764481EEB}" type="slidenum">
              <a:rPr lang="en-IN" smtClean="0"/>
              <a:t>‹#›</a:t>
            </a:fld>
            <a:endParaRPr lang="en-IN"/>
          </a:p>
        </p:txBody>
      </p:sp>
    </p:spTree>
    <p:extLst>
      <p:ext uri="{BB962C8B-B14F-4D97-AF65-F5344CB8AC3E}">
        <p14:creationId xmlns:p14="http://schemas.microsoft.com/office/powerpoint/2010/main" val="3615311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97427-D4F2-0BE8-8709-2859BF31D7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B61858-2542-693E-60AC-F2FDDE38F0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47F7A5-B920-BDAE-FAD8-E582CCB0E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8E5742-E362-D86D-D457-76FBA94B823C}"/>
              </a:ext>
            </a:extLst>
          </p:cNvPr>
          <p:cNvSpPr>
            <a:spLocks noGrp="1"/>
          </p:cNvSpPr>
          <p:nvPr>
            <p:ph type="dt" sz="half" idx="10"/>
          </p:nvPr>
        </p:nvSpPr>
        <p:spPr/>
        <p:txBody>
          <a:bodyPr/>
          <a:lstStyle/>
          <a:p>
            <a:fld id="{7DCF6C5D-CD5F-453D-90A9-792DFE6E1021}" type="datetimeFigureOut">
              <a:rPr lang="en-IN" smtClean="0"/>
              <a:t>26-04-2023</a:t>
            </a:fld>
            <a:endParaRPr lang="en-IN"/>
          </a:p>
        </p:txBody>
      </p:sp>
      <p:sp>
        <p:nvSpPr>
          <p:cNvPr id="6" name="Footer Placeholder 5">
            <a:extLst>
              <a:ext uri="{FF2B5EF4-FFF2-40B4-BE49-F238E27FC236}">
                <a16:creationId xmlns:a16="http://schemas.microsoft.com/office/drawing/2014/main" id="{3D5CE0F6-C8B8-7B6A-CDDC-6AB9EE4732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777330-8734-2193-45B3-3A30158F2A27}"/>
              </a:ext>
            </a:extLst>
          </p:cNvPr>
          <p:cNvSpPr>
            <a:spLocks noGrp="1"/>
          </p:cNvSpPr>
          <p:nvPr>
            <p:ph type="sldNum" sz="quarter" idx="12"/>
          </p:nvPr>
        </p:nvSpPr>
        <p:spPr/>
        <p:txBody>
          <a:bodyPr/>
          <a:lstStyle/>
          <a:p>
            <a:fld id="{F3F3995B-3B02-45D3-8F7B-698764481EEB}" type="slidenum">
              <a:rPr lang="en-IN" smtClean="0"/>
              <a:t>‹#›</a:t>
            </a:fld>
            <a:endParaRPr lang="en-IN"/>
          </a:p>
        </p:txBody>
      </p:sp>
    </p:spTree>
    <p:extLst>
      <p:ext uri="{BB962C8B-B14F-4D97-AF65-F5344CB8AC3E}">
        <p14:creationId xmlns:p14="http://schemas.microsoft.com/office/powerpoint/2010/main" val="4283596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0B50EE-605A-B1F5-F063-424AFC8BFA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3F68EA-06EA-1E7A-A94F-71A1783C46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38F07B-901F-9556-638F-DC4AC1668B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F6C5D-CD5F-453D-90A9-792DFE6E1021}" type="datetimeFigureOut">
              <a:rPr lang="en-IN" smtClean="0"/>
              <a:t>26-04-2023</a:t>
            </a:fld>
            <a:endParaRPr lang="en-IN"/>
          </a:p>
        </p:txBody>
      </p:sp>
      <p:sp>
        <p:nvSpPr>
          <p:cNvPr id="5" name="Footer Placeholder 4">
            <a:extLst>
              <a:ext uri="{FF2B5EF4-FFF2-40B4-BE49-F238E27FC236}">
                <a16:creationId xmlns:a16="http://schemas.microsoft.com/office/drawing/2014/main" id="{77F819DF-535A-0FA5-41C1-C0D8038099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9B53A1-A27B-4E05-99BE-06DA528E32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F3995B-3B02-45D3-8F7B-698764481EEB}" type="slidenum">
              <a:rPr lang="en-IN" smtClean="0"/>
              <a:t>‹#›</a:t>
            </a:fld>
            <a:endParaRPr lang="en-IN"/>
          </a:p>
        </p:txBody>
      </p:sp>
    </p:spTree>
    <p:extLst>
      <p:ext uri="{BB962C8B-B14F-4D97-AF65-F5344CB8AC3E}">
        <p14:creationId xmlns:p14="http://schemas.microsoft.com/office/powerpoint/2010/main" val="3657248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5DBF627-0524-7D2D-4E2B-5C941E159C5C}"/>
              </a:ext>
            </a:extLst>
          </p:cNvPr>
          <p:cNvPicPr>
            <a:picLocks noChangeAspect="1"/>
          </p:cNvPicPr>
          <p:nvPr/>
        </p:nvPicPr>
        <p:blipFill rotWithShape="1">
          <a:blip r:embed="rId2">
            <a:alphaModFix amt="50000"/>
          </a:blip>
          <a:srcRect t="43750"/>
          <a:stretch/>
        </p:blipFill>
        <p:spPr>
          <a:xfrm>
            <a:off x="20" y="1"/>
            <a:ext cx="12191980" cy="6857999"/>
          </a:xfrm>
          <a:prstGeom prst="rect">
            <a:avLst/>
          </a:prstGeom>
        </p:spPr>
      </p:pic>
      <p:sp>
        <p:nvSpPr>
          <p:cNvPr id="2" name="Title 1">
            <a:extLst>
              <a:ext uri="{FF2B5EF4-FFF2-40B4-BE49-F238E27FC236}">
                <a16:creationId xmlns:a16="http://schemas.microsoft.com/office/drawing/2014/main" id="{CF345DFC-3770-68E8-1406-9241FDAF1F03}"/>
              </a:ext>
            </a:extLst>
          </p:cNvPr>
          <p:cNvSpPr>
            <a:spLocks noGrp="1"/>
          </p:cNvSpPr>
          <p:nvPr>
            <p:ph type="ctrTitle"/>
          </p:nvPr>
        </p:nvSpPr>
        <p:spPr>
          <a:xfrm>
            <a:off x="1524000" y="1122362"/>
            <a:ext cx="9144000" cy="2900518"/>
          </a:xfrm>
        </p:spPr>
        <p:txBody>
          <a:bodyPr>
            <a:normAutofit/>
          </a:bodyPr>
          <a:lstStyle/>
          <a:p>
            <a:r>
              <a:rPr lang="en-US">
                <a:solidFill>
                  <a:srgbClr val="FFFFFF"/>
                </a:solidFill>
                <a:effectLst/>
                <a:latin typeface="Times New Roman" panose="02020603050405020304" pitchFamily="18" charset="0"/>
                <a:ea typeface="MS Mincho" panose="02020609040205080304" pitchFamily="49" charset="-128"/>
              </a:rPr>
              <a:t>Covid 19 audio respiratory classification using </a:t>
            </a:r>
            <a:br>
              <a:rPr lang="en-US">
                <a:solidFill>
                  <a:srgbClr val="FFFFFF"/>
                </a:solidFill>
                <a:effectLst/>
                <a:latin typeface="Times New Roman" panose="02020603050405020304" pitchFamily="18" charset="0"/>
                <a:ea typeface="MS Mincho" panose="02020609040205080304" pitchFamily="49" charset="-128"/>
              </a:rPr>
            </a:br>
            <a:r>
              <a:rPr lang="en-US">
                <a:solidFill>
                  <a:srgbClr val="FFFFFF"/>
                </a:solidFill>
                <a:effectLst/>
                <a:latin typeface="Times New Roman" panose="02020603050405020304" pitchFamily="18" charset="0"/>
                <a:ea typeface="MS Mincho" panose="02020609040205080304" pitchFamily="49" charset="-128"/>
              </a:rPr>
              <a:t>Machine learning </a:t>
            </a:r>
            <a:endParaRPr lang="en-IN">
              <a:solidFill>
                <a:srgbClr val="FFFFFF"/>
              </a:solidFill>
            </a:endParaRPr>
          </a:p>
        </p:txBody>
      </p:sp>
      <p:sp>
        <p:nvSpPr>
          <p:cNvPr id="3" name="Subtitle 2">
            <a:extLst>
              <a:ext uri="{FF2B5EF4-FFF2-40B4-BE49-F238E27FC236}">
                <a16:creationId xmlns:a16="http://schemas.microsoft.com/office/drawing/2014/main" id="{92349BCB-9906-C6FD-90E7-4F45DDB0DC5B}"/>
              </a:ext>
            </a:extLst>
          </p:cNvPr>
          <p:cNvSpPr>
            <a:spLocks noGrp="1"/>
          </p:cNvSpPr>
          <p:nvPr>
            <p:ph type="subTitle" idx="1"/>
          </p:nvPr>
        </p:nvSpPr>
        <p:spPr>
          <a:xfrm>
            <a:off x="1524000" y="4159404"/>
            <a:ext cx="9144000" cy="1098395"/>
          </a:xfrm>
        </p:spPr>
        <p:txBody>
          <a:bodyPr>
            <a:normAutofit/>
          </a:bodyPr>
          <a:lstStyle/>
          <a:p>
            <a:r>
              <a:rPr lang="en-IN">
                <a:solidFill>
                  <a:srgbClr val="FFFFFF"/>
                </a:solidFill>
              </a:rPr>
              <a:t>(Machine learning)</a:t>
            </a:r>
          </a:p>
        </p:txBody>
      </p:sp>
    </p:spTree>
    <p:extLst>
      <p:ext uri="{BB962C8B-B14F-4D97-AF65-F5344CB8AC3E}">
        <p14:creationId xmlns:p14="http://schemas.microsoft.com/office/powerpoint/2010/main" val="6273108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Content Placeholder 6" descr="Chart&#10;&#10;Description automatically generated">
            <a:extLst>
              <a:ext uri="{FF2B5EF4-FFF2-40B4-BE49-F238E27FC236}">
                <a16:creationId xmlns:a16="http://schemas.microsoft.com/office/drawing/2014/main" id="{76388B34-A11D-29D9-37BC-D7680AA6FC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938" y="1444625"/>
            <a:ext cx="3584575" cy="2851150"/>
          </a:xfrm>
        </p:spPr>
      </p:pic>
      <p:pic>
        <p:nvPicPr>
          <p:cNvPr id="9" name="Picture 8" descr="Chart&#10;&#10;Description automatically generated">
            <a:extLst>
              <a:ext uri="{FF2B5EF4-FFF2-40B4-BE49-F238E27FC236}">
                <a16:creationId xmlns:a16="http://schemas.microsoft.com/office/drawing/2014/main" id="{E2689E19-DC45-46D9-F00A-ED638359BA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3713" y="1444625"/>
            <a:ext cx="3584575" cy="2851150"/>
          </a:xfrm>
          <a:prstGeom prst="rect">
            <a:avLst/>
          </a:prstGeom>
        </p:spPr>
      </p:pic>
      <p:pic>
        <p:nvPicPr>
          <p:cNvPr id="11" name="Picture 10" descr="Chart&#10;&#10;Description automatically generated with medium confidence">
            <a:extLst>
              <a:ext uri="{FF2B5EF4-FFF2-40B4-BE49-F238E27FC236}">
                <a16:creationId xmlns:a16="http://schemas.microsoft.com/office/drawing/2014/main" id="{A6CE40BF-6AAC-EE65-C5B4-307573C7FE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2900" y="1444625"/>
            <a:ext cx="3584575" cy="2851150"/>
          </a:xfrm>
          <a:prstGeom prst="rect">
            <a:avLst/>
          </a:prstGeom>
        </p:spPr>
      </p:pic>
      <p:sp>
        <p:nvSpPr>
          <p:cNvPr id="2" name="Title 1">
            <a:extLst>
              <a:ext uri="{FF2B5EF4-FFF2-40B4-BE49-F238E27FC236}">
                <a16:creationId xmlns:a16="http://schemas.microsoft.com/office/drawing/2014/main" id="{B1E11DF2-08CA-1D2E-2A41-A098ED6438EF}"/>
              </a:ext>
            </a:extLst>
          </p:cNvPr>
          <p:cNvSpPr>
            <a:spLocks noGrp="1"/>
          </p:cNvSpPr>
          <p:nvPr>
            <p:ph type="title"/>
          </p:nvPr>
        </p:nvSpPr>
        <p:spPr>
          <a:xfrm>
            <a:off x="838200" y="5358141"/>
            <a:ext cx="10515600" cy="942664"/>
          </a:xfrm>
        </p:spPr>
        <p:txBody>
          <a:bodyPr vert="horz" lIns="91440" tIns="45720" rIns="91440" bIns="45720" rtlCol="0" anchor="ctr">
            <a:normAutofit/>
          </a:bodyPr>
          <a:lstStyle/>
          <a:p>
            <a:pPr algn="ctr"/>
            <a:r>
              <a:rPr lang="en-US" sz="5200" kern="1200">
                <a:solidFill>
                  <a:schemeClr val="tx1"/>
                </a:solidFill>
                <a:latin typeface="+mj-lt"/>
                <a:ea typeface="+mj-ea"/>
                <a:cs typeface="+mj-cs"/>
              </a:rPr>
              <a:t>Results/Simulations </a:t>
            </a:r>
          </a:p>
        </p:txBody>
      </p:sp>
    </p:spTree>
    <p:extLst>
      <p:ext uri="{BB962C8B-B14F-4D97-AF65-F5344CB8AC3E}">
        <p14:creationId xmlns:p14="http://schemas.microsoft.com/office/powerpoint/2010/main" val="1166922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11DF2-08CA-1D2E-2A41-A098ED6438EF}"/>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311CD67-E002-DF20-375F-E8120D420AAF}"/>
              </a:ext>
            </a:extLst>
          </p:cNvPr>
          <p:cNvSpPr>
            <a:spLocks noGrp="1"/>
          </p:cNvSpPr>
          <p:nvPr>
            <p:ph idx="1"/>
          </p:nvPr>
        </p:nvSpPr>
        <p:spPr/>
        <p:txBody>
          <a:bodyPr>
            <a:normAutofit/>
          </a:bodyPr>
          <a:lstStyle/>
          <a:p>
            <a:pPr marL="0" indent="0">
              <a:lnSpc>
                <a:spcPct val="107000"/>
              </a:lnSpc>
              <a:spcAft>
                <a:spcPts val="800"/>
              </a:spcAft>
              <a:buNone/>
            </a:pPr>
            <a:r>
              <a:rPr lang="en-IN" sz="1400" dirty="0">
                <a:effectLst/>
                <a:latin typeface="Calibri" panose="020F0502020204030204" pitchFamily="34" charset="0"/>
                <a:ea typeface="Calibri" panose="020F0502020204030204" pitchFamily="34" charset="0"/>
                <a:cs typeface="Calibri" panose="020F0502020204030204" pitchFamily="34" charset="0"/>
              </a:rPr>
              <a:t>[1]	A. E. Ashby </a:t>
            </a:r>
            <a:r>
              <a:rPr lang="en-IN" sz="1400" i="1" dirty="0">
                <a:effectLst/>
                <a:latin typeface="Calibri" panose="020F0502020204030204" pitchFamily="34" charset="0"/>
                <a:ea typeface="Calibri" panose="020F0502020204030204" pitchFamily="34" charset="0"/>
                <a:cs typeface="Calibri" panose="020F0502020204030204" pitchFamily="34" charset="0"/>
              </a:rPr>
              <a:t>et al.</a:t>
            </a:r>
            <a:r>
              <a:rPr lang="en-IN" sz="1400" dirty="0">
                <a:effectLst/>
                <a:latin typeface="Calibri" panose="020F0502020204030204" pitchFamily="34" charset="0"/>
                <a:ea typeface="Calibri" panose="020F0502020204030204" pitchFamily="34" charset="0"/>
                <a:cs typeface="Calibri" panose="020F0502020204030204" pitchFamily="34" charset="0"/>
              </a:rPr>
              <a:t>, “Cough-based COVID-19 detection with audio quality clustering and confidence measure based learning </a:t>
            </a:r>
            <a:r>
              <a:rPr lang="en-IN" sz="1400" dirty="0" err="1">
                <a:effectLst/>
                <a:latin typeface="Calibri" panose="020F0502020204030204" pitchFamily="34" charset="0"/>
                <a:ea typeface="Calibri" panose="020F0502020204030204" pitchFamily="34" charset="0"/>
                <a:cs typeface="Calibri" panose="020F0502020204030204" pitchFamily="34" charset="0"/>
              </a:rPr>
              <a:t>Khuong</a:t>
            </a:r>
            <a:r>
              <a:rPr lang="en-IN" sz="1400" dirty="0">
                <a:effectLst/>
                <a:latin typeface="Calibri" panose="020F0502020204030204" pitchFamily="34" charset="0"/>
                <a:ea typeface="Calibri" panose="020F0502020204030204" pitchFamily="34" charset="0"/>
                <a:cs typeface="Calibri" panose="020F0502020204030204" pitchFamily="34" charset="0"/>
              </a:rPr>
              <a:t> An Nguyen,” </a:t>
            </a:r>
            <a:r>
              <a:rPr lang="en-IN" sz="1400" i="1" dirty="0">
                <a:effectLst/>
                <a:latin typeface="Calibri" panose="020F0502020204030204" pitchFamily="34" charset="0"/>
                <a:ea typeface="Calibri" panose="020F0502020204030204" pitchFamily="34" charset="0"/>
                <a:cs typeface="Calibri" panose="020F0502020204030204" pitchFamily="34" charset="0"/>
              </a:rPr>
              <a:t>Proc. Mach. Learn. Res.</a:t>
            </a:r>
            <a:r>
              <a:rPr lang="en-IN" sz="1400" dirty="0">
                <a:effectLst/>
                <a:latin typeface="Calibri" panose="020F0502020204030204" pitchFamily="34" charset="0"/>
                <a:ea typeface="Calibri" panose="020F0502020204030204" pitchFamily="34" charset="0"/>
                <a:cs typeface="Calibri" panose="020F0502020204030204" pitchFamily="34" charset="0"/>
              </a:rPr>
              <a:t>, vol. 179, no. </a:t>
            </a:r>
            <a:r>
              <a:rPr lang="en-IN" sz="1400" dirty="0" err="1">
                <a:effectLst/>
                <a:latin typeface="Calibri" panose="020F0502020204030204" pitchFamily="34" charset="0"/>
                <a:ea typeface="Calibri" panose="020F0502020204030204" pitchFamily="34" charset="0"/>
                <a:cs typeface="Calibri" panose="020F0502020204030204" pitchFamily="34" charset="0"/>
              </a:rPr>
              <a:t>Ml</a:t>
            </a:r>
            <a:r>
              <a:rPr lang="en-IN" sz="1400" dirty="0">
                <a:effectLst/>
                <a:latin typeface="Calibri" panose="020F0502020204030204" pitchFamily="34" charset="0"/>
                <a:ea typeface="Calibri" panose="020F0502020204030204" pitchFamily="34" charset="0"/>
                <a:cs typeface="Calibri" panose="020F0502020204030204" pitchFamily="34" charset="0"/>
              </a:rPr>
              <a:t>, pp. 1–20, 2022.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400" dirty="0">
                <a:effectLst/>
                <a:latin typeface="Calibri" panose="020F0502020204030204" pitchFamily="34" charset="0"/>
                <a:ea typeface="Calibri" panose="020F0502020204030204" pitchFamily="34" charset="0"/>
                <a:cs typeface="Calibri" panose="020F0502020204030204" pitchFamily="34" charset="0"/>
              </a:rPr>
              <a:t>[2]	C. R. Rodriguez, D. Angeles, R. </a:t>
            </a:r>
            <a:r>
              <a:rPr lang="en-IN" sz="1400" dirty="0" err="1">
                <a:effectLst/>
                <a:latin typeface="Calibri" panose="020F0502020204030204" pitchFamily="34" charset="0"/>
                <a:ea typeface="Calibri" panose="020F0502020204030204" pitchFamily="34" charset="0"/>
                <a:cs typeface="Calibri" panose="020F0502020204030204" pitchFamily="34" charset="0"/>
              </a:rPr>
              <a:t>Chafloque</a:t>
            </a:r>
            <a:r>
              <a:rPr lang="en-IN" sz="1400" dirty="0">
                <a:effectLst/>
                <a:latin typeface="Calibri" panose="020F0502020204030204" pitchFamily="34" charset="0"/>
                <a:ea typeface="Calibri" panose="020F0502020204030204" pitchFamily="34" charset="0"/>
                <a:cs typeface="Calibri" panose="020F0502020204030204" pitchFamily="34" charset="0"/>
              </a:rPr>
              <a:t>, F. </a:t>
            </a:r>
            <a:r>
              <a:rPr lang="en-IN" sz="1400" dirty="0" err="1">
                <a:effectLst/>
                <a:latin typeface="Calibri" panose="020F0502020204030204" pitchFamily="34" charset="0"/>
                <a:ea typeface="Calibri" panose="020F0502020204030204" pitchFamily="34" charset="0"/>
                <a:cs typeface="Calibri" panose="020F0502020204030204" pitchFamily="34" charset="0"/>
              </a:rPr>
              <a:t>Kaseng</a:t>
            </a:r>
            <a:r>
              <a:rPr lang="en-IN" sz="1400" dirty="0">
                <a:effectLst/>
                <a:latin typeface="Calibri" panose="020F0502020204030204" pitchFamily="34" charset="0"/>
                <a:ea typeface="Calibri" panose="020F0502020204030204" pitchFamily="34" charset="0"/>
                <a:cs typeface="Calibri" panose="020F0502020204030204" pitchFamily="34" charset="0"/>
              </a:rPr>
              <a:t>, and B. Pandey, “Deep Learning Audio Spectrograms Processing to the Early COVID-19 Detection,” </a:t>
            </a:r>
            <a:r>
              <a:rPr lang="en-IN" sz="1400" i="1" dirty="0">
                <a:effectLst/>
                <a:latin typeface="Calibri" panose="020F0502020204030204" pitchFamily="34" charset="0"/>
                <a:ea typeface="Calibri" panose="020F0502020204030204" pitchFamily="34" charset="0"/>
                <a:cs typeface="Calibri" panose="020F0502020204030204" pitchFamily="34" charset="0"/>
              </a:rPr>
              <a:t>Proc. - 2020 12th Int. Conf. </a:t>
            </a:r>
            <a:r>
              <a:rPr lang="en-IN" sz="1400" i="1" dirty="0" err="1">
                <a:effectLst/>
                <a:latin typeface="Calibri" panose="020F0502020204030204" pitchFamily="34" charset="0"/>
                <a:ea typeface="Calibri" panose="020F0502020204030204" pitchFamily="34" charset="0"/>
                <a:cs typeface="Calibri" panose="020F0502020204030204" pitchFamily="34" charset="0"/>
              </a:rPr>
              <a:t>Comput</a:t>
            </a:r>
            <a:r>
              <a:rPr lang="en-IN" sz="1400" i="1" dirty="0">
                <a:effectLst/>
                <a:latin typeface="Calibri" panose="020F0502020204030204" pitchFamily="34" charset="0"/>
                <a:ea typeface="Calibri" panose="020F0502020204030204" pitchFamily="34" charset="0"/>
                <a:cs typeface="Calibri" panose="020F0502020204030204" pitchFamily="34" charset="0"/>
              </a:rPr>
              <a:t>. </a:t>
            </a:r>
            <a:r>
              <a:rPr lang="en-IN" sz="1400" i="1" dirty="0" err="1">
                <a:effectLst/>
                <a:latin typeface="Calibri" panose="020F0502020204030204" pitchFamily="34" charset="0"/>
                <a:ea typeface="Calibri" panose="020F0502020204030204" pitchFamily="34" charset="0"/>
                <a:cs typeface="Calibri" panose="020F0502020204030204" pitchFamily="34" charset="0"/>
              </a:rPr>
              <a:t>Intell</a:t>
            </a:r>
            <a:r>
              <a:rPr lang="en-IN" sz="1400" i="1" dirty="0">
                <a:effectLst/>
                <a:latin typeface="Calibri" panose="020F0502020204030204" pitchFamily="34" charset="0"/>
                <a:ea typeface="Calibri" panose="020F0502020204030204" pitchFamily="34" charset="0"/>
                <a:cs typeface="Calibri" panose="020F0502020204030204" pitchFamily="34" charset="0"/>
              </a:rPr>
              <a:t>. </a:t>
            </a:r>
            <a:r>
              <a:rPr lang="en-IN" sz="1400" i="1" dirty="0" err="1">
                <a:effectLst/>
                <a:latin typeface="Calibri" panose="020F0502020204030204" pitchFamily="34" charset="0"/>
                <a:ea typeface="Calibri" panose="020F0502020204030204" pitchFamily="34" charset="0"/>
                <a:cs typeface="Calibri" panose="020F0502020204030204" pitchFamily="34" charset="0"/>
              </a:rPr>
              <a:t>Commun</a:t>
            </a:r>
            <a:r>
              <a:rPr lang="en-IN" sz="1400" i="1" dirty="0">
                <a:effectLst/>
                <a:latin typeface="Calibri" panose="020F0502020204030204" pitchFamily="34" charset="0"/>
                <a:ea typeface="Calibri" panose="020F0502020204030204" pitchFamily="34" charset="0"/>
                <a:cs typeface="Calibri" panose="020F0502020204030204" pitchFamily="34" charset="0"/>
              </a:rPr>
              <a:t>. Networks, CICN 2020</a:t>
            </a:r>
            <a:r>
              <a:rPr lang="en-IN" sz="1400" dirty="0">
                <a:effectLst/>
                <a:latin typeface="Calibri" panose="020F0502020204030204" pitchFamily="34" charset="0"/>
                <a:ea typeface="Calibri" panose="020F0502020204030204" pitchFamily="34" charset="0"/>
                <a:cs typeface="Calibri" panose="020F0502020204030204" pitchFamily="34" charset="0"/>
              </a:rPr>
              <a:t>, pp. 429–434, 2020, </a:t>
            </a:r>
            <a:r>
              <a:rPr lang="en-IN" sz="1400" dirty="0" err="1">
                <a:effectLst/>
                <a:latin typeface="Calibri" panose="020F0502020204030204" pitchFamily="34" charset="0"/>
                <a:ea typeface="Calibri" panose="020F0502020204030204" pitchFamily="34" charset="0"/>
                <a:cs typeface="Calibri" panose="020F0502020204030204" pitchFamily="34" charset="0"/>
              </a:rPr>
              <a:t>doi</a:t>
            </a:r>
            <a:r>
              <a:rPr lang="en-IN" sz="1400" dirty="0">
                <a:effectLst/>
                <a:latin typeface="Calibri" panose="020F0502020204030204" pitchFamily="34" charset="0"/>
                <a:ea typeface="Calibri" panose="020F0502020204030204" pitchFamily="34" charset="0"/>
                <a:cs typeface="Calibri" panose="020F0502020204030204" pitchFamily="34" charset="0"/>
              </a:rPr>
              <a:t>: 10.1109/CICN49253.2020.9242583.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400" dirty="0">
                <a:effectLst/>
                <a:latin typeface="Calibri" panose="020F0502020204030204" pitchFamily="34" charset="0"/>
                <a:ea typeface="Calibri" panose="020F0502020204030204" pitchFamily="34" charset="0"/>
                <a:cs typeface="Calibri" panose="020F0502020204030204" pitchFamily="34" charset="0"/>
              </a:rPr>
              <a:t>[3]	P. Matias </a:t>
            </a:r>
            <a:r>
              <a:rPr lang="en-IN" sz="1400" i="1" dirty="0">
                <a:effectLst/>
                <a:latin typeface="Calibri" panose="020F0502020204030204" pitchFamily="34" charset="0"/>
                <a:ea typeface="Calibri" panose="020F0502020204030204" pitchFamily="34" charset="0"/>
                <a:cs typeface="Calibri" panose="020F0502020204030204" pitchFamily="34" charset="0"/>
              </a:rPr>
              <a:t>et al.</a:t>
            </a:r>
            <a:r>
              <a:rPr lang="en-IN" sz="1400" dirty="0">
                <a:effectLst/>
                <a:latin typeface="Calibri" panose="020F0502020204030204" pitchFamily="34" charset="0"/>
                <a:ea typeface="Calibri" panose="020F0502020204030204" pitchFamily="34" charset="0"/>
                <a:cs typeface="Calibri" panose="020F0502020204030204" pitchFamily="34" charset="0"/>
              </a:rPr>
              <a:t>, “Clinically Relevant Sound-Based Features in COVID-19 Identification: Robustness Assessment With a Data-Centric Machine Learning Pipeline,” </a:t>
            </a:r>
            <a:r>
              <a:rPr lang="en-IN" sz="1400" i="1" dirty="0">
                <a:effectLst/>
                <a:latin typeface="Calibri" panose="020F0502020204030204" pitchFamily="34" charset="0"/>
                <a:ea typeface="Calibri" panose="020F0502020204030204" pitchFamily="34" charset="0"/>
                <a:cs typeface="Calibri" panose="020F0502020204030204" pitchFamily="34" charset="0"/>
              </a:rPr>
              <a:t>IEEE Access</a:t>
            </a:r>
            <a:r>
              <a:rPr lang="en-IN" sz="1400" dirty="0">
                <a:effectLst/>
                <a:latin typeface="Calibri" panose="020F0502020204030204" pitchFamily="34" charset="0"/>
                <a:ea typeface="Calibri" panose="020F0502020204030204" pitchFamily="34" charset="0"/>
                <a:cs typeface="Calibri" panose="020F0502020204030204" pitchFamily="34" charset="0"/>
              </a:rPr>
              <a:t>, vol. 10, no. June, pp. 105149–105168, 2022, </a:t>
            </a:r>
            <a:r>
              <a:rPr lang="en-IN" sz="1400" dirty="0" err="1">
                <a:effectLst/>
                <a:latin typeface="Calibri" panose="020F0502020204030204" pitchFamily="34" charset="0"/>
                <a:ea typeface="Calibri" panose="020F0502020204030204" pitchFamily="34" charset="0"/>
                <a:cs typeface="Calibri" panose="020F0502020204030204" pitchFamily="34" charset="0"/>
              </a:rPr>
              <a:t>doi</a:t>
            </a:r>
            <a:r>
              <a:rPr lang="en-IN" sz="1400" dirty="0">
                <a:effectLst/>
                <a:latin typeface="Calibri" panose="020F0502020204030204" pitchFamily="34" charset="0"/>
                <a:ea typeface="Calibri" panose="020F0502020204030204" pitchFamily="34" charset="0"/>
                <a:cs typeface="Calibri" panose="020F0502020204030204" pitchFamily="34" charset="0"/>
              </a:rPr>
              <a:t>: 10.1109/ACCESS.2022.3211295.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400" dirty="0"/>
              <a:t>[4]	S. Wang et al., “IMAGING INFORMATICS AND ARTIFICIAL INTELLIGENCE A deep learning algorithm using CT images to screen for Corona virus disease ( COVID-19 ),” pp. 6096–6104, 2021.</a:t>
            </a:r>
          </a:p>
          <a:p>
            <a:pPr marL="0" indent="0">
              <a:buNone/>
            </a:pPr>
            <a:r>
              <a:rPr lang="en-IN" sz="1400" dirty="0"/>
              <a:t>[5]	I. D. </a:t>
            </a:r>
            <a:r>
              <a:rPr lang="en-IN" sz="1400" dirty="0" err="1"/>
              <a:t>Apostolopoulos</a:t>
            </a:r>
            <a:r>
              <a:rPr lang="en-IN" sz="1400" dirty="0"/>
              <a:t> and T. A. </a:t>
            </a:r>
            <a:r>
              <a:rPr lang="en-IN" sz="1400" dirty="0" err="1"/>
              <a:t>Mpesiana</a:t>
            </a:r>
            <a:r>
              <a:rPr lang="en-IN" sz="1400" dirty="0"/>
              <a:t>, “Covid-19: automatic detection from X-ray images utilizing transfer learning with convolutional neural networks,” Phys. Eng. Sci. Med., vol. 43, no. 2, pp. 635–640, 2020, </a:t>
            </a:r>
            <a:r>
              <a:rPr lang="en-IN" sz="1400" dirty="0" err="1"/>
              <a:t>doi</a:t>
            </a:r>
            <a:r>
              <a:rPr lang="en-IN" sz="1400" dirty="0"/>
              <a:t>: 10.1007/s13246-020-00865-4.</a:t>
            </a:r>
          </a:p>
          <a:p>
            <a:pPr marL="0" indent="0">
              <a:buNone/>
            </a:pPr>
            <a:endParaRPr lang="en-IN" sz="1400" dirty="0"/>
          </a:p>
        </p:txBody>
      </p:sp>
    </p:spTree>
    <p:extLst>
      <p:ext uri="{BB962C8B-B14F-4D97-AF65-F5344CB8AC3E}">
        <p14:creationId xmlns:p14="http://schemas.microsoft.com/office/powerpoint/2010/main" val="1017328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11DF2-08CA-1D2E-2A41-A098ED6438EF}"/>
              </a:ext>
            </a:extLst>
          </p:cNvPr>
          <p:cNvSpPr>
            <a:spLocks noGrp="1"/>
          </p:cNvSpPr>
          <p:nvPr>
            <p:ph type="title"/>
          </p:nvPr>
        </p:nvSpPr>
        <p:spPr/>
        <p:txBody>
          <a:bodyPr/>
          <a:lstStyle/>
          <a:p>
            <a:r>
              <a:rPr lang="en-IN" dirty="0">
                <a:latin typeface="Abadi" panose="020B0604020104020204" pitchFamily="34" charset="0"/>
              </a:rPr>
              <a:t>Group Member Information</a:t>
            </a:r>
          </a:p>
        </p:txBody>
      </p:sp>
      <p:graphicFrame>
        <p:nvGraphicFramePr>
          <p:cNvPr id="5" name="Content Placeholder 2">
            <a:extLst>
              <a:ext uri="{FF2B5EF4-FFF2-40B4-BE49-F238E27FC236}">
                <a16:creationId xmlns:a16="http://schemas.microsoft.com/office/drawing/2014/main" id="{83C8F9FF-EC9C-B82E-C3A1-6E30B17F37D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0536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3">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3" name="Oval 14">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1E11DF2-08CA-1D2E-2A41-A098ED6438EF}"/>
              </a:ext>
            </a:extLst>
          </p:cNvPr>
          <p:cNvSpPr>
            <a:spLocks noGrp="1"/>
          </p:cNvSpPr>
          <p:nvPr>
            <p:ph type="title"/>
          </p:nvPr>
        </p:nvSpPr>
        <p:spPr>
          <a:xfrm>
            <a:off x="630936" y="630936"/>
            <a:ext cx="4989918" cy="5478640"/>
          </a:xfrm>
          <a:noFill/>
        </p:spPr>
        <p:txBody>
          <a:bodyPr anchor="ctr">
            <a:normAutofit/>
          </a:bodyPr>
          <a:lstStyle/>
          <a:p>
            <a:r>
              <a:rPr lang="en-US" sz="4100">
                <a:solidFill>
                  <a:schemeClr val="bg1"/>
                </a:solidFill>
                <a:latin typeface="Abadi" panose="020B0604020104020204" pitchFamily="34" charset="0"/>
              </a:rPr>
              <a:t>Role/Responsibilities and Contribution in project </a:t>
            </a:r>
            <a:endParaRPr lang="en-IN" sz="4100">
              <a:solidFill>
                <a:schemeClr val="bg1"/>
              </a:solidFill>
              <a:latin typeface="Abadi" panose="020B0604020104020204" pitchFamily="34" charset="0"/>
            </a:endParaRPr>
          </a:p>
        </p:txBody>
      </p:sp>
      <p:sp>
        <p:nvSpPr>
          <p:cNvPr id="36" name="Rectangle 35">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11CD67-E002-DF20-375F-E8120D420AAF}"/>
              </a:ext>
            </a:extLst>
          </p:cNvPr>
          <p:cNvSpPr>
            <a:spLocks noGrp="1"/>
          </p:cNvSpPr>
          <p:nvPr>
            <p:ph idx="1"/>
          </p:nvPr>
        </p:nvSpPr>
        <p:spPr>
          <a:xfrm>
            <a:off x="6041946" y="630936"/>
            <a:ext cx="4982273" cy="5478672"/>
          </a:xfrm>
          <a:noFill/>
        </p:spPr>
        <p:txBody>
          <a:bodyPr anchor="ctr">
            <a:normAutofit/>
          </a:bodyPr>
          <a:lstStyle/>
          <a:p>
            <a:r>
              <a:rPr lang="en-US" sz="1800">
                <a:solidFill>
                  <a:schemeClr val="bg1"/>
                </a:solidFill>
                <a:effectLst/>
                <a:latin typeface="Times New Roman" panose="02020603050405020304" pitchFamily="18" charset="0"/>
                <a:ea typeface="SimSun" panose="02010600030101010101" pitchFamily="2" charset="-122"/>
              </a:rPr>
              <a:t>Krishna Vamsi G handled data collection and analysis. </a:t>
            </a:r>
          </a:p>
          <a:p>
            <a:r>
              <a:rPr lang="en-US" sz="1800">
                <a:solidFill>
                  <a:schemeClr val="bg1"/>
                </a:solidFill>
                <a:effectLst/>
                <a:latin typeface="Times New Roman" panose="02020603050405020304" pitchFamily="18" charset="0"/>
                <a:ea typeface="SimSun" panose="02010600030101010101" pitchFamily="2" charset="-122"/>
              </a:rPr>
              <a:t>Pravallika G managed data preprocessing, </a:t>
            </a:r>
          </a:p>
          <a:p>
            <a:r>
              <a:rPr lang="en-US" sz="1800">
                <a:solidFill>
                  <a:schemeClr val="bg1"/>
                </a:solidFill>
                <a:effectLst/>
                <a:latin typeface="Times New Roman" panose="02020603050405020304" pitchFamily="18" charset="0"/>
                <a:ea typeface="SimSun" panose="02010600030101010101" pitchFamily="2" charset="-122"/>
              </a:rPr>
              <a:t>Suvidha M built and tuned the machine learning model. </a:t>
            </a:r>
          </a:p>
          <a:p>
            <a:r>
              <a:rPr lang="en-US" sz="1800">
                <a:solidFill>
                  <a:schemeClr val="bg1"/>
                </a:solidFill>
                <a:effectLst/>
                <a:latin typeface="Times New Roman" panose="02020603050405020304" pitchFamily="18" charset="0"/>
                <a:ea typeface="SimSun" panose="02010600030101010101" pitchFamily="2" charset="-122"/>
              </a:rPr>
              <a:t>Mahathi P created the Streamlit web application. </a:t>
            </a:r>
            <a:endParaRPr lang="en-IN" sz="1800">
              <a:solidFill>
                <a:schemeClr val="bg1"/>
              </a:solidFill>
              <a:effectLst/>
              <a:latin typeface="Times New Roman" panose="02020603050405020304" pitchFamily="18" charset="0"/>
              <a:ea typeface="SimSun" panose="02010600030101010101" pitchFamily="2" charset="-122"/>
            </a:endParaRPr>
          </a:p>
          <a:p>
            <a:endParaRPr lang="en-IN" sz="1800">
              <a:solidFill>
                <a:schemeClr val="bg1"/>
              </a:solidFill>
            </a:endParaRPr>
          </a:p>
        </p:txBody>
      </p:sp>
    </p:spTree>
    <p:extLst>
      <p:ext uri="{BB962C8B-B14F-4D97-AF65-F5344CB8AC3E}">
        <p14:creationId xmlns:p14="http://schemas.microsoft.com/office/powerpoint/2010/main" val="2273109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E11DF2-08CA-1D2E-2A41-A098ED6438EF}"/>
              </a:ext>
            </a:extLst>
          </p:cNvPr>
          <p:cNvSpPr>
            <a:spLocks noGrp="1"/>
          </p:cNvSpPr>
          <p:nvPr>
            <p:ph type="title"/>
          </p:nvPr>
        </p:nvSpPr>
        <p:spPr>
          <a:xfrm>
            <a:off x="836679" y="723898"/>
            <a:ext cx="6002110" cy="1495425"/>
          </a:xfrm>
        </p:spPr>
        <p:txBody>
          <a:bodyPr>
            <a:normAutofit/>
          </a:bodyPr>
          <a:lstStyle/>
          <a:p>
            <a:r>
              <a:rPr lang="en-IN" sz="4000">
                <a:latin typeface="Abadi" panose="020B0604020104020204" pitchFamily="34" charset="0"/>
              </a:rPr>
              <a:t>Motivation</a:t>
            </a:r>
          </a:p>
        </p:txBody>
      </p:sp>
      <p:sp>
        <p:nvSpPr>
          <p:cNvPr id="3" name="Content Placeholder 2">
            <a:extLst>
              <a:ext uri="{FF2B5EF4-FFF2-40B4-BE49-F238E27FC236}">
                <a16:creationId xmlns:a16="http://schemas.microsoft.com/office/drawing/2014/main" id="{5311CD67-E002-DF20-375F-E8120D420AAF}"/>
              </a:ext>
            </a:extLst>
          </p:cNvPr>
          <p:cNvSpPr>
            <a:spLocks noGrp="1"/>
          </p:cNvSpPr>
          <p:nvPr>
            <p:ph idx="1"/>
          </p:nvPr>
        </p:nvSpPr>
        <p:spPr>
          <a:xfrm>
            <a:off x="836680" y="2405067"/>
            <a:ext cx="6002110" cy="3729034"/>
          </a:xfrm>
        </p:spPr>
        <p:txBody>
          <a:bodyPr>
            <a:normAutofit/>
          </a:bodyPr>
          <a:lstStyle/>
          <a:p>
            <a:r>
              <a:rPr lang="en-US" sz="1400">
                <a:effectLst/>
                <a:latin typeface="Times New Roman" panose="02020603050405020304" pitchFamily="18" charset="0"/>
                <a:ea typeface="SimSun" panose="02010600030101010101" pitchFamily="2" charset="-122"/>
              </a:rPr>
              <a:t>Global health, the economy, and communities have all been significantly impacted by the COVID-19 pandemic, making it urgently necessary to develop reliable diagnostic techniques to locate the virus and stop its spread. Along with COVID-19, other respiratory illnesses including pertussis and influenza continue to pose serious health threats on a global scale. Reducing morbidity and mortality rates depends on early diagnosis and effective treatment of these disorders. </a:t>
            </a:r>
          </a:p>
          <a:p>
            <a:endParaRPr lang="en-US" sz="1400">
              <a:latin typeface="Times New Roman" panose="02020603050405020304" pitchFamily="18" charset="0"/>
              <a:ea typeface="SimSun" panose="02010600030101010101" pitchFamily="2" charset="-122"/>
            </a:endParaRPr>
          </a:p>
          <a:p>
            <a:r>
              <a:rPr lang="en-US" sz="1400">
                <a:effectLst/>
                <a:latin typeface="Times New Roman" panose="02020603050405020304" pitchFamily="18" charset="0"/>
                <a:ea typeface="SimSun" panose="02010600030101010101" pitchFamily="2" charset="-122"/>
              </a:rPr>
              <a:t>Chest X-rays and polymerase chain reaction (PCR) testing are two examples of traditional diagnostic techniques that can be time-consuming, expensive, and require experienced professionals to perform and interpret the results. A system that makes use of the auditory characteristics of respiratory sounds and machine learning models offers a viable alternative. A system like this would enable early identification and intervention, improving patient outcomes and reducing the strain on healthcare systems in the process.</a:t>
            </a:r>
            <a:endParaRPr lang="en-IN" sz="1400">
              <a:effectLst/>
              <a:latin typeface="Times New Roman" panose="02020603050405020304" pitchFamily="18" charset="0"/>
              <a:ea typeface="SimSun" panose="02010600030101010101" pitchFamily="2" charset="-122"/>
            </a:endParaRPr>
          </a:p>
          <a:p>
            <a:pPr marL="0" indent="0">
              <a:buNone/>
            </a:pPr>
            <a:endParaRPr lang="en-IN" sz="1400"/>
          </a:p>
        </p:txBody>
      </p:sp>
      <p:pic>
        <p:nvPicPr>
          <p:cNvPr id="5" name="Picture 4" descr="Close-up unopened pill packets">
            <a:extLst>
              <a:ext uri="{FF2B5EF4-FFF2-40B4-BE49-F238E27FC236}">
                <a16:creationId xmlns:a16="http://schemas.microsoft.com/office/drawing/2014/main" id="{CAFA6A4C-EB3B-25B2-788B-0DD436CB3086}"/>
              </a:ext>
            </a:extLst>
          </p:cNvPr>
          <p:cNvPicPr>
            <a:picLocks noChangeAspect="1"/>
          </p:cNvPicPr>
          <p:nvPr/>
        </p:nvPicPr>
        <p:blipFill rotWithShape="1">
          <a:blip r:embed="rId2"/>
          <a:srcRect l="29093" r="23041"/>
          <a:stretch/>
        </p:blipFill>
        <p:spPr>
          <a:xfrm>
            <a:off x="7199440" y="10"/>
            <a:ext cx="4992560" cy="6857990"/>
          </a:xfrm>
          <a:prstGeom prst="rect">
            <a:avLst/>
          </a:prstGeom>
          <a:effectLst/>
        </p:spPr>
      </p:pic>
    </p:spTree>
    <p:extLst>
      <p:ext uri="{BB962C8B-B14F-4D97-AF65-F5344CB8AC3E}">
        <p14:creationId xmlns:p14="http://schemas.microsoft.com/office/powerpoint/2010/main" val="493183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E11DF2-08CA-1D2E-2A41-A098ED6438EF}"/>
              </a:ext>
            </a:extLst>
          </p:cNvPr>
          <p:cNvSpPr>
            <a:spLocks noGrp="1"/>
          </p:cNvSpPr>
          <p:nvPr>
            <p:ph type="title"/>
          </p:nvPr>
        </p:nvSpPr>
        <p:spPr>
          <a:xfrm>
            <a:off x="836679" y="723898"/>
            <a:ext cx="6002110" cy="1495425"/>
          </a:xfrm>
        </p:spPr>
        <p:txBody>
          <a:bodyPr>
            <a:normAutofit/>
          </a:bodyPr>
          <a:lstStyle/>
          <a:p>
            <a:r>
              <a:rPr lang="en-IN" sz="4000">
                <a:latin typeface="Abadi" panose="020B0604020104020204" pitchFamily="34" charset="0"/>
              </a:rPr>
              <a:t>Objectives</a:t>
            </a:r>
            <a:r>
              <a:rPr lang="en-IN" sz="4000"/>
              <a:t> </a:t>
            </a:r>
          </a:p>
        </p:txBody>
      </p:sp>
      <p:sp>
        <p:nvSpPr>
          <p:cNvPr id="3" name="Content Placeholder 2">
            <a:extLst>
              <a:ext uri="{FF2B5EF4-FFF2-40B4-BE49-F238E27FC236}">
                <a16:creationId xmlns:a16="http://schemas.microsoft.com/office/drawing/2014/main" id="{5311CD67-E002-DF20-375F-E8120D420AAF}"/>
              </a:ext>
            </a:extLst>
          </p:cNvPr>
          <p:cNvSpPr>
            <a:spLocks noGrp="1"/>
          </p:cNvSpPr>
          <p:nvPr>
            <p:ph idx="1"/>
          </p:nvPr>
        </p:nvSpPr>
        <p:spPr>
          <a:xfrm>
            <a:off x="836680" y="2405067"/>
            <a:ext cx="6002110" cy="3729034"/>
          </a:xfrm>
        </p:spPr>
        <p:txBody>
          <a:bodyPr>
            <a:normAutofit/>
          </a:bodyPr>
          <a:lstStyle/>
          <a:p>
            <a:pPr marL="342900" lvl="0" indent="-342900">
              <a:buFont typeface="Symbol" panose="05050102010706020507" pitchFamily="18" charset="2"/>
              <a:buChar char=""/>
            </a:pPr>
            <a:r>
              <a:rPr lang="en-IN" sz="1700" kern="100">
                <a:effectLst/>
                <a:latin typeface="Times New Roman" panose="02020603050405020304" pitchFamily="18" charset="0"/>
                <a:ea typeface="Calibri" panose="020F0502020204030204" pitchFamily="34" charset="0"/>
                <a:cs typeface="Times New Roman" panose="02020603050405020304" pitchFamily="18" charset="0"/>
              </a:rPr>
              <a:t>Make a system that can classify cough audio samples </a:t>
            </a:r>
            <a:endParaRPr lang="en-IN" sz="17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sz="1700" kern="100">
                <a:effectLst/>
                <a:latin typeface="Times New Roman" panose="02020603050405020304" pitchFamily="18" charset="0"/>
                <a:ea typeface="Calibri" panose="020F0502020204030204" pitchFamily="34" charset="0"/>
                <a:cs typeface="Times New Roman" panose="02020603050405020304" pitchFamily="18" charset="0"/>
              </a:rPr>
              <a:t>Enhance the model's generalization skills and test its effectiveness on new data.</a:t>
            </a:r>
            <a:endParaRPr lang="en-IN" sz="17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sz="1700" kern="100">
                <a:effectLst/>
                <a:latin typeface="Times New Roman" panose="02020603050405020304" pitchFamily="18" charset="0"/>
                <a:ea typeface="Calibri" panose="020F0502020204030204" pitchFamily="34" charset="0"/>
                <a:cs typeface="Times New Roman" panose="02020603050405020304" pitchFamily="18" charset="0"/>
              </a:rPr>
              <a:t>Machine learning algorithms are used together with powerful audio feature extraction techniques to distinguish between different respiratory ailments with accuracy.</a:t>
            </a:r>
            <a:endParaRPr lang="en-IN" sz="17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sz="1700" kern="100">
                <a:effectLst/>
                <a:latin typeface="Times New Roman" panose="02020603050405020304" pitchFamily="18" charset="0"/>
                <a:ea typeface="Calibri" panose="020F0502020204030204" pitchFamily="34" charset="0"/>
                <a:cs typeface="Times New Roman" panose="02020603050405020304" pitchFamily="18" charset="0"/>
              </a:rPr>
              <a:t>Examine the model's performance using measures like recall, precision, and F1 score to find the essential characteristics in cough audio samples that help with categorization precision.</a:t>
            </a:r>
            <a:endParaRPr lang="en-IN" sz="17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Symbol" panose="05050102010706020507" pitchFamily="18" charset="2"/>
              <a:buChar char=""/>
            </a:pPr>
            <a:r>
              <a:rPr lang="en-IN" sz="1700" kern="100">
                <a:effectLst/>
                <a:latin typeface="Times New Roman" panose="02020603050405020304" pitchFamily="18" charset="0"/>
                <a:ea typeface="Calibri" panose="020F0502020204030204" pitchFamily="34" charset="0"/>
                <a:cs typeface="Times New Roman" panose="02020603050405020304" pitchFamily="18" charset="0"/>
              </a:rPr>
              <a:t>Contribution to the broader field of AI and ML in healthcare, highlighting the potential of cutting-edge technical solutions for tackling pressing global health issue</a:t>
            </a:r>
            <a:endParaRPr lang="en-IN" sz="1700" kern="100">
              <a:effectLst/>
              <a:latin typeface="Calibri" panose="020F0502020204030204" pitchFamily="34" charset="0"/>
              <a:ea typeface="Calibri" panose="020F0502020204030204" pitchFamily="34" charset="0"/>
              <a:cs typeface="Times New Roman" panose="02020603050405020304" pitchFamily="18" charset="0"/>
            </a:endParaRPr>
          </a:p>
          <a:p>
            <a:endParaRPr lang="en-IN" sz="1700"/>
          </a:p>
        </p:txBody>
      </p:sp>
      <p:pic>
        <p:nvPicPr>
          <p:cNvPr id="5" name="Picture 4" descr="White bulbs with a yellow one standing out">
            <a:extLst>
              <a:ext uri="{FF2B5EF4-FFF2-40B4-BE49-F238E27FC236}">
                <a16:creationId xmlns:a16="http://schemas.microsoft.com/office/drawing/2014/main" id="{CA06BAF0-F4E6-9643-7D71-072DC5937CC3}"/>
              </a:ext>
            </a:extLst>
          </p:cNvPr>
          <p:cNvPicPr>
            <a:picLocks noChangeAspect="1"/>
          </p:cNvPicPr>
          <p:nvPr/>
        </p:nvPicPr>
        <p:blipFill rotWithShape="1">
          <a:blip r:embed="rId2"/>
          <a:srcRect l="17768" r="33638" b="-1"/>
          <a:stretch/>
        </p:blipFill>
        <p:spPr>
          <a:xfrm>
            <a:off x="7199440" y="10"/>
            <a:ext cx="4992560" cy="6857990"/>
          </a:xfrm>
          <a:prstGeom prst="rect">
            <a:avLst/>
          </a:prstGeom>
          <a:effectLst/>
        </p:spPr>
      </p:pic>
    </p:spTree>
    <p:extLst>
      <p:ext uri="{BB962C8B-B14F-4D97-AF65-F5344CB8AC3E}">
        <p14:creationId xmlns:p14="http://schemas.microsoft.com/office/powerpoint/2010/main" val="409968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11DF2-08CA-1D2E-2A41-A098ED6438EF}"/>
              </a:ext>
            </a:extLst>
          </p:cNvPr>
          <p:cNvSpPr>
            <a:spLocks noGrp="1"/>
          </p:cNvSpPr>
          <p:nvPr>
            <p:ph type="title"/>
          </p:nvPr>
        </p:nvSpPr>
        <p:spPr/>
        <p:txBody>
          <a:bodyPr/>
          <a:lstStyle/>
          <a:p>
            <a:r>
              <a:rPr lang="en-IN" dirty="0"/>
              <a:t>Related work </a:t>
            </a:r>
          </a:p>
        </p:txBody>
      </p:sp>
      <p:sp>
        <p:nvSpPr>
          <p:cNvPr id="3" name="Content Placeholder 2">
            <a:extLst>
              <a:ext uri="{FF2B5EF4-FFF2-40B4-BE49-F238E27FC236}">
                <a16:creationId xmlns:a16="http://schemas.microsoft.com/office/drawing/2014/main" id="{5311CD67-E002-DF20-375F-E8120D420AAF}"/>
              </a:ext>
            </a:extLst>
          </p:cNvPr>
          <p:cNvSpPr>
            <a:spLocks noGrp="1"/>
          </p:cNvSpPr>
          <p:nvPr>
            <p:ph idx="1"/>
          </p:nvPr>
        </p:nvSpPr>
        <p:spPr/>
        <p:txBody>
          <a:bodyPr>
            <a:normAutofit fontScale="85000" lnSpcReduction="1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[1] The authors of this study used audio quality clustering and confidence measure-based learning methods for the detection of covid-19 using cough sounds. Audio segmentation methods for isolation of cough samples are done through cough event detection and segmentation procedure while confidence measure is proposed through inductive conformal prediction and class-agnostic conformal prediction as a non-conformity measure. The limitation of this study is the presence of background noise in the dataset collected which needs to be removed for improvement of analysis.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[2] The authors used audio spectrogram processing using deep learning models for early detection of covid-19 infections that included coughing, sneezing and other respiratory analysis. ImageNet-based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Xception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learning architecture was used and fine-tuned for better results. A precision between 0.75 and 0.8 is obtained using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Xception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model, stochastic gradient descent, batch-sized hyperparameter tuning method, epoch, Flatten, ELU,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softmax</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Overfitting of data.</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[3] the authors used clinically relevant sound-based features for the identification of covid-19 and performed a robustness assessment with the data-centric machine-learning pipeline. Data balancing and augmentation help mitigate the disproportionality of classes. Two datasets, Covid-19 audio respiratory dataset and the open-access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Coswara</a:t>
            </a:r>
            <a:r>
              <a:rPr lang="en-IN" sz="1800" dirty="0">
                <a:effectLst/>
                <a:latin typeface="Calibri" panose="020F0502020204030204" pitchFamily="34" charset="0"/>
                <a:ea typeface="Calibri" panose="020F0502020204030204" pitchFamily="34" charset="0"/>
                <a:cs typeface="Times New Roman" panose="02020603050405020304" pitchFamily="18" charset="0"/>
              </a:rPr>
              <a:t> dataset were used for testing the performance. The extra trees classifier model is used for modelling and 60-80% sensitivity is obtained as a result. The limitation of this study is the wide range of missing metadata in the dataset.</a:t>
            </a:r>
          </a:p>
          <a:p>
            <a:pPr marL="0" indent="0">
              <a:buNone/>
            </a:pPr>
            <a:endParaRPr lang="en-IN" dirty="0"/>
          </a:p>
        </p:txBody>
      </p:sp>
    </p:spTree>
    <p:extLst>
      <p:ext uri="{BB962C8B-B14F-4D97-AF65-F5344CB8AC3E}">
        <p14:creationId xmlns:p14="http://schemas.microsoft.com/office/powerpoint/2010/main" val="317256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11DF2-08CA-1D2E-2A41-A098ED6438EF}"/>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5311CD67-E002-DF20-375F-E8120D420AAF}"/>
              </a:ext>
            </a:extLst>
          </p:cNvPr>
          <p:cNvSpPr>
            <a:spLocks noGrp="1"/>
          </p:cNvSpPr>
          <p:nvPr>
            <p:ph idx="1"/>
          </p:nvPr>
        </p:nvSpPr>
        <p:spPr/>
        <p:txBody>
          <a:bodyPr/>
          <a:lstStyle/>
          <a:p>
            <a:pPr marL="0" indent="0">
              <a:buNone/>
            </a:pPr>
            <a:r>
              <a:rPr lang="x-none" sz="1800" spc="-5" dirty="0">
                <a:effectLst/>
                <a:latin typeface="Times New Roman" panose="02020603050405020304" pitchFamily="18" charset="0"/>
                <a:ea typeface="SimSun" panose="02010600030101010101" pitchFamily="2" charset="-122"/>
              </a:rPr>
              <a:t>Through the COVID-19 pandemic outbreak, major scientific efforts have been made concerning this field to find solutions on how to detect, cure and stop the infections of this viral disease. Along with the medical scholars and doctors around the world who contributed to a huge scale in tackling this pandemic, data scientists have also been working hard to collect and analyse different forms of data from the patients to understand the hidden patterns of cause and behaviour of this disease </a:t>
            </a:r>
            <a:r>
              <a:rPr lang="en-IN" sz="1800" spc="-5" dirty="0">
                <a:effectLst/>
                <a:latin typeface="Times New Roman" panose="02020603050405020304" pitchFamily="18" charset="0"/>
                <a:ea typeface="SimSun" panose="02010600030101010101" pitchFamily="2" charset="-122"/>
              </a:rPr>
              <a:t>[4]</a:t>
            </a:r>
            <a:r>
              <a:rPr lang="x-none" sz="1800" spc="-5" dirty="0">
                <a:effectLst/>
                <a:latin typeface="Times New Roman" panose="02020603050405020304" pitchFamily="18" charset="0"/>
                <a:ea typeface="SimSun" panose="02010600030101010101" pitchFamily="2" charset="-122"/>
              </a:rPr>
              <a:t>. With the help of machine learning a lot of information has been found concerning the hidden patterns and variations in COVID-19 infections. However, further research studies are required to classify COVID-19 from other respiratory diseases using different forms of data such as audio data that comprises of sounds of cough, breath and speech of subjects. This data can be utilized to classify if the subject is suffering from COVID-19 based on patterns followed by their speech, cough or breath.</a:t>
            </a:r>
            <a:endParaRPr lang="en-IN" sz="1800" spc="-5" dirty="0">
              <a:effectLst/>
              <a:latin typeface="Times New Roman" panose="02020603050405020304" pitchFamily="18" charset="0"/>
              <a:ea typeface="SimSun" panose="02010600030101010101" pitchFamily="2" charset="-122"/>
            </a:endParaRPr>
          </a:p>
          <a:p>
            <a:pPr marL="0" indent="0">
              <a:buNone/>
            </a:pPr>
            <a:r>
              <a:rPr lang="en-US" sz="1800" dirty="0">
                <a:effectLst/>
                <a:latin typeface="Times New Roman" panose="02020603050405020304" pitchFamily="18" charset="0"/>
                <a:ea typeface="SimSun" panose="02010600030101010101" pitchFamily="2" charset="-122"/>
              </a:rPr>
              <a:t>The audio data will be collected from the prepared databases of Kaggle for cough audio signal classification called </a:t>
            </a:r>
            <a:r>
              <a:rPr lang="en-US" sz="1800" dirty="0" err="1">
                <a:effectLst/>
                <a:latin typeface="Times New Roman" panose="02020603050405020304" pitchFamily="18" charset="0"/>
                <a:ea typeface="SimSun" panose="02010600030101010101" pitchFamily="2" charset="-122"/>
              </a:rPr>
              <a:t>CoughVid</a:t>
            </a:r>
            <a:r>
              <a:rPr lang="en-US" sz="1800" dirty="0">
                <a:effectLst/>
                <a:latin typeface="Times New Roman" panose="02020603050405020304" pitchFamily="18" charset="0"/>
                <a:ea typeface="SimSun" panose="02010600030101010101" pitchFamily="2" charset="-122"/>
              </a:rPr>
              <a:t> consisting of audio respiratory sounds which will be processed through audio data pre-processing steps and then EDA is performed. </a:t>
            </a:r>
            <a:r>
              <a:rPr lang="en-IN" sz="1800" dirty="0">
                <a:effectLst/>
                <a:latin typeface="Times New Roman" panose="02020603050405020304" pitchFamily="18" charset="0"/>
                <a:ea typeface="SimSun" panose="02010600030101010101" pitchFamily="2" charset="-122"/>
              </a:rPr>
              <a:t>[5]</a:t>
            </a:r>
            <a:r>
              <a:rPr lang="en-US" sz="1800" dirty="0">
                <a:effectLst/>
                <a:latin typeface="Times New Roman" panose="02020603050405020304" pitchFamily="18" charset="0"/>
                <a:ea typeface="SimSun" panose="02010600030101010101" pitchFamily="2" charset="-122"/>
              </a:rPr>
              <a:t> Once the data is prepared, modelling is done using machine learning models</a:t>
            </a:r>
            <a:endParaRPr lang="en-IN" dirty="0"/>
          </a:p>
        </p:txBody>
      </p:sp>
    </p:spTree>
    <p:extLst>
      <p:ext uri="{BB962C8B-B14F-4D97-AF65-F5344CB8AC3E}">
        <p14:creationId xmlns:p14="http://schemas.microsoft.com/office/powerpoint/2010/main" val="507272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11DF2-08CA-1D2E-2A41-A098ED6438EF}"/>
              </a:ext>
            </a:extLst>
          </p:cNvPr>
          <p:cNvSpPr>
            <a:spLocks noGrp="1"/>
          </p:cNvSpPr>
          <p:nvPr>
            <p:ph type="title"/>
          </p:nvPr>
        </p:nvSpPr>
        <p:spPr/>
        <p:txBody>
          <a:bodyPr/>
          <a:lstStyle/>
          <a:p>
            <a:r>
              <a:rPr lang="en-IN" dirty="0"/>
              <a:t>Proposed Solution</a:t>
            </a:r>
          </a:p>
        </p:txBody>
      </p:sp>
      <p:pic>
        <p:nvPicPr>
          <p:cNvPr id="5" name="Content Placeholder 4" descr="Diagram&#10;&#10;Description automatically generated">
            <a:extLst>
              <a:ext uri="{FF2B5EF4-FFF2-40B4-BE49-F238E27FC236}">
                <a16:creationId xmlns:a16="http://schemas.microsoft.com/office/drawing/2014/main" id="{F6E40A4E-EEE5-1957-4979-2EA355B4F1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2272061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E11DF2-08CA-1D2E-2A41-A098ED6438EF}"/>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sz="4000" kern="1200">
                <a:solidFill>
                  <a:schemeClr val="tx1"/>
                </a:solidFill>
                <a:latin typeface="+mj-lt"/>
                <a:ea typeface="+mj-ea"/>
                <a:cs typeface="+mj-cs"/>
              </a:rPr>
              <a:t>Results/Simulations </a:t>
            </a:r>
          </a:p>
        </p:txBody>
      </p:sp>
      <p:graphicFrame>
        <p:nvGraphicFramePr>
          <p:cNvPr id="4" name="Content Placeholder 3">
            <a:extLst>
              <a:ext uri="{FF2B5EF4-FFF2-40B4-BE49-F238E27FC236}">
                <a16:creationId xmlns:a16="http://schemas.microsoft.com/office/drawing/2014/main" id="{6EC91AF6-AF95-EA7E-6018-54CA3539E8D2}"/>
              </a:ext>
            </a:extLst>
          </p:cNvPr>
          <p:cNvGraphicFramePr>
            <a:graphicFrameLocks noGrp="1"/>
          </p:cNvGraphicFramePr>
          <p:nvPr>
            <p:ph idx="1"/>
            <p:extLst>
              <p:ext uri="{D42A27DB-BD31-4B8C-83A1-F6EECF244321}">
                <p14:modId xmlns:p14="http://schemas.microsoft.com/office/powerpoint/2010/main" val="183551122"/>
              </p:ext>
            </p:extLst>
          </p:nvPr>
        </p:nvGraphicFramePr>
        <p:xfrm>
          <a:off x="1638875" y="2405149"/>
          <a:ext cx="8908154" cy="3899396"/>
        </p:xfrm>
        <a:graphic>
          <a:graphicData uri="http://schemas.openxmlformats.org/drawingml/2006/table">
            <a:tbl>
              <a:tblPr firstRow="1" firstCol="1" bandRow="1"/>
              <a:tblGrid>
                <a:gridCol w="2534203">
                  <a:extLst>
                    <a:ext uri="{9D8B030D-6E8A-4147-A177-3AD203B41FA5}">
                      <a16:colId xmlns:a16="http://schemas.microsoft.com/office/drawing/2014/main" val="1842949467"/>
                    </a:ext>
                  </a:extLst>
                </a:gridCol>
                <a:gridCol w="1815803">
                  <a:extLst>
                    <a:ext uri="{9D8B030D-6E8A-4147-A177-3AD203B41FA5}">
                      <a16:colId xmlns:a16="http://schemas.microsoft.com/office/drawing/2014/main" val="4157654216"/>
                    </a:ext>
                  </a:extLst>
                </a:gridCol>
                <a:gridCol w="1419713">
                  <a:extLst>
                    <a:ext uri="{9D8B030D-6E8A-4147-A177-3AD203B41FA5}">
                      <a16:colId xmlns:a16="http://schemas.microsoft.com/office/drawing/2014/main" val="3469258390"/>
                    </a:ext>
                  </a:extLst>
                </a:gridCol>
                <a:gridCol w="1283800">
                  <a:extLst>
                    <a:ext uri="{9D8B030D-6E8A-4147-A177-3AD203B41FA5}">
                      <a16:colId xmlns:a16="http://schemas.microsoft.com/office/drawing/2014/main" val="3289370884"/>
                    </a:ext>
                  </a:extLst>
                </a:gridCol>
                <a:gridCol w="1854635">
                  <a:extLst>
                    <a:ext uri="{9D8B030D-6E8A-4147-A177-3AD203B41FA5}">
                      <a16:colId xmlns:a16="http://schemas.microsoft.com/office/drawing/2014/main" val="2158756623"/>
                    </a:ext>
                  </a:extLst>
                </a:gridCol>
              </a:tblGrid>
              <a:tr h="858352">
                <a:tc>
                  <a:txBody>
                    <a:bodyPr/>
                    <a:lstStyle/>
                    <a:p>
                      <a:pPr algn="just" fontAlgn="t">
                        <a:spcBef>
                          <a:spcPts val="0"/>
                        </a:spcBef>
                        <a:spcAft>
                          <a:spcPts val="0"/>
                        </a:spcAft>
                      </a:pPr>
                      <a:r>
                        <a:rPr lang="en-US" sz="2400" b="1" i="0" u="none" strike="noStrike">
                          <a:solidFill>
                            <a:srgbClr val="FFFFFF"/>
                          </a:solidFill>
                          <a:effectLst/>
                          <a:latin typeface="Times New Roman" panose="02020603050405020304" pitchFamily="18" charset="0"/>
                          <a:ea typeface="SimSun" panose="02010600030101010101" pitchFamily="2" charset="-122"/>
                        </a:rPr>
                        <a:t>Algorithm</a:t>
                      </a:r>
                      <a:endParaRPr lang="en-US" sz="4400" b="0" i="0" u="none" strike="noStrike">
                        <a:effectLst/>
                        <a:latin typeface="Arial" panose="020B0604020202020204" pitchFamily="34" charset="0"/>
                      </a:endParaRPr>
                    </a:p>
                  </a:txBody>
                  <a:tcPr marL="167756" marR="167756" marT="232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fontAlgn="t">
                        <a:spcBef>
                          <a:spcPts val="0"/>
                        </a:spcBef>
                        <a:spcAft>
                          <a:spcPts val="0"/>
                        </a:spcAft>
                      </a:pPr>
                      <a:r>
                        <a:rPr lang="en-US" sz="2400" b="1" i="0" u="none" strike="noStrike">
                          <a:solidFill>
                            <a:srgbClr val="FFFFFF"/>
                          </a:solidFill>
                          <a:effectLst/>
                          <a:latin typeface="Times New Roman" panose="02020603050405020304" pitchFamily="18" charset="0"/>
                          <a:ea typeface="SimSun" panose="02010600030101010101" pitchFamily="2" charset="-122"/>
                        </a:rPr>
                        <a:t>Precision</a:t>
                      </a:r>
                      <a:endParaRPr lang="en-US" sz="4400" b="0" i="0" u="none" strike="noStrike">
                        <a:effectLst/>
                        <a:latin typeface="Arial" panose="020B0604020202020204" pitchFamily="34" charset="0"/>
                      </a:endParaRPr>
                    </a:p>
                  </a:txBody>
                  <a:tcPr marL="167756" marR="167756" marT="232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fontAlgn="t">
                        <a:spcBef>
                          <a:spcPts val="0"/>
                        </a:spcBef>
                        <a:spcAft>
                          <a:spcPts val="0"/>
                        </a:spcAft>
                      </a:pPr>
                      <a:r>
                        <a:rPr lang="en-US" sz="2400" b="1" i="0" u="none" strike="noStrike">
                          <a:solidFill>
                            <a:srgbClr val="FFFFFF"/>
                          </a:solidFill>
                          <a:effectLst/>
                          <a:latin typeface="Times New Roman" panose="02020603050405020304" pitchFamily="18" charset="0"/>
                          <a:ea typeface="SimSun" panose="02010600030101010101" pitchFamily="2" charset="-122"/>
                        </a:rPr>
                        <a:t>Recall</a:t>
                      </a:r>
                      <a:endParaRPr lang="en-US" sz="4400" b="0" i="0" u="none" strike="noStrike">
                        <a:effectLst/>
                        <a:latin typeface="Arial" panose="020B0604020202020204" pitchFamily="34" charset="0"/>
                      </a:endParaRPr>
                    </a:p>
                  </a:txBody>
                  <a:tcPr marL="167756" marR="167756" marT="232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fontAlgn="t">
                        <a:spcBef>
                          <a:spcPts val="0"/>
                        </a:spcBef>
                        <a:spcAft>
                          <a:spcPts val="0"/>
                        </a:spcAft>
                      </a:pPr>
                      <a:r>
                        <a:rPr lang="en-US" sz="2400" b="1" i="0" u="none" strike="noStrike">
                          <a:solidFill>
                            <a:srgbClr val="FFFFFF"/>
                          </a:solidFill>
                          <a:effectLst/>
                          <a:latin typeface="Times New Roman" panose="02020603050405020304" pitchFamily="18" charset="0"/>
                          <a:ea typeface="SimSun" panose="02010600030101010101" pitchFamily="2" charset="-122"/>
                        </a:rPr>
                        <a:t>F1 score</a:t>
                      </a:r>
                      <a:endParaRPr lang="en-US" sz="4400" b="0" i="0" u="none" strike="noStrike">
                        <a:effectLst/>
                        <a:latin typeface="Arial" panose="020B0604020202020204" pitchFamily="34" charset="0"/>
                      </a:endParaRPr>
                    </a:p>
                  </a:txBody>
                  <a:tcPr marL="167756" marR="167756" marT="232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just" fontAlgn="t">
                        <a:spcBef>
                          <a:spcPts val="0"/>
                        </a:spcBef>
                        <a:spcAft>
                          <a:spcPts val="0"/>
                        </a:spcAft>
                      </a:pPr>
                      <a:r>
                        <a:rPr lang="en-US" sz="2400" b="1" i="0" u="none" strike="noStrike">
                          <a:solidFill>
                            <a:srgbClr val="FFFFFF"/>
                          </a:solidFill>
                          <a:effectLst/>
                          <a:latin typeface="Times New Roman" panose="02020603050405020304" pitchFamily="18" charset="0"/>
                          <a:ea typeface="SimSun" panose="02010600030101010101" pitchFamily="2" charset="-122"/>
                        </a:rPr>
                        <a:t>Accuracy</a:t>
                      </a:r>
                      <a:endParaRPr lang="en-US" sz="4400" b="0" i="0" u="none" strike="noStrike">
                        <a:effectLst/>
                        <a:latin typeface="Arial" panose="020B0604020202020204" pitchFamily="34" charset="0"/>
                      </a:endParaRPr>
                    </a:p>
                  </a:txBody>
                  <a:tcPr marL="167756" marR="167756" marT="232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262514477"/>
                  </a:ext>
                </a:extLst>
              </a:tr>
              <a:tr h="858352">
                <a:tc>
                  <a:txBody>
                    <a:bodyPr/>
                    <a:lstStyle/>
                    <a:p>
                      <a:pPr algn="just" fontAlgn="t">
                        <a:spcBef>
                          <a:spcPts val="0"/>
                        </a:spcBef>
                        <a:spcAft>
                          <a:spcPts val="0"/>
                        </a:spcAft>
                      </a:pPr>
                      <a:r>
                        <a:rPr lang="en-US" sz="2400" b="0" i="0" u="none" strike="noStrike">
                          <a:effectLst/>
                          <a:latin typeface="Times New Roman" panose="02020603050405020304" pitchFamily="18" charset="0"/>
                          <a:ea typeface="SimSun" panose="02010600030101010101" pitchFamily="2" charset="-122"/>
                        </a:rPr>
                        <a:t>Logistic regression </a:t>
                      </a:r>
                      <a:endParaRPr lang="en-US" sz="4400" b="0" i="0" u="none" strike="noStrike">
                        <a:effectLst/>
                        <a:latin typeface="Arial" panose="020B0604020202020204" pitchFamily="34" charset="0"/>
                      </a:endParaRPr>
                    </a:p>
                  </a:txBody>
                  <a:tcPr marL="167756" marR="167756" marT="232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spcBef>
                          <a:spcPts val="0"/>
                        </a:spcBef>
                        <a:spcAft>
                          <a:spcPts val="0"/>
                        </a:spcAft>
                      </a:pPr>
                      <a:r>
                        <a:rPr lang="en-US" sz="2400" b="0" i="0" u="none" strike="noStrike">
                          <a:effectLst/>
                          <a:latin typeface="Times New Roman" panose="02020603050405020304" pitchFamily="18" charset="0"/>
                          <a:ea typeface="SimSun" panose="02010600030101010101" pitchFamily="2" charset="-122"/>
                        </a:rPr>
                        <a:t>84%</a:t>
                      </a:r>
                      <a:endParaRPr lang="en-US" sz="4400" b="0" i="0" u="none" strike="noStrike">
                        <a:effectLst/>
                        <a:latin typeface="Arial" panose="020B0604020202020204" pitchFamily="34" charset="0"/>
                      </a:endParaRPr>
                    </a:p>
                  </a:txBody>
                  <a:tcPr marL="167756" marR="167756" marT="232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spcBef>
                          <a:spcPts val="0"/>
                        </a:spcBef>
                        <a:spcAft>
                          <a:spcPts val="0"/>
                        </a:spcAft>
                      </a:pPr>
                      <a:r>
                        <a:rPr lang="en-US" sz="2400" b="0" i="0" u="none" strike="noStrike">
                          <a:effectLst/>
                          <a:latin typeface="Times New Roman" panose="02020603050405020304" pitchFamily="18" charset="0"/>
                          <a:ea typeface="SimSun" panose="02010600030101010101" pitchFamily="2" charset="-122"/>
                        </a:rPr>
                        <a:t>88%</a:t>
                      </a:r>
                      <a:endParaRPr lang="en-US" sz="4400" b="0" i="0" u="none" strike="noStrike">
                        <a:effectLst/>
                        <a:latin typeface="Arial" panose="020B0604020202020204" pitchFamily="34" charset="0"/>
                      </a:endParaRPr>
                    </a:p>
                  </a:txBody>
                  <a:tcPr marL="167756" marR="167756" marT="232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spcBef>
                          <a:spcPts val="0"/>
                        </a:spcBef>
                        <a:spcAft>
                          <a:spcPts val="0"/>
                        </a:spcAft>
                      </a:pPr>
                      <a:r>
                        <a:rPr lang="en-US" sz="2400" b="0" i="0" u="none" strike="noStrike">
                          <a:effectLst/>
                          <a:latin typeface="Times New Roman" panose="02020603050405020304" pitchFamily="18" charset="0"/>
                          <a:ea typeface="SimSun" panose="02010600030101010101" pitchFamily="2" charset="-122"/>
                        </a:rPr>
                        <a:t>86%</a:t>
                      </a:r>
                      <a:endParaRPr lang="en-US" sz="4400" b="0" i="0" u="none" strike="noStrike">
                        <a:effectLst/>
                        <a:latin typeface="Arial" panose="020B0604020202020204" pitchFamily="34" charset="0"/>
                      </a:endParaRPr>
                    </a:p>
                  </a:txBody>
                  <a:tcPr marL="167756" marR="167756" marT="232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spcBef>
                          <a:spcPts val="0"/>
                        </a:spcBef>
                        <a:spcAft>
                          <a:spcPts val="0"/>
                        </a:spcAft>
                      </a:pPr>
                      <a:r>
                        <a:rPr lang="en-US" sz="2400" b="0" i="0" u="none" strike="noStrike">
                          <a:effectLst/>
                          <a:latin typeface="Times New Roman" panose="02020603050405020304" pitchFamily="18" charset="0"/>
                          <a:ea typeface="SimSun" panose="02010600030101010101" pitchFamily="2" charset="-122"/>
                        </a:rPr>
                        <a:t>91%</a:t>
                      </a:r>
                      <a:endParaRPr lang="en-US" sz="4400" b="0" i="0" u="none" strike="noStrike">
                        <a:effectLst/>
                        <a:latin typeface="Arial" panose="020B0604020202020204" pitchFamily="34" charset="0"/>
                      </a:endParaRPr>
                    </a:p>
                  </a:txBody>
                  <a:tcPr marL="167756" marR="167756" marT="232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5127978"/>
                  </a:ext>
                </a:extLst>
              </a:tr>
              <a:tr h="895631">
                <a:tc>
                  <a:txBody>
                    <a:bodyPr/>
                    <a:lstStyle/>
                    <a:p>
                      <a:pPr algn="just" fontAlgn="t">
                        <a:spcBef>
                          <a:spcPts val="0"/>
                        </a:spcBef>
                        <a:spcAft>
                          <a:spcPts val="0"/>
                        </a:spcAft>
                      </a:pPr>
                      <a:r>
                        <a:rPr lang="en-US" sz="2600" b="0" i="0" u="none" strike="noStrike">
                          <a:solidFill>
                            <a:srgbClr val="212121"/>
                          </a:solidFill>
                          <a:effectLst/>
                          <a:latin typeface="Courier New" panose="02070309020205020404" pitchFamily="49" charset="0"/>
                          <a:ea typeface="SimSun" panose="02010600030101010101" pitchFamily="2" charset="-122"/>
                        </a:rPr>
                        <a:t>LGBM Classifier</a:t>
                      </a:r>
                      <a:endParaRPr lang="en-US" sz="4400" b="0" i="0" u="none" strike="noStrike">
                        <a:effectLst/>
                        <a:latin typeface="Arial" panose="020B0604020202020204" pitchFamily="34" charset="0"/>
                      </a:endParaRPr>
                    </a:p>
                  </a:txBody>
                  <a:tcPr marL="167756" marR="167756" marT="232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spcBef>
                          <a:spcPts val="0"/>
                        </a:spcBef>
                        <a:spcAft>
                          <a:spcPts val="0"/>
                        </a:spcAft>
                      </a:pPr>
                      <a:r>
                        <a:rPr lang="en-US" sz="2400" b="0" i="0" u="none" strike="noStrike">
                          <a:effectLst/>
                          <a:latin typeface="Times New Roman" panose="02020603050405020304" pitchFamily="18" charset="0"/>
                          <a:ea typeface="SimSun" panose="02010600030101010101" pitchFamily="2" charset="-122"/>
                        </a:rPr>
                        <a:t>97%</a:t>
                      </a:r>
                      <a:endParaRPr lang="en-US" sz="4400" b="0" i="0" u="none" strike="noStrike">
                        <a:effectLst/>
                        <a:latin typeface="Arial" panose="020B0604020202020204" pitchFamily="34" charset="0"/>
                      </a:endParaRPr>
                    </a:p>
                  </a:txBody>
                  <a:tcPr marL="167756" marR="167756" marT="232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spcBef>
                          <a:spcPts val="0"/>
                        </a:spcBef>
                        <a:spcAft>
                          <a:spcPts val="0"/>
                        </a:spcAft>
                      </a:pPr>
                      <a:r>
                        <a:rPr lang="en-US" sz="2400" b="0" i="0" u="none" strike="noStrike">
                          <a:effectLst/>
                          <a:latin typeface="Times New Roman" panose="02020603050405020304" pitchFamily="18" charset="0"/>
                          <a:ea typeface="SimSun" panose="02010600030101010101" pitchFamily="2" charset="-122"/>
                        </a:rPr>
                        <a:t>83%</a:t>
                      </a:r>
                      <a:endParaRPr lang="en-US" sz="4400" b="0" i="0" u="none" strike="noStrike">
                        <a:effectLst/>
                        <a:latin typeface="Arial" panose="020B0604020202020204" pitchFamily="34" charset="0"/>
                      </a:endParaRPr>
                    </a:p>
                  </a:txBody>
                  <a:tcPr marL="167756" marR="167756" marT="232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spcBef>
                          <a:spcPts val="0"/>
                        </a:spcBef>
                        <a:spcAft>
                          <a:spcPts val="0"/>
                        </a:spcAft>
                      </a:pPr>
                      <a:r>
                        <a:rPr lang="en-US" sz="2400" b="0" i="0" u="none" strike="noStrike">
                          <a:effectLst/>
                          <a:latin typeface="Times New Roman" panose="02020603050405020304" pitchFamily="18" charset="0"/>
                          <a:ea typeface="SimSun" panose="02010600030101010101" pitchFamily="2" charset="-122"/>
                        </a:rPr>
                        <a:t>88%</a:t>
                      </a:r>
                      <a:endParaRPr lang="en-US" sz="4400" b="0" i="0" u="none" strike="noStrike">
                        <a:effectLst/>
                        <a:latin typeface="Arial" panose="020B0604020202020204" pitchFamily="34" charset="0"/>
                      </a:endParaRPr>
                    </a:p>
                  </a:txBody>
                  <a:tcPr marL="167756" marR="167756" marT="232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spcBef>
                          <a:spcPts val="0"/>
                        </a:spcBef>
                        <a:spcAft>
                          <a:spcPts val="0"/>
                        </a:spcAft>
                      </a:pPr>
                      <a:r>
                        <a:rPr lang="en-US" sz="2400" b="0" i="0" u="none" strike="noStrike">
                          <a:effectLst/>
                          <a:latin typeface="Times New Roman" panose="02020603050405020304" pitchFamily="18" charset="0"/>
                          <a:ea typeface="SimSun" panose="02010600030101010101" pitchFamily="2" charset="-122"/>
                        </a:rPr>
                        <a:t>94%</a:t>
                      </a:r>
                      <a:endParaRPr lang="en-US" sz="4400" b="0" i="0" u="none" strike="noStrike">
                        <a:effectLst/>
                        <a:latin typeface="Arial" panose="020B0604020202020204" pitchFamily="34" charset="0"/>
                      </a:endParaRPr>
                    </a:p>
                  </a:txBody>
                  <a:tcPr marL="167756" marR="167756" marT="232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6838985"/>
                  </a:ext>
                </a:extLst>
              </a:tr>
              <a:tr h="1287061">
                <a:tc>
                  <a:txBody>
                    <a:bodyPr/>
                    <a:lstStyle/>
                    <a:p>
                      <a:pPr algn="just" fontAlgn="t">
                        <a:spcBef>
                          <a:spcPts val="0"/>
                        </a:spcBef>
                        <a:spcAft>
                          <a:spcPts val="0"/>
                        </a:spcAft>
                      </a:pPr>
                      <a:r>
                        <a:rPr lang="en-US" sz="2600" b="0" i="0" u="none" strike="noStrike">
                          <a:solidFill>
                            <a:srgbClr val="212121"/>
                          </a:solidFill>
                          <a:effectLst/>
                          <a:latin typeface="Courier New" panose="02070309020205020404" pitchFamily="49" charset="0"/>
                          <a:ea typeface="SimSun" panose="02010600030101010101" pitchFamily="2" charset="-122"/>
                        </a:rPr>
                        <a:t>Gradient Boosting</a:t>
                      </a:r>
                      <a:endParaRPr lang="en-US" sz="4400" b="0" i="0" u="none" strike="noStrike">
                        <a:effectLst/>
                        <a:latin typeface="Arial" panose="020B0604020202020204" pitchFamily="34" charset="0"/>
                      </a:endParaRPr>
                    </a:p>
                    <a:p>
                      <a:pPr algn="just" fontAlgn="t">
                        <a:spcBef>
                          <a:spcPts val="0"/>
                        </a:spcBef>
                        <a:spcAft>
                          <a:spcPts val="0"/>
                        </a:spcAft>
                      </a:pPr>
                      <a:r>
                        <a:rPr lang="en-US" sz="2600" b="0" i="0" u="none" strike="noStrike" dirty="0">
                          <a:solidFill>
                            <a:srgbClr val="212121"/>
                          </a:solidFill>
                          <a:effectLst/>
                          <a:latin typeface="Courier New" panose="02070309020205020404" pitchFamily="49" charset="0"/>
                          <a:ea typeface="SimSun" panose="02010600030101010101" pitchFamily="2" charset="-122"/>
                        </a:rPr>
                        <a:t>Classifier</a:t>
                      </a:r>
                      <a:endParaRPr lang="en-US" sz="4400" b="0" i="0" u="none" strike="noStrike" dirty="0">
                        <a:effectLst/>
                        <a:latin typeface="Arial" panose="020B0604020202020204" pitchFamily="34" charset="0"/>
                      </a:endParaRPr>
                    </a:p>
                  </a:txBody>
                  <a:tcPr marL="167756" marR="167756" marT="232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spcBef>
                          <a:spcPts val="0"/>
                        </a:spcBef>
                        <a:spcAft>
                          <a:spcPts val="0"/>
                        </a:spcAft>
                      </a:pPr>
                      <a:r>
                        <a:rPr lang="en-US" sz="2400" b="0" i="0" u="none" strike="noStrike">
                          <a:effectLst/>
                          <a:latin typeface="Times New Roman" panose="02020603050405020304" pitchFamily="18" charset="0"/>
                          <a:ea typeface="SimSun" panose="02010600030101010101" pitchFamily="2" charset="-122"/>
                        </a:rPr>
                        <a:t>97%</a:t>
                      </a:r>
                      <a:endParaRPr lang="en-US" sz="4400" b="0" i="0" u="none" strike="noStrike">
                        <a:effectLst/>
                        <a:latin typeface="Arial" panose="020B0604020202020204" pitchFamily="34" charset="0"/>
                      </a:endParaRPr>
                    </a:p>
                  </a:txBody>
                  <a:tcPr marL="167756" marR="167756" marT="232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spcBef>
                          <a:spcPts val="0"/>
                        </a:spcBef>
                        <a:spcAft>
                          <a:spcPts val="0"/>
                        </a:spcAft>
                      </a:pPr>
                      <a:r>
                        <a:rPr lang="en-US" sz="2400" b="0" i="0" u="none" strike="noStrike">
                          <a:effectLst/>
                          <a:latin typeface="Times New Roman" panose="02020603050405020304" pitchFamily="18" charset="0"/>
                          <a:ea typeface="SimSun" panose="02010600030101010101" pitchFamily="2" charset="-122"/>
                        </a:rPr>
                        <a:t>83%</a:t>
                      </a:r>
                      <a:endParaRPr lang="en-US" sz="4400" b="0" i="0" u="none" strike="noStrike">
                        <a:effectLst/>
                        <a:latin typeface="Arial" panose="020B0604020202020204" pitchFamily="34" charset="0"/>
                      </a:endParaRPr>
                    </a:p>
                  </a:txBody>
                  <a:tcPr marL="167756" marR="167756" marT="232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spcBef>
                          <a:spcPts val="0"/>
                        </a:spcBef>
                        <a:spcAft>
                          <a:spcPts val="0"/>
                        </a:spcAft>
                      </a:pPr>
                      <a:r>
                        <a:rPr lang="en-US" sz="2400" b="0" i="0" u="none" strike="noStrike">
                          <a:effectLst/>
                          <a:latin typeface="Times New Roman" panose="02020603050405020304" pitchFamily="18" charset="0"/>
                          <a:ea typeface="SimSun" panose="02010600030101010101" pitchFamily="2" charset="-122"/>
                        </a:rPr>
                        <a:t>88%</a:t>
                      </a:r>
                      <a:endParaRPr lang="en-US" sz="4400" b="0" i="0" u="none" strike="noStrike">
                        <a:effectLst/>
                        <a:latin typeface="Arial" panose="020B0604020202020204" pitchFamily="34" charset="0"/>
                      </a:endParaRPr>
                    </a:p>
                  </a:txBody>
                  <a:tcPr marL="167756" marR="167756" marT="232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spcBef>
                          <a:spcPts val="0"/>
                        </a:spcBef>
                        <a:spcAft>
                          <a:spcPts val="0"/>
                        </a:spcAft>
                      </a:pPr>
                      <a:r>
                        <a:rPr lang="en-US" sz="2400" b="0" i="0" u="none" strike="noStrike" dirty="0">
                          <a:effectLst/>
                          <a:latin typeface="Times New Roman" panose="02020603050405020304" pitchFamily="18" charset="0"/>
                          <a:ea typeface="SimSun" panose="02010600030101010101" pitchFamily="2" charset="-122"/>
                        </a:rPr>
                        <a:t>94%</a:t>
                      </a:r>
                      <a:endParaRPr lang="en-US" sz="4400" b="0" i="0" u="none" strike="noStrike" dirty="0">
                        <a:effectLst/>
                        <a:latin typeface="Arial" panose="020B0604020202020204" pitchFamily="34" charset="0"/>
                      </a:endParaRPr>
                    </a:p>
                  </a:txBody>
                  <a:tcPr marL="167756" marR="167756" marT="232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2448113"/>
                  </a:ext>
                </a:extLst>
              </a:tr>
            </a:tbl>
          </a:graphicData>
        </a:graphic>
      </p:graphicFrame>
    </p:spTree>
    <p:extLst>
      <p:ext uri="{BB962C8B-B14F-4D97-AF65-F5344CB8AC3E}">
        <p14:creationId xmlns:p14="http://schemas.microsoft.com/office/powerpoint/2010/main" val="1557437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1122</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Abadi</vt:lpstr>
      <vt:lpstr>Arial</vt:lpstr>
      <vt:lpstr>Calibri</vt:lpstr>
      <vt:lpstr>Calibri Light</vt:lpstr>
      <vt:lpstr>Courier New</vt:lpstr>
      <vt:lpstr>Symbol</vt:lpstr>
      <vt:lpstr>Times New Roman</vt:lpstr>
      <vt:lpstr>Office Theme</vt:lpstr>
      <vt:lpstr>Covid 19 audio respiratory classification using  Machine learning </vt:lpstr>
      <vt:lpstr>Group Member Information</vt:lpstr>
      <vt:lpstr>Role/Responsibilities and Contribution in project </vt:lpstr>
      <vt:lpstr>Motivation</vt:lpstr>
      <vt:lpstr>Objectives </vt:lpstr>
      <vt:lpstr>Related work </vt:lpstr>
      <vt:lpstr>Problem Statement</vt:lpstr>
      <vt:lpstr>Proposed Solution</vt:lpstr>
      <vt:lpstr>Results/Simulations </vt:lpstr>
      <vt:lpstr>Results/Simulations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audio respiratory classification using  Machine learning </dc:title>
  <dc:creator>Abhishek Kumar Singh</dc:creator>
  <cp:lastModifiedBy>Ravi Kumar</cp:lastModifiedBy>
  <cp:revision>10</cp:revision>
  <dcterms:created xsi:type="dcterms:W3CDTF">2023-04-26T02:53:30Z</dcterms:created>
  <dcterms:modified xsi:type="dcterms:W3CDTF">2023-04-26T04:06:42Z</dcterms:modified>
</cp:coreProperties>
</file>