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69" r:id="rId3"/>
    <p:sldId id="277" r:id="rId4"/>
    <p:sldId id="258" r:id="rId5"/>
    <p:sldId id="284" r:id="rId6"/>
    <p:sldId id="285" r:id="rId7"/>
    <p:sldId id="275" r:id="rId8"/>
    <p:sldId id="276" r:id="rId9"/>
    <p:sldId id="279" r:id="rId10"/>
    <p:sldId id="280" r:id="rId11"/>
    <p:sldId id="261" r:id="rId12"/>
    <p:sldId id="281" r:id="rId13"/>
    <p:sldId id="290" r:id="rId14"/>
    <p:sldId id="291" r:id="rId15"/>
    <p:sldId id="282" r:id="rId16"/>
    <p:sldId id="293" r:id="rId17"/>
    <p:sldId id="294" r:id="rId18"/>
    <p:sldId id="292" r:id="rId19"/>
    <p:sldId id="295" r:id="rId20"/>
    <p:sldId id="296" r:id="rId21"/>
    <p:sldId id="297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850CE4-FF4A-4324-9E11-5FB61B5605CC}">
          <p14:sldIdLst>
            <p14:sldId id="256"/>
            <p14:sldId id="269"/>
            <p14:sldId id="277"/>
            <p14:sldId id="258"/>
            <p14:sldId id="284"/>
            <p14:sldId id="285"/>
            <p14:sldId id="275"/>
            <p14:sldId id="276"/>
            <p14:sldId id="279"/>
            <p14:sldId id="280"/>
            <p14:sldId id="261"/>
            <p14:sldId id="281"/>
            <p14:sldId id="290"/>
            <p14:sldId id="291"/>
            <p14:sldId id="282"/>
            <p14:sldId id="293"/>
            <p14:sldId id="294"/>
            <p14:sldId id="292"/>
            <p14:sldId id="295"/>
            <p14:sldId id="296"/>
            <p14:sldId id="297"/>
            <p14:sldId id="267"/>
          </p14:sldIdLst>
        </p14:section>
        <p14:section name="Untitled Section" id="{F2D1FBBB-87D4-4928-A924-10483615888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2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B5412-106F-478B-80EC-DCB15E1172E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7719D9-7A91-4C43-9C4D-915B53F52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03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/>
              <a:t>I'll present my insights in a 10 minute overview for 2004 profit growth potential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8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7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having great year last year, there is much potential for profit improvement, first lets dive deeper into our leading product in sales, Bikes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58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 customer demand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 bike types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33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there is a serious problem with offline operations for touring and road bikes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9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solving this problem could unlock huge profit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81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year they bikes generated 5.07 millions,</a:t>
            </a:r>
          </a:p>
          <a:p>
            <a:r>
              <a:rPr lang="en-US" dirty="0"/>
              <a:t>If we manage to move margin rates for road and touring bikes to 10% which is still way lower than mountain bikes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97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almost 25% of our total profit last year, really huge potential. Next lets look at our 2</a:t>
            </a:r>
            <a:r>
              <a:rPr lang="en-US" baseline="30000" dirty="0"/>
              <a:t>nd</a:t>
            </a:r>
            <a:r>
              <a:rPr lang="en-US" dirty="0"/>
              <a:t> best sales product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874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3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there is potential to </a:t>
            </a:r>
            <a:r>
              <a:rPr lang="en-US" b="1" dirty="0"/>
              <a:t>increase profitability through margin improvement. If we dig deeper in subcategories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13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focusing on high-performing products, we can unlock their full profit potential. Because margin rates show that…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0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our profit growth last year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7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Together they generated 176k profit last year, if we work on improving margins to 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386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is almost double profit from these 3subcategories.</a:t>
            </a:r>
          </a:p>
          <a:p>
            <a:r>
              <a:rPr lang="en-US" dirty="0"/>
              <a:t> So the main goals for increasing profit next year should be..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6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Online sales have a amazing 41% profit rate, while offline operations is lacking behind</a:t>
            </a:r>
          </a:p>
          <a:p>
            <a:pPr marL="0" indent="0">
              <a:buNone/>
            </a:pPr>
            <a:r>
              <a:rPr lang="en-US" dirty="0"/>
              <a:t>2. Who also have the best margin rates</a:t>
            </a:r>
          </a:p>
          <a:p>
            <a:pPr marL="0" indent="0">
              <a:buNone/>
            </a:pPr>
            <a:r>
              <a:rPr lang="en-US" dirty="0"/>
              <a:t>3.  With the same sales amount., </a:t>
            </a:r>
            <a:r>
              <a:rPr lang="en-US" dirty="0" err="1"/>
              <a:t>aising</a:t>
            </a:r>
            <a:r>
              <a:rPr lang="en-US" dirty="0"/>
              <a:t> margin rates in these subcategories could unlock almost 2millions additional profit next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9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3 things that led to this huge profit surge, first..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9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online sales didn’t just drive our revenue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7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 thing is growing sales in emerging countries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87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their profit growth is much slower than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94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 like Denmark, Great Britain, Australia, France gaining ground, same countries also have the highest margins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7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sustainable profit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in these regions.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Third thing that lead to profit growth last years is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acecories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bikes in product categories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3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look at the total generated profit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7719D9-7A91-4C43-9C4D-915B53F523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2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6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9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7901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5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09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3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9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9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76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8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1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82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7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BD3BAF-12F9-4DD9-84C8-733CF1F30F65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F2E20FC-6EAE-451E-A053-7FC455603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9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1987" y="1769541"/>
            <a:ext cx="7080026" cy="182880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Profit growth potential for FY2004</a:t>
            </a:r>
            <a:endParaRPr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051" y="4197285"/>
            <a:ext cx="6400800" cy="1752600"/>
          </a:xfrm>
        </p:spPr>
        <p:txBody>
          <a:bodyPr/>
          <a:lstStyle/>
          <a:p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AdwentureWorks</a:t>
            </a:r>
            <a:endParaRPr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468-17FF-415F-9096-DA60DBBA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75967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Bikes and Accessories Drive Profitability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1CDCC-01C7-4E29-9C89-25BCAAAACE21}"/>
              </a:ext>
            </a:extLst>
          </p:cNvPr>
          <p:cNvSpPr txBox="1"/>
          <p:nvPr/>
        </p:nvSpPr>
        <p:spPr>
          <a:xfrm>
            <a:off x="609932" y="1583134"/>
            <a:ext cx="750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category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dominates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the highest profit contribution.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CE968B-A106-4477-848E-5BD190FB9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267" y="2521727"/>
            <a:ext cx="6225074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8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38259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 from 2003 </a:t>
            </a:r>
            <a:endParaRPr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845" y="1609901"/>
            <a:ext cx="7765322" cy="4058751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sales are driving profit growth.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growth shifts to emerging markets.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Bikes and Accessories were the main contributors to profit growth.</a:t>
            </a:r>
            <a:endParaRPr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Graphic 7" descr="Shopping cart">
            <a:extLst>
              <a:ext uri="{FF2B5EF4-FFF2-40B4-BE49-F238E27FC236}">
                <a16:creationId xmlns:a16="http://schemas.microsoft.com/office/drawing/2014/main" id="{37D83A79-1AA8-42D5-8170-C7AF2B53D4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44" y="1609901"/>
            <a:ext cx="591532" cy="591532"/>
          </a:xfrm>
          <a:prstGeom prst="rect">
            <a:avLst/>
          </a:prstGeom>
        </p:spPr>
      </p:pic>
      <p:pic>
        <p:nvPicPr>
          <p:cNvPr id="10" name="Graphic 9" descr="Earth globe Americas">
            <a:extLst>
              <a:ext uri="{FF2B5EF4-FFF2-40B4-BE49-F238E27FC236}">
                <a16:creationId xmlns:a16="http://schemas.microsoft.com/office/drawing/2014/main" id="{9BF28AD1-0C37-4E50-903B-71B5C4430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445" y="2206674"/>
            <a:ext cx="504330" cy="504330"/>
          </a:xfrm>
          <a:prstGeom prst="rect">
            <a:avLst/>
          </a:prstGeom>
        </p:spPr>
      </p:pic>
      <p:pic>
        <p:nvPicPr>
          <p:cNvPr id="12" name="Graphic 11" descr="Dollar">
            <a:extLst>
              <a:ext uri="{FF2B5EF4-FFF2-40B4-BE49-F238E27FC236}">
                <a16:creationId xmlns:a16="http://schemas.microsoft.com/office/drawing/2014/main" id="{75A7CFE3-37C0-440D-88C7-505CC66395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1445" y="2838335"/>
            <a:ext cx="504330" cy="504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2806-5B74-4A7D-B630-3365823A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04410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Balanced Revenue Share in Bike Subcategories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A2614A-8534-49B8-9FB9-116A91644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723" y="2586557"/>
            <a:ext cx="6226070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EFFBD8-748A-40F9-9C31-8600EF8BEF68}"/>
              </a:ext>
            </a:extLst>
          </p:cNvPr>
          <p:cNvSpPr txBox="1"/>
          <p:nvPr/>
        </p:nvSpPr>
        <p:spPr>
          <a:xfrm>
            <a:off x="565608" y="1557543"/>
            <a:ext cx="752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subcategories show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 distribution of revenue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4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A584-4A86-4842-8B2B-893E049D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157113"/>
            <a:ext cx="7765322" cy="97045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Potential in Bike Subcategories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5BC11-283F-4237-B597-D77E6CD10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316" y="2556134"/>
            <a:ext cx="5991811" cy="3463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0014A-0882-450B-A739-2F2F004E34EA}"/>
              </a:ext>
            </a:extLst>
          </p:cNvPr>
          <p:cNvSpPr txBox="1"/>
          <p:nvPr/>
        </p:nvSpPr>
        <p:spPr>
          <a:xfrm>
            <a:off x="547475" y="1580050"/>
            <a:ext cx="804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bikes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be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for higher profitability.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9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59C7-8D82-4DAE-AFAE-E6E16808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26876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Sales Generates Negative Profit for Road and Touring Bikes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BE18699-3E46-417E-BFF0-350883329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7153" y="2545237"/>
            <a:ext cx="6204218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BAD396-CC2F-4E2B-B373-EC6E4CB0AEF8}"/>
              </a:ext>
            </a:extLst>
          </p:cNvPr>
          <p:cNvSpPr txBox="1"/>
          <p:nvPr/>
        </p:nvSpPr>
        <p:spPr>
          <a:xfrm>
            <a:off x="583416" y="1548116"/>
            <a:ext cx="796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bikes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touring bikes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 untapped potential in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sal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profits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95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77AB-AFA9-4C75-A50E-CB881D4F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00" y="263798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Potential for Road and Touring Bikes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CF028D-209E-44D5-8A02-589051DDD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2162" y="2563619"/>
            <a:ext cx="6207733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A9F79-C353-434C-8C6E-AAA04419456A}"/>
              </a:ext>
            </a:extLst>
          </p:cNvPr>
          <p:cNvSpPr txBox="1"/>
          <p:nvPr/>
        </p:nvSpPr>
        <p:spPr>
          <a:xfrm>
            <a:off x="640800" y="1554261"/>
            <a:ext cx="7619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sales optimization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 significantly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profitability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3A691-243E-4166-91FF-862FA9AA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261" y="2563619"/>
            <a:ext cx="1627634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75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786E-1295-4D7C-B617-CDE01CD7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60808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Potential for Road and Touring Bikes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6E2F5C-0568-4F0E-BBFF-AB7333D87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4395" y="2530471"/>
            <a:ext cx="6249728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1A47C4-9158-45D9-93E3-C38BD6D30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479" y="2530471"/>
            <a:ext cx="1679644" cy="1280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0E4C8-25BE-45C1-A660-2462D1C2CDF7}"/>
              </a:ext>
            </a:extLst>
          </p:cNvPr>
          <p:cNvSpPr txBox="1"/>
          <p:nvPr/>
        </p:nvSpPr>
        <p:spPr>
          <a:xfrm>
            <a:off x="591078" y="1607141"/>
            <a:ext cx="7602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Raising margin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rates to 10%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bikes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touring bikes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unlock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additional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$1.5M in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53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CA87-AF8A-47C8-A8E1-C26D6E681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05" y="447638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Components: Second in Revenue with Profit Potential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B8B6C4-5CB4-489B-8221-A704789AE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5014" y="2572782"/>
            <a:ext cx="6226068" cy="3291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97823E-D64F-4992-8D6E-D56F0CE34A08}"/>
              </a:ext>
            </a:extLst>
          </p:cNvPr>
          <p:cNvSpPr txBox="1"/>
          <p:nvPr/>
        </p:nvSpPr>
        <p:spPr>
          <a:xfrm>
            <a:off x="624756" y="1580050"/>
            <a:ext cx="789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Components</a:t>
            </a:r>
            <a:r>
              <a:rPr lang="en-US" dirty="0"/>
              <a:t> is the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second-highest revenue-generating</a:t>
            </a:r>
            <a:r>
              <a:rPr lang="en-US" b="1" dirty="0"/>
              <a:t> </a:t>
            </a:r>
            <a:r>
              <a:rPr lang="en-US" dirty="0"/>
              <a:t>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120294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7551-4720-4F99-9EB9-00628A80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02211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Underperforming Margin in Components – A Growth Lever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42FA9-9A1E-473C-BF01-813751398C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976" y="2550500"/>
            <a:ext cx="6642992" cy="3200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F6AC9-499A-46D2-BBE9-B77AC2BB8C31}"/>
              </a:ext>
            </a:extLst>
          </p:cNvPr>
          <p:cNvSpPr txBox="1"/>
          <p:nvPr/>
        </p:nvSpPr>
        <p:spPr>
          <a:xfrm>
            <a:off x="576476" y="1580050"/>
            <a:ext cx="7874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Despite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 in sales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Components have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profit margin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product categories.</a:t>
            </a:r>
          </a:p>
        </p:txBody>
      </p:sp>
    </p:spTree>
    <p:extLst>
      <p:ext uri="{BB962C8B-B14F-4D97-AF65-F5344CB8AC3E}">
        <p14:creationId xmlns:p14="http://schemas.microsoft.com/office/powerpoint/2010/main" val="196662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9B08-03D5-4D82-9C46-6CBE1DB9B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13674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Revenue Products with Profit Potential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177E0E-73F0-4A31-ACC4-288123B10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8248" y="2550500"/>
            <a:ext cx="6251729" cy="329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D5D576-3B45-4496-B4C8-1699FFC7C198}"/>
              </a:ext>
            </a:extLst>
          </p:cNvPr>
          <p:cNvSpPr txBox="1"/>
          <p:nvPr/>
        </p:nvSpPr>
        <p:spPr>
          <a:xfrm>
            <a:off x="571481" y="1580050"/>
            <a:ext cx="840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Mountain, Touring and Road Frames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among the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revenue-generating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products.</a:t>
            </a:r>
          </a:p>
        </p:txBody>
      </p:sp>
    </p:spTree>
    <p:extLst>
      <p:ext uri="{BB962C8B-B14F-4D97-AF65-F5344CB8AC3E}">
        <p14:creationId xmlns:p14="http://schemas.microsoft.com/office/powerpoint/2010/main" val="125426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642A-26D2-44B8-B4D7-103D7C2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213674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CC596-312B-4D4B-96DF-4EAC8765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44" y="1553340"/>
            <a:ext cx="7765322" cy="40587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shifts that led to last year’s profit growth.</a:t>
            </a: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profit growth for next year.</a:t>
            </a: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US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data analyzed from July 1, 2001 to July 1, 2004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00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4B347-185B-4098-83F8-47036798E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42916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Upside Potential with Margin Improvements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EF8E8B-4E37-49A6-814F-066501DF1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008" y="2550500"/>
            <a:ext cx="6218934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B4F31-1FE9-4B34-9DD4-5D49CBB15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24" y="2550500"/>
            <a:ext cx="1592718" cy="13857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47A7D6-040B-4F39-A9AA-A8F0A34FD16B}"/>
              </a:ext>
            </a:extLst>
          </p:cNvPr>
          <p:cNvSpPr txBox="1"/>
          <p:nvPr/>
        </p:nvSpPr>
        <p:spPr>
          <a:xfrm>
            <a:off x="575035" y="1559595"/>
            <a:ext cx="7765322" cy="64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Frames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generate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profit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lowering total gains.</a:t>
            </a:r>
          </a:p>
        </p:txBody>
      </p:sp>
    </p:spTree>
    <p:extLst>
      <p:ext uri="{BB962C8B-B14F-4D97-AF65-F5344CB8AC3E}">
        <p14:creationId xmlns:p14="http://schemas.microsoft.com/office/powerpoint/2010/main" val="249036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7648-F10E-4915-AEF4-3A04A264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94821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Upside Potential with Margin Improvements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47BA6B-DC29-4122-B85E-0128CBD79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973" y="2550500"/>
            <a:ext cx="6235239" cy="3291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A21678-78D7-44BA-8867-51F0BB3BB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4786" y="2550500"/>
            <a:ext cx="1845426" cy="1097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12EAF8-2B47-471C-B108-BB6DAEA28B87}"/>
              </a:ext>
            </a:extLst>
          </p:cNvPr>
          <p:cNvSpPr txBox="1"/>
          <p:nvPr/>
        </p:nvSpPr>
        <p:spPr>
          <a:xfrm>
            <a:off x="584462" y="1534720"/>
            <a:ext cx="7682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Raising margin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rates to 5% for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road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touring frames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unlock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additional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$130K in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71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2AA3-7A20-4B17-9D48-CFD78CEF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41402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Focus 2004</a:t>
            </a: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60C19-8FAA-4910-B2DD-82C47EB11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847" y="1601311"/>
            <a:ext cx="7765322" cy="4058751"/>
          </a:xfrm>
        </p:spPr>
        <p:txBody>
          <a:bodyPr>
            <a:normAutofit/>
          </a:bodyPr>
          <a:lstStyle/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 online sales, optimize offline operations.</a:t>
            </a:r>
            <a:endParaRPr lang="en-US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in high-growth regions</a:t>
            </a:r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690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Unlock profit in Bikes and Components category.</a:t>
            </a:r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22C30564-737F-4C1D-BAE4-4F1D816E1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066" y="1571304"/>
            <a:ext cx="531043" cy="531043"/>
          </a:xfrm>
          <a:prstGeom prst="rect">
            <a:avLst/>
          </a:prstGeom>
        </p:spPr>
      </p:pic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BA835DD0-4475-4E54-AAB6-0AF9E536D1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066" y="2204283"/>
            <a:ext cx="531043" cy="531043"/>
          </a:xfrm>
          <a:prstGeom prst="rect">
            <a:avLst/>
          </a:prstGeom>
        </p:spPr>
      </p:pic>
      <p:pic>
        <p:nvPicPr>
          <p:cNvPr id="9" name="Graphic 8" descr="Bullseye">
            <a:extLst>
              <a:ext uri="{FF2B5EF4-FFF2-40B4-BE49-F238E27FC236}">
                <a16:creationId xmlns:a16="http://schemas.microsoft.com/office/drawing/2014/main" id="{3FAE3ECB-D54E-4A52-A03C-3D527029D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5065" y="2819118"/>
            <a:ext cx="531043" cy="53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A42A-FFA0-49A0-92E7-804762E4E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190686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Huge Profit YoY Growth Last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D75554-C0AB-41B8-9ADD-3EC09DAA4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17" y="2551025"/>
            <a:ext cx="6157463" cy="329184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65B57F-9ABA-4278-BB7B-64B0372F096E}"/>
              </a:ext>
            </a:extLst>
          </p:cNvPr>
          <p:cNvSpPr txBox="1"/>
          <p:nvPr/>
        </p:nvSpPr>
        <p:spPr>
          <a:xfrm>
            <a:off x="609931" y="1532915"/>
            <a:ext cx="768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growth outpaced revenue – indicating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margin efficiency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37750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Momentum in Digital Sales</a:t>
            </a:r>
            <a:endParaRPr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56C12-38C9-41DA-A4DC-B5D114E3729C}"/>
              </a:ext>
            </a:extLst>
          </p:cNvPr>
          <p:cNvSpPr txBox="1"/>
          <p:nvPr/>
        </p:nvSpPr>
        <p:spPr>
          <a:xfrm>
            <a:off x="600505" y="1555305"/>
            <a:ext cx="822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sales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by 166%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2002 – a sharp contrast to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28.7%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in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sales.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6F1431-3392-4992-BF6C-38C2F3389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4159" y="2529183"/>
            <a:ext cx="6218933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FDCA-E0EB-45B1-80A4-A8BCC1071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14" y="204247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Channel Drives Profitability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8D06E9-D42E-4A1E-A71C-353963827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441" y="2554664"/>
            <a:ext cx="6174473" cy="3291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F78D08-B847-4FBD-BC78-0D808CE23444}"/>
              </a:ext>
            </a:extLst>
          </p:cNvPr>
          <p:cNvSpPr txBox="1"/>
          <p:nvPr/>
        </p:nvSpPr>
        <p:spPr>
          <a:xfrm>
            <a:off x="580210" y="1585825"/>
            <a:ext cx="756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 toward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channels enhanced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overall margin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</a:t>
            </a:r>
            <a:r>
              <a:rPr lang="en-US" dirty="0"/>
              <a:t>.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662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84AA-DF6C-4455-A2C9-A5CBEAFF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373930"/>
            <a:ext cx="7765322" cy="97045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North America Market Leads in Revenue Contribution 2003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0CAC54-FEED-41B6-9118-E55F3599C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3497" y="2512503"/>
            <a:ext cx="6200696" cy="3291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A69D74-0898-4608-913B-0663AADD58FA}"/>
              </a:ext>
            </a:extLst>
          </p:cNvPr>
          <p:cNvSpPr txBox="1"/>
          <p:nvPr/>
        </p:nvSpPr>
        <p:spPr>
          <a:xfrm>
            <a:off x="576217" y="1559109"/>
            <a:ext cx="7596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U.S. and Canada leads in revenue, with the highest performance across regions.</a:t>
            </a:r>
          </a:p>
        </p:txBody>
      </p:sp>
    </p:spTree>
    <p:extLst>
      <p:ext uri="{BB962C8B-B14F-4D97-AF65-F5344CB8AC3E}">
        <p14:creationId xmlns:p14="http://schemas.microsoft.com/office/powerpoint/2010/main" val="106392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42A7-18FB-4A65-A6C9-79930B6C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213674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Growth Shifted to Emerging Markets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451AE7-C5E7-4E2A-A1C9-D79F7ECB4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090" y="2544677"/>
            <a:ext cx="6287785" cy="32918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74277B-130F-4E30-ABF1-EB5D71D0603B}"/>
              </a:ext>
            </a:extLst>
          </p:cNvPr>
          <p:cNvSpPr txBox="1"/>
          <p:nvPr/>
        </p:nvSpPr>
        <p:spPr>
          <a:xfrm>
            <a:off x="609931" y="1580050"/>
            <a:ext cx="7101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U.S. profit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is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lagging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despite high overall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Indicates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efficiency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profitability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outside the U.S.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7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5B56-F45F-4197-9594-36D46DEA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602" y="213674"/>
            <a:ext cx="7765322" cy="97045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High-Growth Markets Deliver Superior Margins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93A965-32DA-4AC4-919C-96FCAFADE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441" y="2509738"/>
            <a:ext cx="6217920" cy="32918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CADF61-0B7D-46DC-9864-251A2B213001}"/>
              </a:ext>
            </a:extLst>
          </p:cNvPr>
          <p:cNvSpPr txBox="1"/>
          <p:nvPr/>
        </p:nvSpPr>
        <p:spPr>
          <a:xfrm>
            <a:off x="622169" y="1564849"/>
            <a:ext cx="78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Emerging markets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combined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rapid growth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efficiency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57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651B-53DD-43B0-9451-707264C3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79" y="170525"/>
            <a:ext cx="7610242" cy="87040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Accessories Lead YoY Profit Growth, Bikes Follow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B00E5-9690-42D2-BA17-1C750410A35E}"/>
              </a:ext>
            </a:extLst>
          </p:cNvPr>
          <p:cNvSpPr txBox="1"/>
          <p:nvPr/>
        </p:nvSpPr>
        <p:spPr>
          <a:xfrm>
            <a:off x="614645" y="1528828"/>
            <a:ext cx="7751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Accessories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followed by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led in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growth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categories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 </a:t>
            </a:r>
            <a:r>
              <a:rPr lang="en-US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negligible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changes in profit.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657E6E-F717-47CA-B49F-D578E4623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6248" y="2557540"/>
            <a:ext cx="6175598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63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1150</TotalTime>
  <Words>837</Words>
  <Application>Microsoft Office PowerPoint</Application>
  <PresentationFormat>On-screen Show (4:3)</PresentationFormat>
  <Paragraphs>106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Calisto MT</vt:lpstr>
      <vt:lpstr>Trebuchet MS</vt:lpstr>
      <vt:lpstr>Wingdings 2</vt:lpstr>
      <vt:lpstr>Slate</vt:lpstr>
      <vt:lpstr>Profit growth potential for FY2004</vt:lpstr>
      <vt:lpstr>Presentation Outline</vt:lpstr>
      <vt:lpstr>Huge Profit YoY Growth Last Year</vt:lpstr>
      <vt:lpstr>Strong Momentum in Digital Sales</vt:lpstr>
      <vt:lpstr>Online Channel Drives Profitability</vt:lpstr>
      <vt:lpstr>North America Market Leads in Revenue Contribution 2003</vt:lpstr>
      <vt:lpstr>Profit Growth Shifted to Emerging Markets</vt:lpstr>
      <vt:lpstr>High-Growth Markets Deliver Superior Margins</vt:lpstr>
      <vt:lpstr>Accessories Lead YoY Profit Growth, Bikes Follow</vt:lpstr>
      <vt:lpstr>Bikes and Accessories Drive Profitability</vt:lpstr>
      <vt:lpstr>Key Takeaways from 2003 </vt:lpstr>
      <vt:lpstr>Balanced Revenue Share in Bike Subcategories</vt:lpstr>
      <vt:lpstr> Profit Potential in Bike Subcategories</vt:lpstr>
      <vt:lpstr>Offline Sales Generates Negative Profit for Road and Touring Bikes</vt:lpstr>
      <vt:lpstr>Profit Potential for Road and Touring Bikes</vt:lpstr>
      <vt:lpstr>Profit Potential for Road and Touring Bikes</vt:lpstr>
      <vt:lpstr>Components: Second in Revenue with Profit Potential</vt:lpstr>
      <vt:lpstr>Underperforming Margin in Components – A Growth Lever</vt:lpstr>
      <vt:lpstr>High Revenue Products with Profit Potential</vt:lpstr>
      <vt:lpstr>Upside Potential with Margin Improvements</vt:lpstr>
      <vt:lpstr>Upside Potential with Margin Improvements</vt:lpstr>
      <vt:lpstr>Strategic Focus 2004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Directions FY2004</dc:title>
  <dc:creator>Namai</dc:creator>
  <cp:lastModifiedBy>Namai</cp:lastModifiedBy>
  <cp:revision>71</cp:revision>
  <dcterms:created xsi:type="dcterms:W3CDTF">2025-04-21T08:51:10Z</dcterms:created>
  <dcterms:modified xsi:type="dcterms:W3CDTF">2025-04-24T08:51:58Z</dcterms:modified>
</cp:coreProperties>
</file>