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9"/>
  </p:notesMasterIdLst>
  <p:sldIdLst>
    <p:sldId id="256" r:id="rId2"/>
    <p:sldId id="543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99"/>
    <a:srgbClr val="990033"/>
    <a:srgbClr val="FFCCCC"/>
    <a:srgbClr val="008000"/>
    <a:srgbClr val="0033CC"/>
    <a:srgbClr val="660066"/>
    <a:srgbClr val="800000"/>
    <a:srgbClr val="FF505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5" autoAdjust="0"/>
    <p:restoredTop sz="94640" autoAdjust="0"/>
  </p:normalViewPr>
  <p:slideViewPr>
    <p:cSldViewPr>
      <p:cViewPr varScale="1">
        <p:scale>
          <a:sx n="73" d="100"/>
          <a:sy n="73" d="100"/>
        </p:scale>
        <p:origin x="95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26AE8-233C-4A3C-8947-3B458316A967}" type="datetimeFigureOut">
              <a:rPr lang="pt-BR" smtClean="0"/>
              <a:pPr/>
              <a:t>26/08/2019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38CB5-E022-4DE1-9E5E-E6D19461065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84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6" name="Picture 9" descr="image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9425" y="404813"/>
            <a:ext cx="2314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D857D-C121-47F2-936C-FE8529CCCF1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F37DA-5BF3-4656-9846-BD6FF517DE0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05BA4-4EDC-4FD5-BC07-0E60AF60869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10425-C2AD-492E-8721-56FD0A9BDC1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cap="small" baseline="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C9573-888A-49A3-962D-9C20D594F6C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31DD2-3704-490E-BFBD-E8D7DA1734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16A21-3B0D-4AE4-B21A-205DE63C77B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12876-8C7C-47C9-B689-5AAFFA05247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7390-1206-43EF-B5D0-B938DE95156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F722-9DAA-43A3-AABE-66F2C16B3FD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CB45-7451-46EF-9C8D-B0BB4E7ABAE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796E-2D0A-4EFF-8FB1-1A94FAD641E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4811D7AC-9831-4D08-BF49-11825211B34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614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032" name="Picture 9" descr="image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29425" y="0"/>
            <a:ext cx="2314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ransition spd="med">
    <p:randomBar dir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8000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sampaio/cursos/2007.1/Graduacao/SI-II/Uml/diagramas/usecases/usecases.htm" TargetMode="External"/><Relationship Id="rId2" Type="http://schemas.openxmlformats.org/officeDocument/2006/relationships/hyperlink" Target="https://projetos.inf.ufsc.br/arquivos_projetos/projeto_721/artigo.tcc.pdf%20Acessado%20em%2021/03/201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eomomento.com.br/caso-de-uso-fluxo-de-excecao/" TargetMode="External"/><Relationship Id="rId2" Type="http://schemas.openxmlformats.org/officeDocument/2006/relationships/hyperlink" Target="http://www.dsc.ufcg.edu.br/~sampaio/cursos/2007.1/Graduacao/SI-II/Uml/diagramas/usecases/usecas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z="5600" b="1" cap="small" dirty="0">
                <a:solidFill>
                  <a:schemeClr val="tx1"/>
                </a:solidFill>
                <a:latin typeface="Times New Roman" pitchFamily="18" charset="0"/>
              </a:rPr>
              <a:t>Análise de Sistemas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81525"/>
            <a:ext cx="6400800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Renata </a:t>
            </a:r>
            <a:r>
              <a:rPr lang="pt-BR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Mirella</a:t>
            </a:r>
            <a:r>
              <a:rPr lang="pt-BR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Farina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Araraquara - SP</a:t>
            </a:r>
          </a:p>
          <a:p>
            <a:pPr eaLnBrk="1" hangingPunct="1">
              <a:lnSpc>
                <a:spcPct val="80000"/>
              </a:lnSpc>
              <a:defRPr/>
            </a:pPr>
            <a:fld id="{5F3951F2-2221-4974-8FC4-FFC12CB02480}" type="datetime2">
              <a:rPr lang="pt-BR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eaLnBrk="1" hangingPunct="1">
                <a:lnSpc>
                  <a:spcPct val="80000"/>
                </a:lnSpc>
                <a:defRPr/>
              </a:pPr>
              <a:t>segunda-feira, 26 de agosto de 2019</a:t>
            </a:fld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pt-BR" sz="2800" b="1" i="1" dirty="0"/>
              <a:t>Relacionamentos</a:t>
            </a:r>
            <a:endParaRPr lang="pt-BR" sz="2800" dirty="0"/>
          </a:p>
          <a:p>
            <a:pPr lvl="1">
              <a:buSzPct val="100000"/>
              <a:buFont typeface="Wingdings 3" panose="05040102010807070707" pitchFamily="18" charset="2"/>
              <a:buChar char=""/>
            </a:pPr>
            <a:r>
              <a:rPr lang="pt-BR" sz="2600" dirty="0"/>
              <a:t>Ajudam a  escrever </a:t>
            </a:r>
            <a:r>
              <a:rPr lang="pt-BR" sz="2600" i="1" dirty="0"/>
              <a:t>casos de uso</a:t>
            </a:r>
            <a:endParaRPr lang="pt-BR" sz="2600" dirty="0"/>
          </a:p>
          <a:p>
            <a:pPr lvl="2"/>
            <a:r>
              <a:rPr lang="pt-BR" sz="2800" b="1" dirty="0"/>
              <a:t>Associação é  </a:t>
            </a:r>
            <a:r>
              <a:rPr lang="pt-BR" sz="2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 um ator e um caso de uso, </a:t>
            </a:r>
            <a:r>
              <a:rPr lang="pt-BR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 seja, é a comunicação  por meio de envio e recebimento de mensagens.</a:t>
            </a:r>
            <a:endParaRPr lang="pt-BR" sz="2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395536" y="2820450"/>
            <a:ext cx="763988" cy="1517928"/>
            <a:chOff x="899592" y="1844824"/>
            <a:chExt cx="1080120" cy="2232248"/>
          </a:xfrm>
        </p:grpSpPr>
        <p:sp>
          <p:nvSpPr>
            <p:cNvPr id="7" name="Elipse 6"/>
            <p:cNvSpPr/>
            <p:nvPr/>
          </p:nvSpPr>
          <p:spPr>
            <a:xfrm>
              <a:off x="899592" y="1844824"/>
              <a:ext cx="936104" cy="936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7" idx="4"/>
            </p:cNvCxnSpPr>
            <p:nvPr/>
          </p:nvCxnSpPr>
          <p:spPr>
            <a:xfrm>
              <a:off x="1367644" y="278092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367644" y="3356992"/>
              <a:ext cx="612068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H="1">
              <a:off x="899592" y="3356992"/>
              <a:ext cx="468052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899592" y="2996952"/>
              <a:ext cx="9181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lipse 11"/>
          <p:cNvSpPr/>
          <p:nvPr/>
        </p:nvSpPr>
        <p:spPr>
          <a:xfrm>
            <a:off x="3200348" y="3112356"/>
            <a:ext cx="1803699" cy="1177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13396" y="43781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00349" y="4378194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Uso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259632" y="3700884"/>
            <a:ext cx="1800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04655"/>
      </p:ext>
    </p:extLst>
  </p:cSld>
  <p:clrMapOvr>
    <a:masterClrMapping/>
  </p:clrMapOvr>
  <p:transition spd="med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r>
              <a:rPr lang="pt-BR" sz="2600" b="1" u="sng" dirty="0"/>
              <a:t>Entre atores</a:t>
            </a:r>
          </a:p>
          <a:p>
            <a:pPr lvl="2"/>
            <a:r>
              <a:rPr lang="pt-BR" sz="2400" b="1" dirty="0"/>
              <a:t>Generalização</a:t>
            </a:r>
          </a:p>
          <a:p>
            <a:pPr lvl="3"/>
            <a:r>
              <a:rPr lang="pt-BR" sz="2200" dirty="0"/>
              <a:t>Os </a:t>
            </a:r>
            <a:r>
              <a:rPr lang="pt-BR" sz="2200" b="1" dirty="0"/>
              <a:t>casos de uso</a:t>
            </a:r>
            <a:r>
              <a:rPr lang="pt-BR" sz="2200" dirty="0"/>
              <a:t> de B são também </a:t>
            </a:r>
            <a:r>
              <a:rPr lang="pt-BR" sz="2200" b="1" dirty="0"/>
              <a:t>casos de uso</a:t>
            </a:r>
            <a:r>
              <a:rPr lang="pt-BR" sz="2200" dirty="0"/>
              <a:t> de A</a:t>
            </a:r>
          </a:p>
          <a:p>
            <a:pPr lvl="3"/>
            <a:r>
              <a:rPr lang="pt-BR" sz="2200" b="1" dirty="0"/>
              <a:t>A</a:t>
            </a:r>
            <a:r>
              <a:rPr lang="pt-BR" sz="2200" dirty="0"/>
              <a:t> tem seus próprios</a:t>
            </a:r>
            <a:r>
              <a:rPr lang="pt-BR" sz="2200" b="1" dirty="0"/>
              <a:t> casos de uso</a:t>
            </a:r>
          </a:p>
          <a:p>
            <a:pPr lvl="2"/>
            <a:endParaRPr lang="pt-BR" sz="2400" dirty="0"/>
          </a:p>
          <a:p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395536" y="3785855"/>
            <a:ext cx="763988" cy="1517928"/>
            <a:chOff x="899592" y="1844824"/>
            <a:chExt cx="1080120" cy="2232248"/>
          </a:xfrm>
        </p:grpSpPr>
        <p:sp>
          <p:nvSpPr>
            <p:cNvPr id="10" name="Elipse 9"/>
            <p:cNvSpPr/>
            <p:nvPr/>
          </p:nvSpPr>
          <p:spPr>
            <a:xfrm>
              <a:off x="899592" y="1844824"/>
              <a:ext cx="936104" cy="936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4"/>
            </p:cNvCxnSpPr>
            <p:nvPr/>
          </p:nvCxnSpPr>
          <p:spPr>
            <a:xfrm>
              <a:off x="1367644" y="278092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1367644" y="3356992"/>
              <a:ext cx="612068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899592" y="3356992"/>
              <a:ext cx="468052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899592" y="2996952"/>
              <a:ext cx="9181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/>
          <p:cNvSpPr txBox="1"/>
          <p:nvPr/>
        </p:nvSpPr>
        <p:spPr>
          <a:xfrm>
            <a:off x="313396" y="5343599"/>
            <a:ext cx="118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 A: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3851920" y="2420327"/>
            <a:ext cx="763988" cy="1517928"/>
            <a:chOff x="899592" y="1844824"/>
            <a:chExt cx="1080120" cy="2232248"/>
          </a:xfrm>
        </p:grpSpPr>
        <p:sp>
          <p:nvSpPr>
            <p:cNvPr id="17" name="Elipse 16"/>
            <p:cNvSpPr/>
            <p:nvPr/>
          </p:nvSpPr>
          <p:spPr>
            <a:xfrm>
              <a:off x="899592" y="1844824"/>
              <a:ext cx="936104" cy="936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/>
            <p:cNvCxnSpPr>
              <a:stCxn id="17" idx="4"/>
            </p:cNvCxnSpPr>
            <p:nvPr/>
          </p:nvCxnSpPr>
          <p:spPr>
            <a:xfrm>
              <a:off x="1367644" y="278092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1367644" y="3356992"/>
              <a:ext cx="612068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899592" y="3356992"/>
              <a:ext cx="468052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899592" y="2996952"/>
              <a:ext cx="9181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/>
          <p:cNvSpPr txBox="1"/>
          <p:nvPr/>
        </p:nvSpPr>
        <p:spPr>
          <a:xfrm>
            <a:off x="3592979" y="4181075"/>
            <a:ext cx="118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 B: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1159524" y="3252738"/>
            <a:ext cx="2433455" cy="13655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91846"/>
      </p:ext>
    </p:extLst>
  </p:cSld>
  <p:clrMapOvr>
    <a:masterClrMapping/>
  </p:clrMapOvr>
  <p:transition spd="med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12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945420" y="4749941"/>
            <a:ext cx="763988" cy="1517928"/>
            <a:chOff x="899592" y="1844824"/>
            <a:chExt cx="1080120" cy="2232248"/>
          </a:xfrm>
        </p:grpSpPr>
        <p:sp>
          <p:nvSpPr>
            <p:cNvPr id="8" name="Elipse 7"/>
            <p:cNvSpPr/>
            <p:nvPr/>
          </p:nvSpPr>
          <p:spPr>
            <a:xfrm>
              <a:off x="899592" y="1844824"/>
              <a:ext cx="936104" cy="936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reto 8"/>
            <p:cNvCxnSpPr>
              <a:stCxn id="8" idx="4"/>
            </p:cNvCxnSpPr>
            <p:nvPr/>
          </p:nvCxnSpPr>
          <p:spPr>
            <a:xfrm>
              <a:off x="1367644" y="278092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367644" y="3356992"/>
              <a:ext cx="612068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H="1">
              <a:off x="899592" y="3356992"/>
              <a:ext cx="468052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899592" y="2996952"/>
              <a:ext cx="9181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/>
          <p:cNvSpPr txBox="1"/>
          <p:nvPr/>
        </p:nvSpPr>
        <p:spPr>
          <a:xfrm>
            <a:off x="1714468" y="6240361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3966517" y="1393369"/>
            <a:ext cx="763988" cy="1517928"/>
            <a:chOff x="899592" y="1844824"/>
            <a:chExt cx="1080120" cy="2232248"/>
          </a:xfrm>
        </p:grpSpPr>
        <p:sp>
          <p:nvSpPr>
            <p:cNvPr id="15" name="Elipse 14"/>
            <p:cNvSpPr/>
            <p:nvPr/>
          </p:nvSpPr>
          <p:spPr>
            <a:xfrm>
              <a:off x="899592" y="1844824"/>
              <a:ext cx="936104" cy="936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/>
            <p:cNvCxnSpPr>
              <a:stCxn id="15" idx="4"/>
            </p:cNvCxnSpPr>
            <p:nvPr/>
          </p:nvCxnSpPr>
          <p:spPr>
            <a:xfrm>
              <a:off x="1367644" y="278092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1367644" y="3356992"/>
              <a:ext cx="612068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899592" y="3356992"/>
              <a:ext cx="468052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899592" y="2996952"/>
              <a:ext cx="9181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/>
          <p:cNvSpPr txBox="1"/>
          <p:nvPr/>
        </p:nvSpPr>
        <p:spPr>
          <a:xfrm>
            <a:off x="3758509" y="2835842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6228184" y="4608549"/>
            <a:ext cx="763988" cy="1517928"/>
            <a:chOff x="899592" y="1844824"/>
            <a:chExt cx="1080120" cy="2232248"/>
          </a:xfrm>
        </p:grpSpPr>
        <p:sp>
          <p:nvSpPr>
            <p:cNvPr id="22" name="Elipse 21"/>
            <p:cNvSpPr/>
            <p:nvPr/>
          </p:nvSpPr>
          <p:spPr>
            <a:xfrm>
              <a:off x="899592" y="1844824"/>
              <a:ext cx="936104" cy="936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>
              <a:stCxn id="22" idx="4"/>
            </p:cNvCxnSpPr>
            <p:nvPr/>
          </p:nvCxnSpPr>
          <p:spPr>
            <a:xfrm>
              <a:off x="1367644" y="278092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1367644" y="3356992"/>
              <a:ext cx="612068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>
              <a:off x="899592" y="3356992"/>
              <a:ext cx="468052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899592" y="2996952"/>
              <a:ext cx="9181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ixaDeTexto 26"/>
          <p:cNvSpPr txBox="1"/>
          <p:nvPr/>
        </p:nvSpPr>
        <p:spPr>
          <a:xfrm>
            <a:off x="5727607" y="6186411"/>
            <a:ext cx="16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V="1">
            <a:off x="2671692" y="3297507"/>
            <a:ext cx="1511288" cy="13110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 flipV="1">
            <a:off x="4564975" y="3332094"/>
            <a:ext cx="1519193" cy="14178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34027"/>
      </p:ext>
    </p:extLst>
  </p:cSld>
  <p:clrMapOvr>
    <a:masterClrMapping/>
  </p:clrMapOvr>
  <p:transition spd="med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421948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691970"/>
      </p:ext>
    </p:extLst>
  </p:cSld>
  <p:clrMapOvr>
    <a:masterClrMapping/>
  </p:clrMapOvr>
  <p:transition spd="med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"/>
          </p:nvPr>
        </p:nvSpPr>
        <p:spPr>
          <a:xfrm>
            <a:off x="395536" y="1384619"/>
            <a:ext cx="8647112" cy="2260405"/>
          </a:xfrm>
        </p:spPr>
        <p:txBody>
          <a:bodyPr>
            <a:noAutofit/>
          </a:bodyPr>
          <a:lstStyle/>
          <a:p>
            <a:r>
              <a:rPr lang="pt-BR" b="1" dirty="0"/>
              <a:t>Entre </a:t>
            </a:r>
            <a:r>
              <a:rPr lang="pt-BR" b="1" i="1" dirty="0"/>
              <a:t>casos de uso</a:t>
            </a:r>
            <a:endParaRPr lang="pt-BR" b="1" dirty="0"/>
          </a:p>
          <a:p>
            <a:pPr lvl="2"/>
            <a:r>
              <a:rPr lang="pt-BR" sz="2400" b="1" i="1" dirty="0"/>
              <a:t>Include</a:t>
            </a:r>
            <a:endParaRPr lang="pt-BR" sz="2400" b="1" dirty="0"/>
          </a:p>
          <a:p>
            <a:pPr lvl="3"/>
            <a:r>
              <a:rPr lang="pt-BR" sz="2200" dirty="0"/>
              <a:t>Um relacionamento </a:t>
            </a:r>
            <a:r>
              <a:rPr lang="pt-BR" sz="2200" b="1" i="1" dirty="0"/>
              <a:t>include</a:t>
            </a:r>
            <a:r>
              <a:rPr lang="pt-BR" sz="2200" dirty="0"/>
              <a:t> de um </a:t>
            </a:r>
            <a:r>
              <a:rPr lang="pt-BR" sz="2200" b="1" dirty="0"/>
              <a:t>caso de uso</a:t>
            </a:r>
            <a:r>
              <a:rPr lang="pt-BR" sz="2200" dirty="0"/>
              <a:t> </a:t>
            </a:r>
            <a:r>
              <a:rPr lang="pt-BR" sz="2200" b="1" dirty="0"/>
              <a:t>A</a:t>
            </a:r>
            <a:r>
              <a:rPr lang="pt-BR" sz="2200" dirty="0"/>
              <a:t> para um</a:t>
            </a:r>
            <a:r>
              <a:rPr lang="pt-BR" sz="2200" b="1" dirty="0"/>
              <a:t> caso de uso</a:t>
            </a:r>
            <a:r>
              <a:rPr lang="pt-BR" sz="2200" i="1" dirty="0"/>
              <a:t> </a:t>
            </a:r>
            <a:r>
              <a:rPr lang="pt-BR" sz="2200" b="1" dirty="0"/>
              <a:t>B</a:t>
            </a:r>
            <a:r>
              <a:rPr lang="pt-BR" sz="2200" dirty="0"/>
              <a:t> indica que B é essencial para o comportamento de A. Pode ser dito também que B </a:t>
            </a:r>
            <a:r>
              <a:rPr lang="pt-BR" sz="2200" b="1" i="1" dirty="0" err="1"/>
              <a:t>is_part_o</a:t>
            </a:r>
            <a:r>
              <a:rPr lang="pt-BR" sz="2200" i="1" dirty="0" err="1"/>
              <a:t>f</a:t>
            </a:r>
            <a:r>
              <a:rPr lang="pt-BR" sz="2200" dirty="0"/>
              <a:t> A.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78" y="3933056"/>
            <a:ext cx="6972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37640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>
          <a:xfrm>
            <a:off x="467544" y="1340768"/>
            <a:ext cx="8287072" cy="2304256"/>
          </a:xfrm>
        </p:spPr>
        <p:txBody>
          <a:bodyPr>
            <a:noAutofit/>
          </a:bodyPr>
          <a:lstStyle/>
          <a:p>
            <a:pPr lvl="2"/>
            <a:r>
              <a:rPr lang="pt-BR" sz="2400" b="1" i="1" dirty="0" err="1"/>
              <a:t>Extend</a:t>
            </a:r>
            <a:endParaRPr lang="pt-BR" sz="2400" b="1" dirty="0"/>
          </a:p>
          <a:p>
            <a:pPr lvl="3"/>
            <a:r>
              <a:rPr lang="pt-BR" sz="2200" dirty="0"/>
              <a:t>Um relacionamento de extensão – </a:t>
            </a:r>
            <a:r>
              <a:rPr lang="pt-BR" sz="2200" i="1" dirty="0" err="1"/>
              <a:t>extend</a:t>
            </a:r>
            <a:r>
              <a:rPr lang="pt-BR" sz="2200" dirty="0"/>
              <a:t> – entre casos de uso indica que um deles terá seu procedimento acrescido, em um ponto de extensão, de outro caso de uso, que especifica  como e quando o comportamento pode ser inserido no comportamento de um caso de uso estendido.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70294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445466"/>
      </p:ext>
    </p:extLst>
  </p:cSld>
  <p:clrMapOvr>
    <a:masterClrMapping/>
  </p:clrMapOvr>
  <p:transition spd="med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163637"/>
            <a:ext cx="8229600" cy="4530725"/>
          </a:xfrm>
        </p:spPr>
        <p:txBody>
          <a:bodyPr>
            <a:noAutofit/>
          </a:bodyPr>
          <a:lstStyle/>
          <a:p>
            <a:r>
              <a:rPr lang="pt-BR" dirty="0"/>
              <a:t>Para Melo (2010), um </a:t>
            </a:r>
            <a:r>
              <a:rPr lang="pt-BR" b="1" dirty="0"/>
              <a:t>Caso de Uso (</a:t>
            </a:r>
            <a:r>
              <a:rPr lang="pt-BR" b="1" i="1" dirty="0"/>
              <a:t>Use Case</a:t>
            </a:r>
            <a:r>
              <a:rPr lang="pt-BR" b="1" dirty="0"/>
              <a:t>) </a:t>
            </a:r>
            <a:r>
              <a:rPr lang="pt-BR" dirty="0"/>
              <a:t>descreve uma sequencia de ações que representam um cenário principal (perfeito) e cenários alternativos, com o objetivo de demonstrar o comportamento de um sistema (ou parte dele), através de interações com atores.</a:t>
            </a:r>
          </a:p>
          <a:p>
            <a:r>
              <a:rPr lang="pt-BR" dirty="0"/>
              <a:t>Utilizando a </a:t>
            </a:r>
            <a:r>
              <a:rPr lang="pt-BR" b="1" dirty="0"/>
              <a:t>modelagem de Casos de Uso</a:t>
            </a:r>
            <a:r>
              <a:rPr lang="pt-BR" dirty="0"/>
              <a:t>, o primeiro passo do </a:t>
            </a:r>
            <a:r>
              <a:rPr lang="pt-BR" u="sng" dirty="0"/>
              <a:t>desenvolvedor é separar as funcionalidades</a:t>
            </a:r>
            <a:r>
              <a:rPr lang="pt-BR" dirty="0"/>
              <a:t> do sistema.</a:t>
            </a:r>
          </a:p>
          <a:p>
            <a:r>
              <a:rPr lang="pt-BR" u="sng" dirty="0"/>
              <a:t>Destas funcionalidades, devemos agrupar um conjunto de ações que tenham um objetivo bem definido</a:t>
            </a:r>
            <a:r>
              <a:rPr lang="pt-BR" dirty="0"/>
              <a:t>.</a:t>
            </a:r>
          </a:p>
          <a:p>
            <a:r>
              <a:rPr lang="pt-BR" dirty="0"/>
              <a:t>Todos os Casos de Uso possuem nomes que o identificam e diferenciam dos demais.</a:t>
            </a:r>
          </a:p>
        </p:txBody>
      </p:sp>
    </p:spTree>
    <p:extLst>
      <p:ext uri="{BB962C8B-B14F-4D97-AF65-F5344CB8AC3E}">
        <p14:creationId xmlns:p14="http://schemas.microsoft.com/office/powerpoint/2010/main" val="1557351301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44" name="Espaço Reservado para Conteúdo 43"/>
          <p:cNvSpPr>
            <a:spLocks noGrp="1"/>
          </p:cNvSpPr>
          <p:nvPr>
            <p:ph sz="quarter" idx="1"/>
          </p:nvPr>
        </p:nvSpPr>
        <p:spPr>
          <a:xfrm>
            <a:off x="477639" y="1163637"/>
            <a:ext cx="8229600" cy="4530725"/>
          </a:xfrm>
        </p:spPr>
        <p:txBody>
          <a:bodyPr>
            <a:noAutofit/>
          </a:bodyPr>
          <a:lstStyle/>
          <a:p>
            <a:r>
              <a:rPr lang="pt-BR" dirty="0"/>
              <a:t>Segundo a UML corresponde a uma sequencia de caracteres (letras, números e a maioria dos sinais de pontuação), exceto os dois pontos, que são usado no nome do caminho (com o nome de seu pacote)</a:t>
            </a:r>
          </a:p>
          <a:p>
            <a:r>
              <a:rPr lang="pt-BR" dirty="0"/>
              <a:t>Pode-se iniciar a modelagem a partir da descoberta de uma lista de Casos de Uso ou uma lista de Atores, veja o exemplos de alguns questionamentos que podem ser usados:</a:t>
            </a:r>
          </a:p>
          <a:p>
            <a:pPr lvl="1"/>
            <a:r>
              <a:rPr lang="pt-BR" dirty="0"/>
              <a:t>Dado um </a:t>
            </a:r>
            <a:r>
              <a:rPr lang="pt-BR" b="1" dirty="0"/>
              <a:t>Caso de Uso</a:t>
            </a:r>
            <a:r>
              <a:rPr lang="pt-BR" dirty="0"/>
              <a:t> descobriremos seus </a:t>
            </a:r>
            <a:r>
              <a:rPr lang="pt-BR" b="1" dirty="0"/>
              <a:t>Atores</a:t>
            </a:r>
            <a:r>
              <a:rPr lang="pt-BR" dirty="0"/>
              <a:t>: “Quais atores são responsáveis por esse Caso de Uso?”</a:t>
            </a:r>
          </a:p>
          <a:p>
            <a:pPr lvl="1"/>
            <a:r>
              <a:rPr lang="pt-BR" dirty="0"/>
              <a:t>Dado um </a:t>
            </a:r>
            <a:r>
              <a:rPr lang="pt-BR" b="1" dirty="0"/>
              <a:t>Ator</a:t>
            </a:r>
            <a:r>
              <a:rPr lang="pt-BR" dirty="0"/>
              <a:t>, descobriremos </a:t>
            </a:r>
            <a:r>
              <a:rPr lang="pt-BR" b="1" dirty="0"/>
              <a:t>Casos de Uso</a:t>
            </a:r>
            <a:r>
              <a:rPr lang="pt-BR" dirty="0"/>
              <a:t>: “Quais Casos de Uso são reponsabilidades desse Ator?”; “Os Atores precisam interagir com quais Casos de Uso?”</a:t>
            </a:r>
          </a:p>
        </p:txBody>
      </p:sp>
    </p:spTree>
    <p:extLst>
      <p:ext uri="{BB962C8B-B14F-4D97-AF65-F5344CB8AC3E}">
        <p14:creationId xmlns:p14="http://schemas.microsoft.com/office/powerpoint/2010/main" val="119415712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37856"/>
            <a:ext cx="8229600" cy="1139825"/>
          </a:xfrm>
        </p:spPr>
        <p:txBody>
          <a:bodyPr/>
          <a:lstStyle/>
          <a:p>
            <a:r>
              <a:rPr lang="pt-BR" dirty="0"/>
              <a:t>Diagrama de Casos de Uso – Cenários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60926" y="1412776"/>
            <a:ext cx="8229600" cy="4530725"/>
          </a:xfrm>
        </p:spPr>
        <p:txBody>
          <a:bodyPr>
            <a:noAutofit/>
          </a:bodyPr>
          <a:lstStyle/>
          <a:p>
            <a:r>
              <a:rPr lang="pt-BR" dirty="0"/>
              <a:t>A modelagem de </a:t>
            </a:r>
            <a:r>
              <a:rPr lang="pt-BR" b="1" dirty="0"/>
              <a:t>casos de uso </a:t>
            </a:r>
            <a:r>
              <a:rPr lang="pt-BR" dirty="0"/>
              <a:t>não se limita ao desenho de elementos em uma diagrama, mas também à definição do </a:t>
            </a:r>
            <a:r>
              <a:rPr lang="pt-BR" b="1" dirty="0"/>
              <a:t>fluxo de eventos</a:t>
            </a:r>
            <a:r>
              <a:rPr lang="pt-BR" dirty="0"/>
              <a:t>, que define o que o sistema faz e não como ele é desenhado para executar o comportamento dele esperado, ou seja, o </a:t>
            </a:r>
            <a:r>
              <a:rPr lang="pt-BR" b="1" dirty="0"/>
              <a:t>fluxo de eventos </a:t>
            </a:r>
            <a:r>
              <a:rPr lang="pt-BR" dirty="0"/>
              <a:t>não descreve nenhum detalhe de interface de usuário.</a:t>
            </a:r>
          </a:p>
          <a:p>
            <a:r>
              <a:rPr lang="pt-BR" dirty="0"/>
              <a:t>Um caso de uso pode possuir </a:t>
            </a:r>
            <a:r>
              <a:rPr lang="pt-BR" u="sng" dirty="0"/>
              <a:t>dois tipos de fluxo de eventos</a:t>
            </a:r>
            <a:r>
              <a:rPr lang="pt-BR" dirty="0"/>
              <a:t>: </a:t>
            </a:r>
            <a:r>
              <a:rPr lang="pt-BR" b="1" dirty="0"/>
              <a:t>o fluxo básico </a:t>
            </a:r>
            <a:r>
              <a:rPr lang="pt-BR" dirty="0"/>
              <a:t>e um ou mais </a:t>
            </a:r>
            <a:r>
              <a:rPr lang="pt-BR" b="1" dirty="0"/>
              <a:t>alternativos.</a:t>
            </a:r>
          </a:p>
          <a:p>
            <a:r>
              <a:rPr lang="pt-BR" dirty="0"/>
              <a:t>Cada fluxo de eventos de um caso de uso é denominado </a:t>
            </a:r>
            <a:r>
              <a:rPr lang="pt-BR" b="1" dirty="0"/>
              <a:t>cenário</a:t>
            </a:r>
            <a:r>
              <a:rPr lang="pt-BR" dirty="0"/>
              <a:t> – uma narração de uma sequencia de solicitações e respostas entre o usuário e o sistema, que mostra como esse usuário usa o sistema para alcançar um objetivo significante.</a:t>
            </a:r>
          </a:p>
        </p:txBody>
      </p:sp>
    </p:spTree>
    <p:extLst>
      <p:ext uri="{BB962C8B-B14F-4D97-AF65-F5344CB8AC3E}">
        <p14:creationId xmlns:p14="http://schemas.microsoft.com/office/powerpoint/2010/main" val="3139136585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93336"/>
            <a:ext cx="8229600" cy="1139825"/>
          </a:xfrm>
        </p:spPr>
        <p:txBody>
          <a:bodyPr/>
          <a:lstStyle/>
          <a:p>
            <a:r>
              <a:rPr lang="pt-BR" dirty="0"/>
              <a:t>Diagrama de Casos de Uso – Cenários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937760"/>
          </a:xfrm>
        </p:spPr>
        <p:txBody>
          <a:bodyPr>
            <a:noAutofit/>
          </a:bodyPr>
          <a:lstStyle/>
          <a:p>
            <a:r>
              <a:rPr lang="pt-BR" dirty="0"/>
              <a:t>Um </a:t>
            </a:r>
            <a:r>
              <a:rPr lang="pt-BR" b="1" dirty="0"/>
              <a:t>cenário básico</a:t>
            </a:r>
            <a:r>
              <a:rPr lang="pt-BR" dirty="0"/>
              <a:t>, ou </a:t>
            </a:r>
            <a:r>
              <a:rPr lang="pt-BR" b="1" dirty="0"/>
              <a:t>principal</a:t>
            </a:r>
            <a:r>
              <a:rPr lang="pt-BR" dirty="0"/>
              <a:t>, possui somente uma sucessão logica de ações, opcionalmente, podem ocorrer caminhos diferentes ou exceções, quando alguma coisa errada acontecer.</a:t>
            </a:r>
          </a:p>
          <a:p>
            <a:r>
              <a:rPr lang="pt-BR" dirty="0"/>
              <a:t>O </a:t>
            </a:r>
            <a:r>
              <a:rPr lang="pt-BR" b="1" dirty="0"/>
              <a:t>cenário secundário</a:t>
            </a:r>
            <a:r>
              <a:rPr lang="pt-BR" dirty="0"/>
              <a:t>, ou </a:t>
            </a:r>
            <a:r>
              <a:rPr lang="pt-BR" b="1" dirty="0"/>
              <a:t>alternativo</a:t>
            </a:r>
            <a:r>
              <a:rPr lang="pt-BR" dirty="0"/>
              <a:t>, descreve uma sequencia de ações a considerar para além da principal, o que pode acontecer devido a exceções ou apenas para outras possíveis.</a:t>
            </a:r>
          </a:p>
          <a:p>
            <a:r>
              <a:rPr lang="pt-BR" dirty="0"/>
              <a:t>Na sucessão de ações de um cenário básico podem ocorrer exceções, isto é, eventos que devem ser tratados para permitir o prosseguimento do caso de uso.</a:t>
            </a:r>
          </a:p>
          <a:p>
            <a:r>
              <a:rPr lang="pt-BR" dirty="0"/>
              <a:t>Esses eventos necessariamente não impede que o caso de uso seja iniciado, mas sim que ele seja concluído.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01364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Aula 09 – Conteúdo </a:t>
            </a:r>
            <a:endParaRPr lang="pt-BR" sz="4400" cap="small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9"/>
            </a:pPr>
            <a:r>
              <a:rPr lang="pt-BR" sz="2800" b="1" dirty="0"/>
              <a:t>Diagrama de Casos de Uso</a:t>
            </a:r>
            <a:endParaRPr lang="pt-BR" sz="2800" dirty="0"/>
          </a:p>
          <a:p>
            <a:pPr marL="808038" lvl="1" indent="-273050"/>
            <a:r>
              <a:rPr lang="pt-BR" dirty="0"/>
              <a:t>Casos de uso e atores</a:t>
            </a:r>
          </a:p>
          <a:p>
            <a:pPr marL="808038" lvl="1" indent="-273050"/>
            <a:r>
              <a:rPr lang="pt-BR" dirty="0"/>
              <a:t>Os estereótipos </a:t>
            </a:r>
            <a:r>
              <a:rPr lang="pt-BR" i="1" dirty="0"/>
              <a:t>include</a:t>
            </a:r>
            <a:r>
              <a:rPr lang="pt-BR" dirty="0"/>
              <a:t> e </a:t>
            </a:r>
            <a:r>
              <a:rPr lang="pt-BR" i="1" dirty="0" err="1"/>
              <a:t>extend</a:t>
            </a:r>
            <a:endParaRPr lang="pt-BR" dirty="0"/>
          </a:p>
          <a:p>
            <a:pPr marL="808038" lvl="1" indent="-273050"/>
            <a:r>
              <a:rPr lang="pt-BR" dirty="0"/>
              <a:t>Descrição textual de casos de uso </a:t>
            </a:r>
          </a:p>
          <a:p>
            <a:pPr marL="514350" indent="-514350">
              <a:buSzPct val="100000"/>
            </a:pPr>
            <a:endParaRPr lang="pt-BR" dirty="0"/>
          </a:p>
          <a:p>
            <a:pPr marL="788670" lvl="1" indent="-514350">
              <a:buSzPct val="100000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994774"/>
      </p:ext>
    </p:extLst>
  </p:cSld>
  <p:clrMapOvr>
    <a:masterClrMapping/>
  </p:clrMapOvr>
  <p:transition spd="med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061" y="182117"/>
            <a:ext cx="8229600" cy="1139825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Diagrama de Casos de Uso – Cenários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20</a:t>
            </a:fld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02407"/>
              </p:ext>
            </p:extLst>
          </p:nvPr>
        </p:nvGraphicFramePr>
        <p:xfrm>
          <a:off x="457200" y="1779142"/>
          <a:ext cx="8280920" cy="4464496"/>
        </p:xfrm>
        <a:graphic>
          <a:graphicData uri="http://schemas.openxmlformats.org/drawingml/2006/table">
            <a:tbl>
              <a:tblPr firstRow="1" firstCol="1" bandRow="1"/>
              <a:tblGrid>
                <a:gridCol w="198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9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57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800" b="1" dirty="0">
                          <a:effectLst/>
                          <a:latin typeface="Times New Roman"/>
                          <a:ea typeface="Times New Roman"/>
                        </a:rPr>
                        <a:t>RF01</a:t>
                      </a:r>
                      <a:endParaRPr lang="pt-BR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  <a:latin typeface="Times New Roman"/>
                          <a:ea typeface="Times New Roman"/>
                        </a:rPr>
                        <a:t>Nome do Caso de Uso:</a:t>
                      </a:r>
                      <a:endParaRPr lang="pt-BR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  <a:latin typeface="Times New Roman"/>
                          <a:ea typeface="Times New Roman"/>
                        </a:rPr>
                        <a:t>Efetuar </a:t>
                      </a:r>
                      <a:r>
                        <a:rPr lang="pt-BR" sz="2000" b="1" dirty="0" err="1">
                          <a:effectLst/>
                          <a:latin typeface="Times New Roman"/>
                          <a:ea typeface="Times New Roman"/>
                        </a:rPr>
                        <a:t>Login</a:t>
                      </a:r>
                      <a:endParaRPr lang="pt-BR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7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Times New Roman"/>
                          <a:ea typeface="Times New Roman"/>
                        </a:rPr>
                        <a:t>Descrição:</a:t>
                      </a:r>
                      <a:endParaRPr lang="pt-BR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PT" sz="2000" dirty="0">
                          <a:effectLst/>
                          <a:latin typeface="Times New Roman"/>
                          <a:ea typeface="Times New Roman"/>
                        </a:rPr>
                        <a:t>Para poder utilizar o sistema será necessario a efetuação do login por parte do usuário (funcionário, cliente ou administrador). Cada tipo de usuário específico terá diferentes níveis de acesso.</a:t>
                      </a:r>
                      <a:endParaRPr lang="pt-BR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5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Times New Roman"/>
                          <a:ea typeface="Times New Roman"/>
                        </a:rPr>
                        <a:t>Atores:</a:t>
                      </a:r>
                      <a:endParaRPr lang="pt-BR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/>
                          <a:ea typeface="Times New Roman"/>
                        </a:rPr>
                        <a:t>Cliente, Funcionário, Administrador.</a:t>
                      </a:r>
                      <a:endParaRPr lang="pt-BR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38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  <a:latin typeface="Times New Roman"/>
                          <a:ea typeface="Times New Roman"/>
                        </a:rPr>
                        <a:t>Cenário principal:</a:t>
                      </a:r>
                      <a:endParaRPr lang="pt-BR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dirty="0">
                          <a:effectLst/>
                          <a:latin typeface="Times New Roman"/>
                          <a:ea typeface="Times New Roman"/>
                        </a:rPr>
                        <a:t>O usuário digita seu </a:t>
                      </a:r>
                      <a:r>
                        <a:rPr lang="pt-BR" sz="2000" dirty="0" err="1">
                          <a:effectLst/>
                          <a:latin typeface="Times New Roman"/>
                          <a:ea typeface="Times New Roman"/>
                        </a:rPr>
                        <a:t>login</a:t>
                      </a:r>
                      <a:r>
                        <a:rPr lang="pt-BR" sz="2000" dirty="0">
                          <a:effectLst/>
                          <a:latin typeface="Times New Roman"/>
                          <a:ea typeface="Times New Roman"/>
                        </a:rPr>
                        <a:t> e senha;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dirty="0">
                          <a:effectLst/>
                          <a:latin typeface="Times New Roman"/>
                          <a:ea typeface="Times New Roman"/>
                        </a:rPr>
                        <a:t>O sistema valida o usuário;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dirty="0">
                          <a:effectLst/>
                          <a:latin typeface="Times New Roman"/>
                          <a:ea typeface="Times New Roman"/>
                        </a:rPr>
                        <a:t>O ator pode então utilizar o sistema.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effectLst/>
                          <a:latin typeface="Times New Roman"/>
                          <a:ea typeface="Times New Roman"/>
                        </a:rPr>
                        <a:t>Cenário secundário:</a:t>
                      </a:r>
                      <a:endParaRPr lang="pt-BR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ct val="100000"/>
                        <a:buFont typeface="Times New Roman"/>
                        <a:buAutoNum type="arabicPeriod"/>
                      </a:pPr>
                      <a:r>
                        <a:rPr lang="pt-BR" sz="2000" dirty="0">
                          <a:effectLst/>
                          <a:latin typeface="Times New Roman"/>
                          <a:ea typeface="Times New Roman"/>
                        </a:rPr>
                        <a:t>Caso o sistema não valide o usuário, ou a senha é dada uma informação de usuário inválido.</a:t>
                      </a:r>
                      <a:endParaRPr lang="pt-BR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770519"/>
      </p:ext>
    </p:extLst>
  </p:cSld>
  <p:clrMapOvr>
    <a:masterClrMapping/>
  </p:clrMapOvr>
  <p:transition spd="med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I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032101"/>
      </p:ext>
    </p:extLst>
  </p:cSld>
  <p:clrMapOvr>
    <a:masterClrMapping/>
  </p:clrMapOvr>
  <p:transition spd="med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 - Pacotes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Segundo Melo(2010) o </a:t>
            </a:r>
            <a:r>
              <a:rPr lang="pt-BR" b="1" dirty="0"/>
              <a:t>Diagrama de Caso de Uso</a:t>
            </a:r>
            <a:r>
              <a:rPr lang="pt-BR" dirty="0"/>
              <a:t> é utilizado para expressar a fronteira do sistema, e/ou modelar os requisitos do mesmo.</a:t>
            </a:r>
          </a:p>
          <a:p>
            <a:r>
              <a:rPr lang="pt-BR" dirty="0"/>
              <a:t>O </a:t>
            </a:r>
            <a:r>
              <a:rPr lang="pt-BR" b="1" dirty="0"/>
              <a:t>Diagrama de Caso de Uso</a:t>
            </a:r>
            <a:r>
              <a:rPr lang="pt-BR" dirty="0"/>
              <a:t> permite uma visão geral dos relacionamentos entre Casos de Uso ou entre Casos de Uso e Atores.</a:t>
            </a:r>
          </a:p>
          <a:p>
            <a:r>
              <a:rPr lang="pt-BR" dirty="0"/>
              <a:t>Os </a:t>
            </a:r>
            <a:r>
              <a:rPr lang="pt-BR" b="1" dirty="0"/>
              <a:t>Diagrama de Caso de Uso</a:t>
            </a:r>
            <a:r>
              <a:rPr lang="pt-BR" dirty="0"/>
              <a:t> podem conter: </a:t>
            </a:r>
            <a:r>
              <a:rPr lang="pt-BR" b="1" dirty="0"/>
              <a:t>notas</a:t>
            </a:r>
            <a:r>
              <a:rPr lang="pt-BR" dirty="0"/>
              <a:t>, </a:t>
            </a:r>
            <a:r>
              <a:rPr lang="pt-BR" b="1" dirty="0"/>
              <a:t>restrições</a:t>
            </a:r>
            <a:r>
              <a:rPr lang="pt-BR" dirty="0"/>
              <a:t> e </a:t>
            </a:r>
            <a:r>
              <a:rPr lang="pt-BR" b="1" dirty="0"/>
              <a:t>pacotes</a:t>
            </a:r>
            <a:r>
              <a:rPr lang="pt-BR" dirty="0"/>
              <a:t>.</a:t>
            </a:r>
          </a:p>
          <a:p>
            <a:r>
              <a:rPr lang="pt-BR" dirty="0"/>
              <a:t>Para Lima (2007) conforme o levantamento e a análise  de requisitos evoluem, os Casos de Uso vão se multiplicando de modo que reuni-los em um único diagrama dificulta a sua visualização e gerenciamento.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089168"/>
      </p:ext>
    </p:extLst>
  </p:cSld>
  <p:clrMapOvr>
    <a:masterClrMapping/>
  </p:clrMapOvr>
  <p:transition spd="med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 - Pacotes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Um Pacote de Caso de Uso é uma coleção de Casos de Uso, Atores, Relacionamentos, Diagramas e até mesmo outros Pacotes.</a:t>
            </a:r>
          </a:p>
        </p:txBody>
      </p:sp>
    </p:spTree>
    <p:extLst>
      <p:ext uri="{BB962C8B-B14F-4D97-AF65-F5344CB8AC3E}">
        <p14:creationId xmlns:p14="http://schemas.microsoft.com/office/powerpoint/2010/main" val="2200122086"/>
      </p:ext>
    </p:extLst>
  </p:cSld>
  <p:clrMapOvr>
    <a:masterClrMapping/>
  </p:clrMapOvr>
  <p:transition spd="med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56792"/>
            <a:ext cx="72961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21027"/>
      </p:ext>
    </p:extLst>
  </p:cSld>
  <p:clrMapOvr>
    <a:masterClrMapping/>
  </p:clrMapOvr>
  <p:transition spd="med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II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Fazer o Diagrama de Casos de Uso e Cenários Principais e Alternativos do Sistema Acadêmico Universitário no </a:t>
            </a:r>
            <a:r>
              <a:rPr lang="pt-BR" dirty="0" err="1"/>
              <a:t>Astah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591779"/>
      </p:ext>
    </p:extLst>
  </p:cSld>
  <p:clrMapOvr>
    <a:masterClrMapping/>
  </p:clrMapOvr>
  <p:transition spd="med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200" dirty="0"/>
              <a:t>Lima, Adilson da Silva. UML 2.0 do requisito à solução. 2. ed. – São Paulo: Érica, 2007</a:t>
            </a:r>
          </a:p>
          <a:p>
            <a:r>
              <a:rPr lang="pt-BR" sz="2200" dirty="0"/>
              <a:t>Melo, Ana Cristina. Desenvolvendo aplicações com UML 2.2: do conceitual à implementação. 3 ed. Rio de Janeiro: </a:t>
            </a:r>
            <a:r>
              <a:rPr lang="pt-BR" sz="2200" dirty="0" err="1"/>
              <a:t>Brasport</a:t>
            </a:r>
            <a:r>
              <a:rPr lang="pt-BR" sz="2200" dirty="0"/>
              <a:t>, 2010.</a:t>
            </a:r>
          </a:p>
          <a:p>
            <a:r>
              <a:rPr lang="pt-BR" sz="2200" dirty="0" err="1"/>
              <a:t>Vargas,Thânia</a:t>
            </a:r>
            <a:r>
              <a:rPr lang="pt-BR" sz="2200" dirty="0"/>
              <a:t> Clair de Souza A história de UML e seus diagramas Departamento de Informática e Estatística Universidade Federal de Santa Catarina (UFSC) – Florianópolis, SC – </a:t>
            </a:r>
            <a:r>
              <a:rPr lang="pt-BR" sz="2200" dirty="0" err="1"/>
              <a:t>Brazil</a:t>
            </a:r>
            <a:r>
              <a:rPr lang="pt-BR" sz="2200" dirty="0"/>
              <a:t>. </a:t>
            </a:r>
            <a:r>
              <a:rPr lang="pt-BR" sz="2200" dirty="0" err="1"/>
              <a:t>Disponivel</a:t>
            </a:r>
            <a:r>
              <a:rPr lang="pt-BR" sz="2200" dirty="0"/>
              <a:t> em: </a:t>
            </a:r>
            <a:r>
              <a:rPr lang="pt-BR" sz="2200" dirty="0">
                <a:hlinkClick r:id="rId2"/>
              </a:rPr>
              <a:t>https://projetos.inf.ufsc.br/arquivos_projetos/projeto_721/artigo.tcc.pdf Acessado em 21/03/2016</a:t>
            </a:r>
            <a:r>
              <a:rPr lang="pt-BR" sz="2200" dirty="0"/>
              <a:t>.</a:t>
            </a:r>
          </a:p>
          <a:p>
            <a:r>
              <a:rPr lang="pt-BR" sz="2200" dirty="0"/>
              <a:t>Sampaio. </a:t>
            </a:r>
            <a:r>
              <a:rPr lang="pt-BR" sz="2200" dirty="0">
                <a:hlinkClick r:id="rId3"/>
              </a:rPr>
              <a:t>http://www.dsc.ufcg.edu.br/~sampaio/cursos/2007.1/Graduacao/SI-II/Uml/diagramas/usecases/usecases.htm</a:t>
            </a:r>
            <a:r>
              <a:rPr lang="pt-BR" sz="2200" dirty="0"/>
              <a:t>. Acesso em 31/03/2016.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0551445"/>
      </p:ext>
    </p:extLst>
  </p:cSld>
  <p:clrMapOvr>
    <a:masterClrMapping/>
  </p:clrMapOvr>
  <p:transition spd="med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http://www.dsc.ufcg.edu.br/~sampaio/cursos/2007.1/Graduacao/SI-II/Uml/diagramas/usecases/usecases.htm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http://www.ateomomento.com.br/caso-de-uso-fluxo-de-excecao/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USANDO</a:t>
            </a:r>
          </a:p>
          <a:p>
            <a:r>
              <a:rPr lang="pt-BR" dirty="0"/>
              <a:t>Estereotipo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http://www.ibm.com/support/knowledgecenter/SS4JE2_7.5.5/com.ibm.xtools.modeler.doc/topics/rmestereo.html?lang=pt-br</a:t>
            </a:r>
          </a:p>
        </p:txBody>
      </p:sp>
    </p:spTree>
    <p:extLst>
      <p:ext uri="{BB962C8B-B14F-4D97-AF65-F5344CB8AC3E}">
        <p14:creationId xmlns:p14="http://schemas.microsoft.com/office/powerpoint/2010/main" val="1590254916"/>
      </p:ext>
    </p:extLst>
  </p:cSld>
  <p:clrMapOvr>
    <a:masterClrMapping/>
  </p:clrMapOvr>
  <p:transition spd="med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1026" name="Picture 2" descr="https://upload.wikimedia.org/wikipedia/en/2/2d/UML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900897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367128"/>
      </p:ext>
    </p:extLst>
  </p:cSld>
  <p:clrMapOvr>
    <a:masterClrMapping/>
  </p:clrMapOvr>
  <p:transition spd="med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169318"/>
            <a:ext cx="8229600" cy="1139825"/>
          </a:xfrm>
        </p:spPr>
        <p:txBody>
          <a:bodyPr/>
          <a:lstStyle/>
          <a:p>
            <a:r>
              <a:rPr lang="pt-BR" dirty="0"/>
              <a:t>Diagrama de Casos de Uso – </a:t>
            </a:r>
            <a:r>
              <a:rPr lang="pt-BR" i="1" dirty="0"/>
              <a:t>Use Case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433704"/>
          </a:xfrm>
        </p:spPr>
        <p:txBody>
          <a:bodyPr>
            <a:noAutofit/>
          </a:bodyPr>
          <a:lstStyle/>
          <a:p>
            <a:r>
              <a:rPr lang="pt-BR" dirty="0"/>
              <a:t>A maior dificuldade em modelar um sistema não está nos diagramas a desenhar, no código necessário criar ou nas base de dados que devem ser projetadas.</a:t>
            </a:r>
          </a:p>
          <a:p>
            <a:r>
              <a:rPr lang="pt-BR" dirty="0"/>
              <a:t>Na realidade está no levantamento de requisitos e seu gerenciamento.</a:t>
            </a:r>
          </a:p>
          <a:p>
            <a:r>
              <a:rPr lang="pt-BR" dirty="0"/>
              <a:t>Segundo Sampaio (2016) O </a:t>
            </a:r>
            <a:r>
              <a:rPr lang="pt-BR" b="1" dirty="0"/>
              <a:t>Diagrama de Casos de Uso – </a:t>
            </a:r>
            <a:r>
              <a:rPr lang="pt-BR" b="1" i="1" dirty="0"/>
              <a:t>Use Case </a:t>
            </a:r>
            <a:r>
              <a:rPr lang="pt-BR" b="1" dirty="0"/>
              <a:t>-</a:t>
            </a:r>
            <a:r>
              <a:rPr lang="pt-BR" dirty="0"/>
              <a:t> </a:t>
            </a:r>
            <a:r>
              <a:rPr lang="pt-BR" u="sng" dirty="0"/>
              <a:t>tem o objetivo de auxiliar a comunicação entre os analistas e o cliente</a:t>
            </a:r>
            <a:r>
              <a:rPr lang="pt-BR" dirty="0"/>
              <a:t>.</a:t>
            </a:r>
          </a:p>
          <a:p>
            <a:r>
              <a:rPr lang="pt-BR" dirty="0"/>
              <a:t>Um diagrama de </a:t>
            </a:r>
            <a:r>
              <a:rPr lang="pt-BR" b="1" dirty="0"/>
              <a:t>Caso de Uso </a:t>
            </a:r>
            <a:r>
              <a:rPr lang="pt-BR" dirty="0"/>
              <a:t>descreve um cenário que mostra as funcionalidades do sistema do ponto de vista do usuário. </a:t>
            </a:r>
          </a:p>
          <a:p>
            <a:r>
              <a:rPr lang="pt-BR" dirty="0"/>
              <a:t>O cliente deve ver no diagrama de </a:t>
            </a:r>
            <a:r>
              <a:rPr lang="pt-BR" b="1" dirty="0"/>
              <a:t>Casos de Uso </a:t>
            </a:r>
            <a:r>
              <a:rPr lang="pt-BR" dirty="0"/>
              <a:t>as principais funcionalidades de seu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22499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 - </a:t>
            </a:r>
            <a:r>
              <a:rPr lang="pt-BR" i="1" dirty="0"/>
              <a:t>Use Case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b="1" dirty="0"/>
              <a:t>Diagrama de Caso de Uso </a:t>
            </a:r>
            <a:r>
              <a:rPr lang="pt-BR" dirty="0"/>
              <a:t>é representado por:</a:t>
            </a:r>
          </a:p>
          <a:p>
            <a:pPr lvl="1"/>
            <a:r>
              <a:rPr lang="pt-BR" dirty="0"/>
              <a:t>atores;</a:t>
            </a:r>
          </a:p>
          <a:p>
            <a:pPr lvl="1"/>
            <a:r>
              <a:rPr lang="pt-BR" dirty="0"/>
              <a:t>casos de uso;</a:t>
            </a:r>
          </a:p>
          <a:p>
            <a:pPr lvl="1"/>
            <a:r>
              <a:rPr lang="pt-BR" dirty="0"/>
              <a:t>relacionamentos entre estes elementos.</a:t>
            </a:r>
          </a:p>
          <a:p>
            <a:r>
              <a:rPr lang="pt-BR" dirty="0"/>
              <a:t>Para os relacionamentos de </a:t>
            </a:r>
            <a:r>
              <a:rPr lang="pt-BR" b="1" dirty="0"/>
              <a:t>Casos de Uso, entre si, </a:t>
            </a:r>
            <a:r>
              <a:rPr lang="pt-BR" dirty="0"/>
              <a:t>temos os tipos:</a:t>
            </a:r>
          </a:p>
          <a:p>
            <a:pPr lvl="1"/>
            <a:r>
              <a:rPr lang="pt-BR" dirty="0"/>
              <a:t>Generalizações, </a:t>
            </a:r>
            <a:r>
              <a:rPr lang="pt-BR" i="1" dirty="0" err="1"/>
              <a:t>extends</a:t>
            </a:r>
            <a:r>
              <a:rPr lang="pt-BR" dirty="0"/>
              <a:t> e </a:t>
            </a:r>
            <a:r>
              <a:rPr lang="pt-BR" i="1" dirty="0"/>
              <a:t>includes.</a:t>
            </a:r>
          </a:p>
          <a:p>
            <a:r>
              <a:rPr lang="pt-BR" dirty="0"/>
              <a:t>Para os relacionamentos de </a:t>
            </a:r>
            <a:r>
              <a:rPr lang="pt-BR" b="1" dirty="0"/>
              <a:t>Atores, entre si</a:t>
            </a:r>
            <a:r>
              <a:rPr lang="pt-BR" dirty="0"/>
              <a:t>, temos um único tipo, que é o relacionamento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r>
              <a:rPr lang="pt-BR" dirty="0"/>
              <a:t>Para os relacionamentos  entre </a:t>
            </a:r>
            <a:r>
              <a:rPr lang="pt-BR" b="1" dirty="0"/>
              <a:t>Atores e Casos de Uso</a:t>
            </a:r>
            <a:r>
              <a:rPr lang="pt-BR" dirty="0"/>
              <a:t>, temos apenas a </a:t>
            </a:r>
            <a:r>
              <a:rPr lang="pt-BR" b="1" dirty="0"/>
              <a:t>Associação.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75233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i="1" dirty="0"/>
              <a:t>Casos de uso</a:t>
            </a:r>
            <a:r>
              <a:rPr lang="pt-BR" dirty="0"/>
              <a:t> podem opcionalmente estar envolvidos por um retângulo que representa os </a:t>
            </a:r>
            <a:r>
              <a:rPr lang="pt-BR" b="1" dirty="0"/>
              <a:t>limites do sistema</a:t>
            </a:r>
            <a:r>
              <a:rPr lang="pt-BR" dirty="0"/>
              <a:t>.</a:t>
            </a:r>
          </a:p>
          <a:p>
            <a:r>
              <a:rPr lang="pt-BR" b="1" dirty="0"/>
              <a:t>Limites do sistema: </a:t>
            </a:r>
            <a:r>
              <a:rPr lang="pt-BR" dirty="0"/>
              <a:t>representado por um retângulo envolvendo os </a:t>
            </a:r>
            <a:r>
              <a:rPr lang="pt-BR" i="1" dirty="0"/>
              <a:t>casos de uso</a:t>
            </a:r>
            <a:r>
              <a:rPr lang="pt-BR" dirty="0"/>
              <a:t> que compõem o sistema.</a:t>
            </a:r>
          </a:p>
          <a:p>
            <a:r>
              <a:rPr lang="pt-BR" b="1" dirty="0"/>
              <a:t>Nome do sistema: Localizado dentro do retângulo</a:t>
            </a:r>
          </a:p>
        </p:txBody>
      </p:sp>
    </p:spTree>
    <p:extLst>
      <p:ext uri="{BB962C8B-B14F-4D97-AF65-F5344CB8AC3E}">
        <p14:creationId xmlns:p14="http://schemas.microsoft.com/office/powerpoint/2010/main" val="4268684075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Conteúdo 6"/>
          <p:cNvSpPr txBox="1">
            <a:spLocks/>
          </p:cNvSpPr>
          <p:nvPr/>
        </p:nvSpPr>
        <p:spPr>
          <a:xfrm>
            <a:off x="3625724" y="2379672"/>
            <a:ext cx="1810544" cy="4012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rgbClr val="C00000"/>
              </a:buClr>
              <a:buSzPct val="95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rgbClr val="C00000"/>
              </a:buClr>
              <a:buSzPct val="76000"/>
              <a:buFont typeface="Wingdings" panose="05000000000000000000" pitchFamily="2" charset="2"/>
              <a:buChar char="q"/>
              <a:defRPr kumimoji="0"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rgbClr val="C00000"/>
              </a:buClr>
              <a:buSzPct val="76000"/>
              <a:buFont typeface="Courier New" panose="02070309020205020404" pitchFamily="49" charset="0"/>
              <a:buChar char="o"/>
              <a:defRPr kumimoji="0" sz="2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rgbClr val="C00000"/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v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pt-BR" sz="1800" dirty="0"/>
              <a:t>Telefone Celular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526365" y="2607372"/>
            <a:ext cx="1010213" cy="2036516"/>
            <a:chOff x="1635754" y="1949478"/>
            <a:chExt cx="1010213" cy="2036516"/>
          </a:xfrm>
        </p:grpSpPr>
        <p:grpSp>
          <p:nvGrpSpPr>
            <p:cNvPr id="7" name="Grupo 6"/>
            <p:cNvGrpSpPr/>
            <p:nvPr/>
          </p:nvGrpSpPr>
          <p:grpSpPr>
            <a:xfrm>
              <a:off x="1773678" y="1949478"/>
              <a:ext cx="605044" cy="1328630"/>
              <a:chOff x="899592" y="1844824"/>
              <a:chExt cx="1080120" cy="2232248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899592" y="1844824"/>
                <a:ext cx="936104" cy="936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Conector reto 9"/>
              <p:cNvCxnSpPr>
                <a:stCxn id="9" idx="4"/>
              </p:cNvCxnSpPr>
              <p:nvPr/>
            </p:nvCxnSpPr>
            <p:spPr>
              <a:xfrm>
                <a:off x="1367644" y="2780928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>
                <a:off x="1367644" y="3356992"/>
                <a:ext cx="612068" cy="648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H="1">
                <a:off x="899592" y="3356992"/>
                <a:ext cx="468052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899592" y="2996952"/>
                <a:ext cx="9181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aixaDeTexto 7"/>
            <p:cNvSpPr txBox="1"/>
            <p:nvPr/>
          </p:nvSpPr>
          <p:spPr>
            <a:xfrm>
              <a:off x="1635754" y="3278108"/>
              <a:ext cx="10102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Rede</a:t>
              </a:r>
            </a:p>
            <a:p>
              <a:pPr algn="ctr"/>
              <a:r>
                <a: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Celular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67544" y="2607372"/>
            <a:ext cx="1053494" cy="1772070"/>
            <a:chOff x="564589" y="4606090"/>
            <a:chExt cx="1053494" cy="1772070"/>
          </a:xfrm>
        </p:grpSpPr>
        <p:grpSp>
          <p:nvGrpSpPr>
            <p:cNvPr id="15" name="Grupo 14"/>
            <p:cNvGrpSpPr/>
            <p:nvPr/>
          </p:nvGrpSpPr>
          <p:grpSpPr>
            <a:xfrm>
              <a:off x="741002" y="4606090"/>
              <a:ext cx="605044" cy="1328630"/>
              <a:chOff x="899592" y="1844824"/>
              <a:chExt cx="1080120" cy="223224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899592" y="1844824"/>
                <a:ext cx="936104" cy="936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/>
              <p:cNvCxnSpPr>
                <a:stCxn id="17" idx="4"/>
              </p:cNvCxnSpPr>
              <p:nvPr/>
            </p:nvCxnSpPr>
            <p:spPr>
              <a:xfrm>
                <a:off x="1367644" y="2780928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1367644" y="3356992"/>
                <a:ext cx="612068" cy="648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 flipH="1">
                <a:off x="899592" y="3356992"/>
                <a:ext cx="468052" cy="720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899592" y="2996952"/>
                <a:ext cx="9181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ixaDeTexto 15"/>
            <p:cNvSpPr txBox="1"/>
            <p:nvPr/>
          </p:nvSpPr>
          <p:spPr>
            <a:xfrm>
              <a:off x="564589" y="597805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Usuário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253084" y="2197483"/>
            <a:ext cx="2664296" cy="4363918"/>
            <a:chOff x="3253084" y="1772816"/>
            <a:chExt cx="2664296" cy="4993825"/>
          </a:xfrm>
        </p:grpSpPr>
        <p:grpSp>
          <p:nvGrpSpPr>
            <p:cNvPr id="23" name="Grupo 22"/>
            <p:cNvGrpSpPr/>
            <p:nvPr/>
          </p:nvGrpSpPr>
          <p:grpSpPr>
            <a:xfrm>
              <a:off x="3544640" y="2470932"/>
              <a:ext cx="1803699" cy="1177057"/>
              <a:chOff x="3200348" y="3112356"/>
              <a:chExt cx="1803699" cy="1177057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3200348" y="3112356"/>
                <a:ext cx="1803699" cy="117705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3677076" y="3356992"/>
                <a:ext cx="9669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Fazer</a:t>
                </a:r>
              </a:p>
              <a:p>
                <a:pPr algn="ctr"/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Ligação</a:t>
                </a:r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3629147" y="3885150"/>
              <a:ext cx="1803699" cy="1177057"/>
              <a:chOff x="3200348" y="3112356"/>
              <a:chExt cx="1803699" cy="1177057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3200348" y="3112356"/>
                <a:ext cx="1803699" cy="117705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3664252" y="3356992"/>
                <a:ext cx="9925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Receber</a:t>
                </a:r>
              </a:p>
              <a:p>
                <a:pPr algn="ctr"/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Ligação</a:t>
                </a: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3687491" y="5324056"/>
              <a:ext cx="1803699" cy="1177057"/>
              <a:chOff x="3200348" y="3112356"/>
              <a:chExt cx="1803699" cy="1177057"/>
            </a:xfrm>
          </p:grpSpPr>
          <p:sp>
            <p:nvSpPr>
              <p:cNvPr id="27" name="Elipse 26"/>
              <p:cNvSpPr/>
              <p:nvPr/>
            </p:nvSpPr>
            <p:spPr>
              <a:xfrm>
                <a:off x="3200348" y="3112356"/>
                <a:ext cx="1803699" cy="1177057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3448332" y="3356992"/>
                <a:ext cx="14244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Fazer uso </a:t>
                </a:r>
              </a:p>
              <a:p>
                <a:pPr algn="ctr"/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Programado</a:t>
                </a:r>
              </a:p>
            </p:txBody>
          </p:sp>
        </p:grpSp>
        <p:sp>
          <p:nvSpPr>
            <p:cNvPr id="26" name="Retângulo 25"/>
            <p:cNvSpPr/>
            <p:nvPr/>
          </p:nvSpPr>
          <p:spPr>
            <a:xfrm>
              <a:off x="3253084" y="1772816"/>
              <a:ext cx="2664296" cy="4993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8" name="Conector reto 37"/>
          <p:cNvCxnSpPr>
            <a:endCxn id="31" idx="2"/>
          </p:cNvCxnSpPr>
          <p:nvPr/>
        </p:nvCxnSpPr>
        <p:spPr>
          <a:xfrm flipV="1">
            <a:off x="1249001" y="3321834"/>
            <a:ext cx="2295639" cy="1855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1249001" y="3586123"/>
            <a:ext cx="2376723" cy="70382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1249001" y="3586123"/>
            <a:ext cx="2438490" cy="19284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 flipV="1">
            <a:off x="5359903" y="3164539"/>
            <a:ext cx="2304386" cy="1714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491190" y="3414622"/>
            <a:ext cx="2173099" cy="12292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59889"/>
      </p:ext>
    </p:extLst>
  </p:cSld>
  <p:clrMapOvr>
    <a:masterClrMapping/>
  </p:clrMapOvr>
  <p:transition spd="med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"/>
          </p:nvPr>
        </p:nvSpPr>
        <p:spPr>
          <a:xfrm>
            <a:off x="4632198" y="1443568"/>
            <a:ext cx="4041648" cy="4937760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ator</a:t>
            </a:r>
            <a:r>
              <a:rPr lang="pt-BR" dirty="0"/>
              <a:t> é representado por um boneco e um rótulo com o nome do ator.</a:t>
            </a:r>
          </a:p>
          <a:p>
            <a:r>
              <a:rPr lang="pt-BR" dirty="0"/>
              <a:t>Um </a:t>
            </a:r>
            <a:r>
              <a:rPr lang="pt-BR" b="1" dirty="0"/>
              <a:t>ator</a:t>
            </a:r>
            <a:r>
              <a:rPr lang="pt-BR" dirty="0"/>
              <a:t> é um </a:t>
            </a:r>
            <a:r>
              <a:rPr lang="pt-BR" b="1" u="sng" dirty="0"/>
              <a:t>usuário do sistema</a:t>
            </a:r>
            <a:r>
              <a:rPr lang="pt-BR" dirty="0"/>
              <a:t>, que pode ser um usuário humano ou </a:t>
            </a:r>
            <a:r>
              <a:rPr lang="pt-BR" b="1" dirty="0"/>
              <a:t>um outro sistema computacional</a:t>
            </a:r>
            <a:r>
              <a:rPr lang="pt-BR" dirty="0"/>
              <a:t>.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1403648" y="2458419"/>
            <a:ext cx="1080120" cy="2232248"/>
            <a:chOff x="899592" y="1844824"/>
            <a:chExt cx="1080120" cy="2232248"/>
          </a:xfrm>
        </p:grpSpPr>
        <p:sp>
          <p:nvSpPr>
            <p:cNvPr id="8" name="Elipse 7"/>
            <p:cNvSpPr/>
            <p:nvPr/>
          </p:nvSpPr>
          <p:spPr>
            <a:xfrm>
              <a:off x="899592" y="1844824"/>
              <a:ext cx="936104" cy="9361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>
              <a:stCxn id="8" idx="4"/>
            </p:cNvCxnSpPr>
            <p:nvPr/>
          </p:nvCxnSpPr>
          <p:spPr>
            <a:xfrm>
              <a:off x="1367644" y="278092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367644" y="3356992"/>
              <a:ext cx="612068" cy="648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H="1">
              <a:off x="899592" y="3356992"/>
              <a:ext cx="468052" cy="720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899592" y="2996952"/>
              <a:ext cx="9181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ixaDeTexto 26"/>
          <p:cNvSpPr txBox="1"/>
          <p:nvPr/>
        </p:nvSpPr>
        <p:spPr>
          <a:xfrm>
            <a:off x="611560" y="1484784"/>
            <a:ext cx="1970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ATORES:</a:t>
            </a:r>
          </a:p>
        </p:txBody>
      </p:sp>
    </p:spTree>
    <p:extLst>
      <p:ext uri="{BB962C8B-B14F-4D97-AF65-F5344CB8AC3E}">
        <p14:creationId xmlns:p14="http://schemas.microsoft.com/office/powerpoint/2010/main" val="1415801023"/>
      </p:ext>
    </p:extLst>
  </p:cSld>
  <p:clrMapOvr>
    <a:masterClrMapping/>
  </p:clrMapOvr>
  <p:transition spd="med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8D85-85C8-46B3-B7CD-9CF101FFFFF8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>
          <a:xfrm>
            <a:off x="4632198" y="1443568"/>
            <a:ext cx="4041648" cy="4937760"/>
          </a:xfrm>
        </p:spPr>
        <p:txBody>
          <a:bodyPr>
            <a:noAutofit/>
          </a:bodyPr>
          <a:lstStyle/>
          <a:p>
            <a:r>
              <a:rPr lang="pt-BR" dirty="0"/>
              <a:t>Um </a:t>
            </a:r>
            <a:r>
              <a:rPr lang="pt-BR" b="1" dirty="0"/>
              <a:t>caso de uso</a:t>
            </a:r>
            <a:r>
              <a:rPr lang="pt-BR" dirty="0"/>
              <a:t> é representado por uma elipse e um rótulo com o nome do </a:t>
            </a:r>
            <a:r>
              <a:rPr lang="pt-BR" b="1" dirty="0"/>
              <a:t>caso de uso</a:t>
            </a:r>
            <a:r>
              <a:rPr lang="pt-BR" dirty="0"/>
              <a:t>.</a:t>
            </a:r>
          </a:p>
          <a:p>
            <a:r>
              <a:rPr lang="pt-BR" dirty="0"/>
              <a:t>Um </a:t>
            </a:r>
            <a:r>
              <a:rPr lang="pt-BR" b="1" dirty="0"/>
              <a:t>caso de uso </a:t>
            </a:r>
            <a:r>
              <a:rPr lang="pt-BR" dirty="0"/>
              <a:t>define uma grande função do sistema.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1560" y="1484784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Uso:</a:t>
            </a:r>
          </a:p>
        </p:txBody>
      </p:sp>
      <p:sp>
        <p:nvSpPr>
          <p:cNvPr id="8" name="Elipse 7"/>
          <p:cNvSpPr/>
          <p:nvPr/>
        </p:nvSpPr>
        <p:spPr>
          <a:xfrm>
            <a:off x="640678" y="2420888"/>
            <a:ext cx="2952328" cy="18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442066"/>
      </p:ext>
    </p:extLst>
  </p:cSld>
  <p:clrMapOvr>
    <a:masterClrMapping/>
  </p:clrMapOvr>
  <p:transition spd="med">
    <p:randomBar dir="vert"/>
  </p:transition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6418</TotalTime>
  <Words>1339</Words>
  <Application>Microsoft Office PowerPoint</Application>
  <PresentationFormat>Apresentação na tela (4:3)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Garamond</vt:lpstr>
      <vt:lpstr>Times New Roman</vt:lpstr>
      <vt:lpstr>Wingdings</vt:lpstr>
      <vt:lpstr>Wingdings 3</vt:lpstr>
      <vt:lpstr>Borda</vt:lpstr>
      <vt:lpstr>Análise de Sistemas</vt:lpstr>
      <vt:lpstr>Aula 09 – Conteúdo </vt:lpstr>
      <vt:lpstr>Apresentação do PowerPoint</vt:lpstr>
      <vt:lpstr>Diagrama de Casos de Uso – Use Case</vt:lpstr>
      <vt:lpstr>Diagrama de Casos de Uso - Use Case</vt:lpstr>
      <vt:lpstr>Diagrama de Casos de Uso</vt:lpstr>
      <vt:lpstr>Diagrama de Casos de Uso</vt:lpstr>
      <vt:lpstr>Diagrama de Casos de Uso</vt:lpstr>
      <vt:lpstr>Diagrama de Casos de Uso</vt:lpstr>
      <vt:lpstr>Diagrama de Casos de Uso</vt:lpstr>
      <vt:lpstr>Diagrama de Casos de Uso</vt:lpstr>
      <vt:lpstr>Diagrama de Casos de Uso</vt:lpstr>
      <vt:lpstr>Diagrama de Casos de Uso</vt:lpstr>
      <vt:lpstr>Diagrama de Casos de Uso</vt:lpstr>
      <vt:lpstr>Diagrama de Casos de Uso</vt:lpstr>
      <vt:lpstr>Diagrama de Casos de Uso</vt:lpstr>
      <vt:lpstr>Diagrama de Casos de Uso</vt:lpstr>
      <vt:lpstr>Diagrama de Casos de Uso – Cenários</vt:lpstr>
      <vt:lpstr>Diagrama de Casos de Uso – Cenários</vt:lpstr>
      <vt:lpstr>Diagrama de Casos de Uso – Cenários</vt:lpstr>
      <vt:lpstr>Exercício I</vt:lpstr>
      <vt:lpstr>Diagrama de Casos de Uso - Pacotes</vt:lpstr>
      <vt:lpstr>Diagrama de Casos de Uso - Pacotes</vt:lpstr>
      <vt:lpstr>Pacotes</vt:lpstr>
      <vt:lpstr>Exercício II</vt:lpstr>
      <vt:lpstr>Bibliografia</vt:lpstr>
      <vt:lpstr>Apresentação do PowerPoint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Renata Mirella</dc:creator>
  <cp:lastModifiedBy>Renata Mirella Farina</cp:lastModifiedBy>
  <cp:revision>400</cp:revision>
  <dcterms:created xsi:type="dcterms:W3CDTF">2010-03-18T00:02:31Z</dcterms:created>
  <dcterms:modified xsi:type="dcterms:W3CDTF">2019-08-26T17:08:19Z</dcterms:modified>
</cp:coreProperties>
</file>