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8000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959" autoAdjust="0"/>
  </p:normalViewPr>
  <p:slideViewPr>
    <p:cSldViewPr>
      <p:cViewPr varScale="1">
        <p:scale>
          <a:sx n="78" d="100"/>
          <a:sy n="78" d="100"/>
        </p:scale>
        <p:origin x="-1256" y="-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1DED2-EA2A-4760-BD84-66548C6E3ED0}" type="datetimeFigureOut">
              <a:rPr lang="pt-BR" smtClean="0"/>
              <a:pPr/>
              <a:t>07/03/2018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B5859-ADA3-4002-B3B8-4B300A92EB4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1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cap="small" baseline="0">
                <a:latin typeface="Garamond" panose="02020404030301010803" pitchFamily="18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1720" y="4653136"/>
            <a:ext cx="6400800" cy="985664"/>
          </a:xfrm>
        </p:spPr>
        <p:txBody>
          <a:bodyPr/>
          <a:lstStyle>
            <a:lvl1pPr marL="0" indent="0" algn="r">
              <a:buNone/>
              <a:defRPr b="1" cap="small" baseline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DEB100-E84A-40D9-8E3C-5F216EB4ADF8}" type="slidenum">
              <a:rPr lang="pt-BR" altLang="en-US" smtClean="0"/>
              <a:pPr>
                <a:defRPr/>
              </a:pPr>
              <a:t>‹nº›</a:t>
            </a:fld>
            <a:endParaRPr lang="pt-BR" altLang="en-US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0"/>
            <a:ext cx="1443678" cy="112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25338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E4AFF-718E-47E1-8840-2252AD749105}" type="slidenum">
              <a:rPr lang="pt-BR" altLang="en-US" smtClean="0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95876091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4E02F-8133-4FD5-966B-3C1627524F3A}" type="slidenum">
              <a:rPr lang="pt-BR" altLang="en-US" smtClean="0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57944205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 cap="small" baseline="0">
                <a:latin typeface="Garamond" panose="02020404030301010803" pitchFamily="18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87C50-BA04-4408-B356-BF17E833D019}" type="slidenum">
              <a:rPr lang="pt-BR" altLang="en-US" smtClean="0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85857430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A92D3C-2D30-4F51-8B84-19C21EB6D64B}" type="slidenum">
              <a:rPr lang="pt-BR" altLang="en-US" smtClean="0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233881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888F5-0C1F-4800-A713-CFBE0CE904E5}" type="slidenum">
              <a:rPr lang="pt-BR" altLang="en-US" smtClean="0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47710491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39F5A-78D6-43CA-86A6-3829024EF783}" type="slidenum">
              <a:rPr lang="pt-BR" altLang="en-US" smtClean="0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71051611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 cap="small" baseline="0">
                <a:latin typeface="Garamond" panose="02020404030301010803" pitchFamily="18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1A734-9B1D-40CE-B8C7-791A71BA1B65}" type="slidenum">
              <a:rPr lang="pt-BR" altLang="en-US" smtClean="0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06072566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438D00-77E4-4EFF-B27D-9F42E7ADFE72}" type="slidenum">
              <a:rPr lang="pt-BR" altLang="en-US" smtClean="0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2904540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0A720-F52B-4AB5-BE4B-70FDCA754958}" type="slidenum">
              <a:rPr lang="pt-BR" altLang="en-US" smtClean="0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52102608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D358-F655-43FC-ACDA-9C825DDBC6BB}" type="slidenum">
              <a:rPr lang="pt-BR" altLang="en-US" smtClean="0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3533424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73DC6B-9B8C-4AD1-9903-6A095EE09966}" type="slidenum">
              <a:rPr lang="pt-BR" altLang="en-US" smtClean="0"/>
              <a:pPr>
                <a:defRPr/>
              </a:pPr>
              <a:t>‹nº›</a:t>
            </a:fld>
            <a:endParaRPr lang="pt-BR" altLang="en-US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594" y="180582"/>
            <a:ext cx="1301411" cy="1016170"/>
          </a:xfrm>
          <a:prstGeom prst="rect">
            <a:avLst/>
          </a:prstGeom>
        </p:spPr>
      </p:pic>
      <p:cxnSp>
        <p:nvCxnSpPr>
          <p:cNvPr id="12" name="Conector reto 11"/>
          <p:cNvCxnSpPr/>
          <p:nvPr userDrawn="1"/>
        </p:nvCxnSpPr>
        <p:spPr>
          <a:xfrm>
            <a:off x="467544" y="1196752"/>
            <a:ext cx="8280920" cy="0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 spd="med">
    <p:randomBar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small" baseline="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4000" b="1" dirty="0" smtClean="0">
                <a:solidFill>
                  <a:schemeClr val="tx1"/>
                </a:solidFill>
                <a:latin typeface="Times New Roman" pitchFamily="18" charset="0"/>
              </a:rPr>
              <a:t>Gestão de Sistemas Operacionais I</a:t>
            </a:r>
            <a:br>
              <a:rPr lang="pt-BR" sz="4000" b="1" dirty="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pt-BR" sz="4000" b="1" dirty="0" smtClean="0">
                <a:latin typeface="Times New Roman" pitchFamily="18" charset="0"/>
              </a:rPr>
              <a:t>MS-DOS</a:t>
            </a:r>
            <a:endParaRPr lang="pt-BR" sz="4000" b="1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195736" y="4797152"/>
            <a:ext cx="6400800" cy="1201688"/>
          </a:xfrm>
        </p:spPr>
        <p:txBody>
          <a:bodyPr>
            <a:normAutofit/>
          </a:bodyPr>
          <a:lstStyle/>
          <a:p>
            <a:pPr algn="r"/>
            <a:r>
              <a:rPr lang="pt-BR" sz="2800" b="1" dirty="0" smtClean="0"/>
              <a:t>Renata Mirella Farina</a:t>
            </a:r>
          </a:p>
          <a:p>
            <a:pPr algn="r"/>
            <a:r>
              <a:rPr lang="pt-BR" sz="2800" b="1" dirty="0" smtClean="0"/>
              <a:t>Araraquara, </a:t>
            </a:r>
            <a:fld id="{8777A0C8-1DEB-401A-9000-1CCA8EB8C7BE}" type="datetime4">
              <a:rPr lang="pt-BR" sz="2800" b="1" smtClean="0"/>
              <a:pPr algn="r"/>
              <a:t>7 de março de 2018</a:t>
            </a:fld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DEB100-E84A-40D9-8E3C-5F216EB4ADF8}" type="slidenum">
              <a:rPr lang="pt-BR" altLang="en-US" smtClean="0"/>
              <a:pPr>
                <a:defRPr/>
              </a:pPr>
              <a:t>1</a:t>
            </a:fld>
            <a:endParaRPr lang="pt-BR" altLang="en-US"/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MS-DOS – Comandos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FORMAT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Comando que executa a formatação do disco rígido ou de uma partição deste, isto é, em poucas palavras, prepara a unidade para uso. É importante frisar que se uma unidade já em uso for formatada, todo o seu conteúdo será perdido ou só poderá ser recuperado com programas especiais. O comando </a:t>
            </a:r>
            <a:r>
              <a:rPr lang="pt-BR" dirty="0" err="1"/>
              <a:t>format</a:t>
            </a:r>
            <a:r>
              <a:rPr lang="pt-BR" dirty="0"/>
              <a:t> também conta com parâmetros. Eis alguns:</a:t>
            </a:r>
          </a:p>
          <a:p>
            <a:pPr lvl="1"/>
            <a:r>
              <a:rPr lang="pt-BR" dirty="0"/>
              <a:t>/Q - formata rapidamente o disco da unidade;</a:t>
            </a:r>
          </a:p>
          <a:p>
            <a:pPr lvl="1"/>
            <a:r>
              <a:rPr lang="pt-BR" dirty="0"/>
              <a:t>/U - formata o disco independente da condição;</a:t>
            </a:r>
          </a:p>
          <a:p>
            <a:pPr lvl="1"/>
            <a:r>
              <a:rPr lang="pt-BR" dirty="0"/>
              <a:t>/? - fornece mais detalhes sobre o comando, assim como todos os seus parâmetros.</a:t>
            </a:r>
          </a:p>
          <a:p>
            <a:pPr lvl="1"/>
            <a:r>
              <a:rPr lang="pt-BR" dirty="0"/>
              <a:t>A sintaxe do comando é: </a:t>
            </a:r>
            <a:r>
              <a:rPr lang="pt-BR" dirty="0" err="1"/>
              <a:t>format</a:t>
            </a:r>
            <a:r>
              <a:rPr lang="pt-BR" dirty="0"/>
              <a:t> [unidade:] /Q /U /S /4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87C50-BA04-4408-B356-BF17E833D019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53989845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MS-DOS – Comandos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ATTRIB [+R | -R] [+A | -A ] [+S | -S] [+H | -H] [+I | -I]</a:t>
            </a:r>
          </a:p>
          <a:p>
            <a:r>
              <a:rPr lang="pt-BR" dirty="0"/>
              <a:t>       [unidade:][caminho][arquivo] [/S [/D] [/L]]</a:t>
            </a:r>
          </a:p>
          <a:p>
            <a:r>
              <a:rPr lang="pt-BR" dirty="0" smtClean="0"/>
              <a:t>Exibe </a:t>
            </a:r>
            <a:r>
              <a:rPr lang="pt-BR" dirty="0"/>
              <a:t>ou altera atributos de arquivo.</a:t>
            </a:r>
          </a:p>
          <a:p>
            <a:pPr marL="896938" lvl="1" indent="-439738">
              <a:buFont typeface="Wingdings" panose="05000000000000000000" pitchFamily="2" charset="2"/>
              <a:buChar char="v"/>
            </a:pPr>
            <a:r>
              <a:rPr lang="pt-BR" dirty="0" smtClean="0"/>
              <a:t>+   </a:t>
            </a:r>
            <a:r>
              <a:rPr lang="pt-BR" dirty="0"/>
              <a:t>Define um atributo.</a:t>
            </a:r>
          </a:p>
          <a:p>
            <a:pPr marL="896938" lvl="1" indent="-439738">
              <a:buFont typeface="Wingdings" panose="05000000000000000000" pitchFamily="2" charset="2"/>
              <a:buChar char="v"/>
            </a:pPr>
            <a:r>
              <a:rPr lang="pt-BR" dirty="0" smtClean="0"/>
              <a:t>-   </a:t>
            </a:r>
            <a:r>
              <a:rPr lang="pt-BR" dirty="0"/>
              <a:t>Limpa um atributo.</a:t>
            </a:r>
          </a:p>
          <a:p>
            <a:pPr marL="896938" lvl="1" indent="-439738">
              <a:buFont typeface="Wingdings" panose="05000000000000000000" pitchFamily="2" charset="2"/>
              <a:buChar char="v"/>
            </a:pPr>
            <a:r>
              <a:rPr lang="pt-BR" dirty="0" smtClean="0"/>
              <a:t>R   </a:t>
            </a:r>
            <a:r>
              <a:rPr lang="pt-BR" dirty="0"/>
              <a:t>Atributo de arquivo somente leitura.</a:t>
            </a:r>
          </a:p>
          <a:p>
            <a:pPr marL="896938" lvl="1" indent="-439738">
              <a:buFont typeface="Wingdings" panose="05000000000000000000" pitchFamily="2" charset="2"/>
              <a:buChar char="v"/>
            </a:pPr>
            <a:r>
              <a:rPr lang="pt-BR" dirty="0" smtClean="0"/>
              <a:t>A   </a:t>
            </a:r>
            <a:r>
              <a:rPr lang="pt-BR" dirty="0"/>
              <a:t>Atributo de arquivo morto.</a:t>
            </a:r>
          </a:p>
          <a:p>
            <a:pPr marL="896938" lvl="1" indent="-439738">
              <a:buFont typeface="Wingdings" panose="05000000000000000000" pitchFamily="2" charset="2"/>
              <a:buChar char="v"/>
            </a:pPr>
            <a:r>
              <a:rPr lang="pt-BR" dirty="0" smtClean="0"/>
              <a:t>S   </a:t>
            </a:r>
            <a:r>
              <a:rPr lang="pt-BR" dirty="0"/>
              <a:t>Atributo de arquivo de sistema.</a:t>
            </a:r>
          </a:p>
          <a:p>
            <a:pPr marL="896938" lvl="1" indent="-439738">
              <a:buFont typeface="Wingdings" panose="05000000000000000000" pitchFamily="2" charset="2"/>
              <a:buChar char="v"/>
            </a:pPr>
            <a:r>
              <a:rPr lang="pt-BR" dirty="0" smtClean="0"/>
              <a:t>H   </a:t>
            </a:r>
            <a:r>
              <a:rPr lang="pt-BR" dirty="0"/>
              <a:t>Atributo de arquivo oculto.</a:t>
            </a:r>
          </a:p>
          <a:p>
            <a:pPr marL="896938" lvl="1" indent="-439738">
              <a:buFont typeface="Wingdings" panose="05000000000000000000" pitchFamily="2" charset="2"/>
              <a:buChar char="v"/>
            </a:pPr>
            <a:r>
              <a:rPr lang="pt-BR" dirty="0" smtClean="0"/>
              <a:t>I   </a:t>
            </a:r>
            <a:r>
              <a:rPr lang="pt-BR" dirty="0"/>
              <a:t>Atributo de arquivo sem conteúdo indexado.</a:t>
            </a:r>
          </a:p>
          <a:p>
            <a:pPr marL="896938" lvl="1" indent="-439738">
              <a:buFont typeface="Wingdings" panose="05000000000000000000" pitchFamily="2" charset="2"/>
              <a:buChar char="v"/>
            </a:pPr>
            <a:r>
              <a:rPr lang="pt-BR" dirty="0"/>
              <a:t>  [unidade:][caminho][arquivo</a:t>
            </a:r>
            <a:r>
              <a:rPr lang="pt-BR" dirty="0" smtClean="0"/>
              <a:t>]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87C50-BA04-4408-B356-BF17E833D019}" type="slidenum">
              <a:rPr lang="pt-BR" altLang="en-US" smtClean="0"/>
              <a:pPr>
                <a:defRPr/>
              </a:pPr>
              <a:t>11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82898329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MS-DOS – Comandos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6938" lvl="1" indent="-439738">
              <a:buFont typeface="Wingdings" panose="05000000000000000000" pitchFamily="2" charset="2"/>
              <a:buChar char="v"/>
            </a:pPr>
            <a:r>
              <a:rPr lang="pt-BR" dirty="0">
                <a:solidFill>
                  <a:prstClr val="black"/>
                </a:solidFill>
              </a:rPr>
              <a:t>Especifica um ou mais arquivos para processamento de atributos.</a:t>
            </a:r>
          </a:p>
          <a:p>
            <a:pPr marL="896938" lvl="1" indent="-439738">
              <a:buFont typeface="Wingdings" panose="05000000000000000000" pitchFamily="2" charset="2"/>
              <a:buChar char="v"/>
            </a:pPr>
            <a:r>
              <a:rPr lang="pt-BR" dirty="0">
                <a:solidFill>
                  <a:prstClr val="black"/>
                </a:solidFill>
              </a:rPr>
              <a:t>  /S  Processa os arquivos correspondentes na pasta </a:t>
            </a:r>
            <a:r>
              <a:rPr lang="pt-BR" dirty="0" smtClean="0">
                <a:solidFill>
                  <a:prstClr val="black"/>
                </a:solidFill>
              </a:rPr>
              <a:t>atual   </a:t>
            </a:r>
            <a:r>
              <a:rPr lang="pt-BR" dirty="0">
                <a:solidFill>
                  <a:prstClr val="black"/>
                </a:solidFill>
              </a:rPr>
              <a:t>e em todas as subpastas.</a:t>
            </a:r>
          </a:p>
          <a:p>
            <a:pPr marL="896938" lvl="1" indent="-439738">
              <a:buFont typeface="Wingdings" panose="05000000000000000000" pitchFamily="2" charset="2"/>
              <a:buChar char="v"/>
            </a:pPr>
            <a:r>
              <a:rPr lang="pt-BR" dirty="0">
                <a:solidFill>
                  <a:prstClr val="black"/>
                </a:solidFill>
              </a:rPr>
              <a:t>  /D  Inclui pastas no processamento.</a:t>
            </a:r>
          </a:p>
          <a:p>
            <a:pPr marL="896938" lvl="1" indent="-439738">
              <a:buFont typeface="Wingdings" panose="05000000000000000000" pitchFamily="2" charset="2"/>
              <a:buChar char="v"/>
            </a:pPr>
            <a:r>
              <a:rPr lang="pt-BR" dirty="0">
                <a:solidFill>
                  <a:prstClr val="black"/>
                </a:solidFill>
              </a:rPr>
              <a:t>  /L  Trabalha nos atributos do Link Simbólico </a:t>
            </a:r>
            <a:r>
              <a:rPr lang="pt-BR" dirty="0" smtClean="0">
                <a:solidFill>
                  <a:prstClr val="black"/>
                </a:solidFill>
              </a:rPr>
              <a:t>versus      </a:t>
            </a:r>
            <a:r>
              <a:rPr lang="pt-BR" dirty="0">
                <a:solidFill>
                  <a:prstClr val="black"/>
                </a:solidFill>
              </a:rPr>
              <a:t>o destino do Link Simbólico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87C50-BA04-4408-B356-BF17E833D019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5803905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MS-DOS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Autofit/>
          </a:bodyPr>
          <a:lstStyle/>
          <a:p>
            <a:r>
              <a:rPr lang="pt-BR" b="1" dirty="0"/>
              <a:t>DOS </a:t>
            </a:r>
            <a:r>
              <a:rPr lang="pt-BR" dirty="0"/>
              <a:t>(</a:t>
            </a:r>
            <a:r>
              <a:rPr lang="pt-BR" i="1" dirty="0"/>
              <a:t>Disk </a:t>
            </a:r>
            <a:r>
              <a:rPr lang="pt-BR" i="1" dirty="0" err="1"/>
              <a:t>Operating</a:t>
            </a:r>
            <a:r>
              <a:rPr lang="pt-BR" i="1" dirty="0"/>
              <a:t> System</a:t>
            </a:r>
            <a:r>
              <a:rPr lang="pt-BR" dirty="0"/>
              <a:t>) é um sistema operacional bastante antigo, lançado na década de 1980. </a:t>
            </a:r>
            <a:endParaRPr lang="pt-BR" dirty="0" smtClean="0"/>
          </a:p>
          <a:p>
            <a:r>
              <a:rPr lang="pt-BR" dirty="0" smtClean="0"/>
              <a:t>Apesar </a:t>
            </a:r>
            <a:r>
              <a:rPr lang="pt-BR" dirty="0"/>
              <a:t>da "idade", muitas de suas funcionalidades têm aplicação até nos dias de hoje. </a:t>
            </a:r>
            <a:endParaRPr lang="pt-BR" dirty="0" smtClean="0"/>
          </a:p>
          <a:p>
            <a:r>
              <a:rPr lang="pt-BR" dirty="0" smtClean="0"/>
              <a:t>Sua </a:t>
            </a:r>
            <a:r>
              <a:rPr lang="pt-BR" dirty="0"/>
              <a:t>utilização se baseia, essencialmente, em linhas de comandos, isto é, na digitação de instruções por parte do usuário.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b="1" dirty="0" smtClean="0"/>
              <a:t>MS-DOS</a:t>
            </a:r>
            <a:r>
              <a:rPr lang="pt-BR" dirty="0"/>
              <a:t>, a versão do </a:t>
            </a:r>
            <a:r>
              <a:rPr lang="pt-BR" b="1" dirty="0"/>
              <a:t>DOS</a:t>
            </a:r>
            <a:r>
              <a:rPr lang="pt-BR" dirty="0"/>
              <a:t> da Microsoft ("MS" é a abreviação do nome da empresa), que também é a mais conhecida.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87C50-BA04-4408-B356-BF17E833D019}" type="slidenum">
              <a:rPr lang="pt-BR" altLang="en-US" smtClean="0"/>
              <a:pPr>
                <a:defRPr/>
              </a:pPr>
              <a:t>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17599986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MS-DOS – Comandos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Autofit/>
          </a:bodyPr>
          <a:lstStyle/>
          <a:p>
            <a:r>
              <a:rPr lang="pt-BR" b="1" dirty="0" smtClean="0"/>
              <a:t>VER </a:t>
            </a:r>
            <a:r>
              <a:rPr lang="pt-BR" b="1" dirty="0">
                <a:sym typeface="Wingdings" panose="05000000000000000000" pitchFamily="2" charset="2"/>
              </a:rPr>
              <a:t></a:t>
            </a:r>
            <a:r>
              <a:rPr lang="pt-BR" dirty="0">
                <a:sym typeface="Wingdings" panose="05000000000000000000" pitchFamily="2" charset="2"/>
              </a:rPr>
              <a:t> Comando que exibe o número da versão do sistema operacional que está sendo utilizado</a:t>
            </a:r>
            <a:r>
              <a:rPr lang="pt-BR" dirty="0" smtClean="0">
                <a:sym typeface="Wingdings" panose="05000000000000000000" pitchFamily="2" charset="2"/>
              </a:rPr>
              <a:t>.</a:t>
            </a:r>
          </a:p>
          <a:p>
            <a:r>
              <a:rPr lang="pt-BR" b="1" dirty="0">
                <a:sym typeface="Wingdings" panose="05000000000000000000" pitchFamily="2" charset="2"/>
              </a:rPr>
              <a:t>DIR </a:t>
            </a:r>
            <a:r>
              <a:rPr lang="pt-BR" dirty="0">
                <a:sym typeface="Wingdings" panose="05000000000000000000" pitchFamily="2" charset="2"/>
              </a:rPr>
              <a:t> Comando que mostra a lista de arquivos de um diretório. Essa instrução pode conter </a:t>
            </a:r>
            <a:r>
              <a:rPr lang="pt-BR" dirty="0" smtClean="0">
                <a:sym typeface="Wingdings" panose="05000000000000000000" pitchFamily="2" charset="2"/>
              </a:rPr>
              <a:t>alguns parâmetros</a:t>
            </a:r>
            <a:r>
              <a:rPr lang="pt-BR" dirty="0">
                <a:sym typeface="Wingdings" panose="05000000000000000000" pitchFamily="2" charset="2"/>
              </a:rPr>
              <a:t>, entre eles:</a:t>
            </a:r>
          </a:p>
          <a:p>
            <a:pPr lvl="1"/>
            <a:r>
              <a:rPr lang="pt-BR" b="1" dirty="0">
                <a:sym typeface="Wingdings" panose="05000000000000000000" pitchFamily="2" charset="2"/>
              </a:rPr>
              <a:t>/P</a:t>
            </a:r>
            <a:r>
              <a:rPr lang="pt-BR" dirty="0">
                <a:sym typeface="Wingdings" panose="05000000000000000000" pitchFamily="2" charset="2"/>
              </a:rPr>
              <a:t> - lista o diretório com pausas para quando a quantidade de arquivos é grande o </a:t>
            </a:r>
            <a:r>
              <a:rPr lang="pt-BR" dirty="0" err="1">
                <a:sym typeface="Wingdings" panose="05000000000000000000" pitchFamily="2" charset="2"/>
              </a:rPr>
              <a:t>suﬁciente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smtClean="0">
                <a:sym typeface="Wingdings" panose="05000000000000000000" pitchFamily="2" charset="2"/>
              </a:rPr>
              <a:t>para que </a:t>
            </a:r>
            <a:r>
              <a:rPr lang="pt-BR" dirty="0">
                <a:sym typeface="Wingdings" panose="05000000000000000000" pitchFamily="2" charset="2"/>
              </a:rPr>
              <a:t>não possa ser exibida de uma só vez na tela;</a:t>
            </a:r>
          </a:p>
          <a:p>
            <a:pPr lvl="1"/>
            <a:r>
              <a:rPr lang="pt-BR" b="1" dirty="0">
                <a:sym typeface="Wingdings" panose="05000000000000000000" pitchFamily="2" charset="2"/>
              </a:rPr>
              <a:t>/W</a:t>
            </a:r>
            <a:r>
              <a:rPr lang="pt-BR" dirty="0">
                <a:sym typeface="Wingdings" panose="05000000000000000000" pitchFamily="2" charset="2"/>
              </a:rPr>
              <a:t> - lista o diretório organizando a visualização na horizontal;</a:t>
            </a:r>
          </a:p>
          <a:p>
            <a:pPr lvl="1"/>
            <a:r>
              <a:rPr lang="pt-BR" b="1" dirty="0">
                <a:sym typeface="Wingdings" panose="05000000000000000000" pitchFamily="2" charset="2"/>
              </a:rPr>
              <a:t>/S</a:t>
            </a:r>
            <a:r>
              <a:rPr lang="pt-BR" dirty="0">
                <a:sym typeface="Wingdings" panose="05000000000000000000" pitchFamily="2" charset="2"/>
              </a:rPr>
              <a:t> - exibe não só o conteúdo do diretório atual como também o conteúdo das pastas deste</a:t>
            </a:r>
            <a:r>
              <a:rPr lang="pt-BR" dirty="0" smtClean="0">
                <a:sym typeface="Wingdings" panose="05000000000000000000" pitchFamily="2" charset="2"/>
              </a:rPr>
              <a:t>; </a:t>
            </a:r>
            <a:r>
              <a:rPr lang="pt-BR" smtClean="0">
                <a:sym typeface="Wingdings" panose="05000000000000000000" pitchFamily="2" charset="2"/>
              </a:rPr>
              <a:t>Para parar CTRL+C.</a:t>
            </a:r>
            <a:endParaRPr lang="pt-BR" dirty="0">
              <a:sym typeface="Wingdings" panose="05000000000000000000" pitchFamily="2" charset="2"/>
            </a:endParaRPr>
          </a:p>
          <a:p>
            <a:pPr lvl="1"/>
            <a:r>
              <a:rPr lang="pt-BR" b="1" dirty="0">
                <a:sym typeface="Wingdings" panose="05000000000000000000" pitchFamily="2" charset="2"/>
              </a:rPr>
              <a:t>/? </a:t>
            </a:r>
            <a:r>
              <a:rPr lang="pt-BR" dirty="0">
                <a:sym typeface="Wingdings" panose="05000000000000000000" pitchFamily="2" charset="2"/>
              </a:rPr>
              <a:t>- use essa instrução para conhecer todos o parâmetros do comando dir</a:t>
            </a:r>
            <a:r>
              <a:rPr lang="pt-BR" dirty="0" smtClean="0">
                <a:sym typeface="Wingdings" panose="05000000000000000000" pitchFamily="2" charset="2"/>
              </a:rPr>
              <a:t>.</a:t>
            </a:r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87C50-BA04-4408-B356-BF17E833D019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63327862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MS-DOS – Comandos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O comando </a:t>
            </a:r>
            <a:r>
              <a:rPr lang="pt-BR" b="1" dirty="0" smtClean="0">
                <a:sym typeface="Wingdings" panose="05000000000000000000" pitchFamily="2" charset="2"/>
              </a:rPr>
              <a:t>DIR</a:t>
            </a:r>
            <a:r>
              <a:rPr lang="pt-BR" dirty="0" smtClean="0"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também poder apresentar três informações bastante importantes depois de listar </a:t>
            </a:r>
            <a:r>
              <a:rPr lang="pt-BR" dirty="0" smtClean="0">
                <a:sym typeface="Wingdings" panose="05000000000000000000" pitchFamily="2" charset="2"/>
              </a:rPr>
              <a:t>o:</a:t>
            </a:r>
            <a:endParaRPr lang="pt-BR" dirty="0">
              <a:sym typeface="Wingdings" panose="05000000000000000000" pitchFamily="2" charset="2"/>
            </a:endParaRPr>
          </a:p>
          <a:p>
            <a:pPr lvl="1"/>
            <a:r>
              <a:rPr lang="pt-BR" dirty="0">
                <a:sym typeface="Wingdings" panose="05000000000000000000" pitchFamily="2" charset="2"/>
              </a:rPr>
              <a:t>conteúdo da pasta: o número de arquivos contidos no diretório corrente, o espaço em disco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ocupado por estes arquivos e o </a:t>
            </a:r>
            <a:r>
              <a:rPr lang="pt-BR" dirty="0" smtClean="0">
                <a:sym typeface="Wingdings" panose="05000000000000000000" pitchFamily="2" charset="2"/>
              </a:rPr>
              <a:t>espaço </a:t>
            </a:r>
            <a:r>
              <a:rPr lang="pt-BR" dirty="0">
                <a:sym typeface="Wingdings" panose="05000000000000000000" pitchFamily="2" charset="2"/>
              </a:rPr>
              <a:t>disponível no disco.</a:t>
            </a:r>
            <a:endParaRPr lang="pt-BR" dirty="0"/>
          </a:p>
          <a:p>
            <a:r>
              <a:rPr lang="pt-BR" b="1" dirty="0" smtClean="0"/>
              <a:t>CLS</a:t>
            </a:r>
            <a:r>
              <a:rPr lang="pt-BR" dirty="0" smtClean="0"/>
              <a:t> </a:t>
            </a:r>
            <a:r>
              <a:rPr lang="pt-BR" dirty="0">
                <a:sym typeface="Wingdings" panose="05000000000000000000" pitchFamily="2" charset="2"/>
              </a:rPr>
              <a:t> Comando que "limpa" a tela, isto é, elimina as informações exibidas até então e deixa o cursor </a:t>
            </a:r>
            <a:r>
              <a:rPr lang="pt-BR" dirty="0" smtClean="0">
                <a:sym typeface="Wingdings" panose="05000000000000000000" pitchFamily="2" charset="2"/>
              </a:rPr>
              <a:t>no canto </a:t>
            </a:r>
            <a:r>
              <a:rPr lang="pt-BR" dirty="0">
                <a:sym typeface="Wingdings" panose="05000000000000000000" pitchFamily="2" charset="2"/>
              </a:rPr>
              <a:t>superior esquerdo</a:t>
            </a:r>
            <a:r>
              <a:rPr lang="pt-BR" dirty="0" smtClean="0">
                <a:sym typeface="Wingdings" panose="05000000000000000000" pitchFamily="2" charset="2"/>
              </a:rPr>
              <a:t>.</a:t>
            </a:r>
          </a:p>
          <a:p>
            <a:r>
              <a:rPr lang="pt-BR" b="1" dirty="0"/>
              <a:t>MKDIR ou </a:t>
            </a:r>
            <a:r>
              <a:rPr lang="pt-BR" b="1" dirty="0" smtClean="0"/>
              <a:t>MD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Comando </a:t>
            </a:r>
            <a:r>
              <a:rPr lang="pt-BR" dirty="0"/>
              <a:t>que cria um diretório a partir da pasta corrente com o nome </a:t>
            </a:r>
            <a:r>
              <a:rPr lang="pt-BR" dirty="0" smtClean="0"/>
              <a:t>especificado.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87C50-BA04-4408-B356-BF17E833D019}" type="slidenum">
              <a:rPr lang="pt-BR" altLang="en-US" smtClean="0"/>
              <a:pPr>
                <a:defRPr/>
              </a:pPr>
              <a:t>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63521705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MS-DOS – Comandos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Autofit/>
          </a:bodyPr>
          <a:lstStyle/>
          <a:p>
            <a:r>
              <a:rPr lang="pt-BR" b="1" dirty="0"/>
              <a:t>CHDIR ou </a:t>
            </a:r>
            <a:r>
              <a:rPr lang="pt-BR" b="1" dirty="0" smtClean="0"/>
              <a:t>CD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Comando </a:t>
            </a:r>
            <a:r>
              <a:rPr lang="pt-BR" dirty="0"/>
              <a:t>que muda o diretório corrente para outro a partir da pasta atual</a:t>
            </a:r>
            <a:r>
              <a:rPr lang="pt-BR" dirty="0" smtClean="0"/>
              <a:t>.</a:t>
            </a:r>
          </a:p>
          <a:p>
            <a:r>
              <a:rPr lang="pt-BR" b="1" dirty="0"/>
              <a:t>RMDIR ou </a:t>
            </a:r>
            <a:r>
              <a:rPr lang="pt-BR" b="1" dirty="0" smtClean="0"/>
              <a:t>RD </a:t>
            </a:r>
            <a:r>
              <a:rPr lang="pt-BR" dirty="0">
                <a:sym typeface="Wingdings" panose="05000000000000000000" pitchFamily="2" charset="2"/>
              </a:rPr>
              <a:t> Comando que remove um diretório a partir da unidade corrente. O diretório somente </a:t>
            </a:r>
            <a:r>
              <a:rPr lang="pt-BR" dirty="0" smtClean="0">
                <a:sym typeface="Wingdings" panose="05000000000000000000" pitchFamily="2" charset="2"/>
              </a:rPr>
              <a:t>será eliminado </a:t>
            </a:r>
            <a:r>
              <a:rPr lang="pt-BR" dirty="0">
                <a:sym typeface="Wingdings" panose="05000000000000000000" pitchFamily="2" charset="2"/>
              </a:rPr>
              <a:t>se não houver nenhum arquivo ou pasta em seu interior</a:t>
            </a:r>
            <a:r>
              <a:rPr lang="pt-BR" dirty="0" smtClean="0">
                <a:sym typeface="Wingdings" panose="05000000000000000000" pitchFamily="2" charset="2"/>
              </a:rPr>
              <a:t>.</a:t>
            </a:r>
          </a:p>
          <a:p>
            <a:r>
              <a:rPr lang="pt-BR" b="1" dirty="0" smtClean="0">
                <a:sym typeface="Wingdings" panose="05000000000000000000" pitchFamily="2" charset="2"/>
              </a:rPr>
              <a:t>CHKDSK</a:t>
            </a:r>
            <a:r>
              <a:rPr lang="pt-BR" dirty="0" smtClean="0">
                <a:sym typeface="Wingdings" panose="05000000000000000000" pitchFamily="2" charset="2"/>
              </a:rPr>
              <a:t>  Comando </a:t>
            </a:r>
            <a:r>
              <a:rPr lang="pt-BR" dirty="0">
                <a:sym typeface="Wingdings" panose="05000000000000000000" pitchFamily="2" charset="2"/>
              </a:rPr>
              <a:t>que checa a integridade e as </a:t>
            </a:r>
            <a:r>
              <a:rPr lang="pt-BR" dirty="0" err="1">
                <a:sym typeface="Wingdings" panose="05000000000000000000" pitchFamily="2" charset="2"/>
              </a:rPr>
              <a:t>especiﬁcações</a:t>
            </a:r>
            <a:r>
              <a:rPr lang="pt-BR" dirty="0">
                <a:sym typeface="Wingdings" panose="05000000000000000000" pitchFamily="2" charset="2"/>
              </a:rPr>
              <a:t> do disco mostrando informações sobre </a:t>
            </a:r>
            <a:r>
              <a:rPr lang="pt-BR" dirty="0" smtClean="0">
                <a:sym typeface="Wingdings" panose="05000000000000000000" pitchFamily="2" charset="2"/>
              </a:rPr>
              <a:t>este na tela.</a:t>
            </a:r>
          </a:p>
          <a:p>
            <a:r>
              <a:rPr lang="pt-BR" b="1" dirty="0" smtClean="0">
                <a:sym typeface="Wingdings" panose="05000000000000000000" pitchFamily="2" charset="2"/>
              </a:rPr>
              <a:t>MEM</a:t>
            </a:r>
            <a:r>
              <a:rPr lang="pt-BR" dirty="0" smtClean="0">
                <a:sym typeface="Wingdings" panose="05000000000000000000" pitchFamily="2" charset="2"/>
              </a:rPr>
              <a:t>  Digite </a:t>
            </a:r>
            <a:r>
              <a:rPr lang="pt-BR" dirty="0" err="1">
                <a:sym typeface="Wingdings" panose="05000000000000000000" pitchFamily="2" charset="2"/>
              </a:rPr>
              <a:t>mem</a:t>
            </a:r>
            <a:r>
              <a:rPr lang="pt-BR" dirty="0">
                <a:sym typeface="Wingdings" panose="05000000000000000000" pitchFamily="2" charset="2"/>
              </a:rPr>
              <a:t> no </a:t>
            </a:r>
            <a:r>
              <a:rPr lang="pt-BR" dirty="0" err="1">
                <a:sym typeface="Wingdings" panose="05000000000000000000" pitchFamily="2" charset="2"/>
              </a:rPr>
              <a:t>prompt</a:t>
            </a:r>
            <a:r>
              <a:rPr lang="pt-BR" dirty="0">
                <a:sym typeface="Wingdings" panose="05000000000000000000" pitchFamily="2" charset="2"/>
              </a:rPr>
              <a:t> e informações atuais sobre a memória do computador serão exibidas.</a:t>
            </a:r>
            <a:endParaRPr lang="pt-BR" dirty="0" smtClean="0">
              <a:sym typeface="Wingdings" panose="05000000000000000000" pitchFamily="2" charset="2"/>
            </a:endParaRPr>
          </a:p>
          <a:p>
            <a:endParaRPr lang="pt-BR" dirty="0" smtClean="0">
              <a:sym typeface="Wingdings" panose="05000000000000000000" pitchFamily="2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87C50-BA04-4408-B356-BF17E833D019}" type="slidenum">
              <a:rPr lang="pt-BR" altLang="en-US" smtClean="0"/>
              <a:pPr>
                <a:defRPr/>
              </a:pPr>
              <a:t>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61199504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MS-DOS – Comandos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TREE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Comando que exibe </a:t>
            </a:r>
            <a:r>
              <a:rPr lang="pt-BR" dirty="0" err="1"/>
              <a:t>graﬁcamente</a:t>
            </a:r>
            <a:r>
              <a:rPr lang="pt-BR" dirty="0"/>
              <a:t> a árvore de diretórios a partir do diretório-raiz para que o usuário tenha a organização hierárquica do seu disco. Esse comando pode conter algumas variações baseadas em parâmetros:</a:t>
            </a:r>
          </a:p>
          <a:p>
            <a:pPr lvl="1"/>
            <a:r>
              <a:rPr lang="pt-BR" dirty="0"/>
              <a:t>/F - exibe a árvore de diretórios mostrando também os arquivos existentes dentro deles;</a:t>
            </a:r>
          </a:p>
          <a:p>
            <a:pPr lvl="1"/>
            <a:r>
              <a:rPr lang="pt-BR" dirty="0"/>
              <a:t>/A - instrui o comando </a:t>
            </a:r>
            <a:r>
              <a:rPr lang="pt-BR" dirty="0" err="1"/>
              <a:t>tree</a:t>
            </a:r>
            <a:r>
              <a:rPr lang="pt-BR" dirty="0"/>
              <a:t> a usar ASCII em vez de caracteres estendidos.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87C50-BA04-4408-B356-BF17E833D019}" type="slidenum">
              <a:rPr lang="pt-BR" altLang="en-US" smtClean="0"/>
              <a:pPr>
                <a:defRPr/>
              </a:pPr>
              <a:t>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68033817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MS-DOS – Comandos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RENAME ou </a:t>
            </a:r>
            <a:r>
              <a:rPr lang="pt-BR" b="1" dirty="0" smtClean="0"/>
              <a:t>REN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Comando </a:t>
            </a:r>
            <a:r>
              <a:rPr lang="pt-BR" dirty="0"/>
              <a:t>que permite ao usuário alterar o nome de um arquivo. Basta digitar </a:t>
            </a:r>
            <a:r>
              <a:rPr lang="pt-BR" dirty="0" err="1"/>
              <a:t>rename</a:t>
            </a:r>
            <a:r>
              <a:rPr lang="pt-BR" dirty="0"/>
              <a:t> (ou </a:t>
            </a:r>
            <a:r>
              <a:rPr lang="pt-BR" dirty="0" err="1" smtClean="0"/>
              <a:t>ren</a:t>
            </a:r>
            <a:r>
              <a:rPr lang="pt-BR" dirty="0" smtClean="0"/>
              <a:t>) seguido </a:t>
            </a:r>
            <a:r>
              <a:rPr lang="pt-BR" dirty="0"/>
              <a:t>do nome atual do arquivo e, depois, a denominação que este deverá ter. Se o arquivo </a:t>
            </a:r>
            <a:r>
              <a:rPr lang="pt-BR" dirty="0" smtClean="0"/>
              <a:t>em questão </a:t>
            </a:r>
            <a:r>
              <a:rPr lang="pt-BR" dirty="0"/>
              <a:t>não estiver no diretório atual, basta informar seu caminho antes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COPY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Comando </a:t>
            </a:r>
            <a:r>
              <a:rPr lang="pt-BR" dirty="0"/>
              <a:t>que copia um arquivo ou grupo de arquivos de uma pasta para outra. Para isso, o </a:t>
            </a:r>
            <a:r>
              <a:rPr lang="pt-BR" dirty="0" smtClean="0"/>
              <a:t>usuário deve </a:t>
            </a:r>
            <a:r>
              <a:rPr lang="pt-BR" dirty="0"/>
              <a:t>digitar o comando </a:t>
            </a:r>
            <a:r>
              <a:rPr lang="pt-BR" dirty="0" err="1"/>
              <a:t>copy</a:t>
            </a:r>
            <a:r>
              <a:rPr lang="pt-BR" dirty="0"/>
              <a:t> mais sua localização atual e, em seguida, seu caminho de destino.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87C50-BA04-4408-B356-BF17E833D019}" type="slidenum">
              <a:rPr lang="pt-BR" altLang="en-US" smtClean="0"/>
              <a:pPr>
                <a:defRPr/>
              </a:pPr>
              <a:t>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798307676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MS-DOS – Comandos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r>
              <a:rPr lang="pt-BR" b="1" dirty="0" smtClean="0"/>
              <a:t>MOVE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Comando </a:t>
            </a:r>
            <a:r>
              <a:rPr lang="pt-BR" dirty="0"/>
              <a:t>que tem duas funções: renomear diretórios ou mover arquivos de uma pasta para outra</a:t>
            </a:r>
            <a:r>
              <a:rPr lang="pt-BR" dirty="0" smtClean="0"/>
              <a:t>.</a:t>
            </a:r>
          </a:p>
          <a:p>
            <a:r>
              <a:rPr lang="pt-BR" b="1" dirty="0"/>
              <a:t>DEL ou </a:t>
            </a:r>
            <a:r>
              <a:rPr lang="pt-BR" b="1" dirty="0" smtClean="0"/>
              <a:t>DELETE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Comando </a:t>
            </a:r>
            <a:r>
              <a:rPr lang="pt-BR" dirty="0"/>
              <a:t>que executa a eliminação de arquivos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UNDELETE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 </a:t>
            </a:r>
            <a:r>
              <a:rPr lang="pt-BR" dirty="0" smtClean="0"/>
              <a:t>Quem </a:t>
            </a:r>
            <a:r>
              <a:rPr lang="pt-BR" dirty="0"/>
              <a:t>é que nunca passou pela experiência de apagar um arquivo por engano? O MS-DOS </a:t>
            </a:r>
            <a:r>
              <a:rPr lang="pt-BR" dirty="0" smtClean="0"/>
              <a:t>conta com </a:t>
            </a:r>
            <a:r>
              <a:rPr lang="pt-BR" dirty="0"/>
              <a:t>o comando </a:t>
            </a:r>
            <a:r>
              <a:rPr lang="pt-BR" dirty="0" err="1"/>
              <a:t>undelete</a:t>
            </a:r>
            <a:r>
              <a:rPr lang="pt-BR" dirty="0"/>
              <a:t> justamente para esses </a:t>
            </a:r>
            <a:r>
              <a:rPr lang="pt-BR" dirty="0" smtClean="0"/>
              <a:t>casos. A </a:t>
            </a:r>
            <a:r>
              <a:rPr lang="pt-BR" dirty="0"/>
              <a:t>instrução permite recuperar um ou </a:t>
            </a:r>
            <a:r>
              <a:rPr lang="pt-BR" dirty="0" smtClean="0"/>
              <a:t>mais arquivos </a:t>
            </a:r>
            <a:r>
              <a:rPr lang="pt-BR" dirty="0"/>
              <a:t>apagados, quando possível. Para utilizá-lo, basta digitar </a:t>
            </a:r>
            <a:r>
              <a:rPr lang="pt-BR" dirty="0" err="1"/>
              <a:t>undelete</a:t>
            </a:r>
            <a:r>
              <a:rPr lang="pt-BR" dirty="0"/>
              <a:t> seguido do caminho </a:t>
            </a:r>
            <a:r>
              <a:rPr lang="pt-BR" dirty="0" smtClean="0"/>
              <a:t>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87C50-BA04-4408-B356-BF17E833D019}" type="slidenum">
              <a:rPr lang="pt-BR" altLang="en-US" smtClean="0"/>
              <a:pPr>
                <a:defRPr/>
              </a:pPr>
              <a:t>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37194068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MS-DOS – Comandos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RD</a:t>
            </a:r>
            <a:r>
              <a:rPr lang="pt-BR" dirty="0" smtClean="0"/>
              <a:t> </a:t>
            </a:r>
            <a:r>
              <a:rPr lang="pt-BR" dirty="0" smtClean="0">
                <a:sym typeface="Wingdings" panose="05000000000000000000" pitchFamily="2" charset="2"/>
              </a:rPr>
              <a:t>  </a:t>
            </a:r>
            <a:r>
              <a:rPr lang="pt-BR" dirty="0" smtClean="0"/>
              <a:t>Este </a:t>
            </a:r>
            <a:r>
              <a:rPr lang="pt-BR" dirty="0"/>
              <a:t>é um comando que elimina um ou mais subdiretórios a partir do diretório corrente. </a:t>
            </a:r>
            <a:r>
              <a:rPr lang="pt-BR" dirty="0" smtClean="0"/>
              <a:t>Utilizando este </a:t>
            </a:r>
            <a:r>
              <a:rPr lang="pt-BR" dirty="0"/>
              <a:t>comando, o usuário poderá apagar subdiretórios com mais rapidez. Como precaução, </a:t>
            </a:r>
            <a:r>
              <a:rPr lang="pt-BR" dirty="0" smtClean="0"/>
              <a:t>a instrução </a:t>
            </a:r>
            <a:r>
              <a:rPr lang="pt-BR" dirty="0"/>
              <a:t>sempre exibirá uma mensagem perguntando se o usuário realmente deseja realizar </a:t>
            </a:r>
            <a:r>
              <a:rPr lang="pt-BR" dirty="0" smtClean="0"/>
              <a:t>tal tarefa</a:t>
            </a:r>
            <a:r>
              <a:rPr lang="pt-BR" dirty="0"/>
              <a:t>. Para executá-lo, basta digitar </a:t>
            </a:r>
            <a:r>
              <a:rPr lang="pt-BR" dirty="0" smtClean="0"/>
              <a:t>RD </a:t>
            </a:r>
            <a:r>
              <a:rPr lang="pt-BR" dirty="0"/>
              <a:t>seguido do caminho do </a:t>
            </a:r>
            <a:r>
              <a:rPr lang="pt-BR" dirty="0" smtClean="0"/>
              <a:t>arquivo.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87C50-BA04-4408-B356-BF17E833D019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31456288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4121</TotalTime>
  <Words>1035</Words>
  <Application>Microsoft Office PowerPoint</Application>
  <PresentationFormat>Apresentação na tela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Gestão de Sistemas Operacionais I MS-DOS</vt:lpstr>
      <vt:lpstr>MS-DOS</vt:lpstr>
      <vt:lpstr>MS-DOS – Comandos Básicos</vt:lpstr>
      <vt:lpstr>MS-DOS – Comandos Básicos</vt:lpstr>
      <vt:lpstr>MS-DOS – Comandos Básicos</vt:lpstr>
      <vt:lpstr>MS-DOS – Comandos Básicos</vt:lpstr>
      <vt:lpstr>MS-DOS – Comandos Básicos</vt:lpstr>
      <vt:lpstr>MS-DOS – Comandos Básicos</vt:lpstr>
      <vt:lpstr>MS-DOS – Comandos Básicos</vt:lpstr>
      <vt:lpstr>MS-DOS – Comandos Básicos</vt:lpstr>
      <vt:lpstr>MS-DOS – Comandos Básicos</vt:lpstr>
      <vt:lpstr>MS-DOS – Comandos Básicos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Renata Mirella</dc:creator>
  <cp:lastModifiedBy>Renata Mirella Farina</cp:lastModifiedBy>
  <cp:revision>271</cp:revision>
  <dcterms:created xsi:type="dcterms:W3CDTF">2010-03-18T00:02:31Z</dcterms:created>
  <dcterms:modified xsi:type="dcterms:W3CDTF">2018-03-07T12:57:25Z</dcterms:modified>
</cp:coreProperties>
</file>