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4" r:id="rId6"/>
    <p:sldId id="259" r:id="rId7"/>
    <p:sldId id="263" r:id="rId8"/>
    <p:sldId id="260" r:id="rId9"/>
    <p:sldId id="261"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73" d="100"/>
          <a:sy n="73" d="100"/>
        </p:scale>
        <p:origin x="1218"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19-04-24T11:29:00.0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14330 6477 0,'21'0'282,"21"0"-251,-21 0 0,1 0-15,-1 0-1,21 0 1,-21 0 0,0 0 15,22 0-16,-22 0 17,0 0-17,0 0-15,43 0 16,-43 0 0,0 0-1,21 0 16,-20 0-15,41 0 0,-42 0-1,0 0 1,1 0 0,20 0-1,0 0 1,-21 0-1,22 0 1,-22 0 15,0 0-15,0 0 0,22 0-1,-22 0-15,0 0 31,21 0-15,-21 0 0,22 0-1,-22 0 32,21 0-31,-21 0-1,1 0-15,20 0 16,-21 0 0,0 0-1,0 0 1,22 0 0,-22 0-1,0 0 16,0 0-15,22 0 0,-22 0-1,63 0 1,-41 0 0,-22 0-1,0 0 1,0 0-1,22 0 32,-22 0-31,42 0-16,-42 0 31,22 0 0,-22 0-15,0 0 0,0 0-1,43 0 1,-64-21 15,21 21-31,21 0 31,-21 0-15,1 0 15,-1 0 1,21 0-17,-21 0-15,0 0 31,22 0-15,-1 0 0,0 42-1,-20-42 1,-1 0 0,21 0-1,-21 0 1,0 0-1,1 0 1,-1 0 0,42 21 15,-42-21 31,22 22 1,-22-22-16,0 0-32,0 0 1,22 0 0,-22 0-1,0 0 1,21 0 15,-21 0-15,1 0-1,20 0 1,-21 0 15,0 0 1,0 0-17,22-22 16,-22 22 32,0 0-63,0 0 62,22 0-46,-22 0 0,0 0 46,21 0-31,-21 0 16,1 0-15,-1 0-17,21 0 16,-21-42 1,0 42 15,1 0 31,20 0-47,-21 0 31,0 0-30,22 0 61,-22 0 17,0 0-79,0 0 32,0 0-32,22 0 31,-22 0 1,0 0 15,21 0-62,-21 0 140</inkml:trace>
</inkml:ink>
</file>

<file path=ppt/ink/ink2.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19-04-24T11:29:06.0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14351 6773 0,'63'0'250,"-41"0"-250,20 0 15,-21 0 1,0 0-16,22 0 15,-22-21 17,0 21-1,0 0-15,0 0-1,22 0 1,-22 0-1,0 0 17,0 0-1,21 0-31,-20 0 16,20 0-1,0 0 1,-21 0 31,1 0-32,20 0 1,-21 0 31,0 0-16,0 0-15,22 0-1,-22 0 1,0 0-16,21 0 16,-20 0 15,-1 0-16,0 0-15,21 0 16,-21 0 0,22-42 15,-1 42-15,-21 0 30,22 0-30,-22 0 0,21 0 46,-21 0-31,0 0 16,1 0-31,20 0 46,0 0-30,-21 0-17,1 0 1,20 0 15,-21 0-15,0 0-1,0 0 1,22 0 0,-22 0 15,-21 21-15,21 0-1,0-21 32,22 0-31,-22 0-1,0 0 32,0 0-16,21 0-15,-20 0 62,-1 0-31,0 0-16,21 0-15,-21 0 15,1 0 16,-1 0-31,21 0 31,-21 0-32,0 0 32,22 0-47,-22 0 78,0 0-62,0 0-1,22 0 1,-22 0 0,0 0 15,0 0 16,21 0-32,-20 0 1,-1 0 0,21 0 31,-21 0-16,0 0-16,1 0 32,-1 0-31,0 0 15,0 0 0,0 0 1,0 0-17,22 0 17,-22 0-1,0 0 0,0 21-15,22-21 46,-22 0-46,0 0-1,0 0 17,21 0-17,-20 0 32,-1 0-47,0 0 16,21 0-1,-21 0 1,1 0 15,-1 0 1,21 0-17,-21 0 1,0 0-1,22 0 1,-22 0-16,0 0 47,0 0-31,22 0 15,-22 0-16,0 0 32,0 0-15,21 0-17,-20 0 1,-1 0 31,0 0-32,21 0 1,-21 0 15,1 0 0,20 0-31,-21 0 16,0 0 0,22 0-1,-22 0 1,21 0 15,0 0 125,-20 0-62,-1 0-16</inkml:trace>
</inkml:ink>
</file>

<file path=ppt/ink/ink3.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19-04-24T11:30:02.5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14351 12742 0,'0'-21'219,"21"21"-204,0-21 1,0 21 0,1-21-1,20 21 1,-42-21-1,21 21 32,-21-21 31,21 21-62,0 0-16,1 0 172,20 0-141,-21 0 47,0 0-31,22 0 16,-22 0-48,0 21 1,0 0 15,0 0-15,22-21 46,-22 0-30,0 42-17,21-42 32,-21 0-31,1 22 15,-1-22-15,21 0 15,-42 21-16,21-21 1,0 0 0,1 0-1,-1 0 17,21 0-17,-21 0 1,22 21 15,-22-21-15,21 0-1,-21 0 17,0 0-1,1 0-16,20 0 17,-21 0-17,0 0 32,22 0-16,-22 0 16,0 0 0,0 0-31,21 0-1,1 0 1,-22 0 15,21 0-15,-21 0 0,1 0-1,20-21 1,-21 21-1,0 0 1,22 0 31,-22 0-31,0 0-1,0 0 32,21 0-31,-20 0 15,-1 0-15,21 0 15,-21 0-16,22-21 1,-22-1 0,21 22-1,-21 0 1,0 0 0,22 0 15,-22 0 0,0 0-15,0 0 15,22 0 0,-22 0-15,21 0 15,-21-21 0,0 21-15,1 0 0,41 0-1,-42 0 1,43 0-1,-43 0 1,21 0 15,-21 0-31,1 0 32,-1 0-17,21 0 1,-21-21 15,0 21-15,1 0-1,20 0 32,-21 0-16,0 0-15,0 0 0,22 0 15,-22 0 16,0 0-32,21 0 17,-20 0-1,-1 0 0,0 0-15,21 0-1,-21 0 17,1 0-1,-1 0-31,21 0 31,-21 0-15,0 0-1,1 0 32,20 0-31,-21 0 0,0 0-1,22 0 16,-22 0-15,0 0 0,0 0-1,21 0 1,-20 0 0,-1 0-1,0 0 16,21 0-15,-21 0 0,1 0-1,-1 0 1,21 0 0,-21 0 15,0 0 0,1 0-15,20 0-16,-21 0 31,0 0-15,0 0-1,43 21 1,-43-21 15,21 0 0,-20 0 1,-1 0-17,21 0 1,-21 0-1,0 0 48,1 0-47,20 0 15,-21 0 0,0 0 32,22 0-32,-22 0-16,0 0 32,0 0-47,21 0 16,-20 0 15,-1 21 438,-21 1-453,0-1-1,0 21 63,0-21-62,0 0 0,0 22 15,0-22 0,0 0 78,0 0-15,0 22 172,-21-22-172,-1-21-1,-20 0-77,0 21 0,-1 0-1,22-21 16,0 0 1,0 0 186,0 0-218,0 21 110,-1-21-63,1 0-32,0 0 1,-21 0 0,21 0-1,-1 0 126,-20 0-94,21 0 0,0 21-1,0 1-30,-1-22 0,-20 0-1,21 0 1,0 0 0,0 0 15,-22 0 47,22 0 47,-21 0-94,21 0-31,-1 0 31,1-22-15,-21 1 47,21 0-48,0 0 16,-1 21 94,1 0-109,21-21 0,-42 21-1,21 0 17,0 0 14,-1 0-30,1 0-16,-21 0 16,42-21 124,21 21-46,43-43-94,-43 22 16,42-21-16,-20 42 15,-22-21 17,21-1 14,-21 22 17,22 0-32,-22 0-15,0 0 15,21 0 0,-21 0 1,1 0-17,-1 0-15,42 0 31,-42 0-15,1 0 0,20 0-1,0 0 1,43 0 0,-43 0 15,-42 22 188,-42 20-219,0-21 15,-43 21 1,21-42-1,22 0 1,-21 0 0,20 22-1,-63-1 1,85-21 0,0 0 46,0 0-15,0 0 15,-22 0 32,22 0-78,0 0-1,0 0 1,-21 0 0,20 0-1,1 0-15,-21 0 32,21 0-17,0 0 1,-1 0-1,-62 0 1,20 0 0,22 0 77,21 0-77,0 0 0,-22 0 15,22 0-15,0 0-1,0 0 16,-22 0 16,22 0-15,0 0-17,-21 0 32,21 0-31,-1 0-1,1 0 17,-21 0-1,0 0 0,-1 0-31,22 0 16,-21 0-1,21 0 63,-1 0-46,1 0 15,-21 0-16,21 0 31,-22 0-30,22 0-32,0 0 15,0 0-15,-43 42 16,1-42-1,21 0 17,-1 0-17,22 0 17,0 0-32,0 0 15,-85 0 1,85 0-1,-22 0 1,1 0 47,21 0-32,0 0-16,-22 0 79,22 0-63,0 0-15,0 0 0,-21 0-1,20 0 1,1 0 15,-21 0-15,21 0-1,0 0 1,-1 0-16,-41 0 31,21 0 1,-1 0-17,22 0-15,0 0 16,0 0-1,0 0 17,-22 0-17,22 0 17,0 0-17,-21 0 1,20 0-16,1 0 15,0 0 17,-21 0-17,21 0 17,-1-42-1,-20 42 0,21 0-15,-43 0-1,43 0 1,0 0 0,0 0-1,0-21 1,0 21-1,-43 0 1,43 0 0,-43-22-1,43 22 1,0 0 0,-21 0-1,21 0 1,-1 0-1,1 0 1,-21 0 0,21 0 93,0 0-93,-1-21 421,22 0-437,0 0 16,0-21-16,0 20 15,0 1 17,0 0-17,0-21-15,0 21 32,0-1 46,0 1 234,22 21-281,-1 0-31,-21-21 47,21 21-31,21 0 62,-21 0-62,1 0-1,-1 0 1,21 0 0,-21 0 124,0 0-124,22 0-1,-22 0 1,0 0 47,0 0-48,22 0 1,-22 0 203,0 0-188,0 0 47,21 0-62,22 0-16,-43 0 15,0 0 1,0 0 15,1 0-15,-1 0 15,21 0 172,-21 0-78,0 0-109,1 0-1,-22-21-15,21 0 32,0 21-17,0 0 16,0 0-15,22-21 0,-22 21-1,-64 0 282,22 0-281,0 0-1,0 0 17,0 0 186,0 0-202,-22 0 0,22 0 46,-21 0-62,21 0 16,-1 0-1,-20 0 1,21 0 0,0 0 77,-22 0-77,22 0 0,0 0-1,0 0-15,-21 0 78,20 0-46,44 0 249,-1 0-281,0 0 16,0 0-1,43 0 1,20 0-1,-20 0 1,20 0 0,-62 0-16,-1 0 78,0 0-78,0 0 125,0 0-63,0 0-46,22 21 0,-22-21 15,0 0-16,0 0 1,22 0 0,-1 0-1,21 0 1,-41 0 0,-1 0 15,21 42-31,22-21 15,-22-21 1,-21 0 15,21 0 16,-20 0-16,-1 43 1,21-43 61,-21 0-61,0 0 30,1 0 1,20 0-63,-21-22 15,0 22 1,0 0 31,22-21-16,-22 21 0,21-21-15,-21 21 15,1 0 63,-1 0-78,0 0 46,-42 0 266,0 0-328,-22 0 16,22 0-1,-64 0 1,43 0-16,21 0 16,0 0-16,0 0 15,-22 0 17,43 21 186,43-21-218,-22 21 16,0-21 0,21 22-1,-21-22 1,22 42-1,41 0 1,-41-21 0,-22-21-16,0 0 15,-21 22-15,21-22 16,0 0 15,1 0 0,-1 0-15,0 0 0,0 0-1,21 0 1,-20 21 0,-1-21-1,42 0 1,-42 0-1,22 21 157,-22-21-156,0 0-16,43 42 16,-1-42-1,1 21 1,-1 1-1,22-1 1,-1 0 0,-41 0-1,63-21 1,-64 0 0,-21 0-1,21 0 16,-20 0-15,-1 0 0,21 21-1,-21-21 1,0 0 31,1 0 78,20 0-16,-21 0-78,0 0-15,0-21 15,1 21 32,20 0 15,21 0 31,-41 0-77,-1 0-17,21 0-15,-21 0 31,0 0 32,22 0-63,-43 21 266,0 0-251,-21 1 63,-1-22-46,1 0-17,0 0 1,-42 0-1,41 0 1,1 0 31,21-22-47,-42 22 31,21 0 16,0-21-31,-1 21-1,22-21 17,-21 21-32,-21 0 31,21 0 0,0 0-15,-1 0 31,-20 0-16,21 0 0,0 0 32,0 0-32,-22 0 188,22 0-204,0 0-15,-21 0 31,20 0-15,1 0 0,-21 0-1,0 0 1,-43 21 0,85 0 62,-21-21 109,-22 0-171,22 0-1,0 0 17,0 0 61,0 0-46,0 0-47,-1 0 78,1 0-46,0 0-17,0 0 1,0 0 31,-22 22-32,22-22 1,-21 0 31,21 0-31,-43 0-1,43 0 32,63 0 219,-20 0-251,41 0-15,-21 0 16,-20 0 0,-1 0-1,21-22 1,0 1-1,1 21 1,20-21 0,-20 0 46,-22 21 1,0 0-48,0 0 1,0 0 0,22 0 15,-22 0 0,0 0-15,21 0-1,-21 0 1,1 0 31,-1 0-47,0 0 31,21 0-31,1 0 16,-1 0-1,21 0 1,-41 0 0,-1 0-1,42 0 16,-42 0-15,1 0 0,20 0-1,-63 0 126,0 0-141,-43 0 16,43 0 15,-21 0-16,-1 0 1,22 0 0,-21 0-1,-85 0 1,21 0 0,42 0-1,22 0 1,-21 21-1,41-21 1,1 0 0,0 0-1,0 0 48,-21 0 93,20 0-156,1 0 16,0 0 15,-21 0-15,21 42 15,-1-42-16,-20 0 79,21 0 16,0 0-64,-22 0-14,22 0-17,0 0 1,0 0 15,-21 0 0,20 0 1,1 0-1,0 0 16,-21 0-16,21 0-15,-1 0 31,-20 0-1,21 0 1,0 0-15,0 0-1,-1 0-16,-41-42 1,21 42 0,20 0 31,-41-21-16,63 0 47,0 0-62,0-1-1,-42-20 1,42 21-1,0 0-15,-64-22 32,22 22-17,-1 0 1,43-85 359,-21 85-359,42 0 452,1 21-468,-1 0 63,21 0-48,-21 0 1,0 0 0,43 0-1,-43 0 32,0 0 16,22 0-1,-22 0-15,0 0-31,21 0-1,-21 0 1,1 0 0,-1 0 15,21 0-16,0 0 1,1 0 0,-1 42-1,22-42 1,-43 21 0,21-21-1,-42 22 1,85-1 15,-22-21-15,-20 0-1,-1 21 1,-21-21 0,64 42-1,-43-21 1,-21-21-1,0 0 32,1 0-47,20 0 16,-21 0 0,0 0-1,43 0 1,-22 0-1,0 0 17,-20 0-17,-1 0 1,21 0 15,-21 0 0,0 0 16,1 0-31,-1 0 0,0 0-16,0 0 15,0 0 32,0 0 0,1 0-31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84A12441-CBDD-471A-9857-F430B39D59E8}" type="datetimeFigureOut">
              <a:rPr lang="pt-BR" smtClean="0"/>
              <a:t>24/04/2019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5C30DA-0AB7-49D5-9C51-21A3FA9C8FC6}" type="slidenum">
              <a:rPr lang="pt-BR" smtClean="0"/>
              <a:t>‹nº›</a:t>
            </a:fld>
            <a:endParaRPr lang="pt-B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6253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Editar estilos de texto Mestre</a:t>
            </a:r>
          </a:p>
        </p:txBody>
      </p:sp>
      <p:sp>
        <p:nvSpPr>
          <p:cNvPr id="3" name="Date Placeholder 2"/>
          <p:cNvSpPr>
            <a:spLocks noGrp="1"/>
          </p:cNvSpPr>
          <p:nvPr>
            <p:ph type="dt" sz="half" idx="10"/>
          </p:nvPr>
        </p:nvSpPr>
        <p:spPr/>
        <p:txBody>
          <a:bodyPr/>
          <a:lstStyle/>
          <a:p>
            <a:fld id="{84A12441-CBDD-471A-9857-F430B39D59E8}" type="datetimeFigureOut">
              <a:rPr lang="pt-BR" smtClean="0"/>
              <a:t>24/04/2019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95C30DA-0AB7-49D5-9C51-21A3FA9C8FC6}" type="slidenum">
              <a:rPr lang="pt-BR" smtClean="0"/>
              <a:t>‹nº›</a:t>
            </a:fld>
            <a:endParaRPr lang="pt-BR"/>
          </a:p>
        </p:txBody>
      </p:sp>
    </p:spTree>
    <p:extLst>
      <p:ext uri="{BB962C8B-B14F-4D97-AF65-F5344CB8AC3E}">
        <p14:creationId xmlns:p14="http://schemas.microsoft.com/office/powerpoint/2010/main" val="197876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84A12441-CBDD-471A-9857-F430B39D59E8}" type="datetimeFigureOut">
              <a:rPr lang="pt-BR" smtClean="0"/>
              <a:t>24/04/2019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5C30DA-0AB7-49D5-9C51-21A3FA9C8FC6}" type="slidenum">
              <a:rPr lang="pt-BR" smtClean="0"/>
              <a:t>‹nº›</a:t>
            </a:fld>
            <a:endParaRPr lang="pt-BR"/>
          </a:p>
        </p:txBody>
      </p:sp>
    </p:spTree>
    <p:extLst>
      <p:ext uri="{BB962C8B-B14F-4D97-AF65-F5344CB8AC3E}">
        <p14:creationId xmlns:p14="http://schemas.microsoft.com/office/powerpoint/2010/main" val="1846465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Editar estilos de texto Mestre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84A12441-CBDD-471A-9857-F430B39D59E8}" type="datetimeFigureOut">
              <a:rPr lang="pt-BR" smtClean="0"/>
              <a:t>24/04/2019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5C30DA-0AB7-49D5-9C51-21A3FA9C8FC6}" type="slidenum">
              <a:rPr lang="pt-BR" smtClean="0"/>
              <a:t>‹nº›</a:t>
            </a:fld>
            <a:endParaRPr lang="pt-B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59122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84A12441-CBDD-471A-9857-F430B39D59E8}" type="datetimeFigureOut">
              <a:rPr lang="pt-BR" smtClean="0"/>
              <a:t>24/04/2019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5C30DA-0AB7-49D5-9C51-21A3FA9C8FC6}" type="slidenum">
              <a:rPr lang="pt-BR" smtClean="0"/>
              <a:t>‹nº›</a:t>
            </a:fld>
            <a:endParaRPr lang="pt-BR"/>
          </a:p>
        </p:txBody>
      </p:sp>
    </p:spTree>
    <p:extLst>
      <p:ext uri="{BB962C8B-B14F-4D97-AF65-F5344CB8AC3E}">
        <p14:creationId xmlns:p14="http://schemas.microsoft.com/office/powerpoint/2010/main" val="1514233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smtClean="0"/>
              <a:t>Editar estilos de texto Mestre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84A12441-CBDD-471A-9857-F430B39D59E8}" type="datetimeFigureOut">
              <a:rPr lang="pt-BR" smtClean="0"/>
              <a:t>24/04/2019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5C30DA-0AB7-49D5-9C51-21A3FA9C8FC6}" type="slidenum">
              <a:rPr lang="pt-BR" smtClean="0"/>
              <a:t>‹nº›</a:t>
            </a:fld>
            <a:endParaRPr lang="pt-B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11777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pt-BR" smtClean="0"/>
              <a:t>Clique para editar o título mestre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smtClean="0"/>
              <a:t>Editar estilos de texto Mestre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84A12441-CBDD-471A-9857-F430B39D59E8}" type="datetimeFigureOut">
              <a:rPr lang="pt-BR" smtClean="0"/>
              <a:t>24/04/2019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5C30DA-0AB7-49D5-9C51-21A3FA9C8FC6}" type="slidenum">
              <a:rPr lang="pt-BR" smtClean="0"/>
              <a:t>‹nº›</a:t>
            </a:fld>
            <a:endParaRPr lang="pt-BR"/>
          </a:p>
        </p:txBody>
      </p:sp>
    </p:spTree>
    <p:extLst>
      <p:ext uri="{BB962C8B-B14F-4D97-AF65-F5344CB8AC3E}">
        <p14:creationId xmlns:p14="http://schemas.microsoft.com/office/powerpoint/2010/main" val="2737277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4A12441-CBDD-471A-9857-F430B39D59E8}" type="datetimeFigureOut">
              <a:rPr lang="pt-BR" smtClean="0"/>
              <a:t>24/04/2019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5C30DA-0AB7-49D5-9C51-21A3FA9C8FC6}" type="slidenum">
              <a:rPr lang="pt-BR" smtClean="0"/>
              <a:t>‹nº›</a:t>
            </a:fld>
            <a:endParaRPr lang="pt-BR"/>
          </a:p>
        </p:txBody>
      </p:sp>
    </p:spTree>
    <p:extLst>
      <p:ext uri="{BB962C8B-B14F-4D97-AF65-F5344CB8AC3E}">
        <p14:creationId xmlns:p14="http://schemas.microsoft.com/office/powerpoint/2010/main" val="223560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4A12441-CBDD-471A-9857-F430B39D59E8}" type="datetimeFigureOut">
              <a:rPr lang="pt-BR" smtClean="0"/>
              <a:t>24/04/2019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5C30DA-0AB7-49D5-9C51-21A3FA9C8FC6}" type="slidenum">
              <a:rPr lang="pt-BR" smtClean="0"/>
              <a:t>‹nº›</a:t>
            </a:fld>
            <a:endParaRPr lang="pt-BR"/>
          </a:p>
        </p:txBody>
      </p:sp>
    </p:spTree>
    <p:extLst>
      <p:ext uri="{BB962C8B-B14F-4D97-AF65-F5344CB8AC3E}">
        <p14:creationId xmlns:p14="http://schemas.microsoft.com/office/powerpoint/2010/main" val="443198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nchor="ct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4A12441-CBDD-471A-9857-F430B39D59E8}" type="datetimeFigureOut">
              <a:rPr lang="pt-BR" smtClean="0"/>
              <a:t>24/04/2019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5C30DA-0AB7-49D5-9C51-21A3FA9C8FC6}" type="slidenum">
              <a:rPr lang="pt-BR" smtClean="0"/>
              <a:t>‹nº›</a:t>
            </a:fld>
            <a:endParaRPr lang="pt-BR"/>
          </a:p>
        </p:txBody>
      </p:sp>
    </p:spTree>
    <p:extLst>
      <p:ext uri="{BB962C8B-B14F-4D97-AF65-F5344CB8AC3E}">
        <p14:creationId xmlns:p14="http://schemas.microsoft.com/office/powerpoint/2010/main" val="317805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84A12441-CBDD-471A-9857-F430B39D59E8}" type="datetimeFigureOut">
              <a:rPr lang="pt-BR" smtClean="0"/>
              <a:t>24/04/2019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5C30DA-0AB7-49D5-9C51-21A3FA9C8FC6}" type="slidenum">
              <a:rPr lang="pt-BR" smtClean="0"/>
              <a:t>‹nº›</a:t>
            </a:fld>
            <a:endParaRPr lang="pt-BR"/>
          </a:p>
        </p:txBody>
      </p:sp>
    </p:spTree>
    <p:extLst>
      <p:ext uri="{BB962C8B-B14F-4D97-AF65-F5344CB8AC3E}">
        <p14:creationId xmlns:p14="http://schemas.microsoft.com/office/powerpoint/2010/main" val="4107830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84A12441-CBDD-471A-9857-F430B39D59E8}" type="datetimeFigureOut">
              <a:rPr lang="pt-BR" smtClean="0"/>
              <a:t>24/04/2019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95C30DA-0AB7-49D5-9C51-21A3FA9C8FC6}" type="slidenum">
              <a:rPr lang="pt-BR" smtClean="0"/>
              <a:t>‹nº›</a:t>
            </a:fld>
            <a:endParaRPr lang="pt-BR"/>
          </a:p>
        </p:txBody>
      </p:sp>
    </p:spTree>
    <p:extLst>
      <p:ext uri="{BB962C8B-B14F-4D97-AF65-F5344CB8AC3E}">
        <p14:creationId xmlns:p14="http://schemas.microsoft.com/office/powerpoint/2010/main" val="267199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84A12441-CBDD-471A-9857-F430B39D59E8}" type="datetimeFigureOut">
              <a:rPr lang="pt-BR" smtClean="0"/>
              <a:t>24/04/2019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95C30DA-0AB7-49D5-9C51-21A3FA9C8FC6}" type="slidenum">
              <a:rPr lang="pt-BR" smtClean="0"/>
              <a:t>‹nº›</a:t>
            </a:fld>
            <a:endParaRPr lang="pt-BR"/>
          </a:p>
        </p:txBody>
      </p:sp>
    </p:spTree>
    <p:extLst>
      <p:ext uri="{BB962C8B-B14F-4D97-AF65-F5344CB8AC3E}">
        <p14:creationId xmlns:p14="http://schemas.microsoft.com/office/powerpoint/2010/main" val="1012450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84A12441-CBDD-471A-9857-F430B39D59E8}" type="datetimeFigureOut">
              <a:rPr lang="pt-BR" smtClean="0"/>
              <a:t>24/04/2019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95C30DA-0AB7-49D5-9C51-21A3FA9C8FC6}" type="slidenum">
              <a:rPr lang="pt-BR" smtClean="0"/>
              <a:t>‹nº›</a:t>
            </a:fld>
            <a:endParaRPr lang="pt-BR"/>
          </a:p>
        </p:txBody>
      </p:sp>
    </p:spTree>
    <p:extLst>
      <p:ext uri="{BB962C8B-B14F-4D97-AF65-F5344CB8AC3E}">
        <p14:creationId xmlns:p14="http://schemas.microsoft.com/office/powerpoint/2010/main" val="9252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12441-CBDD-471A-9857-F430B39D59E8}" type="datetimeFigureOut">
              <a:rPr lang="pt-BR" smtClean="0"/>
              <a:t>24/04/2019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695C30DA-0AB7-49D5-9C51-21A3FA9C8FC6}" type="slidenum">
              <a:rPr lang="pt-BR" smtClean="0"/>
              <a:t>‹nº›</a:t>
            </a:fld>
            <a:endParaRPr lang="pt-BR"/>
          </a:p>
        </p:txBody>
      </p:sp>
    </p:spTree>
    <p:extLst>
      <p:ext uri="{BB962C8B-B14F-4D97-AF65-F5344CB8AC3E}">
        <p14:creationId xmlns:p14="http://schemas.microsoft.com/office/powerpoint/2010/main" val="2001593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84A12441-CBDD-471A-9857-F430B39D59E8}" type="datetimeFigureOut">
              <a:rPr lang="pt-BR" smtClean="0"/>
              <a:t>24/04/2019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95C30DA-0AB7-49D5-9C51-21A3FA9C8FC6}" type="slidenum">
              <a:rPr lang="pt-BR" smtClean="0"/>
              <a:t>‹nº›</a:t>
            </a:fld>
            <a:endParaRPr lang="pt-BR"/>
          </a:p>
        </p:txBody>
      </p:sp>
    </p:spTree>
    <p:extLst>
      <p:ext uri="{BB962C8B-B14F-4D97-AF65-F5344CB8AC3E}">
        <p14:creationId xmlns:p14="http://schemas.microsoft.com/office/powerpoint/2010/main" val="424614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pt-BR" smtClean="0"/>
              <a:t>Clique para editar o título mestre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84A12441-CBDD-471A-9857-F430B39D59E8}" type="datetimeFigureOut">
              <a:rPr lang="pt-BR" smtClean="0"/>
              <a:t>24/04/2019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95C30DA-0AB7-49D5-9C51-21A3FA9C8FC6}" type="slidenum">
              <a:rPr lang="pt-BR" smtClean="0"/>
              <a:t>‹nº›</a:t>
            </a:fld>
            <a:endParaRPr lang="pt-BR"/>
          </a:p>
        </p:txBody>
      </p:sp>
    </p:spTree>
    <p:extLst>
      <p:ext uri="{BB962C8B-B14F-4D97-AF65-F5344CB8AC3E}">
        <p14:creationId xmlns:p14="http://schemas.microsoft.com/office/powerpoint/2010/main" val="235663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4A12441-CBDD-471A-9857-F430B39D59E8}" type="datetimeFigureOut">
              <a:rPr lang="pt-BR" smtClean="0"/>
              <a:t>24/04/2019</a:t>
            </a:fld>
            <a:endParaRPr lang="pt-B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pt-B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95C30DA-0AB7-49D5-9C51-21A3FA9C8FC6}" type="slidenum">
              <a:rPr lang="pt-BR" smtClean="0"/>
              <a:t>‹nº›</a:t>
            </a:fld>
            <a:endParaRPr lang="pt-BR"/>
          </a:p>
        </p:txBody>
      </p:sp>
    </p:spTree>
    <p:extLst>
      <p:ext uri="{BB962C8B-B14F-4D97-AF65-F5344CB8AC3E}">
        <p14:creationId xmlns:p14="http://schemas.microsoft.com/office/powerpoint/2010/main" val="41691657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hyperlink" Target="http://www.educacao.cc/wp-content/uploads/2012/11/tipos-de-arquivos-parte-2.jp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educacao.cc/wp-content/uploads/2012/11/tipos-de-arquivos-parte-2.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emf"/><Relationship Id="rId3" Type="http://schemas.microsoft.com/office/2007/relationships/hdphoto" Target="../media/hdphoto1.wdp"/><Relationship Id="rId7" Type="http://schemas.openxmlformats.org/officeDocument/2006/relationships/customXml" Target="../ink/ink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customXml" Target="../ink/ink1.xml"/><Relationship Id="rId10" Type="http://schemas.openxmlformats.org/officeDocument/2006/relationships/image" Target="../media/image9.emf"/><Relationship Id="rId4" Type="http://schemas.openxmlformats.org/officeDocument/2006/relationships/image" Target="../media/image5.png"/><Relationship Id="rId9" Type="http://schemas.openxmlformats.org/officeDocument/2006/relationships/customXml" Target="../ink/ink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48909" y="685800"/>
            <a:ext cx="7126015" cy="2025869"/>
          </a:xfrm>
        </p:spPr>
        <p:txBody>
          <a:bodyPr/>
          <a:lstStyle/>
          <a:p>
            <a:pPr algn="ctr"/>
            <a:r>
              <a:rPr lang="pt-BR" dirty="0" smtClean="0">
                <a:latin typeface="BlowBrush" panose="02000000000000000000" pitchFamily="50" charset="0"/>
              </a:rPr>
              <a:t>Gerenciamento de pastas E ARQUIVOS</a:t>
            </a:r>
            <a:endParaRPr lang="pt-BR" dirty="0">
              <a:latin typeface="BlowBrush" panose="02000000000000000000" pitchFamily="50" charset="0"/>
            </a:endParaRPr>
          </a:p>
        </p:txBody>
      </p:sp>
      <p:sp>
        <p:nvSpPr>
          <p:cNvPr id="3" name="Subtítulo 2"/>
          <p:cNvSpPr>
            <a:spLocks noGrp="1"/>
          </p:cNvSpPr>
          <p:nvPr>
            <p:ph type="subTitle" idx="1"/>
          </p:nvPr>
        </p:nvSpPr>
        <p:spPr>
          <a:xfrm>
            <a:off x="684211" y="4424855"/>
            <a:ext cx="10940229" cy="1366345"/>
          </a:xfrm>
        </p:spPr>
        <p:txBody>
          <a:bodyPr/>
          <a:lstStyle/>
          <a:p>
            <a:r>
              <a:rPr lang="pt-BR" dirty="0" smtClean="0"/>
              <a:t>Grupo II : </a:t>
            </a:r>
            <a:r>
              <a:rPr lang="pt-BR" sz="2400" dirty="0" smtClean="0">
                <a:latin typeface="Comic Sans MS" panose="030F0702030302020204" pitchFamily="66" charset="0"/>
              </a:rPr>
              <a:t>Gabriel </a:t>
            </a:r>
            <a:r>
              <a:rPr lang="pt-BR" sz="2400" dirty="0" err="1" smtClean="0">
                <a:latin typeface="Comic Sans MS" panose="030F0702030302020204" pitchFamily="66" charset="0"/>
              </a:rPr>
              <a:t>Gietzel</a:t>
            </a:r>
            <a:r>
              <a:rPr lang="pt-BR" sz="2400" dirty="0" smtClean="0">
                <a:latin typeface="Comic Sans MS" panose="030F0702030302020204" pitchFamily="66" charset="0"/>
              </a:rPr>
              <a:t> ; </a:t>
            </a:r>
            <a:r>
              <a:rPr lang="pt-BR" sz="2400" dirty="0" err="1" smtClean="0">
                <a:latin typeface="Comic Sans MS" panose="030F0702030302020204" pitchFamily="66" charset="0"/>
              </a:rPr>
              <a:t>Kayã</a:t>
            </a:r>
            <a:r>
              <a:rPr lang="pt-BR" sz="2400" dirty="0" smtClean="0">
                <a:latin typeface="Comic Sans MS" panose="030F0702030302020204" pitchFamily="66" charset="0"/>
              </a:rPr>
              <a:t> Costa ; Guilherme Augusto ; Fernando Filho</a:t>
            </a:r>
            <a:endParaRPr lang="pt-BR" sz="2400" dirty="0">
              <a:latin typeface="Comic Sans MS" panose="030F0702030302020204" pitchFamily="66" charset="0"/>
            </a:endParaRPr>
          </a:p>
        </p:txBody>
      </p:sp>
      <p:pic>
        <p:nvPicPr>
          <p:cNvPr id="5" name="Imagem 4"/>
          <p:cNvPicPr>
            <a:picLocks noChangeAspect="1"/>
          </p:cNvPicPr>
          <p:nvPr/>
        </p:nvPicPr>
        <p:blipFill>
          <a:blip r:embed="rId2"/>
          <a:stretch>
            <a:fillRect/>
          </a:stretch>
        </p:blipFill>
        <p:spPr>
          <a:xfrm>
            <a:off x="124044" y="121364"/>
            <a:ext cx="1554262" cy="1539270"/>
          </a:xfrm>
          <a:prstGeom prst="rect">
            <a:avLst/>
          </a:prstGeom>
        </p:spPr>
      </p:pic>
    </p:spTree>
    <p:extLst>
      <p:ext uri="{BB962C8B-B14F-4D97-AF65-F5344CB8AC3E}">
        <p14:creationId xmlns:p14="http://schemas.microsoft.com/office/powerpoint/2010/main" val="2761432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72616" y="451360"/>
            <a:ext cx="8081415" cy="1507067"/>
          </a:xfrm>
        </p:spPr>
        <p:txBody>
          <a:bodyPr>
            <a:normAutofit/>
          </a:bodyPr>
          <a:lstStyle/>
          <a:p>
            <a:pPr algn="ctr"/>
            <a:r>
              <a:rPr lang="pt-BR" sz="4400" dirty="0" smtClean="0">
                <a:latin typeface="Bauhaus 93" panose="04030905020B02020C02" pitchFamily="82" charset="0"/>
              </a:rPr>
              <a:t>Windows Explorer</a:t>
            </a:r>
            <a:endParaRPr lang="pt-BR" sz="4400" dirty="0">
              <a:latin typeface="Bauhaus 93" panose="04030905020B02020C02" pitchFamily="82" charset="0"/>
            </a:endParaRPr>
          </a:p>
        </p:txBody>
      </p:sp>
      <p:sp>
        <p:nvSpPr>
          <p:cNvPr id="3" name="Espaço Reservado para Conteúdo 2"/>
          <p:cNvSpPr>
            <a:spLocks noGrp="1"/>
          </p:cNvSpPr>
          <p:nvPr>
            <p:ph idx="1"/>
          </p:nvPr>
        </p:nvSpPr>
        <p:spPr>
          <a:xfrm>
            <a:off x="2860766" y="2514600"/>
            <a:ext cx="7587556" cy="3615267"/>
          </a:xfrm>
        </p:spPr>
        <p:txBody>
          <a:bodyPr/>
          <a:lstStyle/>
          <a:p>
            <a:r>
              <a:rPr lang="pt-BR" dirty="0"/>
              <a:t>Windows Explorer é um gerenciador de arquivos e pastas do sistema Windows. Ou seja, é utilizado para a cópia, exclusão, organização, movimentação e todas as atividades de gerenciamento de arquivos. Seu ícone é uma pasta amarela e o nome de seu arquivo é Explorer.exe, o qual normalmente se encontra em C:\Windows.</a:t>
            </a:r>
            <a:endParaRPr lang="pt-BR" dirty="0"/>
          </a:p>
        </p:txBody>
      </p:sp>
      <p:pic>
        <p:nvPicPr>
          <p:cNvPr id="4" name="Imagem 3"/>
          <p:cNvPicPr>
            <a:picLocks noChangeAspect="1"/>
          </p:cNvPicPr>
          <p:nvPr/>
        </p:nvPicPr>
        <p:blipFill>
          <a:blip r:embed="rId2"/>
          <a:stretch>
            <a:fillRect/>
          </a:stretch>
        </p:blipFill>
        <p:spPr>
          <a:xfrm>
            <a:off x="134555" y="112227"/>
            <a:ext cx="1542264" cy="1527387"/>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906" y="3054320"/>
            <a:ext cx="2535826" cy="2535826"/>
          </a:xfrm>
          <a:prstGeom prst="rect">
            <a:avLst/>
          </a:prstGeom>
        </p:spPr>
      </p:pic>
    </p:spTree>
    <p:extLst>
      <p:ext uri="{BB962C8B-B14F-4D97-AF65-F5344CB8AC3E}">
        <p14:creationId xmlns:p14="http://schemas.microsoft.com/office/powerpoint/2010/main" val="3135452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55964" y="461870"/>
            <a:ext cx="8534400" cy="1507067"/>
          </a:xfrm>
        </p:spPr>
        <p:txBody>
          <a:bodyPr>
            <a:normAutofit/>
          </a:bodyPr>
          <a:lstStyle/>
          <a:p>
            <a:pPr algn="ctr"/>
            <a:r>
              <a:rPr lang="pt-BR" sz="4400" dirty="0" smtClean="0">
                <a:latin typeface="Bauhaus 93" panose="04030905020B02020C02" pitchFamily="82" charset="0"/>
              </a:rPr>
              <a:t>Características dos arquivos</a:t>
            </a:r>
            <a:endParaRPr lang="pt-BR" sz="4400" dirty="0">
              <a:latin typeface="Bauhaus 93" panose="04030905020B02020C02" pitchFamily="82" charset="0"/>
            </a:endParaRPr>
          </a:p>
        </p:txBody>
      </p:sp>
      <p:sp>
        <p:nvSpPr>
          <p:cNvPr id="3" name="Espaço Reservado para Conteúdo 2"/>
          <p:cNvSpPr>
            <a:spLocks noGrp="1"/>
          </p:cNvSpPr>
          <p:nvPr>
            <p:ph idx="1"/>
          </p:nvPr>
        </p:nvSpPr>
        <p:spPr>
          <a:xfrm>
            <a:off x="493985" y="1968937"/>
            <a:ext cx="11109435" cy="4255523"/>
          </a:xfrm>
        </p:spPr>
        <p:txBody>
          <a:bodyPr/>
          <a:lstStyle/>
          <a:p>
            <a:r>
              <a:rPr lang="pt-BR" dirty="0"/>
              <a:t>Ao usarmos o computador estamos constantemente usando arquivos, aliás, sem eles nada seria possível no PC ou outros tipos de hardware. Alguns formatos são quase universais, isto é, podem ser usados em vários ambientes e abertos com inúmeros programas, outros dependem de programas específicos para o seu uso</a:t>
            </a:r>
            <a:r>
              <a:rPr lang="pt-BR" dirty="0" smtClean="0"/>
              <a:t>.</a:t>
            </a:r>
          </a:p>
          <a:p>
            <a:endParaRPr lang="pt-BR" dirty="0"/>
          </a:p>
        </p:txBody>
      </p:sp>
      <p:pic>
        <p:nvPicPr>
          <p:cNvPr id="4" name="Imagem 3"/>
          <p:cNvPicPr>
            <a:picLocks noChangeAspect="1"/>
          </p:cNvPicPr>
          <p:nvPr/>
        </p:nvPicPr>
        <p:blipFill>
          <a:blip r:embed="rId2"/>
          <a:stretch>
            <a:fillRect/>
          </a:stretch>
        </p:blipFill>
        <p:spPr>
          <a:xfrm>
            <a:off x="155577" y="143758"/>
            <a:ext cx="1526078" cy="1511357"/>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404" y="1968937"/>
            <a:ext cx="6000750" cy="1200150"/>
          </a:xfrm>
          <a:prstGeom prst="rect">
            <a:avLst/>
          </a:prstGeom>
        </p:spPr>
      </p:pic>
      <p:pic>
        <p:nvPicPr>
          <p:cNvPr id="1030" name="Picture 6" descr="Formatos e extensões de arquivos no window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9272588"/>
            <a:ext cx="600075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292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46238" y="1554480"/>
            <a:ext cx="12045762" cy="4972444"/>
          </a:xfrm>
        </p:spPr>
        <p:txBody>
          <a:bodyPr>
            <a:normAutofit fontScale="77500" lnSpcReduction="20000"/>
          </a:bodyPr>
          <a:lstStyle/>
          <a:p>
            <a:pPr marL="0" lvl="0" indent="0" defTabSz="914400" eaLnBrk="0" fontAlgn="base" hangingPunct="0">
              <a:spcBef>
                <a:spcPct val="0"/>
              </a:spcBef>
              <a:spcAft>
                <a:spcPct val="0"/>
              </a:spcAft>
              <a:buClrTx/>
              <a:buSzTx/>
              <a:buNone/>
            </a:pPr>
            <a:r>
              <a:rPr lang="pt-BR" altLang="pt-BR" sz="2800" b="1" dirty="0">
                <a:solidFill>
                  <a:srgbClr val="444444"/>
                </a:solidFill>
                <a:cs typeface="Arial" panose="020B0604020202020204" pitchFamily="34" charset="0"/>
              </a:rPr>
              <a:t>GIF e PNG</a:t>
            </a:r>
          </a:p>
          <a:p>
            <a:pPr marL="0" lvl="0" indent="0" defTabSz="914400" eaLnBrk="0" fontAlgn="base" hangingPunct="0">
              <a:spcBef>
                <a:spcPct val="0"/>
              </a:spcBef>
              <a:spcAft>
                <a:spcPct val="0"/>
              </a:spcAft>
              <a:buClrTx/>
              <a:buSzTx/>
              <a:buNone/>
            </a:pPr>
            <a:r>
              <a:rPr lang="pt-BR" altLang="pt-BR" sz="2800" dirty="0">
                <a:solidFill>
                  <a:srgbClr val="444444"/>
                </a:solidFill>
                <a:cs typeface="Arial" panose="020B0604020202020204" pitchFamily="34" charset="0"/>
              </a:rPr>
              <a:t>São formatos de imagens muito usadas na internet. O ponto forte é que esses tipos de arquivos suportam transparência, permitindo a sobreposição sobre outras imagens </a:t>
            </a:r>
            <a:endParaRPr lang="pt-BR" altLang="pt-BR" sz="2800" dirty="0" smtClean="0">
              <a:solidFill>
                <a:srgbClr val="444444"/>
              </a:solidFill>
              <a:cs typeface="Arial" panose="020B0604020202020204" pitchFamily="34" charset="0"/>
            </a:endParaRPr>
          </a:p>
          <a:p>
            <a:pPr marL="0" lvl="0" indent="0" defTabSz="914400" eaLnBrk="0" fontAlgn="base" hangingPunct="0">
              <a:spcBef>
                <a:spcPct val="0"/>
              </a:spcBef>
              <a:spcAft>
                <a:spcPct val="0"/>
              </a:spcAft>
              <a:buClrTx/>
              <a:buSzTx/>
              <a:buNone/>
            </a:pPr>
            <a:r>
              <a:rPr lang="pt-BR" altLang="pt-BR" sz="2800" dirty="0" smtClean="0">
                <a:solidFill>
                  <a:srgbClr val="444444"/>
                </a:solidFill>
                <a:cs typeface="Arial" panose="020B0604020202020204" pitchFamily="34" charset="0"/>
              </a:rPr>
              <a:t>ou </a:t>
            </a:r>
            <a:r>
              <a:rPr lang="pt-BR" altLang="pt-BR" sz="2800" dirty="0">
                <a:solidFill>
                  <a:srgbClr val="444444"/>
                </a:solidFill>
                <a:cs typeface="Arial" panose="020B0604020202020204" pitchFamily="34" charset="0"/>
              </a:rPr>
              <a:t>fundos coloridos.</a:t>
            </a:r>
            <a:endParaRPr lang="pt-BR" altLang="pt-BR" sz="2800" b="1" dirty="0">
              <a:solidFill>
                <a:srgbClr val="444444"/>
              </a:solidFill>
              <a:cs typeface="Arial" panose="020B0604020202020204" pitchFamily="34" charset="0"/>
            </a:endParaRPr>
          </a:p>
          <a:p>
            <a:pPr marL="0" lvl="0" indent="0" defTabSz="914400" eaLnBrk="0" fontAlgn="base" hangingPunct="0">
              <a:spcBef>
                <a:spcPct val="0"/>
              </a:spcBef>
              <a:spcAft>
                <a:spcPct val="0"/>
              </a:spcAft>
              <a:buClrTx/>
              <a:buSzTx/>
              <a:buNone/>
            </a:pPr>
            <a:endParaRPr lang="pt-BR" altLang="pt-BR" sz="2500" b="1" dirty="0" smtClean="0">
              <a:solidFill>
                <a:srgbClr val="444444"/>
              </a:solidFill>
              <a:cs typeface="Arial" panose="020B0604020202020204" pitchFamily="34" charset="0"/>
            </a:endParaRPr>
          </a:p>
          <a:p>
            <a:pPr marL="0" lvl="0" indent="0" defTabSz="914400" eaLnBrk="0" fontAlgn="base" hangingPunct="0">
              <a:spcBef>
                <a:spcPct val="0"/>
              </a:spcBef>
              <a:spcAft>
                <a:spcPct val="0"/>
              </a:spcAft>
              <a:buClrTx/>
              <a:buSzTx/>
              <a:buNone/>
            </a:pPr>
            <a:r>
              <a:rPr lang="pt-BR" altLang="pt-BR" sz="2800" b="1" dirty="0" smtClean="0">
                <a:solidFill>
                  <a:srgbClr val="444444"/>
                </a:solidFill>
                <a:cs typeface="Arial" panose="020B0604020202020204" pitchFamily="34" charset="0"/>
              </a:rPr>
              <a:t>HTML</a:t>
            </a:r>
            <a:endParaRPr lang="pt-BR" altLang="pt-BR" sz="2800" b="1" dirty="0">
              <a:solidFill>
                <a:srgbClr val="444444"/>
              </a:solidFill>
              <a:cs typeface="Arial" panose="020B0604020202020204" pitchFamily="34" charset="0"/>
            </a:endParaRPr>
          </a:p>
          <a:p>
            <a:pPr marL="0" lvl="0" indent="0" defTabSz="914400" eaLnBrk="0" fontAlgn="base" hangingPunct="0">
              <a:spcBef>
                <a:spcPct val="0"/>
              </a:spcBef>
              <a:spcAft>
                <a:spcPct val="0"/>
              </a:spcAft>
              <a:buClrTx/>
              <a:buSzTx/>
              <a:buNone/>
            </a:pPr>
            <a:r>
              <a:rPr lang="pt-BR" altLang="pt-BR" sz="2800" dirty="0">
                <a:solidFill>
                  <a:srgbClr val="444444"/>
                </a:solidFill>
                <a:cs typeface="Arial" panose="020B0604020202020204" pitchFamily="34" charset="0"/>
              </a:rPr>
              <a:t>Essa extensão, assim como HTM ou outras similares são usadas  para indicar um arquivo de códigos da linguagem HTML, principal tecnologia para criação de sites.</a:t>
            </a:r>
            <a:endParaRPr lang="pt-BR" altLang="pt-BR" sz="2800" b="1" dirty="0">
              <a:solidFill>
                <a:srgbClr val="444444"/>
              </a:solidFill>
              <a:cs typeface="Arial" panose="020B0604020202020204" pitchFamily="34" charset="0"/>
            </a:endParaRPr>
          </a:p>
          <a:p>
            <a:pPr marL="0" lvl="0" indent="0" defTabSz="914400" eaLnBrk="0" fontAlgn="base" hangingPunct="0">
              <a:spcBef>
                <a:spcPct val="0"/>
              </a:spcBef>
              <a:spcAft>
                <a:spcPct val="0"/>
              </a:spcAft>
              <a:buClrTx/>
              <a:buSzTx/>
              <a:buNone/>
            </a:pPr>
            <a:endParaRPr lang="pt-BR" altLang="pt-BR" sz="2800" b="1" dirty="0" smtClean="0">
              <a:solidFill>
                <a:srgbClr val="444444"/>
              </a:solidFill>
              <a:cs typeface="Arial" panose="020B0604020202020204" pitchFamily="34" charset="0"/>
            </a:endParaRPr>
          </a:p>
          <a:p>
            <a:pPr marL="0" lvl="0" indent="0" defTabSz="914400" eaLnBrk="0" fontAlgn="base" hangingPunct="0">
              <a:spcBef>
                <a:spcPct val="0"/>
              </a:spcBef>
              <a:spcAft>
                <a:spcPct val="0"/>
              </a:spcAft>
              <a:buClrTx/>
              <a:buSzTx/>
              <a:buNone/>
            </a:pPr>
            <a:r>
              <a:rPr lang="pt-BR" altLang="pt-BR" sz="2800" b="1" dirty="0" smtClean="0">
                <a:solidFill>
                  <a:srgbClr val="444444"/>
                </a:solidFill>
                <a:cs typeface="Arial" panose="020B0604020202020204" pitchFamily="34" charset="0"/>
              </a:rPr>
              <a:t>MP3</a:t>
            </a:r>
            <a:r>
              <a:rPr lang="pt-BR" altLang="pt-BR" sz="2800" b="1" dirty="0">
                <a:solidFill>
                  <a:srgbClr val="444444"/>
                </a:solidFill>
                <a:cs typeface="Arial" panose="020B0604020202020204" pitchFamily="34" charset="0"/>
              </a:rPr>
              <a:t>, WAV, MID</a:t>
            </a:r>
          </a:p>
          <a:p>
            <a:pPr marL="0" lvl="0" indent="0" defTabSz="914400" eaLnBrk="0" fontAlgn="base" hangingPunct="0">
              <a:spcBef>
                <a:spcPct val="0"/>
              </a:spcBef>
              <a:spcAft>
                <a:spcPct val="0"/>
              </a:spcAft>
              <a:buClrTx/>
              <a:buSzTx/>
              <a:buNone/>
            </a:pPr>
            <a:r>
              <a:rPr lang="pt-BR" altLang="pt-BR" sz="2800" dirty="0">
                <a:solidFill>
                  <a:srgbClr val="444444"/>
                </a:solidFill>
                <a:cs typeface="Arial" panose="020B0604020202020204" pitchFamily="34" charset="0"/>
              </a:rPr>
              <a:t>São formatos de arquivos de áudio. MID e WAV já foram muito usados, mas recentemente com o surgimento do MP3, este último acabou se tornando um modelo mais atraente já que consegue uma compactação muito grande reduzindo o tamanho do arquivo sem grandes perdas de qualidade.</a:t>
            </a:r>
            <a:endParaRPr lang="pt-BR" altLang="pt-BR" sz="2800" b="1" dirty="0">
              <a:solidFill>
                <a:srgbClr val="444444"/>
              </a:solidFill>
              <a:cs typeface="Arial" panose="020B0604020202020204" pitchFamily="34" charset="0"/>
            </a:endParaRPr>
          </a:p>
          <a:p>
            <a:pPr marL="0" lvl="0" indent="0" defTabSz="914400" eaLnBrk="0" fontAlgn="base" hangingPunct="0">
              <a:spcBef>
                <a:spcPct val="0"/>
              </a:spcBef>
              <a:spcAft>
                <a:spcPct val="0"/>
              </a:spcAft>
              <a:buClrTx/>
              <a:buSzTx/>
              <a:buNone/>
            </a:pPr>
            <a:endParaRPr lang="pt-BR" altLang="pt-BR" sz="2800" b="1" dirty="0" smtClean="0">
              <a:solidFill>
                <a:srgbClr val="444444"/>
              </a:solidFill>
              <a:cs typeface="Arial" panose="020B0604020202020204" pitchFamily="34" charset="0"/>
            </a:endParaRPr>
          </a:p>
          <a:p>
            <a:pPr marL="0" lvl="0" indent="0" defTabSz="914400" eaLnBrk="0" fontAlgn="base" hangingPunct="0">
              <a:spcBef>
                <a:spcPct val="0"/>
              </a:spcBef>
              <a:spcAft>
                <a:spcPct val="0"/>
              </a:spcAft>
              <a:buClrTx/>
              <a:buSzTx/>
              <a:buNone/>
            </a:pPr>
            <a:r>
              <a:rPr lang="pt-BR" altLang="pt-BR" sz="2800" b="1" dirty="0" smtClean="0">
                <a:solidFill>
                  <a:srgbClr val="444444"/>
                </a:solidFill>
                <a:cs typeface="Arial" panose="020B0604020202020204" pitchFamily="34" charset="0"/>
              </a:rPr>
              <a:t>AVI</a:t>
            </a:r>
            <a:r>
              <a:rPr lang="pt-BR" altLang="pt-BR" sz="2800" b="1" dirty="0">
                <a:solidFill>
                  <a:srgbClr val="444444"/>
                </a:solidFill>
                <a:cs typeface="Arial" panose="020B0604020202020204" pitchFamily="34" charset="0"/>
              </a:rPr>
              <a:t>, MPG, WMV e MOV</a:t>
            </a:r>
          </a:p>
          <a:p>
            <a:pPr marL="0" lvl="0" indent="0" defTabSz="914400" eaLnBrk="0" fontAlgn="base" hangingPunct="0">
              <a:spcBef>
                <a:spcPct val="0"/>
              </a:spcBef>
              <a:spcAft>
                <a:spcPct val="0"/>
              </a:spcAft>
              <a:buClrTx/>
              <a:buSzTx/>
              <a:buNone/>
            </a:pPr>
            <a:r>
              <a:rPr lang="pt-BR" altLang="pt-BR" sz="2800" dirty="0">
                <a:solidFill>
                  <a:srgbClr val="444444"/>
                </a:solidFill>
                <a:cs typeface="Arial" panose="020B0604020202020204" pitchFamily="34" charset="0"/>
              </a:rPr>
              <a:t>São arquivos de vídeos. WMV, por exemplo, é o formato padrão do Windows Media Player, mas outros também são bastante populares</a:t>
            </a:r>
            <a:r>
              <a:rPr lang="pt-BR" altLang="pt-BR" sz="2800" dirty="0" smtClean="0">
                <a:solidFill>
                  <a:srgbClr val="444444"/>
                </a:solidFill>
                <a:cs typeface="Arial" panose="020B0604020202020204" pitchFamily="34" charset="0"/>
              </a:rPr>
              <a:t>.</a:t>
            </a:r>
            <a:endParaRPr lang="pt-BR" altLang="pt-BR" sz="2800" b="1" dirty="0">
              <a:solidFill>
                <a:srgbClr val="444444"/>
              </a:solidFill>
              <a:cs typeface="Arial" panose="020B0604020202020204" pitchFamily="34" charset="0"/>
            </a:endParaRPr>
          </a:p>
        </p:txBody>
      </p:sp>
      <p:pic>
        <p:nvPicPr>
          <p:cNvPr id="4" name="Imagem 3"/>
          <p:cNvPicPr>
            <a:picLocks noChangeAspect="1"/>
          </p:cNvPicPr>
          <p:nvPr/>
        </p:nvPicPr>
        <p:blipFill>
          <a:blip r:embed="rId2"/>
          <a:stretch>
            <a:fillRect/>
          </a:stretch>
        </p:blipFill>
        <p:spPr>
          <a:xfrm>
            <a:off x="146237" y="147499"/>
            <a:ext cx="1536325" cy="1518036"/>
          </a:xfrm>
          <a:prstGeom prst="rect">
            <a:avLst/>
          </a:prstGeom>
        </p:spPr>
      </p:pic>
    </p:spTree>
    <p:extLst>
      <p:ext uri="{BB962C8B-B14F-4D97-AF65-F5344CB8AC3E}">
        <p14:creationId xmlns:p14="http://schemas.microsoft.com/office/powerpoint/2010/main" val="1362473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541417" y="731520"/>
            <a:ext cx="10345782" cy="5755422"/>
          </a:xfrm>
          <a:prstGeom prst="rect">
            <a:avLst/>
          </a:prstGeom>
        </p:spPr>
        <p:txBody>
          <a:bodyPr wrap="square">
            <a:spAutoFit/>
          </a:bodyPr>
          <a:lstStyle/>
          <a:p>
            <a:pPr lvl="0" algn="ctr" eaLnBrk="0" fontAlgn="base" hangingPunct="0">
              <a:spcBef>
                <a:spcPct val="0"/>
              </a:spcBef>
              <a:spcAft>
                <a:spcPct val="0"/>
              </a:spcAft>
            </a:pPr>
            <a:r>
              <a:rPr lang="pt-BR" altLang="pt-BR" b="1" dirty="0">
                <a:solidFill>
                  <a:srgbClr val="444444"/>
                </a:solidFill>
                <a:cs typeface="Arial" panose="020B0604020202020204" pitchFamily="34" charset="0"/>
              </a:rPr>
              <a:t>Outros tipos de arquivos:</a:t>
            </a:r>
          </a:p>
          <a:p>
            <a:pPr lvl="0" eaLnBrk="0" fontAlgn="base" hangingPunct="0">
              <a:spcBef>
                <a:spcPct val="0"/>
              </a:spcBef>
              <a:spcAft>
                <a:spcPct val="0"/>
              </a:spcAft>
            </a:pPr>
            <a:r>
              <a:rPr lang="pt-BR" altLang="pt-BR" sz="1400" b="1" dirty="0">
                <a:solidFill>
                  <a:srgbClr val="0099CC"/>
                </a:solidFill>
                <a:cs typeface="Arial" panose="020B0604020202020204" pitchFamily="34" charset="0"/>
                <a:hlinkClick r:id="rId2"/>
              </a:rPr>
              <a:t>  </a:t>
            </a:r>
            <a:r>
              <a:rPr lang="pt-BR" altLang="pt-BR" sz="1400" b="1" dirty="0">
                <a:solidFill>
                  <a:srgbClr val="0099CC"/>
                </a:solidFill>
                <a:cs typeface="Arial" panose="020B0604020202020204" pitchFamily="34" charset="0"/>
              </a:rPr>
              <a:t>           </a:t>
            </a:r>
            <a:endParaRPr lang="pt-BR" altLang="pt-BR" sz="1400" dirty="0"/>
          </a:p>
          <a:p>
            <a:pPr lvl="0" eaLnBrk="0" fontAlgn="base" hangingPunct="0">
              <a:spcBef>
                <a:spcPct val="0"/>
              </a:spcBef>
              <a:spcAft>
                <a:spcPct val="0"/>
              </a:spcAft>
            </a:pPr>
            <a:r>
              <a:rPr lang="pt-BR" altLang="pt-BR" sz="1400" b="1" dirty="0">
                <a:solidFill>
                  <a:srgbClr val="444444"/>
                </a:solidFill>
                <a:cs typeface="Arial" panose="020B0604020202020204" pitchFamily="34" charset="0"/>
              </a:rPr>
              <a:t>PSD.</a:t>
            </a:r>
            <a:r>
              <a:rPr lang="pt-BR" altLang="pt-BR" sz="1400" dirty="0">
                <a:solidFill>
                  <a:srgbClr val="444444"/>
                </a:solidFill>
                <a:cs typeface="Arial" panose="020B0604020202020204" pitchFamily="34" charset="0"/>
              </a:rPr>
              <a:t> Usado pelo Photoshop</a:t>
            </a:r>
            <a:endParaRPr lang="pt-BR" altLang="pt-BR" sz="1400" dirty="0"/>
          </a:p>
          <a:p>
            <a:pPr lvl="0" eaLnBrk="0" fontAlgn="base" hangingPunct="0">
              <a:spcBef>
                <a:spcPct val="0"/>
              </a:spcBef>
              <a:spcAft>
                <a:spcPct val="0"/>
              </a:spcAft>
            </a:pPr>
            <a:endParaRPr lang="pt-BR" altLang="pt-BR" sz="1400" b="1" dirty="0">
              <a:solidFill>
                <a:srgbClr val="444444"/>
              </a:solidFill>
              <a:cs typeface="Arial" panose="020B0604020202020204" pitchFamily="34" charset="0"/>
            </a:endParaRPr>
          </a:p>
          <a:p>
            <a:pPr lvl="0" eaLnBrk="0" fontAlgn="base" hangingPunct="0">
              <a:spcBef>
                <a:spcPct val="0"/>
              </a:spcBef>
              <a:spcAft>
                <a:spcPct val="0"/>
              </a:spcAft>
            </a:pPr>
            <a:r>
              <a:rPr lang="pt-BR" altLang="pt-BR" sz="1400" b="1" dirty="0">
                <a:solidFill>
                  <a:srgbClr val="444444"/>
                </a:solidFill>
                <a:cs typeface="Arial" panose="020B0604020202020204" pitchFamily="34" charset="0"/>
              </a:rPr>
              <a:t>CDR.</a:t>
            </a:r>
            <a:r>
              <a:rPr lang="pt-BR" altLang="pt-BR" sz="1400" dirty="0">
                <a:solidFill>
                  <a:srgbClr val="444444"/>
                </a:solidFill>
                <a:cs typeface="Arial" panose="020B0604020202020204" pitchFamily="34" charset="0"/>
              </a:rPr>
              <a:t> Usado pelo Corel Draw</a:t>
            </a:r>
            <a:endParaRPr lang="pt-BR" altLang="pt-BR" sz="1400" dirty="0"/>
          </a:p>
          <a:p>
            <a:pPr lvl="0" eaLnBrk="0" fontAlgn="base" hangingPunct="0">
              <a:spcBef>
                <a:spcPct val="0"/>
              </a:spcBef>
              <a:spcAft>
                <a:spcPct val="0"/>
              </a:spcAft>
            </a:pPr>
            <a:endParaRPr lang="pt-BR" altLang="pt-BR" sz="1400" b="1" dirty="0">
              <a:solidFill>
                <a:srgbClr val="444444"/>
              </a:solidFill>
              <a:cs typeface="Arial" panose="020B0604020202020204" pitchFamily="34" charset="0"/>
            </a:endParaRPr>
          </a:p>
          <a:p>
            <a:pPr lvl="0" eaLnBrk="0" fontAlgn="base" hangingPunct="0">
              <a:spcBef>
                <a:spcPct val="0"/>
              </a:spcBef>
              <a:spcAft>
                <a:spcPct val="0"/>
              </a:spcAft>
            </a:pPr>
            <a:r>
              <a:rPr lang="pt-BR" altLang="pt-BR" sz="1400" b="1" dirty="0">
                <a:solidFill>
                  <a:srgbClr val="444444"/>
                </a:solidFill>
                <a:cs typeface="Arial" panose="020B0604020202020204" pitchFamily="34" charset="0"/>
              </a:rPr>
              <a:t>AI.</a:t>
            </a:r>
            <a:r>
              <a:rPr lang="pt-BR" altLang="pt-BR" sz="1400" dirty="0">
                <a:solidFill>
                  <a:srgbClr val="444444"/>
                </a:solidFill>
                <a:cs typeface="Arial" panose="020B0604020202020204" pitchFamily="34" charset="0"/>
              </a:rPr>
              <a:t> Principal formato no Ilustrator</a:t>
            </a:r>
            <a:endParaRPr lang="pt-BR" altLang="pt-BR" sz="1400" dirty="0"/>
          </a:p>
          <a:p>
            <a:pPr lvl="0" eaLnBrk="0" fontAlgn="base" hangingPunct="0">
              <a:spcBef>
                <a:spcPct val="0"/>
              </a:spcBef>
              <a:spcAft>
                <a:spcPct val="0"/>
              </a:spcAft>
            </a:pPr>
            <a:endParaRPr lang="pt-BR" altLang="pt-BR" sz="1400" b="1" dirty="0">
              <a:solidFill>
                <a:srgbClr val="444444"/>
              </a:solidFill>
              <a:cs typeface="Arial" panose="020B0604020202020204" pitchFamily="34" charset="0"/>
            </a:endParaRPr>
          </a:p>
          <a:p>
            <a:pPr lvl="0" eaLnBrk="0" fontAlgn="base" hangingPunct="0">
              <a:spcBef>
                <a:spcPct val="0"/>
              </a:spcBef>
              <a:spcAft>
                <a:spcPct val="0"/>
              </a:spcAft>
            </a:pPr>
            <a:r>
              <a:rPr lang="pt-BR" altLang="pt-BR" sz="1400" b="1" dirty="0">
                <a:solidFill>
                  <a:srgbClr val="444444"/>
                </a:solidFill>
                <a:cs typeface="Arial" panose="020B0604020202020204" pitchFamily="34" charset="0"/>
              </a:rPr>
              <a:t>XML.</a:t>
            </a:r>
            <a:r>
              <a:rPr lang="pt-BR" altLang="pt-BR" sz="1400" dirty="0">
                <a:solidFill>
                  <a:srgbClr val="444444"/>
                </a:solidFill>
                <a:cs typeface="Arial" panose="020B0604020202020204" pitchFamily="34" charset="0"/>
              </a:rPr>
              <a:t> Arquivo de texto da linguagem XML para documentos em internet</a:t>
            </a:r>
            <a:endParaRPr lang="pt-BR" altLang="pt-BR" sz="1400" dirty="0"/>
          </a:p>
          <a:p>
            <a:pPr lvl="0" eaLnBrk="0" fontAlgn="base" hangingPunct="0">
              <a:spcBef>
                <a:spcPct val="0"/>
              </a:spcBef>
              <a:spcAft>
                <a:spcPct val="0"/>
              </a:spcAft>
            </a:pPr>
            <a:endParaRPr lang="pt-BR" altLang="pt-BR" sz="1400" b="1" dirty="0">
              <a:solidFill>
                <a:srgbClr val="444444"/>
              </a:solidFill>
              <a:cs typeface="Arial" panose="020B0604020202020204" pitchFamily="34" charset="0"/>
            </a:endParaRPr>
          </a:p>
          <a:p>
            <a:pPr lvl="0" eaLnBrk="0" fontAlgn="base" hangingPunct="0">
              <a:spcBef>
                <a:spcPct val="0"/>
              </a:spcBef>
              <a:spcAft>
                <a:spcPct val="0"/>
              </a:spcAft>
            </a:pPr>
            <a:r>
              <a:rPr lang="pt-BR" altLang="pt-BR" sz="1400" b="1" dirty="0">
                <a:solidFill>
                  <a:srgbClr val="444444"/>
                </a:solidFill>
                <a:cs typeface="Arial" panose="020B0604020202020204" pitchFamily="34" charset="0"/>
              </a:rPr>
              <a:t>CSS.</a:t>
            </a:r>
            <a:r>
              <a:rPr lang="pt-BR" altLang="pt-BR" sz="1400" dirty="0">
                <a:solidFill>
                  <a:srgbClr val="444444"/>
                </a:solidFill>
                <a:cs typeface="Arial" panose="020B0604020202020204" pitchFamily="34" charset="0"/>
              </a:rPr>
              <a:t> Tecnologia para formatação de documentos HTML</a:t>
            </a:r>
            <a:endParaRPr lang="pt-BR" altLang="pt-BR" sz="1400" dirty="0"/>
          </a:p>
          <a:p>
            <a:pPr lvl="0" eaLnBrk="0" fontAlgn="base" hangingPunct="0">
              <a:spcBef>
                <a:spcPct val="0"/>
              </a:spcBef>
              <a:spcAft>
                <a:spcPct val="0"/>
              </a:spcAft>
            </a:pPr>
            <a:endParaRPr lang="pt-BR" altLang="pt-BR" sz="1400" b="1" dirty="0">
              <a:solidFill>
                <a:srgbClr val="444444"/>
              </a:solidFill>
              <a:cs typeface="Arial" panose="020B0604020202020204" pitchFamily="34" charset="0"/>
            </a:endParaRPr>
          </a:p>
          <a:p>
            <a:pPr lvl="0" eaLnBrk="0" fontAlgn="base" hangingPunct="0">
              <a:spcBef>
                <a:spcPct val="0"/>
              </a:spcBef>
              <a:spcAft>
                <a:spcPct val="0"/>
              </a:spcAft>
            </a:pPr>
            <a:r>
              <a:rPr lang="pt-BR" altLang="pt-BR" sz="1400" b="1" dirty="0">
                <a:solidFill>
                  <a:srgbClr val="444444"/>
                </a:solidFill>
                <a:cs typeface="Arial" panose="020B0604020202020204" pitchFamily="34" charset="0"/>
              </a:rPr>
              <a:t>JS.</a:t>
            </a:r>
            <a:r>
              <a:rPr lang="pt-BR" altLang="pt-BR" sz="1400" dirty="0">
                <a:solidFill>
                  <a:srgbClr val="444444"/>
                </a:solidFill>
                <a:cs typeface="Arial" panose="020B0604020202020204" pitchFamily="34" charset="0"/>
              </a:rPr>
              <a:t> Arquivos da linguagem Javascript para páginas de sites</a:t>
            </a:r>
            <a:endParaRPr lang="pt-BR" altLang="pt-BR" sz="1400" dirty="0"/>
          </a:p>
          <a:p>
            <a:pPr lvl="0" eaLnBrk="0" fontAlgn="base" hangingPunct="0">
              <a:spcBef>
                <a:spcPct val="0"/>
              </a:spcBef>
              <a:spcAft>
                <a:spcPct val="0"/>
              </a:spcAft>
            </a:pPr>
            <a:endParaRPr lang="pt-BR" altLang="pt-BR" sz="1400" b="1" dirty="0">
              <a:solidFill>
                <a:srgbClr val="444444"/>
              </a:solidFill>
              <a:cs typeface="Arial" panose="020B0604020202020204" pitchFamily="34" charset="0"/>
            </a:endParaRPr>
          </a:p>
          <a:p>
            <a:pPr lvl="0" eaLnBrk="0" fontAlgn="base" hangingPunct="0">
              <a:spcBef>
                <a:spcPct val="0"/>
              </a:spcBef>
              <a:spcAft>
                <a:spcPct val="0"/>
              </a:spcAft>
            </a:pPr>
            <a:r>
              <a:rPr lang="pt-BR" altLang="pt-BR" sz="1400" b="1" dirty="0">
                <a:solidFill>
                  <a:srgbClr val="444444"/>
                </a:solidFill>
                <a:cs typeface="Arial" panose="020B0604020202020204" pitchFamily="34" charset="0"/>
              </a:rPr>
              <a:t>PHP, ASP, ASPX, JSP, CFM.</a:t>
            </a:r>
            <a:r>
              <a:rPr lang="pt-BR" altLang="pt-BR" sz="1400" dirty="0">
                <a:solidFill>
                  <a:srgbClr val="444444"/>
                </a:solidFill>
                <a:cs typeface="Arial" panose="020B0604020202020204" pitchFamily="34" charset="0"/>
              </a:rPr>
              <a:t> Tecnologias empregadas na internet para criação de páginas dinâmicas.</a:t>
            </a:r>
            <a:endParaRPr lang="pt-BR" altLang="pt-BR" sz="1400" dirty="0"/>
          </a:p>
          <a:p>
            <a:pPr lvl="0" eaLnBrk="0" fontAlgn="base" hangingPunct="0">
              <a:spcBef>
                <a:spcPct val="0"/>
              </a:spcBef>
              <a:spcAft>
                <a:spcPct val="0"/>
              </a:spcAft>
            </a:pPr>
            <a:endParaRPr lang="pt-BR" altLang="pt-BR" sz="1400" b="1" dirty="0">
              <a:solidFill>
                <a:srgbClr val="444444"/>
              </a:solidFill>
              <a:cs typeface="Arial" panose="020B0604020202020204" pitchFamily="34" charset="0"/>
            </a:endParaRPr>
          </a:p>
          <a:p>
            <a:pPr lvl="0" eaLnBrk="0" fontAlgn="base" hangingPunct="0">
              <a:spcBef>
                <a:spcPct val="0"/>
              </a:spcBef>
              <a:spcAft>
                <a:spcPct val="0"/>
              </a:spcAft>
            </a:pPr>
            <a:r>
              <a:rPr lang="pt-BR" altLang="pt-BR" sz="1400" b="1" dirty="0">
                <a:solidFill>
                  <a:srgbClr val="444444"/>
                </a:solidFill>
                <a:cs typeface="Arial" panose="020B0604020202020204" pitchFamily="34" charset="0"/>
              </a:rPr>
              <a:t>SVG.</a:t>
            </a:r>
            <a:r>
              <a:rPr lang="pt-BR" altLang="pt-BR" sz="1400" dirty="0">
                <a:solidFill>
                  <a:srgbClr val="444444"/>
                </a:solidFill>
                <a:cs typeface="Arial" panose="020B0604020202020204" pitchFamily="34" charset="0"/>
              </a:rPr>
              <a:t> Novo formato de imagens para a internet.</a:t>
            </a:r>
            <a:endParaRPr lang="pt-BR" altLang="pt-BR" sz="1400" dirty="0"/>
          </a:p>
          <a:p>
            <a:pPr lvl="0" eaLnBrk="0" fontAlgn="base" hangingPunct="0">
              <a:spcBef>
                <a:spcPct val="0"/>
              </a:spcBef>
              <a:spcAft>
                <a:spcPct val="0"/>
              </a:spcAft>
            </a:pPr>
            <a:endParaRPr lang="pt-BR" altLang="pt-BR" sz="1400" b="1" dirty="0">
              <a:solidFill>
                <a:srgbClr val="444444"/>
              </a:solidFill>
              <a:cs typeface="Arial" panose="020B0604020202020204" pitchFamily="34" charset="0"/>
            </a:endParaRPr>
          </a:p>
          <a:p>
            <a:pPr lvl="0" eaLnBrk="0" fontAlgn="base" hangingPunct="0">
              <a:spcBef>
                <a:spcPct val="0"/>
              </a:spcBef>
              <a:spcAft>
                <a:spcPct val="0"/>
              </a:spcAft>
            </a:pPr>
            <a:r>
              <a:rPr lang="pt-BR" altLang="pt-BR" sz="1400" b="1" dirty="0">
                <a:solidFill>
                  <a:srgbClr val="444444"/>
                </a:solidFill>
                <a:cs typeface="Arial" panose="020B0604020202020204" pitchFamily="34" charset="0"/>
              </a:rPr>
              <a:t>TIF.</a:t>
            </a:r>
            <a:r>
              <a:rPr lang="pt-BR" altLang="pt-BR" sz="1400" dirty="0">
                <a:solidFill>
                  <a:srgbClr val="444444"/>
                </a:solidFill>
                <a:cs typeface="Arial" panose="020B0604020202020204" pitchFamily="34" charset="0"/>
              </a:rPr>
              <a:t> Arquivo de imagem que pode ser manipulado em alguns editores de imagens.</a:t>
            </a:r>
            <a:endParaRPr lang="pt-BR" altLang="pt-BR" sz="1400" dirty="0"/>
          </a:p>
          <a:p>
            <a:pPr lvl="0" eaLnBrk="0" fontAlgn="base" hangingPunct="0">
              <a:spcBef>
                <a:spcPct val="0"/>
              </a:spcBef>
              <a:spcAft>
                <a:spcPct val="0"/>
              </a:spcAft>
            </a:pPr>
            <a:endParaRPr lang="pt-BR" altLang="pt-BR" sz="1400" b="1" dirty="0">
              <a:solidFill>
                <a:srgbClr val="444444"/>
              </a:solidFill>
              <a:cs typeface="Arial" panose="020B0604020202020204" pitchFamily="34" charset="0"/>
            </a:endParaRPr>
          </a:p>
          <a:p>
            <a:pPr lvl="0" eaLnBrk="0" fontAlgn="base" hangingPunct="0">
              <a:spcBef>
                <a:spcPct val="0"/>
              </a:spcBef>
              <a:spcAft>
                <a:spcPct val="0"/>
              </a:spcAft>
            </a:pPr>
            <a:r>
              <a:rPr lang="pt-BR" altLang="pt-BR" sz="1400" b="1" dirty="0">
                <a:solidFill>
                  <a:srgbClr val="444444"/>
                </a:solidFill>
                <a:cs typeface="Arial" panose="020B0604020202020204" pitchFamily="34" charset="0"/>
              </a:rPr>
              <a:t>FLA e SWF.</a:t>
            </a:r>
            <a:r>
              <a:rPr lang="pt-BR" altLang="pt-BR" sz="1400" dirty="0">
                <a:solidFill>
                  <a:srgbClr val="444444"/>
                </a:solidFill>
                <a:cs typeface="Arial" panose="020B0604020202020204" pitchFamily="34" charset="0"/>
              </a:rPr>
              <a:t> São arquivos criados pelo Adobe Flash. O primeiro é o original e editável, o segundo é criado como trabalho finalizado e, portanto utilizável na internet, por exemplo.</a:t>
            </a:r>
            <a:endParaRPr lang="pt-BR" altLang="pt-BR" sz="1400" dirty="0"/>
          </a:p>
          <a:p>
            <a:pPr lvl="0" eaLnBrk="0" fontAlgn="base" hangingPunct="0">
              <a:spcBef>
                <a:spcPct val="0"/>
              </a:spcBef>
              <a:spcAft>
                <a:spcPct val="0"/>
              </a:spcAft>
            </a:pPr>
            <a:endParaRPr lang="pt-BR" altLang="pt-BR" sz="1400" b="1" dirty="0">
              <a:solidFill>
                <a:srgbClr val="444444"/>
              </a:solidFill>
              <a:cs typeface="Arial" panose="020B0604020202020204" pitchFamily="34" charset="0"/>
            </a:endParaRPr>
          </a:p>
          <a:p>
            <a:pPr lvl="0" eaLnBrk="0" fontAlgn="base" hangingPunct="0">
              <a:spcBef>
                <a:spcPct val="0"/>
              </a:spcBef>
              <a:spcAft>
                <a:spcPct val="0"/>
              </a:spcAft>
            </a:pPr>
            <a:r>
              <a:rPr lang="pt-BR" altLang="pt-BR" sz="1400" b="1" dirty="0">
                <a:solidFill>
                  <a:srgbClr val="444444"/>
                </a:solidFill>
                <a:cs typeface="Arial" panose="020B0604020202020204" pitchFamily="34" charset="0"/>
              </a:rPr>
              <a:t>DWG.</a:t>
            </a:r>
            <a:r>
              <a:rPr lang="pt-BR" altLang="pt-BR" sz="1400" dirty="0">
                <a:solidFill>
                  <a:srgbClr val="444444"/>
                </a:solidFill>
                <a:cs typeface="Arial" panose="020B0604020202020204" pitchFamily="34" charset="0"/>
              </a:rPr>
              <a:t> Extensão de arquivos do Autocad.</a:t>
            </a:r>
            <a:endParaRPr lang="pt-BR" altLang="pt-BR" sz="1400" dirty="0"/>
          </a:p>
          <a:p>
            <a:pPr lvl="0" eaLnBrk="0" fontAlgn="base" hangingPunct="0">
              <a:spcBef>
                <a:spcPct val="0"/>
              </a:spcBef>
              <a:spcAft>
                <a:spcPct val="0"/>
              </a:spcAft>
            </a:pPr>
            <a:endParaRPr lang="pt-BR" altLang="pt-BR" sz="1400" b="1" dirty="0">
              <a:solidFill>
                <a:srgbClr val="444444"/>
              </a:solidFill>
              <a:cs typeface="Arial" panose="020B0604020202020204" pitchFamily="34" charset="0"/>
            </a:endParaRPr>
          </a:p>
          <a:p>
            <a:pPr lvl="0" eaLnBrk="0" fontAlgn="base" hangingPunct="0">
              <a:spcBef>
                <a:spcPct val="0"/>
              </a:spcBef>
              <a:spcAft>
                <a:spcPct val="0"/>
              </a:spcAft>
            </a:pPr>
            <a:r>
              <a:rPr lang="pt-BR" altLang="pt-BR" sz="1400" b="1" dirty="0">
                <a:solidFill>
                  <a:srgbClr val="444444"/>
                </a:solidFill>
                <a:cs typeface="Arial" panose="020B0604020202020204" pitchFamily="34" charset="0"/>
              </a:rPr>
              <a:t>SQL.</a:t>
            </a:r>
            <a:r>
              <a:rPr lang="pt-BR" altLang="pt-BR" sz="1400" dirty="0">
                <a:solidFill>
                  <a:srgbClr val="444444"/>
                </a:solidFill>
                <a:cs typeface="Arial" panose="020B0604020202020204" pitchFamily="34" charset="0"/>
              </a:rPr>
              <a:t> Contém códigos da linguagem SQL usada na administração de banco de dados relacionais.</a:t>
            </a:r>
            <a:endParaRPr lang="pt-BR" altLang="pt-BR" sz="1400" b="1" dirty="0">
              <a:solidFill>
                <a:srgbClr val="0099CC"/>
              </a:solidFill>
              <a:cs typeface="Arial" panose="020B0604020202020204" pitchFamily="34" charset="0"/>
            </a:endParaRPr>
          </a:p>
        </p:txBody>
      </p:sp>
      <p:pic>
        <p:nvPicPr>
          <p:cNvPr id="5" name="Imagem 4"/>
          <p:cNvPicPr>
            <a:picLocks noChangeAspect="1"/>
          </p:cNvPicPr>
          <p:nvPr/>
        </p:nvPicPr>
        <p:blipFill>
          <a:blip r:embed="rId3"/>
          <a:stretch>
            <a:fillRect/>
          </a:stretch>
        </p:blipFill>
        <p:spPr>
          <a:xfrm>
            <a:off x="146237" y="147499"/>
            <a:ext cx="1536325" cy="1518036"/>
          </a:xfrm>
          <a:prstGeom prst="rect">
            <a:avLst/>
          </a:prstGeom>
        </p:spPr>
      </p:pic>
    </p:spTree>
    <p:extLst>
      <p:ext uri="{BB962C8B-B14F-4D97-AF65-F5344CB8AC3E}">
        <p14:creationId xmlns:p14="http://schemas.microsoft.com/office/powerpoint/2010/main" val="1056910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39743" y="409318"/>
            <a:ext cx="8534400" cy="1507067"/>
          </a:xfrm>
        </p:spPr>
        <p:txBody>
          <a:bodyPr>
            <a:normAutofit/>
          </a:bodyPr>
          <a:lstStyle/>
          <a:p>
            <a:r>
              <a:rPr lang="pt-BR" sz="4400" dirty="0" smtClean="0">
                <a:latin typeface="Bauhaus 93" panose="04030905020B02020C02" pitchFamily="82" charset="0"/>
              </a:rPr>
              <a:t>Como “fuçar” nos Arquivos</a:t>
            </a:r>
            <a:endParaRPr lang="pt-BR" sz="4400" dirty="0">
              <a:latin typeface="Bauhaus 93" panose="04030905020B02020C02" pitchFamily="82" charset="0"/>
            </a:endParaRPr>
          </a:p>
        </p:txBody>
      </p:sp>
      <p:sp>
        <p:nvSpPr>
          <p:cNvPr id="3" name="Espaço Reservado para Conteúdo 2"/>
          <p:cNvSpPr>
            <a:spLocks noGrp="1"/>
          </p:cNvSpPr>
          <p:nvPr>
            <p:ph idx="1"/>
          </p:nvPr>
        </p:nvSpPr>
        <p:spPr>
          <a:xfrm>
            <a:off x="4771697" y="1665535"/>
            <a:ext cx="6684578" cy="4727091"/>
          </a:xfrm>
        </p:spPr>
        <p:txBody>
          <a:bodyPr>
            <a:normAutofit/>
          </a:bodyPr>
          <a:lstStyle/>
          <a:p>
            <a:r>
              <a:rPr lang="pt-BR" dirty="0" smtClean="0"/>
              <a:t>Criar Pasta: Você pode criar pastas de várias maneiras; usando o comando CTRL+SHIFT+N ;</a:t>
            </a:r>
          </a:p>
          <a:p>
            <a:r>
              <a:rPr lang="pt-BR" dirty="0" smtClean="0"/>
              <a:t>Clicando no botão direito do mouse em um espaço vazio na Área de Trabalho</a:t>
            </a:r>
          </a:p>
          <a:p>
            <a:r>
              <a:rPr lang="pt-BR" dirty="0" smtClean="0"/>
              <a:t>E pelo MS-DOS, utiliza-se o comando; MD (nome da nova pasta)</a:t>
            </a:r>
            <a:endParaRPr lang="pt-BR" dirty="0" smtClean="0"/>
          </a:p>
          <a:p>
            <a:r>
              <a:rPr lang="pt-BR" dirty="0" smtClean="0"/>
              <a:t>Excluir Pasta: Clique com o botão direito sobre a pasta, depois selecione a opção de excluir.</a:t>
            </a:r>
          </a:p>
          <a:p>
            <a:r>
              <a:rPr lang="pt-BR" dirty="0" smtClean="0"/>
              <a:t>Pelo MS-DOS utiliza-se o comando; RD (endereço da pasta)</a:t>
            </a:r>
            <a:endParaRPr lang="pt-BR" dirty="0"/>
          </a:p>
        </p:txBody>
      </p:sp>
      <p:pic>
        <p:nvPicPr>
          <p:cNvPr id="4" name="Imagem 3"/>
          <p:cNvPicPr>
            <a:picLocks noChangeAspect="1"/>
          </p:cNvPicPr>
          <p:nvPr/>
        </p:nvPicPr>
        <p:blipFill>
          <a:blip r:embed="rId2">
            <a:clrChange>
              <a:clrFrom>
                <a:srgbClr val="F2F2F2"/>
              </a:clrFrom>
              <a:clrTo>
                <a:srgbClr val="F2F2F2">
                  <a:alpha val="0"/>
                </a:srgbClr>
              </a:clrTo>
            </a:clrChange>
            <a:extLst>
              <a:ext uri="{BEBA8EAE-BF5A-486C-A8C5-ECC9F3942E4B}">
                <a14:imgProps xmlns:a14="http://schemas.microsoft.com/office/drawing/2010/main">
                  <a14:imgLayer r:embed="rId3">
                    <a14:imgEffect>
                      <a14:colorTemperature colorTemp="59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0" y="2081048"/>
            <a:ext cx="4624552" cy="3174124"/>
          </a:xfrm>
          <a:prstGeom prst="rect">
            <a:avLst/>
          </a:prstGeom>
        </p:spPr>
      </p:pic>
      <p:pic>
        <p:nvPicPr>
          <p:cNvPr id="7" name="Imagem 6"/>
          <p:cNvPicPr>
            <a:picLocks noChangeAspect="1"/>
          </p:cNvPicPr>
          <p:nvPr/>
        </p:nvPicPr>
        <p:blipFill>
          <a:blip r:embed="rId4"/>
          <a:stretch>
            <a:fillRect/>
          </a:stretch>
        </p:blipFill>
        <p:spPr>
          <a:xfrm>
            <a:off x="146237" y="147499"/>
            <a:ext cx="1536325" cy="1518036"/>
          </a:xfrm>
          <a:prstGeom prst="rect">
            <a:avLst/>
          </a:prstGeom>
        </p:spPr>
      </p:pic>
      <mc:AlternateContent xmlns:mc="http://schemas.openxmlformats.org/markup-compatibility/2006">
        <mc:Choice xmlns:p14="http://schemas.microsoft.com/office/powerpoint/2010/main" Requires="p14">
          <p:contentPart p14:bwMode="auto" r:id="rId5">
            <p14:nvContentPartPr>
              <p14:cNvPr id="8" name="Tinta 7"/>
              <p14:cNvContentPartPr/>
              <p14:nvPr/>
            </p14:nvContentPartPr>
            <p14:xfrm>
              <a:off x="5158800" y="2324160"/>
              <a:ext cx="1310760" cy="30960"/>
            </p14:xfrm>
          </p:contentPart>
        </mc:Choice>
        <mc:Fallback>
          <p:pic>
            <p:nvPicPr>
              <p:cNvPr id="8" name="Tinta 7"/>
              <p:cNvPicPr/>
              <p:nvPr/>
            </p:nvPicPr>
            <p:blipFill>
              <a:blip r:embed="rId6"/>
              <a:stretch>
                <a:fillRect/>
              </a:stretch>
            </p:blipFill>
            <p:spPr>
              <a:xfrm>
                <a:off x="5142960" y="2260440"/>
                <a:ext cx="13428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Tinta 8"/>
              <p14:cNvContentPartPr/>
              <p14:nvPr/>
            </p14:nvContentPartPr>
            <p14:xfrm>
              <a:off x="5166360" y="2415600"/>
              <a:ext cx="1318680" cy="23040"/>
            </p14:xfrm>
          </p:contentPart>
        </mc:Choice>
        <mc:Fallback>
          <p:pic>
            <p:nvPicPr>
              <p:cNvPr id="9" name="Tinta 8"/>
              <p:cNvPicPr/>
              <p:nvPr/>
            </p:nvPicPr>
            <p:blipFill>
              <a:blip r:embed="rId8"/>
              <a:stretch>
                <a:fillRect/>
              </a:stretch>
            </p:blipFill>
            <p:spPr>
              <a:xfrm>
                <a:off x="5150520" y="2351880"/>
                <a:ext cx="135036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Tinta 9"/>
              <p14:cNvContentPartPr/>
              <p14:nvPr/>
            </p14:nvContentPartPr>
            <p14:xfrm>
              <a:off x="5166360" y="4549320"/>
              <a:ext cx="1501560" cy="183240"/>
            </p14:xfrm>
          </p:contentPart>
        </mc:Choice>
        <mc:Fallback>
          <p:pic>
            <p:nvPicPr>
              <p:cNvPr id="10" name="Tinta 9"/>
              <p:cNvPicPr/>
              <p:nvPr/>
            </p:nvPicPr>
            <p:blipFill>
              <a:blip r:embed="rId10"/>
              <a:stretch>
                <a:fillRect/>
              </a:stretch>
            </p:blipFill>
            <p:spPr>
              <a:xfrm>
                <a:off x="5150520" y="4485600"/>
                <a:ext cx="1533240" cy="310320"/>
              </a:xfrm>
              <a:prstGeom prst="rect">
                <a:avLst/>
              </a:prstGeom>
            </p:spPr>
          </p:pic>
        </mc:Fallback>
      </mc:AlternateContent>
    </p:spTree>
    <p:extLst>
      <p:ext uri="{BB962C8B-B14F-4D97-AF65-F5344CB8AC3E}">
        <p14:creationId xmlns:p14="http://schemas.microsoft.com/office/powerpoint/2010/main" val="1075825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81497"/>
            <a:ext cx="5107577" cy="4153989"/>
          </a:xfrm>
        </p:spPr>
      </p:pic>
      <p:pic>
        <p:nvPicPr>
          <p:cNvPr id="4" name="Imagem 3"/>
          <p:cNvPicPr>
            <a:picLocks noChangeAspect="1"/>
          </p:cNvPicPr>
          <p:nvPr/>
        </p:nvPicPr>
        <p:blipFill>
          <a:blip r:embed="rId3"/>
          <a:stretch>
            <a:fillRect/>
          </a:stretch>
        </p:blipFill>
        <p:spPr>
          <a:xfrm>
            <a:off x="146237" y="147499"/>
            <a:ext cx="1536325" cy="1518036"/>
          </a:xfrm>
          <a:prstGeom prst="rect">
            <a:avLst/>
          </a:prstGeom>
        </p:spPr>
      </p:pic>
      <p:sp>
        <p:nvSpPr>
          <p:cNvPr id="6" name="CaixaDeTexto 5"/>
          <p:cNvSpPr txBox="1"/>
          <p:nvPr/>
        </p:nvSpPr>
        <p:spPr>
          <a:xfrm>
            <a:off x="5603967" y="2677886"/>
            <a:ext cx="5904410" cy="5262979"/>
          </a:xfrm>
          <a:prstGeom prst="rect">
            <a:avLst/>
          </a:prstGeom>
          <a:noFill/>
        </p:spPr>
        <p:txBody>
          <a:bodyPr wrap="square" rtlCol="0">
            <a:spAutoFit/>
          </a:bodyPr>
          <a:lstStyle/>
          <a:p>
            <a:r>
              <a:rPr lang="pt-BR" sz="2400" dirty="0" smtClean="0">
                <a:solidFill>
                  <a:schemeClr val="bg1"/>
                </a:solidFill>
              </a:rPr>
              <a:t>Há outras opções como... </a:t>
            </a:r>
          </a:p>
          <a:p>
            <a:pPr marL="342900" indent="-342900">
              <a:buFont typeface="Arial" panose="020B0604020202020204" pitchFamily="34" charset="0"/>
              <a:buChar char="•"/>
            </a:pPr>
            <a:r>
              <a:rPr lang="pt-BR" sz="2400" dirty="0">
                <a:solidFill>
                  <a:schemeClr val="bg1"/>
                </a:solidFill>
              </a:rPr>
              <a:t>A</a:t>
            </a:r>
            <a:r>
              <a:rPr lang="pt-BR" sz="2400" dirty="0" smtClean="0">
                <a:solidFill>
                  <a:schemeClr val="bg1"/>
                </a:solidFill>
              </a:rPr>
              <a:t>dicionar a pasta para alguma biblioteca;</a:t>
            </a:r>
          </a:p>
          <a:p>
            <a:pPr marL="342900" indent="-342900">
              <a:buFont typeface="Arial" panose="020B0604020202020204" pitchFamily="34" charset="0"/>
              <a:buChar char="•"/>
            </a:pPr>
            <a:r>
              <a:rPr lang="pt-BR" sz="2400" dirty="0" smtClean="0">
                <a:solidFill>
                  <a:schemeClr val="bg1"/>
                </a:solidFill>
              </a:rPr>
              <a:t>Compactá-la;</a:t>
            </a:r>
          </a:p>
          <a:p>
            <a:pPr marL="342900" indent="-342900">
              <a:buFont typeface="Arial" panose="020B0604020202020204" pitchFamily="34" charset="0"/>
              <a:buChar char="•"/>
            </a:pPr>
            <a:r>
              <a:rPr lang="pt-BR" sz="2400" dirty="0" smtClean="0">
                <a:solidFill>
                  <a:schemeClr val="bg1"/>
                </a:solidFill>
              </a:rPr>
              <a:t>Recortar e Colar;</a:t>
            </a:r>
          </a:p>
          <a:p>
            <a:pPr marL="342900" indent="-342900">
              <a:buFont typeface="Arial" panose="020B0604020202020204" pitchFamily="34" charset="0"/>
              <a:buChar char="•"/>
            </a:pPr>
            <a:r>
              <a:rPr lang="pt-BR" sz="2400" dirty="0" smtClean="0">
                <a:solidFill>
                  <a:schemeClr val="bg1"/>
                </a:solidFill>
              </a:rPr>
              <a:t>Criar um atalho na Área de Trabalho;</a:t>
            </a:r>
          </a:p>
          <a:p>
            <a:pPr marL="342900" indent="-342900">
              <a:buFont typeface="Arial" panose="020B0604020202020204" pitchFamily="34" charset="0"/>
              <a:buChar char="•"/>
            </a:pPr>
            <a:r>
              <a:rPr lang="pt-BR" sz="2400" dirty="0" smtClean="0">
                <a:solidFill>
                  <a:schemeClr val="bg1"/>
                </a:solidFill>
              </a:rPr>
              <a:t>Renomear e ver suas </a:t>
            </a:r>
            <a:r>
              <a:rPr lang="pt-BR" sz="2400" dirty="0" err="1" smtClean="0">
                <a:solidFill>
                  <a:schemeClr val="bg1"/>
                </a:solidFill>
              </a:rPr>
              <a:t>Propiedades</a:t>
            </a:r>
            <a:r>
              <a:rPr lang="pt-BR" sz="2400" dirty="0" smtClean="0">
                <a:solidFill>
                  <a:schemeClr val="bg1"/>
                </a:solidFill>
              </a:rPr>
              <a:t>;</a:t>
            </a:r>
          </a:p>
          <a:p>
            <a:pPr marL="285750" indent="-285750">
              <a:buFont typeface="Arial" panose="020B0604020202020204" pitchFamily="34" charset="0"/>
              <a:buChar char="•"/>
            </a:pPr>
            <a:endParaRPr lang="pt-BR" dirty="0">
              <a:solidFill>
                <a:schemeClr val="bg1"/>
              </a:solidFill>
            </a:endParaRPr>
          </a:p>
          <a:p>
            <a:endParaRPr lang="pt-BR" dirty="0" smtClean="0">
              <a:solidFill>
                <a:schemeClr val="bg1"/>
              </a:solidFill>
            </a:endParaRPr>
          </a:p>
          <a:p>
            <a:endParaRPr lang="pt-BR" dirty="0">
              <a:solidFill>
                <a:schemeClr val="bg1"/>
              </a:solidFill>
            </a:endParaRPr>
          </a:p>
          <a:p>
            <a:endParaRPr lang="pt-BR" dirty="0" smtClean="0">
              <a:solidFill>
                <a:schemeClr val="bg1"/>
              </a:solidFill>
            </a:endParaRPr>
          </a:p>
          <a:p>
            <a:endParaRPr lang="pt-BR" dirty="0" smtClean="0">
              <a:solidFill>
                <a:schemeClr val="bg1"/>
              </a:solidFill>
            </a:endParaRPr>
          </a:p>
          <a:p>
            <a:endParaRPr lang="pt-BR" dirty="0">
              <a:solidFill>
                <a:schemeClr val="bg1"/>
              </a:solidFill>
            </a:endParaRPr>
          </a:p>
          <a:p>
            <a:endParaRPr lang="pt-BR" dirty="0" smtClean="0">
              <a:solidFill>
                <a:schemeClr val="bg1"/>
              </a:solidFill>
            </a:endParaRPr>
          </a:p>
          <a:p>
            <a:endParaRPr lang="pt-BR" dirty="0"/>
          </a:p>
        </p:txBody>
      </p:sp>
    </p:spTree>
    <p:extLst>
      <p:ext uri="{BB962C8B-B14F-4D97-AF65-F5344CB8AC3E}">
        <p14:creationId xmlns:p14="http://schemas.microsoft.com/office/powerpoint/2010/main" val="146560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70233" y="482890"/>
            <a:ext cx="8388295" cy="1507067"/>
          </a:xfrm>
        </p:spPr>
        <p:txBody>
          <a:bodyPr>
            <a:normAutofit/>
          </a:bodyPr>
          <a:lstStyle/>
          <a:p>
            <a:r>
              <a:rPr lang="pt-BR" sz="4400" dirty="0" smtClean="0">
                <a:latin typeface="Bauhaus 93" panose="04030905020B02020C02" pitchFamily="82" charset="0"/>
              </a:rPr>
              <a:t>Como compactar arquivos</a:t>
            </a:r>
            <a:endParaRPr lang="pt-BR" sz="4400" dirty="0">
              <a:latin typeface="Bauhaus 93" panose="04030905020B02020C02" pitchFamily="82" charset="0"/>
            </a:endParaRPr>
          </a:p>
        </p:txBody>
      </p:sp>
      <p:sp>
        <p:nvSpPr>
          <p:cNvPr id="3" name="Espaço Reservado para Conteúdo 2"/>
          <p:cNvSpPr>
            <a:spLocks noGrp="1"/>
          </p:cNvSpPr>
          <p:nvPr>
            <p:ph idx="1"/>
          </p:nvPr>
        </p:nvSpPr>
        <p:spPr>
          <a:xfrm>
            <a:off x="4676503" y="1989957"/>
            <a:ext cx="6580075" cy="4329097"/>
          </a:xfrm>
        </p:spPr>
        <p:txBody>
          <a:bodyPr/>
          <a:lstStyle/>
          <a:p>
            <a:r>
              <a:rPr lang="pt-BR" dirty="0" smtClean="0"/>
              <a:t>É necessário primeiramente ter o aplicativo </a:t>
            </a:r>
            <a:r>
              <a:rPr lang="pt-BR" dirty="0" err="1" smtClean="0"/>
              <a:t>WinRAR</a:t>
            </a:r>
            <a:r>
              <a:rPr lang="pt-BR" dirty="0" smtClean="0"/>
              <a:t> instalado no seu Windows.</a:t>
            </a:r>
          </a:p>
          <a:p>
            <a:r>
              <a:rPr lang="pt-BR" dirty="0" smtClean="0"/>
              <a:t>Depois é só clicar na opção indicada</a:t>
            </a:r>
            <a:endParaRPr lang="pt-BR" dirty="0"/>
          </a:p>
        </p:txBody>
      </p:sp>
      <p:pic>
        <p:nvPicPr>
          <p:cNvPr id="4" name="Imagem 3"/>
          <p:cNvPicPr>
            <a:picLocks noChangeAspect="1"/>
          </p:cNvPicPr>
          <p:nvPr/>
        </p:nvPicPr>
        <p:blipFill>
          <a:blip r:embed="rId2"/>
          <a:stretch>
            <a:fillRect/>
          </a:stretch>
        </p:blipFill>
        <p:spPr>
          <a:xfrm>
            <a:off x="156747" y="153900"/>
            <a:ext cx="1536325" cy="1518036"/>
          </a:xfrm>
          <a:prstGeom prst="rect">
            <a:avLst/>
          </a:prstGeom>
        </p:spPr>
      </p:pic>
      <p:pic>
        <p:nvPicPr>
          <p:cNvPr id="5" name="Imagem 4"/>
          <p:cNvPicPr>
            <a:picLocks noChangeAspect="1"/>
          </p:cNvPicPr>
          <p:nvPr/>
        </p:nvPicPr>
        <p:blipFill>
          <a:blip r:embed="rId3"/>
          <a:stretch>
            <a:fillRect/>
          </a:stretch>
        </p:blipFill>
        <p:spPr>
          <a:xfrm>
            <a:off x="-15767" y="2545625"/>
            <a:ext cx="4572000" cy="3543300"/>
          </a:xfrm>
          <a:prstGeom prst="rect">
            <a:avLst/>
          </a:prstGeom>
        </p:spPr>
      </p:pic>
    </p:spTree>
    <p:extLst>
      <p:ext uri="{BB962C8B-B14F-4D97-AF65-F5344CB8AC3E}">
        <p14:creationId xmlns:p14="http://schemas.microsoft.com/office/powerpoint/2010/main" val="779824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81520" cy="6858000"/>
          </a:xfrm>
        </p:spPr>
      </p:pic>
      <p:pic>
        <p:nvPicPr>
          <p:cNvPr id="5" name="Imagem 4"/>
          <p:cNvPicPr>
            <a:picLocks noChangeAspect="1"/>
          </p:cNvPicPr>
          <p:nvPr/>
        </p:nvPicPr>
        <p:blipFill>
          <a:blip r:embed="rId3"/>
          <a:stretch>
            <a:fillRect/>
          </a:stretch>
        </p:blipFill>
        <p:spPr>
          <a:xfrm>
            <a:off x="125216" y="147144"/>
            <a:ext cx="1536325" cy="1518036"/>
          </a:xfrm>
          <a:prstGeom prst="rect">
            <a:avLst/>
          </a:prstGeom>
        </p:spPr>
      </p:pic>
    </p:spTree>
    <p:extLst>
      <p:ext uri="{BB962C8B-B14F-4D97-AF65-F5344CB8AC3E}">
        <p14:creationId xmlns:p14="http://schemas.microsoft.com/office/powerpoint/2010/main" val="1801186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tia">
  <a:themeElements>
    <a:clrScheme name="Fatia">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Fatia">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tia">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117</TotalTime>
  <Words>328</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9</vt:i4>
      </vt:variant>
    </vt:vector>
  </HeadingPairs>
  <TitlesOfParts>
    <vt:vector size="16" baseType="lpstr">
      <vt:lpstr>Arial</vt:lpstr>
      <vt:lpstr>Bauhaus 93</vt:lpstr>
      <vt:lpstr>BlowBrush</vt:lpstr>
      <vt:lpstr>Century Gothic</vt:lpstr>
      <vt:lpstr>Comic Sans MS</vt:lpstr>
      <vt:lpstr>Wingdings 3</vt:lpstr>
      <vt:lpstr>Fatia</vt:lpstr>
      <vt:lpstr>Gerenciamento de pastas E ARQUIVOS</vt:lpstr>
      <vt:lpstr>Windows Explorer</vt:lpstr>
      <vt:lpstr>Características dos arquivos</vt:lpstr>
      <vt:lpstr>Apresentação do PowerPoint</vt:lpstr>
      <vt:lpstr>Apresentação do PowerPoint</vt:lpstr>
      <vt:lpstr>Como “fuçar” nos Arquivos</vt:lpstr>
      <vt:lpstr>Apresentação do PowerPoint</vt:lpstr>
      <vt:lpstr>Como compactar arquivos</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Gerenciamento de pastas E ARQUIVOS</dc:title>
  <dc:creator>GABRIEL RODRIGUES GIETZEL</dc:creator>
  <cp:lastModifiedBy>GABRIEL RODRIGUES GIETZEL</cp:lastModifiedBy>
  <cp:revision>12</cp:revision>
  <dcterms:created xsi:type="dcterms:W3CDTF">2019-04-17T11:10:34Z</dcterms:created>
  <dcterms:modified xsi:type="dcterms:W3CDTF">2019-04-24T11:33:26Z</dcterms:modified>
</cp:coreProperties>
</file>