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275C44B7-EFBF-4E77-9C80-C840BAE8CB13}" type="datetimeFigureOut">
              <a:rPr lang="pt-BR" smtClean="0"/>
              <a:t>31/07/2019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5C00323-C381-4B31-ADF1-868B7E322886}" type="slidenum">
              <a:rPr lang="pt-BR" smtClean="0"/>
              <a:t>‹nº›</a:t>
            </a:fld>
            <a:endParaRPr lang="pt-BR"/>
          </a:p>
        </p:txBody>
      </p:sp>
    </p:spTree>
    <p:extLst>
      <p:ext uri="{BB962C8B-B14F-4D97-AF65-F5344CB8AC3E}">
        <p14:creationId xmlns:p14="http://schemas.microsoft.com/office/powerpoint/2010/main" val="2783980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75C44B7-EFBF-4E77-9C80-C840BAE8CB13}" type="datetimeFigureOut">
              <a:rPr lang="pt-BR" smtClean="0"/>
              <a:t>31/07/2019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5C00323-C381-4B31-ADF1-868B7E322886}" type="slidenum">
              <a:rPr lang="pt-BR" smtClean="0"/>
              <a:t>‹nº›</a:t>
            </a:fld>
            <a:endParaRPr lang="pt-BR"/>
          </a:p>
        </p:txBody>
      </p:sp>
    </p:spTree>
    <p:extLst>
      <p:ext uri="{BB962C8B-B14F-4D97-AF65-F5344CB8AC3E}">
        <p14:creationId xmlns:p14="http://schemas.microsoft.com/office/powerpoint/2010/main" val="1417570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75C44B7-EFBF-4E77-9C80-C840BAE8CB13}" type="datetimeFigureOut">
              <a:rPr lang="pt-BR" smtClean="0"/>
              <a:t>31/07/2019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5C00323-C381-4B31-ADF1-868B7E322886}" type="slidenum">
              <a:rPr lang="pt-BR" smtClean="0"/>
              <a:t>‹nº›</a:t>
            </a:fld>
            <a:endParaRPr lang="pt-BR"/>
          </a:p>
        </p:txBody>
      </p:sp>
    </p:spTree>
    <p:extLst>
      <p:ext uri="{BB962C8B-B14F-4D97-AF65-F5344CB8AC3E}">
        <p14:creationId xmlns:p14="http://schemas.microsoft.com/office/powerpoint/2010/main" val="220520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75C44B7-EFBF-4E77-9C80-C840BAE8CB13}" type="datetimeFigureOut">
              <a:rPr lang="pt-BR" smtClean="0"/>
              <a:t>31/07/2019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5C00323-C381-4B31-ADF1-868B7E322886}" type="slidenum">
              <a:rPr lang="pt-BR" smtClean="0"/>
              <a:t>‹nº›</a:t>
            </a:fld>
            <a:endParaRPr lang="pt-BR"/>
          </a:p>
        </p:txBody>
      </p:sp>
    </p:spTree>
    <p:extLst>
      <p:ext uri="{BB962C8B-B14F-4D97-AF65-F5344CB8AC3E}">
        <p14:creationId xmlns:p14="http://schemas.microsoft.com/office/powerpoint/2010/main" val="194381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275C44B7-EFBF-4E77-9C80-C840BAE8CB13}" type="datetimeFigureOut">
              <a:rPr lang="pt-BR" smtClean="0"/>
              <a:t>31/07/2019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5C00323-C381-4B31-ADF1-868B7E322886}" type="slidenum">
              <a:rPr lang="pt-BR" smtClean="0"/>
              <a:t>‹nº›</a:t>
            </a:fld>
            <a:endParaRPr lang="pt-BR"/>
          </a:p>
        </p:txBody>
      </p:sp>
    </p:spTree>
    <p:extLst>
      <p:ext uri="{BB962C8B-B14F-4D97-AF65-F5344CB8AC3E}">
        <p14:creationId xmlns:p14="http://schemas.microsoft.com/office/powerpoint/2010/main" val="2616724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275C44B7-EFBF-4E77-9C80-C840BAE8CB13}" type="datetimeFigureOut">
              <a:rPr lang="pt-BR" smtClean="0"/>
              <a:t>31/07/2019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5C00323-C381-4B31-ADF1-868B7E322886}" type="slidenum">
              <a:rPr lang="pt-BR" smtClean="0"/>
              <a:t>‹nº›</a:t>
            </a:fld>
            <a:endParaRPr lang="pt-BR"/>
          </a:p>
        </p:txBody>
      </p:sp>
    </p:spTree>
    <p:extLst>
      <p:ext uri="{BB962C8B-B14F-4D97-AF65-F5344CB8AC3E}">
        <p14:creationId xmlns:p14="http://schemas.microsoft.com/office/powerpoint/2010/main" val="168388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275C44B7-EFBF-4E77-9C80-C840BAE8CB13}" type="datetimeFigureOut">
              <a:rPr lang="pt-BR" smtClean="0"/>
              <a:t>31/07/2019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5C00323-C381-4B31-ADF1-868B7E322886}" type="slidenum">
              <a:rPr lang="pt-BR" smtClean="0"/>
              <a:t>‹nº›</a:t>
            </a:fld>
            <a:endParaRPr lang="pt-BR"/>
          </a:p>
        </p:txBody>
      </p:sp>
    </p:spTree>
    <p:extLst>
      <p:ext uri="{BB962C8B-B14F-4D97-AF65-F5344CB8AC3E}">
        <p14:creationId xmlns:p14="http://schemas.microsoft.com/office/powerpoint/2010/main" val="230089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275C44B7-EFBF-4E77-9C80-C840BAE8CB13}" type="datetimeFigureOut">
              <a:rPr lang="pt-BR" smtClean="0"/>
              <a:t>31/07/2019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5C00323-C381-4B31-ADF1-868B7E322886}" type="slidenum">
              <a:rPr lang="pt-BR" smtClean="0"/>
              <a:t>‹nº›</a:t>
            </a:fld>
            <a:endParaRPr lang="pt-BR"/>
          </a:p>
        </p:txBody>
      </p:sp>
    </p:spTree>
    <p:extLst>
      <p:ext uri="{BB962C8B-B14F-4D97-AF65-F5344CB8AC3E}">
        <p14:creationId xmlns:p14="http://schemas.microsoft.com/office/powerpoint/2010/main" val="142498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75C44B7-EFBF-4E77-9C80-C840BAE8CB13}" type="datetimeFigureOut">
              <a:rPr lang="pt-BR" smtClean="0"/>
              <a:t>31/07/2019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5C00323-C381-4B31-ADF1-868B7E322886}" type="slidenum">
              <a:rPr lang="pt-BR" smtClean="0"/>
              <a:t>‹nº›</a:t>
            </a:fld>
            <a:endParaRPr lang="pt-BR"/>
          </a:p>
        </p:txBody>
      </p:sp>
    </p:spTree>
    <p:extLst>
      <p:ext uri="{BB962C8B-B14F-4D97-AF65-F5344CB8AC3E}">
        <p14:creationId xmlns:p14="http://schemas.microsoft.com/office/powerpoint/2010/main" val="1017438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275C44B7-EFBF-4E77-9C80-C840BAE8CB13}" type="datetimeFigureOut">
              <a:rPr lang="pt-BR" smtClean="0"/>
              <a:t>31/07/2019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5C00323-C381-4B31-ADF1-868B7E322886}" type="slidenum">
              <a:rPr lang="pt-BR" smtClean="0"/>
              <a:t>‹nº›</a:t>
            </a:fld>
            <a:endParaRPr lang="pt-BR"/>
          </a:p>
        </p:txBody>
      </p:sp>
    </p:spTree>
    <p:extLst>
      <p:ext uri="{BB962C8B-B14F-4D97-AF65-F5344CB8AC3E}">
        <p14:creationId xmlns:p14="http://schemas.microsoft.com/office/powerpoint/2010/main" val="2349241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275C44B7-EFBF-4E77-9C80-C840BAE8CB13}" type="datetimeFigureOut">
              <a:rPr lang="pt-BR" smtClean="0"/>
              <a:t>31/07/2019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5C00323-C381-4B31-ADF1-868B7E322886}" type="slidenum">
              <a:rPr lang="pt-BR" smtClean="0"/>
              <a:t>‹nº›</a:t>
            </a:fld>
            <a:endParaRPr lang="pt-BR"/>
          </a:p>
        </p:txBody>
      </p:sp>
    </p:spTree>
    <p:extLst>
      <p:ext uri="{BB962C8B-B14F-4D97-AF65-F5344CB8AC3E}">
        <p14:creationId xmlns:p14="http://schemas.microsoft.com/office/powerpoint/2010/main" val="326122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C44B7-EFBF-4E77-9C80-C840BAE8CB13}" type="datetimeFigureOut">
              <a:rPr lang="pt-BR" smtClean="0"/>
              <a:t>31/07/2019</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C00323-C381-4B31-ADF1-868B7E322886}" type="slidenum">
              <a:rPr lang="pt-BR" smtClean="0"/>
              <a:t>‹nº›</a:t>
            </a:fld>
            <a:endParaRPr lang="pt-BR"/>
          </a:p>
        </p:txBody>
      </p:sp>
    </p:spTree>
    <p:extLst>
      <p:ext uri="{BB962C8B-B14F-4D97-AF65-F5344CB8AC3E}">
        <p14:creationId xmlns:p14="http://schemas.microsoft.com/office/powerpoint/2010/main" val="2505709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460938"/>
            <a:ext cx="9144000" cy="1355834"/>
          </a:xfrm>
        </p:spPr>
        <p:txBody>
          <a:bodyPr/>
          <a:lstStyle/>
          <a:p>
            <a:r>
              <a:rPr lang="pt-BR" dirty="0">
                <a:latin typeface="Bauhaus 93" panose="04030905020B02020C02" pitchFamily="82" charset="0"/>
              </a:rPr>
              <a:t>SEMINÁRIO DO LINUX</a:t>
            </a:r>
          </a:p>
        </p:txBody>
      </p:sp>
      <p:sp>
        <p:nvSpPr>
          <p:cNvPr id="3" name="Subtítulo 2"/>
          <p:cNvSpPr>
            <a:spLocks noGrp="1"/>
          </p:cNvSpPr>
          <p:nvPr>
            <p:ph type="subTitle" idx="1"/>
          </p:nvPr>
        </p:nvSpPr>
        <p:spPr>
          <a:xfrm>
            <a:off x="2837793" y="3552496"/>
            <a:ext cx="6516413" cy="2669627"/>
          </a:xfrm>
        </p:spPr>
        <p:txBody>
          <a:bodyPr>
            <a:normAutofit lnSpcReduction="10000"/>
          </a:bodyPr>
          <a:lstStyle/>
          <a:p>
            <a:r>
              <a:rPr lang="pt-BR" dirty="0">
                <a:solidFill>
                  <a:srgbClr val="FF0000"/>
                </a:solidFill>
                <a:latin typeface="Futura Md BT" panose="020B0602020204020303" pitchFamily="34" charset="0"/>
              </a:rPr>
              <a:t>Integrantes do Grupo:</a:t>
            </a:r>
          </a:p>
          <a:p>
            <a:endParaRPr lang="pt-BR" dirty="0"/>
          </a:p>
          <a:p>
            <a:pPr marL="342900" indent="-342900">
              <a:buBlip>
                <a:blip r:embed="rId2"/>
              </a:buBlip>
            </a:pPr>
            <a:r>
              <a:rPr lang="pt-BR" dirty="0"/>
              <a:t>Gabriel Gietzel </a:t>
            </a:r>
          </a:p>
          <a:p>
            <a:pPr marL="342900" indent="-342900">
              <a:buBlip>
                <a:blip r:embed="rId2"/>
              </a:buBlip>
            </a:pPr>
            <a:r>
              <a:rPr lang="pt-BR" dirty="0"/>
              <a:t>Kayã Costa </a:t>
            </a:r>
          </a:p>
          <a:p>
            <a:pPr marL="342900" indent="-342900">
              <a:buBlip>
                <a:blip r:embed="rId2"/>
              </a:buBlip>
            </a:pPr>
            <a:r>
              <a:rPr lang="pt-BR" dirty="0"/>
              <a:t>Fernando Filho</a:t>
            </a:r>
          </a:p>
          <a:p>
            <a:pPr marL="342900" indent="-342900">
              <a:buBlip>
                <a:blip r:embed="rId2"/>
              </a:buBlip>
            </a:pPr>
            <a:r>
              <a:rPr lang="pt-BR" dirty="0"/>
              <a:t>Guilherme Sampaio</a:t>
            </a:r>
          </a:p>
          <a:p>
            <a:endParaRPr lang="pt-BR" dirty="0">
              <a:latin typeface="Bell MT" panose="02020503060305020303" pitchFamily="18" charset="0"/>
            </a:endParaRP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14" y="177452"/>
            <a:ext cx="2468572" cy="1560138"/>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21298" y="409759"/>
            <a:ext cx="3480988" cy="1095524"/>
          </a:xfrm>
          <a:prstGeom prst="rect">
            <a:avLst/>
          </a:prstGeom>
        </p:spPr>
      </p:pic>
    </p:spTree>
    <p:extLst>
      <p:ext uri="{BB962C8B-B14F-4D97-AF65-F5344CB8AC3E}">
        <p14:creationId xmlns:p14="http://schemas.microsoft.com/office/powerpoint/2010/main" val="3106838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77C30-5E80-4D86-B03A-AB5071B626EC}"/>
              </a:ext>
            </a:extLst>
          </p:cNvPr>
          <p:cNvSpPr>
            <a:spLocks noGrp="1"/>
          </p:cNvSpPr>
          <p:nvPr>
            <p:ph type="title"/>
          </p:nvPr>
        </p:nvSpPr>
        <p:spPr>
          <a:xfrm>
            <a:off x="2267211" y="365126"/>
            <a:ext cx="5863916" cy="1095524"/>
          </a:xfrm>
        </p:spPr>
        <p:txBody>
          <a:bodyPr>
            <a:normAutofit/>
          </a:bodyPr>
          <a:lstStyle/>
          <a:p>
            <a:pPr algn="ctr"/>
            <a:r>
              <a:rPr lang="pt-BR" sz="6600" dirty="0">
                <a:solidFill>
                  <a:schemeClr val="accent6">
                    <a:lumMod val="75000"/>
                  </a:schemeClr>
                </a:solidFill>
                <a:latin typeface="Gabriola" panose="04040605051002020D02" pitchFamily="82" charset="0"/>
              </a:rPr>
              <a:t>Continuação</a:t>
            </a:r>
          </a:p>
        </p:txBody>
      </p:sp>
      <p:sp>
        <p:nvSpPr>
          <p:cNvPr id="3" name="Espaço Reservado para Conteúdo 2">
            <a:extLst>
              <a:ext uri="{FF2B5EF4-FFF2-40B4-BE49-F238E27FC236}">
                <a16:creationId xmlns:a16="http://schemas.microsoft.com/office/drawing/2014/main" id="{00740DFD-749A-40EA-9C9F-0427FE2FBBB5}"/>
              </a:ext>
            </a:extLst>
          </p:cNvPr>
          <p:cNvSpPr>
            <a:spLocks noGrp="1"/>
          </p:cNvSpPr>
          <p:nvPr>
            <p:ph idx="1"/>
          </p:nvPr>
        </p:nvSpPr>
        <p:spPr/>
        <p:txBody>
          <a:bodyPr>
            <a:normAutofit/>
          </a:bodyPr>
          <a:lstStyle/>
          <a:p>
            <a:r>
              <a:rPr lang="pt-BR" sz="1600" dirty="0"/>
              <a:t>Em 2010, o Linux Mint lançou o Linux Mint Debian Edition (LMDE). Ao contrário das outras edições baseadas no Ubuntu (Ubuntu Mint), o LMDE era originalmente uma versão baseada diretamente no Debian rolling release e não estava vinculado aos pacotes do Ubuntu ou ao seu cronograma de lançamento. Foi anunciado em 27 de maio de 2015 que a equipe do Linux Mint não suportaria mais a versão original(rolling release) do LMDE após 1º de janeiro de 2016.O LMDE 2 "Betsy", o lançamento atual do LMDE, é uma versão de suporte de longo prazo baseada em Debian Jessie (stable). Quando o LMDE 2 foi lançado, foi anunciado que todos os usuários do LMDE seriam automaticamente atualizados para novas versões do software MintTools e dos novos ambientes desktop antes de serem lançados na edição principal do Linux Mint</a:t>
            </a:r>
          </a:p>
          <a:p>
            <a:endParaRPr lang="pt-BR" sz="1600" dirty="0"/>
          </a:p>
          <a:p>
            <a:r>
              <a:rPr lang="pt-BR" sz="1600" dirty="0"/>
              <a:t>Em 20 de fevereiro de 2016, o site Linux Mint foi invadido por hackers desconhecidos, que substituíram brevemente os links de download de uma versão do Linux Mint por uma versão modificada que continha malware. Os hackers também violaram o banco de dados do fórum de usuários do site. Após o ataque, o Linux Mint foi severamente criticado por ser uma distribuição que, ao contrário de muitos outros na época, "apenas funcionou" e se tornou popular entre usuários não-técnicos, mas às custas de segurança, com algumas atualizações de segurança no Ubuntu ou Debian na lista negra de execução devido a problemas de compatibilidade</a:t>
            </a:r>
          </a:p>
        </p:txBody>
      </p:sp>
      <p:pic>
        <p:nvPicPr>
          <p:cNvPr id="4" name="Imagem 3">
            <a:extLst>
              <a:ext uri="{FF2B5EF4-FFF2-40B4-BE49-F238E27FC236}">
                <a16:creationId xmlns:a16="http://schemas.microsoft.com/office/drawing/2014/main" id="{44411CA7-5CDD-4120-8564-C5F6D13298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3662" y="480144"/>
            <a:ext cx="3480988" cy="1095524"/>
          </a:xfrm>
          <a:prstGeom prst="rect">
            <a:avLst/>
          </a:prstGeom>
        </p:spPr>
      </p:pic>
      <p:pic>
        <p:nvPicPr>
          <p:cNvPr id="5" name="Espaço Reservado para Conteúdo 4">
            <a:extLst>
              <a:ext uri="{FF2B5EF4-FFF2-40B4-BE49-F238E27FC236}">
                <a16:creationId xmlns:a16="http://schemas.microsoft.com/office/drawing/2014/main" id="{DB492D03-7DB3-4BA7-B93D-0647F9536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48" y="401130"/>
            <a:ext cx="1434861" cy="1289558"/>
          </a:xfrm>
          <a:prstGeom prst="rect">
            <a:avLst/>
          </a:prstGeom>
        </p:spPr>
      </p:pic>
    </p:spTree>
    <p:extLst>
      <p:ext uri="{BB962C8B-B14F-4D97-AF65-F5344CB8AC3E}">
        <p14:creationId xmlns:p14="http://schemas.microsoft.com/office/powerpoint/2010/main" val="316706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49817" y="386146"/>
            <a:ext cx="3292366" cy="1325563"/>
          </a:xfrm>
        </p:spPr>
        <p:txBody>
          <a:bodyPr>
            <a:normAutofit/>
          </a:bodyPr>
          <a:lstStyle/>
          <a:p>
            <a:r>
              <a:rPr lang="pt-BR" sz="6600" dirty="0" err="1" smtClean="0">
                <a:solidFill>
                  <a:srgbClr val="7030A0"/>
                </a:solidFill>
                <a:latin typeface="Gabriola" panose="04040605051002020D02" pitchFamily="82" charset="0"/>
              </a:rPr>
              <a:t>Slackware</a:t>
            </a:r>
            <a:endParaRPr lang="pt-BR" sz="6600" dirty="0">
              <a:solidFill>
                <a:srgbClr val="7030A0"/>
              </a:solidFill>
              <a:latin typeface="Gabriola" panose="04040605051002020D02" pitchFamily="82" charset="0"/>
            </a:endParaRPr>
          </a:p>
        </p:txBody>
      </p:sp>
      <p:sp>
        <p:nvSpPr>
          <p:cNvPr id="3" name="Espaço Reservado para Conteúdo 2"/>
          <p:cNvSpPr>
            <a:spLocks noGrp="1"/>
          </p:cNvSpPr>
          <p:nvPr>
            <p:ph idx="1"/>
          </p:nvPr>
        </p:nvSpPr>
        <p:spPr>
          <a:xfrm>
            <a:off x="838200" y="2151446"/>
            <a:ext cx="10515600" cy="4351338"/>
          </a:xfrm>
        </p:spPr>
        <p:txBody>
          <a:bodyPr>
            <a:normAutofit/>
          </a:bodyPr>
          <a:lstStyle/>
          <a:p>
            <a:pPr marL="0" indent="0">
              <a:buNone/>
            </a:pPr>
            <a:r>
              <a:rPr lang="pt-BR" sz="1600" dirty="0" err="1"/>
              <a:t>Slackware</a:t>
            </a:r>
            <a:r>
              <a:rPr lang="pt-BR" sz="1600" dirty="0"/>
              <a:t> é o nome da mais antiga e conhecida distribuição GNU/Linux mantida ainda em evidência. Seu criador e responsável pela manutenção, </a:t>
            </a:r>
            <a:r>
              <a:rPr lang="pt-BR" sz="1600" b="1" u="sng" dirty="0"/>
              <a:t>Patrick </a:t>
            </a:r>
            <a:r>
              <a:rPr lang="pt-BR" sz="1600" b="1" u="sng" dirty="0" err="1"/>
              <a:t>Volkerding</a:t>
            </a:r>
            <a:r>
              <a:rPr lang="pt-BR" sz="1600" dirty="0"/>
              <a:t>, estabelece uma meta de produção da distribuição baseada em simplicidade e estabilidade, alcançando o padrão de distribuição mais Unix-</a:t>
            </a:r>
            <a:r>
              <a:rPr lang="pt-BR" sz="1600" dirty="0" err="1"/>
              <a:t>like</a:t>
            </a:r>
            <a:r>
              <a:rPr lang="pt-BR" sz="1600" dirty="0"/>
              <a:t> ao manter seus usuários nas camadas de configuração em console de modo texto para uma total personalização do ambiente. Além de seu uso profissional, é considerado também como uma distribuição de nível acadêmico, mantendo uma vasta documentação atualizada em sua raiz, para os usuários que </a:t>
            </a:r>
            <a:r>
              <a:rPr lang="pt-BR" sz="1600" dirty="0" smtClean="0"/>
              <a:t>necessitem </a:t>
            </a:r>
            <a:r>
              <a:rPr lang="pt-BR" sz="1600" dirty="0"/>
              <a:t>de maior conhecimento para dominá-lo</a:t>
            </a:r>
            <a:r>
              <a:rPr lang="pt-BR" sz="1600" dirty="0" smtClean="0"/>
              <a:t>.</a:t>
            </a:r>
          </a:p>
          <a:p>
            <a:pPr marL="0" indent="0">
              <a:buNone/>
            </a:pPr>
            <a:r>
              <a:rPr lang="pt-BR" sz="1600" dirty="0"/>
              <a:t>O </a:t>
            </a:r>
            <a:r>
              <a:rPr lang="pt-BR" sz="1600" dirty="0" err="1"/>
              <a:t>Slackware</a:t>
            </a:r>
            <a:r>
              <a:rPr lang="pt-BR" sz="1600" dirty="0"/>
              <a:t> é um sistema operacional computacional baseado em projetos oficiais de software livre, desenvolvido por pessoas espalhadas no mundo organizadas em comunidades e instituições, sendo a principal delas a FSF (</a:t>
            </a:r>
            <a:r>
              <a:rPr lang="pt-BR" sz="1600" dirty="0" err="1"/>
              <a:t>Free</a:t>
            </a:r>
            <a:r>
              <a:rPr lang="pt-BR" sz="1600" dirty="0"/>
              <a:t> Software Foundation) com seus projetos e licenciamentos GNU LGPL de software livre. Utiliza como </a:t>
            </a:r>
            <a:r>
              <a:rPr lang="pt-BR" sz="1600" dirty="0" err="1"/>
              <a:t>kernel</a:t>
            </a:r>
            <a:r>
              <a:rPr lang="pt-BR" sz="1600" dirty="0"/>
              <a:t> do sistema o projeto oficial da Linux Foundation, o </a:t>
            </a:r>
            <a:r>
              <a:rPr lang="pt-BR" sz="1600" dirty="0" err="1"/>
              <a:t>kernel</a:t>
            </a:r>
            <a:r>
              <a:rPr lang="pt-BR" sz="1600" dirty="0"/>
              <a:t> Linux</a:t>
            </a:r>
            <a:r>
              <a:rPr lang="pt-BR" sz="1600" dirty="0" smtClean="0"/>
              <a:t>.</a:t>
            </a:r>
          </a:p>
          <a:p>
            <a:pPr marL="0" indent="0">
              <a:buNone/>
            </a:pPr>
            <a:r>
              <a:rPr lang="pt-BR" sz="1600" dirty="0" smtClean="0"/>
              <a:t>Lançado em 16/07/93 (26 anos).</a:t>
            </a:r>
            <a:endParaRPr lang="pt-BR" sz="1600" dirty="0"/>
          </a:p>
        </p:txBody>
      </p:sp>
      <p:pic>
        <p:nvPicPr>
          <p:cNvPr id="4" name="Imagem 3">
            <a:extLst>
              <a:ext uri="{FF2B5EF4-FFF2-40B4-BE49-F238E27FC236}">
                <a16:creationId xmlns:a16="http://schemas.microsoft.com/office/drawing/2014/main" id="{44411CA7-5CDD-4120-8564-C5F6D13298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3662" y="480144"/>
            <a:ext cx="3480988" cy="1095524"/>
          </a:xfrm>
          <a:prstGeom prst="rect">
            <a:avLst/>
          </a:prstGeom>
        </p:spPr>
      </p:pic>
      <p:pic>
        <p:nvPicPr>
          <p:cNvPr id="5" name="Picture 2" descr="Resultado de imagem para slackware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2393" y="204403"/>
            <a:ext cx="1621221" cy="1621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093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75031" y="375635"/>
            <a:ext cx="1841938" cy="1325563"/>
          </a:xfrm>
        </p:spPr>
        <p:txBody>
          <a:bodyPr/>
          <a:lstStyle/>
          <a:p>
            <a:r>
              <a:rPr lang="pt-BR" sz="6600" dirty="0" smtClean="0">
                <a:solidFill>
                  <a:srgbClr val="7030A0"/>
                </a:solidFill>
                <a:latin typeface="Gabriola" panose="04040605051002020D02" pitchFamily="82" charset="0"/>
              </a:rPr>
              <a:t>Nome</a:t>
            </a:r>
            <a:endParaRPr lang="pt-BR" sz="6600" dirty="0">
              <a:solidFill>
                <a:srgbClr val="7030A0"/>
              </a:solidFill>
              <a:latin typeface="Gabriola" panose="04040605051002020D02" pitchFamily="82" charset="0"/>
            </a:endParaRPr>
          </a:p>
        </p:txBody>
      </p:sp>
      <p:sp>
        <p:nvSpPr>
          <p:cNvPr id="3" name="Espaço Reservado para Conteúdo 2"/>
          <p:cNvSpPr>
            <a:spLocks noGrp="1"/>
          </p:cNvSpPr>
          <p:nvPr>
            <p:ph idx="1"/>
          </p:nvPr>
        </p:nvSpPr>
        <p:spPr>
          <a:xfrm>
            <a:off x="838200" y="2126648"/>
            <a:ext cx="10515600" cy="4351338"/>
          </a:xfrm>
        </p:spPr>
        <p:txBody>
          <a:bodyPr>
            <a:normAutofit/>
          </a:bodyPr>
          <a:lstStyle/>
          <a:p>
            <a:pPr marL="0" indent="0">
              <a:buNone/>
            </a:pPr>
            <a:r>
              <a:rPr lang="pt-BR" sz="1600" dirty="0"/>
              <a:t>O nome "</a:t>
            </a:r>
            <a:r>
              <a:rPr lang="pt-BR" sz="1600" dirty="0" err="1"/>
              <a:t>Slackware</a:t>
            </a:r>
            <a:r>
              <a:rPr lang="pt-BR" sz="1600" dirty="0"/>
              <a:t>" teve sugestiva origem da "The </a:t>
            </a:r>
            <a:r>
              <a:rPr lang="pt-BR" sz="1600" dirty="0" err="1"/>
              <a:t>Church</a:t>
            </a:r>
            <a:r>
              <a:rPr lang="pt-BR" sz="1600" dirty="0"/>
              <a:t> </a:t>
            </a:r>
            <a:r>
              <a:rPr lang="pt-BR" sz="1600" dirty="0" err="1"/>
              <a:t>Of</a:t>
            </a:r>
            <a:r>
              <a:rPr lang="pt-BR" sz="1600" dirty="0"/>
              <a:t> The </a:t>
            </a:r>
            <a:r>
              <a:rPr lang="pt-BR" sz="1600" dirty="0" err="1"/>
              <a:t>SubGenius</a:t>
            </a:r>
            <a:r>
              <a:rPr lang="pt-BR" sz="1600" dirty="0"/>
              <a:t>" (Igreja do </a:t>
            </a:r>
            <a:r>
              <a:rPr lang="pt-BR" sz="1600" dirty="0" err="1"/>
              <a:t>Subgênio</a:t>
            </a:r>
            <a:r>
              <a:rPr lang="pt-BR" sz="1600" dirty="0"/>
              <a:t>), por Patrick </a:t>
            </a:r>
            <a:r>
              <a:rPr lang="pt-BR" sz="1600" dirty="0" err="1"/>
              <a:t>Volkerding</a:t>
            </a:r>
            <a:r>
              <a:rPr lang="pt-BR" sz="1600" dirty="0"/>
              <a:t>, de onde idealiza-se o termo "SLACK" que, satírica e ironicamente, incorpora-se o "senso de liberdade, independência e originalidade para alcançar suas metas pessoais", onde traduziria bem a filosofia do sistema. O fato de Patrick </a:t>
            </a:r>
            <a:r>
              <a:rPr lang="pt-BR" sz="1600" dirty="0" err="1"/>
              <a:t>Volkerding</a:t>
            </a:r>
            <a:r>
              <a:rPr lang="pt-BR" sz="1600" dirty="0"/>
              <a:t> objetivar estabilidade e não trazer versões betas ou aplicativos ainda em testes, trouxe ao </a:t>
            </a:r>
            <a:r>
              <a:rPr lang="pt-BR" sz="1600" dirty="0" err="1"/>
              <a:t>Slackware</a:t>
            </a:r>
            <a:r>
              <a:rPr lang="pt-BR" sz="1600" dirty="0"/>
              <a:t> a aparente impressão de ser uma distribuição de lançamentos lentos em comparação as demais distribuições </a:t>
            </a:r>
            <a:r>
              <a:rPr lang="pt-BR" sz="1600" dirty="0" err="1"/>
              <a:t>linux</a:t>
            </a:r>
            <a:r>
              <a:rPr lang="pt-BR" sz="1600" dirty="0"/>
              <a:t>. Esta curiosa impressão podem ter ênfase no próprio nome da distribuição: "SLACKWARE", que significativamente se traduz "SLACK" como sendo "PREGUIÇA", e "WARE" como "PRODUTO", sendo interpretado como um produto de lapidação lenta. Mesmo após o lançamento de versões estáveis da distribuições, ao se instalar, as configurações do sistema são feitas diretamente nos documentos texto de configurações, modo preferido entre os usuários mais </a:t>
            </a:r>
            <a:r>
              <a:rPr lang="pt-BR" sz="1600" dirty="0" smtClean="0"/>
              <a:t>experientes. Criada 1993</a:t>
            </a:r>
            <a:r>
              <a:rPr lang="pt-BR" sz="1600" dirty="0"/>
              <a:t>, o </a:t>
            </a:r>
            <a:r>
              <a:rPr lang="pt-BR" sz="1600" dirty="0" err="1"/>
              <a:t>Slackware</a:t>
            </a:r>
            <a:r>
              <a:rPr lang="pt-BR" sz="1600" dirty="0"/>
              <a:t> Linux (ou simplesmente "Slack") tem como objetivo manter-se fiel aos padrões UNIX, mantendo-se bem estruturada e organizada para administradores e usuários, profissionais e </a:t>
            </a:r>
            <a:r>
              <a:rPr lang="pt-BR" sz="1600" dirty="0" smtClean="0"/>
              <a:t>acadêmicos.</a:t>
            </a:r>
            <a:endParaRPr lang="pt-BR" sz="1600" dirty="0"/>
          </a:p>
        </p:txBody>
      </p:sp>
      <p:pic>
        <p:nvPicPr>
          <p:cNvPr id="4" name="Imagem 3">
            <a:extLst>
              <a:ext uri="{FF2B5EF4-FFF2-40B4-BE49-F238E27FC236}">
                <a16:creationId xmlns:a16="http://schemas.microsoft.com/office/drawing/2014/main" id="{44411CA7-5CDD-4120-8564-C5F6D13298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3662" y="480144"/>
            <a:ext cx="3480988" cy="1095524"/>
          </a:xfrm>
          <a:prstGeom prst="rect">
            <a:avLst/>
          </a:prstGeom>
        </p:spPr>
      </p:pic>
      <p:pic>
        <p:nvPicPr>
          <p:cNvPr id="1026" name="Picture 2" descr="Resultado de imagem para slackware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42" y="375635"/>
            <a:ext cx="1621221" cy="1621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925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040007" cy="1325563"/>
          </a:xfrm>
        </p:spPr>
        <p:txBody>
          <a:bodyPr>
            <a:normAutofit/>
          </a:bodyPr>
          <a:lstStyle/>
          <a:p>
            <a:pPr algn="ctr"/>
            <a:r>
              <a:rPr lang="pt-BR" sz="6600" dirty="0">
                <a:solidFill>
                  <a:schemeClr val="accent1">
                    <a:lumMod val="75000"/>
                  </a:schemeClr>
                </a:solidFill>
                <a:latin typeface="Gabriola" panose="04040605051002020D02" pitchFamily="82" charset="0"/>
              </a:rPr>
              <a:t>FEDORA</a:t>
            </a:r>
          </a:p>
        </p:txBody>
      </p:sp>
      <p:sp>
        <p:nvSpPr>
          <p:cNvPr id="3" name="Espaço Reservado para Conteúdo 2"/>
          <p:cNvSpPr>
            <a:spLocks noGrp="1"/>
          </p:cNvSpPr>
          <p:nvPr>
            <p:ph idx="1"/>
          </p:nvPr>
        </p:nvSpPr>
        <p:spPr>
          <a:xfrm>
            <a:off x="838200" y="2070538"/>
            <a:ext cx="10515600" cy="4340771"/>
          </a:xfrm>
        </p:spPr>
        <p:txBody>
          <a:bodyPr>
            <a:normAutofit fontScale="70000" lnSpcReduction="20000"/>
          </a:bodyPr>
          <a:lstStyle/>
          <a:p>
            <a:pPr>
              <a:buFont typeface="Wingdings" panose="05000000000000000000" pitchFamily="2" charset="2"/>
              <a:buChar char="Ø"/>
            </a:pPr>
            <a:r>
              <a:rPr lang="pt-BR" dirty="0"/>
              <a:t>Fedora (conhecido como Fedora Core antes da versão 7) é um sistema operacional (</a:t>
            </a:r>
            <a:r>
              <a:rPr lang="pt-BR" dirty="0" err="1"/>
              <a:t>pt</a:t>
            </a:r>
            <a:r>
              <a:rPr lang="pt-BR" dirty="0"/>
              <a:t>-BR) ou sistema operativo (</a:t>
            </a:r>
            <a:r>
              <a:rPr lang="pt-BR" dirty="0" err="1"/>
              <a:t>pt</a:t>
            </a:r>
            <a:r>
              <a:rPr lang="pt-BR" dirty="0"/>
              <a:t>) Linux. O sistema operacional Fedora Linux é software livre e de código aberto, e os programas disponíveis dentro de seu repositório de programas também são programas livres que aderem a uma licença livre.</a:t>
            </a:r>
          </a:p>
          <a:p>
            <a:pPr>
              <a:buFont typeface="Wingdings" panose="05000000000000000000" pitchFamily="2" charset="2"/>
              <a:buChar char="Ø"/>
            </a:pPr>
            <a:r>
              <a:rPr lang="pt-BR" dirty="0"/>
              <a:t>O Fedora Linux existe desde 2003, e seu desenvolvimento e suporte é oferecido pela comunidade do Projeto Fedora. Após ter descontinuado o sistema operacional </a:t>
            </a:r>
            <a:r>
              <a:rPr lang="pt-BR" dirty="0" err="1"/>
              <a:t>Red</a:t>
            </a:r>
            <a:r>
              <a:rPr lang="pt-BR" dirty="0"/>
              <a:t> </a:t>
            </a:r>
            <a:r>
              <a:rPr lang="pt-BR" dirty="0" err="1"/>
              <a:t>Hat</a:t>
            </a:r>
            <a:r>
              <a:rPr lang="pt-BR" dirty="0"/>
              <a:t> Linux, a </a:t>
            </a:r>
            <a:r>
              <a:rPr lang="pt-BR" dirty="0" err="1"/>
              <a:t>Red</a:t>
            </a:r>
            <a:r>
              <a:rPr lang="pt-BR" dirty="0"/>
              <a:t> </a:t>
            </a:r>
            <a:r>
              <a:rPr lang="pt-BR" dirty="0" err="1"/>
              <a:t>Hat</a:t>
            </a:r>
            <a:r>
              <a:rPr lang="pt-BR" dirty="0"/>
              <a:t> patrocina o desenvolvimento do sistema operacional Fedora, se envolvendo no desenvolvimento de vários programas disponíveis para o Fedora, que são eventualmente adicionados para o repositório do </a:t>
            </a:r>
            <a:r>
              <a:rPr lang="pt-BR" dirty="0" err="1"/>
              <a:t>Red</a:t>
            </a:r>
            <a:r>
              <a:rPr lang="pt-BR" dirty="0"/>
              <a:t> </a:t>
            </a:r>
            <a:r>
              <a:rPr lang="pt-BR" dirty="0" err="1"/>
              <a:t>Hat</a:t>
            </a:r>
            <a:r>
              <a:rPr lang="pt-BR" dirty="0"/>
              <a:t> Enterprise Linux, que é a distribuição Linux atual da empresa.</a:t>
            </a:r>
          </a:p>
          <a:p>
            <a:pPr>
              <a:buFont typeface="Wingdings" panose="05000000000000000000" pitchFamily="2" charset="2"/>
              <a:buChar char="Ø"/>
            </a:pPr>
            <a:r>
              <a:rPr lang="pt-BR" dirty="0"/>
              <a:t>Desde a versão Fedora 21, há três edições disponíveis: Fedora Workstation, focado para computadores pessoais, Fedora Server para servidores, e o Fedora </a:t>
            </a:r>
            <a:r>
              <a:rPr lang="pt-BR" dirty="0" err="1"/>
              <a:t>Cloud</a:t>
            </a:r>
            <a:r>
              <a:rPr lang="pt-BR" dirty="0"/>
              <a:t> para servidores com foco em computação em nuvem. Também existem outras edições, chamadas de "spins", com ambientes gráficos diferentes do ambiente gráfico GNOME que acompanha o sistema operacional. Ambientes gráficos como o KDE, </a:t>
            </a:r>
            <a:r>
              <a:rPr lang="pt-BR" dirty="0" err="1"/>
              <a:t>Xfce</a:t>
            </a:r>
            <a:r>
              <a:rPr lang="pt-BR" dirty="0"/>
              <a:t>, LXDE, entre outros, estão disponíveis. Também existem edições para usos específicos, como o uso para computação científica, astronomia, robótica, segurança e para jogos. Novas versões do Fedora são lançadas aproximadamente a cada 6 meses.</a:t>
            </a:r>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3" y="365125"/>
            <a:ext cx="3480988" cy="1095524"/>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4228" y="112659"/>
            <a:ext cx="1534510" cy="1534510"/>
          </a:xfrm>
          <a:prstGeom prst="rect">
            <a:avLst/>
          </a:prstGeom>
        </p:spPr>
      </p:pic>
    </p:spTree>
    <p:extLst>
      <p:ext uri="{BB962C8B-B14F-4D97-AF65-F5344CB8AC3E}">
        <p14:creationId xmlns:p14="http://schemas.microsoft.com/office/powerpoint/2010/main" val="247931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9787759" cy="1325563"/>
          </a:xfrm>
        </p:spPr>
        <p:txBody>
          <a:bodyPr>
            <a:normAutofit/>
          </a:bodyPr>
          <a:lstStyle/>
          <a:p>
            <a:pPr algn="ctr"/>
            <a:r>
              <a:rPr lang="pt-BR" sz="3600" dirty="0"/>
              <a:t> </a:t>
            </a:r>
            <a:r>
              <a:rPr lang="pt-BR" sz="4000" dirty="0">
                <a:solidFill>
                  <a:schemeClr val="accent1">
                    <a:lumMod val="75000"/>
                  </a:schemeClr>
                </a:solidFill>
                <a:latin typeface="Gabriola" panose="04040605051002020D02" pitchFamily="82" charset="0"/>
              </a:rPr>
              <a:t>origem</a:t>
            </a:r>
            <a:r>
              <a:rPr lang="pt-BR" sz="3600" dirty="0">
                <a:solidFill>
                  <a:schemeClr val="accent1">
                    <a:lumMod val="75000"/>
                  </a:schemeClr>
                </a:solidFill>
                <a:latin typeface="Gabriola" panose="04040605051002020D02" pitchFamily="82" charset="0"/>
              </a:rPr>
              <a:t>  </a:t>
            </a:r>
            <a:r>
              <a:rPr lang="pt-BR" sz="6600" dirty="0">
                <a:solidFill>
                  <a:schemeClr val="accent1">
                    <a:lumMod val="75000"/>
                  </a:schemeClr>
                </a:solidFill>
                <a:latin typeface="Gabriola" panose="04040605051002020D02" pitchFamily="82" charset="0"/>
              </a:rPr>
              <a:t>FEDORA</a:t>
            </a:r>
          </a:p>
        </p:txBody>
      </p:sp>
      <p:sp>
        <p:nvSpPr>
          <p:cNvPr id="3" name="Espaço Reservado para Conteúdo 2"/>
          <p:cNvSpPr>
            <a:spLocks noGrp="1"/>
          </p:cNvSpPr>
          <p:nvPr>
            <p:ph idx="1"/>
          </p:nvPr>
        </p:nvSpPr>
        <p:spPr>
          <a:xfrm>
            <a:off x="838200" y="2154621"/>
            <a:ext cx="10515600" cy="4298731"/>
          </a:xfrm>
        </p:spPr>
        <p:txBody>
          <a:bodyPr>
            <a:normAutofit/>
          </a:bodyPr>
          <a:lstStyle/>
          <a:p>
            <a:pPr>
              <a:buFont typeface="Wingdings" panose="05000000000000000000" pitchFamily="2" charset="2"/>
              <a:buChar char="Ø"/>
            </a:pPr>
            <a:r>
              <a:rPr lang="pt-BR" sz="2000" dirty="0"/>
              <a:t>O nome Fedora vem de um projeto voluntário para a distribuição </a:t>
            </a:r>
            <a:r>
              <a:rPr lang="pt-BR" sz="2000" dirty="0" err="1"/>
              <a:t>Red</a:t>
            </a:r>
            <a:r>
              <a:rPr lang="pt-BR" sz="2000" dirty="0"/>
              <a:t> </a:t>
            </a:r>
            <a:r>
              <a:rPr lang="pt-BR" sz="2000" dirty="0" err="1"/>
              <a:t>Hat</a:t>
            </a:r>
            <a:r>
              <a:rPr lang="pt-BR" sz="2000" dirty="0"/>
              <a:t> Linux, que era um repositório adicional de software para a distribuição, utilizando o logo de um chapéu </a:t>
            </a:r>
            <a:r>
              <a:rPr lang="pt-BR" sz="2000" dirty="0" err="1"/>
              <a:t>fedora</a:t>
            </a:r>
            <a:r>
              <a:rPr lang="pt-BR" sz="2000" dirty="0"/>
              <a:t>. Organizado pelo Projeto Fedora, fundado por Warren </a:t>
            </a:r>
            <a:r>
              <a:rPr lang="pt-BR" sz="2000" dirty="0" err="1"/>
              <a:t>Togami</a:t>
            </a:r>
            <a:r>
              <a:rPr lang="pt-BR" sz="2000" dirty="0"/>
              <a:t> em 2002 como um projeto de graduação na Universidade do Havaí, o projeto tinha como objetivo de fornecer um confiável e bem testado repositório de softwares de terceiros para que softwares não produzidos pela </a:t>
            </a:r>
            <a:r>
              <a:rPr lang="pt-BR" sz="2000" dirty="0" err="1"/>
              <a:t>Red</a:t>
            </a:r>
            <a:r>
              <a:rPr lang="pt-BR" sz="2000" dirty="0"/>
              <a:t> </a:t>
            </a:r>
            <a:r>
              <a:rPr lang="pt-BR" sz="2000" dirty="0" err="1"/>
              <a:t>Hat</a:t>
            </a:r>
            <a:r>
              <a:rPr lang="pt-BR" sz="2000" dirty="0"/>
              <a:t> fossem mais fáceis de encontrar, desenvolver e usar. Diferente da distribuição comercial, o repositório era mantido por uma comunidade global de voluntários. O Fedora Linux acabou por ser absorvido pelo Projeto Fedora, levando consigo esta abordagem colaborativa.</a:t>
            </a:r>
          </a:p>
          <a:p>
            <a:pPr>
              <a:buFont typeface="Wingdings" panose="05000000000000000000" pitchFamily="2" charset="2"/>
              <a:buChar char="Ø"/>
            </a:pPr>
            <a:r>
              <a:rPr lang="pt-BR" sz="2000" dirty="0"/>
              <a:t>O Fedora Linux foi lançado em 06 de Novembro de 2003 quando o </a:t>
            </a:r>
            <a:r>
              <a:rPr lang="pt-BR" sz="2000" dirty="0" err="1"/>
              <a:t>Red</a:t>
            </a:r>
            <a:r>
              <a:rPr lang="pt-BR" sz="2000" dirty="0"/>
              <a:t> </a:t>
            </a:r>
            <a:r>
              <a:rPr lang="pt-BR" sz="2000" dirty="0" err="1"/>
              <a:t>Hat</a:t>
            </a:r>
            <a:r>
              <a:rPr lang="pt-BR" sz="2000" dirty="0"/>
              <a:t> Linux foi descontinuado. O </a:t>
            </a:r>
            <a:r>
              <a:rPr lang="pt-BR" sz="2000" dirty="0" err="1"/>
              <a:t>Red</a:t>
            </a:r>
            <a:r>
              <a:rPr lang="pt-BR" sz="2000" dirty="0"/>
              <a:t> </a:t>
            </a:r>
            <a:r>
              <a:rPr lang="pt-BR" sz="2000" dirty="0" err="1"/>
              <a:t>Hat</a:t>
            </a:r>
            <a:r>
              <a:rPr lang="pt-BR" sz="2000" dirty="0"/>
              <a:t> Enterprise Linux (RHEL) seria a única distribuição Linux oficialmente suportada pela </a:t>
            </a:r>
            <a:r>
              <a:rPr lang="pt-BR" sz="2000" dirty="0" err="1"/>
              <a:t>Red</a:t>
            </a:r>
            <a:r>
              <a:rPr lang="pt-BR" sz="2000" dirty="0"/>
              <a:t> </a:t>
            </a:r>
            <a:r>
              <a:rPr lang="pt-BR" sz="2000" dirty="0" err="1"/>
              <a:t>Hat</a:t>
            </a:r>
            <a:r>
              <a:rPr lang="pt-BR" sz="2000" dirty="0"/>
              <a:t>, enquanto o Fedora seria uma distribuição da comunidade. O </a:t>
            </a:r>
            <a:r>
              <a:rPr lang="pt-BR" sz="2000" dirty="0" err="1"/>
              <a:t>Red</a:t>
            </a:r>
            <a:r>
              <a:rPr lang="pt-BR" sz="2000" dirty="0"/>
              <a:t> </a:t>
            </a:r>
            <a:r>
              <a:rPr lang="pt-BR" sz="2000" dirty="0" err="1"/>
              <a:t>Hat</a:t>
            </a:r>
            <a:r>
              <a:rPr lang="pt-BR" sz="2000" dirty="0"/>
              <a:t> Enterprise Linux ramifica seus lançamentos das versões do Fedora.</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4228" y="112659"/>
            <a:ext cx="1534510" cy="1534510"/>
          </a:xfrm>
          <a:prstGeom prst="rect">
            <a:avLst/>
          </a:prstGeo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3" y="365125"/>
            <a:ext cx="3480988" cy="1095524"/>
          </a:xfrm>
          <a:prstGeom prst="rect">
            <a:avLst/>
          </a:prstGeom>
        </p:spPr>
      </p:pic>
    </p:spTree>
    <p:extLst>
      <p:ext uri="{BB962C8B-B14F-4D97-AF65-F5344CB8AC3E}">
        <p14:creationId xmlns:p14="http://schemas.microsoft.com/office/powerpoint/2010/main" val="2176240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155621" cy="1325563"/>
          </a:xfrm>
        </p:spPr>
        <p:txBody>
          <a:bodyPr/>
          <a:lstStyle/>
          <a:p>
            <a:pPr algn="ctr"/>
            <a:r>
              <a:rPr lang="pt-BR" sz="4000" dirty="0">
                <a:solidFill>
                  <a:schemeClr val="accent1">
                    <a:lumMod val="75000"/>
                  </a:schemeClr>
                </a:solidFill>
                <a:latin typeface="Gabriola" panose="04040605051002020D02" pitchFamily="82" charset="0"/>
              </a:rPr>
              <a:t>sobre</a:t>
            </a:r>
            <a:r>
              <a:rPr lang="pt-BR" dirty="0">
                <a:solidFill>
                  <a:schemeClr val="accent1">
                    <a:lumMod val="75000"/>
                  </a:schemeClr>
                </a:solidFill>
                <a:latin typeface="Gabriola" panose="04040605051002020D02" pitchFamily="82" charset="0"/>
              </a:rPr>
              <a:t> </a:t>
            </a:r>
            <a:r>
              <a:rPr lang="pt-BR" sz="6600" dirty="0">
                <a:solidFill>
                  <a:schemeClr val="accent1">
                    <a:lumMod val="75000"/>
                  </a:schemeClr>
                </a:solidFill>
                <a:latin typeface="Gabriola" panose="04040605051002020D02" pitchFamily="82" charset="0"/>
              </a:rPr>
              <a:t>FEDORA</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4228" y="112659"/>
            <a:ext cx="1534510" cy="1534510"/>
          </a:xfrm>
          <a:prstGeom prst="rect">
            <a:avLst/>
          </a:prstGeo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3" y="365125"/>
            <a:ext cx="3480988" cy="1095524"/>
          </a:xfrm>
          <a:prstGeom prst="rect">
            <a:avLst/>
          </a:prstGeom>
        </p:spPr>
      </p:pic>
      <p:sp>
        <p:nvSpPr>
          <p:cNvPr id="7" name="Espaço Reservado para Conteúdo 6"/>
          <p:cNvSpPr>
            <a:spLocks noGrp="1"/>
          </p:cNvSpPr>
          <p:nvPr>
            <p:ph idx="1"/>
          </p:nvPr>
        </p:nvSpPr>
        <p:spPr>
          <a:xfrm>
            <a:off x="409903" y="1818291"/>
            <a:ext cx="11456278" cy="4918840"/>
          </a:xfrm>
        </p:spPr>
        <p:txBody>
          <a:bodyPr>
            <a:noAutofit/>
          </a:bodyPr>
          <a:lstStyle/>
          <a:p>
            <a:pPr marL="0" indent="0">
              <a:buNone/>
            </a:pPr>
            <a:r>
              <a:rPr lang="pt-BR" sz="1800" dirty="0"/>
              <a:t>O Fedora é um sistema que pode ser utilizado tanto em desktop quanto em servidor sendo derivado do </a:t>
            </a:r>
            <a:r>
              <a:rPr lang="pt-BR" sz="1800" dirty="0" err="1"/>
              <a:t>Red</a:t>
            </a:r>
            <a:r>
              <a:rPr lang="pt-BR" sz="1800" dirty="0"/>
              <a:t> </a:t>
            </a:r>
            <a:r>
              <a:rPr lang="pt-BR" sz="1800" dirty="0" err="1"/>
              <a:t>Hat</a:t>
            </a:r>
            <a:r>
              <a:rPr lang="pt-BR" sz="1800" dirty="0"/>
              <a:t> Linux 9.</a:t>
            </a:r>
          </a:p>
          <a:p>
            <a:pPr marL="0" indent="0">
              <a:buNone/>
            </a:pPr>
            <a:r>
              <a:rPr lang="pt-BR" sz="1800" dirty="0"/>
              <a:t>Suas principais características são:</a:t>
            </a:r>
          </a:p>
          <a:p>
            <a:pPr>
              <a:buFont typeface="Wingdings" panose="05000000000000000000" pitchFamily="2" charset="2"/>
              <a:buChar char="Ø"/>
            </a:pPr>
            <a:r>
              <a:rPr lang="pt-BR" sz="1800" dirty="0"/>
              <a:t>Fedora é completamente gratuito e consiste em software livre ou aberto;</a:t>
            </a:r>
          </a:p>
          <a:p>
            <a:pPr>
              <a:buFont typeface="Wingdings" panose="05000000000000000000" pitchFamily="2" charset="2"/>
              <a:buChar char="Ø"/>
            </a:pPr>
            <a:r>
              <a:rPr lang="pt-BR" sz="1800" dirty="0"/>
              <a:t>Fácil utilização, mesmo para usuários inexperientes em GNU/Linux;</a:t>
            </a:r>
          </a:p>
          <a:p>
            <a:pPr>
              <a:buFont typeface="Wingdings" panose="05000000000000000000" pitchFamily="2" charset="2"/>
              <a:buChar char="Ø"/>
            </a:pPr>
            <a:r>
              <a:rPr lang="pt-BR" sz="1800" dirty="0"/>
              <a:t>Instalador Anaconda;</a:t>
            </a:r>
          </a:p>
          <a:p>
            <a:pPr>
              <a:buFont typeface="Wingdings" panose="05000000000000000000" pitchFamily="2" charset="2"/>
              <a:buChar char="Ø"/>
            </a:pPr>
            <a:r>
              <a:rPr lang="pt-BR" sz="1800" dirty="0"/>
              <a:t>Gestor de desktop GNOME , além das edições Spins, com gestor de desktop diferentes como o KDE, </a:t>
            </a:r>
            <a:r>
              <a:rPr lang="pt-BR" sz="1800" dirty="0" err="1"/>
              <a:t>xfce</a:t>
            </a:r>
            <a:r>
              <a:rPr lang="pt-BR" sz="1800" dirty="0"/>
              <a:t>, </a:t>
            </a:r>
            <a:r>
              <a:rPr lang="pt-BR" sz="1800" dirty="0" err="1"/>
              <a:t>lxde</a:t>
            </a:r>
            <a:r>
              <a:rPr lang="pt-BR" sz="1800" dirty="0"/>
              <a:t>, </a:t>
            </a:r>
            <a:r>
              <a:rPr lang="pt-BR" sz="1800" dirty="0" err="1"/>
              <a:t>etc</a:t>
            </a:r>
            <a:r>
              <a:rPr lang="pt-BR" sz="1800" dirty="0"/>
              <a:t>;</a:t>
            </a:r>
          </a:p>
          <a:p>
            <a:pPr>
              <a:buFont typeface="Wingdings" panose="05000000000000000000" pitchFamily="2" charset="2"/>
              <a:buChar char="Ø"/>
            </a:pPr>
            <a:r>
              <a:rPr lang="pt-BR" sz="1800" dirty="0"/>
              <a:t>Inclui diversos Drivers de periféricos atualizados, facilitando a detecção de hardwares mais novos;</a:t>
            </a:r>
          </a:p>
          <a:p>
            <a:pPr>
              <a:buFont typeface="Wingdings" panose="05000000000000000000" pitchFamily="2" charset="2"/>
              <a:buChar char="Ø"/>
            </a:pPr>
            <a:r>
              <a:rPr lang="pt-BR" sz="1800" dirty="0"/>
              <a:t>Possui diversas interfaces de configuração (Rede, </a:t>
            </a:r>
            <a:r>
              <a:rPr lang="pt-BR" sz="1800" dirty="0" err="1"/>
              <a:t>Video</a:t>
            </a:r>
            <a:r>
              <a:rPr lang="pt-BR" sz="1800" dirty="0"/>
              <a:t>, Som, Segurança, Teclado, Samba, Serviços e </a:t>
            </a:r>
            <a:r>
              <a:rPr lang="pt-BR" sz="1800" dirty="0" err="1"/>
              <a:t>etc</a:t>
            </a:r>
            <a:r>
              <a:rPr lang="pt-BR" sz="1800" dirty="0"/>
              <a:t>) facilitando a administração e configuração do sistema;</a:t>
            </a:r>
          </a:p>
          <a:p>
            <a:pPr>
              <a:buFont typeface="Wingdings" panose="05000000000000000000" pitchFamily="2" charset="2"/>
              <a:buChar char="Ø"/>
            </a:pPr>
            <a:r>
              <a:rPr lang="pt-BR" sz="1800" dirty="0"/>
              <a:t>Sistema para gerenciamento de pacotes DNF;</a:t>
            </a:r>
          </a:p>
          <a:p>
            <a:pPr>
              <a:buFont typeface="Wingdings" panose="05000000000000000000" pitchFamily="2" charset="2"/>
              <a:buChar char="Ø"/>
            </a:pPr>
            <a:r>
              <a:rPr lang="pt-BR" sz="1800" dirty="0"/>
              <a:t>Disponível ISO para gravação em formato de </a:t>
            </a:r>
            <a:r>
              <a:rPr lang="pt-BR" sz="1800" dirty="0" err="1"/>
              <a:t>live</a:t>
            </a:r>
            <a:r>
              <a:rPr lang="pt-BR" sz="1800" dirty="0"/>
              <a:t> </a:t>
            </a:r>
            <a:r>
              <a:rPr lang="pt-BR" sz="1800" dirty="0" err="1"/>
              <a:t>CD's</a:t>
            </a:r>
            <a:r>
              <a:rPr lang="pt-BR" sz="1800" dirty="0"/>
              <a:t>;</a:t>
            </a:r>
          </a:p>
          <a:p>
            <a:pPr>
              <a:buFont typeface="Wingdings" panose="05000000000000000000" pitchFamily="2" charset="2"/>
              <a:buChar char="Ø"/>
            </a:pPr>
            <a:r>
              <a:rPr lang="pt-BR" sz="1800" dirty="0"/>
              <a:t>Disponível nas arquiteturas x86, x86_64, PPC e ARM;</a:t>
            </a:r>
          </a:p>
          <a:p>
            <a:pPr>
              <a:buFont typeface="Wingdings" panose="05000000000000000000" pitchFamily="2" charset="2"/>
              <a:buChar char="Ø"/>
            </a:pPr>
            <a:r>
              <a:rPr lang="pt-BR" sz="1800" dirty="0"/>
              <a:t>Traduzido e Documentado em Português pelo Projeto Fedora Brasil.</a:t>
            </a:r>
          </a:p>
        </p:txBody>
      </p:sp>
    </p:spTree>
    <p:extLst>
      <p:ext uri="{BB962C8B-B14F-4D97-AF65-F5344CB8AC3E}">
        <p14:creationId xmlns:p14="http://schemas.microsoft.com/office/powerpoint/2010/main" val="2043186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ço Reservado para Conteúd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2192000" cy="6858001"/>
          </a:xfrm>
        </p:spPr>
      </p:pic>
    </p:spTree>
    <p:extLst>
      <p:ext uri="{BB962C8B-B14F-4D97-AF65-F5344CB8AC3E}">
        <p14:creationId xmlns:p14="http://schemas.microsoft.com/office/powerpoint/2010/main" val="1158000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44110" y="365125"/>
            <a:ext cx="7441324" cy="1325563"/>
          </a:xfrm>
        </p:spPr>
        <p:txBody>
          <a:bodyPr>
            <a:normAutofit/>
          </a:bodyPr>
          <a:lstStyle/>
          <a:p>
            <a:pPr algn="ctr"/>
            <a:r>
              <a:rPr lang="pt-BR" sz="6600" dirty="0">
                <a:solidFill>
                  <a:srgbClr val="C00000"/>
                </a:solidFill>
                <a:latin typeface="Gabriola" panose="04040605051002020D02" pitchFamily="82" charset="0"/>
              </a:rPr>
              <a:t>RED HAT</a:t>
            </a: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193" y="307947"/>
            <a:ext cx="1439917" cy="1439917"/>
          </a:xfr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3662" y="480144"/>
            <a:ext cx="3480988" cy="1095524"/>
          </a:xfrm>
          <a:prstGeom prst="rect">
            <a:avLst/>
          </a:prstGeom>
        </p:spPr>
      </p:pic>
      <p:sp>
        <p:nvSpPr>
          <p:cNvPr id="15" name="CaixaDeTexto 14"/>
          <p:cNvSpPr txBox="1"/>
          <p:nvPr/>
        </p:nvSpPr>
        <p:spPr>
          <a:xfrm>
            <a:off x="704193" y="2033081"/>
            <a:ext cx="10570164" cy="5632311"/>
          </a:xfrm>
          <a:prstGeom prst="rect">
            <a:avLst/>
          </a:prstGeom>
          <a:noFill/>
        </p:spPr>
        <p:txBody>
          <a:bodyPr wrap="square" rtlCol="0">
            <a:spAutoFit/>
          </a:bodyPr>
          <a:lstStyle/>
          <a:p>
            <a:pPr marL="342900" indent="-342900">
              <a:buFont typeface="Wingdings" panose="05000000000000000000" pitchFamily="2" charset="2"/>
              <a:buChar char="Ø"/>
            </a:pPr>
            <a:r>
              <a:rPr lang="pt-BR" sz="2000" dirty="0"/>
              <a:t>A </a:t>
            </a:r>
            <a:r>
              <a:rPr lang="pt-BR" sz="2000" dirty="0" err="1"/>
              <a:t>Red</a:t>
            </a:r>
            <a:r>
              <a:rPr lang="pt-BR" sz="2000" dirty="0"/>
              <a:t> </a:t>
            </a:r>
            <a:r>
              <a:rPr lang="pt-BR" sz="2000" dirty="0" err="1"/>
              <a:t>Hat</a:t>
            </a:r>
            <a:r>
              <a:rPr lang="pt-BR" sz="2000" dirty="0"/>
              <a:t>, Inc. é uma empresa dos Estados Unidos, que disponibiliza soluções baseadas no sistema operativo (</a:t>
            </a:r>
            <a:r>
              <a:rPr lang="pt-BR" sz="2000" dirty="0" err="1"/>
              <a:t>pt</a:t>
            </a:r>
            <a:r>
              <a:rPr lang="pt-BR" sz="2000" dirty="0"/>
              <a:t>) ou sistema operacional (</a:t>
            </a:r>
            <a:r>
              <a:rPr lang="pt-BR" sz="2000" dirty="0" err="1"/>
              <a:t>pt</a:t>
            </a:r>
            <a:r>
              <a:rPr lang="pt-BR" sz="2000" dirty="0"/>
              <a:t>-BR) GNU/Linux, incluindo o </a:t>
            </a:r>
            <a:r>
              <a:rPr lang="pt-BR" sz="2000" dirty="0" err="1"/>
              <a:t>Red</a:t>
            </a:r>
            <a:r>
              <a:rPr lang="pt-BR" sz="2000" dirty="0"/>
              <a:t> </a:t>
            </a:r>
            <a:r>
              <a:rPr lang="pt-BR" sz="2000" dirty="0" err="1"/>
              <a:t>Hat</a:t>
            </a:r>
            <a:r>
              <a:rPr lang="pt-BR" sz="2000" dirty="0"/>
              <a:t> Enterprise Linux, além de soluções de software. Em 28 de Outubro de 2018, a IBM anunciou a compra da </a:t>
            </a:r>
            <a:r>
              <a:rPr lang="pt-BR" sz="2000" dirty="0" err="1"/>
              <a:t>Red</a:t>
            </a:r>
            <a:r>
              <a:rPr lang="pt-BR" sz="2000" dirty="0"/>
              <a:t> </a:t>
            </a:r>
            <a:r>
              <a:rPr lang="pt-BR" sz="2000" dirty="0" err="1"/>
              <a:t>Hat</a:t>
            </a:r>
            <a:r>
              <a:rPr lang="pt-BR" sz="2000" dirty="0"/>
              <a:t> por US$34 bilhões de dólares.</a:t>
            </a:r>
          </a:p>
          <a:p>
            <a:endParaRPr lang="pt-BR" sz="2000" dirty="0"/>
          </a:p>
          <a:p>
            <a:pPr marL="342900" indent="-342900">
              <a:buFont typeface="Wingdings" panose="05000000000000000000" pitchFamily="2" charset="2"/>
              <a:buChar char="Ø"/>
            </a:pPr>
            <a:r>
              <a:rPr lang="pt-BR" sz="2000" dirty="0"/>
              <a:t>O principal produto da </a:t>
            </a:r>
            <a:r>
              <a:rPr lang="pt-BR" sz="2000" dirty="0" err="1"/>
              <a:t>Red</a:t>
            </a:r>
            <a:r>
              <a:rPr lang="pt-BR" sz="2000" dirty="0"/>
              <a:t> </a:t>
            </a:r>
            <a:r>
              <a:rPr lang="pt-BR" sz="2000" dirty="0" err="1"/>
              <a:t>Hat</a:t>
            </a:r>
            <a:r>
              <a:rPr lang="pt-BR" sz="2000" dirty="0"/>
              <a:t> costumava ser o </a:t>
            </a:r>
            <a:r>
              <a:rPr lang="pt-BR" sz="2000" dirty="0" err="1"/>
              <a:t>Red</a:t>
            </a:r>
            <a:r>
              <a:rPr lang="pt-BR" sz="2000" dirty="0"/>
              <a:t> </a:t>
            </a:r>
            <a:r>
              <a:rPr lang="pt-BR" sz="2000" dirty="0" err="1"/>
              <a:t>Hat</a:t>
            </a:r>
            <a:r>
              <a:rPr lang="pt-BR" sz="2000" dirty="0"/>
              <a:t> Linux, que era vendido para uso privado e para empresas. Porém, em 2004 a </a:t>
            </a:r>
            <a:r>
              <a:rPr lang="pt-BR" sz="2000" dirty="0" err="1"/>
              <a:t>Red</a:t>
            </a:r>
            <a:r>
              <a:rPr lang="pt-BR" sz="2000" dirty="0"/>
              <a:t> </a:t>
            </a:r>
            <a:r>
              <a:rPr lang="pt-BR" sz="2000" dirty="0" err="1"/>
              <a:t>Hat</a:t>
            </a:r>
            <a:r>
              <a:rPr lang="pt-BR" sz="2000" dirty="0"/>
              <a:t> iniciou uma separação dos dois mercados. Com a criação do </a:t>
            </a:r>
            <a:r>
              <a:rPr lang="pt-BR" sz="2000" dirty="0" err="1"/>
              <a:t>Red</a:t>
            </a:r>
            <a:r>
              <a:rPr lang="pt-BR" sz="2000" dirty="0"/>
              <a:t> </a:t>
            </a:r>
            <a:r>
              <a:rPr lang="pt-BR" sz="2000" dirty="0" err="1"/>
              <a:t>Hat</a:t>
            </a:r>
            <a:r>
              <a:rPr lang="pt-BR" sz="2000" dirty="0"/>
              <a:t> Enterprise Linux, a </a:t>
            </a:r>
            <a:r>
              <a:rPr lang="pt-BR" sz="2000" dirty="0" err="1"/>
              <a:t>Red</a:t>
            </a:r>
            <a:r>
              <a:rPr lang="pt-BR" sz="2000" dirty="0"/>
              <a:t> </a:t>
            </a:r>
            <a:r>
              <a:rPr lang="pt-BR" sz="2000" dirty="0" err="1"/>
              <a:t>Hat</a:t>
            </a:r>
            <a:r>
              <a:rPr lang="pt-BR" sz="2000" dirty="0"/>
              <a:t> começou a concentrar os seus esforços no mercado das empresas, mais rentável, e após a versão 9, acabou com o desenvolvimento da versão pessoal, o ambiente desktop, que foi substituído pelo Fedora Linux, uma distribuição cuja atualização é mais rápida por ser aberta, com o envolvimento da comunidade, o Projeto Fedora, o qual passou a ser patrocinada pela </a:t>
            </a:r>
            <a:r>
              <a:rPr lang="pt-BR" sz="2000" dirty="0" err="1"/>
              <a:t>Red</a:t>
            </a:r>
            <a:r>
              <a:rPr lang="pt-BR" sz="2000" dirty="0"/>
              <a:t> </a:t>
            </a:r>
            <a:r>
              <a:rPr lang="pt-BR" sz="2000" dirty="0" err="1"/>
              <a:t>Hat</a:t>
            </a:r>
            <a:r>
              <a:rPr lang="pt-BR" sz="2000" dirty="0"/>
              <a:t>.</a:t>
            </a:r>
          </a:p>
          <a:p>
            <a:pPr marL="342900" indent="-342900">
              <a:buFont typeface="Wingdings" panose="05000000000000000000" pitchFamily="2" charset="2"/>
              <a:buChar char="Ø"/>
            </a:pPr>
            <a:endParaRPr lang="pt-BR" sz="2000" dirty="0"/>
          </a:p>
          <a:p>
            <a:pPr marL="342900" indent="-342900">
              <a:buFont typeface="Wingdings" panose="05000000000000000000" pitchFamily="2" charset="2"/>
              <a:buChar char="Ø"/>
            </a:pPr>
            <a:endParaRPr lang="pt-BR" sz="2000" dirty="0"/>
          </a:p>
          <a:p>
            <a:pPr marL="342900" indent="-342900">
              <a:buFont typeface="Wingdings" panose="05000000000000000000" pitchFamily="2" charset="2"/>
              <a:buChar char="Ø"/>
            </a:pPr>
            <a:endParaRPr lang="pt-BR" sz="2000" dirty="0"/>
          </a:p>
          <a:p>
            <a:pPr marL="342900" indent="-342900">
              <a:buFont typeface="Wingdings" panose="05000000000000000000" pitchFamily="2" charset="2"/>
              <a:buChar char="Ø"/>
            </a:pPr>
            <a:endParaRPr lang="pt-BR" sz="2000" dirty="0"/>
          </a:p>
          <a:p>
            <a:pPr marL="342900" indent="-342900">
              <a:buFont typeface="Wingdings" panose="05000000000000000000" pitchFamily="2" charset="2"/>
              <a:buChar char="Ø"/>
            </a:pPr>
            <a:endParaRPr lang="pt-BR" sz="2000" dirty="0"/>
          </a:p>
          <a:p>
            <a:endParaRPr lang="pt-BR" sz="2000" dirty="0"/>
          </a:p>
        </p:txBody>
      </p:sp>
    </p:spTree>
    <p:extLst>
      <p:ext uri="{BB962C8B-B14F-4D97-AF65-F5344CB8AC3E}">
        <p14:creationId xmlns:p14="http://schemas.microsoft.com/office/powerpoint/2010/main" val="537334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98844" y="933855"/>
            <a:ext cx="5454818" cy="756833"/>
          </a:xfrm>
        </p:spPr>
        <p:txBody>
          <a:bodyPr>
            <a:noAutofit/>
          </a:bodyPr>
          <a:lstStyle/>
          <a:p>
            <a:pPr algn="ctr"/>
            <a:r>
              <a:rPr lang="pt-BR" sz="6600" dirty="0">
                <a:solidFill>
                  <a:srgbClr val="C00000"/>
                </a:solidFill>
                <a:latin typeface="Gabriola" panose="04040605051002020D02" pitchFamily="82" charset="0"/>
              </a:rPr>
              <a:t>Venda para IBM</a:t>
            </a:r>
            <a:br>
              <a:rPr lang="pt-BR" sz="6600" dirty="0">
                <a:solidFill>
                  <a:srgbClr val="C00000"/>
                </a:solidFill>
                <a:latin typeface="Gabriola" panose="04040605051002020D02" pitchFamily="82" charset="0"/>
              </a:rPr>
            </a:br>
            <a:endParaRPr lang="pt-BR" sz="6600" dirty="0">
              <a:solidFill>
                <a:srgbClr val="C00000"/>
              </a:solidFill>
              <a:latin typeface="Gabriola" panose="04040605051002020D02" pitchFamily="82" charset="0"/>
            </a:endParaRPr>
          </a:p>
        </p:txBody>
      </p:sp>
      <p:sp>
        <p:nvSpPr>
          <p:cNvPr id="3" name="Espaço Reservado para Conteúdo 2"/>
          <p:cNvSpPr>
            <a:spLocks noGrp="1"/>
          </p:cNvSpPr>
          <p:nvPr>
            <p:ph idx="1"/>
          </p:nvPr>
        </p:nvSpPr>
        <p:spPr>
          <a:xfrm>
            <a:off x="838200" y="2762655"/>
            <a:ext cx="10515600" cy="3414308"/>
          </a:xfrm>
        </p:spPr>
        <p:txBody>
          <a:bodyPr/>
          <a:lstStyle/>
          <a:p>
            <a:pPr>
              <a:buFont typeface="Wingdings" panose="05000000000000000000" pitchFamily="2" charset="2"/>
              <a:buChar char="Ø"/>
            </a:pPr>
            <a:r>
              <a:rPr lang="pt-BR" dirty="0"/>
              <a:t>Em outubro de 2018, A IBM realizou um acordo definitivo para compra da produtora de software </a:t>
            </a:r>
            <a:r>
              <a:rPr lang="pt-BR" dirty="0" err="1"/>
              <a:t>Red</a:t>
            </a:r>
            <a:r>
              <a:rPr lang="pt-BR" dirty="0"/>
              <a:t> </a:t>
            </a:r>
            <a:r>
              <a:rPr lang="pt-BR" dirty="0" err="1"/>
              <a:t>Hat</a:t>
            </a:r>
            <a:r>
              <a:rPr lang="pt-BR" dirty="0"/>
              <a:t> por 34 bilhões de dólares. Esse acordo ainda está sujeito à aprovação dos acionistas da fornecedora software.</a:t>
            </a: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193" y="307947"/>
            <a:ext cx="1439917" cy="1439917"/>
          </a:xfr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3662" y="386092"/>
            <a:ext cx="3480988" cy="1095524"/>
          </a:xfrm>
          <a:prstGeom prst="rect">
            <a:avLst/>
          </a:prstGeom>
        </p:spPr>
      </p:pic>
      <p:pic>
        <p:nvPicPr>
          <p:cNvPr id="6" name="Espaço Reservado para Conteú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93" y="213896"/>
            <a:ext cx="1439917" cy="1439917"/>
          </a:xfrm>
          <a:prstGeom prst="rect">
            <a:avLst/>
          </a:prstGeom>
        </p:spPr>
      </p:pic>
    </p:spTree>
    <p:extLst>
      <p:ext uri="{BB962C8B-B14F-4D97-AF65-F5344CB8AC3E}">
        <p14:creationId xmlns:p14="http://schemas.microsoft.com/office/powerpoint/2010/main" val="1544737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B4D8F-6A68-47CE-B84A-73339DBD3794}"/>
              </a:ext>
            </a:extLst>
          </p:cNvPr>
          <p:cNvSpPr>
            <a:spLocks noGrp="1"/>
          </p:cNvSpPr>
          <p:nvPr>
            <p:ph type="title"/>
          </p:nvPr>
        </p:nvSpPr>
        <p:spPr>
          <a:xfrm>
            <a:off x="3038620" y="401130"/>
            <a:ext cx="4915407" cy="1069780"/>
          </a:xfrm>
        </p:spPr>
        <p:txBody>
          <a:bodyPr>
            <a:normAutofit/>
          </a:bodyPr>
          <a:lstStyle/>
          <a:p>
            <a:r>
              <a:rPr lang="pt-BR" sz="6600" dirty="0">
                <a:solidFill>
                  <a:schemeClr val="accent6">
                    <a:lumMod val="60000"/>
                    <a:lumOff val="40000"/>
                  </a:schemeClr>
                </a:solidFill>
                <a:latin typeface="Gabriola" panose="04040605051002020D02" pitchFamily="82" charset="0"/>
              </a:rPr>
              <a:t>     </a:t>
            </a:r>
            <a:r>
              <a:rPr lang="pt-BR" sz="6600" dirty="0">
                <a:solidFill>
                  <a:schemeClr val="accent6">
                    <a:lumMod val="75000"/>
                  </a:schemeClr>
                </a:solidFill>
                <a:latin typeface="Gabriola" panose="04040605051002020D02" pitchFamily="82" charset="0"/>
              </a:rPr>
              <a:t>Linux Mint</a:t>
            </a:r>
          </a:p>
        </p:txBody>
      </p:sp>
      <p:pic>
        <p:nvPicPr>
          <p:cNvPr id="5" name="Espaço Reservado para Conteúdo 4">
            <a:extLst>
              <a:ext uri="{FF2B5EF4-FFF2-40B4-BE49-F238E27FC236}">
                <a16:creationId xmlns:a16="http://schemas.microsoft.com/office/drawing/2014/main" id="{7B11F08A-41BA-4061-85FB-5CCCB8D0C3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548" y="401130"/>
            <a:ext cx="1434861" cy="1289558"/>
          </a:xfrm>
        </p:spPr>
      </p:pic>
      <p:pic>
        <p:nvPicPr>
          <p:cNvPr id="6" name="Imagem 5">
            <a:extLst>
              <a:ext uri="{FF2B5EF4-FFF2-40B4-BE49-F238E27FC236}">
                <a16:creationId xmlns:a16="http://schemas.microsoft.com/office/drawing/2014/main" id="{7766E54C-9576-4F15-8727-2C5DF4009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3662" y="480144"/>
            <a:ext cx="3480988" cy="1095524"/>
          </a:xfrm>
          <a:prstGeom prst="rect">
            <a:avLst/>
          </a:prstGeom>
        </p:spPr>
      </p:pic>
      <p:sp>
        <p:nvSpPr>
          <p:cNvPr id="9" name="Retângulo 8">
            <a:extLst>
              <a:ext uri="{FF2B5EF4-FFF2-40B4-BE49-F238E27FC236}">
                <a16:creationId xmlns:a16="http://schemas.microsoft.com/office/drawing/2014/main" id="{55BDBDEC-942C-4752-8FB4-5AF1BB80E502}"/>
              </a:ext>
            </a:extLst>
          </p:cNvPr>
          <p:cNvSpPr/>
          <p:nvPr/>
        </p:nvSpPr>
        <p:spPr>
          <a:xfrm>
            <a:off x="830892" y="2184303"/>
            <a:ext cx="10893469" cy="2031325"/>
          </a:xfrm>
          <a:prstGeom prst="rect">
            <a:avLst/>
          </a:prstGeom>
        </p:spPr>
        <p:txBody>
          <a:bodyPr wrap="square">
            <a:spAutoFit/>
          </a:bodyPr>
          <a:lstStyle/>
          <a:p>
            <a:r>
              <a:rPr lang="pt-BR" dirty="0"/>
              <a:t>Linux Mint é uma distribuição Linux irlandesa. Possui duas versões: uma baseada em Ubuntu (com o qual é totalmente compatível e partilha os mesmos repositórios) e outra versão baseada em Debian. Suporta muitos idiomas, incluindo a língua portuguesa, e utiliza o Cinnamon como seu principal ambiente de desktop.</a:t>
            </a:r>
          </a:p>
          <a:p>
            <a:endParaRPr lang="pt-BR" dirty="0"/>
          </a:p>
          <a:p>
            <a:r>
              <a:rPr lang="pt-BR" dirty="0"/>
              <a:t>Se esforça para ser um "sistema operacional moderno, elegante e confortável, que é poderoso e fácil de usar" e possui suporte multimídia pronto para o uso, incluindo alguns softwares proprietários e vem com uma variedade de aplicativos gratuitos e de código aberto.</a:t>
            </a:r>
          </a:p>
        </p:txBody>
      </p:sp>
    </p:spTree>
    <p:extLst>
      <p:ext uri="{BB962C8B-B14F-4D97-AF65-F5344CB8AC3E}">
        <p14:creationId xmlns:p14="http://schemas.microsoft.com/office/powerpoint/2010/main" val="332864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33B361-A87B-40DC-AF9D-429A0F4D2F3B}"/>
              </a:ext>
            </a:extLst>
          </p:cNvPr>
          <p:cNvSpPr>
            <a:spLocks noGrp="1"/>
          </p:cNvSpPr>
          <p:nvPr>
            <p:ph type="title"/>
          </p:nvPr>
        </p:nvSpPr>
        <p:spPr>
          <a:xfrm>
            <a:off x="3394553" y="452808"/>
            <a:ext cx="3995803" cy="824848"/>
          </a:xfrm>
        </p:spPr>
        <p:txBody>
          <a:bodyPr>
            <a:normAutofit fontScale="90000"/>
          </a:bodyPr>
          <a:lstStyle/>
          <a:p>
            <a:pPr algn="ctr"/>
            <a:r>
              <a:rPr lang="pt-BR" dirty="0">
                <a:solidFill>
                  <a:schemeClr val="accent6">
                    <a:lumMod val="60000"/>
                    <a:lumOff val="40000"/>
                  </a:schemeClr>
                </a:solidFill>
                <a:latin typeface="Gabriola" panose="04040605051002020D02" pitchFamily="82" charset="0"/>
              </a:rPr>
              <a:t>      </a:t>
            </a:r>
            <a:r>
              <a:rPr lang="pt-BR" sz="6600" dirty="0">
                <a:solidFill>
                  <a:schemeClr val="accent6">
                    <a:lumMod val="75000"/>
                  </a:schemeClr>
                </a:solidFill>
                <a:latin typeface="Gabriola" panose="04040605051002020D02" pitchFamily="82" charset="0"/>
              </a:rPr>
              <a:t>História do Linux Mint</a:t>
            </a:r>
            <a:endParaRPr lang="pt-BR" sz="6600" dirty="0"/>
          </a:p>
        </p:txBody>
      </p:sp>
      <p:sp>
        <p:nvSpPr>
          <p:cNvPr id="3" name="Espaço Reservado para Conteúdo 2">
            <a:extLst>
              <a:ext uri="{FF2B5EF4-FFF2-40B4-BE49-F238E27FC236}">
                <a16:creationId xmlns:a16="http://schemas.microsoft.com/office/drawing/2014/main" id="{5706F4E7-0216-4C00-ABE2-1649F85E28A3}"/>
              </a:ext>
            </a:extLst>
          </p:cNvPr>
          <p:cNvSpPr>
            <a:spLocks noGrp="1"/>
          </p:cNvSpPr>
          <p:nvPr>
            <p:ph idx="1"/>
          </p:nvPr>
        </p:nvSpPr>
        <p:spPr>
          <a:xfrm>
            <a:off x="838199" y="1825624"/>
            <a:ext cx="10585537" cy="4552231"/>
          </a:xfrm>
        </p:spPr>
        <p:txBody>
          <a:bodyPr>
            <a:noAutofit/>
          </a:bodyPr>
          <a:lstStyle/>
          <a:p>
            <a:r>
              <a:rPr lang="pt-BR" sz="1600" dirty="0"/>
              <a:t>O projeto foi concebido por Clément Lefèbvre e está sendo desenvolvido ativamente pelo Linux Mint Team e pela comunidade. Começou em 2006 com uma versão beta do Linux Mint 1.0, codinome "Ada", baseado no Kubuntu. Após seu lançamento, o Linux Mint 2.0 "Barbara" foi a primeira versão a usar o Ubuntu como base de código. O Linux Mint tinha poucos usuários dessas versões iniciais até o lançamento do Linux Mint 3.0, "Cassandra"</a:t>
            </a:r>
          </a:p>
          <a:p>
            <a:endParaRPr lang="pt-BR" sz="1600" dirty="0"/>
          </a:p>
          <a:p>
            <a:r>
              <a:rPr lang="pt-BR" sz="1600" dirty="0"/>
              <a:t>O Linux Mint 2.0 foi baseado no Ubuntu 6.10, usando seus repositórios de pacotes e usando-o como uma base de código. A partir daí, o Linux Mint seguiu sua própria base de código, construindo cada versão do seu anterior, mas continuou usando os repositórios de pacotes do último lançamento do Ubuntu. Isso resultou em tornar a base entre os dois sistemas quase idêntica, garantindo total compatibilidade entre as duas distribuições, em vez de fazer com que o Mint se tornasse um fork.</a:t>
            </a:r>
          </a:p>
          <a:p>
            <a:endParaRPr lang="pt-BR" sz="1600" dirty="0"/>
          </a:p>
          <a:p>
            <a:r>
              <a:rPr lang="pt-BR" sz="1600" dirty="0"/>
              <a:t>Em 2008, o Linux Mint adotou o mesmo ciclo de lançamento do Ubuntu e baixou seu número de versão menor antes de lançar a versão 5 "Elyssa". No mesmo ano, em um esforço para aumentar a compatibilidade entre os dois sistemas, o Linux Mint decidiu abandonar sua base de código e mudou a forma como construiu seus lançamentos. Começando com o Linux Mint 6 "Felicia," cada lançamento foi agora completamente baseado no último lançamento do Ubuntu, construído diretamente a partir dele, e cronometrado para aproximadamente um mês após o lançamento correspondente do Ubuntu, geralmente em maio ou novembro.</a:t>
            </a:r>
          </a:p>
          <a:p>
            <a:endParaRPr lang="pt-BR" sz="1100" dirty="0"/>
          </a:p>
          <a:p>
            <a:r>
              <a:rPr lang="pt-BR" sz="1100" dirty="0"/>
              <a:t>.</a:t>
            </a:r>
          </a:p>
        </p:txBody>
      </p:sp>
      <p:pic>
        <p:nvPicPr>
          <p:cNvPr id="4" name="Imagem 3">
            <a:extLst>
              <a:ext uri="{FF2B5EF4-FFF2-40B4-BE49-F238E27FC236}">
                <a16:creationId xmlns:a16="http://schemas.microsoft.com/office/drawing/2014/main" id="{1D2B857A-B3BE-41C5-866B-EF2CB5D7C2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3662" y="480144"/>
            <a:ext cx="3480988" cy="1095524"/>
          </a:xfrm>
          <a:prstGeom prst="rect">
            <a:avLst/>
          </a:prstGeom>
        </p:spPr>
      </p:pic>
      <p:pic>
        <p:nvPicPr>
          <p:cNvPr id="5" name="Espaço Reservado para Conteúdo 4">
            <a:extLst>
              <a:ext uri="{FF2B5EF4-FFF2-40B4-BE49-F238E27FC236}">
                <a16:creationId xmlns:a16="http://schemas.microsoft.com/office/drawing/2014/main" id="{EEA32C90-88F5-4E40-84B3-311A9CEAF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48" y="401130"/>
            <a:ext cx="1434861" cy="1289558"/>
          </a:xfrm>
          <a:prstGeom prst="rect">
            <a:avLst/>
          </a:prstGeom>
        </p:spPr>
      </p:pic>
    </p:spTree>
    <p:extLst>
      <p:ext uri="{BB962C8B-B14F-4D97-AF65-F5344CB8AC3E}">
        <p14:creationId xmlns:p14="http://schemas.microsoft.com/office/powerpoint/2010/main" val="230691245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1892</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12</vt:i4>
      </vt:variant>
    </vt:vector>
  </HeadingPairs>
  <TitlesOfParts>
    <vt:vector size="21" baseType="lpstr">
      <vt:lpstr>Arial</vt:lpstr>
      <vt:lpstr>Bauhaus 93</vt:lpstr>
      <vt:lpstr>Bell MT</vt:lpstr>
      <vt:lpstr>Calibri</vt:lpstr>
      <vt:lpstr>Calibri Light</vt:lpstr>
      <vt:lpstr>Futura Md BT</vt:lpstr>
      <vt:lpstr>Gabriola</vt:lpstr>
      <vt:lpstr>Wingdings</vt:lpstr>
      <vt:lpstr>Tema do Office</vt:lpstr>
      <vt:lpstr>SEMINÁRIO DO LINUX</vt:lpstr>
      <vt:lpstr>FEDORA</vt:lpstr>
      <vt:lpstr> origem  FEDORA</vt:lpstr>
      <vt:lpstr>sobre FEDORA</vt:lpstr>
      <vt:lpstr>Apresentação do PowerPoint</vt:lpstr>
      <vt:lpstr>RED HAT</vt:lpstr>
      <vt:lpstr>Venda para IBM </vt:lpstr>
      <vt:lpstr>     Linux Mint</vt:lpstr>
      <vt:lpstr>      História do Linux Mint</vt:lpstr>
      <vt:lpstr>Continuação</vt:lpstr>
      <vt:lpstr>Slackware</vt:lpstr>
      <vt:lpstr>Nome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SEMINÁRIO DO LINUX</dc:title>
  <dc:creator>aluno etec</dc:creator>
  <cp:lastModifiedBy>aluno etec</cp:lastModifiedBy>
  <cp:revision>11</cp:revision>
  <dcterms:created xsi:type="dcterms:W3CDTF">2019-07-24T11:01:08Z</dcterms:created>
  <dcterms:modified xsi:type="dcterms:W3CDTF">2019-07-31T10:53:11Z</dcterms:modified>
</cp:coreProperties>
</file>