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8" r:id="rId12"/>
    <p:sldId id="259" r:id="rId13"/>
    <p:sldId id="260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 etec" initials="ae" lastIdx="1" clrIdx="0">
    <p:extLst>
      <p:ext uri="{19B8F6BF-5375-455C-9EA6-DF929625EA0E}">
        <p15:presenceInfo xmlns:p15="http://schemas.microsoft.com/office/powerpoint/2012/main" userId="aluno et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D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gsti.com.br/2017/08/estrutura-logica-do-active-directory.html" TargetMode="External"/><Relationship Id="rId2" Type="http://schemas.openxmlformats.org/officeDocument/2006/relationships/hyperlink" Target="https://www.portalgsti.com.br/2017/08/dominios-arvores-e-florestas-no-active-directo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4524" y="942949"/>
            <a:ext cx="7935311" cy="1671143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Grupo </a:t>
            </a:r>
            <a:r>
              <a:rPr lang="pt-BR" sz="4900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</a:t>
            </a:r>
            <a:r>
              <a:rPr lang="pt-B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br>
              <a:rPr lang="pt-B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 smtClean="0"/>
              <a:t>Serviços de diretório e comparação do </a:t>
            </a:r>
            <a:r>
              <a:rPr lang="pt-BR" sz="2400" dirty="0" err="1" smtClean="0"/>
              <a:t>Red</a:t>
            </a:r>
            <a:r>
              <a:rPr lang="pt-BR" sz="2400" dirty="0" smtClean="0"/>
              <a:t> </a:t>
            </a:r>
            <a:r>
              <a:rPr lang="pt-BR" sz="2400" dirty="0" err="1" smtClean="0"/>
              <a:t>Hat</a:t>
            </a:r>
            <a:r>
              <a:rPr lang="pt-BR" sz="2400" dirty="0" smtClean="0"/>
              <a:t> do Linux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98428" y="3079532"/>
            <a:ext cx="6684578" cy="299544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Integrantes do Grupo: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Gabriel </a:t>
            </a:r>
            <a:r>
              <a:rPr lang="pt-BR" dirty="0" err="1" smtClean="0">
                <a:solidFill>
                  <a:schemeClr val="tx1"/>
                </a:solidFill>
              </a:rPr>
              <a:t>Gietzel</a:t>
            </a:r>
            <a:endParaRPr lang="pt-BR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tx1"/>
                </a:solidFill>
              </a:rPr>
              <a:t>Kayã</a:t>
            </a:r>
            <a:r>
              <a:rPr lang="pt-BR" dirty="0" smtClean="0">
                <a:solidFill>
                  <a:schemeClr val="tx1"/>
                </a:solidFill>
              </a:rPr>
              <a:t> Costa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Guilherme Sampaio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Fernando Filho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655" y="0"/>
            <a:ext cx="1321345" cy="13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93" y="767254"/>
            <a:ext cx="9734915" cy="5475891"/>
          </a:xfrm>
        </p:spPr>
      </p:pic>
    </p:spTree>
    <p:extLst>
      <p:ext uri="{BB962C8B-B14F-4D97-AF65-F5344CB8AC3E}">
        <p14:creationId xmlns:p14="http://schemas.microsoft.com/office/powerpoint/2010/main" val="4063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1958" y="2680138"/>
            <a:ext cx="9806152" cy="3174124"/>
          </a:xfrm>
        </p:spPr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/>
              <a:t>utilização do AD resulta em diversos tipos de benefício que no seu conjunto ajudarão o administrador de sistema informático a colher mais e melhores frutos, tanto ao nível da administração centralizada, como da comunicação, segurança, disponibilidade de recursos, entre outros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25517" y="199697"/>
            <a:ext cx="11267089" cy="1986453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Active </a:t>
            </a:r>
            <a:r>
              <a:rPr lang="pt-BR" sz="4800" dirty="0" err="1"/>
              <a:t>Directory</a:t>
            </a:r>
            <a:r>
              <a:rPr lang="pt-BR" sz="4800" dirty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 </a:t>
            </a:r>
            <a:r>
              <a:rPr lang="pt-BR" sz="2000" dirty="0"/>
              <a:t>Serviço de Diretório em Redes </a:t>
            </a:r>
            <a:r>
              <a:rPr lang="pt-BR" sz="2000" dirty="0" smtClean="0"/>
              <a:t>Corporativas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0305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6855" y="2417380"/>
            <a:ext cx="9670555" cy="36996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                                                 * Porque </a:t>
            </a:r>
            <a:r>
              <a:rPr lang="pt-BR" b="1" dirty="0"/>
              <a:t>Utilizar Esta Tecnologia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 Administração Simplificada - O Active </a:t>
            </a:r>
            <a:r>
              <a:rPr lang="pt-BR" dirty="0" err="1"/>
              <a:t>Directory</a:t>
            </a:r>
            <a:r>
              <a:rPr lang="pt-BR" dirty="0"/>
              <a:t> organiza recursos hierárquicos nos domínios fornecendo um único ponto da administração para todos os objetos de redes.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 Segurança nas informações - O controle de acesso pode ser definido não somente em cada objeto no diretório, mas também em cada propriedade de cada objeto.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 Políticas Administrativas - Podem ser criado várias regras de acesso para determinados usuários e computadores de uma rede, sem a necessidade de aplicá-los a todos.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25517" y="199697"/>
            <a:ext cx="11267089" cy="1986453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Active </a:t>
            </a:r>
            <a:r>
              <a:rPr lang="pt-BR" sz="4800" dirty="0" err="1"/>
              <a:t>Directory</a:t>
            </a:r>
            <a:r>
              <a:rPr lang="pt-BR" sz="4800" dirty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 </a:t>
            </a:r>
            <a:r>
              <a:rPr lang="pt-BR" sz="2000" dirty="0"/>
              <a:t>Serviço de Diretório em Redes </a:t>
            </a:r>
            <a:r>
              <a:rPr lang="pt-BR" sz="2000" dirty="0" smtClean="0"/>
              <a:t>Corporativas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58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3490" y="2186149"/>
            <a:ext cx="9764110" cy="43092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- Extensibilidade - Os administradores podem adicionar novas classes de objetos ao </a:t>
            </a:r>
            <a:r>
              <a:rPr lang="pt-BR" dirty="0" err="1"/>
              <a:t>Schema</a:t>
            </a:r>
            <a:r>
              <a:rPr lang="pt-BR" dirty="0"/>
              <a:t> e podem adicionar novos atributos às classes existentes dos objetos.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 Escalabilidade - Ele armazena a informação organizando o diretório nas seções que permitem o armazenamento para um número muito grande dos objetos.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 Sistemas de busca - O Active </a:t>
            </a:r>
            <a:r>
              <a:rPr lang="pt-BR" dirty="0" err="1"/>
              <a:t>Directory</a:t>
            </a:r>
            <a:r>
              <a:rPr lang="pt-BR" dirty="0"/>
              <a:t> é bastante flexível quando solicitamos encontrar um determinado usuário através de perguntas ou buscas iterativas.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 Replicação de Informações - Fornece disponibilidade de informações, tolerância a falhas, balanceamento de cargas e os benefícios de desempenho para os diretórios.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 Integração aos outros Padrões de Diretório - É importante salientar que o AD compartilha informações com outros serviços de diretórios como o LDAP versão 2.0 e 3.0 e o NDS.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25517" y="199697"/>
            <a:ext cx="11267089" cy="1986453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Active </a:t>
            </a:r>
            <a:r>
              <a:rPr lang="pt-BR" sz="4800" dirty="0" err="1"/>
              <a:t>Directory</a:t>
            </a:r>
            <a:r>
              <a:rPr lang="pt-BR" sz="4800" dirty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 </a:t>
            </a:r>
            <a:r>
              <a:rPr lang="pt-BR" sz="2000" dirty="0"/>
              <a:t>Serviço de Diretório em Redes </a:t>
            </a:r>
            <a:r>
              <a:rPr lang="pt-BR" sz="2000" dirty="0" smtClean="0"/>
              <a:t>Corporativas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707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4" y="2249485"/>
            <a:ext cx="10251800" cy="434050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3300" dirty="0"/>
              <a:t>R</a:t>
            </a:r>
            <a:r>
              <a:rPr lang="pt-BR" sz="3300" dirty="0" smtClean="0"/>
              <a:t>edHat</a:t>
            </a:r>
            <a:endParaRPr lang="pt-BR" sz="3300" dirty="0"/>
          </a:p>
          <a:p>
            <a:r>
              <a:rPr lang="pt-BR" dirty="0"/>
              <a:t>O RHEL é muito adequado para soluções empresariais. Funciona muito bem na infraestrutura física e virtual. Definitivamente, exige que os usuários tenham um bom nível de conhecimento de programação de </a:t>
            </a:r>
            <a:r>
              <a:rPr lang="pt-BR" dirty="0" err="1"/>
              <a:t>shell</a:t>
            </a:r>
            <a:r>
              <a:rPr lang="pt-BR" dirty="0"/>
              <a:t>, especialmente se você estiver administrando o sistema </a:t>
            </a:r>
            <a:r>
              <a:rPr lang="pt-BR" dirty="0" smtClean="0"/>
              <a:t>operacional.</a:t>
            </a:r>
          </a:p>
          <a:p>
            <a:pPr marL="0" indent="0" algn="ctr">
              <a:buNone/>
            </a:pPr>
            <a:r>
              <a:rPr lang="pt-BR" sz="3600" dirty="0" smtClean="0">
                <a:solidFill>
                  <a:srgbClr val="3CDE5B"/>
                </a:solidFill>
              </a:rPr>
              <a:t>PROS</a:t>
            </a:r>
            <a:endParaRPr lang="pt-BR" sz="3600" dirty="0">
              <a:solidFill>
                <a:srgbClr val="3CDE5B"/>
              </a:solidFill>
            </a:endParaRPr>
          </a:p>
          <a:p>
            <a:pPr marL="0" indent="0">
              <a:buNone/>
            </a:pPr>
            <a:r>
              <a:rPr lang="pt-BR" dirty="0"/>
              <a:t>-O RHEL define o padrão para a computação Linux corporativa. Seu código fonte está disponível gratuitamente para revisão e personalização. Foi um artista sólido em nossa organização.</a:t>
            </a:r>
          </a:p>
          <a:p>
            <a:pPr marL="0" indent="0">
              <a:buNone/>
            </a:pPr>
            <a:r>
              <a:rPr lang="pt-BR" dirty="0"/>
              <a:t>-Sendo uma oferta comercial, os contratos de suporte sempre nos forneceram soluções quando enfrentávamos problemas.</a:t>
            </a:r>
          </a:p>
          <a:p>
            <a:pPr marL="0" indent="0">
              <a:buNone/>
            </a:pPr>
            <a:r>
              <a:rPr lang="pt-BR" dirty="0" smtClean="0"/>
              <a:t>  -</a:t>
            </a:r>
            <a:r>
              <a:rPr lang="pt-BR" dirty="0"/>
              <a:t>A compatibilidade do RHEL com o hardware de servidor de commodity manteve nossos custos de </a:t>
            </a:r>
            <a:r>
              <a:rPr lang="pt-BR" dirty="0" smtClean="0"/>
              <a:t>investimento </a:t>
            </a:r>
            <a:r>
              <a:rPr lang="pt-BR" dirty="0"/>
              <a:t>baixos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105103"/>
            <a:ext cx="9905998" cy="93542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Comparação</a:t>
            </a:r>
            <a:endParaRPr lang="pt-BR" sz="4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6" y="925185"/>
            <a:ext cx="1215395" cy="121539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11391" y="925185"/>
            <a:ext cx="1145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vs</a:t>
            </a:r>
            <a:endParaRPr lang="pt-BR" sz="6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67" y="939828"/>
            <a:ext cx="1301450" cy="13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8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105103"/>
            <a:ext cx="9905998" cy="93542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Comparação</a:t>
            </a:r>
            <a:endParaRPr lang="pt-BR" sz="4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6" y="925185"/>
            <a:ext cx="1215395" cy="121539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11391" y="925185"/>
            <a:ext cx="1145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vs</a:t>
            </a:r>
            <a:endParaRPr lang="pt-BR" sz="6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67" y="939828"/>
            <a:ext cx="1301450" cy="1301450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1303283" y="2354317"/>
            <a:ext cx="10131972" cy="4298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 smtClean="0">
                <a:solidFill>
                  <a:srgbClr val="FF0000"/>
                </a:solidFill>
              </a:rPr>
              <a:t>                                      CONTRAS</a:t>
            </a:r>
          </a:p>
          <a:p>
            <a:pPr marL="0" indent="0">
              <a:buNone/>
            </a:pPr>
            <a:r>
              <a:rPr lang="pt-BR" sz="2200" dirty="0" smtClean="0"/>
              <a:t>-Enquanto </a:t>
            </a:r>
            <a:r>
              <a:rPr lang="pt-BR" sz="2200" dirty="0"/>
              <a:t>a instalação da linha de comando funciona bem, a GUI da área de trabalho tende a consumir muitos recursos às vezes</a:t>
            </a:r>
          </a:p>
          <a:p>
            <a:pPr marL="0" indent="0">
              <a:buNone/>
            </a:pPr>
            <a:r>
              <a:rPr lang="pt-BR" sz="2200" dirty="0"/>
              <a:t>-O menu de instalação baseado em GUI às vezes não é bem dimensionado, resultando em algumas opções de menu sendo exibidas fora da tela</a:t>
            </a:r>
          </a:p>
          <a:p>
            <a:pPr marL="0" indent="0">
              <a:buNone/>
            </a:pPr>
            <a:r>
              <a:rPr lang="pt-BR" sz="2200" dirty="0"/>
              <a:t>-Por padrão, um gerenciador de rede baseado em menus deve ser incluído, a partir da </a:t>
            </a:r>
            <a:r>
              <a:rPr lang="pt-BR" sz="2200" dirty="0" smtClean="0"/>
              <a:t>experiência de um usuário </a:t>
            </a:r>
            <a:r>
              <a:rPr lang="pt-BR" sz="2200" dirty="0"/>
              <a:t>com a instalação mínima, esse não foi o caso, resultando na edição direta do arquivo de configuração. Além disso, as ferramentas de rede também devem ser instaladas por padrão.</a:t>
            </a:r>
          </a:p>
        </p:txBody>
      </p:sp>
    </p:spTree>
    <p:extLst>
      <p:ext uri="{BB962C8B-B14F-4D97-AF65-F5344CB8AC3E}">
        <p14:creationId xmlns:p14="http://schemas.microsoft.com/office/powerpoint/2010/main" val="203192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7462" y="1713186"/>
            <a:ext cx="10478813" cy="49398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800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pt-BR" sz="3800" dirty="0" smtClean="0"/>
              <a:t>                                    Windows Server</a:t>
            </a:r>
            <a:endParaRPr lang="pt-BR" sz="3800" dirty="0"/>
          </a:p>
          <a:p>
            <a:r>
              <a:rPr lang="pt-BR" dirty="0"/>
              <a:t>O Windows Server se destaca como um Controlador de Domínio com seu conjunto abrangente de ferramentas para gerenciar usuários e computadores. Não existe outro pacote de software com os recursos que o Windows Server possui quando se trata do Active </a:t>
            </a:r>
            <a:r>
              <a:rPr lang="pt-BR" dirty="0" err="1"/>
              <a:t>Directory</a:t>
            </a:r>
            <a:r>
              <a:rPr lang="pt-BR" dirty="0"/>
              <a:t> e da Diretiva de Grupo. Além disso, o Windows Server possui um enorme conjunto de ferramentas, aumentando sua funcionalidade e flexibilidade. Infelizmente, a flexibilidade e a abrangência do Windows Server tornam muito complicado a instalação e o gerenciamento, especialmente para uma organização pequena. Além disso, para coisas como um servidor de arquivos, existem outras opções mais fáceis de usar e mais acessíveis - especificamente no espaço NAS (armazenamento conectado à rede), onde o </a:t>
            </a:r>
            <a:r>
              <a:rPr lang="pt-BR" dirty="0" err="1"/>
              <a:t>Synology</a:t>
            </a:r>
            <a:r>
              <a:rPr lang="pt-BR" dirty="0"/>
              <a:t> e o QNAP têm opções muito atraentes. aspectos do Windows Server são os termos de licenciamento desnecessariamente complicados e confusos que a Microsoft lançou. Infelizmente, isso não é incomum quando se trata da Microsoft, pois o licenciamento mesmo para seus produtos orientados ao consumidor é oneroso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41413" y="105103"/>
            <a:ext cx="9905998" cy="93542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Comparação</a:t>
            </a:r>
            <a:endParaRPr lang="pt-BR" sz="4800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6" y="925185"/>
            <a:ext cx="1215395" cy="121539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11391" y="925185"/>
            <a:ext cx="1145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vs</a:t>
            </a:r>
            <a:endParaRPr lang="pt-BR" sz="6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67" y="939828"/>
            <a:ext cx="1301450" cy="13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9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828" y="2659118"/>
            <a:ext cx="10289627" cy="3909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solidFill>
                  <a:srgbClr val="3CDE5B"/>
                </a:solidFill>
              </a:rPr>
              <a:t>PROS</a:t>
            </a:r>
          </a:p>
          <a:p>
            <a:pPr marL="0" indent="0">
              <a:buNone/>
            </a:pPr>
            <a:r>
              <a:rPr lang="pt-BR" sz="2000" dirty="0" smtClean="0"/>
              <a:t>     -</a:t>
            </a:r>
            <a:r>
              <a:rPr lang="pt-BR" sz="2000" dirty="0"/>
              <a:t>A documentação da KB dos próximos patches é excepcional.</a:t>
            </a:r>
          </a:p>
          <a:p>
            <a:pPr marL="0" indent="0">
              <a:buNone/>
            </a:pPr>
            <a:r>
              <a:rPr lang="pt-BR" sz="2000" dirty="0" smtClean="0"/>
              <a:t>     -</a:t>
            </a:r>
            <a:r>
              <a:rPr lang="pt-BR" sz="2000" dirty="0"/>
              <a:t>A comunidade do Windows Server é forte e próxima com informações.</a:t>
            </a:r>
          </a:p>
          <a:p>
            <a:pPr marL="0" indent="0">
              <a:buNone/>
            </a:pPr>
            <a:r>
              <a:rPr lang="pt-BR" sz="2000" dirty="0" smtClean="0"/>
              <a:t>     -</a:t>
            </a:r>
            <a:r>
              <a:rPr lang="pt-BR" sz="2000" dirty="0"/>
              <a:t>Desde o Server 2008, o sistema operacional tornou-se muito mais modular na implantação de </a:t>
            </a:r>
            <a:r>
              <a:rPr lang="pt-BR" sz="2000" dirty="0" smtClean="0"/>
              <a:t> funções </a:t>
            </a:r>
            <a:r>
              <a:rPr lang="pt-BR" sz="2000" dirty="0"/>
              <a:t>e recursos, o que facilitou significativamente a configuração</a:t>
            </a:r>
            <a:r>
              <a:rPr lang="pt-BR" sz="2000" dirty="0" smtClean="0"/>
              <a:t>.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105103"/>
            <a:ext cx="9905998" cy="93542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Comparação</a:t>
            </a:r>
            <a:endParaRPr lang="pt-BR" sz="4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6" y="925185"/>
            <a:ext cx="1215395" cy="12153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67" y="939828"/>
            <a:ext cx="1301450" cy="13014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11391" y="925185"/>
            <a:ext cx="1145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vs</a:t>
            </a:r>
            <a:endParaRPr lang="pt-BR" sz="6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633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10083635" cy="451917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sz="3800" dirty="0" smtClean="0">
                <a:solidFill>
                  <a:srgbClr val="FF0000"/>
                </a:solidFill>
              </a:rPr>
              <a:t>CONTRAS</a:t>
            </a:r>
            <a:endParaRPr lang="pt-BR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-Difícil entender </a:t>
            </a:r>
            <a:r>
              <a:rPr lang="pt-BR" dirty="0"/>
              <a:t>por que a Microsoft decidiu dar ao Windows Server 2012 a tola Tela Inicial e tirou o Menu Iniciar. Isso não me incomodou tanto com o Windows 8, mas não há necessidade dessa bobagem em um servidor. Venha Microsoft, mantenha as coisas simples e </a:t>
            </a:r>
            <a:r>
              <a:rPr lang="pt-BR" dirty="0" smtClean="0"/>
              <a:t>eficientes.</a:t>
            </a:r>
          </a:p>
          <a:p>
            <a:pPr marL="0" indent="0">
              <a:buNone/>
            </a:pPr>
            <a:r>
              <a:rPr lang="pt-BR" dirty="0" smtClean="0"/>
              <a:t>-O </a:t>
            </a:r>
            <a:r>
              <a:rPr lang="pt-BR" dirty="0"/>
              <a:t>backup do Windows Server é ruim; em uma empresa ou empresa ainda menor, você definitivamente precisa de um software de backup REAL (como o </a:t>
            </a:r>
            <a:r>
              <a:rPr lang="pt-BR" dirty="0" err="1"/>
              <a:t>CommVault</a:t>
            </a:r>
            <a:r>
              <a:rPr lang="pt-BR" dirty="0"/>
              <a:t>) que seja muito robusto e ofereça aos dados da sua organização a proteção necessária. O backup do Windows Server simplesmente não possui a funcionalidade completa de um produto como o </a:t>
            </a:r>
            <a:r>
              <a:rPr lang="pt-BR" dirty="0" err="1"/>
              <a:t>CommVault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-Permissões </a:t>
            </a:r>
            <a:r>
              <a:rPr lang="pt-BR" dirty="0"/>
              <a:t>de arquivos e pastas da Microsoft. É aqui que a Microsoft pode aprender uma coisa ou duas no Unix / Linux. As permissões do Windows sempre foram desnecessariamente </a:t>
            </a:r>
            <a:r>
              <a:rPr lang="pt-BR" dirty="0" smtClean="0"/>
              <a:t>complicadas.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11391" y="925185"/>
            <a:ext cx="1145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vs</a:t>
            </a:r>
            <a:endParaRPr lang="pt-BR" sz="6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6" y="925185"/>
            <a:ext cx="1215395" cy="121539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141413" y="105103"/>
            <a:ext cx="9905998" cy="93542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Comparação</a:t>
            </a:r>
            <a:endParaRPr lang="pt-BR" sz="4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67" y="939828"/>
            <a:ext cx="1301450" cy="13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517" y="199697"/>
            <a:ext cx="11267089" cy="1986453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Active </a:t>
            </a:r>
            <a:r>
              <a:rPr lang="pt-BR" sz="4800" dirty="0" err="1"/>
              <a:t>Directory</a:t>
            </a:r>
            <a:r>
              <a:rPr lang="pt-BR" sz="4800" dirty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 </a:t>
            </a:r>
            <a:r>
              <a:rPr lang="pt-BR" sz="2000" dirty="0"/>
              <a:t>Serviço de Diretório em Redes </a:t>
            </a:r>
            <a:r>
              <a:rPr lang="pt-BR" sz="2000" dirty="0" smtClean="0"/>
              <a:t>Corporativas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3793" y="2448910"/>
            <a:ext cx="9921766" cy="321616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Implantar o Active </a:t>
            </a:r>
            <a:r>
              <a:rPr lang="pt-BR" dirty="0" err="1"/>
              <a:t>Directory</a:t>
            </a:r>
            <a:r>
              <a:rPr lang="pt-BR" dirty="0"/>
              <a:t> da Microsoft como serviço de diretório para uma rede coorporativa significa deixar total disponibilidade de recursos de interação a usuários ou estações de trabalho, bem como em benefícios de segurança com a criação de florestas, domínios, árvores, Unidades Organizacionais (</a:t>
            </a:r>
            <a:r>
              <a:rPr lang="pt-BR" dirty="0" err="1"/>
              <a:t>OUs</a:t>
            </a:r>
            <a:r>
              <a:rPr lang="pt-BR" dirty="0"/>
              <a:t>) e grupos de trabalho, que propiciam aos administradores de rede uma melhoria na implementação, administração, design e planejamento gráfico e, aos gerentes de TI, uma diminuição total de custos (TCO) e de qualidade de serviços (QCO</a:t>
            </a:r>
            <a:r>
              <a:rPr lang="pt-BR" dirty="0" smtClean="0"/>
              <a:t>).</a:t>
            </a:r>
          </a:p>
          <a:p>
            <a:r>
              <a:rPr lang="pt-BR" dirty="0">
                <a:hlinkClick r:id="rId2"/>
              </a:rPr>
              <a:t>https://www.portalgsti.com.br/2017/08/dominios-arvores-e-florestas-no-active-directory.html</a:t>
            </a:r>
            <a:endParaRPr lang="pt-BR" dirty="0" smtClean="0"/>
          </a:p>
          <a:p>
            <a:r>
              <a:rPr lang="pt-BR" dirty="0"/>
              <a:t>O domínio é a principal unidade funcional da </a:t>
            </a:r>
            <a:r>
              <a:rPr lang="pt-BR" dirty="0">
                <a:hlinkClick r:id="rId3"/>
              </a:rPr>
              <a:t>estrutura lógica do Active </a:t>
            </a:r>
            <a:r>
              <a:rPr lang="pt-BR" dirty="0" err="1">
                <a:hlinkClick r:id="rId3"/>
              </a:rPr>
              <a:t>Directory</a:t>
            </a:r>
            <a:r>
              <a:rPr lang="pt-BR" dirty="0"/>
              <a:t>, e pode armazenar milhões de objetos.</a:t>
            </a:r>
          </a:p>
        </p:txBody>
      </p:sp>
    </p:spTree>
    <p:extLst>
      <p:ext uri="{BB962C8B-B14F-4D97-AF65-F5344CB8AC3E}">
        <p14:creationId xmlns:p14="http://schemas.microsoft.com/office/powerpoint/2010/main" val="90570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515008"/>
            <a:ext cx="10237076" cy="5758356"/>
          </a:xfrm>
        </p:spPr>
      </p:pic>
    </p:spTree>
    <p:extLst>
      <p:ext uri="{BB962C8B-B14F-4D97-AF65-F5344CB8AC3E}">
        <p14:creationId xmlns:p14="http://schemas.microsoft.com/office/powerpoint/2010/main" val="16171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90" y="735725"/>
            <a:ext cx="9956296" cy="5600418"/>
          </a:xfrm>
        </p:spPr>
      </p:pic>
    </p:spTree>
    <p:extLst>
      <p:ext uri="{BB962C8B-B14F-4D97-AF65-F5344CB8AC3E}">
        <p14:creationId xmlns:p14="http://schemas.microsoft.com/office/powerpoint/2010/main" val="422844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Espaço Reservado para Conteúdo 2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5" y="841200"/>
            <a:ext cx="9606455" cy="5403632"/>
          </a:xfrm>
        </p:spPr>
      </p:pic>
    </p:spTree>
    <p:extLst>
      <p:ext uri="{BB962C8B-B14F-4D97-AF65-F5344CB8AC3E}">
        <p14:creationId xmlns:p14="http://schemas.microsoft.com/office/powerpoint/2010/main" val="33417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74" y="872358"/>
            <a:ext cx="9619964" cy="5411230"/>
          </a:xfrm>
        </p:spPr>
      </p:pic>
    </p:spTree>
    <p:extLst>
      <p:ext uri="{BB962C8B-B14F-4D97-AF65-F5344CB8AC3E}">
        <p14:creationId xmlns:p14="http://schemas.microsoft.com/office/powerpoint/2010/main" val="37102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6" y="1030013"/>
            <a:ext cx="9516350" cy="5352946"/>
          </a:xfrm>
        </p:spPr>
      </p:pic>
    </p:spTree>
    <p:extLst>
      <p:ext uri="{BB962C8B-B14F-4D97-AF65-F5344CB8AC3E}">
        <p14:creationId xmlns:p14="http://schemas.microsoft.com/office/powerpoint/2010/main" val="214408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3" y="1051034"/>
            <a:ext cx="9136993" cy="5139559"/>
          </a:xfrm>
        </p:spPr>
      </p:pic>
    </p:spTree>
    <p:extLst>
      <p:ext uri="{BB962C8B-B14F-4D97-AF65-F5344CB8AC3E}">
        <p14:creationId xmlns:p14="http://schemas.microsoft.com/office/powerpoint/2010/main" val="355930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95" y="840828"/>
            <a:ext cx="9510692" cy="5349765"/>
          </a:xfrm>
        </p:spPr>
      </p:pic>
    </p:spTree>
    <p:extLst>
      <p:ext uri="{BB962C8B-B14F-4D97-AF65-F5344CB8AC3E}">
        <p14:creationId xmlns:p14="http://schemas.microsoft.com/office/powerpoint/2010/main" val="257332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165</TotalTime>
  <Words>826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Adobe Ming Std L</vt:lpstr>
      <vt:lpstr>Adobe Myungjo Std M</vt:lpstr>
      <vt:lpstr>Arial</vt:lpstr>
      <vt:lpstr>Trebuchet MS</vt:lpstr>
      <vt:lpstr>Tw Cen MT</vt:lpstr>
      <vt:lpstr>Wingdings</vt:lpstr>
      <vt:lpstr>Circuito</vt:lpstr>
      <vt:lpstr>Grupo 5   Serviços de diretório e comparação do Red Hat do Linux</vt:lpstr>
      <vt:lpstr>Active Directory   Serviço de Diretório em Redes Corporativas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Active Directory   Serviço de Diretório em Redes Corporativas</vt:lpstr>
      <vt:lpstr>Active Directory   Serviço de Diretório em Redes Corporativas</vt:lpstr>
      <vt:lpstr>Active Directory   Serviço de Diretório em Redes Corporativas</vt:lpstr>
      <vt:lpstr>Comparação</vt:lpstr>
      <vt:lpstr>Comparação</vt:lpstr>
      <vt:lpstr>Comparação</vt:lpstr>
      <vt:lpstr>Comparação</vt:lpstr>
      <vt:lpstr>Comparação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5   Serviços de diretório e comparação do Red Hat do Linux</dc:title>
  <dc:creator>aluno etec</dc:creator>
  <cp:lastModifiedBy>aluno etec</cp:lastModifiedBy>
  <cp:revision>12</cp:revision>
  <dcterms:created xsi:type="dcterms:W3CDTF">2019-10-10T12:20:02Z</dcterms:created>
  <dcterms:modified xsi:type="dcterms:W3CDTF">2019-10-30T11:24:23Z</dcterms:modified>
</cp:coreProperties>
</file>