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12" r:id="rId3"/>
    <p:sldId id="313" r:id="rId4"/>
    <p:sldId id="264" r:id="rId5"/>
    <p:sldId id="267" r:id="rId6"/>
    <p:sldId id="329" r:id="rId7"/>
    <p:sldId id="372" r:id="rId8"/>
    <p:sldId id="373" r:id="rId9"/>
    <p:sldId id="336" r:id="rId10"/>
    <p:sldId id="337" r:id="rId11"/>
    <p:sldId id="378" r:id="rId12"/>
    <p:sldId id="274" r:id="rId13"/>
    <p:sldId id="275" r:id="rId14"/>
    <p:sldId id="276" r:id="rId15"/>
    <p:sldId id="277" r:id="rId16"/>
    <p:sldId id="278" r:id="rId17"/>
    <p:sldId id="346" r:id="rId18"/>
    <p:sldId id="347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01" r:id="rId32"/>
    <p:sldId id="379" r:id="rId33"/>
    <p:sldId id="309" r:id="rId34"/>
    <p:sldId id="382" r:id="rId35"/>
    <p:sldId id="383" r:id="rId36"/>
    <p:sldId id="385" r:id="rId37"/>
    <p:sldId id="386" r:id="rId38"/>
    <p:sldId id="387" r:id="rId39"/>
    <p:sldId id="389" r:id="rId40"/>
    <p:sldId id="390" r:id="rId41"/>
    <p:sldId id="391" r:id="rId42"/>
    <p:sldId id="392" r:id="rId43"/>
    <p:sldId id="380" r:id="rId44"/>
    <p:sldId id="310" r:id="rId45"/>
    <p:sldId id="393" r:id="rId46"/>
    <p:sldId id="394" r:id="rId47"/>
    <p:sldId id="395" r:id="rId48"/>
    <p:sldId id="396" r:id="rId49"/>
    <p:sldId id="397" r:id="rId50"/>
    <p:sldId id="415" r:id="rId51"/>
    <p:sldId id="416" r:id="rId52"/>
    <p:sldId id="417" r:id="rId53"/>
    <p:sldId id="418" r:id="rId54"/>
    <p:sldId id="419" r:id="rId55"/>
    <p:sldId id="420" r:id="rId56"/>
    <p:sldId id="421" r:id="rId57"/>
    <p:sldId id="398" r:id="rId58"/>
    <p:sldId id="400" r:id="rId59"/>
    <p:sldId id="401" r:id="rId60"/>
    <p:sldId id="402" r:id="rId61"/>
    <p:sldId id="403" r:id="rId62"/>
    <p:sldId id="406" r:id="rId63"/>
    <p:sldId id="407" r:id="rId64"/>
    <p:sldId id="408" r:id="rId65"/>
    <p:sldId id="409" r:id="rId66"/>
    <p:sldId id="410" r:id="rId67"/>
    <p:sldId id="411" r:id="rId6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 varScale="1">
        <p:scale>
          <a:sx n="74" d="100"/>
          <a:sy n="74" d="100"/>
        </p:scale>
        <p:origin x="941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rgbClr val="66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6" name="Picture 9" descr="image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9425" y="404813"/>
            <a:ext cx="2314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EB8D1-B2A2-4B4E-88CD-0396BD12E68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28F00-B68B-4AE6-BAD7-4E6FAA94E88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3C888-FF1E-4705-851D-197D8641B9D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C3B1D-FE9E-414E-AC44-BF8F1473C86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A7EFD-5930-4C62-B779-74462794CC3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5682D-3449-409D-9C5C-0BB52D6F86C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B8886-6091-4548-9E28-4ED8E7A0B0B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8F58F-C56E-4010-9326-4FD41F77A70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2822B-16C9-46F0-B492-FAC99503CDF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EC952-83F3-48CD-964B-6BDFD6A6181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D174A-8893-41CD-B05A-ED94C71AB44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540B3-64C2-407B-B555-5D8ECB57378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A1937FAB-D955-4FD2-9268-6FC22E4E6A8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614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1032" name="Picture 9" descr="image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29425" y="0"/>
            <a:ext cx="2314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340768"/>
            <a:ext cx="7978080" cy="1752600"/>
          </a:xfrm>
        </p:spPr>
        <p:txBody>
          <a:bodyPr/>
          <a:lstStyle/>
          <a:p>
            <a:pPr eaLnBrk="1" hangingPunct="1"/>
            <a:r>
              <a:rPr lang="pt-BR" sz="5600" b="1" cap="small" dirty="0">
                <a:solidFill>
                  <a:schemeClr val="tx1"/>
                </a:solidFill>
                <a:latin typeface="Times New Roman" pitchFamily="18" charset="0"/>
              </a:rPr>
              <a:t>Tecnologias, Linguagens de Banco de Dados II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81525"/>
            <a:ext cx="6400800" cy="1368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Renata </a:t>
            </a:r>
            <a:r>
              <a:rPr lang="pt-BR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Mirella</a:t>
            </a:r>
            <a:r>
              <a:rPr lang="pt-BR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Farina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Araraquara - SP</a:t>
            </a:r>
          </a:p>
          <a:p>
            <a:pPr eaLnBrk="1" hangingPunct="1">
              <a:lnSpc>
                <a:spcPct val="80000"/>
              </a:lnSpc>
              <a:defRPr/>
            </a:pPr>
            <a:fld id="{B7EE2DE3-A045-434A-9355-93899468E4BB}" type="datetime4">
              <a:rPr lang="pt-BR" sz="2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 de abril de 2019</a:t>
            </a:fld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/>
              <a:t>Há três comandos utilizados para modificar dados em tabelas: INSERT, DELETE e UPDATE. Normalmente, um sistema desenvolvido para usuários final “esconde” a complexidade desses comandos, mas o programador precisa conhecê-los para criar rotinas que cumpram esse papel.</a:t>
            </a:r>
          </a:p>
          <a:p>
            <a:r>
              <a:rPr lang="pt-BR" sz="2600" dirty="0"/>
              <a:t>Para incluir linhas nas tabelas, utilizamos o comando:</a:t>
            </a:r>
          </a:p>
          <a:p>
            <a:pPr>
              <a:buNone/>
            </a:pPr>
            <a:endParaRPr lang="pt-BR" sz="2600" dirty="0"/>
          </a:p>
          <a:p>
            <a:pPr>
              <a:buNone/>
            </a:pPr>
            <a:r>
              <a:rPr lang="pt-BR" sz="2600" b="1" dirty="0"/>
              <a:t>INSERT INTO </a:t>
            </a:r>
            <a:r>
              <a:rPr lang="pt-BR" sz="2600" dirty="0"/>
              <a:t>tabela[(coluna [, coluna, ...])]</a:t>
            </a:r>
          </a:p>
          <a:p>
            <a:pPr>
              <a:buNone/>
            </a:pPr>
            <a:r>
              <a:rPr lang="pt-BR" sz="2600" b="1" dirty="0"/>
              <a:t>VALUES</a:t>
            </a:r>
            <a:r>
              <a:rPr lang="pt-BR" sz="2600" dirty="0"/>
              <a:t> (conteúdo [, conteúdo, ...])</a:t>
            </a:r>
          </a:p>
          <a:p>
            <a:pPr>
              <a:buNone/>
            </a:pPr>
            <a:endParaRPr lang="pt-BR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DML - Linguagem de Manipulação de Dados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6587"/>
            <a:ext cx="8229600" cy="4530725"/>
          </a:xfrm>
        </p:spPr>
        <p:txBody>
          <a:bodyPr/>
          <a:lstStyle/>
          <a:p>
            <a:r>
              <a:rPr lang="pt-BR" sz="2600" dirty="0"/>
              <a:t>Primeiro há os elementos da DML (</a:t>
            </a:r>
            <a:r>
              <a:rPr lang="pt-BR" sz="2600" i="1" dirty="0"/>
              <a:t>Data </a:t>
            </a:r>
            <a:r>
              <a:rPr lang="pt-BR" sz="2600" i="1" dirty="0" err="1"/>
              <a:t>Manipulation</a:t>
            </a:r>
            <a:r>
              <a:rPr lang="pt-BR" sz="2600" i="1" dirty="0"/>
              <a:t> </a:t>
            </a:r>
            <a:r>
              <a:rPr lang="pt-BR" sz="2600" i="1" dirty="0" err="1"/>
              <a:t>Language</a:t>
            </a:r>
            <a:r>
              <a:rPr lang="pt-BR" sz="2600" i="1" dirty="0"/>
              <a:t> </a:t>
            </a:r>
            <a:r>
              <a:rPr lang="pt-BR" sz="2600" dirty="0"/>
              <a:t>- Linguagem de Manipulação de Dados). A DML é um subconjunto da linguagem usada para inserir, atualizar e apagar dados.</a:t>
            </a:r>
          </a:p>
          <a:p>
            <a:pPr lvl="1"/>
            <a:r>
              <a:rPr lang="pt-BR" sz="2400" b="1" dirty="0"/>
              <a:t>INSERT</a:t>
            </a:r>
            <a:r>
              <a:rPr lang="pt-BR" sz="2400" dirty="0"/>
              <a:t> é usada para inserir um registro (formalmente uma </a:t>
            </a:r>
            <a:r>
              <a:rPr lang="pt-BR" sz="2400" dirty="0" err="1"/>
              <a:t>tupla</a:t>
            </a:r>
            <a:r>
              <a:rPr lang="pt-BR" sz="2400" dirty="0"/>
              <a:t>) a uma tabela existente.</a:t>
            </a:r>
          </a:p>
          <a:p>
            <a:pPr lvl="1"/>
            <a:r>
              <a:rPr lang="pt-BR" sz="2400" b="1" u="sng" dirty="0">
                <a:solidFill>
                  <a:srgbClr val="C00000"/>
                </a:solidFill>
              </a:rPr>
              <a:t>SELECT permite selecionar linhas existentes em uma tabela.</a:t>
            </a:r>
          </a:p>
          <a:p>
            <a:pPr lvl="1"/>
            <a:r>
              <a:rPr lang="pt-BR" sz="2400" b="1" dirty="0"/>
              <a:t>UPDATE</a:t>
            </a:r>
            <a:r>
              <a:rPr lang="pt-BR" sz="2400" dirty="0"/>
              <a:t> para mudar os valores de dados em uma ou mais linhas da tabela existente.</a:t>
            </a:r>
          </a:p>
          <a:p>
            <a:pPr lvl="1"/>
            <a:r>
              <a:rPr lang="pt-BR" sz="2400" b="1" dirty="0"/>
              <a:t>DELETE</a:t>
            </a:r>
            <a:r>
              <a:rPr lang="pt-BR" sz="2400" dirty="0"/>
              <a:t> permite remover linhas existentes de uma tabela.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59926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Comandos SQL - Cláusulas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30725"/>
          </a:xfrm>
        </p:spPr>
        <p:txBody>
          <a:bodyPr/>
          <a:lstStyle/>
          <a:p>
            <a:r>
              <a:rPr lang="pt-BR" sz="2800" dirty="0"/>
              <a:t>As cláusulas são condições de modificação utilizadas para definir os dados que deseja selecionar ou modificar em uma consulta.</a:t>
            </a:r>
          </a:p>
          <a:p>
            <a:pPr lvl="1"/>
            <a:r>
              <a:rPr lang="pt-BR" sz="2400" b="1" dirty="0"/>
              <a:t> FROM</a:t>
            </a:r>
            <a:r>
              <a:rPr lang="pt-BR" sz="2400" dirty="0"/>
              <a:t> - Utilizada para especificar a tabela que se vai selecionar os registros.</a:t>
            </a:r>
          </a:p>
          <a:p>
            <a:pPr lvl="1"/>
            <a:r>
              <a:rPr lang="pt-BR" sz="2400" b="1" dirty="0"/>
              <a:t>WHERE</a:t>
            </a:r>
            <a:r>
              <a:rPr lang="pt-BR" sz="2400" dirty="0"/>
              <a:t> – Utilizada para especificar as condições que devem reunir os registros que serão selecionados.</a:t>
            </a:r>
          </a:p>
          <a:p>
            <a:pPr lvl="1"/>
            <a:r>
              <a:rPr lang="pt-BR" sz="2400" b="1" dirty="0"/>
              <a:t>GROUP BY</a:t>
            </a:r>
            <a:r>
              <a:rPr lang="pt-BR" sz="2400" dirty="0"/>
              <a:t> – Utilizada para separar os registros selecionados em grupos específicos.</a:t>
            </a:r>
          </a:p>
          <a:p>
            <a:pPr lvl="1"/>
            <a:r>
              <a:rPr lang="pt-BR" sz="2400" b="1" dirty="0"/>
              <a:t>HAVING</a:t>
            </a:r>
            <a:r>
              <a:rPr lang="pt-BR" sz="2400" dirty="0"/>
              <a:t> – Utilizada para expressar a condição que deve satisfazer cada grupo.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Comandos SQL - Cláusulas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sz="2400" b="1" dirty="0"/>
              <a:t>ORDER BY </a:t>
            </a:r>
            <a:r>
              <a:rPr lang="pt-BR" sz="2400" dirty="0"/>
              <a:t>– Utilizada para ordenar os registros selecionados com uma ordem especifica.</a:t>
            </a:r>
          </a:p>
          <a:p>
            <a:pPr lvl="1"/>
            <a:r>
              <a:rPr lang="pt-BR" sz="2400" b="1" dirty="0"/>
              <a:t>DISTINCT</a:t>
            </a:r>
            <a:r>
              <a:rPr lang="pt-BR" sz="2400" dirty="0"/>
              <a:t> – Utilizada para selecionar dados sem repetição.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SQL – 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AND</a:t>
            </a:r>
            <a:r>
              <a:rPr lang="pt-BR" sz="2800" dirty="0"/>
              <a:t> – "E" lógico. Avalia as condições e devolve um valor verdadeiro caso ambos sejam corretos.</a:t>
            </a:r>
          </a:p>
          <a:p>
            <a:r>
              <a:rPr lang="pt-BR" sz="2800" b="1" dirty="0"/>
              <a:t>OR</a:t>
            </a:r>
            <a:r>
              <a:rPr lang="pt-BR" sz="2800" dirty="0"/>
              <a:t> – "OU" lógico. Avalia as condições e devolve um valor verdadeiro se algum for correto.</a:t>
            </a:r>
          </a:p>
          <a:p>
            <a:r>
              <a:rPr lang="pt-BR" sz="2800" b="1" dirty="0"/>
              <a:t>NOT</a:t>
            </a:r>
            <a:r>
              <a:rPr lang="pt-BR" sz="2800" dirty="0"/>
              <a:t> – "Negação" lógica. Devolve o valor contrário da expressão.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SQL – Operadores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&lt;</a:t>
            </a:r>
            <a:r>
              <a:rPr lang="pt-BR" sz="2800" dirty="0"/>
              <a:t>  Menor que</a:t>
            </a:r>
          </a:p>
          <a:p>
            <a:r>
              <a:rPr lang="pt-BR" sz="2800" b="1" dirty="0"/>
              <a:t>&gt;</a:t>
            </a:r>
            <a:r>
              <a:rPr lang="pt-BR" sz="2800" dirty="0"/>
              <a:t>  Maior que</a:t>
            </a:r>
          </a:p>
          <a:p>
            <a:r>
              <a:rPr lang="pt-BR" sz="2800" b="1" dirty="0"/>
              <a:t>&lt;&gt;</a:t>
            </a:r>
            <a:r>
              <a:rPr lang="pt-BR" sz="2800" dirty="0"/>
              <a:t> Diferente de</a:t>
            </a:r>
          </a:p>
          <a:p>
            <a:r>
              <a:rPr lang="pt-BR" sz="2800" b="1" dirty="0"/>
              <a:t>!=</a:t>
            </a:r>
            <a:r>
              <a:rPr lang="pt-BR" sz="2800" dirty="0"/>
              <a:t> Diferente de</a:t>
            </a:r>
          </a:p>
          <a:p>
            <a:r>
              <a:rPr lang="pt-BR" sz="2800" b="1" dirty="0"/>
              <a:t>&lt;=</a:t>
            </a:r>
            <a:r>
              <a:rPr lang="pt-BR" sz="2800" dirty="0"/>
              <a:t> Menor ou Igual que</a:t>
            </a:r>
          </a:p>
          <a:p>
            <a:r>
              <a:rPr lang="pt-BR" sz="2800" b="1" dirty="0"/>
              <a:t>&gt;=</a:t>
            </a:r>
            <a:r>
              <a:rPr lang="pt-BR" sz="2800" dirty="0"/>
              <a:t> Maior ou Igual que</a:t>
            </a:r>
          </a:p>
          <a:p>
            <a:r>
              <a:rPr lang="pt-BR" sz="2800" b="1" dirty="0"/>
              <a:t>=</a:t>
            </a:r>
            <a:r>
              <a:rPr lang="pt-BR" sz="2800" dirty="0"/>
              <a:t>  Igual a</a:t>
            </a:r>
          </a:p>
          <a:p>
            <a:r>
              <a:rPr lang="pt-BR" sz="2800" b="1" dirty="0"/>
              <a:t>BETWEEN</a:t>
            </a:r>
            <a:r>
              <a:rPr lang="pt-BR" sz="2800" dirty="0"/>
              <a:t> – Utilizado para especificar um intervalo de valores.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SQL – Operadores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LIKE</a:t>
            </a:r>
            <a:r>
              <a:rPr lang="pt-BR" sz="2800" dirty="0"/>
              <a:t> – Utilizado na comparação de um modelo e para especificar registros de um banco de dados."</a:t>
            </a:r>
            <a:r>
              <a:rPr lang="pt-BR" sz="2800" dirty="0" err="1"/>
              <a:t>Like</a:t>
            </a:r>
            <a:r>
              <a:rPr lang="pt-BR" sz="2800" dirty="0"/>
              <a:t>" + extensão % vai significar buscar todos resultados com o mesmo início da extensão.</a:t>
            </a:r>
          </a:p>
          <a:p>
            <a:endParaRPr lang="pt-BR" sz="2800" dirty="0"/>
          </a:p>
          <a:p>
            <a:endParaRPr lang="pt-BR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pt-BR" dirty="0"/>
              <a:t>Comandos SQL – Funções de Agregação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pt-BR" sz="2800" dirty="0"/>
              <a:t>As funções de soma se usam dentro de uma cláusula SELECT em grupos de registros para devolver um único valor que se aplica a um grupo de registros.</a:t>
            </a:r>
          </a:p>
          <a:p>
            <a:pPr lvl="1"/>
            <a:r>
              <a:rPr lang="pt-BR" sz="2400" b="1" dirty="0"/>
              <a:t>AVG</a:t>
            </a:r>
            <a:r>
              <a:rPr lang="pt-BR" sz="2400" dirty="0"/>
              <a:t> – Utilizada para calcular a média dos valores de um campo determinado.</a:t>
            </a:r>
          </a:p>
          <a:p>
            <a:pPr lvl="1"/>
            <a:r>
              <a:rPr lang="pt-BR" sz="2400" b="1" dirty="0"/>
              <a:t>COUNT</a:t>
            </a:r>
            <a:r>
              <a:rPr lang="pt-BR" sz="2400" dirty="0"/>
              <a:t> – Utilizada para devolver o número de registros da seleção.</a:t>
            </a:r>
          </a:p>
          <a:p>
            <a:pPr lvl="1"/>
            <a:r>
              <a:rPr lang="pt-BR" sz="2400" b="1" dirty="0"/>
              <a:t>SUM</a:t>
            </a:r>
            <a:r>
              <a:rPr lang="pt-BR" sz="2400" dirty="0"/>
              <a:t> – Utilizada para devolver a soma de todos os valores de um campo determinado.</a:t>
            </a:r>
          </a:p>
          <a:p>
            <a:pPr lvl="1"/>
            <a:r>
              <a:rPr lang="pt-BR" sz="2400" b="1" dirty="0"/>
              <a:t>MAX</a:t>
            </a:r>
            <a:r>
              <a:rPr lang="pt-BR" sz="2400" dirty="0"/>
              <a:t> – Utilizada para devolver o valor mais alto de um campo especificado.</a:t>
            </a:r>
          </a:p>
          <a:p>
            <a:pPr lvl="1"/>
            <a:r>
              <a:rPr lang="pt-BR" sz="2400" b="1" dirty="0"/>
              <a:t>MIN</a:t>
            </a:r>
            <a:r>
              <a:rPr lang="pt-BR" sz="2400" dirty="0"/>
              <a:t> – Utilizada para devolver o valor mais baixo de um campo especificado.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i="1" dirty="0" err="1"/>
              <a:t>expressão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i="1" dirty="0" err="1"/>
              <a:t>tabela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i="1" dirty="0" err="1"/>
              <a:t>condição</a:t>
            </a:r>
            <a:r>
              <a:rPr lang="en-US" dirty="0"/>
              <a:t>;</a:t>
            </a:r>
          </a:p>
          <a:p>
            <a:r>
              <a:rPr lang="pt-BR" sz="3200" dirty="0"/>
              <a:t>Selecionar linhas da tabela CIDADE, especificando as colunas que se deseja visualizar por seu nomes.</a:t>
            </a:r>
          </a:p>
          <a:p>
            <a:pPr>
              <a:buNone/>
            </a:pPr>
            <a:endParaRPr lang="pt-BR" sz="3200" dirty="0"/>
          </a:p>
          <a:p>
            <a:pPr>
              <a:buNone/>
            </a:pPr>
            <a:r>
              <a:rPr lang="pt-BR" sz="32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3200" dirty="0">
                <a:latin typeface="Courier New" pitchFamily="49" charset="0"/>
                <a:cs typeface="Courier New" pitchFamily="49" charset="0"/>
              </a:rPr>
              <a:t> CODIGO_CIDADE, NOME_CIDADE, UF, TAXA </a:t>
            </a:r>
            <a:r>
              <a:rPr lang="pt-BR" sz="32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3200" dirty="0">
                <a:latin typeface="Courier New" pitchFamily="49" charset="0"/>
                <a:cs typeface="Courier New" pitchFamily="49" charset="0"/>
              </a:rPr>
              <a:t> CIDADE;</a:t>
            </a:r>
          </a:p>
          <a:p>
            <a:pPr>
              <a:buNone/>
            </a:pPr>
            <a:endParaRPr lang="pt-BR" sz="3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1756792"/>
          </a:xfrm>
        </p:spPr>
        <p:txBody>
          <a:bodyPr/>
          <a:lstStyle/>
          <a:p>
            <a:r>
              <a:rPr lang="pt-BR" sz="2600" dirty="0"/>
              <a:t>Utilizando a cláusula * para listar todas as colunas da tabela</a:t>
            </a:r>
          </a:p>
          <a:p>
            <a:pPr>
              <a:buNone/>
            </a:pPr>
            <a:endParaRPr lang="pt-BR" sz="2600" dirty="0"/>
          </a:p>
          <a:p>
            <a:pPr algn="ctr"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SELECT * FROM CIDADE;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539552" y="3789040"/>
            <a:ext cx="8229600" cy="17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Utilizando a cláusula DISTINCT para eliminar</a:t>
            </a:r>
            <a:r>
              <a:rPr kumimoji="0" lang="pt-BR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linhas duplicadas</a:t>
            </a:r>
            <a:endParaRPr kumimoji="0" lang="pt-BR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pt-BR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SELECT DISTINCT UF FROM</a:t>
            </a:r>
            <a:r>
              <a:rPr kumimoji="0" lang="pt-BR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CIDADE</a:t>
            </a: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927051"/>
          </a:xfrm>
        </p:spPr>
        <p:txBody>
          <a:bodyPr>
            <a:normAutofit fontScale="90000"/>
          </a:bodyPr>
          <a:lstStyle/>
          <a:p>
            <a:r>
              <a:rPr lang="pt-BR" dirty="0"/>
              <a:t>Linguagem de Definição dos Dados (Data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– DDL)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94013"/>
          </a:xfrm>
        </p:spPr>
        <p:txBody>
          <a:bodyPr/>
          <a:lstStyle/>
          <a:p>
            <a:pPr algn="just"/>
            <a:r>
              <a:rPr lang="pt-BR" dirty="0"/>
              <a:t>Essa parte da MySQL descreve como as tabelas e outros objetos podem ser definidos, alterados e removidos. De um modo geral é a parte utilizada pelo administrador de banco de dados (DBA). Os comandos da DDL são: CREATE TABLE, ALTER TABLE E DROP TABLE.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SELECT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539552" y="1556792"/>
            <a:ext cx="82296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Utilizando a cláusula DISTINCT para eliminar</a:t>
            </a:r>
            <a:r>
              <a:rPr kumimoji="0" lang="pt-BR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linhas duplicadas com várias colunas</a:t>
            </a:r>
            <a:endParaRPr kumimoji="0" lang="pt-BR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pt-BR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SELECT DISTINCT SALARIO, DEPARTAMENTOFROM</a:t>
            </a:r>
            <a:r>
              <a:rPr kumimoji="0" lang="pt-BR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FUNCIONARIO</a:t>
            </a: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552" y="4005064"/>
            <a:ext cx="8229600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Utilizando operadores aritméticos ( +, -, *, / ) na clausula SELECT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pt-BR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SELECT NOME_FUNCIONARIO, SALARIO,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pt-BR" sz="2600" kern="0" dirty="0">
                <a:latin typeface="Courier New" pitchFamily="49" charset="0"/>
                <a:cs typeface="Courier New" pitchFamily="49" charset="0"/>
              </a:rPr>
              <a:t>SALARIO * 12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FROM FUNCIONARIO;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SELECT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467544" y="1268760"/>
            <a:ext cx="82296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Utilizando Alias para dar apelido</a:t>
            </a:r>
            <a:r>
              <a:rPr kumimoji="0" lang="pt-BR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as colunas;</a:t>
            </a:r>
            <a:endParaRPr kumimoji="0" lang="pt-BR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pt-BR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SELECT NOME_FUNCIONARIO, SALARIO,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pt-BR" sz="2600" kern="0" dirty="0">
                <a:latin typeface="Courier New" pitchFamily="49" charset="0"/>
                <a:cs typeface="Courier New" pitchFamily="49" charset="0"/>
              </a:rPr>
              <a:t>SALARIO * 12 AS SALARIO_ANUAL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FROM FUNCIONARIO;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552" y="3933056"/>
            <a:ext cx="82296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Utilizando operador</a:t>
            </a:r>
            <a:r>
              <a:rPr kumimoji="0" lang="pt-BR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de concatenação | </a:t>
            </a:r>
            <a:r>
              <a:rPr kumimoji="0" lang="pt-BR" sz="26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|</a:t>
            </a:r>
            <a:r>
              <a:rPr kumimoji="0" lang="pt-BR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para juntar campos texto</a:t>
            </a:r>
            <a:endParaRPr kumimoji="0" lang="pt-BR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pt-BR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SELECT CPF |</a:t>
            </a:r>
            <a:r>
              <a:rPr kumimoji="0" lang="pt-BR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|</a:t>
            </a: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‘ - ’ |</a:t>
            </a:r>
            <a:r>
              <a:rPr kumimoji="0" lang="pt-BR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|</a:t>
            </a: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NOME_FUNCIONARIO</a:t>
            </a:r>
            <a:r>
              <a:rPr kumimoji="0" lang="pt-BR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FROM FUNCIONARIO</a:t>
            </a: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1036712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pPr algn="ctr">
              <a:buNone/>
            </a:pPr>
            <a:r>
              <a:rPr lang="pt-BR" dirty="0"/>
              <a:t>Comando ORDER BY para ordenar os dados de uma consulta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467544" y="2420888"/>
            <a:ext cx="82296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Ordenando as linhas selecionadas com a clausula ORDER</a:t>
            </a:r>
            <a:r>
              <a:rPr kumimoji="0" lang="pt-BR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BY. Neste exemplo são selecionados o CPF e o Nome de todos os funcionário ordenados por salário de forma crescente.</a:t>
            </a:r>
            <a:endParaRPr kumimoji="0" lang="pt-BR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SELECT CPF |</a:t>
            </a:r>
            <a:r>
              <a:rPr kumimoji="0" lang="pt-BR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|</a:t>
            </a: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’ – ‘|</a:t>
            </a:r>
            <a:r>
              <a:rPr kumimoji="0" lang="pt-BR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|</a:t>
            </a: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NOME_FUNCIONARIO FROM FUNCIONARIO ORDER BY SALARIO;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pt-BR" sz="2600" kern="0" dirty="0">
                <a:latin typeface="Times New Roman" pitchFamily="18" charset="0"/>
                <a:cs typeface="Times New Roman" pitchFamily="18" charset="0"/>
              </a:rPr>
              <a:t>Ou por ordem decrescente.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lang="pt-BR" sz="12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sz="2600" kern="0" dirty="0">
                <a:latin typeface="Courier New" pitchFamily="49" charset="0"/>
                <a:cs typeface="Courier New" pitchFamily="49" charset="0"/>
              </a:rPr>
              <a:t>SELECT CPF |</a:t>
            </a:r>
            <a:r>
              <a:rPr lang="pt-BR" sz="2600" kern="0" dirty="0" err="1"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2600" kern="0" dirty="0">
                <a:latin typeface="Courier New" pitchFamily="49" charset="0"/>
                <a:cs typeface="Courier New" pitchFamily="49" charset="0"/>
              </a:rPr>
              <a:t>’ – ‘|</a:t>
            </a:r>
            <a:r>
              <a:rPr lang="pt-BR" sz="2600" kern="0" dirty="0" err="1"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2600" kern="0" dirty="0">
                <a:latin typeface="Courier New" pitchFamily="49" charset="0"/>
                <a:cs typeface="Courier New" pitchFamily="49" charset="0"/>
              </a:rPr>
              <a:t>NOME_FUNCIONARIO FROM FUNCIONARIO ORDER BY SALARIO DESC;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pt-BR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lang="pt-BR" sz="2600" kern="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pt-BR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SELECT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3816424"/>
          </a:xfrm>
        </p:spPr>
        <p:txBody>
          <a:bodyPr/>
          <a:lstStyle/>
          <a:p>
            <a:r>
              <a:rPr lang="pt-BR" sz="2600" dirty="0"/>
              <a:t>Selecionando linhas com operadores lógicos (AND, OR ou NOT).</a:t>
            </a:r>
          </a:p>
          <a:p>
            <a:pPr>
              <a:buNone/>
            </a:pPr>
            <a:endParaRPr lang="pt-BR" sz="2600" dirty="0"/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SELECT NOME_FUNCIONARIO, SALARIO, DEPARTAMENTO FROM FUNCIONARIO WHERE SALARIO &gt;= 1000 AND (DEPARTAMENTO = ‘INFORMATICA’ OR DEPARTAMENTO = ‘CONTABILIDADE’);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0" y="1340768"/>
            <a:ext cx="9144000" cy="6480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Uso da Clausula </a:t>
            </a:r>
            <a:r>
              <a:rPr kumimoji="0" lang="pt-BR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Where</a:t>
            </a:r>
            <a:r>
              <a:rPr kumimoji="0" lang="pt-BR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para definir Critérios na Seleção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476872"/>
          </a:xfrm>
        </p:spPr>
        <p:txBody>
          <a:bodyPr/>
          <a:lstStyle/>
          <a:p>
            <a:r>
              <a:rPr lang="pt-BR" sz="2600" dirty="0"/>
              <a:t>Selecionando apenas o empregado denominado WALDEMAR</a:t>
            </a:r>
          </a:p>
          <a:p>
            <a:pPr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SELECT NOME_FUNCIONARIO, DEPARTAMENTO, SALARIO FROM FUNCIONARIO WHERE NOME_FUNCIONARIO = ‘WALDEMAR’ ORDER BY SALARIO;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467544" y="3933056"/>
            <a:ext cx="8352928" cy="24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Selecionando as comparações lógicas</a:t>
            </a:r>
            <a:r>
              <a:rPr kumimoji="0" lang="pt-BR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 =, &gt;, &gt; =, &lt; =, &lt; &gt;)</a:t>
            </a:r>
            <a:endParaRPr kumimoji="0" lang="pt-BR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pt-BR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SELECT NOME_FUNCIONARIO, DEPARTAMENTO, SALARIO FROM FUNCIONARIO WHERE SALARIO</a:t>
            </a:r>
            <a:r>
              <a:rPr kumimoji="0" lang="pt-BR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&gt; 100</a:t>
            </a: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ORDER BY SALARIO;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/>
              <a:t>Pode-se usar outros comparadores como BETWEEN... AND..., IN (lista), LIKE e IS NULL. Pode-se usar o operador lógico NOT para negar os comparadores mostrados.</a:t>
            </a:r>
          </a:p>
          <a:p>
            <a:r>
              <a:rPr lang="pt-BR" sz="2600" dirty="0"/>
              <a:t>Selecionando linhas com BETWEEN ... AND...</a:t>
            </a:r>
          </a:p>
          <a:p>
            <a:pPr>
              <a:buNone/>
            </a:pPr>
            <a:endParaRPr lang="pt-BR" sz="2600" dirty="0"/>
          </a:p>
          <a:p>
            <a:pPr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SELECT NOME-FUNCIONARIO, DEPARTAMENTO, SALARIO FROM FUNCIONARIO WHERE SALARIO BETWEEN 2000 AND 3000;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/>
              <a:t>Selecionando linhas com a clausula IN. Compara os valores com um conjunto de valores informados. Por exemplo, listar todos os funcionários com código de funcionário igual a 1 ou igual a 2.</a:t>
            </a:r>
          </a:p>
          <a:p>
            <a:pPr>
              <a:buNone/>
            </a:pPr>
            <a:endParaRPr lang="pt-BR" sz="2600" dirty="0"/>
          </a:p>
          <a:p>
            <a:pPr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SELECT NOME_FUNCIONARIO, DEPARTAMENTO, SALARIO FROM FUNCIONÁRIO WHERE CODIGO_FUNCIONARIO IN (1,2);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/>
              <a:t>Selecionar o nome de todos os funcionários que possuam qualquer caractere na primeira posição do nome, mas obrigatoriamente o caractere A como segundo, e qualquer sequencia depois.</a:t>
            </a:r>
          </a:p>
          <a:p>
            <a:pPr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SELECT NOME_FUNCIONARIO, SALARIO FROM FUNCIONARIO WHERE NOME_FUNCIONARIO LIKE ‘_A%’ ORDER BY NOME_FUNCIONARIO;</a:t>
            </a:r>
          </a:p>
          <a:p>
            <a:endParaRPr lang="pt-BR" sz="2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1600200"/>
            <a:ext cx="8892480" cy="4530725"/>
          </a:xfrm>
        </p:spPr>
        <p:txBody>
          <a:bodyPr/>
          <a:lstStyle/>
          <a:p>
            <a:r>
              <a:rPr lang="pt-BR" sz="2600" dirty="0"/>
              <a:t>Exemplo com o uso do caractere escape para procurar o caractere _ no nome. Por exemplo: encontrar nomes dos funcionários que começam por ‘A’ e terminam em ‘_’. O caractere escape configurado na consulta é o #.</a:t>
            </a:r>
          </a:p>
          <a:p>
            <a:pPr>
              <a:buNone/>
            </a:pPr>
            <a:endParaRPr lang="pt-BR" sz="2600" dirty="0"/>
          </a:p>
          <a:p>
            <a:pPr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FROM FUNCIONARIO</a:t>
            </a:r>
          </a:p>
          <a:p>
            <a:pPr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WHERE NOME_FUNCIONARIO LIKE ‘A%#_’ ESCAPE ‘#’;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/>
              <a:t>As Funções de GRUPO são utilizadas para dar resultado por grupo de linhas de uma tabela.</a:t>
            </a:r>
          </a:p>
          <a:p>
            <a:r>
              <a:rPr lang="pt-BR" sz="2600" dirty="0"/>
              <a:t>As funções de grupo pode aparecer tanto na clausula SELEC quanto na clausula HAVING. A clausula GROUP BY divide as linhas de uma ou mais tabelas em grupos de linhas. A clausula HAVING seleciona os grupos que serão aceitos.</a:t>
            </a:r>
          </a:p>
          <a:p>
            <a:r>
              <a:rPr lang="pt-BR" sz="2600" dirty="0"/>
              <a:t>Principais Funções de Grupos: AVG, COUNT, MAX MIN, SUM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 - Linguagem de Definição de Dados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 O segundo grupo é a DDL (Data </a:t>
            </a:r>
            <a:r>
              <a:rPr lang="pt-BR" sz="2800" dirty="0" err="1"/>
              <a:t>Definition</a:t>
            </a:r>
            <a:r>
              <a:rPr lang="pt-BR" sz="2800" dirty="0"/>
              <a:t> </a:t>
            </a:r>
            <a:r>
              <a:rPr lang="pt-BR" sz="2800" dirty="0" err="1"/>
              <a:t>Language</a:t>
            </a:r>
            <a:r>
              <a:rPr lang="pt-BR" sz="2800" dirty="0"/>
              <a:t> - Linguagem de Definição de Dados). Uma DDL permite ao utilizador definir tabelas novas e elementos associados. A maioria dos bancos de dados de SQL comerciais tem extensões proprietárias no DDL. Os comandos básicos da DDL são poucos:</a:t>
            </a:r>
          </a:p>
          <a:p>
            <a:pPr lvl="1"/>
            <a:r>
              <a:rPr lang="pt-BR" sz="2400" b="1" dirty="0"/>
              <a:t>CREATE</a:t>
            </a:r>
            <a:r>
              <a:rPr lang="pt-BR" sz="2400" dirty="0"/>
              <a:t> cria um objeto (uma Tabela, por exemplo) dentro da base de dados.</a:t>
            </a:r>
          </a:p>
          <a:p>
            <a:pPr lvl="1"/>
            <a:r>
              <a:rPr lang="pt-BR" sz="2400" b="1" dirty="0"/>
              <a:t>DROP</a:t>
            </a:r>
            <a:r>
              <a:rPr lang="pt-BR" sz="2400" dirty="0"/>
              <a:t> apaga um objeto do banco de dados.</a:t>
            </a:r>
          </a:p>
          <a:p>
            <a:pPr lvl="1"/>
            <a:r>
              <a:rPr lang="pt-BR" sz="2400" dirty="0"/>
              <a:t>Alguns sistemas de banco de dados usam o comando </a:t>
            </a:r>
            <a:r>
              <a:rPr lang="pt-BR" sz="2400" b="1" dirty="0"/>
              <a:t>ALTER</a:t>
            </a:r>
            <a:r>
              <a:rPr lang="pt-BR" sz="2400" dirty="0"/>
              <a:t>, que permite ao usuário alterar um objeto, por exemplo, adicionando uma coluna a uma tabela existente.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/>
              <a:t>Veja os exemplos abaixo usando as funções de grupo.</a:t>
            </a:r>
          </a:p>
          <a:p>
            <a:pPr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SELECT AVG(SALARIO), MAX(SALARIO), MIN(SALARIO), SUM(SALARIO) FROM FUNCIONARIO;</a:t>
            </a:r>
          </a:p>
          <a:p>
            <a:pPr>
              <a:buNone/>
            </a:pPr>
            <a:endParaRPr lang="pt-BR" sz="2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SELECT COUNT(*) FROM FUNCIONARIO WHERE DEPARTAMENTO = ‘FINANCEIRO’;</a:t>
            </a:r>
          </a:p>
          <a:p>
            <a:pPr>
              <a:buNone/>
            </a:pPr>
            <a:endParaRPr lang="pt-BR" sz="2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SELECT COUNT(CODIGO_FUNCIONARIO) FROM FUNCIONARIO;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pt-BR" sz="2600" dirty="0"/>
              <a:t>Selecionando linhas com a clausula LIKE, utilizada para comparação com sequencia de caracteres.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67544" y="2708920"/>
            <a:ext cx="813690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Observação: O símbolo de % representa nenhuma ou qualquer sequencia de caracteres. O símbolo “_” representa um único caracteres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609600" y="3832448"/>
            <a:ext cx="8229600" cy="276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Vamos listar</a:t>
            </a:r>
            <a:r>
              <a:rPr kumimoji="0" lang="pt-BR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 nome de todos os funcionários que iniciem com a letra W.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lang="pt-BR" sz="2600" kern="0" baseline="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pt-BR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SELECT NOME_FUNCIONARIO, SALARIO FROM FUNCIONARIO WHERE NOME_FUNCIONARIO LIKE ‘W%’ ORDER BY NOME_FUNCIONARIO;</a:t>
            </a:r>
            <a:endParaRPr kumimoji="0" lang="pt-BR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DML - Linguagem de Manipulação de Dados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6587"/>
            <a:ext cx="8229600" cy="4530725"/>
          </a:xfrm>
        </p:spPr>
        <p:txBody>
          <a:bodyPr/>
          <a:lstStyle/>
          <a:p>
            <a:r>
              <a:rPr lang="pt-BR" sz="2600" dirty="0"/>
              <a:t>Primeiro há os elementos da DML (</a:t>
            </a:r>
            <a:r>
              <a:rPr lang="pt-BR" sz="2600" i="1" dirty="0"/>
              <a:t>Data </a:t>
            </a:r>
            <a:r>
              <a:rPr lang="pt-BR" sz="2600" i="1" dirty="0" err="1"/>
              <a:t>Manipulation</a:t>
            </a:r>
            <a:r>
              <a:rPr lang="pt-BR" sz="2600" i="1" dirty="0"/>
              <a:t> </a:t>
            </a:r>
            <a:r>
              <a:rPr lang="pt-BR" sz="2600" i="1" dirty="0" err="1"/>
              <a:t>Language</a:t>
            </a:r>
            <a:r>
              <a:rPr lang="pt-BR" sz="2600" i="1" dirty="0"/>
              <a:t> </a:t>
            </a:r>
            <a:r>
              <a:rPr lang="pt-BR" sz="2600" dirty="0"/>
              <a:t>- Linguagem de Manipulação de Dados). A DML é um subconjunto da linguagem usada para inserir, atualizar e apagar dados.</a:t>
            </a:r>
          </a:p>
          <a:p>
            <a:pPr lvl="1"/>
            <a:r>
              <a:rPr lang="pt-BR" sz="2400" b="1" dirty="0"/>
              <a:t>INSERT</a:t>
            </a:r>
            <a:r>
              <a:rPr lang="pt-BR" sz="2400" dirty="0"/>
              <a:t> é usada para inserir um registro (formalmente uma </a:t>
            </a:r>
            <a:r>
              <a:rPr lang="pt-BR" sz="2400" dirty="0" err="1"/>
              <a:t>tupla</a:t>
            </a:r>
            <a:r>
              <a:rPr lang="pt-BR" sz="2400" dirty="0"/>
              <a:t>) a uma tabela existente.</a:t>
            </a:r>
          </a:p>
          <a:p>
            <a:pPr lvl="1"/>
            <a:r>
              <a:rPr lang="pt-BR" sz="2400" b="1" dirty="0"/>
              <a:t>SELECT</a:t>
            </a:r>
            <a:r>
              <a:rPr lang="pt-BR" sz="2400" dirty="0"/>
              <a:t> permite selecionar linhas existentes em uma tabela.</a:t>
            </a:r>
          </a:p>
          <a:p>
            <a:pPr lvl="1"/>
            <a:r>
              <a:rPr lang="pt-BR" sz="2400" b="1" u="sng" dirty="0">
                <a:solidFill>
                  <a:srgbClr val="C00000"/>
                </a:solidFill>
              </a:rPr>
              <a:t>UPDATE para mudar os valores de dados em uma ou mais linhas da tabela existente.</a:t>
            </a:r>
          </a:p>
          <a:p>
            <a:pPr lvl="1"/>
            <a:r>
              <a:rPr lang="pt-BR" sz="2400" b="1" dirty="0"/>
              <a:t>DELETE</a:t>
            </a:r>
            <a:r>
              <a:rPr lang="pt-BR" sz="2400" dirty="0"/>
              <a:t> permite remover linhas existentes de uma tabela.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526352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 - </a:t>
            </a:r>
            <a:r>
              <a:rPr lang="pt-BR" sz="4000" dirty="0"/>
              <a:t>Atualização de dados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30725"/>
          </a:xfrm>
        </p:spPr>
        <p:txBody>
          <a:bodyPr/>
          <a:lstStyle/>
          <a:p>
            <a:r>
              <a:rPr lang="pt-BR" sz="2800" dirty="0"/>
              <a:t>A </a:t>
            </a:r>
            <a:r>
              <a:rPr lang="pt-BR" sz="2800" b="1" dirty="0"/>
              <a:t>instrução UPDATE</a:t>
            </a:r>
            <a:r>
              <a:rPr lang="pt-BR" sz="2800" dirty="0"/>
              <a:t> no MySQL é usado para atualizar os registros existentes em uma tabela em um banco de dados MySQL. Há 3 sintaxes para a instrução UPDATE, dependendo do tipo de atualização que você deseja executar.</a:t>
            </a:r>
          </a:p>
          <a:p>
            <a:r>
              <a:rPr lang="pt-BR" sz="2800" dirty="0"/>
              <a:t>Sintaxe simples: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UPDATE</a:t>
            </a:r>
            <a:r>
              <a:rPr lang="en-US" sz="2800" dirty="0"/>
              <a:t> table </a:t>
            </a:r>
            <a:r>
              <a:rPr lang="en-US" sz="2800" b="1" dirty="0"/>
              <a:t>SET</a:t>
            </a:r>
            <a:r>
              <a:rPr lang="en-US" sz="2800" dirty="0"/>
              <a:t> column1 = expression1, column2 = expression2, ... </a:t>
            </a:r>
            <a:r>
              <a:rPr lang="en-US" sz="2800" b="1" dirty="0"/>
              <a:t>WHERE</a:t>
            </a:r>
            <a:r>
              <a:rPr lang="en-US" sz="2800" dirty="0"/>
              <a:t> conditions;</a:t>
            </a:r>
            <a:endParaRPr lang="pt-BR" sz="2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entanto, a sintaxe completa para a </a:t>
            </a:r>
            <a:r>
              <a:rPr lang="pt-BR" b="1" dirty="0"/>
              <a:t>instrução UPDATE</a:t>
            </a:r>
            <a:r>
              <a:rPr lang="pt-BR" dirty="0"/>
              <a:t> 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UPDATE</a:t>
            </a:r>
            <a:r>
              <a:rPr lang="en-US" dirty="0"/>
              <a:t> [ </a:t>
            </a:r>
            <a:r>
              <a:rPr lang="en-US" b="1" dirty="0"/>
              <a:t>LOW_PRIORITY</a:t>
            </a:r>
            <a:r>
              <a:rPr lang="en-US" dirty="0"/>
              <a:t> ] [ </a:t>
            </a:r>
            <a:r>
              <a:rPr lang="en-US" b="1" dirty="0"/>
              <a:t>IGNORE</a:t>
            </a:r>
            <a:r>
              <a:rPr lang="en-US" dirty="0"/>
              <a:t> ] </a:t>
            </a:r>
            <a:r>
              <a:rPr lang="en-US" b="1" dirty="0"/>
              <a:t>tabl</a:t>
            </a:r>
            <a:r>
              <a:rPr lang="en-US" dirty="0"/>
              <a:t>e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i="1" dirty="0"/>
              <a:t>column1 = expression1, column2 = expression2, ...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i="1" dirty="0"/>
              <a:t>conditions</a:t>
            </a:r>
            <a:r>
              <a:rPr lang="en-US" dirty="0"/>
              <a:t> [ </a:t>
            </a:r>
            <a:r>
              <a:rPr lang="en-US" b="1" dirty="0"/>
              <a:t>ORDER BY </a:t>
            </a:r>
            <a:r>
              <a:rPr lang="en-US" i="1" dirty="0"/>
              <a:t>column</a:t>
            </a:r>
            <a:r>
              <a:rPr lang="en-US" dirty="0"/>
              <a:t> [ </a:t>
            </a:r>
            <a:r>
              <a:rPr lang="en-US" b="1" dirty="0"/>
              <a:t>ASC</a:t>
            </a:r>
            <a:r>
              <a:rPr lang="en-US" dirty="0"/>
              <a:t> | </a:t>
            </a:r>
            <a:r>
              <a:rPr lang="en-US" b="1" dirty="0"/>
              <a:t>DESC</a:t>
            </a:r>
            <a:r>
              <a:rPr lang="en-US" dirty="0"/>
              <a:t> ] ] [ </a:t>
            </a:r>
            <a:r>
              <a:rPr lang="en-US" b="1" dirty="0"/>
              <a:t>LIMIT</a:t>
            </a:r>
            <a:r>
              <a:rPr lang="en-US" dirty="0"/>
              <a:t> </a:t>
            </a:r>
            <a:r>
              <a:rPr lang="en-US" i="1" dirty="0" err="1"/>
              <a:t>number_rows</a:t>
            </a:r>
            <a:r>
              <a:rPr lang="en-US" dirty="0"/>
              <a:t> ];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757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pt-BR" dirty="0"/>
              <a:t>UPDATE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30725"/>
          </a:xfrm>
        </p:spPr>
        <p:txBody>
          <a:bodyPr/>
          <a:lstStyle/>
          <a:p>
            <a:r>
              <a:rPr lang="pt-BR" sz="2600" dirty="0"/>
              <a:t>Parâmetros ou argumentos</a:t>
            </a:r>
          </a:p>
          <a:p>
            <a:pPr lvl="1"/>
            <a:r>
              <a:rPr lang="pt-BR" sz="2200" b="1" dirty="0"/>
              <a:t>LOW_PRIORITY</a:t>
            </a:r>
            <a:r>
              <a:rPr lang="pt-BR" sz="2200" dirty="0"/>
              <a:t> é opcional. Se </a:t>
            </a:r>
            <a:r>
              <a:rPr lang="pt-BR" sz="2200" b="1" dirty="0"/>
              <a:t>LOW_PRIORITY</a:t>
            </a:r>
            <a:r>
              <a:rPr lang="pt-BR" sz="2200" dirty="0"/>
              <a:t> é fornecido, a atualização será adiada até que não haja processos de leitura da </a:t>
            </a:r>
            <a:r>
              <a:rPr lang="pt-BR" sz="2200" i="1" dirty="0"/>
              <a:t>tabela. </a:t>
            </a:r>
            <a:r>
              <a:rPr lang="pt-BR" sz="2200" b="1" dirty="0"/>
              <a:t>LOW_PRIORITY</a:t>
            </a:r>
            <a:r>
              <a:rPr lang="pt-BR" sz="2200" dirty="0"/>
              <a:t> pode ser usado com </a:t>
            </a:r>
            <a:r>
              <a:rPr lang="pt-BR" sz="2200" dirty="0" err="1"/>
              <a:t>MyISAM</a:t>
            </a:r>
            <a:r>
              <a:rPr lang="pt-BR" sz="2200" dirty="0"/>
              <a:t>, memória e tabelas </a:t>
            </a:r>
            <a:r>
              <a:rPr lang="pt-BR" sz="2200" b="1" dirty="0"/>
              <a:t>MERGE</a:t>
            </a:r>
            <a:r>
              <a:rPr lang="pt-BR" sz="2200" dirty="0"/>
              <a:t> que usam em nível de tabela de bloqueio.</a:t>
            </a:r>
          </a:p>
          <a:p>
            <a:pPr lvl="1"/>
            <a:r>
              <a:rPr lang="pt-BR" sz="2200" b="1" dirty="0"/>
              <a:t>IGNORE</a:t>
            </a:r>
            <a:r>
              <a:rPr lang="pt-BR" sz="2200" dirty="0"/>
              <a:t> é opcional. Se </a:t>
            </a:r>
            <a:r>
              <a:rPr lang="pt-BR" sz="2200" b="1" dirty="0"/>
              <a:t>IGNORE</a:t>
            </a:r>
            <a:r>
              <a:rPr lang="pt-BR" sz="2200" dirty="0"/>
              <a:t> é fornecido, todos os erros encontrados durante a atualização são ignorados. Se uma atualização em uma linha resultaria em violação de um índice de chave primária ou única, a atualização dessa linha não é executada.</a:t>
            </a:r>
          </a:p>
          <a:p>
            <a:pPr lvl="1"/>
            <a:r>
              <a:rPr lang="pt-BR" sz="2200" i="1" dirty="0"/>
              <a:t>column1, column2</a:t>
            </a:r>
            <a:r>
              <a:rPr lang="pt-BR" sz="2200" dirty="0"/>
              <a:t> são as colunas que você deseja atualizar.</a:t>
            </a:r>
          </a:p>
          <a:p>
            <a:pPr lvl="1"/>
            <a:r>
              <a:rPr lang="pt-BR" sz="2200" i="1" dirty="0"/>
              <a:t>expression1, expression2</a:t>
            </a:r>
            <a:r>
              <a:rPr lang="pt-BR" sz="2200" dirty="0"/>
              <a:t> são os novos valores a atribuir ao </a:t>
            </a:r>
            <a:r>
              <a:rPr lang="pt-BR" sz="2200" i="1" dirty="0"/>
              <a:t>column1,</a:t>
            </a:r>
            <a:r>
              <a:rPr lang="pt-BR" sz="2200" dirty="0"/>
              <a:t> </a:t>
            </a:r>
            <a:r>
              <a:rPr lang="pt-BR" sz="2200" i="1" dirty="0"/>
              <a:t>column2. </a:t>
            </a:r>
            <a:r>
              <a:rPr lang="pt-BR" sz="2200" dirty="0"/>
              <a:t>Então </a:t>
            </a:r>
            <a:r>
              <a:rPr lang="pt-BR" sz="2200" i="1" dirty="0"/>
              <a:t>column1</a:t>
            </a:r>
            <a:r>
              <a:rPr lang="pt-BR" sz="2200" dirty="0"/>
              <a:t> seria atribuído o valor de </a:t>
            </a:r>
            <a:r>
              <a:rPr lang="pt-BR" sz="2200" i="1" dirty="0"/>
              <a:t>expression1, column2</a:t>
            </a:r>
            <a:r>
              <a:rPr lang="pt-BR" sz="2200" dirty="0"/>
              <a:t> seria atribuído o valor de </a:t>
            </a:r>
            <a:r>
              <a:rPr lang="pt-BR" sz="2200" i="1" dirty="0"/>
              <a:t>expression2, e assim por diante.</a:t>
            </a:r>
            <a:endParaRPr lang="pt-BR" sz="2200" dirty="0"/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776642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sz="2200" i="1" dirty="0"/>
              <a:t>condições</a:t>
            </a:r>
            <a:r>
              <a:rPr lang="pt-BR" sz="2200" dirty="0"/>
              <a:t> são as condições que devem ser cumpridas para que a atualização executar.</a:t>
            </a:r>
          </a:p>
          <a:p>
            <a:pPr lvl="1"/>
            <a:r>
              <a:rPr lang="pt-BR" sz="2200" dirty="0"/>
              <a:t>ORDER BY é opcional. Ele pode ser usado em combinação com LIMIT para classificar os registros de forma adequada ao limitar o número de registros a serem atualizados.</a:t>
            </a:r>
          </a:p>
          <a:p>
            <a:pPr lvl="1"/>
            <a:r>
              <a:rPr lang="pt-BR" sz="2200" dirty="0"/>
              <a:t>LIMIT é opcional. Se o limite for fornecido, ele controla o número máximo de registros para atualizar na </a:t>
            </a:r>
            <a:r>
              <a:rPr lang="pt-BR" sz="2200" dirty="0" err="1"/>
              <a:t>tabela.No</a:t>
            </a:r>
            <a:r>
              <a:rPr lang="pt-BR" sz="2200" dirty="0"/>
              <a:t> máximo, o número de registos especificado por </a:t>
            </a:r>
            <a:r>
              <a:rPr lang="pt-BR" sz="2200" i="1" dirty="0" err="1"/>
              <a:t>number_rows</a:t>
            </a:r>
            <a:r>
              <a:rPr lang="pt-BR" sz="2200" dirty="0"/>
              <a:t> será alteração da tabela</a:t>
            </a:r>
          </a:p>
          <a:p>
            <a:pPr lvl="1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578880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sintaxe para a </a:t>
            </a:r>
            <a:r>
              <a:rPr lang="pt-BR" b="1" dirty="0"/>
              <a:t>instrução UPDATE</a:t>
            </a:r>
            <a:r>
              <a:rPr lang="pt-BR" dirty="0"/>
              <a:t> no MySQL ao atualizar uma tabela com dados de outra tabela é a seguinte: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UPDATE</a:t>
            </a:r>
            <a:r>
              <a:rPr lang="en-US" dirty="0"/>
              <a:t> table1 </a:t>
            </a:r>
            <a:r>
              <a:rPr lang="en-US" b="1" dirty="0"/>
              <a:t>SET</a:t>
            </a:r>
            <a:r>
              <a:rPr lang="en-US" dirty="0"/>
              <a:t> column1 = (</a:t>
            </a:r>
            <a:r>
              <a:rPr lang="en-US" b="1" dirty="0"/>
              <a:t>SELECT</a:t>
            </a:r>
            <a:r>
              <a:rPr lang="en-US" dirty="0"/>
              <a:t> expression1 </a:t>
            </a:r>
            <a:r>
              <a:rPr lang="en-US" b="1" dirty="0"/>
              <a:t>FROM</a:t>
            </a:r>
            <a:r>
              <a:rPr lang="en-US" dirty="0"/>
              <a:t> table2 </a:t>
            </a:r>
            <a:r>
              <a:rPr lang="en-US" b="1" dirty="0"/>
              <a:t>WHERE</a:t>
            </a:r>
            <a:r>
              <a:rPr lang="en-US" dirty="0"/>
              <a:t> conditions) </a:t>
            </a:r>
            <a:r>
              <a:rPr lang="en-US" b="1" dirty="0"/>
              <a:t>WHERE</a:t>
            </a:r>
            <a:r>
              <a:rPr lang="en-US" dirty="0"/>
              <a:t> conditions;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310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sintaxe para a </a:t>
            </a:r>
            <a:r>
              <a:rPr lang="pt-BR" b="1" dirty="0"/>
              <a:t>instrução UPDATE</a:t>
            </a:r>
            <a:r>
              <a:rPr lang="pt-BR" dirty="0"/>
              <a:t> MySQL ao atualizar várias tabelas é: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/>
              <a:t>UPDATE table1, table2, ... SET column1 = expression1, column2 = expression2, ... WHERE table1.column = table2.column AND conditions;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929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err="1"/>
              <a:t>Exemplo</a:t>
            </a:r>
            <a:r>
              <a:rPr lang="en-US" sz="3200" dirty="0"/>
              <a:t>: </a:t>
            </a:r>
            <a:r>
              <a:rPr lang="pt-BR" sz="3200" b="1" cap="all" dirty="0"/>
              <a:t>ATUALIZAÇÃO ÚNICA COLUNA</a:t>
            </a:r>
          </a:p>
          <a:p>
            <a:pPr>
              <a:buNone/>
            </a:pPr>
            <a:endParaRPr lang="en-US" sz="3200" b="1" dirty="0"/>
          </a:p>
          <a:p>
            <a:pPr>
              <a:buNone/>
            </a:pPr>
            <a:r>
              <a:rPr lang="en-US" sz="3200" b="1" dirty="0"/>
              <a:t>UPDATE</a:t>
            </a:r>
            <a:r>
              <a:rPr lang="en-US" sz="3200" dirty="0"/>
              <a:t> </a:t>
            </a:r>
            <a:r>
              <a:rPr lang="en-US" sz="3200" dirty="0" err="1"/>
              <a:t>clientes</a:t>
            </a:r>
            <a:r>
              <a:rPr lang="en-US" sz="3200" dirty="0"/>
              <a:t> SET </a:t>
            </a:r>
            <a:r>
              <a:rPr lang="en-US" sz="3200" dirty="0" err="1"/>
              <a:t>nome</a:t>
            </a:r>
            <a:r>
              <a:rPr lang="en-US" sz="3200" dirty="0"/>
              <a:t> = 'Anderson' WHERE </a:t>
            </a:r>
            <a:r>
              <a:rPr lang="en-US" sz="3200" dirty="0" err="1"/>
              <a:t>clientesr_id</a:t>
            </a:r>
            <a:r>
              <a:rPr lang="en-US" sz="3200" dirty="0"/>
              <a:t> = 5000;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83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2143075"/>
          </a:xfrm>
        </p:spPr>
        <p:txBody>
          <a:bodyPr>
            <a:normAutofit/>
          </a:bodyPr>
          <a:lstStyle/>
          <a:p>
            <a:r>
              <a:rPr lang="pt-BR" dirty="0"/>
              <a:t>Linguagem de Manipulação dos Dados (Data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– DML)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94013"/>
          </a:xfrm>
        </p:spPr>
        <p:txBody>
          <a:bodyPr/>
          <a:lstStyle/>
          <a:p>
            <a:pPr algn="just"/>
            <a:r>
              <a:rPr lang="pt-BR" dirty="0"/>
              <a:t>Essa parte do SQL possui comandos para que os usuários façam acesso e armazenamento dos seus dados, na qual trata dos comandos a serem utilizados nos aplicativos de acesso ao banco de dados. Os comandos de DML são: SELECT, INSERT, UPDATE e DELETE.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err="1"/>
              <a:t>Exemplo</a:t>
            </a:r>
            <a:r>
              <a:rPr lang="en-US" sz="3200" dirty="0"/>
              <a:t>: </a:t>
            </a:r>
            <a:r>
              <a:rPr lang="pt-BR" sz="3200" b="1" cap="all" dirty="0"/>
              <a:t>ATUALIZAÇÃO VÁRIAS COLUNA</a:t>
            </a:r>
          </a:p>
          <a:p>
            <a:pPr>
              <a:buNone/>
            </a:pPr>
            <a:endParaRPr lang="en-US" sz="3200" b="1" dirty="0"/>
          </a:p>
          <a:p>
            <a:pPr>
              <a:buNone/>
            </a:pPr>
            <a:r>
              <a:rPr lang="en-US" sz="3200" dirty="0"/>
              <a:t>UPDATE customers SET state = 'California', </a:t>
            </a:r>
            <a:r>
              <a:rPr lang="en-US" sz="3200" dirty="0" err="1"/>
              <a:t>customer_rep</a:t>
            </a:r>
            <a:r>
              <a:rPr lang="en-US" sz="3200" dirty="0"/>
              <a:t> = 32 WHERE </a:t>
            </a:r>
            <a:r>
              <a:rPr lang="en-US" sz="3200" dirty="0" err="1"/>
              <a:t>customer_id</a:t>
            </a:r>
            <a:r>
              <a:rPr lang="en-US" sz="3200" dirty="0"/>
              <a:t> &gt; 100;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109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Exemplo</a:t>
            </a:r>
            <a:r>
              <a:rPr lang="pt-BR" sz="2600" b="1" cap="all" dirty="0"/>
              <a:t>: </a:t>
            </a:r>
            <a:r>
              <a:rPr lang="pt-BR" sz="2600" b="1" dirty="0"/>
              <a:t>ATUALIZAR TABELA COM DADOS DE OUTRA TABELA.</a:t>
            </a:r>
          </a:p>
          <a:p>
            <a:endParaRPr lang="pt-BR" sz="2600" b="1" cap="all" dirty="0"/>
          </a:p>
          <a:p>
            <a:pPr marL="0" indent="0">
              <a:buNone/>
            </a:pPr>
            <a:r>
              <a:rPr lang="en-US" sz="2800" dirty="0"/>
              <a:t>UPDATE customers SET city = (SELECT city</a:t>
            </a:r>
            <a:br>
              <a:rPr lang="en-US" sz="2800" dirty="0"/>
            </a:br>
            <a:r>
              <a:rPr lang="en-US" sz="2800" dirty="0"/>
              <a:t>	FROM suppliers WHERE </a:t>
            </a:r>
            <a:r>
              <a:rPr lang="en-US" sz="2800" dirty="0" err="1"/>
              <a:t>suppliers.supplier_name</a:t>
            </a:r>
            <a:r>
              <a:rPr lang="en-US" sz="2800" dirty="0"/>
              <a:t> = </a:t>
            </a:r>
            <a:r>
              <a:rPr lang="en-US" sz="2800" dirty="0" err="1"/>
              <a:t>customers.customer_name</a:t>
            </a:r>
            <a:r>
              <a:rPr lang="en-US" sz="2800" dirty="0"/>
              <a:t>)  	WHERE </a:t>
            </a:r>
            <a:r>
              <a:rPr lang="en-US" sz="2800" dirty="0" err="1"/>
              <a:t>customer_id</a:t>
            </a:r>
            <a:r>
              <a:rPr lang="en-US" sz="2800" dirty="0"/>
              <a:t> &gt; 2000;</a:t>
            </a:r>
            <a:endParaRPr lang="pt-BR" sz="2600" b="1" cap="all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703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</a:t>
            </a:r>
            <a:r>
              <a:rPr lang="pt-BR" b="1" dirty="0"/>
              <a:t> </a:t>
            </a:r>
            <a:r>
              <a:rPr lang="pt-BR" b="1" cap="all" dirty="0"/>
              <a:t>- ATUALIZAR VÁRIAS TABELAS</a:t>
            </a:r>
          </a:p>
          <a:p>
            <a:endParaRPr lang="pt-BR" b="1" cap="all" dirty="0"/>
          </a:p>
          <a:p>
            <a:pPr marL="0" indent="0">
              <a:buNone/>
            </a:pPr>
            <a:r>
              <a:rPr lang="en-US" dirty="0"/>
              <a:t>UPDATE customers, suppliers SET </a:t>
            </a:r>
            <a:r>
              <a:rPr lang="en-US" dirty="0" err="1"/>
              <a:t>customers.city</a:t>
            </a:r>
            <a:r>
              <a:rPr lang="en-US" dirty="0"/>
              <a:t> = </a:t>
            </a:r>
            <a:r>
              <a:rPr lang="en-US" dirty="0" err="1"/>
              <a:t>suppliers.city</a:t>
            </a:r>
            <a:r>
              <a:rPr lang="en-US" dirty="0"/>
              <a:t> WHERE </a:t>
            </a:r>
            <a:r>
              <a:rPr lang="en-US" dirty="0" err="1"/>
              <a:t>customers.customer_id</a:t>
            </a:r>
            <a:r>
              <a:rPr lang="en-US" dirty="0"/>
              <a:t> = </a:t>
            </a:r>
            <a:r>
              <a:rPr lang="en-US" dirty="0" err="1"/>
              <a:t>suppliers.supplier_id</a:t>
            </a:r>
            <a:r>
              <a:rPr lang="en-US" dirty="0"/>
              <a:t>;</a:t>
            </a:r>
            <a:endParaRPr lang="pt-BR" b="1" cap="all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6039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DML - Linguagem de Manipulação de Dados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6587"/>
            <a:ext cx="8229600" cy="4530725"/>
          </a:xfrm>
        </p:spPr>
        <p:txBody>
          <a:bodyPr/>
          <a:lstStyle/>
          <a:p>
            <a:r>
              <a:rPr lang="pt-BR" sz="2600" dirty="0"/>
              <a:t>Primeiro há os elementos da DML (</a:t>
            </a:r>
            <a:r>
              <a:rPr lang="pt-BR" sz="2600" i="1" dirty="0"/>
              <a:t>Data </a:t>
            </a:r>
            <a:r>
              <a:rPr lang="pt-BR" sz="2600" i="1" dirty="0" err="1"/>
              <a:t>Manipulation</a:t>
            </a:r>
            <a:r>
              <a:rPr lang="pt-BR" sz="2600" i="1" dirty="0"/>
              <a:t> </a:t>
            </a:r>
            <a:r>
              <a:rPr lang="pt-BR" sz="2600" i="1" dirty="0" err="1"/>
              <a:t>Language</a:t>
            </a:r>
            <a:r>
              <a:rPr lang="pt-BR" sz="2600" i="1" dirty="0"/>
              <a:t> </a:t>
            </a:r>
            <a:r>
              <a:rPr lang="pt-BR" sz="2600" dirty="0"/>
              <a:t>- Linguagem de Manipulação de Dados). A DML é um subconjunto da linguagem usada para inserir, atualizar e apagar dados.</a:t>
            </a:r>
          </a:p>
          <a:p>
            <a:pPr lvl="1"/>
            <a:r>
              <a:rPr lang="pt-BR" sz="2400" b="1" dirty="0"/>
              <a:t>INSERT</a:t>
            </a:r>
            <a:r>
              <a:rPr lang="pt-BR" sz="2400" dirty="0"/>
              <a:t> é usada para inserir um registro (formalmente uma </a:t>
            </a:r>
            <a:r>
              <a:rPr lang="pt-BR" sz="2400" dirty="0" err="1"/>
              <a:t>tupla</a:t>
            </a:r>
            <a:r>
              <a:rPr lang="pt-BR" sz="2400" dirty="0"/>
              <a:t>) a uma tabela existente.</a:t>
            </a:r>
          </a:p>
          <a:p>
            <a:pPr lvl="1"/>
            <a:r>
              <a:rPr lang="pt-BR" sz="2400" b="1" dirty="0"/>
              <a:t>SELECT</a:t>
            </a:r>
            <a:r>
              <a:rPr lang="pt-BR" sz="2400" dirty="0"/>
              <a:t> permite selecionar linhas existentes em uma tabela.</a:t>
            </a:r>
          </a:p>
          <a:p>
            <a:pPr lvl="1"/>
            <a:r>
              <a:rPr lang="pt-BR" sz="2400" b="1" dirty="0"/>
              <a:t>UPDATE</a:t>
            </a:r>
            <a:r>
              <a:rPr lang="pt-BR" sz="2400" dirty="0"/>
              <a:t> para mudar os valores de dados em uma ou mais linhas da tabela existente.</a:t>
            </a:r>
          </a:p>
          <a:p>
            <a:pPr lvl="1"/>
            <a:r>
              <a:rPr lang="pt-BR" sz="2400" b="1" u="sng" dirty="0">
                <a:solidFill>
                  <a:srgbClr val="C00000"/>
                </a:solidFill>
              </a:rPr>
              <a:t>DELETE permite remover linhas existentes de uma tabela.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378600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 - Eliminação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Remove linhas de uma tabela do banco de dados.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DELETE FROM</a:t>
            </a:r>
            <a:r>
              <a:rPr lang="en-US" dirty="0"/>
              <a:t> </a:t>
            </a:r>
            <a:r>
              <a:rPr lang="en-US" i="1" dirty="0"/>
              <a:t>table</a:t>
            </a:r>
            <a:r>
              <a:rPr lang="en-US" dirty="0"/>
              <a:t> WHERE </a:t>
            </a:r>
            <a:r>
              <a:rPr lang="en-US" i="1" dirty="0"/>
              <a:t>conditions</a:t>
            </a:r>
            <a:r>
              <a:rPr lang="en-US" dirty="0"/>
              <a:t>;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>
              <a:buNone/>
            </a:pPr>
            <a:r>
              <a:rPr lang="pt-BR" dirty="0"/>
              <a:t>DELETE FROM Cliente WHERE </a:t>
            </a:r>
            <a:r>
              <a:rPr lang="pt-BR" dirty="0" err="1"/>
              <a:t>Codigo_Cliente</a:t>
            </a:r>
            <a:r>
              <a:rPr lang="pt-BR" dirty="0"/>
              <a:t> =2;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30725"/>
          </a:xfrm>
        </p:spPr>
        <p:txBody>
          <a:bodyPr/>
          <a:lstStyle/>
          <a:p>
            <a:r>
              <a:rPr lang="pt-BR" sz="2800" dirty="0"/>
              <a:t>A sintaxe completa para o MySQL </a:t>
            </a:r>
            <a:r>
              <a:rPr lang="pt-BR" sz="2800" b="1" dirty="0"/>
              <a:t>DELETE</a:t>
            </a:r>
            <a:r>
              <a:rPr lang="pt-BR" sz="2800" dirty="0"/>
              <a:t> é: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DELETE [ LOW_PRIORITY ] [ QUICK ] [ 	IGNORE ] FROM </a:t>
            </a:r>
            <a:r>
              <a:rPr lang="en-US" i="1" dirty="0"/>
              <a:t>table</a:t>
            </a:r>
            <a:r>
              <a:rPr lang="en-US" dirty="0"/>
              <a:t> WHERE </a:t>
            </a:r>
            <a:r>
              <a:rPr lang="en-US" i="1" dirty="0"/>
              <a:t>condition</a:t>
            </a:r>
            <a:r>
              <a:rPr lang="en-US" dirty="0"/>
              <a:t>s [ 	ORDER BY </a:t>
            </a:r>
            <a:r>
              <a:rPr lang="en-US" i="1" dirty="0"/>
              <a:t>column</a:t>
            </a:r>
            <a:r>
              <a:rPr lang="en-US" dirty="0"/>
              <a:t> [ ASC | DESC ] ] [ LIMIT </a:t>
            </a:r>
            <a:r>
              <a:rPr lang="en-US" i="1" dirty="0" err="1"/>
              <a:t>number_rows</a:t>
            </a:r>
            <a:r>
              <a:rPr lang="en-US" dirty="0"/>
              <a:t> ];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Onde</a:t>
            </a:r>
            <a:r>
              <a:rPr lang="en-US" dirty="0"/>
              <a:t>:</a:t>
            </a:r>
          </a:p>
          <a:p>
            <a:pPr lvl="1"/>
            <a:r>
              <a:rPr lang="pt-BR" sz="2400" dirty="0"/>
              <a:t>LOW_PRIORITY é opcional. Se LOW_PRIORITY é fornecido, a exclusão será adiada até que não haja processos de leitura da </a:t>
            </a:r>
            <a:r>
              <a:rPr lang="pt-BR" sz="2400" i="1" dirty="0"/>
              <a:t>tabela. </a:t>
            </a:r>
            <a:r>
              <a:rPr lang="pt-BR" sz="2400" dirty="0"/>
              <a:t>LOW_PRIORITY pode ser usado com </a:t>
            </a:r>
            <a:r>
              <a:rPr lang="pt-BR" sz="2400" dirty="0" err="1"/>
              <a:t>MyISAM</a:t>
            </a:r>
            <a:r>
              <a:rPr lang="pt-BR" sz="2400" dirty="0"/>
              <a:t>, memória e tabelas MERGE que usam em nível de tabela de bloqueio.</a:t>
            </a:r>
          </a:p>
          <a:p>
            <a:pPr lvl="1"/>
            <a:endParaRPr lang="en-US" sz="2400" dirty="0"/>
          </a:p>
          <a:p>
            <a:pPr marL="327025" lvl="1" indent="0">
              <a:buNone/>
            </a:pPr>
            <a:endParaRPr lang="en-US" sz="2400" dirty="0"/>
          </a:p>
          <a:p>
            <a:pPr marL="327025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81965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sz="2400" dirty="0"/>
              <a:t>QUICK é opcional. Se QUICK é fornecido, folhas de índice não são mescladas durante a exclusão tornando a eliminação mais rápida para tabelas </a:t>
            </a:r>
            <a:r>
              <a:rPr lang="pt-BR" sz="2400" dirty="0" err="1"/>
              <a:t>MyISAM</a:t>
            </a:r>
            <a:r>
              <a:rPr lang="pt-BR" sz="2400" dirty="0"/>
              <a:t>.</a:t>
            </a:r>
          </a:p>
          <a:p>
            <a:pPr lvl="1"/>
            <a:r>
              <a:rPr lang="pt-BR" sz="2400" dirty="0"/>
              <a:t>IGNORE é opcional. Se IGNORE é fornecido, todos os erros encontrados durante a exclusão são </a:t>
            </a:r>
            <a:r>
              <a:rPr lang="pt-BR" sz="2400" dirty="0" err="1"/>
              <a:t>ignorados.IGNORE</a:t>
            </a:r>
            <a:r>
              <a:rPr lang="pt-BR" sz="2400" dirty="0"/>
              <a:t> foi introduzida no MySQL 4.1.1.</a:t>
            </a:r>
          </a:p>
          <a:p>
            <a:pPr lvl="1"/>
            <a:r>
              <a:rPr lang="pt-BR" sz="2400" i="1" dirty="0"/>
              <a:t>tabela</a:t>
            </a:r>
            <a:r>
              <a:rPr lang="pt-BR" sz="2400" dirty="0"/>
              <a:t> é a tabela que você deseja excluir registros de.</a:t>
            </a:r>
          </a:p>
          <a:p>
            <a:pPr lvl="1"/>
            <a:r>
              <a:rPr lang="pt-BR" sz="2400" i="1" dirty="0"/>
              <a:t>condições</a:t>
            </a:r>
            <a:r>
              <a:rPr lang="pt-BR" sz="2400" dirty="0"/>
              <a:t> são condições que devem ser cumpridas para os registros a serem excluídos.</a:t>
            </a:r>
          </a:p>
          <a:p>
            <a:pPr lvl="1"/>
            <a:r>
              <a:rPr lang="pt-BR" sz="2400" dirty="0"/>
              <a:t>ORDER BY é opcional. Ele pode ser usado em combinação com LIMIT para classificar os registros de forma adequada ao limitar o número de registros a serem excluídos.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35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5325" lvl="2" indent="-342900"/>
            <a:r>
              <a:rPr lang="pt-BR" sz="2400" dirty="0"/>
              <a:t>LIMIT é opcional. Se o limite for fornecido, ele controla o número máximo de registros a ser excluído da tabela. No máximo, o número de registros especificado pelo </a:t>
            </a:r>
            <a:r>
              <a:rPr lang="pt-BR" sz="2400" i="1" dirty="0" err="1"/>
              <a:t>number_rows</a:t>
            </a:r>
            <a:r>
              <a:rPr lang="pt-BR" sz="2400" dirty="0"/>
              <a:t> serão excluídos da tabela.</a:t>
            </a:r>
          </a:p>
          <a:p>
            <a:pPr marL="695325" lvl="2" indent="-342900"/>
            <a:endParaRPr lang="pt-BR" sz="2400" dirty="0"/>
          </a:p>
          <a:p>
            <a:r>
              <a:rPr lang="pt-BR" sz="2600" dirty="0"/>
              <a:t>Exemplo: Você pode querer verificar o número (COUNT) de linhas que serão excluídos. Ou executar a SELECT </a:t>
            </a:r>
            <a:r>
              <a:rPr lang="pt-BR" sz="2600" b="1" dirty="0"/>
              <a:t>antes de</a:t>
            </a:r>
            <a:r>
              <a:rPr lang="pt-BR" sz="2600" dirty="0"/>
              <a:t> realizar a exclusão.</a:t>
            </a:r>
          </a:p>
          <a:p>
            <a:endParaRPr lang="pt-BR" sz="2600" dirty="0"/>
          </a:p>
          <a:p>
            <a:pPr marL="0" indent="0">
              <a:buNone/>
            </a:pPr>
            <a:r>
              <a:rPr lang="en-US" sz="2800" dirty="0"/>
              <a:t>SELECT count(*) FROM contacts WHERE </a:t>
            </a:r>
            <a:r>
              <a:rPr lang="en-US" sz="2800" dirty="0" err="1"/>
              <a:t>last_name</a:t>
            </a:r>
            <a:r>
              <a:rPr lang="en-US" sz="2800" dirty="0"/>
              <a:t> = 'Johnson';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3298857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b="1" cap="all" dirty="0"/>
              <a:t>EXEMPLO - COM DUAS CONDIÇÕES. </a:t>
            </a:r>
            <a:r>
              <a:rPr lang="pt-BR" sz="2600" dirty="0"/>
              <a:t>Vejamos um exemplo DELETE, onde só temos duas condições constantes da Declaração DELETE. Por exemplo:</a:t>
            </a:r>
          </a:p>
          <a:p>
            <a:endParaRPr lang="pt-BR" sz="2600" dirty="0"/>
          </a:p>
          <a:p>
            <a:pPr marL="0" indent="0">
              <a:buNone/>
            </a:pPr>
            <a:r>
              <a:rPr lang="en-US" dirty="0"/>
              <a:t>DELETE FROM contacts WHERE </a:t>
            </a:r>
            <a:r>
              <a:rPr lang="en-US" dirty="0" err="1"/>
              <a:t>last_name</a:t>
            </a:r>
            <a:r>
              <a:rPr lang="en-US" dirty="0"/>
              <a:t> = 'Johnson' AND </a:t>
            </a:r>
            <a:r>
              <a:rPr lang="en-US" dirty="0" err="1"/>
              <a:t>contact_id</a:t>
            </a:r>
            <a:r>
              <a:rPr lang="en-US" dirty="0"/>
              <a:t> &lt; 1000;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2964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/>
              <a:t>Exemplo: Você pode querer verificar o número de linhas que serão excluídos. </a:t>
            </a:r>
          </a:p>
          <a:p>
            <a:pPr marL="0" indent="0">
              <a:buNone/>
            </a:pPr>
            <a:endParaRPr lang="pt-BR" sz="2600" dirty="0"/>
          </a:p>
          <a:p>
            <a:pPr marL="0" indent="0">
              <a:buNone/>
            </a:pPr>
            <a:r>
              <a:rPr lang="en-US" sz="2800" dirty="0"/>
              <a:t>SELECT count(*) FROM contacts WHERE </a:t>
            </a:r>
            <a:r>
              <a:rPr lang="en-US" sz="2800" dirty="0" err="1"/>
              <a:t>last_name</a:t>
            </a:r>
            <a:r>
              <a:rPr lang="en-US" sz="2800" dirty="0"/>
              <a:t> = 'Johnson' AND </a:t>
            </a:r>
            <a:r>
              <a:rPr lang="en-US" sz="2800" dirty="0" err="1"/>
              <a:t>contact_id</a:t>
            </a:r>
            <a:r>
              <a:rPr lang="en-US" sz="2800" dirty="0"/>
              <a:t> &lt; 1000;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62384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SGDB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>
            <a:normAutofit/>
          </a:bodyPr>
          <a:lstStyle/>
          <a:p>
            <a:r>
              <a:rPr lang="pt-BR" dirty="0"/>
              <a:t> Um SGDB ou Sistema Gerenciador de Banco de Dados é um pacote de software designado para guardar e gerenciar banco de dados.</a:t>
            </a:r>
          </a:p>
          <a:p>
            <a:r>
              <a:rPr lang="pt-BR" dirty="0"/>
              <a:t>Para criar uma banco de dados usamos o comando: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nome do banco de dados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Para começar a usar o banco de dados: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pt-BR" dirty="0"/>
              <a:t> 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nome do banco de dados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nas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ALTER TABLE </a:t>
            </a:r>
            <a:r>
              <a:rPr lang="pt-BR" dirty="0">
                <a:sym typeface="Wingdings" pitchFamily="2" charset="2"/>
              </a:rPr>
              <a:t> </a:t>
            </a:r>
            <a:r>
              <a:rPr lang="pt-BR" dirty="0"/>
              <a:t>a instrução ALTER TABLE pode ser utilizada com diferentes finalidades: </a:t>
            </a:r>
          </a:p>
          <a:p>
            <a:pPr lvl="1"/>
            <a:r>
              <a:rPr lang="pt-BR" dirty="0"/>
              <a:t>adicionar uma coluna a uma tabela existente; </a:t>
            </a:r>
          </a:p>
          <a:p>
            <a:pPr lvl="1"/>
            <a:r>
              <a:rPr lang="pt-BR" dirty="0"/>
              <a:t>modificar as propriedades de uma coluna que já esteja criada;</a:t>
            </a:r>
          </a:p>
          <a:p>
            <a:pPr lvl="1"/>
            <a:r>
              <a:rPr lang="pt-BR" dirty="0"/>
              <a:t>excluir uma coluna;</a:t>
            </a:r>
          </a:p>
          <a:p>
            <a:pPr lvl="1"/>
            <a:r>
              <a:rPr lang="pt-BR" dirty="0"/>
              <a:t>renomear uma tabela ou renomear colunas. </a:t>
            </a:r>
          </a:p>
          <a:p>
            <a:r>
              <a:rPr lang="pt-BR" dirty="0"/>
              <a:t>A seguir alguns exemplos do comando: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158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pt-BR" dirty="0"/>
              <a:t>ALTER - </a:t>
            </a:r>
            <a:r>
              <a:rPr lang="pt-BR" sz="4000" dirty="0"/>
              <a:t>Alteração nas 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30725"/>
          </a:xfrm>
        </p:spPr>
        <p:txBody>
          <a:bodyPr/>
          <a:lstStyle/>
          <a:p>
            <a:r>
              <a:rPr lang="en-US" b="1" u="sng" dirty="0"/>
              <a:t>ALTER TABLE para </a:t>
            </a:r>
            <a:r>
              <a:rPr lang="en-US" b="1" u="sng" dirty="0" err="1"/>
              <a:t>Adicionar</a:t>
            </a:r>
            <a:r>
              <a:rPr lang="en-US" b="1" u="sng" dirty="0"/>
              <a:t> </a:t>
            </a:r>
            <a:r>
              <a:rPr lang="en-US" b="1" u="sng" dirty="0" err="1"/>
              <a:t>colunas</a:t>
            </a:r>
            <a:endParaRPr lang="en-US" b="1" u="sng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ALTER TABLE </a:t>
            </a:r>
            <a:r>
              <a:rPr lang="en-US" i="1" dirty="0" err="1"/>
              <a:t>nome</a:t>
            </a:r>
            <a:r>
              <a:rPr lang="en-US" i="1" dirty="0"/>
              <a:t> </a:t>
            </a:r>
            <a:r>
              <a:rPr lang="en-US" i="1" dirty="0" err="1"/>
              <a:t>tabela</a:t>
            </a:r>
            <a:r>
              <a:rPr lang="en-US" i="1" dirty="0"/>
              <a:t> </a:t>
            </a:r>
            <a:r>
              <a:rPr lang="en-US" b="1" dirty="0"/>
              <a:t>ADD</a:t>
            </a:r>
            <a:r>
              <a:rPr lang="en-US" i="1" dirty="0"/>
              <a:t> </a:t>
            </a:r>
            <a:r>
              <a:rPr lang="pt-BR" i="1" dirty="0" err="1"/>
              <a:t>nome_coluna</a:t>
            </a:r>
            <a:r>
              <a:rPr lang="pt-BR" dirty="0"/>
              <a:t>, </a:t>
            </a:r>
            <a:r>
              <a:rPr lang="pt-BR" sz="3200" i="1" dirty="0" err="1"/>
              <a:t>tipo_de_dado</a:t>
            </a:r>
            <a:r>
              <a:rPr lang="pt-BR" sz="3200" i="1" dirty="0"/>
              <a:t>  NULL | NOT NULL</a:t>
            </a:r>
            <a:r>
              <a:rPr lang="pt-BR" sz="3200" dirty="0"/>
              <a:t>;</a:t>
            </a:r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pPr lvl="1"/>
            <a:r>
              <a:rPr lang="pt-BR" i="1" dirty="0" err="1"/>
              <a:t>Nome_tabela</a:t>
            </a:r>
            <a:r>
              <a:rPr lang="pt-BR" dirty="0"/>
              <a:t> é o nome da tabela a ser modificada.</a:t>
            </a:r>
          </a:p>
          <a:p>
            <a:pPr lvl="1"/>
            <a:r>
              <a:rPr lang="pt-BR" i="1" dirty="0" err="1"/>
              <a:t>Nome_coluna</a:t>
            </a:r>
            <a:r>
              <a:rPr lang="pt-BR" i="1" dirty="0"/>
              <a:t> </a:t>
            </a:r>
            <a:r>
              <a:rPr lang="pt-BR" dirty="0"/>
              <a:t>é o nome da nova coluna para adicionar à tabela.</a:t>
            </a:r>
          </a:p>
          <a:p>
            <a:pPr lvl="1"/>
            <a:r>
              <a:rPr lang="pt-BR" i="1" dirty="0" err="1"/>
              <a:t>Tipo_de_dado</a:t>
            </a:r>
            <a:r>
              <a:rPr lang="pt-BR" dirty="0"/>
              <a:t> é o tipo de dados e definição da coluna (NULL ou NOT NULL,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814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pt-BR" dirty="0"/>
              <a:t>ALTER - </a:t>
            </a:r>
            <a:r>
              <a:rPr lang="pt-BR" sz="4000" dirty="0"/>
              <a:t>Alteração nas 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30725"/>
          </a:xfrm>
        </p:spPr>
        <p:txBody>
          <a:bodyPr/>
          <a:lstStyle/>
          <a:p>
            <a:r>
              <a:rPr lang="en-US" b="1" u="sng" dirty="0"/>
              <a:t>ALTER TABLE para </a:t>
            </a:r>
            <a:r>
              <a:rPr lang="en-US" b="1" u="sng" dirty="0" err="1"/>
              <a:t>Modificar</a:t>
            </a:r>
            <a:r>
              <a:rPr lang="en-US" b="1" u="sng" dirty="0"/>
              <a:t> </a:t>
            </a:r>
            <a:r>
              <a:rPr lang="en-US" b="1" u="sng" dirty="0" err="1"/>
              <a:t>colunas</a:t>
            </a:r>
            <a:endParaRPr lang="en-US" b="1" u="sng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ALTER TABLE </a:t>
            </a:r>
            <a:r>
              <a:rPr lang="en-US" i="1" dirty="0" err="1"/>
              <a:t>nome</a:t>
            </a:r>
            <a:r>
              <a:rPr lang="en-US" i="1" dirty="0"/>
              <a:t> </a:t>
            </a:r>
            <a:r>
              <a:rPr lang="en-US" i="1" dirty="0" err="1"/>
              <a:t>tabela</a:t>
            </a:r>
            <a:r>
              <a:rPr lang="en-US" i="1" dirty="0"/>
              <a:t> </a:t>
            </a:r>
            <a:r>
              <a:rPr lang="en-US" b="1" dirty="0"/>
              <a:t>MODIFY</a:t>
            </a:r>
            <a:r>
              <a:rPr lang="en-US" dirty="0"/>
              <a:t> </a:t>
            </a:r>
            <a:r>
              <a:rPr lang="pt-BR" i="1" dirty="0" err="1"/>
              <a:t>nome_coluna</a:t>
            </a:r>
            <a:r>
              <a:rPr lang="pt-BR" dirty="0"/>
              <a:t>, </a:t>
            </a:r>
            <a:r>
              <a:rPr lang="pt-BR" sz="3200" i="1" dirty="0" err="1"/>
              <a:t>tipo_de_dado</a:t>
            </a:r>
            <a:r>
              <a:rPr lang="pt-BR" sz="3200" i="1" dirty="0"/>
              <a:t>  NULL | NOT NULL</a:t>
            </a:r>
            <a:r>
              <a:rPr lang="pt-BR" sz="3200" dirty="0"/>
              <a:t>;</a:t>
            </a:r>
          </a:p>
          <a:p>
            <a:r>
              <a:rPr lang="pt-BR" dirty="0"/>
              <a:t>Onde:</a:t>
            </a:r>
          </a:p>
          <a:p>
            <a:pPr lvl="1"/>
            <a:r>
              <a:rPr lang="pt-BR" i="1" dirty="0" err="1"/>
              <a:t>Nome_tabela</a:t>
            </a:r>
            <a:r>
              <a:rPr lang="pt-BR" dirty="0"/>
              <a:t> é o nome da tabela a ser modificada.</a:t>
            </a:r>
          </a:p>
          <a:p>
            <a:pPr lvl="1"/>
            <a:r>
              <a:rPr lang="pt-BR" i="1" dirty="0" err="1"/>
              <a:t>Nome_coluna</a:t>
            </a:r>
            <a:r>
              <a:rPr lang="pt-BR" i="1" dirty="0"/>
              <a:t> </a:t>
            </a:r>
            <a:r>
              <a:rPr lang="pt-BR" dirty="0"/>
              <a:t>é o nome da coluna  a ser modificada</a:t>
            </a:r>
          </a:p>
          <a:p>
            <a:pPr lvl="1"/>
            <a:r>
              <a:rPr lang="pt-BR" i="1" dirty="0" err="1"/>
              <a:t>Tipo_de_dado</a:t>
            </a:r>
            <a:r>
              <a:rPr lang="pt-BR" dirty="0"/>
              <a:t> é o tipo de dados e definição da coluna (NULL ou NOT NULL,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4101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pt-BR" dirty="0"/>
              <a:t>ALTER - </a:t>
            </a:r>
            <a:r>
              <a:rPr lang="pt-BR" sz="4000" dirty="0"/>
              <a:t>Alteração nas 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30725"/>
          </a:xfrm>
        </p:spPr>
        <p:txBody>
          <a:bodyPr/>
          <a:lstStyle/>
          <a:p>
            <a:r>
              <a:rPr lang="en-US" b="1" u="sng" dirty="0"/>
              <a:t>ALTER TABLE para </a:t>
            </a:r>
            <a:r>
              <a:rPr lang="en-US" b="1" u="sng" dirty="0" err="1"/>
              <a:t>Excluir</a:t>
            </a:r>
            <a:r>
              <a:rPr lang="en-US" b="1" u="sng" dirty="0"/>
              <a:t> </a:t>
            </a:r>
            <a:r>
              <a:rPr lang="en-US" b="1" u="sng" dirty="0" err="1"/>
              <a:t>colunas</a:t>
            </a:r>
            <a:endParaRPr lang="en-US" b="1" u="sng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ALTER TABLE </a:t>
            </a:r>
            <a:r>
              <a:rPr lang="en-US" i="1" dirty="0" err="1"/>
              <a:t>nome</a:t>
            </a:r>
            <a:r>
              <a:rPr lang="en-US" i="1" dirty="0"/>
              <a:t> </a:t>
            </a:r>
            <a:r>
              <a:rPr lang="en-US" i="1" dirty="0" err="1"/>
              <a:t>tabela</a:t>
            </a:r>
            <a:r>
              <a:rPr lang="en-US" i="1" dirty="0"/>
              <a:t> </a:t>
            </a:r>
            <a:r>
              <a:rPr lang="en-US" sz="2800" b="1" dirty="0"/>
              <a:t>DROP COLUMN </a:t>
            </a:r>
            <a:r>
              <a:rPr lang="pt-BR" i="1" dirty="0" err="1"/>
              <a:t>nome_coluna</a:t>
            </a:r>
            <a:r>
              <a:rPr lang="pt-BR" dirty="0"/>
              <a:t>; </a:t>
            </a:r>
            <a:endParaRPr lang="pt-BR" sz="3200" dirty="0"/>
          </a:p>
          <a:p>
            <a:pPr>
              <a:buNone/>
            </a:pPr>
            <a:r>
              <a:rPr lang="en-US" sz="3200" dirty="0"/>
              <a:t>ALTER TABLE </a:t>
            </a:r>
            <a:r>
              <a:rPr lang="en-US" sz="3200" dirty="0" err="1"/>
              <a:t>table_name</a:t>
            </a:r>
            <a:r>
              <a:rPr lang="en-US" sz="3200" dirty="0"/>
              <a:t> </a:t>
            </a:r>
            <a:r>
              <a:rPr lang="en-US" sz="3200" dirty="0" err="1"/>
              <a:t>column_name</a:t>
            </a:r>
            <a:r>
              <a:rPr lang="en-US" sz="3200" dirty="0"/>
              <a:t>;</a:t>
            </a:r>
            <a:endParaRPr lang="pt-BR" sz="3200" dirty="0"/>
          </a:p>
          <a:p>
            <a:r>
              <a:rPr lang="pt-BR" dirty="0"/>
              <a:t>Onde:</a:t>
            </a:r>
          </a:p>
          <a:p>
            <a:pPr lvl="1"/>
            <a:r>
              <a:rPr lang="pt-BR" i="1" dirty="0" err="1"/>
              <a:t>Nome_tabela</a:t>
            </a:r>
            <a:r>
              <a:rPr lang="pt-BR" dirty="0"/>
              <a:t> é o nome da tabela a ser modificada.</a:t>
            </a:r>
          </a:p>
          <a:p>
            <a:pPr lvl="1"/>
            <a:r>
              <a:rPr lang="pt-BR" i="1" dirty="0" err="1"/>
              <a:t>Nome_coluna</a:t>
            </a:r>
            <a:r>
              <a:rPr lang="pt-BR" i="1" dirty="0"/>
              <a:t> </a:t>
            </a:r>
            <a:r>
              <a:rPr lang="pt-BR" dirty="0"/>
              <a:t>é o nome coluna para ser </a:t>
            </a:r>
            <a:r>
              <a:rPr lang="pt-BR" dirty="0" err="1"/>
              <a:t>excluida</a:t>
            </a:r>
            <a:r>
              <a:rPr lang="pt-BR" dirty="0"/>
              <a:t> da tabela.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9930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ALTER TABLE para </a:t>
            </a:r>
            <a:r>
              <a:rPr lang="en-US" b="1" u="sng" dirty="0" err="1"/>
              <a:t>Renomear</a:t>
            </a:r>
            <a:r>
              <a:rPr lang="en-US" b="1" u="sng" dirty="0"/>
              <a:t> a </a:t>
            </a:r>
            <a:r>
              <a:rPr lang="en-US" b="1" u="sng" dirty="0" err="1"/>
              <a:t>coluna</a:t>
            </a:r>
            <a:endParaRPr lang="en-US" b="1" u="sng" dirty="0"/>
          </a:p>
          <a:p>
            <a:endParaRPr lang="pt-BR" dirty="0"/>
          </a:p>
          <a:p>
            <a:r>
              <a:rPr lang="pt-BR" b="1" dirty="0"/>
              <a:t>ALTER TABLE </a:t>
            </a:r>
            <a:r>
              <a:rPr lang="pt-BR" dirty="0"/>
              <a:t>produtos </a:t>
            </a:r>
            <a:r>
              <a:rPr lang="pt-BR" b="1" dirty="0"/>
              <a:t>RENAME COLUMN </a:t>
            </a:r>
            <a:r>
              <a:rPr lang="pt-BR" dirty="0" err="1"/>
              <a:t>cod_prod</a:t>
            </a:r>
            <a:r>
              <a:rPr lang="pt-BR" dirty="0"/>
              <a:t> </a:t>
            </a:r>
            <a:r>
              <a:rPr lang="pt-BR" b="1" dirty="0"/>
              <a:t>TO</a:t>
            </a:r>
            <a:r>
              <a:rPr lang="pt-BR" dirty="0"/>
              <a:t> </a:t>
            </a:r>
            <a:r>
              <a:rPr lang="pt-BR" dirty="0" err="1"/>
              <a:t>cod_produto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3364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pt-BR" dirty="0"/>
              <a:t>ALTER - </a:t>
            </a:r>
            <a:r>
              <a:rPr lang="pt-BR" sz="4000" dirty="0"/>
              <a:t>Alteração nas 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46547"/>
            <a:ext cx="8568952" cy="4746749"/>
          </a:xfrm>
        </p:spPr>
        <p:txBody>
          <a:bodyPr/>
          <a:lstStyle/>
          <a:p>
            <a:r>
              <a:rPr lang="en-US" b="1" u="sng" dirty="0"/>
              <a:t>ALTER TABLE para </a:t>
            </a:r>
            <a:r>
              <a:rPr lang="en-US" b="1" u="sng" dirty="0" err="1"/>
              <a:t>Mudar</a:t>
            </a:r>
            <a:r>
              <a:rPr lang="en-US" b="1" u="sng" dirty="0"/>
              <a:t> o Nome da </a:t>
            </a:r>
            <a:r>
              <a:rPr lang="en-US" b="1" u="sng" dirty="0" err="1"/>
              <a:t>Tabela</a:t>
            </a:r>
            <a:endParaRPr lang="en-US" b="1" u="sng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ALTER TABLE </a:t>
            </a:r>
            <a:r>
              <a:rPr lang="en-US" i="1" dirty="0" err="1"/>
              <a:t>nome</a:t>
            </a:r>
            <a:r>
              <a:rPr lang="en-US" i="1" dirty="0"/>
              <a:t> </a:t>
            </a:r>
            <a:r>
              <a:rPr lang="en-US" i="1" dirty="0" err="1"/>
              <a:t>tabela</a:t>
            </a:r>
            <a:r>
              <a:rPr lang="en-US" dirty="0"/>
              <a:t> </a:t>
            </a:r>
            <a:r>
              <a:rPr lang="en-US" sz="3200" b="1" dirty="0"/>
              <a:t>RENAME TO </a:t>
            </a:r>
            <a:r>
              <a:rPr lang="en-US" sz="3200" i="1" dirty="0" err="1"/>
              <a:t>novo_nome_da_tabela</a:t>
            </a:r>
            <a:r>
              <a:rPr lang="en-US" sz="3200" i="1" dirty="0"/>
              <a:t>;</a:t>
            </a:r>
            <a:endParaRPr lang="pt-BR" sz="2800" i="1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Onde:</a:t>
            </a:r>
          </a:p>
          <a:p>
            <a:pPr lvl="1"/>
            <a:r>
              <a:rPr lang="pt-BR" i="1" dirty="0" err="1"/>
              <a:t>Nome_tabela</a:t>
            </a:r>
            <a:r>
              <a:rPr lang="pt-BR" dirty="0"/>
              <a:t> é o nome da tabela a ser renomeada.</a:t>
            </a:r>
          </a:p>
          <a:p>
            <a:pPr lvl="1"/>
            <a:r>
              <a:rPr lang="en-US" sz="2800" i="1" dirty="0" err="1"/>
              <a:t>novo_nome_da_tabela</a:t>
            </a:r>
            <a:r>
              <a:rPr lang="en-US" sz="2800" i="1" dirty="0"/>
              <a:t> </a:t>
            </a:r>
            <a:r>
              <a:rPr lang="pt-BR" dirty="0"/>
              <a:t>é o novo nome da tabela.</a:t>
            </a:r>
          </a:p>
          <a:p>
            <a:pPr marL="344487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127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DROP TABLE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pt-BR" dirty="0"/>
              <a:t>A </a:t>
            </a:r>
            <a:r>
              <a:rPr lang="pt-BR" b="1" dirty="0"/>
              <a:t>instrução DROP TABLE</a:t>
            </a:r>
            <a:r>
              <a:rPr lang="pt-BR" dirty="0"/>
              <a:t> no MySQL permite que você remover ou excluir uma tabela do banco de dados MySQL.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DROP TABLE </a:t>
            </a:r>
            <a:r>
              <a:rPr lang="pt-BR" dirty="0" err="1"/>
              <a:t>nome_da_tabela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5927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30725"/>
          </a:xfrm>
        </p:spPr>
        <p:txBody>
          <a:bodyPr/>
          <a:lstStyle/>
          <a:p>
            <a:r>
              <a:rPr lang="pt-BR" sz="2600" dirty="0"/>
              <a:t>JOINS em MySQL </a:t>
            </a:r>
            <a:r>
              <a:rPr lang="pt-BR" sz="2600" b="1" dirty="0"/>
              <a:t> </a:t>
            </a:r>
            <a:r>
              <a:rPr lang="pt-BR" sz="2600" dirty="0"/>
              <a:t>são usadas para recuperar dados de várias tabelas. </a:t>
            </a:r>
          </a:p>
          <a:p>
            <a:r>
              <a:rPr lang="pt-BR" sz="2600" dirty="0"/>
              <a:t>O MySQL JOIN é realizado sempre que duas ou mais tabelas estão unidas em uma instrução SQL. Existem diferentes tipos de JOINS MySQL:</a:t>
            </a:r>
          </a:p>
          <a:p>
            <a:pPr lvl="1"/>
            <a:r>
              <a:rPr lang="pt-BR" sz="2400" b="1" dirty="0"/>
              <a:t>MySQL INNER JOIN </a:t>
            </a:r>
            <a:r>
              <a:rPr lang="pt-BR" sz="2400" dirty="0"/>
              <a:t>(ou às vezes chamado de junção simples)</a:t>
            </a:r>
          </a:p>
          <a:p>
            <a:pPr lvl="1"/>
            <a:r>
              <a:rPr lang="pt-BR" sz="2400" b="1" dirty="0"/>
              <a:t>MySQL LEFT OUTER JOIN </a:t>
            </a:r>
            <a:r>
              <a:rPr lang="pt-BR" sz="2400" dirty="0"/>
              <a:t>(ou às vezes chamado LEFT JOIN)</a:t>
            </a:r>
          </a:p>
          <a:p>
            <a:pPr lvl="1"/>
            <a:r>
              <a:rPr lang="pt-BR" sz="2400" b="1" dirty="0"/>
              <a:t>MySQL RIGHT OUTER JOIN </a:t>
            </a:r>
            <a:r>
              <a:rPr lang="pt-BR" sz="2400" dirty="0"/>
              <a:t>(ou às vezes chamado RIGHT JOIN)</a:t>
            </a:r>
          </a:p>
          <a:p>
            <a:pPr marL="0" indent="0">
              <a:buNone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2059094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cap="all" dirty="0"/>
              <a:t>INNER JOIN (JUNÇÃO SIMPLES)</a:t>
            </a:r>
            <a:br>
              <a:rPr lang="pt-BR" sz="4000" cap="all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41885"/>
          </a:xfrm>
        </p:spPr>
        <p:txBody>
          <a:bodyPr/>
          <a:lstStyle/>
          <a:p>
            <a:r>
              <a:rPr lang="pt-BR" dirty="0"/>
              <a:t>A sintaxe para o MySQL </a:t>
            </a:r>
            <a:r>
              <a:rPr lang="pt-BR" b="1" dirty="0"/>
              <a:t>INNER JOIN</a:t>
            </a:r>
            <a:r>
              <a:rPr lang="pt-BR" dirty="0"/>
              <a:t> é: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i="1" dirty="0" err="1"/>
              <a:t>colunas</a:t>
            </a:r>
            <a:r>
              <a:rPr lang="en-US" i="1" dirty="0"/>
              <a:t> </a:t>
            </a:r>
            <a:r>
              <a:rPr lang="en-US" dirty="0"/>
              <a:t>FROM </a:t>
            </a:r>
            <a:r>
              <a:rPr lang="en-US" i="1" dirty="0"/>
              <a:t>tabela_1</a:t>
            </a:r>
            <a:r>
              <a:rPr lang="en-US" dirty="0"/>
              <a:t> INNER JOIN </a:t>
            </a:r>
            <a:r>
              <a:rPr lang="en-US" i="1" dirty="0"/>
              <a:t>tabela_2</a:t>
            </a:r>
            <a:r>
              <a:rPr lang="en-US" dirty="0"/>
              <a:t> ON </a:t>
            </a:r>
            <a:r>
              <a:rPr lang="en-US" i="1" dirty="0"/>
              <a:t>tabela_1.coluna</a:t>
            </a:r>
            <a:r>
              <a:rPr lang="en-US" dirty="0"/>
              <a:t> = </a:t>
            </a:r>
            <a:r>
              <a:rPr lang="en-US" i="1" dirty="0"/>
              <a:t>tabela_2.coluna;</a:t>
            </a:r>
            <a:endParaRPr lang="pt-BR" i="1" dirty="0"/>
          </a:p>
        </p:txBody>
      </p:sp>
      <p:pic>
        <p:nvPicPr>
          <p:cNvPr id="1026" name="Picture 2" descr="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4" y="1340768"/>
            <a:ext cx="3480387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9732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r>
              <a:rPr lang="pt-BR" sz="4000" cap="all" dirty="0"/>
              <a:t>INNER JOIN (JUNÇÃO SIMPLES)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Este exemplo MySQL INNER JOIN 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clientes.cliente_id</a:t>
            </a:r>
            <a:r>
              <a:rPr lang="en-US" sz="2800" dirty="0"/>
              <a:t>, </a:t>
            </a:r>
            <a:r>
              <a:rPr lang="en-US" sz="2800" dirty="0" err="1"/>
              <a:t>clientes.cliente_nome</a:t>
            </a:r>
            <a:r>
              <a:rPr lang="en-US" sz="2800" dirty="0"/>
              <a:t>, </a:t>
            </a:r>
            <a:r>
              <a:rPr lang="en-US" sz="2800" dirty="0" err="1"/>
              <a:t>ordens.data_ordem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	FROM </a:t>
            </a:r>
            <a:r>
              <a:rPr lang="en-US" sz="2800" dirty="0" err="1"/>
              <a:t>clientes</a:t>
            </a:r>
            <a:r>
              <a:rPr lang="en-US" sz="2800" dirty="0"/>
              <a:t> INNER JOIN </a:t>
            </a:r>
            <a:r>
              <a:rPr lang="en-US" sz="2800" dirty="0" err="1"/>
              <a:t>ordens</a:t>
            </a:r>
            <a:r>
              <a:rPr lang="en-US" sz="2800" dirty="0"/>
              <a:t> ON </a:t>
            </a:r>
            <a:r>
              <a:rPr lang="en-US" sz="2800" dirty="0" err="1"/>
              <a:t>clientes.cliente_id</a:t>
            </a:r>
            <a:r>
              <a:rPr lang="en-US" sz="2800" dirty="0"/>
              <a:t> = </a:t>
            </a:r>
            <a:r>
              <a:rPr lang="en-US" sz="2800" dirty="0" err="1"/>
              <a:t>ordens.cliente_id</a:t>
            </a:r>
            <a:r>
              <a:rPr lang="en-US" sz="2800" dirty="0"/>
              <a:t>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1867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Sinopse -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24744"/>
            <a:ext cx="8607900" cy="4530725"/>
          </a:xfrm>
        </p:spPr>
        <p:txBody>
          <a:bodyPr/>
          <a:lstStyle/>
          <a:p>
            <a:pPr>
              <a:buNone/>
            </a:pPr>
            <a:r>
              <a:rPr lang="pt-BR" sz="3200" b="1" dirty="0"/>
              <a:t>Comando DDL – CREATE TABLE - </a:t>
            </a:r>
            <a:r>
              <a:rPr lang="pt-BR" sz="3200" dirty="0"/>
              <a:t>Comando para criação de tabelas: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CREATE TABLE </a:t>
            </a:r>
            <a:r>
              <a:rPr lang="pt-BR" i="1" dirty="0" err="1"/>
              <a:t>nome_da_tabela</a:t>
            </a:r>
            <a:r>
              <a:rPr lang="pt-BR" dirty="0"/>
              <a:t> (</a:t>
            </a:r>
          </a:p>
          <a:p>
            <a:pPr>
              <a:buNone/>
            </a:pPr>
            <a:r>
              <a:rPr lang="pt-BR" i="1" dirty="0"/>
              <a:t>	</a:t>
            </a:r>
            <a:r>
              <a:rPr lang="pt-BR" sz="2800" i="1" dirty="0" err="1"/>
              <a:t>nome_da_coluna</a:t>
            </a:r>
            <a:r>
              <a:rPr lang="pt-BR" sz="2800" dirty="0"/>
              <a:t> </a:t>
            </a:r>
            <a:r>
              <a:rPr lang="pt-BR" sz="2800" i="1" dirty="0"/>
              <a:t>tipo_de_dado1  NULL | NOT NULL</a:t>
            </a:r>
            <a:r>
              <a:rPr lang="pt-BR" sz="2800" dirty="0"/>
              <a:t>, </a:t>
            </a:r>
            <a:endParaRPr lang="pt-BR" dirty="0"/>
          </a:p>
          <a:p>
            <a:pPr>
              <a:buNone/>
            </a:pPr>
            <a:r>
              <a:rPr lang="pt-BR" i="1" dirty="0"/>
              <a:t>	</a:t>
            </a:r>
            <a:r>
              <a:rPr lang="pt-BR" sz="2800" i="1" dirty="0" err="1"/>
              <a:t>nome_da_coluna</a:t>
            </a:r>
            <a:r>
              <a:rPr lang="pt-BR" sz="2800" dirty="0"/>
              <a:t> </a:t>
            </a:r>
            <a:r>
              <a:rPr lang="pt-BR" sz="2800" i="1" dirty="0"/>
              <a:t>tipo_de_dado2  NULL | NOT NULL</a:t>
            </a:r>
            <a:r>
              <a:rPr lang="pt-BR" sz="2800" dirty="0"/>
              <a:t>, </a:t>
            </a:r>
          </a:p>
          <a:p>
            <a:pPr>
              <a:buNone/>
            </a:pPr>
            <a:r>
              <a:rPr lang="pt-BR" i="1" dirty="0"/>
              <a:t>	</a:t>
            </a:r>
            <a:r>
              <a:rPr lang="pt-BR" i="1" dirty="0" err="1"/>
              <a:t>restrição_de_tabela</a:t>
            </a:r>
            <a:r>
              <a:rPr lang="pt-BR" i="1" dirty="0"/>
              <a:t> PRIMARY KEY AUTO_INCREMENT</a:t>
            </a:r>
          </a:p>
          <a:p>
            <a:pPr>
              <a:buNone/>
            </a:pPr>
            <a:r>
              <a:rPr lang="pt-BR" sz="3200" dirty="0"/>
              <a:t>	</a:t>
            </a:r>
            <a:r>
              <a:rPr lang="pt-BR" sz="2800" i="1" dirty="0" err="1"/>
              <a:t>foreign</a:t>
            </a:r>
            <a:r>
              <a:rPr lang="pt-BR" sz="2800" i="1" dirty="0"/>
              <a:t> </a:t>
            </a:r>
            <a:r>
              <a:rPr lang="pt-BR" sz="2800" i="1" dirty="0" err="1"/>
              <a:t>key</a:t>
            </a:r>
            <a:r>
              <a:rPr lang="pt-BR" sz="2800" i="1" dirty="0"/>
              <a:t> (</a:t>
            </a:r>
            <a:r>
              <a:rPr lang="pt-BR" sz="2800" i="1" dirty="0" err="1"/>
              <a:t>nome_campo</a:t>
            </a:r>
            <a:r>
              <a:rPr lang="pt-BR" sz="2800" i="1" dirty="0"/>
              <a:t>)  </a:t>
            </a:r>
            <a:r>
              <a:rPr lang="pt-BR" sz="2800" i="1" dirty="0" err="1"/>
              <a:t>references</a:t>
            </a:r>
            <a:r>
              <a:rPr lang="pt-BR" sz="2800" i="1" dirty="0"/>
              <a:t> </a:t>
            </a:r>
            <a:r>
              <a:rPr lang="pt-BR" sz="2800" i="1" dirty="0" err="1"/>
              <a:t>tabela_referenciada</a:t>
            </a:r>
            <a:r>
              <a:rPr lang="pt-BR" sz="2800" i="1" dirty="0"/>
              <a:t> (</a:t>
            </a:r>
            <a:r>
              <a:rPr lang="pt-BR" sz="2800" i="1" dirty="0" err="1"/>
              <a:t>campo_tabela_referenciada</a:t>
            </a:r>
            <a:r>
              <a:rPr lang="pt-BR" sz="2800" i="1" dirty="0"/>
              <a:t> );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4942"/>
          </a:xfrm>
        </p:spPr>
        <p:txBody>
          <a:bodyPr/>
          <a:lstStyle/>
          <a:p>
            <a:r>
              <a:rPr lang="pt-BR" sz="4000" cap="all" dirty="0"/>
              <a:t>LEFT OUTER JOIN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24745"/>
            <a:ext cx="8229600" cy="2736304"/>
          </a:xfrm>
        </p:spPr>
        <p:txBody>
          <a:bodyPr/>
          <a:lstStyle/>
          <a:p>
            <a:r>
              <a:rPr lang="pt-BR" sz="2800" dirty="0"/>
              <a:t>Outro tipo de associação é chamada de MySQL LEFT OUTER JOIN. Este tipo de junção retorna todas as linhas da tabela da esquerda especificado na condição ON e </a:t>
            </a:r>
            <a:r>
              <a:rPr lang="pt-BR" sz="2800" b="1" dirty="0"/>
              <a:t>apenas</a:t>
            </a:r>
            <a:r>
              <a:rPr lang="pt-BR" sz="2800" dirty="0"/>
              <a:t> as linhas da outra tabela onde os campos associados são iguais (se juntar a condição for cumprida).</a:t>
            </a:r>
          </a:p>
          <a:p>
            <a:endParaRPr lang="pt-BR" sz="2800" dirty="0"/>
          </a:p>
        </p:txBody>
      </p:sp>
      <p:pic>
        <p:nvPicPr>
          <p:cNvPr id="2050" name="Picture 2" descr="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3933056"/>
            <a:ext cx="384042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3814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cap="all" dirty="0"/>
              <a:t>LEFT OUTER JOIN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30725"/>
          </a:xfrm>
        </p:spPr>
        <p:txBody>
          <a:bodyPr/>
          <a:lstStyle/>
          <a:p>
            <a:r>
              <a:rPr lang="pt-BR" dirty="0"/>
              <a:t>Sintaxe: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i="1" dirty="0" err="1"/>
              <a:t>colunas</a:t>
            </a:r>
            <a:r>
              <a:rPr lang="en-US" i="1" dirty="0"/>
              <a:t> </a:t>
            </a:r>
            <a:r>
              <a:rPr lang="en-US" dirty="0"/>
              <a:t>FROM tabela_1 LEFT [OUTER] 	JOIN </a:t>
            </a:r>
            <a:r>
              <a:rPr lang="en-US" i="1" dirty="0"/>
              <a:t>tabela_2</a:t>
            </a:r>
            <a:r>
              <a:rPr lang="en-US" dirty="0"/>
              <a:t> ON tabela1.</a:t>
            </a:r>
            <a:r>
              <a:rPr lang="en-US" i="1" dirty="0"/>
              <a:t>coluna</a:t>
            </a:r>
            <a:r>
              <a:rPr lang="en-US" dirty="0"/>
              <a:t> = </a:t>
            </a:r>
            <a:r>
              <a:rPr lang="en-US" i="1" dirty="0"/>
              <a:t>tabela_2.coluna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sz="2800" dirty="0" err="1"/>
              <a:t>clientes.cliente_id</a:t>
            </a:r>
            <a:r>
              <a:rPr lang="en-US" sz="2800" dirty="0"/>
              <a:t>, </a:t>
            </a:r>
            <a:r>
              <a:rPr lang="en-US" sz="2800" dirty="0" err="1"/>
              <a:t>clientes.cliente_nome</a:t>
            </a:r>
            <a:r>
              <a:rPr lang="en-US" sz="2800" dirty="0"/>
              <a:t>, </a:t>
            </a:r>
            <a:r>
              <a:rPr lang="en-US" sz="2800" dirty="0" err="1"/>
              <a:t>ordens.data_ordem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/>
              <a:t>FROM </a:t>
            </a:r>
            <a:r>
              <a:rPr lang="en-US" dirty="0" err="1"/>
              <a:t>clientes</a:t>
            </a:r>
            <a:r>
              <a:rPr lang="en-US" dirty="0"/>
              <a:t> LEFT JOIN </a:t>
            </a:r>
            <a:r>
              <a:rPr lang="en-US" dirty="0" err="1"/>
              <a:t>ordens</a:t>
            </a:r>
            <a:r>
              <a:rPr lang="en-US" dirty="0"/>
              <a:t> ON </a:t>
            </a:r>
            <a:r>
              <a:rPr lang="en-US" sz="2800" dirty="0" err="1"/>
              <a:t>clientes.cliente_id</a:t>
            </a:r>
            <a:r>
              <a:rPr lang="en-US" dirty="0"/>
              <a:t> = </a:t>
            </a:r>
            <a:r>
              <a:rPr lang="en-US" sz="2800" dirty="0" err="1"/>
              <a:t>ordens.cliente_id</a:t>
            </a:r>
            <a:r>
              <a:rPr lang="en-US" sz="2800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234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RIGHT OUTER JOIN</a:t>
            </a:r>
            <a:br>
              <a:rPr lang="pt-BR" cap="all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4293096"/>
            <a:ext cx="8229600" cy="1872208"/>
          </a:xfrm>
        </p:spPr>
        <p:txBody>
          <a:bodyPr/>
          <a:lstStyle/>
          <a:p>
            <a:r>
              <a:rPr lang="pt-BR" sz="2600" dirty="0"/>
              <a:t>O RIGHT OUTER JOIN retorna todas as linhas da tabela do lado direito especificado na condição ON e </a:t>
            </a:r>
            <a:r>
              <a:rPr lang="pt-BR" sz="2600" b="1" dirty="0"/>
              <a:t>apenas</a:t>
            </a:r>
            <a:r>
              <a:rPr lang="pt-BR" sz="2600" dirty="0"/>
              <a:t> as linhas da outra tabela onde os campos associados são iguais (se juntar a condição for cumprida).</a:t>
            </a:r>
          </a:p>
          <a:p>
            <a:endParaRPr lang="pt-BR" dirty="0"/>
          </a:p>
        </p:txBody>
      </p:sp>
      <p:pic>
        <p:nvPicPr>
          <p:cNvPr id="1026" name="Picture 2" descr="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420046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8435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RIGHT OUTER JOIN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34579"/>
            <a:ext cx="8229600" cy="4530725"/>
          </a:xfrm>
        </p:spPr>
        <p:txBody>
          <a:bodyPr/>
          <a:lstStyle/>
          <a:p>
            <a:r>
              <a:rPr lang="pt-BR" dirty="0"/>
              <a:t>A sintaxe para o MySQL </a:t>
            </a:r>
            <a:r>
              <a:rPr lang="pt-BR" b="1" dirty="0"/>
              <a:t>RIGHT OUTER JOIN</a:t>
            </a:r>
            <a:r>
              <a:rPr lang="pt-BR" dirty="0"/>
              <a:t> é: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colunas</a:t>
            </a:r>
            <a:r>
              <a:rPr lang="en-US" dirty="0"/>
              <a:t> FROM tabela_1 </a:t>
            </a:r>
            <a:r>
              <a:rPr lang="en-US" b="1" dirty="0"/>
              <a:t>RIGHT</a:t>
            </a:r>
            <a:r>
              <a:rPr lang="en-US" dirty="0"/>
              <a:t> 	</a:t>
            </a:r>
            <a:r>
              <a:rPr lang="en-US" b="1" dirty="0"/>
              <a:t>[OUTER] JOIN </a:t>
            </a:r>
            <a:r>
              <a:rPr lang="en-US" dirty="0"/>
              <a:t>tabela_2 </a:t>
            </a:r>
            <a:r>
              <a:rPr lang="en-US" b="1" dirty="0"/>
              <a:t>ON</a:t>
            </a:r>
            <a:r>
              <a:rPr lang="en-US" dirty="0"/>
              <a:t> tabela_1.coluna = tabela_2.coluna;</a:t>
            </a:r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1824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 dirty="0"/>
              <a:t>RIGHT OUTER JOIN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orders.order_id</a:t>
            </a:r>
            <a:r>
              <a:rPr lang="en-US" dirty="0"/>
              <a:t>, </a:t>
            </a:r>
            <a:r>
              <a:rPr lang="en-US" dirty="0" err="1"/>
              <a:t>orders.order_date</a:t>
            </a:r>
            <a:r>
              <a:rPr lang="en-US" dirty="0"/>
              <a:t>, 	</a:t>
            </a:r>
            <a:r>
              <a:rPr lang="en-US" dirty="0" err="1"/>
              <a:t>suppliers.supplier_name</a:t>
            </a:r>
            <a:r>
              <a:rPr lang="en-US" dirty="0"/>
              <a:t> FROM suppliers 		RIGHT JOIN orders ON </a:t>
            </a:r>
            <a:r>
              <a:rPr lang="en-US" dirty="0" err="1"/>
              <a:t>suppliers.supplier_id</a:t>
            </a:r>
            <a:r>
              <a:rPr lang="en-US" dirty="0"/>
              <a:t> = </a:t>
            </a:r>
            <a:r>
              <a:rPr lang="en-US" dirty="0" err="1"/>
              <a:t>orders.supplier_id</a:t>
            </a:r>
            <a:r>
              <a:rPr lang="en-US" dirty="0"/>
              <a:t>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1311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SELF JOIN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30725"/>
          </a:xfrm>
        </p:spPr>
        <p:txBody>
          <a:bodyPr/>
          <a:lstStyle/>
          <a:p>
            <a:r>
              <a:rPr lang="pt-BR" sz="2600" dirty="0"/>
              <a:t>O SELF JOIN é uma associação em que uma tabela se JOIN com a própria (que também é chamado de relacionamentos </a:t>
            </a:r>
            <a:r>
              <a:rPr lang="pt-BR" sz="2600" dirty="0" err="1"/>
              <a:t>Unary</a:t>
            </a:r>
            <a:r>
              <a:rPr lang="pt-BR" sz="2600" dirty="0"/>
              <a:t>), especialmente quando a tabela tem uma chave estrangeira que faz referência a sua própria chave primária. Para aderir a uma própria tabela significa que cada linha da tabela é combinada com si e com todas as outras linhas da tabela.</a:t>
            </a:r>
          </a:p>
          <a:p>
            <a:r>
              <a:rPr lang="pt-BR" sz="2600" dirty="0"/>
              <a:t>O SELF JOIN pode ser visto como uma junção de duas cópias da mesma tabela. A tabela não é, na verdade uma cópia, mas o SQL executa o comando como se fosse.</a:t>
            </a:r>
          </a:p>
        </p:txBody>
      </p:sp>
    </p:spTree>
    <p:extLst>
      <p:ext uri="{BB962C8B-B14F-4D97-AF65-F5344CB8AC3E}">
        <p14:creationId xmlns:p14="http://schemas.microsoft.com/office/powerpoint/2010/main" val="902156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SELF JOIN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/>
              <a:t>A sintaxe do comando usar a mesma tabela é quase o mesmo que o descrito para unir duas tabelas diferentes.</a:t>
            </a:r>
          </a:p>
          <a:p>
            <a:r>
              <a:rPr lang="pt-BR" sz="2600" dirty="0"/>
              <a:t>Para distinguir os nomes das colunas de uma e outra, são usados </a:t>
            </a:r>
            <a:r>
              <a:rPr lang="pt-BR" sz="2600" dirty="0" err="1"/>
              <a:t>aliases</a:t>
            </a:r>
            <a:r>
              <a:rPr lang="pt-BR" sz="2600" dirty="0"/>
              <a:t> para o real nome da tabela que são utilizados, uma vez que ambas as tabelas têm o mesmo nome. Nome da tabela </a:t>
            </a:r>
            <a:r>
              <a:rPr lang="pt-BR" sz="2600" dirty="0" err="1"/>
              <a:t>aliases</a:t>
            </a:r>
            <a:r>
              <a:rPr lang="pt-BR" sz="2600" dirty="0"/>
              <a:t> são definidos na cláusula FROM da instrução SELECT. Veja a sintaxe: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SELECT</a:t>
            </a:r>
            <a:r>
              <a:rPr lang="en-US" sz="2800" dirty="0"/>
              <a:t> </a:t>
            </a:r>
            <a:r>
              <a:rPr lang="en-US" sz="2800" b="1" dirty="0" err="1"/>
              <a:t>a</a:t>
            </a:r>
            <a:r>
              <a:rPr lang="en-US" sz="2800" dirty="0" err="1"/>
              <a:t>.nome_coluna</a:t>
            </a:r>
            <a:r>
              <a:rPr lang="en-US" sz="2800" dirty="0"/>
              <a:t>, </a:t>
            </a:r>
            <a:r>
              <a:rPr lang="en-US" sz="2800" b="1" dirty="0"/>
              <a:t>b</a:t>
            </a:r>
            <a:r>
              <a:rPr lang="en-US" sz="2800" dirty="0"/>
              <a:t>. </a:t>
            </a:r>
            <a:r>
              <a:rPr lang="en-US" sz="2800" dirty="0" err="1"/>
              <a:t>nome_coluna</a:t>
            </a:r>
            <a:r>
              <a:rPr lang="en-US" sz="2800" dirty="0"/>
              <a:t>... </a:t>
            </a:r>
            <a:r>
              <a:rPr lang="en-US" sz="2800" b="1" dirty="0"/>
              <a:t>FROM</a:t>
            </a:r>
            <a:r>
              <a:rPr lang="en-US" sz="2800" dirty="0"/>
              <a:t> tabela_1 </a:t>
            </a:r>
            <a:r>
              <a:rPr lang="en-US" sz="2800" b="1" dirty="0"/>
              <a:t>a</a:t>
            </a:r>
            <a:r>
              <a:rPr lang="en-US" sz="2800" dirty="0"/>
              <a:t>, tabela_1 </a:t>
            </a:r>
            <a:r>
              <a:rPr lang="en-US" sz="2800" b="1" dirty="0"/>
              <a:t>b</a:t>
            </a:r>
            <a:r>
              <a:rPr lang="en-US" sz="2800" dirty="0"/>
              <a:t> </a:t>
            </a:r>
            <a:r>
              <a:rPr lang="en-US" sz="2800" b="1" dirty="0"/>
              <a:t>WHERE</a:t>
            </a:r>
            <a:r>
              <a:rPr lang="en-US" sz="2800" dirty="0"/>
              <a:t> </a:t>
            </a:r>
            <a:r>
              <a:rPr lang="en-US" sz="2800" b="1" dirty="0" err="1"/>
              <a:t>a</a:t>
            </a:r>
            <a:r>
              <a:rPr lang="en-US" sz="2800" dirty="0" err="1"/>
              <a:t>.campos_iguais</a:t>
            </a:r>
            <a:r>
              <a:rPr lang="en-US" sz="2800" dirty="0"/>
              <a:t> = </a:t>
            </a:r>
            <a:r>
              <a:rPr lang="en-US" sz="2800" b="1" dirty="0" err="1"/>
              <a:t>b</a:t>
            </a:r>
            <a:r>
              <a:rPr lang="en-US" sz="2800" dirty="0" err="1"/>
              <a:t>.campos_iguais</a:t>
            </a:r>
            <a:r>
              <a:rPr lang="en-US" sz="2800" dirty="0"/>
              <a:t>;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8736838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 JOIN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30725"/>
          </a:xfrm>
        </p:spPr>
        <p:txBody>
          <a:bodyPr/>
          <a:lstStyle/>
          <a:p>
            <a:r>
              <a:rPr lang="pt-BR" sz="2600" dirty="0"/>
              <a:t>O SQL CROSS JOIN é usando q</a:t>
            </a:r>
            <a:r>
              <a:rPr lang="pt-BR" sz="2800" dirty="0"/>
              <a:t>uando queremos juntar duas ou mais tabelas por cruzamento. </a:t>
            </a:r>
            <a:r>
              <a:rPr lang="en-US" sz="2800" dirty="0" err="1"/>
              <a:t>Sintaxe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SELECT * FROM tabela_1 CROSS JOIN tabela_2;</a:t>
            </a:r>
            <a:br>
              <a:rPr lang="pt-BR" sz="2800" dirty="0"/>
            </a:br>
            <a:br>
              <a:rPr lang="pt-BR" sz="2800" dirty="0"/>
            </a:b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91342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do MySQL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61" y="990129"/>
            <a:ext cx="780097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86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do MySQL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02" y="1484784"/>
            <a:ext cx="76295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5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DML - Linguagem de Manipulação de Dados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6587"/>
            <a:ext cx="8229600" cy="4530725"/>
          </a:xfrm>
        </p:spPr>
        <p:txBody>
          <a:bodyPr/>
          <a:lstStyle/>
          <a:p>
            <a:r>
              <a:rPr lang="pt-BR" sz="2600" dirty="0"/>
              <a:t>Primeiro há os elementos da DML (</a:t>
            </a:r>
            <a:r>
              <a:rPr lang="pt-BR" sz="2600" i="1" dirty="0"/>
              <a:t>Data </a:t>
            </a:r>
            <a:r>
              <a:rPr lang="pt-BR" sz="2600" i="1" dirty="0" err="1"/>
              <a:t>Manipulation</a:t>
            </a:r>
            <a:r>
              <a:rPr lang="pt-BR" sz="2600" i="1" dirty="0"/>
              <a:t> </a:t>
            </a:r>
            <a:r>
              <a:rPr lang="pt-BR" sz="2600" i="1" dirty="0" err="1"/>
              <a:t>Language</a:t>
            </a:r>
            <a:r>
              <a:rPr lang="pt-BR" sz="2600" i="1" dirty="0"/>
              <a:t> </a:t>
            </a:r>
            <a:r>
              <a:rPr lang="pt-BR" sz="2600" dirty="0"/>
              <a:t>- Linguagem de Manipulação de Dados). A DML é um subconjunto da linguagem usada para inserir, atualizar e apagar dados.</a:t>
            </a:r>
          </a:p>
          <a:p>
            <a:pPr lvl="1"/>
            <a:r>
              <a:rPr lang="pt-BR" sz="2400" b="1" u="sng" dirty="0">
                <a:solidFill>
                  <a:srgbClr val="800000"/>
                </a:solidFill>
              </a:rPr>
              <a:t>INSERT é usada para inserir um registro (formalmente uma </a:t>
            </a:r>
            <a:r>
              <a:rPr lang="pt-BR" sz="2400" b="1" u="sng" dirty="0" err="1">
                <a:solidFill>
                  <a:srgbClr val="800000"/>
                </a:solidFill>
              </a:rPr>
              <a:t>tupla</a:t>
            </a:r>
            <a:r>
              <a:rPr lang="pt-BR" sz="2400" b="1" u="sng" dirty="0">
                <a:solidFill>
                  <a:srgbClr val="800000"/>
                </a:solidFill>
              </a:rPr>
              <a:t>) a uma tabela existente.</a:t>
            </a:r>
          </a:p>
          <a:p>
            <a:pPr lvl="1"/>
            <a:r>
              <a:rPr lang="pt-BR" sz="2400" b="1" dirty="0"/>
              <a:t>UPDATE</a:t>
            </a:r>
            <a:r>
              <a:rPr lang="pt-BR" sz="2400" dirty="0"/>
              <a:t> para mudar os valores de dados em uma ou mais linhas da tabela existente.</a:t>
            </a:r>
          </a:p>
          <a:p>
            <a:pPr lvl="1"/>
            <a:r>
              <a:rPr lang="pt-BR" sz="2400" b="1" dirty="0"/>
              <a:t>DELETE</a:t>
            </a:r>
            <a:r>
              <a:rPr lang="pt-BR" sz="2400" dirty="0"/>
              <a:t> permite remover linhas existentes de uma tabela.</a:t>
            </a:r>
          </a:p>
          <a:p>
            <a:pPr lvl="1"/>
            <a:r>
              <a:rPr lang="pt-BR" sz="2400" b="1" dirty="0"/>
              <a:t>SELECT</a:t>
            </a:r>
            <a:r>
              <a:rPr lang="pt-BR" sz="2400" dirty="0"/>
              <a:t> permite selecionar linhas existentes em uma tabela.</a:t>
            </a:r>
          </a:p>
          <a:p>
            <a:endParaRPr lang="pt-BR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6244</TotalTime>
  <Words>2103</Words>
  <Application>Microsoft Office PowerPoint</Application>
  <PresentationFormat>Apresentação na tela (4:3)</PresentationFormat>
  <Paragraphs>346</Paragraphs>
  <Slides>67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3" baseType="lpstr">
      <vt:lpstr>Arial</vt:lpstr>
      <vt:lpstr>Courier New</vt:lpstr>
      <vt:lpstr>Garamond</vt:lpstr>
      <vt:lpstr>Times New Roman</vt:lpstr>
      <vt:lpstr>Wingdings</vt:lpstr>
      <vt:lpstr>Borda</vt:lpstr>
      <vt:lpstr>Tecnologias, Linguagens de Banco de Dados II</vt:lpstr>
      <vt:lpstr>Linguagem de Definição dos Dados (Data Definition Language – DDL)</vt:lpstr>
      <vt:lpstr>DDL - Linguagem de Definição de Dados </vt:lpstr>
      <vt:lpstr>Linguagem de Manipulação dos Dados (Data Manipulation Language – DML)</vt:lpstr>
      <vt:lpstr>SGDB</vt:lpstr>
      <vt:lpstr>Sinopse - Create Table</vt:lpstr>
      <vt:lpstr>Tipos de Dados do MySQL</vt:lpstr>
      <vt:lpstr>Tipos de Dados do MySQL</vt:lpstr>
      <vt:lpstr>DML - Linguagem de Manipulação de Dados </vt:lpstr>
      <vt:lpstr>Inserção de Dados</vt:lpstr>
      <vt:lpstr>DML - Linguagem de Manipulação de Dados </vt:lpstr>
      <vt:lpstr>Comandos SQL - Cláusulas</vt:lpstr>
      <vt:lpstr>Comandos SQL - Cláusulas</vt:lpstr>
      <vt:lpstr>Comandos SQL – Operadores Lógicos</vt:lpstr>
      <vt:lpstr>Comandos SQL – Operadores Relacionais</vt:lpstr>
      <vt:lpstr>Comandos SQL – Operadores Relacionais</vt:lpstr>
      <vt:lpstr>Comandos SQL – Funções de Agregação</vt:lpstr>
      <vt:lpstr>SELECT</vt:lpstr>
      <vt:lpstr>Exemplo: SELECT</vt:lpstr>
      <vt:lpstr>Exemplo: SELECT</vt:lpstr>
      <vt:lpstr>Exemplo: SELECT</vt:lpstr>
      <vt:lpstr>Exemplo: SELECT</vt:lpstr>
      <vt:lpstr>Exemplo: SELECT </vt:lpstr>
      <vt:lpstr>Exemplo: SELECT</vt:lpstr>
      <vt:lpstr>Exemplo: SELECT</vt:lpstr>
      <vt:lpstr>Exemplo: SELECT</vt:lpstr>
      <vt:lpstr>Exemplo: SELECT</vt:lpstr>
      <vt:lpstr>Exemplo: SELECT</vt:lpstr>
      <vt:lpstr>Exemplo: SELECT</vt:lpstr>
      <vt:lpstr>Exemplo: SELECT</vt:lpstr>
      <vt:lpstr>Exemplo: SELECT</vt:lpstr>
      <vt:lpstr>DML - Linguagem de Manipulação de Dados </vt:lpstr>
      <vt:lpstr>UPDATE - Atualização de dados </vt:lpstr>
      <vt:lpstr>UPDATE</vt:lpstr>
      <vt:lpstr>UPDATE </vt:lpstr>
      <vt:lpstr>UPDATE</vt:lpstr>
      <vt:lpstr>UPDATE</vt:lpstr>
      <vt:lpstr>UPDATE</vt:lpstr>
      <vt:lpstr>UPDATE</vt:lpstr>
      <vt:lpstr>UPDATE</vt:lpstr>
      <vt:lpstr>UPDATE</vt:lpstr>
      <vt:lpstr>UPDATE</vt:lpstr>
      <vt:lpstr>DML - Linguagem de Manipulação de Dados </vt:lpstr>
      <vt:lpstr>Delete - Eliminação de Dados</vt:lpstr>
      <vt:lpstr>DELETE</vt:lpstr>
      <vt:lpstr>DELETE</vt:lpstr>
      <vt:lpstr>DELETE</vt:lpstr>
      <vt:lpstr>DELETE</vt:lpstr>
      <vt:lpstr>DELETE</vt:lpstr>
      <vt:lpstr>Alteração nas Tabelas</vt:lpstr>
      <vt:lpstr>ALTER - Alteração nas Tabelas</vt:lpstr>
      <vt:lpstr>ALTER - Alteração nas Tabelas</vt:lpstr>
      <vt:lpstr>ALTER - Alteração nas Tabelas</vt:lpstr>
      <vt:lpstr>Apresentação do PowerPoint</vt:lpstr>
      <vt:lpstr>ALTER - Alteração nas Tabelas</vt:lpstr>
      <vt:lpstr>DROP TABLE</vt:lpstr>
      <vt:lpstr>JOIN</vt:lpstr>
      <vt:lpstr>INNER JOIN (JUNÇÃO SIMPLES) </vt:lpstr>
      <vt:lpstr>INNER JOIN (JUNÇÃO SIMPLES)</vt:lpstr>
      <vt:lpstr>LEFT OUTER JOIN</vt:lpstr>
      <vt:lpstr>LEFT OUTER JOIN</vt:lpstr>
      <vt:lpstr>RIGHT OUTER JOIN </vt:lpstr>
      <vt:lpstr>RIGHT OUTER JOIN</vt:lpstr>
      <vt:lpstr>RIGHT OUTER JOIN</vt:lpstr>
      <vt:lpstr>SELF JOIN</vt:lpstr>
      <vt:lpstr>SELF JOIN</vt:lpstr>
      <vt:lpstr>CROSS JOIN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Renata Mirella</dc:creator>
  <cp:lastModifiedBy>Renata Mirella Farina</cp:lastModifiedBy>
  <cp:revision>269</cp:revision>
  <dcterms:created xsi:type="dcterms:W3CDTF">2010-03-18T00:02:31Z</dcterms:created>
  <dcterms:modified xsi:type="dcterms:W3CDTF">2019-04-11T12:21:18Z</dcterms:modified>
</cp:coreProperties>
</file>