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8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9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6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1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0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2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9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3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8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91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ntendo no interior, circuito, computador&#10;&#10;Descrição gerada automaticamente">
            <a:extLst>
              <a:ext uri="{FF2B5EF4-FFF2-40B4-BE49-F238E27FC236}">
                <a16:creationId xmlns:a16="http://schemas.microsoft.com/office/drawing/2014/main" id="{34BDCF7D-B2DC-42DC-85C4-C3B849A22A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3" b="2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8864F8D-531A-4789-86BC-6DF26C6C4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pt-BR" sz="7200" dirty="0">
                <a:solidFill>
                  <a:srgbClr val="FFFFFF"/>
                </a:solidFill>
                <a:latin typeface="Eras Demi ITC" panose="020B0805030504020804" pitchFamily="34" charset="0"/>
              </a:rPr>
              <a:t>CRÍTICAS AOS MODELOS OSI E TCP/IP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338A64-BA47-4D1A-9C04-56CC99D59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FFFF"/>
                </a:solidFill>
                <a:latin typeface="Rockwell Light" panose="020B0604020202020204" pitchFamily="18" charset="0"/>
              </a:rPr>
              <a:t>GABRIEL GIETZEL e Kayã costa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2893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13638-0717-480E-912B-1DF27BA56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452" y="2108202"/>
            <a:ext cx="9923228" cy="4173328"/>
          </a:xfrm>
        </p:spPr>
        <p:txBody>
          <a:bodyPr>
            <a:normAutofit/>
          </a:bodyPr>
          <a:lstStyle/>
          <a:p>
            <a:r>
              <a:rPr lang="pt-BR" dirty="0"/>
              <a:t>    </a:t>
            </a:r>
            <a:r>
              <a:rPr lang="pt-BR" b="1" dirty="0"/>
              <a:t>Por fim</a:t>
            </a:r>
            <a:r>
              <a:rPr lang="pt-BR" dirty="0"/>
              <a:t>, apesar de os protocolos</a:t>
            </a:r>
            <a:r>
              <a:rPr lang="pt-BR" b="1" dirty="0"/>
              <a:t> IP e TCP</a:t>
            </a:r>
            <a:r>
              <a:rPr lang="pt-BR" dirty="0"/>
              <a:t> terem sido cuidadosamente </a:t>
            </a:r>
            <a:r>
              <a:rPr lang="pt-BR" b="1" dirty="0"/>
              <a:t>projetados e bem implementados</a:t>
            </a:r>
            <a:r>
              <a:rPr lang="pt-BR" dirty="0"/>
              <a:t>, o mesmo </a:t>
            </a:r>
            <a:r>
              <a:rPr lang="pt-BR" b="1" dirty="0"/>
              <a:t>não aconteceu</a:t>
            </a:r>
            <a:r>
              <a:rPr lang="pt-BR" dirty="0"/>
              <a:t> com muitos </a:t>
            </a:r>
            <a:r>
              <a:rPr lang="pt-BR" b="1" dirty="0"/>
              <a:t>outros protocolos produzidos</a:t>
            </a:r>
            <a:r>
              <a:rPr lang="pt-BR" dirty="0"/>
              <a:t> pela comunidade acadêmica. </a:t>
            </a:r>
            <a:br>
              <a:rPr lang="pt-BR" dirty="0"/>
            </a:br>
            <a:r>
              <a:rPr lang="pt-BR" dirty="0"/>
              <a:t>        Em resumo, apesar de seus problemas, o modelo OSI (sem as camadas de sessão e apresentação) mostrou-se excepcionalmente útil para a discussão das redes de computadores. Por outro lado, os </a:t>
            </a:r>
            <a:r>
              <a:rPr lang="pt-BR" b="1" dirty="0"/>
              <a:t>protocolos OSI jamais conseguiram se tornar populares</a:t>
            </a:r>
            <a:r>
              <a:rPr lang="pt-BR" dirty="0"/>
              <a:t>. Ocorre exatamente o contrário com o</a:t>
            </a:r>
            <a:r>
              <a:rPr lang="pt-BR" b="1" dirty="0"/>
              <a:t> TCP/IP: o modelo é praticamente inexistente, mas os protocolos são usados em larga escala (os endereços de IP)</a:t>
            </a:r>
            <a:r>
              <a:rPr lang="pt-BR" dirty="0"/>
              <a:t>.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A5F045B-D00A-4A25-8254-A9092286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96423"/>
          </a:xfrm>
        </p:spPr>
        <p:txBody>
          <a:bodyPr/>
          <a:lstStyle/>
          <a:p>
            <a:pPr algn="ctr"/>
            <a:r>
              <a:rPr lang="pt-BR" dirty="0">
                <a:latin typeface="Eras Demi ITC" panose="020B0805030504020804" pitchFamily="34" charset="0"/>
              </a:rPr>
              <a:t>Pontos negativos</a:t>
            </a:r>
          </a:p>
        </p:txBody>
      </p:sp>
    </p:spTree>
    <p:extLst>
      <p:ext uri="{BB962C8B-B14F-4D97-AF65-F5344CB8AC3E}">
        <p14:creationId xmlns:p14="http://schemas.microsoft.com/office/powerpoint/2010/main" val="90242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656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8091E2-F02B-4ADD-9DF0-CC4B71B2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922" y="338850"/>
            <a:ext cx="4346712" cy="164895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Modelo OSI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8268" y="2344202"/>
            <a:ext cx="5486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D0661B-0E8A-46BE-9FF3-9666D5C4F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2505069"/>
            <a:ext cx="7341174" cy="43529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800" dirty="0">
                <a:solidFill>
                  <a:srgbClr val="FFFFFF"/>
                </a:solidFill>
              </a:rPr>
              <a:t>Modelo de referência da ISO, tem como principal objetivo ser um modelo padrão para protocolos de comunicação entre diversos tipos de sistema, garantindo a comunicação </a:t>
            </a:r>
            <a:r>
              <a:rPr lang="pt-BR" sz="1800" dirty="0" err="1">
                <a:solidFill>
                  <a:srgbClr val="FFFFFF"/>
                </a:solidFill>
              </a:rPr>
              <a:t>end-to-end</a:t>
            </a:r>
            <a:r>
              <a:rPr lang="pt-BR" sz="1800" dirty="0">
                <a:solidFill>
                  <a:srgbClr val="FFFFFF"/>
                </a:solidFill>
              </a:rPr>
              <a:t>, o Modelo OSI (em inglês </a:t>
            </a:r>
            <a:r>
              <a:rPr lang="pt-BR" sz="1800" i="1" dirty="0">
                <a:solidFill>
                  <a:srgbClr val="FFFFFF"/>
                </a:solidFill>
              </a:rPr>
              <a:t>Open Systems </a:t>
            </a:r>
            <a:r>
              <a:rPr lang="pt-BR" sz="1800" i="1" dirty="0" err="1">
                <a:solidFill>
                  <a:srgbClr val="FFFFFF"/>
                </a:solidFill>
              </a:rPr>
              <a:t>Interconnection</a:t>
            </a:r>
            <a:r>
              <a:rPr lang="pt-BR" sz="1800" dirty="0">
                <a:solidFill>
                  <a:srgbClr val="FFFFFF"/>
                </a:solidFill>
              </a:rPr>
              <a:t>). Em 1989, muitos especialistas tinham a impressão de que os protocolos e o modelo OSI controlariam o mundo e atropelariam tudo que se pusesse em seu caminho. Isso não aconteceu, basicamente devido a estes fatores:</a:t>
            </a:r>
          </a:p>
          <a:p>
            <a:pPr algn="ctr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rgbClr val="FFFFFF"/>
                </a:solidFill>
              </a:rPr>
              <a:t>Momento ruim.</a:t>
            </a:r>
          </a:p>
          <a:p>
            <a:pPr algn="ctr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rgbClr val="FFFFFF"/>
                </a:solidFill>
              </a:rPr>
              <a:t>Tecnologia ruim.</a:t>
            </a:r>
          </a:p>
          <a:p>
            <a:pPr algn="ctr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rgbClr val="FFFFFF"/>
                </a:solidFill>
              </a:rPr>
              <a:t>Implementações ruins.</a:t>
            </a:r>
          </a:p>
          <a:p>
            <a:pPr algn="ctr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rgbClr val="FFFFFF"/>
                </a:solidFill>
              </a:rPr>
              <a:t>Política ruim.</a:t>
            </a:r>
          </a:p>
          <a:p>
            <a:pPr>
              <a:lnSpc>
                <a:spcPct val="100000"/>
              </a:lnSpc>
            </a:pPr>
            <a:endParaRPr lang="pt-BR" sz="1300" dirty="0">
              <a:solidFill>
                <a:srgbClr val="FFFFFF"/>
              </a:solidFill>
            </a:endParaRPr>
          </a:p>
        </p:txBody>
      </p:sp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BB87BCA-40D1-4823-8E19-E812AA806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104" y="260357"/>
            <a:ext cx="1964558" cy="63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7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F877A6-8CCA-4BA7-ACA7-AA46796C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492" y="286604"/>
            <a:ext cx="8975188" cy="1106098"/>
          </a:xfrm>
        </p:spPr>
        <p:txBody>
          <a:bodyPr>
            <a:normAutofit/>
          </a:bodyPr>
          <a:lstStyle/>
          <a:p>
            <a:r>
              <a:rPr lang="pt-BR" dirty="0">
                <a:latin typeface="Eras Demi ITC" panose="020B0805030504020804" pitchFamily="34" charset="0"/>
              </a:rPr>
              <a:t>Momento ruim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1AB1F8-643C-481B-BBD4-24A446815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7" y="2087514"/>
            <a:ext cx="11479237" cy="4369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800" dirty="0"/>
              <a:t> Quando</a:t>
            </a:r>
            <a:r>
              <a:rPr lang="pt-BR" sz="1800" b="1" dirty="0"/>
              <a:t> </a:t>
            </a:r>
            <a:r>
              <a:rPr lang="pt-BR" sz="1800" dirty="0"/>
              <a:t>uma novidade acaba de ser lançada, há uma grande busca dessa novidade no mercado. Após algum tempo, as empresas descobrem o assunto e tem início a onda de bilhões de dólares em investimentos.</a:t>
            </a:r>
            <a:br>
              <a:rPr lang="pt-BR" sz="1800" dirty="0"/>
            </a:br>
            <a:r>
              <a:rPr lang="pt-BR" sz="1800" dirty="0"/>
              <a:t>        É essencial que os padrões sejam desenvolvidos entre os dois "elefantes“ (entre as duas montanhas na imagem).</a:t>
            </a:r>
          </a:p>
          <a:p>
            <a:pPr>
              <a:lnSpc>
                <a:spcPct val="100000"/>
              </a:lnSpc>
            </a:pPr>
            <a:r>
              <a:rPr lang="pt-BR" sz="1800" dirty="0"/>
              <a:t> Se eles forem desenvolvidos muito cedo, antes de a pesquisa ser concluída =&gt; surgirão padrões ruins.</a:t>
            </a:r>
          </a:p>
          <a:p>
            <a:pPr>
              <a:lnSpc>
                <a:spcPct val="100000"/>
              </a:lnSpc>
            </a:pPr>
            <a:r>
              <a:rPr lang="pt-BR" sz="1800" dirty="0"/>
              <a:t> Se eles forem desenvolvidos muito tarde =&gt; os padrões serão efetivamente ignorados.</a:t>
            </a:r>
          </a:p>
          <a:p>
            <a:pPr>
              <a:lnSpc>
                <a:spcPct val="100000"/>
              </a:lnSpc>
            </a:pPr>
            <a:r>
              <a:rPr lang="pt-BR" sz="1800" dirty="0"/>
              <a:t> Se o intervalo entre os dois elefantes for muito curto =&gt; a equipe de desenvolvimento dos padrões poderá se precipitar.</a:t>
            </a:r>
          </a:p>
          <a:p>
            <a:pPr>
              <a:lnSpc>
                <a:spcPct val="100000"/>
              </a:lnSpc>
            </a:pPr>
            <a:br>
              <a:rPr lang="pt-BR" sz="1800" dirty="0"/>
            </a:br>
            <a:r>
              <a:rPr lang="pt-BR" sz="1800" dirty="0"/>
              <a:t>        Hoje se sabe que o lançamento dos protocolos do padrão OSI foi precipitado. Os protocolos TCP/IP concorrentes já estavam sendo amplamente utilizados nas universidades de pesquisa na época em que apareceram os protocolos OSI. Com todas as empresas aguardando que alguém desse o primeiro passo, o modelo OSI não saiu do papel.</a:t>
            </a:r>
            <a:br>
              <a:rPr lang="pt-BR" sz="1800" dirty="0"/>
            </a:br>
            <a:r>
              <a:rPr lang="pt-BR" sz="1800" dirty="0"/>
              <a:t>       </a:t>
            </a:r>
          </a:p>
        </p:txBody>
      </p:sp>
      <p:pic>
        <p:nvPicPr>
          <p:cNvPr id="5" name="Imagem 4" descr="Desenho preto e branco&#10;&#10;Descrição gerada automaticamente">
            <a:extLst>
              <a:ext uri="{FF2B5EF4-FFF2-40B4-BE49-F238E27FC236}">
                <a16:creationId xmlns:a16="http://schemas.microsoft.com/office/drawing/2014/main" id="{9D296F6C-F898-4927-8FE1-3AAE9BE2C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637" y="286604"/>
            <a:ext cx="4262511" cy="180091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705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35382-15BC-49AB-97BB-D878DA08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364" y="286604"/>
            <a:ext cx="7405315" cy="1316909"/>
          </a:xfrm>
        </p:spPr>
        <p:txBody>
          <a:bodyPr/>
          <a:lstStyle/>
          <a:p>
            <a:r>
              <a:rPr lang="pt-BR" dirty="0">
                <a:latin typeface="Eras Demi ITC" panose="020B0805030504020804" pitchFamily="34" charset="0"/>
              </a:rPr>
              <a:t>Tecnologia ruim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DFC53E-8688-49F7-9993-3408754E5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9" y="2835965"/>
            <a:ext cx="11830928" cy="3874323"/>
          </a:xfrm>
        </p:spPr>
        <p:txBody>
          <a:bodyPr>
            <a:normAutofit/>
          </a:bodyPr>
          <a:lstStyle/>
          <a:p>
            <a:r>
              <a:rPr lang="pt-BR" dirty="0"/>
              <a:t> A segunda razão para que o OSI não vingasse estava nas falhas do modelo e dos protocolos. A escolha de sete camadas foi mais política do que técnica. Duas camadas (a de sessão e a de apresentação) estão praticamente vazias, enquanto duas outras (de enlace de dados e de rede) se encontram sobrecarregadas.</a:t>
            </a:r>
            <a:br>
              <a:rPr lang="pt-BR" dirty="0"/>
            </a:br>
            <a:r>
              <a:rPr lang="pt-BR" dirty="0"/>
              <a:t> O modelo OSI, é extremamente complexo, eles são de difícil implementação e sua operação não é nada eficiente. </a:t>
            </a:r>
            <a:br>
              <a:rPr lang="pt-BR" dirty="0"/>
            </a:br>
            <a:r>
              <a:rPr lang="pt-BR" dirty="0"/>
              <a:t>  Além de ser incompreensível, outro problema com o OSI é que algumas funções, como endereçamento, controle de fluxo e controle de erros, aparecem repetidamente em cada camada.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938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D8FEC-30FD-41AC-925C-BBF09C0D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757" y="-1"/>
            <a:ext cx="9104242" cy="1603514"/>
          </a:xfrm>
        </p:spPr>
        <p:txBody>
          <a:bodyPr/>
          <a:lstStyle/>
          <a:p>
            <a:r>
              <a:rPr lang="pt-BR" dirty="0">
                <a:latin typeface="Eras Demi ITC" panose="020B0805030504020804" pitchFamily="34" charset="0"/>
              </a:rPr>
              <a:t>Implementações ruins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62B11-2A76-489B-957F-BA326FFD7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7" y="1603513"/>
            <a:ext cx="11569147" cy="4532243"/>
          </a:xfrm>
        </p:spPr>
        <p:txBody>
          <a:bodyPr>
            <a:normAutofit/>
          </a:bodyPr>
          <a:lstStyle/>
          <a:p>
            <a:br>
              <a:rPr lang="pt-BR" dirty="0"/>
            </a:br>
            <a:endParaRPr lang="pt-BR" dirty="0"/>
          </a:p>
          <a:p>
            <a:r>
              <a:rPr lang="pt-BR" dirty="0"/>
              <a:t>        Devido à enorme complexidade do modelo e dos protocolos, ninguém ficou surpreso com o fato de as implementações iniciais serem lentas, pesadas e gigantescas. Todas as pessoas que as experimentaram, ficaram insatisfeitas. Não demorou muito para que elas associasse m "OSI" a "baixa qualidade".</a:t>
            </a:r>
            <a:br>
              <a:rPr lang="pt-BR" dirty="0"/>
            </a:br>
            <a:r>
              <a:rPr lang="pt-BR" dirty="0"/>
              <a:t>Por outro lado, uma das primeiras implementações do TCP/IP fazia parte do UNIX de Berkeley e era muito boa: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dirty="0"/>
              <a:t>  Gratuito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dirty="0"/>
              <a:t>  Base de usuários maior -&gt; melhor feedback</a:t>
            </a:r>
          </a:p>
          <a:p>
            <a:pPr algn="ctr"/>
            <a:r>
              <a:rPr lang="pt-BR" sz="2400" b="1" dirty="0">
                <a:highlight>
                  <a:srgbClr val="00FF00"/>
                </a:highlight>
              </a:rPr>
              <a:t>Resultados positivos para o TCP/IP!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29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02A76-EFC3-4833-9ABF-F824AF88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43413"/>
          </a:xfrm>
        </p:spPr>
        <p:txBody>
          <a:bodyPr/>
          <a:lstStyle/>
          <a:p>
            <a:pPr algn="ctr"/>
            <a:r>
              <a:rPr lang="pt-BR" dirty="0">
                <a:latin typeface="Eras Demi ITC" panose="020B0805030504020804" pitchFamily="34" charset="0"/>
              </a:rPr>
              <a:t>Política ruim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553188-0035-4FC9-BC09-A67023D37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8" y="2425148"/>
            <a:ext cx="9644932" cy="344394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   O OSI era considerado uma criação dos ministérios de telecomunicações europeus da Comunidade Europeia, mais tarde, do governo dos Estados Unidos.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   Algumas pessoas viram nesse desenvolvimento uma repetição de um episódio da década de 1960, quando a IBM anunciou que a PL/I era a linguagem do futuro; mais tarde, essa afirmação foi desmentida pelo Departamento de Defesa dos EUA, que afirmou que a linguagem do futuro seria a Ada.</a:t>
            </a:r>
          </a:p>
        </p:txBody>
      </p:sp>
    </p:spTree>
    <p:extLst>
      <p:ext uri="{BB962C8B-B14F-4D97-AF65-F5344CB8AC3E}">
        <p14:creationId xmlns:p14="http://schemas.microsoft.com/office/powerpoint/2010/main" val="95733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747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8562D2-81F1-4EF9-9479-F19B22FE2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90" y="516837"/>
            <a:ext cx="4936928" cy="1466708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Modelo TCP/IP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8268" y="2344202"/>
            <a:ext cx="5486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390638-DE69-4CC1-8F5E-2AF2EB59E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2505069"/>
            <a:ext cx="7161882" cy="40414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800" dirty="0">
                <a:solidFill>
                  <a:srgbClr val="FFFFFF"/>
                </a:solidFill>
              </a:rPr>
              <a:t> TCP/IP – </a:t>
            </a:r>
            <a:r>
              <a:rPr lang="pt-BR" sz="1800" dirty="0" err="1">
                <a:solidFill>
                  <a:srgbClr val="FFFFFF"/>
                </a:solidFill>
              </a:rPr>
              <a:t>Transmission</a:t>
            </a:r>
            <a:r>
              <a:rPr lang="pt-BR" sz="1800" dirty="0">
                <a:solidFill>
                  <a:srgbClr val="FFFFFF"/>
                </a:solidFill>
              </a:rPr>
              <a:t> </a:t>
            </a:r>
            <a:r>
              <a:rPr lang="pt-BR" sz="1800" dirty="0" err="1">
                <a:solidFill>
                  <a:srgbClr val="FFFFFF"/>
                </a:solidFill>
              </a:rPr>
              <a:t>Control</a:t>
            </a:r>
            <a:r>
              <a:rPr lang="pt-BR" sz="1800" dirty="0">
                <a:solidFill>
                  <a:srgbClr val="FFFFFF"/>
                </a:solidFill>
              </a:rPr>
              <a:t> </a:t>
            </a:r>
            <a:r>
              <a:rPr lang="pt-BR" sz="1800" dirty="0" err="1">
                <a:solidFill>
                  <a:srgbClr val="FFFFFF"/>
                </a:solidFill>
              </a:rPr>
              <a:t>Protocol</a:t>
            </a:r>
            <a:r>
              <a:rPr lang="pt-BR" sz="1800" dirty="0">
                <a:solidFill>
                  <a:srgbClr val="FFFFFF"/>
                </a:solidFill>
              </a:rPr>
              <a:t>/Internet </a:t>
            </a:r>
            <a:r>
              <a:rPr lang="pt-BR" sz="1800" dirty="0" err="1">
                <a:solidFill>
                  <a:srgbClr val="FFFFFF"/>
                </a:solidFill>
              </a:rPr>
              <a:t>Protocol</a:t>
            </a:r>
            <a:r>
              <a:rPr lang="pt-BR" sz="1800" dirty="0">
                <a:solidFill>
                  <a:srgbClr val="FFFFFF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pt-BR" sz="1800" dirty="0">
                <a:solidFill>
                  <a:srgbClr val="FFFFFF"/>
                </a:solidFill>
              </a:rPr>
              <a:t>Imaginem um mundo em guerra, interligado por diferentes conexões como cabos, </a:t>
            </a:r>
            <a:r>
              <a:rPr lang="pt-BR" sz="1800" dirty="0" err="1">
                <a:solidFill>
                  <a:srgbClr val="FFFFFF"/>
                </a:solidFill>
              </a:rPr>
              <a:t>microondas</a:t>
            </a:r>
            <a:r>
              <a:rPr lang="pt-BR" sz="1800" dirty="0">
                <a:solidFill>
                  <a:srgbClr val="FFFFFF"/>
                </a:solidFill>
              </a:rPr>
              <a:t>, fibras óticas, links de satélite e, ainda a necessidade de trafegar informações e dados, independentemente da condição de qualquer nó ou rede.</a:t>
            </a:r>
          </a:p>
          <a:p>
            <a:pPr>
              <a:lnSpc>
                <a:spcPct val="100000"/>
              </a:lnSpc>
            </a:pPr>
            <a:r>
              <a:rPr lang="pt-BR" sz="1800" dirty="0">
                <a:solidFill>
                  <a:srgbClr val="FFFFFF"/>
                </a:solidFill>
              </a:rPr>
              <a:t>Foi dentro desse complexo cenário que levou à criação do modelo TCP/IP e que tornou-se, desde então, o padrão no qual a Internet se desenvolveu.</a:t>
            </a:r>
          </a:p>
        </p:txBody>
      </p:sp>
      <p:pic>
        <p:nvPicPr>
          <p:cNvPr id="5" name="Imagem 4" descr="Uma imagem contendo screenshot&#10;&#10;Descrição gerada automaticamente">
            <a:extLst>
              <a:ext uri="{FF2B5EF4-FFF2-40B4-BE49-F238E27FC236}">
                <a16:creationId xmlns:a16="http://schemas.microsoft.com/office/drawing/2014/main" id="{49A6C785-F4CE-40EB-8D5E-420E52375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801" y="1350499"/>
            <a:ext cx="4473987" cy="409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2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A5449-EED6-4D72-AC9E-3F49AEFD4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96423"/>
          </a:xfrm>
        </p:spPr>
        <p:txBody>
          <a:bodyPr/>
          <a:lstStyle/>
          <a:p>
            <a:pPr algn="ctr"/>
            <a:r>
              <a:rPr lang="pt-BR" dirty="0">
                <a:latin typeface="Eras Demi ITC" panose="020B0805030504020804" pitchFamily="34" charset="0"/>
              </a:rPr>
              <a:t>Pontos negativos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8798BA-B76B-405F-9C43-F9A706EE1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23930"/>
            <a:ext cx="10058400" cy="3245162"/>
          </a:xfrm>
        </p:spPr>
        <p:txBody>
          <a:bodyPr/>
          <a:lstStyle/>
          <a:p>
            <a:r>
              <a:rPr lang="pt-BR" dirty="0"/>
              <a:t>Os protocolos e o modelo TCP/IP também tiveram os seus problemas: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Em </a:t>
            </a:r>
            <a:r>
              <a:rPr lang="pt-BR" b="1" dirty="0"/>
              <a:t>primeiro lugar</a:t>
            </a:r>
            <a:r>
              <a:rPr lang="pt-BR" dirty="0"/>
              <a:t>, o modelo não diferencia com a necessária clareza os </a:t>
            </a:r>
            <a:r>
              <a:rPr lang="pt-BR" b="1" dirty="0"/>
              <a:t>conceitos de serviço, interface e protocolo</a:t>
            </a:r>
            <a:r>
              <a:rPr lang="pt-BR" dirty="0"/>
              <a:t>. Consequentemente, o modelo TCP/IP não é o melhor dos guias para a criação de novas redes com base em novas tecnologias. Como se não tivesse um bom manual de instruções.</a:t>
            </a:r>
          </a:p>
        </p:txBody>
      </p:sp>
    </p:spTree>
    <p:extLst>
      <p:ext uri="{BB962C8B-B14F-4D97-AF65-F5344CB8AC3E}">
        <p14:creationId xmlns:p14="http://schemas.microsoft.com/office/powerpoint/2010/main" val="103007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9CF018-B694-498B-81C9-FA965338B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524877" cy="39215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   Em s</a:t>
            </a:r>
            <a:r>
              <a:rPr lang="pt-BR" b="1" dirty="0"/>
              <a:t>egundo lugar</a:t>
            </a:r>
            <a:r>
              <a:rPr lang="pt-BR" dirty="0"/>
              <a:t>, o modelo TCP/IP não é </a:t>
            </a:r>
            <a:r>
              <a:rPr lang="pt-BR" b="1" dirty="0"/>
              <a:t>nem um pouco abrangente e não consegue descrever outras pilhas de protocolos</a:t>
            </a:r>
            <a:r>
              <a:rPr lang="pt-BR" dirty="0"/>
              <a:t> que não a pilha TCP/IP.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 Em </a:t>
            </a:r>
            <a:r>
              <a:rPr lang="pt-BR" b="1" dirty="0"/>
              <a:t>terceiro lugar</a:t>
            </a:r>
            <a:r>
              <a:rPr lang="pt-BR" dirty="0"/>
              <a:t>, a </a:t>
            </a:r>
            <a:r>
              <a:rPr lang="pt-BR" b="1" dirty="0"/>
              <a:t>camada host/rede </a:t>
            </a:r>
            <a:r>
              <a:rPr lang="pt-BR" dirty="0"/>
              <a:t>não é realmente uma camada no sentido </a:t>
            </a:r>
            <a:r>
              <a:rPr lang="pt-BR" b="1" dirty="0"/>
              <a:t>em que o</a:t>
            </a:r>
            <a:r>
              <a:rPr lang="pt-BR" dirty="0"/>
              <a:t> </a:t>
            </a:r>
            <a:r>
              <a:rPr lang="pt-BR" b="1" dirty="0"/>
              <a:t>termo é usado</a:t>
            </a:r>
            <a:r>
              <a:rPr lang="pt-BR" dirty="0"/>
              <a:t>. Trata-se, na verdade, de uma </a:t>
            </a:r>
            <a:r>
              <a:rPr lang="pt-BR" b="1" dirty="0"/>
              <a:t>interface</a:t>
            </a:r>
            <a:r>
              <a:rPr lang="pt-BR" dirty="0"/>
              <a:t> (entre as camadas de rede e de enlace de dados).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 Em </a:t>
            </a:r>
            <a:r>
              <a:rPr lang="pt-BR" b="1" dirty="0"/>
              <a:t>quarto lugar</a:t>
            </a:r>
            <a:r>
              <a:rPr lang="pt-BR" dirty="0"/>
              <a:t>, o modelo TCP/IP não faz distinção (</a:t>
            </a:r>
            <a:r>
              <a:rPr lang="pt-BR" b="1" dirty="0"/>
              <a:t>nem sequer menciona</a:t>
            </a:r>
            <a:r>
              <a:rPr lang="pt-BR" dirty="0"/>
              <a:t>) entre as </a:t>
            </a:r>
            <a:r>
              <a:rPr lang="pt-BR" b="1" dirty="0"/>
              <a:t>camadas física e de enlace</a:t>
            </a:r>
            <a:r>
              <a:rPr lang="pt-BR" dirty="0"/>
              <a:t> de dados. </a:t>
            </a:r>
            <a:br>
              <a:rPr lang="pt-BR" dirty="0"/>
            </a:br>
            <a:r>
              <a:rPr lang="pt-BR" dirty="0"/>
              <a:t>    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48BC384-610C-488A-B1A8-5844AC6B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96423"/>
          </a:xfrm>
        </p:spPr>
        <p:txBody>
          <a:bodyPr/>
          <a:lstStyle/>
          <a:p>
            <a:pPr algn="ctr"/>
            <a:r>
              <a:rPr lang="pt-BR" dirty="0">
                <a:latin typeface="Eras Demi ITC" panose="020B0805030504020804" pitchFamily="34" charset="0"/>
              </a:rPr>
              <a:t>Pontos negativos</a:t>
            </a:r>
          </a:p>
        </p:txBody>
      </p:sp>
    </p:spTree>
    <p:extLst>
      <p:ext uri="{BB962C8B-B14F-4D97-AF65-F5344CB8AC3E}">
        <p14:creationId xmlns:p14="http://schemas.microsoft.com/office/powerpoint/2010/main" val="38862722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1010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Arial</vt:lpstr>
      <vt:lpstr>Calibri</vt:lpstr>
      <vt:lpstr>Eras Demi ITC</vt:lpstr>
      <vt:lpstr>Georgia Pro Cond Light</vt:lpstr>
      <vt:lpstr>Rockwell Light</vt:lpstr>
      <vt:lpstr>Speak Pro</vt:lpstr>
      <vt:lpstr>Wingdings</vt:lpstr>
      <vt:lpstr>RetrospectVTI</vt:lpstr>
      <vt:lpstr>CRÍTICAS AOS MODELOS OSI E TCP/IP</vt:lpstr>
      <vt:lpstr>Modelo OSI</vt:lpstr>
      <vt:lpstr>Momento ruim</vt:lpstr>
      <vt:lpstr>Tecnologia ruim</vt:lpstr>
      <vt:lpstr>Implementações ruins</vt:lpstr>
      <vt:lpstr>Política ruim</vt:lpstr>
      <vt:lpstr>Modelo TCP/IP</vt:lpstr>
      <vt:lpstr>Pontos negativos</vt:lpstr>
      <vt:lpstr>Pontos negativos</vt:lpstr>
      <vt:lpstr>Pontos negativos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CRÍTICAS AOS MODELOS OSI E TCP/IP</dc:title>
  <dc:creator>GABRIEL RODRIGUES GIETZEL</dc:creator>
  <cp:lastModifiedBy>GABRIEL RODRIGUES GIETZEL</cp:lastModifiedBy>
  <cp:revision>2</cp:revision>
  <dcterms:created xsi:type="dcterms:W3CDTF">2020-07-07T23:44:32Z</dcterms:created>
  <dcterms:modified xsi:type="dcterms:W3CDTF">2020-07-08T00:02:30Z</dcterms:modified>
</cp:coreProperties>
</file>