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1" r:id="rId5"/>
    <p:sldId id="262" r:id="rId6"/>
    <p:sldId id="263" r:id="rId7"/>
    <p:sldId id="260"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RODRIGUES GIETZEL" initials="GRG" lastIdx="1" clrIdx="0">
    <p:extLst>
      <p:ext uri="{19B8F6BF-5375-455C-9EA6-DF929625EA0E}">
        <p15:presenceInfo xmlns:p15="http://schemas.microsoft.com/office/powerpoint/2012/main" userId="GABRIEL RODRIGUES GIETZ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EA00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4T09:31:19.626"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425CC-98C7-47B6-A1B3-454EF97D23B2}" type="datetimeFigureOut">
              <a:rPr lang="pt-BR" smtClean="0"/>
              <a:t>14/10/2020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2391-368E-4D93-8671-1039EE624B6E}" type="slidenum">
              <a:rPr lang="pt-BR" smtClean="0"/>
              <a:t>‹nº›</a:t>
            </a:fld>
            <a:endParaRPr lang="pt-BR"/>
          </a:p>
        </p:txBody>
      </p:sp>
    </p:spTree>
    <p:extLst>
      <p:ext uri="{BB962C8B-B14F-4D97-AF65-F5344CB8AC3E}">
        <p14:creationId xmlns:p14="http://schemas.microsoft.com/office/powerpoint/2010/main" val="111963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F482391-368E-4D93-8671-1039EE624B6E}" type="slidenum">
              <a:rPr lang="pt-BR" smtClean="0"/>
              <a:t>3</a:t>
            </a:fld>
            <a:endParaRPr lang="pt-BR"/>
          </a:p>
        </p:txBody>
      </p:sp>
    </p:spTree>
    <p:extLst>
      <p:ext uri="{BB962C8B-B14F-4D97-AF65-F5344CB8AC3E}">
        <p14:creationId xmlns:p14="http://schemas.microsoft.com/office/powerpoint/2010/main" val="151454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E8DB6-1A42-4E03-9538-46EB5038631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8F04DB4-B678-44E0-9236-91A7147D2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822FE01-A1DF-49AF-9F1E-850366B4CFD6}"/>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5" name="Espaço Reservado para Rodapé 4">
            <a:extLst>
              <a:ext uri="{FF2B5EF4-FFF2-40B4-BE49-F238E27FC236}">
                <a16:creationId xmlns:a16="http://schemas.microsoft.com/office/drawing/2014/main" id="{789104A3-3277-46D1-869D-C01FB4F9B59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EE1D27F-7933-4FDC-9F56-F1A30BDF673E}"/>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364095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192FD-D060-40E5-8BCD-53AA1BD14CD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5F96F17-19A1-490C-A040-E1888C2282F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662E42A-1AD3-46B9-8D38-BFAFECE9EF43}"/>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5" name="Espaço Reservado para Rodapé 4">
            <a:extLst>
              <a:ext uri="{FF2B5EF4-FFF2-40B4-BE49-F238E27FC236}">
                <a16:creationId xmlns:a16="http://schemas.microsoft.com/office/drawing/2014/main" id="{7B910375-952C-40C0-ABD9-761B525C1B4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F9CAF72-4108-4279-87E6-EFBB579D601D}"/>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329525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AA4566F-4333-4F92-A0B7-026926D80FC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34138A5-2ADC-4528-B425-5A7196C214F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0C714A-8877-44A9-AAF5-1EB29E082D4D}"/>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5" name="Espaço Reservado para Rodapé 4">
            <a:extLst>
              <a:ext uri="{FF2B5EF4-FFF2-40B4-BE49-F238E27FC236}">
                <a16:creationId xmlns:a16="http://schemas.microsoft.com/office/drawing/2014/main" id="{42A1F518-D1BD-41F7-B83F-59CEAE716B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E1A4B77-2F28-4E06-B2AC-30B9ABDA6D76}"/>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345675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296DA-1369-4371-A613-AFAA44A9586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DE2839B-F4DA-479B-889D-9A908389489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E927D3-E2A8-4DCA-AF68-B099AF3C1C0C}"/>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5" name="Espaço Reservado para Rodapé 4">
            <a:extLst>
              <a:ext uri="{FF2B5EF4-FFF2-40B4-BE49-F238E27FC236}">
                <a16:creationId xmlns:a16="http://schemas.microsoft.com/office/drawing/2014/main" id="{B4636496-35AF-459B-824C-2F7CA8555EA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E0A27BD-0981-40D2-B1C9-BEBA7FA3E1CE}"/>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418208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3CB02E-9510-4DE3-A663-5BBD7FC3176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33CC8E1-2916-430F-AB94-28DFA5C0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8CD4636-F007-440D-82F2-C865BFC030B5}"/>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5" name="Espaço Reservado para Rodapé 4">
            <a:extLst>
              <a:ext uri="{FF2B5EF4-FFF2-40B4-BE49-F238E27FC236}">
                <a16:creationId xmlns:a16="http://schemas.microsoft.com/office/drawing/2014/main" id="{4AFB37FD-506B-485D-B0F0-6266BB66A59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31F2018-94C1-495E-A273-E2C4010D458B}"/>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376448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0A39A-6E39-469A-86F7-B2CDF702B4B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2A002BE-613C-47E5-9AAA-30FEFF51857B}"/>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5F32E55-D138-4A0F-8A1C-6E6527DCC3F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90392BA-EEE2-4913-9A11-93CF41CF4C6A}"/>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6" name="Espaço Reservado para Rodapé 5">
            <a:extLst>
              <a:ext uri="{FF2B5EF4-FFF2-40B4-BE49-F238E27FC236}">
                <a16:creationId xmlns:a16="http://schemas.microsoft.com/office/drawing/2014/main" id="{D77D73BE-F13A-4C83-9FE0-B54ED1B9FF0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589453F-DFC2-4A21-8D1D-150853833577}"/>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119169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A6BEB-22D5-403F-BA7D-BE10180421B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24035AA-B195-49EB-BE14-6814E8C1CD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CBC8558-33C0-482E-896F-AE375FCC0C0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BDB0D84-554A-49C7-8BBF-98C3E310B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90AD4E6-7225-4E56-AC5E-8AABA17FE5F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416A594-D107-4ECC-82F2-CE4EE4B491F7}"/>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8" name="Espaço Reservado para Rodapé 7">
            <a:extLst>
              <a:ext uri="{FF2B5EF4-FFF2-40B4-BE49-F238E27FC236}">
                <a16:creationId xmlns:a16="http://schemas.microsoft.com/office/drawing/2014/main" id="{62E85A38-5887-4640-B2DF-4633F125DBC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4C6092F-A99B-4F25-8F0E-206300C2D61F}"/>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1157838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F4F12-5CFB-44BD-97EE-BF49E6041DB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5B018A2-DCF1-4708-8348-D6A68F21ECBA}"/>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4" name="Espaço Reservado para Rodapé 3">
            <a:extLst>
              <a:ext uri="{FF2B5EF4-FFF2-40B4-BE49-F238E27FC236}">
                <a16:creationId xmlns:a16="http://schemas.microsoft.com/office/drawing/2014/main" id="{2873E099-2BA0-45E8-B93B-1C64E369D79F}"/>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1D92C54-8619-4D4A-8D47-58909FA713F1}"/>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395207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42B8E56-E92C-4F34-A76C-40EA01C22051}"/>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3" name="Espaço Reservado para Rodapé 2">
            <a:extLst>
              <a:ext uri="{FF2B5EF4-FFF2-40B4-BE49-F238E27FC236}">
                <a16:creationId xmlns:a16="http://schemas.microsoft.com/office/drawing/2014/main" id="{AB786DC8-235D-416F-A234-0DA807327AD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29A2456-70AF-4528-8AFE-33A445837CC1}"/>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202461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E4792-66BE-497C-831E-382F4BA9B52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BFD4114-0470-44CB-9E08-5F3A0ECCB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AC96722F-BDB5-436C-9DBD-E9E7D563A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10B4B88-7226-48D6-BA2F-342A66302B00}"/>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6" name="Espaço Reservado para Rodapé 5">
            <a:extLst>
              <a:ext uri="{FF2B5EF4-FFF2-40B4-BE49-F238E27FC236}">
                <a16:creationId xmlns:a16="http://schemas.microsoft.com/office/drawing/2014/main" id="{6EC19BF8-23C0-47A8-9BDC-96D2435A6E7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BB94D61-854C-4FA3-9F92-FBAD788736D6}"/>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240036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A4AB9-877A-4221-A52B-855200D0B09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013A77D-31EE-450F-82EB-872FA56E9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3690CDA-E483-466D-8215-E4A4B6F29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D7C6E0B-89D0-41E6-B6E9-77D2DFEF4F24}"/>
              </a:ext>
            </a:extLst>
          </p:cNvPr>
          <p:cNvSpPr>
            <a:spLocks noGrp="1"/>
          </p:cNvSpPr>
          <p:nvPr>
            <p:ph type="dt" sz="half" idx="10"/>
          </p:nvPr>
        </p:nvSpPr>
        <p:spPr/>
        <p:txBody>
          <a:bodyPr/>
          <a:lstStyle/>
          <a:p>
            <a:fld id="{E248572C-80D9-43C2-B331-C8145326B7D7}" type="datetimeFigureOut">
              <a:rPr lang="pt-BR" smtClean="0"/>
              <a:t>14/10/2020</a:t>
            </a:fld>
            <a:endParaRPr lang="pt-BR"/>
          </a:p>
        </p:txBody>
      </p:sp>
      <p:sp>
        <p:nvSpPr>
          <p:cNvPr id="6" name="Espaço Reservado para Rodapé 5">
            <a:extLst>
              <a:ext uri="{FF2B5EF4-FFF2-40B4-BE49-F238E27FC236}">
                <a16:creationId xmlns:a16="http://schemas.microsoft.com/office/drawing/2014/main" id="{F1BE88A0-29CB-4EB8-BC64-EABB1074D5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9D10E8B-D068-4C20-A60A-D9EDABECCEB7}"/>
              </a:ext>
            </a:extLst>
          </p:cNvPr>
          <p:cNvSpPr>
            <a:spLocks noGrp="1"/>
          </p:cNvSpPr>
          <p:nvPr>
            <p:ph type="sldNum" sz="quarter" idx="12"/>
          </p:nvPr>
        </p:nvSpPr>
        <p:spPr/>
        <p:txBody>
          <a:bodyPr/>
          <a:lstStyle/>
          <a:p>
            <a:fld id="{843889E8-C1CB-46DE-8BCC-164AD84230EE}" type="slidenum">
              <a:rPr lang="pt-BR" smtClean="0"/>
              <a:t>‹nº›</a:t>
            </a:fld>
            <a:endParaRPr lang="pt-BR"/>
          </a:p>
        </p:txBody>
      </p:sp>
    </p:spTree>
    <p:extLst>
      <p:ext uri="{BB962C8B-B14F-4D97-AF65-F5344CB8AC3E}">
        <p14:creationId xmlns:p14="http://schemas.microsoft.com/office/powerpoint/2010/main" val="169523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8A16CA1-343E-48F7-B99D-AFFBBA4CD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9D1E067-9C5D-4C7B-9561-0ECCB6FE0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301181B-0423-463D-A4CB-44421EC92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8572C-80D9-43C2-B331-C8145326B7D7}" type="datetimeFigureOut">
              <a:rPr lang="pt-BR" smtClean="0"/>
              <a:t>14/10/2020</a:t>
            </a:fld>
            <a:endParaRPr lang="pt-BR"/>
          </a:p>
        </p:txBody>
      </p:sp>
      <p:sp>
        <p:nvSpPr>
          <p:cNvPr id="5" name="Espaço Reservado para Rodapé 4">
            <a:extLst>
              <a:ext uri="{FF2B5EF4-FFF2-40B4-BE49-F238E27FC236}">
                <a16:creationId xmlns:a16="http://schemas.microsoft.com/office/drawing/2014/main" id="{96F6FB67-0DF8-4826-8521-011C87BAF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58D9A81-62F8-4BF1-AAA8-1BA77DFA4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889E8-C1CB-46DE-8BCC-164AD84230EE}" type="slidenum">
              <a:rPr lang="pt-BR" smtClean="0"/>
              <a:t>‹nº›</a:t>
            </a:fld>
            <a:endParaRPr lang="pt-BR"/>
          </a:p>
        </p:txBody>
      </p:sp>
    </p:spTree>
    <p:extLst>
      <p:ext uri="{BB962C8B-B14F-4D97-AF65-F5344CB8AC3E}">
        <p14:creationId xmlns:p14="http://schemas.microsoft.com/office/powerpoint/2010/main" val="268967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https://www.npr.org/2017/12/16/571171947/i-speak-to-everybody-who-is-even-remotely-like-me-eminem-on-revival" TargetMode="External"/><Relationship Id="rId2" Type="http://schemas.openxmlformats.org/officeDocument/2006/relationships/hyperlink" Target="http://www.cnn.com/2017/12/07/us/michael-slager-sentencing/index.html" TargetMode="External"/><Relationship Id="rId1" Type="http://schemas.openxmlformats.org/officeDocument/2006/relationships/slideLayout" Target="../slideLayouts/slideLayout2.xml"/><Relationship Id="rId4" Type="http://schemas.openxmlformats.org/officeDocument/2006/relationships/hyperlink" Target="https://genius.com/Joyner-lucas-im-not-racist-lyr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mericanbluesscene.com/language-of-the-blues-rap/" TargetMode="External"/><Relationship Id="rId2" Type="http://schemas.openxmlformats.org/officeDocument/2006/relationships/hyperlink" Target="https://genius.com/Eminem-untouchable-lyrics" TargetMode="External"/><Relationship Id="rId1" Type="http://schemas.openxmlformats.org/officeDocument/2006/relationships/slideLayout" Target="../slideLayouts/slideLayout2.xml"/><Relationship Id="rId4" Type="http://schemas.openxmlformats.org/officeDocument/2006/relationships/hyperlink" Target="https://wordpress.clarku.edu/musc210-hhp/hip-hop-culture-politics-exploring-the-narrative-and-power-of-rap-lyrics/fuck-tha-police-n-w-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D4B57-CF7A-4DCD-918A-8763184070AE}"/>
              </a:ext>
            </a:extLst>
          </p:cNvPr>
          <p:cNvSpPr>
            <a:spLocks noGrp="1"/>
          </p:cNvSpPr>
          <p:nvPr>
            <p:ph type="ctrTitle"/>
          </p:nvPr>
        </p:nvSpPr>
        <p:spPr>
          <a:xfrm>
            <a:off x="2590698" y="1651091"/>
            <a:ext cx="8323385" cy="1655762"/>
          </a:xfrm>
        </p:spPr>
        <p:txBody>
          <a:bodyPr anchor="ctr"/>
          <a:lstStyle/>
          <a:p>
            <a:r>
              <a:rPr lang="pt-BR" dirty="0">
                <a:latin typeface="Maiandra GD" panose="020E0502030308020204" pitchFamily="34" charset="0"/>
              </a:rPr>
              <a:t>Civil </a:t>
            </a:r>
            <a:r>
              <a:rPr lang="pt-BR" dirty="0" err="1">
                <a:latin typeface="Maiandra GD" panose="020E0502030308020204" pitchFamily="34" charset="0"/>
              </a:rPr>
              <a:t>Rights</a:t>
            </a:r>
            <a:r>
              <a:rPr lang="pt-BR" dirty="0">
                <a:latin typeface="Maiandra GD" panose="020E0502030308020204" pitchFamily="34" charset="0"/>
              </a:rPr>
              <a:t> </a:t>
            </a:r>
            <a:r>
              <a:rPr lang="pt-BR" dirty="0" err="1">
                <a:latin typeface="Maiandra GD" panose="020E0502030308020204" pitchFamily="34" charset="0"/>
              </a:rPr>
              <a:t>Movement</a:t>
            </a:r>
            <a:endParaRPr lang="pt-BR" dirty="0">
              <a:latin typeface="Maiandra GD" panose="020E0502030308020204" pitchFamily="34" charset="0"/>
            </a:endParaRPr>
          </a:p>
        </p:txBody>
      </p:sp>
      <p:sp>
        <p:nvSpPr>
          <p:cNvPr id="3" name="Subtítulo 2">
            <a:extLst>
              <a:ext uri="{FF2B5EF4-FFF2-40B4-BE49-F238E27FC236}">
                <a16:creationId xmlns:a16="http://schemas.microsoft.com/office/drawing/2014/main" id="{EB4AFB81-D0AF-44F1-AD9B-AA6A5F2F9CA9}"/>
              </a:ext>
            </a:extLst>
          </p:cNvPr>
          <p:cNvSpPr>
            <a:spLocks noGrp="1"/>
          </p:cNvSpPr>
          <p:nvPr>
            <p:ph type="subTitle" idx="1"/>
          </p:nvPr>
        </p:nvSpPr>
        <p:spPr>
          <a:xfrm>
            <a:off x="1524000" y="3836106"/>
            <a:ext cx="9144000" cy="1655762"/>
          </a:xfrm>
        </p:spPr>
        <p:txBody>
          <a:bodyPr/>
          <a:lstStyle/>
          <a:p>
            <a:r>
              <a:rPr lang="pt-BR" sz="4000" dirty="0">
                <a:latin typeface="Footlight MT Light" panose="0204060206030A020304" pitchFamily="18" charset="0"/>
              </a:rPr>
              <a:t>The </a:t>
            </a:r>
            <a:r>
              <a:rPr lang="pt-BR" sz="4000" dirty="0" err="1">
                <a:latin typeface="Footlight MT Light" panose="0204060206030A020304" pitchFamily="18" charset="0"/>
              </a:rPr>
              <a:t>sixties</a:t>
            </a:r>
            <a:endParaRPr lang="pt-BR" sz="4000" dirty="0">
              <a:latin typeface="Footlight MT Light" panose="0204060206030A020304" pitchFamily="18" charset="0"/>
            </a:endParaRPr>
          </a:p>
          <a:p>
            <a:pPr marL="342900" indent="-342900">
              <a:buBlip>
                <a:blip r:embed="rId2">
                  <a:extLst>
                    <a:ext uri="{96DAC541-7B7A-43D3-8B79-37D633B846F1}">
                      <asvg:svgBlip xmlns:asvg="http://schemas.microsoft.com/office/drawing/2016/SVG/main" r:embed="rId3"/>
                    </a:ext>
                  </a:extLst>
                </a:blip>
              </a:buBlip>
            </a:pPr>
            <a:r>
              <a:rPr lang="pt-BR" dirty="0"/>
              <a:t>Gabriel Gietzel</a:t>
            </a:r>
          </a:p>
        </p:txBody>
      </p:sp>
      <p:pic>
        <p:nvPicPr>
          <p:cNvPr id="5" name="Imagem 4" descr="Uma imagem contendo no interior, mesa, pequeno, velho&#10;&#10;Descrição gerada automaticamente">
            <a:extLst>
              <a:ext uri="{FF2B5EF4-FFF2-40B4-BE49-F238E27FC236}">
                <a16:creationId xmlns:a16="http://schemas.microsoft.com/office/drawing/2014/main" id="{C1473FA9-79D3-4B20-84BA-36778B18E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43125" cy="2143125"/>
          </a:xfrm>
          <a:prstGeom prst="rect">
            <a:avLst/>
          </a:prstGeom>
        </p:spPr>
      </p:pic>
      <p:pic>
        <p:nvPicPr>
          <p:cNvPr id="7" name="Imagem 6" descr="Forma&#10;&#10;Descrição gerada automaticamente">
            <a:extLst>
              <a:ext uri="{FF2B5EF4-FFF2-40B4-BE49-F238E27FC236}">
                <a16:creationId xmlns:a16="http://schemas.microsoft.com/office/drawing/2014/main" id="{B86CC17B-BD6D-4FE3-8603-17782C43A2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6770537" y="-4635476"/>
            <a:ext cx="794056" cy="10048876"/>
          </a:xfrm>
          <a:prstGeom prst="rect">
            <a:avLst/>
          </a:prstGeom>
        </p:spPr>
      </p:pic>
    </p:spTree>
    <p:extLst>
      <p:ext uri="{BB962C8B-B14F-4D97-AF65-F5344CB8AC3E}">
        <p14:creationId xmlns:p14="http://schemas.microsoft.com/office/powerpoint/2010/main" val="139821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65B8F-D664-4AE1-9BE4-8952580F4C81}"/>
              </a:ext>
            </a:extLst>
          </p:cNvPr>
          <p:cNvSpPr>
            <a:spLocks noGrp="1"/>
          </p:cNvSpPr>
          <p:nvPr>
            <p:ph type="title"/>
          </p:nvPr>
        </p:nvSpPr>
        <p:spPr>
          <a:xfrm>
            <a:off x="907953" y="654901"/>
            <a:ext cx="10515600" cy="1325563"/>
          </a:xfrm>
        </p:spPr>
        <p:txBody>
          <a:bodyPr>
            <a:normAutofit/>
          </a:bodyPr>
          <a:lstStyle/>
          <a:p>
            <a:pPr algn="ctr"/>
            <a:r>
              <a:rPr lang="pt-BR" sz="4800" b="0" dirty="0" err="1">
                <a:effectLst/>
                <a:latin typeface="Hombre" pitchFamily="2" charset="0"/>
                <a:cs typeface="Leelawadee UI" panose="020B0502040204020203" pitchFamily="34" charset="-34"/>
              </a:rPr>
              <a:t>Untouchable</a:t>
            </a:r>
            <a:r>
              <a:rPr lang="pt-BR" sz="4800" b="0" dirty="0">
                <a:effectLst/>
                <a:latin typeface="Hombre" pitchFamily="2" charset="0"/>
                <a:cs typeface="Leelawadee UI" panose="020B0502040204020203" pitchFamily="34" charset="-34"/>
              </a:rPr>
              <a:t> – racial </a:t>
            </a:r>
            <a:r>
              <a:rPr lang="pt-BR" sz="4800" b="0" dirty="0" err="1">
                <a:effectLst/>
                <a:latin typeface="Hombre" pitchFamily="2" charset="0"/>
                <a:cs typeface="Leelawadee UI" panose="020B0502040204020203" pitchFamily="34" charset="-34"/>
              </a:rPr>
              <a:t>issues</a:t>
            </a:r>
            <a:r>
              <a:rPr lang="pt-BR" sz="4800" b="0" dirty="0">
                <a:effectLst/>
                <a:latin typeface="Hombre" pitchFamily="2" charset="0"/>
                <a:cs typeface="Leelawadee UI" panose="020B0502040204020203" pitchFamily="34" charset="-34"/>
              </a:rPr>
              <a:t> </a:t>
            </a:r>
            <a:r>
              <a:rPr lang="pt-BR" sz="4800" b="0" dirty="0" err="1">
                <a:effectLst/>
                <a:latin typeface="Hombre" pitchFamily="2" charset="0"/>
                <a:cs typeface="Leelawadee UI" panose="020B0502040204020203" pitchFamily="34" charset="-34"/>
              </a:rPr>
              <a:t>on</a:t>
            </a:r>
            <a:r>
              <a:rPr lang="pt-BR" sz="4800" b="0" dirty="0">
                <a:effectLst/>
                <a:latin typeface="Hombre" pitchFamily="2" charset="0"/>
                <a:cs typeface="Leelawadee UI" panose="020B0502040204020203" pitchFamily="34" charset="-34"/>
              </a:rPr>
              <a:t> rap</a:t>
            </a:r>
            <a:endParaRPr lang="pt-BR" sz="4800" dirty="0">
              <a:latin typeface="Hombre" pitchFamily="2" charset="0"/>
            </a:endParaRPr>
          </a:p>
        </p:txBody>
      </p:sp>
      <p:sp>
        <p:nvSpPr>
          <p:cNvPr id="4" name="Rectangle 1">
            <a:extLst>
              <a:ext uri="{FF2B5EF4-FFF2-40B4-BE49-F238E27FC236}">
                <a16:creationId xmlns:a16="http://schemas.microsoft.com/office/drawing/2014/main" id="{A0977CF6-BAF8-4372-A372-4C99911D8F72}"/>
              </a:ext>
            </a:extLst>
          </p:cNvPr>
          <p:cNvSpPr>
            <a:spLocks noGrp="1" noChangeArrowheads="1"/>
          </p:cNvSpPr>
          <p:nvPr>
            <p:ph idx="1"/>
          </p:nvPr>
        </p:nvSpPr>
        <p:spPr bwMode="auto">
          <a:xfrm>
            <a:off x="780758" y="2417447"/>
            <a:ext cx="10769990" cy="3785652"/>
          </a:xfrm>
          <a:custGeom>
            <a:avLst/>
            <a:gdLst>
              <a:gd name="connsiteX0" fmla="*/ 0 w 11626040"/>
              <a:gd name="connsiteY0" fmla="*/ 0 h 4062651"/>
              <a:gd name="connsiteX1" fmla="*/ 11626040 w 11626040"/>
              <a:gd name="connsiteY1" fmla="*/ 0 h 4062651"/>
              <a:gd name="connsiteX2" fmla="*/ 11626040 w 11626040"/>
              <a:gd name="connsiteY2" fmla="*/ 4062651 h 4062651"/>
              <a:gd name="connsiteX3" fmla="*/ 0 w 11626040"/>
              <a:gd name="connsiteY3" fmla="*/ 4062651 h 4062651"/>
              <a:gd name="connsiteX4" fmla="*/ 0 w 11626040"/>
              <a:gd name="connsiteY4" fmla="*/ 0 h 4062651"/>
              <a:gd name="connsiteX0" fmla="*/ 42204 w 11668244"/>
              <a:gd name="connsiteY0" fmla="*/ 0 h 4553135"/>
              <a:gd name="connsiteX1" fmla="*/ 11668244 w 11668244"/>
              <a:gd name="connsiteY1" fmla="*/ 0 h 4553135"/>
              <a:gd name="connsiteX2" fmla="*/ 11668244 w 11668244"/>
              <a:gd name="connsiteY2" fmla="*/ 4062651 h 4553135"/>
              <a:gd name="connsiteX3" fmla="*/ 0 w 11668244"/>
              <a:gd name="connsiteY3" fmla="*/ 4553135 h 4553135"/>
              <a:gd name="connsiteX4" fmla="*/ 42204 w 11668244"/>
              <a:gd name="connsiteY4" fmla="*/ 4062651 h 4553135"/>
              <a:gd name="connsiteX5" fmla="*/ 42204 w 11668244"/>
              <a:gd name="connsiteY5" fmla="*/ 0 h 4553135"/>
              <a:gd name="connsiteX0" fmla="*/ 42204 w 11682312"/>
              <a:gd name="connsiteY0" fmla="*/ 0 h 4597223"/>
              <a:gd name="connsiteX1" fmla="*/ 11668244 w 11682312"/>
              <a:gd name="connsiteY1" fmla="*/ 0 h 4597223"/>
              <a:gd name="connsiteX2" fmla="*/ 11682312 w 11682312"/>
              <a:gd name="connsiteY2" fmla="*/ 4597223 h 4597223"/>
              <a:gd name="connsiteX3" fmla="*/ 0 w 11682312"/>
              <a:gd name="connsiteY3" fmla="*/ 4553135 h 4597223"/>
              <a:gd name="connsiteX4" fmla="*/ 42204 w 11682312"/>
              <a:gd name="connsiteY4" fmla="*/ 4062651 h 4597223"/>
              <a:gd name="connsiteX5" fmla="*/ 42204 w 11682312"/>
              <a:gd name="connsiteY5" fmla="*/ 0 h 4597223"/>
              <a:gd name="connsiteX0" fmla="*/ 84406 w 11724514"/>
              <a:gd name="connsiteY0" fmla="*/ 0 h 4597223"/>
              <a:gd name="connsiteX1" fmla="*/ 11710446 w 11724514"/>
              <a:gd name="connsiteY1" fmla="*/ 0 h 4597223"/>
              <a:gd name="connsiteX2" fmla="*/ 11724514 w 11724514"/>
              <a:gd name="connsiteY2" fmla="*/ 4597223 h 4597223"/>
              <a:gd name="connsiteX3" fmla="*/ 42202 w 11724514"/>
              <a:gd name="connsiteY3" fmla="*/ 4553135 h 4597223"/>
              <a:gd name="connsiteX4" fmla="*/ 0 w 11724514"/>
              <a:gd name="connsiteY4" fmla="*/ 4259598 h 4597223"/>
              <a:gd name="connsiteX5" fmla="*/ 84406 w 11724514"/>
              <a:gd name="connsiteY5" fmla="*/ 0 h 459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4514" h="4597223">
                <a:moveTo>
                  <a:pt x="84406" y="0"/>
                </a:moveTo>
                <a:lnTo>
                  <a:pt x="11710446" y="0"/>
                </a:lnTo>
                <a:cubicBezTo>
                  <a:pt x="11715135" y="1532408"/>
                  <a:pt x="11719825" y="3064815"/>
                  <a:pt x="11724514" y="4597223"/>
                </a:cubicBezTo>
                <a:lnTo>
                  <a:pt x="42202" y="4553135"/>
                </a:lnTo>
                <a:lnTo>
                  <a:pt x="0" y="4259598"/>
                </a:lnTo>
                <a:lnTo>
                  <a:pt x="84406" y="0"/>
                </a:lnTo>
                <a:close/>
              </a:path>
            </a:pathLst>
          </a:cu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Untouchable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details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racial </a:t>
            </a:r>
            <a:r>
              <a:rPr kumimoji="0" lang="pt-BR" altLang="pt-BR" sz="1800" b="0" i="0" u="none" strike="noStrike" cap="none" normalizeH="0" baseline="0" dirty="0" err="1">
                <a:ln>
                  <a:noFill/>
                </a:ln>
                <a:effectLst/>
                <a:latin typeface="Programme"/>
              </a:rPr>
              <a:t>injustice</a:t>
            </a:r>
            <a:r>
              <a:rPr kumimoji="0" lang="pt-BR" altLang="pt-BR" sz="1800" b="0" i="0" u="none" strike="noStrike" cap="none" normalizeH="0" baseline="0" dirty="0">
                <a:ln>
                  <a:noFill/>
                </a:ln>
                <a:effectLst/>
                <a:latin typeface="Programme"/>
              </a:rPr>
              <a:t> in </a:t>
            </a:r>
            <a:r>
              <a:rPr kumimoji="0" lang="pt-BR" altLang="pt-BR" sz="1800" b="0" i="0" u="none" strike="noStrike" cap="none" normalizeH="0" baseline="0" dirty="0" err="1">
                <a:ln>
                  <a:noFill/>
                </a:ln>
                <a:effectLst/>
                <a:latin typeface="Programme"/>
              </a:rPr>
              <a:t>America</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from</a:t>
            </a:r>
            <a:r>
              <a:rPr kumimoji="0" lang="pt-BR" altLang="pt-BR" sz="1800" b="0" i="0" u="none" strike="noStrike" cap="none" normalizeH="0" baseline="0" dirty="0">
                <a:ln>
                  <a:noFill/>
                </a:ln>
                <a:effectLst/>
                <a:latin typeface="Programme"/>
              </a:rPr>
              <a:t> a </a:t>
            </a:r>
            <a:r>
              <a:rPr kumimoji="0" lang="pt-BR" altLang="pt-BR" sz="1800" b="0" i="0" u="none" strike="noStrike" cap="none" normalizeH="0" baseline="0" dirty="0" err="1">
                <a:ln>
                  <a:noFill/>
                </a:ln>
                <a:effectLst/>
                <a:latin typeface="Programme"/>
              </a:rPr>
              <a:t>white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person’s</a:t>
            </a:r>
            <a:r>
              <a:rPr kumimoji="0" lang="pt-BR" altLang="pt-BR" sz="1800" b="0" i="0" u="none" strike="noStrike" cap="none" normalizeH="0" baseline="0" dirty="0">
                <a:ln>
                  <a:noFill/>
                </a:ln>
                <a:effectLst/>
                <a:latin typeface="Programme"/>
              </a:rPr>
              <a:t> perspective </a:t>
            </a:r>
            <a:r>
              <a:rPr kumimoji="0" lang="pt-BR" altLang="pt-BR" sz="1800" b="0" i="0" u="none" strike="noStrike" cap="none" normalizeH="0" baseline="0" dirty="0" err="1">
                <a:ln>
                  <a:noFill/>
                </a:ln>
                <a:effectLst/>
                <a:latin typeface="Programme"/>
              </a:rPr>
              <a:t>on</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first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two</a:t>
            </a:r>
            <a:r>
              <a:rPr kumimoji="0" lang="pt-BR" altLang="pt-BR" sz="1800" b="0" i="0" u="none" strike="noStrike" cap="none" normalizeH="0" baseline="0" dirty="0">
                <a:ln>
                  <a:noFill/>
                </a:ln>
                <a:effectLst/>
                <a:latin typeface="Programme"/>
              </a:rPr>
              <a:t> verses </a:t>
            </a:r>
            <a:r>
              <a:rPr kumimoji="0" lang="pt-BR" altLang="pt-BR" sz="1800" b="0" i="0" u="none" strike="noStrike" cap="none" normalizeH="0" baseline="0" dirty="0" err="1">
                <a:ln>
                  <a:noFill/>
                </a:ln>
                <a:effectLst/>
                <a:latin typeface="Programme"/>
              </a:rPr>
              <a:t>and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finally</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switching</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views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that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of</a:t>
            </a:r>
            <a:r>
              <a:rPr kumimoji="0" lang="pt-BR" altLang="pt-BR" sz="1800" b="0" i="0" u="none" strike="noStrike" cap="none" normalizeH="0" baseline="0" dirty="0">
                <a:ln>
                  <a:noFill/>
                </a:ln>
                <a:effectLst/>
                <a:latin typeface="Programme"/>
              </a:rPr>
              <a:t> a </a:t>
            </a:r>
            <a:r>
              <a:rPr kumimoji="0" lang="pt-BR" altLang="pt-BR" sz="1800" b="0" i="0" u="none" strike="noStrike" cap="none" normalizeH="0" baseline="0" dirty="0" err="1">
                <a:ln>
                  <a:noFill/>
                </a:ln>
                <a:effectLst/>
                <a:latin typeface="Programme"/>
              </a:rPr>
              <a:t>black</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person</a:t>
            </a:r>
            <a:r>
              <a:rPr kumimoji="0" lang="pt-BR" altLang="pt-BR" sz="1800" b="0" i="0" u="none" strike="noStrike" cap="none" normalizeH="0" baseline="0" dirty="0">
                <a:ln>
                  <a:noFill/>
                </a:ln>
                <a:effectLst/>
                <a:latin typeface="Programme"/>
              </a:rPr>
              <a:t> in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final verse.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effectLst/>
                <a:latin typeface="Programme"/>
              </a:rPr>
              <a:t>The </a:t>
            </a:r>
            <a:r>
              <a:rPr kumimoji="0" lang="pt-BR" altLang="pt-BR" sz="1800" b="0" i="0" u="none" strike="noStrike" cap="none" normalizeH="0" baseline="0" dirty="0" err="1">
                <a:ln>
                  <a:noFill/>
                </a:ln>
                <a:effectLst/>
                <a:latin typeface="Programme"/>
              </a:rPr>
              <a:t>song</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was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released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day</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after</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former</a:t>
            </a:r>
            <a:r>
              <a:rPr kumimoji="0" lang="pt-BR" altLang="pt-BR" sz="1800" b="0" i="0" u="none" strike="noStrike" cap="none" normalizeH="0" baseline="0" dirty="0">
                <a:ln>
                  <a:noFill/>
                </a:ln>
                <a:effectLst/>
                <a:latin typeface="Programme"/>
              </a:rPr>
              <a:t> South Carolina </a:t>
            </a:r>
            <a:r>
              <a:rPr kumimoji="0" lang="pt-BR" altLang="pt-BR" sz="1800" b="0" i="0" u="none" strike="noStrike" cap="none" normalizeH="0" baseline="0" dirty="0" err="1">
                <a:ln>
                  <a:noFill/>
                </a:ln>
                <a:effectLst/>
                <a:latin typeface="Programme"/>
              </a:rPr>
              <a:t>police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officer</a:t>
            </a:r>
            <a:r>
              <a:rPr kumimoji="0" lang="pt-BR" altLang="pt-BR" sz="1800" b="0" i="0" u="none" strike="noStrike" cap="none" normalizeH="0" baseline="0" dirty="0">
                <a:ln>
                  <a:noFill/>
                </a:ln>
                <a:effectLst/>
                <a:latin typeface="Programme"/>
              </a:rPr>
              <a:t> Michael </a:t>
            </a:r>
            <a:r>
              <a:rPr kumimoji="0" lang="pt-BR" altLang="pt-BR" sz="1800" b="0" i="0" u="none" strike="noStrike" cap="none" normalizeH="0" baseline="0" dirty="0" err="1">
                <a:ln>
                  <a:noFill/>
                </a:ln>
                <a:effectLst/>
                <a:latin typeface="Programme"/>
              </a:rPr>
              <a:t>Slager</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was</a:t>
            </a:r>
            <a:r>
              <a:rPr kumimoji="0" lang="pt-BR" altLang="pt-BR" sz="1800" b="0" i="0" u="none" strike="noStrike" cap="none" normalizeH="0" baseline="0" dirty="0">
                <a:ln>
                  <a:noFill/>
                </a:ln>
                <a:effectLst/>
                <a:latin typeface="Programme"/>
              </a:rPr>
              <a:t> </a:t>
            </a:r>
            <a:r>
              <a:rPr kumimoji="0" lang="pt-BR" altLang="pt-BR" sz="1800" b="0" i="0" u="sng" strike="noStrike" cap="none" normalizeH="0" baseline="0" dirty="0" err="1">
                <a:ln>
                  <a:noFill/>
                </a:ln>
                <a:effectLst/>
                <a:latin typeface="Programme"/>
                <a:hlinkClick r:id="rId2">
                  <a:extLst>
                    <a:ext uri="{A12FA001-AC4F-418D-AE19-62706E023703}">
                      <ahyp:hlinkClr xmlns:ahyp="http://schemas.microsoft.com/office/drawing/2018/hyperlinkcolor" val="tx"/>
                    </a:ext>
                  </a:extLst>
                </a:hlinkClick>
              </a:rPr>
              <a:t>sentenced</a:t>
            </a:r>
            <a:r>
              <a:rPr kumimoji="0" lang="pt-BR" altLang="pt-BR" sz="1800" b="0" i="0" u="sng" strike="noStrike" cap="none" normalizeH="0" baseline="0" dirty="0">
                <a:ln>
                  <a:noFill/>
                </a:ln>
                <a:effectLst/>
                <a:latin typeface="Programme"/>
                <a:hlinkClick r:id="rId2">
                  <a:extLst>
                    <a:ext uri="{A12FA001-AC4F-418D-AE19-62706E023703}">
                      <ahyp:hlinkClr xmlns:ahyp="http://schemas.microsoft.com/office/drawing/2018/hyperlinkcolor" val="tx"/>
                    </a:ext>
                  </a:extLst>
                </a:hlinkClick>
              </a:rPr>
              <a:t> </a:t>
            </a:r>
            <a:r>
              <a:rPr kumimoji="0" lang="pt-BR" altLang="pt-BR" sz="1800" b="0" i="0" u="sng" strike="noStrike" cap="none" normalizeH="0" baseline="0" dirty="0" err="1">
                <a:ln>
                  <a:noFill/>
                </a:ln>
                <a:effectLst/>
                <a:latin typeface="Programme"/>
                <a:hlinkClick r:id="rId2">
                  <a:extLst>
                    <a:ext uri="{A12FA001-AC4F-418D-AE19-62706E023703}">
                      <ahyp:hlinkClr xmlns:ahyp="http://schemas.microsoft.com/office/drawing/2018/hyperlinkcolor" val="tx"/>
                    </a:ext>
                  </a:extLst>
                </a:hlinkClick>
              </a:rPr>
              <a:t>to</a:t>
            </a:r>
            <a:r>
              <a:rPr kumimoji="0" lang="pt-BR" altLang="pt-BR" sz="1800" b="0" i="0" u="sng" strike="noStrike" cap="none" normalizeH="0" baseline="0" dirty="0">
                <a:ln>
                  <a:noFill/>
                </a:ln>
                <a:effectLst/>
                <a:latin typeface="Programme"/>
                <a:hlinkClick r:id="rId2">
                  <a:extLst>
                    <a:ext uri="{A12FA001-AC4F-418D-AE19-62706E023703}">
                      <ahyp:hlinkClr xmlns:ahyp="http://schemas.microsoft.com/office/drawing/2018/hyperlinkcolor" val="tx"/>
                    </a:ext>
                  </a:extLst>
                </a:hlinkClick>
              </a:rPr>
              <a:t> 20 </a:t>
            </a:r>
            <a:r>
              <a:rPr kumimoji="0" lang="pt-BR" altLang="pt-BR" sz="1800" b="0" i="0" u="sng" strike="noStrike" cap="none" normalizeH="0" baseline="0" dirty="0" err="1">
                <a:ln>
                  <a:noFill/>
                </a:ln>
                <a:effectLst/>
                <a:latin typeface="Programme"/>
                <a:hlinkClick r:id="rId2">
                  <a:extLst>
                    <a:ext uri="{A12FA001-AC4F-418D-AE19-62706E023703}">
                      <ahyp:hlinkClr xmlns:ahyp="http://schemas.microsoft.com/office/drawing/2018/hyperlinkcolor" val="tx"/>
                    </a:ext>
                  </a:extLst>
                </a:hlinkClick>
              </a:rPr>
              <a:t>years</a:t>
            </a:r>
            <a:r>
              <a:rPr kumimoji="0" lang="pt-BR" altLang="pt-BR" sz="1800" b="0" i="0" u="sng" strike="noStrike" cap="none" normalizeH="0" baseline="0" dirty="0">
                <a:ln>
                  <a:noFill/>
                </a:ln>
                <a:effectLst/>
                <a:latin typeface="Programme"/>
                <a:hlinkClick r:id="rId2">
                  <a:extLst>
                    <a:ext uri="{A12FA001-AC4F-418D-AE19-62706E023703}">
                      <ahyp:hlinkClr xmlns:ahyp="http://schemas.microsoft.com/office/drawing/2018/hyperlinkcolor" val="tx"/>
                    </a:ext>
                  </a:extLst>
                </a:hlinkClick>
              </a:rPr>
              <a:t> in </a:t>
            </a:r>
            <a:r>
              <a:rPr kumimoji="0" lang="pt-BR" altLang="pt-BR" sz="1800" b="0" i="0" u="sng" strike="noStrike" cap="none" normalizeH="0" baseline="0" dirty="0" err="1">
                <a:ln>
                  <a:noFill/>
                </a:ln>
                <a:effectLst/>
                <a:latin typeface="Programme"/>
                <a:hlinkClick r:id="rId2">
                  <a:extLst>
                    <a:ext uri="{A12FA001-AC4F-418D-AE19-62706E023703}">
                      <ahyp:hlinkClr xmlns:ahyp="http://schemas.microsoft.com/office/drawing/2018/hyperlinkcolor" val="tx"/>
                    </a:ext>
                  </a:extLst>
                </a:hlinkClick>
              </a:rPr>
              <a:t>prison</a:t>
            </a:r>
            <a:r>
              <a:rPr kumimoji="0" lang="pt-BR" altLang="pt-BR" sz="1800" b="0" i="0" u="none" strike="noStrike" cap="none" normalizeH="0" baseline="0" dirty="0">
                <a:ln>
                  <a:noFill/>
                </a:ln>
                <a:effectLst/>
                <a:latin typeface="Programme"/>
              </a:rPr>
              <a:t> for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shooting</a:t>
            </a:r>
            <a:r>
              <a:rPr kumimoji="0" lang="pt-BR" altLang="pt-BR" sz="1800" b="0" i="0" u="none" strike="noStrike" cap="none" normalizeH="0" baseline="0" dirty="0">
                <a:ln>
                  <a:noFill/>
                </a:ln>
                <a:effectLst/>
                <a:latin typeface="Programme"/>
              </a:rPr>
              <a:t> death </a:t>
            </a:r>
            <a:r>
              <a:rPr kumimoji="0" lang="pt-BR" altLang="pt-BR" sz="1800" b="0" i="0" u="none" strike="noStrike" cap="none" normalizeH="0" baseline="0" dirty="0" err="1">
                <a:ln>
                  <a:noFill/>
                </a:ln>
                <a:effectLst/>
                <a:latin typeface="Programme"/>
              </a:rPr>
              <a:t>of</a:t>
            </a:r>
            <a:r>
              <a:rPr kumimoji="0" lang="pt-BR" altLang="pt-BR" sz="1800" b="0" i="0" u="none" strike="noStrike" cap="none" normalizeH="0" baseline="0" dirty="0">
                <a:ln>
                  <a:noFill/>
                </a:ln>
                <a:effectLst/>
                <a:latin typeface="Programme"/>
              </a:rPr>
              <a:t> Walter Scott in 2015, </a:t>
            </a:r>
            <a:r>
              <a:rPr kumimoji="0" lang="pt-BR" altLang="pt-BR" sz="1800" b="0" i="0" u="none" strike="noStrike" cap="none" normalizeH="0" baseline="0" dirty="0" err="1">
                <a:ln>
                  <a:noFill/>
                </a:ln>
                <a:effectLst/>
                <a:latin typeface="Programme"/>
              </a:rPr>
              <a:t>while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was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fleeing</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from</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scene</a:t>
            </a:r>
            <a:r>
              <a:rPr kumimoji="0" lang="pt-BR" altLang="pt-BR" sz="1800" b="0" i="0" u="none" strike="noStrike" cap="none" normalizeH="0" baseline="0" dirty="0">
                <a:ln>
                  <a:noFill/>
                </a:ln>
                <a:effectLst/>
                <a:latin typeface="Programme"/>
              </a:rPr>
              <a:t> in </a:t>
            </a:r>
            <a:r>
              <a:rPr kumimoji="0" lang="pt-BR" altLang="pt-BR" sz="1800" b="0" i="0" u="none" strike="noStrike" cap="none" normalizeH="0" baseline="0" dirty="0" err="1">
                <a:ln>
                  <a:noFill/>
                </a:ln>
                <a:effectLst/>
                <a:latin typeface="Programme"/>
              </a:rPr>
              <a:t>broad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daylight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and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was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unarmed</a:t>
            </a:r>
            <a:r>
              <a:rPr kumimoji="0" lang="pt-BR" altLang="pt-BR" sz="1800" b="0" i="0" u="none" strike="noStrike" cap="none" normalizeH="0" baseline="0" dirty="0">
                <a:ln>
                  <a:noFill/>
                </a:ln>
                <a:effectLst/>
                <a:latin typeface="Programme"/>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Speaking</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to</a:t>
            </a:r>
            <a:r>
              <a:rPr kumimoji="0" lang="pt-BR" altLang="pt-BR" sz="1800" b="0" i="0" u="none" strike="noStrike" cap="none" normalizeH="0" baseline="0" dirty="0">
                <a:ln>
                  <a:noFill/>
                </a:ln>
                <a:effectLst/>
                <a:latin typeface="Programme"/>
              </a:rPr>
              <a:t> Michel Martin </a:t>
            </a:r>
            <a:r>
              <a:rPr kumimoji="0" lang="pt-BR" altLang="pt-BR" sz="1800" b="0" i="0" u="none" strike="noStrike" cap="none" normalizeH="0" baseline="0" dirty="0" err="1">
                <a:ln>
                  <a:noFill/>
                </a:ln>
                <a:effectLst/>
                <a:latin typeface="Programme"/>
              </a:rPr>
              <a:t>on</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NPR’s</a:t>
            </a:r>
            <a:r>
              <a:rPr kumimoji="0" lang="pt-BR" altLang="pt-BR" sz="1800" b="0" i="0" u="none" strike="noStrike" cap="none" normalizeH="0" baseline="0" dirty="0">
                <a:ln>
                  <a:noFill/>
                </a:ln>
                <a:effectLst/>
                <a:latin typeface="Programme"/>
              </a:rPr>
              <a:t> </a:t>
            </a:r>
            <a:r>
              <a:rPr kumimoji="0" lang="pt-BR" altLang="pt-BR" sz="1800" b="0" i="0" u="sng" strike="noStrike" cap="none" normalizeH="0" baseline="0" dirty="0">
                <a:ln>
                  <a:noFill/>
                </a:ln>
                <a:effectLst/>
                <a:latin typeface="Programme"/>
                <a:hlinkClick r:id="rId3">
                  <a:extLst>
                    <a:ext uri="{A12FA001-AC4F-418D-AE19-62706E023703}">
                      <ahyp:hlinkClr xmlns:ahyp="http://schemas.microsoft.com/office/drawing/2018/hyperlinkcolor" val="tx"/>
                    </a:ext>
                  </a:extLst>
                </a:hlinkClick>
              </a:rPr>
              <a:t>“</a:t>
            </a:r>
            <a:r>
              <a:rPr kumimoji="0" lang="pt-BR" altLang="pt-BR" sz="1800" b="0" i="0" u="sng" strike="noStrike" cap="none" normalizeH="0" baseline="0" dirty="0" err="1">
                <a:ln>
                  <a:noFill/>
                </a:ln>
                <a:effectLst/>
                <a:latin typeface="Programme"/>
                <a:hlinkClick r:id="rId3">
                  <a:extLst>
                    <a:ext uri="{A12FA001-AC4F-418D-AE19-62706E023703}">
                      <ahyp:hlinkClr xmlns:ahyp="http://schemas.microsoft.com/office/drawing/2018/hyperlinkcolor" val="tx"/>
                    </a:ext>
                  </a:extLst>
                </a:hlinkClick>
              </a:rPr>
              <a:t>All</a:t>
            </a:r>
            <a:r>
              <a:rPr kumimoji="0" lang="pt-BR" altLang="pt-BR" sz="1800" b="0" i="0" u="sng" strike="noStrike" cap="none" normalizeH="0" baseline="0" dirty="0">
                <a:ln>
                  <a:noFill/>
                </a:ln>
                <a:effectLst/>
                <a:latin typeface="Programme"/>
                <a:hlinkClick r:id="rId3">
                  <a:extLst>
                    <a:ext uri="{A12FA001-AC4F-418D-AE19-62706E023703}">
                      <ahyp:hlinkClr xmlns:ahyp="http://schemas.microsoft.com/office/drawing/2018/hyperlinkcolor" val="tx"/>
                    </a:ext>
                  </a:extLst>
                </a:hlinkClick>
              </a:rPr>
              <a:t> </a:t>
            </a:r>
            <a:r>
              <a:rPr kumimoji="0" lang="pt-BR" altLang="pt-BR" sz="1800" b="0" i="0" u="sng" strike="noStrike" cap="none" normalizeH="0" baseline="0" dirty="0" err="1">
                <a:ln>
                  <a:noFill/>
                </a:ln>
                <a:effectLst/>
                <a:latin typeface="Programme"/>
                <a:hlinkClick r:id="rId3">
                  <a:extLst>
                    <a:ext uri="{A12FA001-AC4F-418D-AE19-62706E023703}">
                      <ahyp:hlinkClr xmlns:ahyp="http://schemas.microsoft.com/office/drawing/2018/hyperlinkcolor" val="tx"/>
                    </a:ext>
                  </a:extLst>
                </a:hlinkClick>
              </a:rPr>
              <a:t>Things</a:t>
            </a:r>
            <a:r>
              <a:rPr kumimoji="0" lang="pt-BR" altLang="pt-BR" sz="1800" b="0" i="0" u="sng" strike="noStrike" cap="none" normalizeH="0" baseline="0" dirty="0">
                <a:ln>
                  <a:noFill/>
                </a:ln>
                <a:effectLst/>
                <a:latin typeface="Programme"/>
                <a:hlinkClick r:id="rId3">
                  <a:extLst>
                    <a:ext uri="{A12FA001-AC4F-418D-AE19-62706E023703}">
                      <ahyp:hlinkClr xmlns:ahyp="http://schemas.microsoft.com/office/drawing/2018/hyperlinkcolor" val="tx"/>
                    </a:ext>
                  </a:extLst>
                </a:hlinkClick>
              </a:rPr>
              <a:t> </a:t>
            </a:r>
            <a:r>
              <a:rPr kumimoji="0" lang="pt-BR" altLang="pt-BR" sz="1800" b="0" i="0" u="sng" strike="noStrike" cap="none" normalizeH="0" baseline="0" dirty="0" err="1">
                <a:ln>
                  <a:noFill/>
                </a:ln>
                <a:effectLst/>
                <a:latin typeface="Programme"/>
                <a:hlinkClick r:id="rId3">
                  <a:extLst>
                    <a:ext uri="{A12FA001-AC4F-418D-AE19-62706E023703}">
                      <ahyp:hlinkClr xmlns:ahyp="http://schemas.microsoft.com/office/drawing/2018/hyperlinkcolor" val="tx"/>
                    </a:ext>
                  </a:extLst>
                </a:hlinkClick>
              </a:rPr>
              <a:t>Considered</a:t>
            </a:r>
            <a:r>
              <a:rPr kumimoji="0" lang="pt-BR" altLang="pt-BR" sz="1800" b="0" i="0" u="sng" strike="noStrike" cap="none" normalizeH="0" baseline="0" dirty="0">
                <a:ln>
                  <a:noFill/>
                </a:ln>
                <a:effectLst/>
                <a:latin typeface="Programme"/>
                <a:hlinkClick r:id="rId3">
                  <a:extLst>
                    <a:ext uri="{A12FA001-AC4F-418D-AE19-62706E023703}">
                      <ahyp:hlinkClr xmlns:ahyp="http://schemas.microsoft.com/office/drawing/2018/hyperlinkcolor" val="tx"/>
                    </a:ext>
                  </a:extLst>
                </a:hlinkClick>
              </a:rPr>
              <a:t>,”</a:t>
            </a:r>
            <a:r>
              <a:rPr kumimoji="0" lang="pt-BR" altLang="pt-BR" sz="1800" b="0" i="0" u="none" strike="noStrike" cap="none" normalizeH="0" baseline="0" dirty="0">
                <a:ln>
                  <a:noFill/>
                </a:ln>
                <a:effectLst/>
                <a:latin typeface="Programme"/>
              </a:rPr>
              <a:t> Eminem </a:t>
            </a:r>
            <a:r>
              <a:rPr kumimoji="0" lang="pt-BR" altLang="pt-BR" sz="1800" b="0" i="0" u="none" strike="noStrike" cap="none" normalizeH="0" baseline="0" dirty="0" err="1">
                <a:ln>
                  <a:noFill/>
                </a:ln>
                <a:effectLst/>
                <a:latin typeface="Programme"/>
              </a:rPr>
              <a:t>explains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that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frequent</a:t>
            </a:r>
            <a:r>
              <a:rPr kumimoji="0" lang="pt-BR" altLang="pt-BR" sz="1800" b="0" i="0" u="none" strike="noStrike" cap="none" normalizeH="0" baseline="0" dirty="0">
                <a:ln>
                  <a:noFill/>
                </a:ln>
                <a:effectLst/>
                <a:latin typeface="Programme"/>
              </a:rPr>
              <a:t> stories </a:t>
            </a:r>
            <a:r>
              <a:rPr kumimoji="0" lang="pt-BR" altLang="pt-BR" sz="1800" b="0" i="0" u="none" strike="noStrike" cap="none" normalizeH="0" baseline="0" dirty="0" err="1">
                <a:ln>
                  <a:noFill/>
                </a:ln>
                <a:effectLst/>
                <a:latin typeface="Programme"/>
              </a:rPr>
              <a:t>of</a:t>
            </a:r>
            <a:r>
              <a:rPr kumimoji="0" lang="pt-BR" altLang="pt-BR" sz="1800" b="0" i="0" u="none" strike="noStrike" cap="none" normalizeH="0" baseline="0" dirty="0">
                <a:ln>
                  <a:noFill/>
                </a:ln>
                <a:effectLst/>
                <a:latin typeface="Programme"/>
              </a:rPr>
              <a:t> U.S. </a:t>
            </a:r>
            <a:r>
              <a:rPr kumimoji="0" lang="pt-BR" altLang="pt-BR" sz="1800" b="0" i="0" u="none" strike="noStrike" cap="none" normalizeH="0" baseline="0" dirty="0" err="1">
                <a:ln>
                  <a:noFill/>
                </a:ln>
                <a:effectLst/>
                <a:latin typeface="Programme"/>
              </a:rPr>
              <a:t>police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brutality</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prompted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him</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want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address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subject</a:t>
            </a:r>
            <a:r>
              <a:rPr kumimoji="0" lang="pt-BR" altLang="pt-BR" sz="1800" b="0" i="0" u="none" strike="noStrike" cap="none" normalizeH="0" baseline="0" dirty="0">
                <a:ln>
                  <a:noFill/>
                </a:ln>
                <a:effectLst/>
                <a:latin typeface="Programme"/>
              </a:rPr>
              <a:t> in </a:t>
            </a:r>
            <a:r>
              <a:rPr kumimoji="0" lang="pt-BR" altLang="pt-BR" sz="1800" b="0" i="0" u="none" strike="noStrike" cap="none" normalizeH="0" baseline="0" dirty="0" err="1">
                <a:ln>
                  <a:noFill/>
                </a:ln>
                <a:effectLst/>
                <a:latin typeface="Programme"/>
              </a:rPr>
              <a:t>his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music</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Moreover</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hopes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that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both</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Untouchable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and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Joyner</a:t>
            </a:r>
            <a:r>
              <a:rPr kumimoji="0" lang="pt-BR" altLang="pt-BR" sz="1800" b="0" i="0" u="none" strike="noStrike" cap="none" normalizeH="0" baseline="0" dirty="0">
                <a:ln>
                  <a:noFill/>
                </a:ln>
                <a:effectLst/>
                <a:latin typeface="Programme"/>
              </a:rPr>
              <a:t> Lucas' </a:t>
            </a:r>
            <a:r>
              <a:rPr kumimoji="0" lang="pt-BR" altLang="pt-BR" sz="1800" b="0" i="0" u="sng" strike="noStrike" cap="none" normalizeH="0" baseline="0" dirty="0">
                <a:ln>
                  <a:noFill/>
                </a:ln>
                <a:effectLst/>
                <a:latin typeface="Programme"/>
                <a:hlinkClick r:id="rId4">
                  <a:extLst>
                    <a:ext uri="{A12FA001-AC4F-418D-AE19-62706E023703}">
                      <ahyp:hlinkClr xmlns:ahyp="http://schemas.microsoft.com/office/drawing/2018/hyperlinkcolor" val="tx"/>
                    </a:ext>
                  </a:extLst>
                </a:hlinkClick>
              </a:rPr>
              <a:t>“</a:t>
            </a:r>
            <a:r>
              <a:rPr kumimoji="0" lang="pt-BR" altLang="pt-BR" sz="1800" b="0" i="0" u="sng" strike="noStrike" cap="none" normalizeH="0" baseline="0" dirty="0" err="1">
                <a:ln>
                  <a:noFill/>
                </a:ln>
                <a:effectLst/>
                <a:latin typeface="Programme"/>
                <a:hlinkClick r:id="rId4">
                  <a:extLst>
                    <a:ext uri="{A12FA001-AC4F-418D-AE19-62706E023703}">
                      <ahyp:hlinkClr xmlns:ahyp="http://schemas.microsoft.com/office/drawing/2018/hyperlinkcolor" val="tx"/>
                    </a:ext>
                  </a:extLst>
                </a:hlinkClick>
              </a:rPr>
              <a:t>I’m</a:t>
            </a:r>
            <a:r>
              <a:rPr kumimoji="0" lang="pt-BR" altLang="pt-BR" sz="1800" b="0" i="0" u="sng" strike="noStrike" cap="none" normalizeH="0" baseline="0" dirty="0">
                <a:ln>
                  <a:noFill/>
                </a:ln>
                <a:effectLst/>
                <a:latin typeface="Programme"/>
                <a:hlinkClick r:id="rId4">
                  <a:extLst>
                    <a:ext uri="{A12FA001-AC4F-418D-AE19-62706E023703}">
                      <ahyp:hlinkClr xmlns:ahyp="http://schemas.microsoft.com/office/drawing/2018/hyperlinkcolor" val="tx"/>
                    </a:ext>
                  </a:extLst>
                </a:hlinkClick>
              </a:rPr>
              <a:t> </a:t>
            </a:r>
            <a:r>
              <a:rPr kumimoji="0" lang="pt-BR" altLang="pt-BR" sz="1800" b="0" i="0" u="sng" strike="noStrike" cap="none" normalizeH="0" baseline="0" dirty="0" err="1">
                <a:ln>
                  <a:noFill/>
                </a:ln>
                <a:effectLst/>
                <a:latin typeface="Programme"/>
                <a:hlinkClick r:id="rId4">
                  <a:extLst>
                    <a:ext uri="{A12FA001-AC4F-418D-AE19-62706E023703}">
                      <ahyp:hlinkClr xmlns:ahyp="http://schemas.microsoft.com/office/drawing/2018/hyperlinkcolor" val="tx"/>
                    </a:ext>
                  </a:extLst>
                </a:hlinkClick>
              </a:rPr>
              <a:t>Not</a:t>
            </a:r>
            <a:r>
              <a:rPr kumimoji="0" lang="pt-BR" altLang="pt-BR" sz="1800" b="0" i="0" u="sng" strike="noStrike" cap="none" normalizeH="0" baseline="0" dirty="0">
                <a:ln>
                  <a:noFill/>
                </a:ln>
                <a:effectLst/>
                <a:latin typeface="Programme"/>
                <a:hlinkClick r:id="rId4">
                  <a:extLst>
                    <a:ext uri="{A12FA001-AC4F-418D-AE19-62706E023703}">
                      <ahyp:hlinkClr xmlns:ahyp="http://schemas.microsoft.com/office/drawing/2018/hyperlinkcolor" val="tx"/>
                    </a:ext>
                  </a:extLst>
                </a:hlinkClick>
              </a:rPr>
              <a:t> </a:t>
            </a:r>
            <a:r>
              <a:rPr kumimoji="0" lang="pt-BR" altLang="pt-BR" sz="1800" b="0" i="0" u="sng" strike="noStrike" cap="none" normalizeH="0" baseline="0" dirty="0" err="1">
                <a:ln>
                  <a:noFill/>
                </a:ln>
                <a:effectLst/>
                <a:latin typeface="Programme"/>
                <a:hlinkClick r:id="rId4">
                  <a:extLst>
                    <a:ext uri="{A12FA001-AC4F-418D-AE19-62706E023703}">
                      <ahyp:hlinkClr xmlns:ahyp="http://schemas.microsoft.com/office/drawing/2018/hyperlinkcolor" val="tx"/>
                    </a:ext>
                  </a:extLst>
                </a:hlinkClick>
              </a:rPr>
              <a:t>Racist</a:t>
            </a:r>
            <a:r>
              <a:rPr kumimoji="0" lang="pt-BR" altLang="pt-BR" sz="1800" b="0" i="0" u="sng" strike="noStrike" cap="none" normalizeH="0" baseline="0" dirty="0">
                <a:ln>
                  <a:noFill/>
                </a:ln>
                <a:effectLst/>
                <a:latin typeface="Programme"/>
                <a:hlinkClick r:id="rId4">
                  <a:extLst>
                    <a:ext uri="{A12FA001-AC4F-418D-AE19-62706E023703}">
                      <ahyp:hlinkClr xmlns:ahyp="http://schemas.microsoft.com/office/drawing/2018/hyperlinkcolor" val="tx"/>
                    </a:ext>
                  </a:extLst>
                </a:hlinkClick>
              </a:rPr>
              <a: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will</a:t>
            </a:r>
            <a:r>
              <a:rPr kumimoji="0" lang="pt-BR" altLang="pt-BR" sz="1800" b="0" i="0" u="none" strike="noStrike" cap="none" normalizeH="0" baseline="0" dirty="0">
                <a:ln>
                  <a:noFill/>
                </a:ln>
                <a:effectLst/>
                <a:latin typeface="Programme"/>
              </a:rPr>
              <a:t> inspire a </a:t>
            </a:r>
            <a:r>
              <a:rPr kumimoji="0" lang="pt-BR" altLang="pt-BR" sz="1800" b="0" i="0" u="none" strike="noStrike" cap="none" normalizeH="0" baseline="0" dirty="0" err="1">
                <a:ln>
                  <a:noFill/>
                </a:ln>
                <a:effectLst/>
                <a:latin typeface="Programme"/>
              </a:rPr>
              <a:t>broad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audience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see</a:t>
            </a:r>
            <a:r>
              <a:rPr kumimoji="0" lang="pt-BR" altLang="pt-BR" sz="1800" b="0" i="0" u="none" strike="noStrike" cap="none" normalizeH="0" baseline="0" dirty="0">
                <a:ln>
                  <a:noFill/>
                </a:ln>
                <a:effectLst/>
                <a:latin typeface="Programme"/>
              </a:rPr>
              <a:t> a </a:t>
            </a:r>
            <a:r>
              <a:rPr kumimoji="0" lang="pt-BR" altLang="pt-BR" sz="1800" b="0" i="0" u="none" strike="noStrike" cap="none" normalizeH="0" baseline="0" dirty="0" err="1">
                <a:ln>
                  <a:noFill/>
                </a:ln>
                <a:effectLst/>
                <a:latin typeface="Programme"/>
              </a:rPr>
              <a:t>controversial</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issue</a:t>
            </a:r>
            <a:r>
              <a:rPr kumimoji="0" lang="pt-BR" altLang="pt-BR" sz="1800" b="0" i="0" u="none" strike="noStrike" cap="none" normalizeH="0" baseline="0" dirty="0">
                <a:ln>
                  <a:noFill/>
                </a:ln>
                <a:effectLst/>
                <a:latin typeface="Programme"/>
              </a:rPr>
              <a:t> in a new light, as </a:t>
            </a:r>
            <a:r>
              <a:rPr kumimoji="0" lang="pt-BR" altLang="pt-BR" sz="1800" b="0" i="0" u="none" strike="noStrike" cap="none" normalizeH="0" baseline="0" dirty="0" err="1">
                <a:ln>
                  <a:noFill/>
                </a:ln>
                <a:effectLst/>
                <a:latin typeface="Programme"/>
              </a:rPr>
              <a:t>well</a:t>
            </a:r>
            <a:r>
              <a:rPr kumimoji="0" lang="pt-BR" altLang="pt-BR" sz="1800" b="0" i="0" u="none" strike="noStrike" cap="none" normalizeH="0" baseline="0" dirty="0">
                <a:ln>
                  <a:noFill/>
                </a:ln>
                <a:effectLst/>
                <a:latin typeface="Programme"/>
              </a:rPr>
              <a:t> as continue </a:t>
            </a:r>
            <a:r>
              <a:rPr kumimoji="0" lang="pt-BR" altLang="pt-BR" sz="1800" b="0" i="0" u="none" strike="noStrike" cap="none" normalizeH="0" baseline="0" dirty="0" err="1">
                <a:ln>
                  <a:noFill/>
                </a:ln>
                <a:effectLst/>
                <a:latin typeface="Programme"/>
              </a:rPr>
              <a:t>this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national</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conversation</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on</a:t>
            </a:r>
            <a:r>
              <a:rPr kumimoji="0" lang="pt-BR" altLang="pt-BR" sz="1800" b="0" i="0" u="none" strike="noStrike" cap="none" normalizeH="0" baseline="0" dirty="0">
                <a:ln>
                  <a:noFill/>
                </a:ln>
                <a:effectLst/>
                <a:latin typeface="Programme"/>
              </a:rPr>
              <a:t> racial </a:t>
            </a:r>
            <a:r>
              <a:rPr kumimoji="0" lang="pt-BR" altLang="pt-BR" sz="1800" b="0" i="0" u="none" strike="noStrike" cap="none" normalizeH="0" baseline="0" dirty="0" err="1">
                <a:ln>
                  <a:noFill/>
                </a:ln>
                <a:effectLst/>
                <a:latin typeface="Programme"/>
              </a:rPr>
              <a:t>inequality</a:t>
            </a:r>
            <a:r>
              <a:rPr kumimoji="0" lang="pt-BR" altLang="pt-BR" sz="1800" b="0" i="0" u="none" strike="noStrike" cap="none" normalizeH="0" baseline="0" dirty="0">
                <a:ln>
                  <a:noFill/>
                </a:ln>
                <a:effectLst/>
                <a:latin typeface="Programme"/>
              </a:rPr>
              <a:t>. He </a:t>
            </a:r>
            <a:r>
              <a:rPr kumimoji="0" lang="pt-BR" altLang="pt-BR" sz="1800" b="0" i="0" u="none" strike="noStrike" cap="none" normalizeH="0" baseline="0" dirty="0" err="1">
                <a:ln>
                  <a:noFill/>
                </a:ln>
                <a:effectLst/>
                <a:latin typeface="Programme"/>
              </a:rPr>
              <a:t>further</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states</a:t>
            </a:r>
            <a:r>
              <a:rPr kumimoji="0" lang="pt-BR" altLang="pt-BR" sz="1800" b="0" i="0" u="none" strike="noStrike" cap="none" normalizeH="0" baseline="0" dirty="0">
                <a:ln>
                  <a:noFill/>
                </a:ln>
                <a:effectLst/>
                <a:latin typeface="Programme"/>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altLang="pt-BR" sz="1800" b="0" i="0" u="none" strike="noStrike" cap="none" normalizeH="0" baseline="0" dirty="0" err="1">
                <a:ln>
                  <a:noFill/>
                </a:ln>
                <a:effectLst/>
                <a:latin typeface="Programme"/>
              </a:rPr>
              <a:t>I’m</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not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talking</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about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All</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police</a:t>
            </a:r>
            <a:r>
              <a:rPr kumimoji="0" lang="pt-BR" altLang="pt-BR" sz="1800" b="0" i="0" u="none" strike="noStrike" cap="none" normalizeH="0" baseline="0" dirty="0">
                <a:ln>
                  <a:noFill/>
                </a:ln>
                <a:effectLst/>
                <a:latin typeface="Programme"/>
              </a:rPr>
              <a:t> are </a:t>
            </a:r>
            <a:r>
              <a:rPr kumimoji="0" lang="pt-BR" altLang="pt-BR" sz="1800" b="0" i="0" u="none" strike="noStrike" cap="none" normalizeH="0" baseline="0" dirty="0" err="1">
                <a:ln>
                  <a:noFill/>
                </a:ln>
                <a:effectLst/>
                <a:latin typeface="Programme"/>
              </a:rPr>
              <a:t>bad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I’m</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saying</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that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this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is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perspective </a:t>
            </a:r>
            <a:r>
              <a:rPr kumimoji="0" lang="pt-BR" altLang="pt-BR" sz="1800" b="0" i="0" u="none" strike="noStrike" cap="none" normalizeH="0" baseline="0" dirty="0" err="1">
                <a:ln>
                  <a:noFill/>
                </a:ln>
                <a:effectLst/>
                <a:latin typeface="Programme"/>
              </a:rPr>
              <a:t>from</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racist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white</a:t>
            </a:r>
            <a:r>
              <a:rPr kumimoji="0" lang="pt-BR" altLang="pt-BR" sz="1800" b="0" i="0" u="none" strike="noStrike" cap="none" normalizeH="0" baseline="0" dirty="0">
                <a:ln>
                  <a:noFill/>
                </a:ln>
                <a:effectLst/>
                <a:latin typeface="Programme"/>
              </a:rPr>
              <a:t> cop. </a:t>
            </a:r>
            <a:r>
              <a:rPr kumimoji="0" lang="pt-BR" altLang="pt-BR" sz="1800" b="0" i="0" u="none" strike="noStrike" cap="none" normalizeH="0" baseline="0" dirty="0" err="1">
                <a:ln>
                  <a:noFill/>
                </a:ln>
                <a:effectLst/>
                <a:latin typeface="Programme"/>
              </a:rPr>
              <a:t>This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is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what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got</a:t>
            </a:r>
            <a:r>
              <a:rPr kumimoji="0" lang="pt-BR" altLang="pt-BR" sz="1800" b="0" i="0" u="none" strike="noStrike" cap="none" normalizeH="0" baseline="0" dirty="0">
                <a:ln>
                  <a:noFill/>
                </a:ln>
                <a:effectLst/>
                <a:latin typeface="Programme"/>
              </a:rPr>
              <a:t> me </a:t>
            </a:r>
            <a:r>
              <a:rPr kumimoji="0" lang="pt-BR" altLang="pt-BR" sz="1800" b="0" i="0" u="none" strike="noStrike" cap="none" normalizeH="0" baseline="0" dirty="0" err="1">
                <a:ln>
                  <a:noFill/>
                </a:ln>
                <a:effectLst/>
                <a:latin typeface="Programme"/>
              </a:rPr>
              <a:t>infuriated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and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two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years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ago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got</a:t>
            </a:r>
            <a:r>
              <a:rPr kumimoji="0" lang="pt-BR" altLang="pt-BR" sz="1800" b="0" i="0" u="none" strike="noStrike" cap="none" normalizeH="0" baseline="0" dirty="0">
                <a:ln>
                  <a:noFill/>
                </a:ln>
                <a:effectLst/>
                <a:latin typeface="Programme"/>
              </a:rPr>
              <a:t> me </a:t>
            </a:r>
            <a:r>
              <a:rPr kumimoji="0" lang="pt-BR" altLang="pt-BR" sz="1800" b="0" i="0" u="none" strike="noStrike" cap="none" normalizeH="0" baseline="0" dirty="0" err="1">
                <a:ln>
                  <a:noFill/>
                </a:ln>
                <a:effectLst/>
                <a:latin typeface="Programme"/>
              </a:rPr>
              <a:t>so</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flustered</a:t>
            </a:r>
            <a:r>
              <a:rPr kumimoji="0" lang="pt-BR" altLang="pt-BR" sz="1800" b="0" i="0" u="none" strike="noStrike" cap="none" normalizeH="0" baseline="0" dirty="0">
                <a:ln>
                  <a:noFill/>
                </a:ln>
                <a:effectLst/>
                <a:latin typeface="Programme"/>
              </a:rPr>
              <a:t> I </a:t>
            </a:r>
            <a:r>
              <a:rPr kumimoji="0" lang="pt-BR" altLang="pt-BR" sz="1800" b="0" i="0" u="none" strike="noStrike" cap="none" normalizeH="0" baseline="0" dirty="0" err="1">
                <a:ln>
                  <a:noFill/>
                </a:ln>
                <a:effectLst/>
                <a:latin typeface="Programme"/>
              </a:rPr>
              <a:t>couldn’t</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even</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write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about</a:t>
            </a:r>
            <a:r>
              <a:rPr kumimoji="0" lang="pt-BR" altLang="pt-BR" sz="1800" b="0" i="0" u="none" strike="noStrike" cap="none" normalizeH="0" baseline="0" dirty="0">
                <a:ln>
                  <a:noFill/>
                </a:ln>
                <a:effectLst/>
                <a:latin typeface="Programme"/>
              </a:rPr>
              <a:t> it </a:t>
            </a:r>
            <a:r>
              <a:rPr kumimoji="0" lang="pt-BR" altLang="pt-BR" sz="1800" b="0" i="0" u="none" strike="noStrike" cap="none" normalizeH="0" baseline="0" dirty="0" err="1">
                <a:ln>
                  <a:noFill/>
                </a:ln>
                <a:effectLst/>
                <a:latin typeface="Programme"/>
              </a:rPr>
              <a:t>because</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my</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thoughts</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would</a:t>
            </a:r>
            <a:r>
              <a:rPr kumimoji="0" lang="pt-BR" altLang="pt-BR" sz="1800" b="0" i="0" u="none" strike="noStrike" cap="none" normalizeH="0" baseline="0" dirty="0">
                <a:ln>
                  <a:noFill/>
                </a:ln>
                <a:effectLst/>
                <a:latin typeface="Programme"/>
              </a:rPr>
              <a:t> </a:t>
            </a:r>
            <a:r>
              <a:rPr kumimoji="0" lang="pt-BR" altLang="pt-BR" sz="1800" b="0" i="0" u="none" strike="noStrike" cap="none" normalizeH="0" baseline="0" dirty="0" err="1">
                <a:ln>
                  <a:noFill/>
                </a:ln>
                <a:effectLst/>
                <a:latin typeface="Programme"/>
              </a:rPr>
              <a:t>get</a:t>
            </a:r>
            <a:r>
              <a:rPr kumimoji="0" lang="pt-BR" altLang="pt-BR" sz="1800" b="0" i="0" u="none" strike="noStrike" cap="none" normalizeH="0" baseline="0" dirty="0">
                <a:ln>
                  <a:noFill/>
                </a:ln>
                <a:effectLst/>
                <a:latin typeface="Programme"/>
              </a:rPr>
              <a:t> too </a:t>
            </a:r>
            <a:r>
              <a:rPr kumimoji="0" lang="pt-BR" altLang="pt-BR" sz="1800" b="0" i="0" u="none" strike="noStrike" cap="none" normalizeH="0" baseline="0" dirty="0" err="1">
                <a:ln>
                  <a:noFill/>
                </a:ln>
                <a:effectLst/>
                <a:latin typeface="Programme"/>
              </a:rPr>
              <a:t>scattered</a:t>
            </a:r>
            <a:r>
              <a:rPr kumimoji="0" lang="pt-BR" altLang="pt-BR" sz="1800" b="0" i="0" u="none" strike="noStrike" cap="none" normalizeH="0" baseline="0" dirty="0">
                <a:ln>
                  <a:noFill/>
                </a:ln>
                <a:effectLst/>
                <a:latin typeface="Programm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200" b="0" i="0" u="none" strike="noStrike" cap="none" normalizeH="0" baseline="0" dirty="0">
                <a:ln>
                  <a:noFill/>
                </a:ln>
                <a:solidFill>
                  <a:srgbClr val="000000"/>
                </a:solidFill>
                <a:effectLst/>
                <a:latin typeface="Programme"/>
              </a:rPr>
            </a:b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577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01DEE-71BD-45E9-89FB-FBF8E5E5C1C1}"/>
              </a:ext>
            </a:extLst>
          </p:cNvPr>
          <p:cNvSpPr>
            <a:spLocks noGrp="1"/>
          </p:cNvSpPr>
          <p:nvPr>
            <p:ph type="title"/>
          </p:nvPr>
        </p:nvSpPr>
        <p:spPr>
          <a:xfrm>
            <a:off x="838200" y="365125"/>
            <a:ext cx="10515600" cy="915035"/>
          </a:xfrm>
        </p:spPr>
        <p:txBody>
          <a:bodyPr>
            <a:normAutofit/>
          </a:bodyPr>
          <a:lstStyle/>
          <a:p>
            <a:pPr algn="ctr"/>
            <a:r>
              <a:rPr lang="pt-BR" sz="4800" dirty="0" err="1">
                <a:latin typeface="Hombre" pitchFamily="2" charset="0"/>
              </a:rPr>
              <a:t>Main</a:t>
            </a:r>
            <a:r>
              <a:rPr lang="pt-BR" sz="4800" dirty="0">
                <a:latin typeface="Hombre" pitchFamily="2" charset="0"/>
              </a:rPr>
              <a:t> Verses</a:t>
            </a:r>
          </a:p>
        </p:txBody>
      </p:sp>
      <p:sp>
        <p:nvSpPr>
          <p:cNvPr id="3" name="Espaço Reservado para Conteúdo 2">
            <a:extLst>
              <a:ext uri="{FF2B5EF4-FFF2-40B4-BE49-F238E27FC236}">
                <a16:creationId xmlns:a16="http://schemas.microsoft.com/office/drawing/2014/main" id="{92D1BD47-DD0C-440C-B6A4-AF3D7214BE54}"/>
              </a:ext>
            </a:extLst>
          </p:cNvPr>
          <p:cNvSpPr>
            <a:spLocks noGrp="1"/>
          </p:cNvSpPr>
          <p:nvPr>
            <p:ph idx="1"/>
          </p:nvPr>
        </p:nvSpPr>
        <p:spPr>
          <a:xfrm>
            <a:off x="576775" y="1589649"/>
            <a:ext cx="11141613" cy="4903226"/>
          </a:xfrm>
        </p:spPr>
        <p:txBody>
          <a:bodyPr>
            <a:normAutofit/>
          </a:bodyPr>
          <a:lstStyle/>
          <a:p>
            <a:pPr marL="0" indent="0">
              <a:lnSpc>
                <a:spcPct val="100000"/>
              </a:lnSpc>
              <a:buNone/>
            </a:pPr>
            <a:r>
              <a:rPr lang="en-US" sz="2200" dirty="0">
                <a:latin typeface="Programme"/>
              </a:rPr>
              <a:t>This is an excerpt from Verse 2:</a:t>
            </a:r>
          </a:p>
          <a:p>
            <a:pPr marL="0" indent="0">
              <a:lnSpc>
                <a:spcPct val="100000"/>
              </a:lnSpc>
              <a:buNone/>
            </a:pPr>
            <a:r>
              <a:rPr lang="en-US" sz="2000" i="1" dirty="0">
                <a:latin typeface="Programme"/>
              </a:rPr>
              <a:t>“[…] As this beat backspins, it's like we're drifting back in</a:t>
            </a:r>
          </a:p>
          <a:p>
            <a:pPr marL="0" indent="0">
              <a:lnSpc>
                <a:spcPct val="50000"/>
              </a:lnSpc>
              <a:buNone/>
            </a:pPr>
            <a:r>
              <a:rPr lang="en-US" sz="2000" i="1" dirty="0">
                <a:latin typeface="Programme"/>
              </a:rPr>
              <a:t>To the sixties, having black skin is risky</a:t>
            </a:r>
          </a:p>
          <a:p>
            <a:pPr marL="0" indent="0">
              <a:lnSpc>
                <a:spcPct val="50000"/>
              </a:lnSpc>
              <a:buNone/>
            </a:pPr>
            <a:r>
              <a:rPr lang="en-US" sz="2000" i="1" dirty="0" err="1">
                <a:latin typeface="Programme"/>
              </a:rPr>
              <a:t>'Cause</a:t>
            </a:r>
            <a:r>
              <a:rPr lang="en-US" sz="2000" i="1" dirty="0">
                <a:latin typeface="Programme"/>
              </a:rPr>
              <a:t> this keeps happening</a:t>
            </a:r>
          </a:p>
          <a:p>
            <a:pPr marL="0" indent="0">
              <a:lnSpc>
                <a:spcPct val="50000"/>
              </a:lnSpc>
              <a:buNone/>
            </a:pPr>
            <a:r>
              <a:rPr lang="en-US" sz="2000" i="1" dirty="0">
                <a:latin typeface="Programme"/>
              </a:rPr>
              <a:t>Throughout history, African-Americans have been treated </a:t>
            </a:r>
          </a:p>
          <a:p>
            <a:pPr marL="0" indent="0">
              <a:lnSpc>
                <a:spcPct val="50000"/>
              </a:lnSpc>
              <a:buNone/>
            </a:pPr>
            <a:r>
              <a:rPr lang="en-US" sz="2000" i="1" dirty="0">
                <a:latin typeface="Programme"/>
              </a:rPr>
              <a:t>like shit […]”</a:t>
            </a:r>
          </a:p>
          <a:p>
            <a:pPr marL="0" indent="0">
              <a:lnSpc>
                <a:spcPct val="50000"/>
              </a:lnSpc>
              <a:buNone/>
            </a:pPr>
            <a:endParaRPr lang="en-US" sz="2200" dirty="0">
              <a:latin typeface="Programme"/>
            </a:endParaRPr>
          </a:p>
          <a:p>
            <a:pPr marL="0" indent="0">
              <a:lnSpc>
                <a:spcPct val="100000"/>
              </a:lnSpc>
              <a:spcBef>
                <a:spcPts val="0"/>
              </a:spcBef>
              <a:buNone/>
            </a:pPr>
            <a:r>
              <a:rPr lang="en-US" sz="2000" dirty="0">
                <a:latin typeface="Programme"/>
              </a:rPr>
              <a:t>  The </a:t>
            </a:r>
            <a:r>
              <a:rPr lang="en-US" sz="2000" dirty="0" err="1">
                <a:latin typeface="Programme"/>
              </a:rPr>
              <a:t>backspinning</a:t>
            </a:r>
            <a:r>
              <a:rPr lang="en-US" sz="2000" dirty="0">
                <a:latin typeface="Programme"/>
              </a:rPr>
              <a:t> of the beat illustrates the feeling of social regression to a similar state that it was in the 1960s, before and during the Civil Rights Movement.</a:t>
            </a:r>
          </a:p>
          <a:p>
            <a:pPr marL="0" indent="0">
              <a:lnSpc>
                <a:spcPct val="100000"/>
              </a:lnSpc>
              <a:spcBef>
                <a:spcPts val="0"/>
              </a:spcBef>
              <a:buNone/>
            </a:pPr>
            <a:r>
              <a:rPr lang="en-US" sz="2000" dirty="0">
                <a:latin typeface="Programme"/>
              </a:rPr>
              <a:t>The Civil Rights Movement ended years of social injustice and granted blacks equal rights.</a:t>
            </a:r>
          </a:p>
          <a:p>
            <a:pPr marL="0" indent="0">
              <a:lnSpc>
                <a:spcPct val="100000"/>
              </a:lnSpc>
              <a:spcBef>
                <a:spcPts val="0"/>
              </a:spcBef>
              <a:buNone/>
            </a:pPr>
            <a:r>
              <a:rPr lang="en-US" sz="2000" dirty="0">
                <a:latin typeface="Programme"/>
              </a:rPr>
              <a:t>  However, the fight was long and had already lasted for centuries. First, through ending slavery with the American Civil War in 1865, and then the fight against the Jim Crow laws that enforced the American segregation policies. Even until today, Blacks continue to be mistreated, whether it be through housing discrimination or police brutality.</a:t>
            </a:r>
            <a:endParaRPr lang="pt-BR" sz="2000" dirty="0">
              <a:latin typeface="Programme"/>
            </a:endParaRPr>
          </a:p>
        </p:txBody>
      </p:sp>
      <p:pic>
        <p:nvPicPr>
          <p:cNvPr id="5" name="Imagem 4" descr="Uma imagem contendo dispositivo, medidor&#10;&#10;Descrição gerada automaticamente">
            <a:extLst>
              <a:ext uri="{FF2B5EF4-FFF2-40B4-BE49-F238E27FC236}">
                <a16:creationId xmlns:a16="http://schemas.microsoft.com/office/drawing/2014/main" id="{AE1F439A-071D-4409-BA1D-9AA25F5DDD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089" y="1280160"/>
            <a:ext cx="4619625" cy="2495550"/>
          </a:xfrm>
          <a:prstGeom prst="rect">
            <a:avLst/>
          </a:prstGeom>
        </p:spPr>
      </p:pic>
    </p:spTree>
    <p:extLst>
      <p:ext uri="{BB962C8B-B14F-4D97-AF65-F5344CB8AC3E}">
        <p14:creationId xmlns:p14="http://schemas.microsoft.com/office/powerpoint/2010/main" val="275832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18EB801-6B46-4CFD-B28B-2D5EE9C42344}"/>
              </a:ext>
            </a:extLst>
          </p:cNvPr>
          <p:cNvSpPr>
            <a:spLocks noGrp="1"/>
          </p:cNvSpPr>
          <p:nvPr>
            <p:ph idx="1"/>
          </p:nvPr>
        </p:nvSpPr>
        <p:spPr>
          <a:xfrm>
            <a:off x="450166" y="1659988"/>
            <a:ext cx="11282289" cy="4818819"/>
          </a:xfrm>
        </p:spPr>
        <p:txBody>
          <a:bodyPr>
            <a:normAutofit/>
          </a:bodyPr>
          <a:lstStyle/>
          <a:p>
            <a:pPr marL="0" indent="0">
              <a:buNone/>
            </a:pPr>
            <a:r>
              <a:rPr lang="en-US" sz="2200" dirty="0">
                <a:latin typeface="Programme"/>
              </a:rPr>
              <a:t>This is an excerpt from Verse 3:</a:t>
            </a:r>
          </a:p>
          <a:p>
            <a:pPr marL="0" indent="0">
              <a:buNone/>
            </a:pPr>
            <a:endParaRPr lang="en-US" sz="2200" dirty="0">
              <a:latin typeface="Programme"/>
            </a:endParaRPr>
          </a:p>
          <a:p>
            <a:pPr marL="0" indent="0">
              <a:buNone/>
            </a:pPr>
            <a:r>
              <a:rPr lang="en-US" sz="2000" i="1" dirty="0">
                <a:latin typeface="Programme"/>
              </a:rPr>
              <a:t>“[…] And can't find answers</a:t>
            </a:r>
          </a:p>
          <a:p>
            <a:pPr marL="0" indent="0">
              <a:buNone/>
            </a:pPr>
            <a:r>
              <a:rPr lang="en-US" sz="2000" i="1" dirty="0">
                <a:latin typeface="Programme"/>
              </a:rPr>
              <a:t>We're applying, but McDonald's</a:t>
            </a:r>
          </a:p>
          <a:p>
            <a:pPr marL="0" indent="0">
              <a:buNone/>
            </a:pPr>
            <a:r>
              <a:rPr lang="en-US" sz="2000" i="1" dirty="0">
                <a:latin typeface="Programme"/>
              </a:rPr>
              <a:t>Seems to be the only franchise that'll hire</a:t>
            </a:r>
          </a:p>
          <a:p>
            <a:pPr marL="0" indent="0">
              <a:buNone/>
            </a:pPr>
            <a:r>
              <a:rPr lang="en-US" sz="2000" i="1" dirty="0">
                <a:latin typeface="Programme"/>
              </a:rPr>
              <a:t>So how can we have higher standards? […]”</a:t>
            </a:r>
          </a:p>
          <a:p>
            <a:pPr marL="0" indent="0">
              <a:buNone/>
            </a:pPr>
            <a:endParaRPr lang="en-US" sz="2000" i="1" dirty="0">
              <a:latin typeface="Programme"/>
            </a:endParaRPr>
          </a:p>
          <a:p>
            <a:pPr marL="0" indent="0">
              <a:buNone/>
            </a:pPr>
            <a:r>
              <a:rPr lang="en-US" sz="2000" dirty="0">
                <a:latin typeface="Programme"/>
              </a:rPr>
              <a:t>  Bootstrapping is the idea that hard work and personal responsibility will lead to upward social mobility and contributing to living “The American Dream”. However, considering, the socioeconomic difficulties that many people from poor neighborhoods face, the concept isn’t as easy as it seems. Some of the challenges is poor education, criminal activity and substance abuse.</a:t>
            </a:r>
          </a:p>
          <a:p>
            <a:pPr marL="0" indent="0">
              <a:buNone/>
            </a:pPr>
            <a:r>
              <a:rPr lang="en-US" sz="2000" dirty="0">
                <a:latin typeface="Programme"/>
              </a:rPr>
              <a:t>  So how can a black person have higher standards? It would be like Magazine Luiza did in Brazil? Hiring only black people? I don't think so... </a:t>
            </a:r>
          </a:p>
          <a:p>
            <a:endParaRPr lang="pt-BR" dirty="0"/>
          </a:p>
        </p:txBody>
      </p:sp>
      <p:sp>
        <p:nvSpPr>
          <p:cNvPr id="4" name="Título 1">
            <a:extLst>
              <a:ext uri="{FF2B5EF4-FFF2-40B4-BE49-F238E27FC236}">
                <a16:creationId xmlns:a16="http://schemas.microsoft.com/office/drawing/2014/main" id="{7E0F5E3E-1D34-45CF-852F-AE9AEDC5B122}"/>
              </a:ext>
            </a:extLst>
          </p:cNvPr>
          <p:cNvSpPr>
            <a:spLocks noGrp="1"/>
          </p:cNvSpPr>
          <p:nvPr>
            <p:ph type="title"/>
          </p:nvPr>
        </p:nvSpPr>
        <p:spPr>
          <a:xfrm>
            <a:off x="838200" y="379193"/>
            <a:ext cx="10515600" cy="915035"/>
          </a:xfrm>
        </p:spPr>
        <p:txBody>
          <a:bodyPr>
            <a:normAutofit/>
          </a:bodyPr>
          <a:lstStyle/>
          <a:p>
            <a:pPr algn="ctr"/>
            <a:r>
              <a:rPr lang="pt-BR" sz="4800" dirty="0" err="1">
                <a:latin typeface="Hombre" pitchFamily="2" charset="0"/>
              </a:rPr>
              <a:t>Main</a:t>
            </a:r>
            <a:r>
              <a:rPr lang="pt-BR" sz="4800" dirty="0">
                <a:latin typeface="Hombre" pitchFamily="2" charset="0"/>
              </a:rPr>
              <a:t> Verses</a:t>
            </a:r>
          </a:p>
        </p:txBody>
      </p:sp>
      <p:pic>
        <p:nvPicPr>
          <p:cNvPr id="6" name="Imagem 5" descr="Código QR&#10;&#10;Descrição gerada automaticamente">
            <a:extLst>
              <a:ext uri="{FF2B5EF4-FFF2-40B4-BE49-F238E27FC236}">
                <a16:creationId xmlns:a16="http://schemas.microsoft.com/office/drawing/2014/main" id="{1A03352D-4A08-4463-B1D7-B8D642D2E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636" y="1181687"/>
            <a:ext cx="5808198" cy="3268146"/>
          </a:xfrm>
          <a:prstGeom prst="rect">
            <a:avLst/>
          </a:prstGeom>
        </p:spPr>
      </p:pic>
    </p:spTree>
    <p:extLst>
      <p:ext uri="{BB962C8B-B14F-4D97-AF65-F5344CB8AC3E}">
        <p14:creationId xmlns:p14="http://schemas.microsoft.com/office/powerpoint/2010/main" val="53637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C1C40C9-F8A6-4B2C-9034-0FF4BB7B3E91}"/>
              </a:ext>
            </a:extLst>
          </p:cNvPr>
          <p:cNvSpPr>
            <a:spLocks noGrp="1"/>
          </p:cNvSpPr>
          <p:nvPr>
            <p:ph idx="1"/>
          </p:nvPr>
        </p:nvSpPr>
        <p:spPr>
          <a:xfrm>
            <a:off x="447821" y="2658793"/>
            <a:ext cx="11296357" cy="3938953"/>
          </a:xfrm>
        </p:spPr>
        <p:txBody>
          <a:bodyPr numCol="2">
            <a:normAutofit/>
          </a:bodyPr>
          <a:lstStyle/>
          <a:p>
            <a:pPr marL="0" indent="0">
              <a:buNone/>
            </a:pPr>
            <a:endParaRPr lang="pt-BR" sz="2200" dirty="0">
              <a:latin typeface="Programme"/>
            </a:endParaRPr>
          </a:p>
          <a:p>
            <a:pPr marL="0" indent="0">
              <a:lnSpc>
                <a:spcPct val="70000"/>
              </a:lnSpc>
              <a:buNone/>
            </a:pPr>
            <a:r>
              <a:rPr lang="en-US" sz="1800" dirty="0">
                <a:latin typeface="Programme"/>
              </a:rPr>
              <a:t>“[…] As Dallas overshadows the battle for </a:t>
            </a:r>
            <a:r>
              <a:rPr lang="en-US" sz="1800" dirty="0">
                <a:highlight>
                  <a:srgbClr val="00FF00"/>
                </a:highlight>
                <a:latin typeface="Programme"/>
              </a:rPr>
              <a:t>Black Lives Matter</a:t>
            </a:r>
          </a:p>
          <a:p>
            <a:pPr marL="0" indent="0">
              <a:lnSpc>
                <a:spcPct val="70000"/>
              </a:lnSpc>
              <a:buNone/>
            </a:pPr>
            <a:r>
              <a:rPr lang="en-US" sz="1800" dirty="0">
                <a:latin typeface="Programme"/>
              </a:rPr>
              <a:t>We fight back with violence but acts like that are</a:t>
            </a:r>
          </a:p>
          <a:p>
            <a:pPr marL="0" indent="0">
              <a:lnSpc>
                <a:spcPct val="70000"/>
              </a:lnSpc>
              <a:buNone/>
            </a:pPr>
            <a:r>
              <a:rPr lang="en-US" sz="1800" dirty="0">
                <a:latin typeface="Programme"/>
              </a:rPr>
              <a:t>Black eyes on the movement</a:t>
            </a:r>
          </a:p>
          <a:p>
            <a:pPr marL="0" indent="0">
              <a:lnSpc>
                <a:spcPct val="70000"/>
              </a:lnSpc>
              <a:buNone/>
            </a:pPr>
            <a:r>
              <a:rPr lang="en-US" sz="1800" dirty="0">
                <a:latin typeface="Programme"/>
              </a:rPr>
              <a:t>Which makes </a:t>
            </a:r>
            <a:r>
              <a:rPr lang="en-US" sz="1800" dirty="0">
                <a:highlight>
                  <a:srgbClr val="00FF00"/>
                </a:highlight>
                <a:latin typeface="Programme"/>
              </a:rPr>
              <a:t>black lives madder</a:t>
            </a:r>
          </a:p>
          <a:p>
            <a:pPr marL="0" indent="0">
              <a:lnSpc>
                <a:spcPct val="70000"/>
              </a:lnSpc>
              <a:buNone/>
            </a:pPr>
            <a:r>
              <a:rPr lang="en-US" sz="1800" dirty="0">
                <a:latin typeface="Programme"/>
              </a:rPr>
              <a:t>At cops and cops madder</a:t>
            </a:r>
          </a:p>
          <a:p>
            <a:pPr marL="0" indent="0">
              <a:lnSpc>
                <a:spcPct val="70000"/>
              </a:lnSpc>
              <a:buNone/>
            </a:pPr>
            <a:r>
              <a:rPr lang="en-US" sz="1800" dirty="0">
                <a:latin typeface="Programme"/>
              </a:rPr>
              <a:t>That's why it's at a stalemate</a:t>
            </a:r>
          </a:p>
          <a:p>
            <a:pPr marL="0" indent="0">
              <a:lnSpc>
                <a:spcPct val="70000"/>
              </a:lnSpc>
              <a:buNone/>
            </a:pPr>
            <a:r>
              <a:rPr lang="en-US" sz="1800" dirty="0">
                <a:latin typeface="Programme"/>
              </a:rPr>
              <a:t>And can't arrive at a compromise so it's </a:t>
            </a:r>
            <a:r>
              <a:rPr lang="en-US" sz="1800" dirty="0">
                <a:highlight>
                  <a:srgbClr val="00FFFF"/>
                </a:highlight>
                <a:latin typeface="Programme"/>
              </a:rPr>
              <a:t>Black Ops</a:t>
            </a:r>
          </a:p>
          <a:p>
            <a:pPr marL="0" indent="0">
              <a:lnSpc>
                <a:spcPct val="70000"/>
              </a:lnSpc>
              <a:buNone/>
            </a:pPr>
            <a:r>
              <a:rPr lang="en-US" sz="1800" dirty="0">
                <a:latin typeface="Programme"/>
              </a:rPr>
              <a:t>I wonder if we hire more </a:t>
            </a:r>
            <a:r>
              <a:rPr lang="en-US" sz="1800" dirty="0">
                <a:highlight>
                  <a:srgbClr val="00FFFF"/>
                </a:highlight>
                <a:latin typeface="Programme"/>
              </a:rPr>
              <a:t>black cops</a:t>
            </a:r>
            <a:r>
              <a:rPr lang="en-US" sz="1800" dirty="0">
                <a:latin typeface="Programme"/>
              </a:rPr>
              <a:t>, the </a:t>
            </a:r>
            <a:r>
              <a:rPr lang="en-US" sz="1800" dirty="0">
                <a:highlight>
                  <a:srgbClr val="00FFFF"/>
                </a:highlight>
                <a:latin typeface="Programme"/>
              </a:rPr>
              <a:t>crap stops</a:t>
            </a:r>
          </a:p>
          <a:p>
            <a:pPr marL="0" indent="0">
              <a:lnSpc>
                <a:spcPct val="70000"/>
              </a:lnSpc>
              <a:buNone/>
            </a:pPr>
            <a:r>
              <a:rPr lang="en-US" sz="1800" dirty="0">
                <a:latin typeface="Programme"/>
              </a:rPr>
              <a:t>The block is our backyards, officers, not the </a:t>
            </a:r>
            <a:r>
              <a:rPr lang="en-US" sz="1800" dirty="0">
                <a:highlight>
                  <a:srgbClr val="00FFFF"/>
                </a:highlight>
                <a:latin typeface="Programme"/>
              </a:rPr>
              <a:t>crack spot</a:t>
            </a:r>
            <a:r>
              <a:rPr lang="en-US" sz="1800" dirty="0">
                <a:latin typeface="Programme"/>
              </a:rPr>
              <a:t> […]”</a:t>
            </a:r>
            <a:endParaRPr lang="pt-BR" sz="1800" dirty="0">
              <a:latin typeface="Programme"/>
            </a:endParaRPr>
          </a:p>
          <a:p>
            <a:pPr marL="0" indent="0">
              <a:lnSpc>
                <a:spcPct val="70000"/>
              </a:lnSpc>
              <a:buNone/>
            </a:pPr>
            <a:endParaRPr lang="pt-BR" sz="1800" dirty="0">
              <a:latin typeface="Programme"/>
            </a:endParaRPr>
          </a:p>
          <a:p>
            <a:pPr marL="0" indent="0">
              <a:lnSpc>
                <a:spcPct val="70000"/>
              </a:lnSpc>
              <a:buNone/>
            </a:pPr>
            <a:endParaRPr lang="pt-BR" sz="1800" dirty="0">
              <a:latin typeface="Programme"/>
            </a:endParaRPr>
          </a:p>
          <a:p>
            <a:pPr marL="0" indent="0">
              <a:lnSpc>
                <a:spcPct val="70000"/>
              </a:lnSpc>
              <a:buNone/>
            </a:pPr>
            <a:r>
              <a:rPr lang="en-US" sz="1800" dirty="0">
                <a:latin typeface="Programme"/>
              </a:rPr>
              <a:t>“[…] And bad cops fuck it up for the good cops, and man, stop</a:t>
            </a:r>
          </a:p>
          <a:p>
            <a:pPr marL="0" indent="0">
              <a:lnSpc>
                <a:spcPct val="70000"/>
              </a:lnSpc>
              <a:buNone/>
            </a:pPr>
            <a:r>
              <a:rPr lang="en-US" sz="1800" dirty="0" err="1">
                <a:latin typeface="Programme"/>
              </a:rPr>
              <a:t>Sendin</a:t>
            </a:r>
            <a:r>
              <a:rPr lang="en-US" sz="1800" dirty="0">
                <a:latin typeface="Programme"/>
              </a:rPr>
              <a:t>' white cops in the black neighborhoods</a:t>
            </a:r>
          </a:p>
          <a:p>
            <a:pPr marL="0" indent="0">
              <a:lnSpc>
                <a:spcPct val="70000"/>
              </a:lnSpc>
              <a:buNone/>
            </a:pPr>
            <a:r>
              <a:rPr lang="en-US" sz="1800" dirty="0">
                <a:latin typeface="Programme"/>
              </a:rPr>
              <a:t>Who </a:t>
            </a:r>
            <a:r>
              <a:rPr lang="en-US" sz="1800" dirty="0" err="1">
                <a:latin typeface="Programme"/>
              </a:rPr>
              <a:t>ain't</a:t>
            </a:r>
            <a:r>
              <a:rPr lang="en-US" sz="1800" dirty="0">
                <a:latin typeface="Programme"/>
              </a:rPr>
              <a:t> acclimated to '</a:t>
            </a:r>
            <a:r>
              <a:rPr lang="en-US" sz="1800" dirty="0" err="1">
                <a:latin typeface="Programme"/>
              </a:rPr>
              <a:t>em</a:t>
            </a:r>
            <a:r>
              <a:rPr lang="en-US" sz="1800" dirty="0">
                <a:latin typeface="Programme"/>
              </a:rPr>
              <a:t>, like that's the way to do it</a:t>
            </a:r>
          </a:p>
          <a:p>
            <a:pPr marL="0" indent="0">
              <a:lnSpc>
                <a:spcPct val="70000"/>
              </a:lnSpc>
              <a:buNone/>
            </a:pPr>
            <a:r>
              <a:rPr lang="en-US" sz="1800" dirty="0">
                <a:latin typeface="Programme"/>
              </a:rPr>
              <a:t>Who seen some fuckin' videos of rappers waving guns</a:t>
            </a:r>
          </a:p>
          <a:p>
            <a:pPr marL="0" indent="0">
              <a:lnSpc>
                <a:spcPct val="70000"/>
              </a:lnSpc>
              <a:buNone/>
            </a:pPr>
            <a:r>
              <a:rPr lang="en-US" sz="1800" dirty="0">
                <a:latin typeface="Programme"/>
              </a:rPr>
              <a:t>And know nobody black so they act afraid of us</a:t>
            </a:r>
          </a:p>
          <a:p>
            <a:pPr marL="0" indent="0">
              <a:lnSpc>
                <a:spcPct val="70000"/>
              </a:lnSpc>
              <a:buNone/>
            </a:pPr>
            <a:r>
              <a:rPr lang="en-US" sz="1800" dirty="0">
                <a:latin typeface="Programme"/>
              </a:rPr>
              <a:t>And that's racism, the fear that a black face gives '</a:t>
            </a:r>
            <a:r>
              <a:rPr lang="en-US" sz="1800" dirty="0" err="1">
                <a:latin typeface="Programme"/>
              </a:rPr>
              <a:t>em</a:t>
            </a:r>
            <a:endParaRPr lang="en-US" sz="1800" dirty="0">
              <a:latin typeface="Programme"/>
            </a:endParaRPr>
          </a:p>
          <a:p>
            <a:pPr marL="0" indent="0">
              <a:lnSpc>
                <a:spcPct val="70000"/>
              </a:lnSpc>
              <a:buNone/>
            </a:pPr>
            <a:r>
              <a:rPr lang="en-US" sz="1800" dirty="0">
                <a:latin typeface="Programme"/>
              </a:rPr>
              <a:t>A subconscious racist</a:t>
            </a:r>
          </a:p>
          <a:p>
            <a:pPr marL="0" indent="0">
              <a:lnSpc>
                <a:spcPct val="70000"/>
              </a:lnSpc>
              <a:buNone/>
            </a:pPr>
            <a:r>
              <a:rPr lang="en-US" sz="1800" dirty="0">
                <a:latin typeface="Programme"/>
              </a:rPr>
              <a:t>Wait, why are there black neighborhoods?</a:t>
            </a:r>
          </a:p>
          <a:p>
            <a:pPr marL="0" indent="0">
              <a:lnSpc>
                <a:spcPct val="70000"/>
              </a:lnSpc>
              <a:buNone/>
            </a:pPr>
            <a:r>
              <a:rPr lang="en-US" sz="1800" dirty="0" err="1">
                <a:latin typeface="Programme"/>
              </a:rPr>
              <a:t>'Cause</a:t>
            </a:r>
            <a:r>
              <a:rPr lang="en-US" sz="1800" dirty="0">
                <a:latin typeface="Programme"/>
              </a:rPr>
              <a:t> America </a:t>
            </a:r>
            <a:r>
              <a:rPr lang="en-US" sz="1800" dirty="0">
                <a:highlight>
                  <a:srgbClr val="FF5050"/>
                </a:highlight>
                <a:latin typeface="Programme"/>
              </a:rPr>
              <a:t>segregated us</a:t>
            </a:r>
            <a:r>
              <a:rPr lang="en-US" sz="1800" dirty="0">
                <a:latin typeface="Programme"/>
              </a:rPr>
              <a:t>, designated us to an area</a:t>
            </a:r>
          </a:p>
          <a:p>
            <a:pPr marL="0" indent="0">
              <a:lnSpc>
                <a:spcPct val="70000"/>
              </a:lnSpc>
              <a:buNone/>
            </a:pPr>
            <a:r>
              <a:rPr lang="en-US" sz="1800" dirty="0">
                <a:highlight>
                  <a:srgbClr val="FF5050"/>
                </a:highlight>
                <a:latin typeface="Programme"/>
              </a:rPr>
              <a:t>Separated us</a:t>
            </a:r>
            <a:r>
              <a:rPr lang="en-US" sz="1800" dirty="0">
                <a:latin typeface="Programme"/>
              </a:rPr>
              <a:t>, </a:t>
            </a:r>
            <a:r>
              <a:rPr lang="en-US" sz="1800" dirty="0">
                <a:highlight>
                  <a:srgbClr val="FF5050"/>
                </a:highlight>
                <a:latin typeface="Programme"/>
              </a:rPr>
              <a:t>Section-</a:t>
            </a:r>
            <a:r>
              <a:rPr lang="en-US" sz="1800" dirty="0" err="1">
                <a:highlight>
                  <a:srgbClr val="FF5050"/>
                </a:highlight>
                <a:latin typeface="Programme"/>
              </a:rPr>
              <a:t>Eight'd</a:t>
            </a:r>
            <a:r>
              <a:rPr lang="en-US" sz="1800" dirty="0">
                <a:highlight>
                  <a:srgbClr val="FF5050"/>
                </a:highlight>
                <a:latin typeface="Programme"/>
              </a:rPr>
              <a:t> us </a:t>
            </a:r>
            <a:r>
              <a:rPr lang="en-US" sz="1800" dirty="0">
                <a:latin typeface="Programme"/>
              </a:rPr>
              <a:t>[…]”</a:t>
            </a:r>
            <a:endParaRPr lang="pt-BR" sz="1800" dirty="0">
              <a:latin typeface="Programme"/>
            </a:endParaRPr>
          </a:p>
        </p:txBody>
      </p:sp>
      <p:sp>
        <p:nvSpPr>
          <p:cNvPr id="4" name="Título 1">
            <a:extLst>
              <a:ext uri="{FF2B5EF4-FFF2-40B4-BE49-F238E27FC236}">
                <a16:creationId xmlns:a16="http://schemas.microsoft.com/office/drawing/2014/main" id="{16A10B2D-B7CF-4D5F-9CB2-09FDA4A9C409}"/>
              </a:ext>
            </a:extLst>
          </p:cNvPr>
          <p:cNvSpPr>
            <a:spLocks noGrp="1"/>
          </p:cNvSpPr>
          <p:nvPr>
            <p:ph type="title"/>
          </p:nvPr>
        </p:nvSpPr>
        <p:spPr>
          <a:xfrm>
            <a:off x="838200" y="379193"/>
            <a:ext cx="10515600" cy="915035"/>
          </a:xfrm>
        </p:spPr>
        <p:txBody>
          <a:bodyPr>
            <a:normAutofit/>
          </a:bodyPr>
          <a:lstStyle/>
          <a:p>
            <a:pPr algn="ctr"/>
            <a:r>
              <a:rPr lang="pt-BR" sz="4800" dirty="0">
                <a:latin typeface="Hombre" pitchFamily="2" charset="0"/>
              </a:rPr>
              <a:t>Still </a:t>
            </a:r>
            <a:r>
              <a:rPr lang="pt-BR" sz="4800" dirty="0" err="1">
                <a:latin typeface="Hombre" pitchFamily="2" charset="0"/>
              </a:rPr>
              <a:t>on</a:t>
            </a:r>
            <a:r>
              <a:rPr lang="pt-BR" sz="4800" dirty="0">
                <a:latin typeface="Hombre" pitchFamily="2" charset="0"/>
              </a:rPr>
              <a:t> </a:t>
            </a:r>
            <a:r>
              <a:rPr lang="pt-BR" sz="4800" dirty="0" err="1">
                <a:latin typeface="Hombre" pitchFamily="2" charset="0"/>
              </a:rPr>
              <a:t>Main</a:t>
            </a:r>
            <a:r>
              <a:rPr lang="pt-BR" sz="4800" dirty="0">
                <a:latin typeface="Hombre" pitchFamily="2" charset="0"/>
              </a:rPr>
              <a:t> Verses</a:t>
            </a:r>
          </a:p>
        </p:txBody>
      </p:sp>
      <p:sp>
        <p:nvSpPr>
          <p:cNvPr id="5" name="CaixaDeTexto 4">
            <a:extLst>
              <a:ext uri="{FF2B5EF4-FFF2-40B4-BE49-F238E27FC236}">
                <a16:creationId xmlns:a16="http://schemas.microsoft.com/office/drawing/2014/main" id="{45D2AAB9-73C8-4734-8899-B335D4784081}"/>
              </a:ext>
            </a:extLst>
          </p:cNvPr>
          <p:cNvSpPr txBox="1"/>
          <p:nvPr/>
        </p:nvSpPr>
        <p:spPr>
          <a:xfrm>
            <a:off x="447821" y="2002150"/>
            <a:ext cx="11312770" cy="769441"/>
          </a:xfrm>
          <a:prstGeom prst="rect">
            <a:avLst/>
          </a:prstGeom>
          <a:noFill/>
        </p:spPr>
        <p:txBody>
          <a:bodyPr wrap="square" rtlCol="0">
            <a:spAutoFit/>
          </a:bodyPr>
          <a:lstStyle/>
          <a:p>
            <a:r>
              <a:rPr lang="pt-BR" sz="2200" dirty="0">
                <a:latin typeface="Programme"/>
              </a:rPr>
              <a:t> </a:t>
            </a:r>
            <a:r>
              <a:rPr lang="pt-BR" sz="2200" dirty="0" err="1">
                <a:latin typeface="Programme"/>
              </a:rPr>
              <a:t>On</a:t>
            </a:r>
            <a:r>
              <a:rPr lang="pt-BR" sz="2200" dirty="0">
                <a:latin typeface="Programme"/>
              </a:rPr>
              <a:t> </a:t>
            </a:r>
            <a:r>
              <a:rPr lang="pt-BR" sz="2200" dirty="0" err="1">
                <a:latin typeface="Programme"/>
              </a:rPr>
              <a:t>the</a:t>
            </a:r>
            <a:r>
              <a:rPr lang="pt-BR" sz="2200" dirty="0">
                <a:latin typeface="Programme"/>
              </a:rPr>
              <a:t> </a:t>
            </a:r>
            <a:r>
              <a:rPr lang="pt-BR" sz="2200" dirty="0" err="1">
                <a:latin typeface="Programme"/>
              </a:rPr>
              <a:t>rest</a:t>
            </a:r>
            <a:r>
              <a:rPr lang="pt-BR" sz="2200" dirty="0">
                <a:latin typeface="Programme"/>
              </a:rPr>
              <a:t> </a:t>
            </a:r>
            <a:r>
              <a:rPr lang="pt-BR" sz="2200" dirty="0" err="1">
                <a:latin typeface="Programme"/>
              </a:rPr>
              <a:t>of</a:t>
            </a:r>
            <a:r>
              <a:rPr lang="pt-BR" sz="2200" dirty="0">
                <a:latin typeface="Programme"/>
              </a:rPr>
              <a:t> </a:t>
            </a:r>
            <a:r>
              <a:rPr lang="pt-BR" sz="2200" dirty="0" err="1">
                <a:latin typeface="Programme"/>
              </a:rPr>
              <a:t>the</a:t>
            </a:r>
            <a:r>
              <a:rPr lang="pt-BR" sz="2200" dirty="0">
                <a:latin typeface="Programme"/>
              </a:rPr>
              <a:t> Verse 3, Eminem </a:t>
            </a:r>
            <a:r>
              <a:rPr lang="pt-BR" sz="2200" dirty="0" err="1">
                <a:latin typeface="Programme"/>
              </a:rPr>
              <a:t>it’s</a:t>
            </a:r>
            <a:r>
              <a:rPr lang="pt-BR" sz="2200" dirty="0">
                <a:latin typeface="Programme"/>
              </a:rPr>
              <a:t> </a:t>
            </a:r>
            <a:r>
              <a:rPr lang="pt-BR" sz="2200" dirty="0" err="1">
                <a:latin typeface="Programme"/>
              </a:rPr>
              <a:t>just</a:t>
            </a:r>
            <a:r>
              <a:rPr lang="pt-BR" sz="2200" dirty="0">
                <a:latin typeface="Programme"/>
              </a:rPr>
              <a:t> </a:t>
            </a:r>
            <a:r>
              <a:rPr lang="pt-BR" sz="2200" dirty="0" err="1">
                <a:latin typeface="Programme"/>
              </a:rPr>
              <a:t>spitting</a:t>
            </a:r>
            <a:r>
              <a:rPr lang="pt-BR" sz="2200" dirty="0">
                <a:latin typeface="Programme"/>
              </a:rPr>
              <a:t> </a:t>
            </a:r>
            <a:r>
              <a:rPr lang="pt-BR" sz="2200" dirty="0" err="1">
                <a:latin typeface="Programme"/>
              </a:rPr>
              <a:t>facts</a:t>
            </a:r>
            <a:r>
              <a:rPr lang="pt-BR" sz="2200" dirty="0">
                <a:latin typeface="Programme"/>
              </a:rPr>
              <a:t>, </a:t>
            </a:r>
            <a:r>
              <a:rPr lang="pt-BR" sz="2200" dirty="0" err="1">
                <a:latin typeface="Programme"/>
              </a:rPr>
              <a:t>he</a:t>
            </a:r>
            <a:r>
              <a:rPr lang="pt-BR" sz="2200" dirty="0">
                <a:latin typeface="Programme"/>
              </a:rPr>
              <a:t> </a:t>
            </a:r>
            <a:r>
              <a:rPr lang="pt-BR" sz="2200" dirty="0" err="1">
                <a:latin typeface="Programme"/>
              </a:rPr>
              <a:t>gives</a:t>
            </a:r>
            <a:r>
              <a:rPr lang="pt-BR" sz="2200" dirty="0">
                <a:latin typeface="Programme"/>
              </a:rPr>
              <a:t> </a:t>
            </a:r>
            <a:r>
              <a:rPr lang="pt-BR" sz="2200" dirty="0" err="1">
                <a:latin typeface="Programme"/>
              </a:rPr>
              <a:t>his</a:t>
            </a:r>
            <a:r>
              <a:rPr lang="pt-BR" sz="2200" dirty="0">
                <a:latin typeface="Programme"/>
              </a:rPr>
              <a:t> </a:t>
            </a:r>
            <a:r>
              <a:rPr lang="pt-BR" sz="2200" dirty="0" err="1">
                <a:latin typeface="Programme"/>
              </a:rPr>
              <a:t>own</a:t>
            </a:r>
            <a:r>
              <a:rPr lang="pt-BR" sz="2200" dirty="0">
                <a:latin typeface="Programme"/>
              </a:rPr>
              <a:t> </a:t>
            </a:r>
            <a:r>
              <a:rPr lang="pt-BR" sz="2200" dirty="0" err="1">
                <a:latin typeface="Programme"/>
              </a:rPr>
              <a:t>definition</a:t>
            </a:r>
            <a:r>
              <a:rPr lang="pt-BR" sz="2200" dirty="0">
                <a:latin typeface="Programme"/>
              </a:rPr>
              <a:t> </a:t>
            </a:r>
            <a:r>
              <a:rPr lang="pt-BR" sz="2200" dirty="0" err="1">
                <a:latin typeface="Programme"/>
              </a:rPr>
              <a:t>of</a:t>
            </a:r>
            <a:r>
              <a:rPr lang="pt-BR" sz="2200" dirty="0">
                <a:latin typeface="Programme"/>
              </a:rPr>
              <a:t> </a:t>
            </a:r>
            <a:r>
              <a:rPr lang="pt-BR" sz="2200" dirty="0" err="1">
                <a:latin typeface="Programme"/>
              </a:rPr>
              <a:t>racism</a:t>
            </a:r>
            <a:r>
              <a:rPr lang="pt-BR" sz="2200" dirty="0">
                <a:latin typeface="Programme"/>
              </a:rPr>
              <a:t> </a:t>
            </a:r>
            <a:r>
              <a:rPr lang="pt-BR" sz="2200" dirty="0" err="1">
                <a:latin typeface="Programme"/>
              </a:rPr>
              <a:t>and</a:t>
            </a:r>
            <a:r>
              <a:rPr lang="pt-BR" sz="2200" dirty="0">
                <a:latin typeface="Programme"/>
              </a:rPr>
              <a:t> some </a:t>
            </a:r>
            <a:r>
              <a:rPr lang="pt-BR" sz="2200" dirty="0" err="1">
                <a:latin typeface="Programme"/>
              </a:rPr>
              <a:t>double</a:t>
            </a:r>
            <a:r>
              <a:rPr lang="pt-BR" sz="2200" dirty="0">
                <a:latin typeface="Programme"/>
              </a:rPr>
              <a:t> </a:t>
            </a:r>
            <a:r>
              <a:rPr lang="pt-BR" sz="2200" dirty="0" err="1">
                <a:latin typeface="Programme"/>
              </a:rPr>
              <a:t>entendre</a:t>
            </a:r>
            <a:r>
              <a:rPr lang="pt-BR" sz="2200" dirty="0">
                <a:latin typeface="Programme"/>
              </a:rPr>
              <a:t> </a:t>
            </a:r>
            <a:r>
              <a:rPr lang="pt-BR" sz="2200" dirty="0" err="1">
                <a:latin typeface="Programme"/>
              </a:rPr>
              <a:t>words</a:t>
            </a:r>
            <a:r>
              <a:rPr lang="pt-BR" sz="2200" dirty="0">
                <a:latin typeface="Programme"/>
              </a:rPr>
              <a:t>:</a:t>
            </a:r>
            <a:endParaRPr lang="pt-BR" sz="2200" dirty="0"/>
          </a:p>
        </p:txBody>
      </p:sp>
    </p:spTree>
    <p:extLst>
      <p:ext uri="{BB962C8B-B14F-4D97-AF65-F5344CB8AC3E}">
        <p14:creationId xmlns:p14="http://schemas.microsoft.com/office/powerpoint/2010/main" val="4116750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0A90E-0730-40D4-861B-1D3A6ECE31D2}"/>
              </a:ext>
            </a:extLst>
          </p:cNvPr>
          <p:cNvSpPr>
            <a:spLocks noGrp="1"/>
          </p:cNvSpPr>
          <p:nvPr>
            <p:ph type="title"/>
          </p:nvPr>
        </p:nvSpPr>
        <p:spPr>
          <a:xfrm>
            <a:off x="838200" y="365125"/>
            <a:ext cx="10515600" cy="929103"/>
          </a:xfrm>
        </p:spPr>
        <p:txBody>
          <a:bodyPr>
            <a:normAutofit/>
          </a:bodyPr>
          <a:lstStyle/>
          <a:p>
            <a:pPr algn="ctr"/>
            <a:r>
              <a:rPr lang="pt-BR" sz="4800" dirty="0">
                <a:latin typeface="Hombre" pitchFamily="2" charset="0"/>
              </a:rPr>
              <a:t>The Rap </a:t>
            </a:r>
            <a:r>
              <a:rPr lang="pt-BR" sz="4800" dirty="0" err="1">
                <a:latin typeface="Hombre" pitchFamily="2" charset="0"/>
              </a:rPr>
              <a:t>Scene</a:t>
            </a:r>
            <a:r>
              <a:rPr lang="pt-BR" sz="4800" dirty="0">
                <a:latin typeface="Hombre" pitchFamily="2" charset="0"/>
              </a:rPr>
              <a:t> - </a:t>
            </a:r>
            <a:r>
              <a:rPr lang="pt-BR" sz="4800" dirty="0" err="1">
                <a:latin typeface="Hombre" pitchFamily="2" charset="0"/>
              </a:rPr>
              <a:t>sixties</a:t>
            </a:r>
            <a:endParaRPr lang="pt-BR" sz="4800" dirty="0">
              <a:latin typeface="Hombre" pitchFamily="2" charset="0"/>
            </a:endParaRPr>
          </a:p>
        </p:txBody>
      </p:sp>
      <p:sp>
        <p:nvSpPr>
          <p:cNvPr id="3" name="Espaço Reservado para Conteúdo 2">
            <a:extLst>
              <a:ext uri="{FF2B5EF4-FFF2-40B4-BE49-F238E27FC236}">
                <a16:creationId xmlns:a16="http://schemas.microsoft.com/office/drawing/2014/main" id="{BC83D26C-EFD0-4411-A8CC-548D1A6B05BB}"/>
              </a:ext>
            </a:extLst>
          </p:cNvPr>
          <p:cNvSpPr>
            <a:spLocks noGrp="1"/>
          </p:cNvSpPr>
          <p:nvPr>
            <p:ph idx="1"/>
          </p:nvPr>
        </p:nvSpPr>
        <p:spPr>
          <a:xfrm>
            <a:off x="436098" y="2321169"/>
            <a:ext cx="11437034" cy="4171705"/>
          </a:xfrm>
        </p:spPr>
        <p:txBody>
          <a:bodyPr>
            <a:normAutofit/>
          </a:bodyPr>
          <a:lstStyle/>
          <a:p>
            <a:pPr marL="0" marR="0" indent="0">
              <a:spcBef>
                <a:spcPts val="0"/>
              </a:spcBef>
              <a:spcAft>
                <a:spcPts val="0"/>
              </a:spcAft>
              <a:buNone/>
            </a:pPr>
            <a:r>
              <a:rPr lang="pt-BR" sz="2400" dirty="0">
                <a:effectLst/>
                <a:latin typeface="Programme"/>
              </a:rPr>
              <a:t>  In </a:t>
            </a:r>
            <a:r>
              <a:rPr lang="pt-BR" sz="2400" dirty="0" err="1">
                <a:effectLst/>
                <a:latin typeface="Programme"/>
              </a:rPr>
              <a:t>the</a:t>
            </a:r>
            <a:r>
              <a:rPr lang="pt-BR" sz="2400" dirty="0">
                <a:effectLst/>
                <a:latin typeface="Programme"/>
              </a:rPr>
              <a:t> 1960s, </a:t>
            </a:r>
            <a:r>
              <a:rPr lang="pt-BR" sz="2400" dirty="0" err="1">
                <a:effectLst/>
                <a:latin typeface="Programme"/>
              </a:rPr>
              <a:t>according</a:t>
            </a:r>
            <a:r>
              <a:rPr lang="pt-BR" sz="2400" dirty="0">
                <a:effectLst/>
                <a:latin typeface="Programme"/>
              </a:rPr>
              <a:t> </a:t>
            </a:r>
            <a:r>
              <a:rPr lang="pt-BR" sz="2400" dirty="0" err="1">
                <a:effectLst/>
                <a:latin typeface="Programme"/>
              </a:rPr>
              <a:t>to</a:t>
            </a:r>
            <a:r>
              <a:rPr lang="pt-BR" sz="2400" dirty="0">
                <a:effectLst/>
                <a:latin typeface="Programme"/>
              </a:rPr>
              <a:t> </a:t>
            </a:r>
            <a:r>
              <a:rPr lang="pt-BR" sz="2400" dirty="0" err="1">
                <a:effectLst/>
                <a:latin typeface="Programme"/>
              </a:rPr>
              <a:t>hip-hip</a:t>
            </a:r>
            <a:r>
              <a:rPr lang="pt-BR" sz="2400" dirty="0">
                <a:effectLst/>
                <a:latin typeface="Programme"/>
              </a:rPr>
              <a:t> </a:t>
            </a:r>
            <a:r>
              <a:rPr lang="pt-BR" sz="2400" dirty="0" err="1">
                <a:effectLst/>
                <a:latin typeface="Programme"/>
              </a:rPr>
              <a:t>godfather</a:t>
            </a:r>
            <a:r>
              <a:rPr lang="pt-BR" sz="2400" dirty="0">
                <a:effectLst/>
                <a:latin typeface="Programme"/>
              </a:rPr>
              <a:t> </a:t>
            </a:r>
            <a:r>
              <a:rPr lang="pt-BR" sz="2400" dirty="0" err="1">
                <a:effectLst/>
                <a:latin typeface="Programme"/>
              </a:rPr>
              <a:t>Afrika</a:t>
            </a:r>
            <a:r>
              <a:rPr lang="pt-BR" sz="2400" dirty="0">
                <a:effectLst/>
                <a:latin typeface="Programme"/>
              </a:rPr>
              <a:t> </a:t>
            </a:r>
            <a:r>
              <a:rPr lang="pt-BR" sz="2400" dirty="0" err="1">
                <a:effectLst/>
                <a:latin typeface="Programme"/>
              </a:rPr>
              <a:t>Bambaata</a:t>
            </a:r>
            <a:r>
              <a:rPr lang="pt-BR" sz="2400" dirty="0">
                <a:latin typeface="Programme"/>
              </a:rPr>
              <a:t>:</a:t>
            </a:r>
            <a:r>
              <a:rPr lang="pt-BR" sz="2400" dirty="0">
                <a:effectLst/>
                <a:latin typeface="Programme"/>
              </a:rPr>
              <a:t> "</a:t>
            </a:r>
            <a:r>
              <a:rPr lang="pt-BR" sz="2400" dirty="0" err="1">
                <a:effectLst/>
                <a:latin typeface="Programme"/>
              </a:rPr>
              <a:t>you</a:t>
            </a:r>
            <a:r>
              <a:rPr lang="pt-BR" sz="2400" dirty="0">
                <a:effectLst/>
                <a:latin typeface="Programme"/>
              </a:rPr>
              <a:t> </a:t>
            </a:r>
            <a:r>
              <a:rPr lang="pt-BR" sz="2400" dirty="0" err="1">
                <a:effectLst/>
                <a:latin typeface="Programme"/>
              </a:rPr>
              <a:t>had</a:t>
            </a:r>
            <a:r>
              <a:rPr lang="pt-BR" sz="2400" dirty="0">
                <a:effectLst/>
                <a:latin typeface="Programme"/>
              </a:rPr>
              <a:t> </a:t>
            </a:r>
            <a:r>
              <a:rPr lang="pt-BR" sz="2400" dirty="0" err="1">
                <a:effectLst/>
                <a:latin typeface="Programme"/>
              </a:rPr>
              <a:t>the</a:t>
            </a:r>
            <a:r>
              <a:rPr lang="pt-BR" sz="2400" dirty="0">
                <a:effectLst/>
                <a:latin typeface="Programme"/>
              </a:rPr>
              <a:t> </a:t>
            </a:r>
            <a:r>
              <a:rPr lang="pt-BR" sz="2400" dirty="0" err="1">
                <a:effectLst/>
                <a:latin typeface="Programme"/>
              </a:rPr>
              <a:t>Iove</a:t>
            </a:r>
            <a:r>
              <a:rPr lang="pt-BR" sz="2400" dirty="0">
                <a:effectLst/>
                <a:latin typeface="Programme"/>
              </a:rPr>
              <a:t> </a:t>
            </a:r>
            <a:r>
              <a:rPr lang="pt-BR" sz="2400" dirty="0" err="1">
                <a:effectLst/>
                <a:latin typeface="Programme"/>
              </a:rPr>
              <a:t>style</a:t>
            </a:r>
            <a:r>
              <a:rPr lang="pt-BR" sz="2400" dirty="0">
                <a:effectLst/>
                <a:latin typeface="Programme"/>
              </a:rPr>
              <a:t> </a:t>
            </a:r>
            <a:r>
              <a:rPr lang="pt-BR" sz="2400" dirty="0" err="1">
                <a:effectLst/>
                <a:latin typeface="Programme"/>
              </a:rPr>
              <a:t>of</a:t>
            </a:r>
            <a:r>
              <a:rPr lang="pt-BR" sz="2400" dirty="0">
                <a:effectLst/>
                <a:latin typeface="Programme"/>
              </a:rPr>
              <a:t> </a:t>
            </a:r>
            <a:r>
              <a:rPr lang="pt-BR" sz="2400" dirty="0" err="1">
                <a:effectLst/>
                <a:latin typeface="Programme"/>
              </a:rPr>
              <a:t>rapping</a:t>
            </a:r>
            <a:r>
              <a:rPr lang="pt-BR" sz="2400" dirty="0">
                <a:effectLst/>
                <a:latin typeface="Programme"/>
              </a:rPr>
              <a:t>”, </a:t>
            </a:r>
            <a:r>
              <a:rPr lang="pt-BR" sz="2400" dirty="0" err="1">
                <a:effectLst/>
                <a:latin typeface="Programme"/>
              </a:rPr>
              <a:t>with</a:t>
            </a:r>
            <a:r>
              <a:rPr lang="pt-BR" sz="2400" dirty="0">
                <a:effectLst/>
                <a:latin typeface="Programme"/>
              </a:rPr>
              <a:t> Isaac Hayes, Barry White, </a:t>
            </a:r>
            <a:r>
              <a:rPr lang="pt-BR" sz="2400" dirty="0" err="1">
                <a:effectLst/>
                <a:latin typeface="Programme"/>
              </a:rPr>
              <a:t>and</a:t>
            </a:r>
            <a:r>
              <a:rPr lang="pt-BR" sz="2400" dirty="0">
                <a:effectLst/>
                <a:latin typeface="Programme"/>
              </a:rPr>
              <a:t> </a:t>
            </a:r>
            <a:r>
              <a:rPr lang="pt-BR" sz="2400" dirty="0" err="1">
                <a:effectLst/>
                <a:latin typeface="Programme"/>
              </a:rPr>
              <a:t>the</a:t>
            </a:r>
            <a:r>
              <a:rPr lang="pt-BR" sz="2400" dirty="0">
                <a:effectLst/>
                <a:latin typeface="Programme"/>
              </a:rPr>
              <a:t> </a:t>
            </a:r>
            <a:r>
              <a:rPr lang="pt-BR" sz="2400" dirty="0" err="1">
                <a:effectLst/>
                <a:latin typeface="Programme"/>
              </a:rPr>
              <a:t>poetry</a:t>
            </a:r>
            <a:r>
              <a:rPr lang="pt-BR" sz="2400" dirty="0">
                <a:effectLst/>
                <a:latin typeface="Programme"/>
              </a:rPr>
              <a:t> </a:t>
            </a:r>
            <a:r>
              <a:rPr lang="pt-BR" sz="2400" dirty="0" err="1">
                <a:effectLst/>
                <a:latin typeface="Programme"/>
              </a:rPr>
              <a:t>style</a:t>
            </a:r>
            <a:r>
              <a:rPr lang="pt-BR" sz="2400" dirty="0">
                <a:effectLst/>
                <a:latin typeface="Programme"/>
              </a:rPr>
              <a:t> </a:t>
            </a:r>
            <a:r>
              <a:rPr lang="pt-BR" sz="2400" dirty="0" err="1">
                <a:effectLst/>
                <a:latin typeface="Programme"/>
              </a:rPr>
              <a:t>of</a:t>
            </a:r>
            <a:r>
              <a:rPr lang="pt-BR" sz="2400" dirty="0">
                <a:effectLst/>
                <a:latin typeface="Programme"/>
              </a:rPr>
              <a:t> </a:t>
            </a:r>
            <a:r>
              <a:rPr lang="pt-BR" sz="2400" dirty="0" err="1">
                <a:effectLst/>
                <a:latin typeface="Programme"/>
              </a:rPr>
              <a:t>rapping</a:t>
            </a:r>
            <a:r>
              <a:rPr lang="pt-BR" sz="2400" dirty="0">
                <a:effectLst/>
                <a:latin typeface="Programme"/>
              </a:rPr>
              <a:t> </a:t>
            </a:r>
            <a:r>
              <a:rPr lang="pt-BR" sz="2400" dirty="0" err="1">
                <a:effectLst/>
                <a:latin typeface="Programme"/>
              </a:rPr>
              <a:t>with</a:t>
            </a:r>
            <a:r>
              <a:rPr lang="pt-BR" sz="2400" dirty="0">
                <a:effectLst/>
                <a:latin typeface="Programme"/>
              </a:rPr>
              <a:t> The </a:t>
            </a:r>
            <a:r>
              <a:rPr lang="pt-BR" sz="2400" dirty="0" err="1">
                <a:effectLst/>
                <a:latin typeface="Programme"/>
              </a:rPr>
              <a:t>Last</a:t>
            </a:r>
            <a:r>
              <a:rPr lang="pt-BR" sz="2400" dirty="0">
                <a:effectLst/>
                <a:latin typeface="Programme"/>
              </a:rPr>
              <a:t> </a:t>
            </a:r>
            <a:r>
              <a:rPr lang="pt-BR" sz="2400" dirty="0" err="1">
                <a:effectLst/>
                <a:latin typeface="Programme"/>
              </a:rPr>
              <a:t>Poets</a:t>
            </a:r>
            <a:r>
              <a:rPr lang="pt-BR" sz="2400" dirty="0">
                <a:effectLst/>
                <a:latin typeface="Programme"/>
              </a:rPr>
              <a:t>, The Watts </a:t>
            </a:r>
            <a:r>
              <a:rPr lang="pt-BR" sz="2400" dirty="0" err="1">
                <a:effectLst/>
                <a:latin typeface="Programme"/>
              </a:rPr>
              <a:t>Poets</a:t>
            </a:r>
            <a:r>
              <a:rPr lang="pt-BR" sz="2400" dirty="0">
                <a:effectLst/>
                <a:latin typeface="Programme"/>
              </a:rPr>
              <a:t>, </a:t>
            </a:r>
            <a:r>
              <a:rPr lang="pt-BR" sz="2400" dirty="0" err="1">
                <a:effectLst/>
                <a:latin typeface="Programme"/>
              </a:rPr>
              <a:t>and</a:t>
            </a:r>
            <a:r>
              <a:rPr lang="pt-BR" sz="2400" dirty="0">
                <a:effectLst/>
                <a:latin typeface="Programme"/>
              </a:rPr>
              <a:t> </a:t>
            </a:r>
            <a:r>
              <a:rPr lang="pt-BR" sz="2400" dirty="0" err="1">
                <a:effectLst/>
                <a:latin typeface="Programme"/>
              </a:rPr>
              <a:t>the</a:t>
            </a:r>
            <a:r>
              <a:rPr lang="pt-BR" sz="2400" dirty="0">
                <a:effectLst/>
                <a:latin typeface="Programme"/>
              </a:rPr>
              <a:t> </a:t>
            </a:r>
            <a:r>
              <a:rPr lang="pt-BR" sz="2400" dirty="0" err="1">
                <a:effectLst/>
                <a:latin typeface="Programme"/>
              </a:rPr>
              <a:t>militant</a:t>
            </a:r>
            <a:r>
              <a:rPr lang="pt-BR" sz="2400" dirty="0">
                <a:effectLst/>
                <a:latin typeface="Programme"/>
              </a:rPr>
              <a:t> </a:t>
            </a:r>
            <a:r>
              <a:rPr lang="pt-BR" sz="2400" dirty="0" err="1">
                <a:effectLst/>
                <a:latin typeface="Programme"/>
              </a:rPr>
              <a:t>style</a:t>
            </a:r>
            <a:r>
              <a:rPr lang="pt-BR" sz="2400" dirty="0">
                <a:effectLst/>
                <a:latin typeface="Programme"/>
              </a:rPr>
              <a:t> </a:t>
            </a:r>
            <a:r>
              <a:rPr lang="pt-BR" sz="2400" dirty="0" err="1">
                <a:effectLst/>
                <a:latin typeface="Programme"/>
              </a:rPr>
              <a:t>of</a:t>
            </a:r>
            <a:r>
              <a:rPr lang="pt-BR" sz="2400" dirty="0">
                <a:effectLst/>
                <a:latin typeface="Programme"/>
              </a:rPr>
              <a:t> </a:t>
            </a:r>
            <a:r>
              <a:rPr lang="pt-BR" sz="2400" dirty="0" err="1">
                <a:effectLst/>
                <a:latin typeface="Programme"/>
              </a:rPr>
              <a:t>rapping</a:t>
            </a:r>
            <a:r>
              <a:rPr lang="pt-BR" sz="2400" dirty="0">
                <a:effectLst/>
                <a:latin typeface="Programme"/>
              </a:rPr>
              <a:t> </a:t>
            </a:r>
            <a:r>
              <a:rPr lang="pt-BR" sz="2400" dirty="0" err="1">
                <a:effectLst/>
                <a:latin typeface="Programme"/>
              </a:rPr>
              <a:t>with</a:t>
            </a:r>
            <a:r>
              <a:rPr lang="pt-BR" sz="2400" dirty="0">
                <a:effectLst/>
                <a:latin typeface="Programme"/>
              </a:rPr>
              <a:t> brothers like Malcolm X </a:t>
            </a:r>
            <a:r>
              <a:rPr lang="pt-BR" sz="2400" dirty="0" err="1">
                <a:effectLst/>
                <a:latin typeface="Programme"/>
              </a:rPr>
              <a:t>and</a:t>
            </a:r>
            <a:r>
              <a:rPr lang="pt-BR" sz="2400" dirty="0">
                <a:effectLst/>
                <a:latin typeface="Programme"/>
              </a:rPr>
              <a:t> </a:t>
            </a:r>
            <a:r>
              <a:rPr lang="pt-BR" sz="2400" dirty="0" err="1">
                <a:effectLst/>
                <a:latin typeface="Programme"/>
              </a:rPr>
              <a:t>Minister</a:t>
            </a:r>
            <a:r>
              <a:rPr lang="pt-BR" sz="2400" dirty="0">
                <a:effectLst/>
                <a:latin typeface="Programme"/>
              </a:rPr>
              <a:t> Louis </a:t>
            </a:r>
            <a:r>
              <a:rPr lang="pt-BR" sz="2400" dirty="0" err="1">
                <a:effectLst/>
                <a:latin typeface="Programme"/>
              </a:rPr>
              <a:t>Farrakhan</a:t>
            </a:r>
            <a:r>
              <a:rPr lang="pt-BR" sz="2400" dirty="0">
                <a:effectLst/>
                <a:latin typeface="Programme"/>
              </a:rPr>
              <a:t>. In </a:t>
            </a:r>
            <a:r>
              <a:rPr lang="pt-BR" sz="2400" dirty="0" err="1">
                <a:effectLst/>
                <a:latin typeface="Programme"/>
              </a:rPr>
              <a:t>the</a:t>
            </a:r>
            <a:r>
              <a:rPr lang="pt-BR" sz="2400" dirty="0">
                <a:effectLst/>
                <a:latin typeface="Programme"/>
              </a:rPr>
              <a:t> </a:t>
            </a:r>
            <a:r>
              <a:rPr lang="pt-BR" sz="2400" dirty="0" err="1">
                <a:effectLst/>
                <a:latin typeface="Programme"/>
              </a:rPr>
              <a:t>sixties</a:t>
            </a:r>
            <a:r>
              <a:rPr lang="pt-BR" sz="2400" dirty="0">
                <a:effectLst/>
                <a:latin typeface="Programme"/>
              </a:rPr>
              <a:t> </a:t>
            </a:r>
            <a:r>
              <a:rPr lang="pt-BR" sz="2400" dirty="0" err="1">
                <a:effectLst/>
                <a:latin typeface="Programme"/>
              </a:rPr>
              <a:t>you</a:t>
            </a:r>
            <a:r>
              <a:rPr lang="pt-BR" sz="2400" dirty="0">
                <a:effectLst/>
                <a:latin typeface="Programme"/>
              </a:rPr>
              <a:t> </a:t>
            </a:r>
            <a:r>
              <a:rPr lang="pt-BR" sz="2400" dirty="0" err="1">
                <a:effectLst/>
                <a:latin typeface="Programme"/>
              </a:rPr>
              <a:t>also</a:t>
            </a:r>
            <a:r>
              <a:rPr lang="pt-BR" sz="2400" dirty="0">
                <a:effectLst/>
                <a:latin typeface="Programme"/>
              </a:rPr>
              <a:t> </a:t>
            </a:r>
            <a:r>
              <a:rPr lang="pt-BR" sz="2400" dirty="0" err="1">
                <a:effectLst/>
                <a:latin typeface="Programme"/>
              </a:rPr>
              <a:t>had</a:t>
            </a:r>
            <a:r>
              <a:rPr lang="pt-BR" sz="2400" dirty="0">
                <a:effectLst/>
                <a:latin typeface="Programme"/>
              </a:rPr>
              <a:t> 'The </a:t>
            </a:r>
            <a:r>
              <a:rPr lang="pt-BR" sz="2400" dirty="0" err="1">
                <a:effectLst/>
                <a:latin typeface="Programme"/>
              </a:rPr>
              <a:t>Name</a:t>
            </a:r>
            <a:r>
              <a:rPr lang="pt-BR" sz="2400" dirty="0">
                <a:effectLst/>
                <a:latin typeface="Programme"/>
              </a:rPr>
              <a:t> Game,' a </a:t>
            </a:r>
            <a:r>
              <a:rPr lang="pt-BR" sz="2400" dirty="0" err="1">
                <a:effectLst/>
                <a:latin typeface="Programme"/>
              </a:rPr>
              <a:t>funny</a:t>
            </a:r>
            <a:r>
              <a:rPr lang="pt-BR" sz="2400" dirty="0">
                <a:effectLst/>
                <a:latin typeface="Programme"/>
              </a:rPr>
              <a:t> rap </a:t>
            </a:r>
            <a:r>
              <a:rPr lang="pt-BR" sz="2400" dirty="0" err="1">
                <a:effectLst/>
                <a:latin typeface="Programme"/>
              </a:rPr>
              <a:t>by</a:t>
            </a:r>
            <a:r>
              <a:rPr lang="pt-BR" sz="2400" dirty="0">
                <a:effectLst/>
                <a:latin typeface="Programme"/>
              </a:rPr>
              <a:t> Shirley Ellis, </a:t>
            </a:r>
            <a:r>
              <a:rPr lang="pt-BR" sz="2400" dirty="0" err="1">
                <a:effectLst/>
                <a:latin typeface="Programme"/>
              </a:rPr>
              <a:t>and</a:t>
            </a:r>
            <a:r>
              <a:rPr lang="pt-BR" sz="2400" dirty="0">
                <a:effectLst/>
                <a:latin typeface="Programme"/>
              </a:rPr>
              <a:t> radio DOS Who </a:t>
            </a:r>
            <a:r>
              <a:rPr lang="pt-BR" sz="2400" dirty="0" err="1">
                <a:effectLst/>
                <a:latin typeface="Programme"/>
              </a:rPr>
              <a:t>would</a:t>
            </a:r>
            <a:r>
              <a:rPr lang="pt-BR" sz="2400" dirty="0">
                <a:effectLst/>
                <a:latin typeface="Programme"/>
              </a:rPr>
              <a:t> </a:t>
            </a:r>
            <a:r>
              <a:rPr lang="pt-BR" sz="2400" dirty="0" err="1">
                <a:effectLst/>
                <a:latin typeface="Programme"/>
              </a:rPr>
              <a:t>rhyme</a:t>
            </a:r>
            <a:r>
              <a:rPr lang="pt-BR" sz="2400" dirty="0">
                <a:effectLst/>
                <a:latin typeface="Programme"/>
              </a:rPr>
              <a:t> </a:t>
            </a:r>
            <a:r>
              <a:rPr lang="pt-BR" sz="2400" dirty="0" err="1">
                <a:effectLst/>
                <a:latin typeface="Programme"/>
              </a:rPr>
              <a:t>and</a:t>
            </a:r>
            <a:r>
              <a:rPr lang="pt-BR" sz="2400" dirty="0">
                <a:effectLst/>
                <a:latin typeface="Programme"/>
              </a:rPr>
              <a:t> rap </a:t>
            </a:r>
            <a:r>
              <a:rPr lang="pt-BR" sz="2400" dirty="0" err="1">
                <a:effectLst/>
                <a:latin typeface="Programme"/>
              </a:rPr>
              <a:t>before</a:t>
            </a:r>
            <a:r>
              <a:rPr lang="pt-BR" sz="2400" dirty="0">
                <a:effectLst/>
                <a:latin typeface="Programme"/>
              </a:rPr>
              <a:t> a </a:t>
            </a:r>
            <a:r>
              <a:rPr lang="pt-BR" sz="2400" dirty="0" err="1">
                <a:effectLst/>
                <a:latin typeface="Programme"/>
              </a:rPr>
              <a:t>song</a:t>
            </a:r>
            <a:r>
              <a:rPr lang="pt-BR" sz="2400" dirty="0">
                <a:effectLst/>
                <a:latin typeface="Programme"/>
              </a:rPr>
              <a:t> came </a:t>
            </a:r>
            <a:r>
              <a:rPr lang="pt-BR" sz="2400" dirty="0" err="1">
                <a:effectLst/>
                <a:latin typeface="Programme"/>
              </a:rPr>
              <a:t>on</a:t>
            </a:r>
            <a:r>
              <a:rPr lang="pt-BR" sz="2400" dirty="0">
                <a:effectLst/>
                <a:latin typeface="Programme"/>
              </a:rPr>
              <a:t>.</a:t>
            </a:r>
          </a:p>
          <a:p>
            <a:pPr marL="0" indent="0">
              <a:buNone/>
            </a:pPr>
            <a:r>
              <a:rPr lang="pt-BR" sz="2400" dirty="0">
                <a:latin typeface="Programme"/>
              </a:rPr>
              <a:t>  In </a:t>
            </a:r>
            <a:r>
              <a:rPr lang="pt-BR" sz="2400" dirty="0" err="1">
                <a:latin typeface="Programme"/>
              </a:rPr>
              <a:t>the</a:t>
            </a:r>
            <a:r>
              <a:rPr lang="pt-BR" sz="2400" dirty="0">
                <a:latin typeface="Programme"/>
              </a:rPr>
              <a:t> 1980s </a:t>
            </a:r>
            <a:r>
              <a:rPr lang="pt-BR" sz="2400" dirty="0" err="1">
                <a:latin typeface="Programme"/>
              </a:rPr>
              <a:t>many</a:t>
            </a:r>
            <a:r>
              <a:rPr lang="pt-BR" sz="2400" dirty="0">
                <a:latin typeface="Programme"/>
              </a:rPr>
              <a:t> rappers </a:t>
            </a:r>
            <a:r>
              <a:rPr lang="pt-BR" sz="2400" dirty="0" err="1">
                <a:latin typeface="Programme"/>
              </a:rPr>
              <a:t>talked</a:t>
            </a:r>
            <a:r>
              <a:rPr lang="pt-BR" sz="2400" dirty="0">
                <a:latin typeface="Programme"/>
              </a:rPr>
              <a:t> </a:t>
            </a:r>
            <a:r>
              <a:rPr lang="pt-BR" sz="2400" dirty="0" err="1">
                <a:latin typeface="Programme"/>
              </a:rPr>
              <a:t>about</a:t>
            </a:r>
            <a:r>
              <a:rPr lang="pt-BR" sz="2400" dirty="0">
                <a:latin typeface="Programme"/>
              </a:rPr>
              <a:t> </a:t>
            </a:r>
            <a:r>
              <a:rPr lang="pt-BR" sz="2400" dirty="0" err="1">
                <a:latin typeface="Programme"/>
              </a:rPr>
              <a:t>things</a:t>
            </a:r>
            <a:r>
              <a:rPr lang="pt-BR" sz="2400" dirty="0">
                <a:latin typeface="Programme"/>
              </a:rPr>
              <a:t> </a:t>
            </a:r>
            <a:r>
              <a:rPr lang="pt-BR" sz="2400" dirty="0" err="1">
                <a:latin typeface="Programme"/>
              </a:rPr>
              <a:t>that</a:t>
            </a:r>
            <a:r>
              <a:rPr lang="pt-BR" sz="2400" dirty="0">
                <a:latin typeface="Programme"/>
              </a:rPr>
              <a:t> are </a:t>
            </a:r>
            <a:r>
              <a:rPr lang="pt-BR" sz="2400" dirty="0" err="1">
                <a:latin typeface="Programme"/>
              </a:rPr>
              <a:t>consequences</a:t>
            </a:r>
            <a:r>
              <a:rPr lang="pt-BR" sz="2400" dirty="0">
                <a:latin typeface="Programme"/>
              </a:rPr>
              <a:t> </a:t>
            </a:r>
            <a:r>
              <a:rPr lang="pt-BR" sz="2400" dirty="0" err="1">
                <a:latin typeface="Programme"/>
              </a:rPr>
              <a:t>of</a:t>
            </a:r>
            <a:r>
              <a:rPr lang="pt-BR" sz="2400" dirty="0">
                <a:latin typeface="Programme"/>
              </a:rPr>
              <a:t> </a:t>
            </a:r>
            <a:r>
              <a:rPr lang="pt-BR" sz="2400" dirty="0" err="1">
                <a:latin typeface="Programme"/>
              </a:rPr>
              <a:t>the</a:t>
            </a:r>
            <a:r>
              <a:rPr lang="pt-BR" sz="2400" dirty="0">
                <a:latin typeface="Programme"/>
              </a:rPr>
              <a:t> </a:t>
            </a:r>
            <a:r>
              <a:rPr lang="pt-BR" sz="2400" dirty="0" err="1">
                <a:latin typeface="Programme"/>
              </a:rPr>
              <a:t>sixties</a:t>
            </a:r>
            <a:r>
              <a:rPr lang="pt-BR" sz="2400" dirty="0">
                <a:latin typeface="Programme"/>
              </a:rPr>
              <a:t>. </a:t>
            </a:r>
            <a:r>
              <a:rPr lang="pt-BR" sz="2400" dirty="0" err="1">
                <a:latin typeface="Programme"/>
              </a:rPr>
              <a:t>You</a:t>
            </a:r>
            <a:r>
              <a:rPr lang="pt-BR" sz="2400" dirty="0">
                <a:latin typeface="Programme"/>
              </a:rPr>
              <a:t> </a:t>
            </a:r>
            <a:r>
              <a:rPr lang="pt-BR" sz="2400" dirty="0" err="1">
                <a:latin typeface="Programme"/>
              </a:rPr>
              <a:t>have</a:t>
            </a:r>
            <a:r>
              <a:rPr lang="pt-BR" sz="2400" dirty="0">
                <a:latin typeface="Programme"/>
              </a:rPr>
              <a:t> N.W.A – “</a:t>
            </a:r>
            <a:r>
              <a:rPr lang="pt-BR" sz="2400" dirty="0" err="1">
                <a:latin typeface="Programme"/>
              </a:rPr>
              <a:t>Fuck</a:t>
            </a:r>
            <a:r>
              <a:rPr lang="pt-BR" sz="2400" dirty="0">
                <a:latin typeface="Programme"/>
              </a:rPr>
              <a:t> </a:t>
            </a:r>
            <a:r>
              <a:rPr lang="pt-BR" sz="2400" dirty="0" err="1">
                <a:latin typeface="Programme"/>
              </a:rPr>
              <a:t>Tha</a:t>
            </a:r>
            <a:r>
              <a:rPr lang="pt-BR" sz="2400" dirty="0">
                <a:latin typeface="Programme"/>
              </a:rPr>
              <a:t> Police”, Nas, 2Pac </a:t>
            </a:r>
            <a:r>
              <a:rPr lang="pt-BR" sz="2400" dirty="0" err="1">
                <a:latin typeface="Programme"/>
              </a:rPr>
              <a:t>and</a:t>
            </a:r>
            <a:r>
              <a:rPr lang="pt-BR" sz="2400" dirty="0">
                <a:latin typeface="Programme"/>
              </a:rPr>
              <a:t> </a:t>
            </a:r>
            <a:r>
              <a:rPr lang="pt-BR" sz="2400" dirty="0" err="1">
                <a:latin typeface="Programme"/>
              </a:rPr>
              <a:t>others</a:t>
            </a:r>
            <a:r>
              <a:rPr lang="pt-BR" sz="2400" dirty="0">
                <a:latin typeface="Programme"/>
              </a:rPr>
              <a:t> </a:t>
            </a:r>
            <a:r>
              <a:rPr lang="pt-BR" sz="2400" dirty="0" err="1">
                <a:latin typeface="Programme"/>
              </a:rPr>
              <a:t>artists</a:t>
            </a:r>
            <a:r>
              <a:rPr lang="pt-BR" sz="2400" dirty="0">
                <a:latin typeface="Programme"/>
              </a:rPr>
              <a:t> </a:t>
            </a:r>
          </a:p>
        </p:txBody>
      </p:sp>
    </p:spTree>
    <p:extLst>
      <p:ext uri="{BB962C8B-B14F-4D97-AF65-F5344CB8AC3E}">
        <p14:creationId xmlns:p14="http://schemas.microsoft.com/office/powerpoint/2010/main" val="87368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426BD-B2EB-4C7C-8E30-AF6C1FCF6D45}"/>
              </a:ext>
            </a:extLst>
          </p:cNvPr>
          <p:cNvSpPr>
            <a:spLocks noGrp="1"/>
          </p:cNvSpPr>
          <p:nvPr>
            <p:ph type="title"/>
          </p:nvPr>
        </p:nvSpPr>
        <p:spPr/>
        <p:txBody>
          <a:bodyPr>
            <a:normAutofit/>
          </a:bodyPr>
          <a:lstStyle/>
          <a:p>
            <a:pPr algn="ctr"/>
            <a:r>
              <a:rPr lang="pt-BR" sz="5400" dirty="0" err="1">
                <a:latin typeface="Hombre" pitchFamily="2" charset="0"/>
              </a:rPr>
              <a:t>Conclusion</a:t>
            </a:r>
            <a:endParaRPr lang="pt-BR" sz="5400" dirty="0">
              <a:latin typeface="Hombre" pitchFamily="2" charset="0"/>
            </a:endParaRPr>
          </a:p>
        </p:txBody>
      </p:sp>
      <p:sp>
        <p:nvSpPr>
          <p:cNvPr id="3" name="Espaço Reservado para Conteúdo 2">
            <a:extLst>
              <a:ext uri="{FF2B5EF4-FFF2-40B4-BE49-F238E27FC236}">
                <a16:creationId xmlns:a16="http://schemas.microsoft.com/office/drawing/2014/main" id="{06A2E171-F235-4D9D-AD38-036A84A1AC9F}"/>
              </a:ext>
            </a:extLst>
          </p:cNvPr>
          <p:cNvSpPr>
            <a:spLocks noGrp="1"/>
          </p:cNvSpPr>
          <p:nvPr>
            <p:ph idx="1"/>
          </p:nvPr>
        </p:nvSpPr>
        <p:spPr>
          <a:xfrm>
            <a:off x="604911" y="2039815"/>
            <a:ext cx="11057206" cy="4304714"/>
          </a:xfrm>
        </p:spPr>
        <p:txBody>
          <a:bodyPr>
            <a:normAutofit fontScale="92500" lnSpcReduction="20000"/>
          </a:bodyPr>
          <a:lstStyle/>
          <a:p>
            <a:pPr marL="0" indent="0">
              <a:buNone/>
            </a:pPr>
            <a:r>
              <a:rPr lang="en-US" b="0" i="0" dirty="0">
                <a:solidFill>
                  <a:srgbClr val="000000"/>
                </a:solidFill>
                <a:effectLst/>
                <a:latin typeface="Programme"/>
              </a:rPr>
              <a:t>  There’s a phrase that keeps </a:t>
            </a:r>
            <a:r>
              <a:rPr lang="en-US" b="0" i="0" dirty="0" err="1">
                <a:solidFill>
                  <a:srgbClr val="000000"/>
                </a:solidFill>
                <a:effectLst/>
                <a:latin typeface="Programme"/>
              </a:rPr>
              <a:t>knockin</a:t>
            </a:r>
            <a:r>
              <a:rPr lang="en-US" b="0" i="0" dirty="0">
                <a:solidFill>
                  <a:srgbClr val="000000"/>
                </a:solidFill>
                <a:effectLst/>
                <a:latin typeface="Programme"/>
              </a:rPr>
              <a:t>’ in my head:</a:t>
            </a:r>
            <a:endParaRPr lang="en-US" dirty="0">
              <a:solidFill>
                <a:srgbClr val="000000"/>
              </a:solidFill>
              <a:latin typeface="Programme"/>
            </a:endParaRPr>
          </a:p>
          <a:p>
            <a:pPr marL="0" indent="0">
              <a:buNone/>
            </a:pPr>
            <a:r>
              <a:rPr lang="en-US" b="0" i="0" dirty="0">
                <a:solidFill>
                  <a:srgbClr val="000000"/>
                </a:solidFill>
                <a:effectLst/>
                <a:latin typeface="Programme"/>
              </a:rPr>
              <a:t> “And I admit, there have been times where it's been </a:t>
            </a:r>
            <a:r>
              <a:rPr lang="en-US" b="0" i="0" dirty="0" err="1">
                <a:solidFill>
                  <a:srgbClr val="000000"/>
                </a:solidFill>
                <a:effectLst/>
                <a:latin typeface="Programme"/>
              </a:rPr>
              <a:t>embarrassin</a:t>
            </a:r>
            <a:r>
              <a:rPr lang="en-US" b="0" i="0" dirty="0">
                <a:solidFill>
                  <a:srgbClr val="000000"/>
                </a:solidFill>
                <a:effectLst/>
                <a:latin typeface="Programme"/>
              </a:rPr>
              <a:t>' to be a...” and then the Chorus “white boy, white boy”. It’s </a:t>
            </a:r>
            <a:r>
              <a:rPr lang="en-US" b="0" i="0" dirty="0" err="1">
                <a:solidFill>
                  <a:srgbClr val="000000"/>
                </a:solidFill>
                <a:effectLst/>
                <a:latin typeface="Programme"/>
              </a:rPr>
              <a:t>tought</a:t>
            </a:r>
            <a:r>
              <a:rPr lang="en-US" dirty="0">
                <a:solidFill>
                  <a:srgbClr val="000000"/>
                </a:solidFill>
                <a:latin typeface="Programme"/>
              </a:rPr>
              <a:t>, when I see that many people with the same skin color of mine did some crazy </a:t>
            </a:r>
            <a:r>
              <a:rPr lang="en-US" dirty="0" err="1">
                <a:solidFill>
                  <a:srgbClr val="000000"/>
                </a:solidFill>
                <a:latin typeface="Programme"/>
              </a:rPr>
              <a:t>sh</a:t>
            </a:r>
            <a:r>
              <a:rPr lang="en-US" dirty="0">
                <a:solidFill>
                  <a:srgbClr val="000000"/>
                </a:solidFill>
                <a:latin typeface="Programme"/>
              </a:rPr>
              <a:t>*t makes me feel like: Damn, is this color cursed? I don’t really get it…</a:t>
            </a:r>
          </a:p>
          <a:p>
            <a:pPr marL="0" indent="0">
              <a:buNone/>
            </a:pPr>
            <a:endParaRPr lang="en-US" dirty="0">
              <a:solidFill>
                <a:srgbClr val="000000"/>
              </a:solidFill>
              <a:latin typeface="Programme"/>
            </a:endParaRPr>
          </a:p>
          <a:p>
            <a:pPr marL="0" indent="0" algn="ctr">
              <a:buNone/>
            </a:pPr>
            <a:r>
              <a:rPr lang="en-US" b="0" i="0" dirty="0">
                <a:solidFill>
                  <a:srgbClr val="000000"/>
                </a:solidFill>
                <a:effectLst/>
                <a:latin typeface="18thCentury" pitchFamily="2" charset="0"/>
              </a:rPr>
              <a:t>Links of the research: </a:t>
            </a:r>
          </a:p>
          <a:p>
            <a:r>
              <a:rPr lang="en-US" b="0" i="0" dirty="0">
                <a:solidFill>
                  <a:srgbClr val="000000"/>
                </a:solidFill>
                <a:effectLst/>
                <a:latin typeface="18thCentury" pitchFamily="2" charset="0"/>
                <a:hlinkClick r:id="rId2"/>
              </a:rPr>
              <a:t>https://genius.com/Eminem-untouchable-lyrics</a:t>
            </a:r>
            <a:endParaRPr lang="en-US" b="0" i="0" dirty="0">
              <a:solidFill>
                <a:srgbClr val="000000"/>
              </a:solidFill>
              <a:effectLst/>
              <a:latin typeface="18thCentury" pitchFamily="2" charset="0"/>
            </a:endParaRPr>
          </a:p>
          <a:p>
            <a:r>
              <a:rPr lang="en-US" b="0" i="0" dirty="0">
                <a:solidFill>
                  <a:srgbClr val="000000"/>
                </a:solidFill>
                <a:effectLst/>
                <a:latin typeface="18thCentury" pitchFamily="2" charset="0"/>
              </a:rPr>
              <a:t> </a:t>
            </a:r>
            <a:r>
              <a:rPr lang="en-US" b="0" i="0" dirty="0">
                <a:solidFill>
                  <a:srgbClr val="000000"/>
                </a:solidFill>
                <a:effectLst/>
                <a:latin typeface="18thCentury" pitchFamily="2" charset="0"/>
                <a:hlinkClick r:id="rId3"/>
              </a:rPr>
              <a:t>https://www.americanbluesscene.com/language-of-the-blues-rap/</a:t>
            </a:r>
            <a:endParaRPr lang="en-US" b="0" i="0" dirty="0">
              <a:solidFill>
                <a:srgbClr val="000000"/>
              </a:solidFill>
              <a:effectLst/>
              <a:latin typeface="18thCentury" pitchFamily="2" charset="0"/>
            </a:endParaRPr>
          </a:p>
          <a:p>
            <a:r>
              <a:rPr lang="en-US" b="0" i="0" dirty="0">
                <a:solidFill>
                  <a:srgbClr val="000000"/>
                </a:solidFill>
                <a:effectLst/>
                <a:latin typeface="18thCentury" pitchFamily="2" charset="0"/>
              </a:rPr>
              <a:t> </a:t>
            </a:r>
            <a:r>
              <a:rPr lang="en-US" b="0" i="0" dirty="0">
                <a:solidFill>
                  <a:srgbClr val="000000"/>
                </a:solidFill>
                <a:effectLst/>
                <a:latin typeface="18thCentury" pitchFamily="2" charset="0"/>
                <a:hlinkClick r:id="rId4"/>
              </a:rPr>
              <a:t>https://wordpress.clarku.edu/musc210-hhp/hip-hop-culture-politics-exploring-the-narrative-and-power-of-rap-lyrics/fuck-tha-police-n-w-a/</a:t>
            </a:r>
            <a:endParaRPr lang="en-US" b="0" i="0" dirty="0">
              <a:solidFill>
                <a:srgbClr val="000000"/>
              </a:solidFill>
              <a:effectLst/>
              <a:latin typeface="18thCentury" pitchFamily="2" charset="0"/>
            </a:endParaRPr>
          </a:p>
          <a:p>
            <a:pPr marL="0" indent="0">
              <a:buNone/>
            </a:pPr>
            <a:endParaRPr lang="en-US" b="0" i="0" dirty="0">
              <a:solidFill>
                <a:srgbClr val="000000"/>
              </a:solidFill>
              <a:effectLst/>
              <a:latin typeface="18thCentury" pitchFamily="2" charset="0"/>
            </a:endParaRPr>
          </a:p>
          <a:p>
            <a:endParaRPr lang="pt-BR" dirty="0"/>
          </a:p>
        </p:txBody>
      </p:sp>
    </p:spTree>
    <p:extLst>
      <p:ext uri="{BB962C8B-B14F-4D97-AF65-F5344CB8AC3E}">
        <p14:creationId xmlns:p14="http://schemas.microsoft.com/office/powerpoint/2010/main" val="703995628"/>
      </p:ext>
    </p:extLst>
  </p:cSld>
  <p:clrMapOvr>
    <a:masterClrMapping/>
  </p:clrMapOvr>
</p:sld>
</file>

<file path=ppt/theme/theme1.xml><?xml version="1.0" encoding="utf-8"?>
<a:theme xmlns:a="http://schemas.openxmlformats.org/drawingml/2006/main" name="Tema do Office">
  <a:themeElements>
    <a:clrScheme name="Laranja Vermelh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977</Words>
  <Application>Microsoft Office PowerPoint</Application>
  <PresentationFormat>Widescreen</PresentationFormat>
  <Paragraphs>66</Paragraphs>
  <Slides>7</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7</vt:i4>
      </vt:variant>
    </vt:vector>
  </HeadingPairs>
  <TitlesOfParts>
    <vt:vector size="16" baseType="lpstr">
      <vt:lpstr>18thCentury</vt:lpstr>
      <vt:lpstr>Arial</vt:lpstr>
      <vt:lpstr>Calibri</vt:lpstr>
      <vt:lpstr>Calibri Light</vt:lpstr>
      <vt:lpstr>Footlight MT Light</vt:lpstr>
      <vt:lpstr>Hombre</vt:lpstr>
      <vt:lpstr>Maiandra GD</vt:lpstr>
      <vt:lpstr>Programme</vt:lpstr>
      <vt:lpstr>Tema do Office</vt:lpstr>
      <vt:lpstr>Civil Rights Movement</vt:lpstr>
      <vt:lpstr>Untouchable – racial issues on rap</vt:lpstr>
      <vt:lpstr>Main Verses</vt:lpstr>
      <vt:lpstr>Main Verses</vt:lpstr>
      <vt:lpstr>Still on Main Verses</vt:lpstr>
      <vt:lpstr>The Rap Scene - sixties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RODRIGUES GIETZEL</dc:creator>
  <cp:lastModifiedBy>GABRIEL RODRIGUES GIETZEL</cp:lastModifiedBy>
  <cp:revision>20</cp:revision>
  <dcterms:created xsi:type="dcterms:W3CDTF">2020-10-13T13:32:07Z</dcterms:created>
  <dcterms:modified xsi:type="dcterms:W3CDTF">2020-10-14T13:42:22Z</dcterms:modified>
</cp:coreProperties>
</file>