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9" r:id="rId3"/>
    <p:sldId id="257" r:id="rId4"/>
    <p:sldId id="258"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11/11/2020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26346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11/11/2020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14332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11/11/2020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407755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11/11/2020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68590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11/11/2020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13713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11/11/2020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40103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11/11/2020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67082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11/11/2020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16120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11/11/2020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09883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11/11/2020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31089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11/11/2020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37682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11/11/2020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‹nº›</a:t>
            </a:fld>
            <a:endParaRPr lang="en-US"/>
          </a:p>
        </p:txBody>
      </p:sp>
    </p:spTree>
    <p:extLst>
      <p:ext uri="{BB962C8B-B14F-4D97-AF65-F5344CB8AC3E}">
        <p14:creationId xmlns:p14="http://schemas.microsoft.com/office/powerpoint/2010/main" val="30034742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EAFBEC1-43EC-4B24-8AB8-9CE0CDF96CA9}"/>
              </a:ext>
            </a:extLst>
          </p:cNvPr>
          <p:cNvSpPr>
            <a:spLocks noGrp="1"/>
          </p:cNvSpPr>
          <p:nvPr>
            <p:ph type="ctrTitle"/>
          </p:nvPr>
        </p:nvSpPr>
        <p:spPr>
          <a:xfrm>
            <a:off x="1262085" y="1625363"/>
            <a:ext cx="6702670" cy="1073888"/>
          </a:xfrm>
        </p:spPr>
        <p:txBody>
          <a:bodyPr>
            <a:normAutofit/>
          </a:bodyPr>
          <a:lstStyle/>
          <a:p>
            <a:pPr algn="l"/>
            <a:r>
              <a:rPr lang="pt-BR" dirty="0" err="1"/>
              <a:t>Generations</a:t>
            </a:r>
            <a:endParaRPr lang="pt-BR" dirty="0"/>
          </a:p>
        </p:txBody>
      </p:sp>
      <p:sp>
        <p:nvSpPr>
          <p:cNvPr id="3" name="Subtítulo 2">
            <a:extLst>
              <a:ext uri="{FF2B5EF4-FFF2-40B4-BE49-F238E27FC236}">
                <a16:creationId xmlns:a16="http://schemas.microsoft.com/office/drawing/2014/main" id="{CD6F4485-F938-4A35-8B3B-55C345009957}"/>
              </a:ext>
            </a:extLst>
          </p:cNvPr>
          <p:cNvSpPr>
            <a:spLocks noGrp="1"/>
          </p:cNvSpPr>
          <p:nvPr>
            <p:ph type="subTitle" idx="1"/>
          </p:nvPr>
        </p:nvSpPr>
        <p:spPr>
          <a:xfrm>
            <a:off x="649357" y="3474484"/>
            <a:ext cx="7673009" cy="1041438"/>
          </a:xfrm>
        </p:spPr>
        <p:txBody>
          <a:bodyPr>
            <a:normAutofit/>
          </a:bodyPr>
          <a:lstStyle/>
          <a:p>
            <a:pPr algn="ctr">
              <a:lnSpc>
                <a:spcPct val="107000"/>
              </a:lnSpc>
              <a:spcAft>
                <a:spcPts val="800"/>
              </a:spcAft>
            </a:pPr>
            <a:r>
              <a:rPr lang="pt-BR" sz="2000" dirty="0" err="1">
                <a:effectLst/>
                <a:latin typeface="BrowalliaUPC" panose="020B0604020202020204" pitchFamily="34" charset="-34"/>
                <a:ea typeface="Calibri" panose="020F0502020204030204" pitchFamily="34" charset="0"/>
                <a:cs typeface="Times New Roman" panose="02020603050405020304" pitchFamily="18" charset="0"/>
              </a:rPr>
              <a:t>Group</a:t>
            </a:r>
            <a:r>
              <a:rPr lang="pt-BR" sz="2000" dirty="0">
                <a:effectLst/>
                <a:latin typeface="BrowalliaUPC" panose="020B0604020202020204" pitchFamily="34" charset="-34"/>
                <a:ea typeface="Calibri" panose="020F0502020204030204" pitchFamily="34" charset="0"/>
                <a:cs typeface="Times New Roman" panose="02020603050405020304" pitchFamily="18" charset="0"/>
              </a:rPr>
              <a:t> </a:t>
            </a:r>
            <a:r>
              <a:rPr lang="pt-BR" sz="2000" dirty="0" err="1">
                <a:effectLst/>
                <a:latin typeface="BrowalliaUPC" panose="020B0604020202020204" pitchFamily="34" charset="-34"/>
                <a:ea typeface="Calibri" panose="020F0502020204030204" pitchFamily="34" charset="0"/>
                <a:cs typeface="Times New Roman" panose="02020603050405020304" pitchFamily="18" charset="0"/>
              </a:rPr>
              <a:t>members</a:t>
            </a:r>
            <a:r>
              <a:rPr lang="pt-BR" sz="2000" dirty="0">
                <a:effectLst/>
                <a:latin typeface="BrowalliaUPC" panose="020B0604020202020204" pitchFamily="34" charset="-34"/>
                <a:ea typeface="Calibri" panose="020F0502020204030204" pitchFamily="34" charset="0"/>
                <a:cs typeface="Times New Roman" panose="02020603050405020304" pitchFamily="18" charset="0"/>
              </a:rPr>
              <a:t>: Gabriel Gietzel, Gabriel </a:t>
            </a:r>
            <a:r>
              <a:rPr lang="pt-BR" sz="2000" dirty="0" err="1">
                <a:effectLst/>
                <a:latin typeface="BrowalliaUPC" panose="020B0604020202020204" pitchFamily="34" charset="-34"/>
                <a:ea typeface="Calibri" panose="020F0502020204030204" pitchFamily="34" charset="0"/>
                <a:cs typeface="Times New Roman" panose="02020603050405020304" pitchFamily="18" charset="0"/>
              </a:rPr>
              <a:t>Sandu</a:t>
            </a:r>
            <a:r>
              <a:rPr lang="pt-BR" sz="2000" dirty="0">
                <a:effectLst/>
                <a:latin typeface="BrowalliaUPC" panose="020B0604020202020204" pitchFamily="34" charset="-34"/>
                <a:ea typeface="Calibri" panose="020F0502020204030204" pitchFamily="34" charset="0"/>
                <a:cs typeface="Times New Roman" panose="02020603050405020304" pitchFamily="18" charset="0"/>
              </a:rPr>
              <a:t> Gabriel Cesar, Murilo </a:t>
            </a:r>
            <a:r>
              <a:rPr lang="pt-BR" sz="2000" dirty="0" err="1">
                <a:effectLst/>
                <a:latin typeface="BrowalliaUPC" panose="020B0604020202020204" pitchFamily="34" charset="-34"/>
                <a:ea typeface="Calibri" panose="020F0502020204030204" pitchFamily="34" charset="0"/>
                <a:cs typeface="Times New Roman" panose="02020603050405020304" pitchFamily="18" charset="0"/>
              </a:rPr>
              <a:t>Furlaneto</a:t>
            </a:r>
            <a:r>
              <a:rPr lang="pt-BR" sz="2000" dirty="0">
                <a:effectLst/>
                <a:latin typeface="BrowalliaUPC" panose="020B0604020202020204" pitchFamily="34" charset="-34"/>
                <a:ea typeface="Calibri" panose="020F0502020204030204" pitchFamily="34" charset="0"/>
                <a:cs typeface="Times New Roman" panose="02020603050405020304" pitchFamily="18" charset="0"/>
              </a:rPr>
              <a:t> </a:t>
            </a:r>
            <a:r>
              <a:rPr lang="pt-BR" sz="2000" dirty="0" err="1">
                <a:effectLst/>
                <a:latin typeface="BrowalliaUPC" panose="020B0604020202020204" pitchFamily="34" charset="-34"/>
                <a:ea typeface="Calibri" panose="020F0502020204030204" pitchFamily="34" charset="0"/>
                <a:cs typeface="Times New Roman" panose="02020603050405020304" pitchFamily="18" charset="0"/>
              </a:rPr>
              <a:t>and</a:t>
            </a:r>
            <a:r>
              <a:rPr lang="pt-BR" sz="2000" dirty="0">
                <a:effectLst/>
                <a:latin typeface="BrowalliaUPC" panose="020B0604020202020204" pitchFamily="34" charset="-34"/>
                <a:ea typeface="Calibri" panose="020F0502020204030204" pitchFamily="34" charset="0"/>
                <a:cs typeface="Times New Roman" panose="02020603050405020304" pitchFamily="18" charset="0"/>
              </a:rPr>
              <a:t> Victor </a:t>
            </a:r>
            <a:r>
              <a:rPr lang="pt-BR" sz="2000" dirty="0" err="1">
                <a:effectLst/>
                <a:latin typeface="BrowalliaUPC" panose="020B0604020202020204" pitchFamily="34" charset="-34"/>
                <a:ea typeface="Calibri" panose="020F0502020204030204" pitchFamily="34" charset="0"/>
                <a:cs typeface="Times New Roman" panose="02020603050405020304" pitchFamily="18" charset="0"/>
              </a:rPr>
              <a:t>Daderio</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pt-BR" dirty="0"/>
          </a:p>
        </p:txBody>
      </p:sp>
      <p:pic>
        <p:nvPicPr>
          <p:cNvPr id="18" name="Picture 3">
            <a:extLst>
              <a:ext uri="{FF2B5EF4-FFF2-40B4-BE49-F238E27FC236}">
                <a16:creationId xmlns:a16="http://schemas.microsoft.com/office/drawing/2014/main" id="{27985D8E-7D88-477A-842A-559A3C1FEA5D}"/>
              </a:ext>
            </a:extLst>
          </p:cNvPr>
          <p:cNvPicPr>
            <a:picLocks noChangeAspect="1"/>
          </p:cNvPicPr>
          <p:nvPr/>
        </p:nvPicPr>
        <p:blipFill rotWithShape="1">
          <a:blip r:embed="rId2"/>
          <a:srcRect l="15228" r="50440" b="2"/>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9"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67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3311B1-4D12-4F90-839F-969561FE188C}"/>
              </a:ext>
            </a:extLst>
          </p:cNvPr>
          <p:cNvSpPr>
            <a:spLocks noGrp="1"/>
          </p:cNvSpPr>
          <p:nvPr>
            <p:ph type="title"/>
          </p:nvPr>
        </p:nvSpPr>
        <p:spPr>
          <a:xfrm>
            <a:off x="490330" y="424070"/>
            <a:ext cx="6215270" cy="1378226"/>
          </a:xfrm>
        </p:spPr>
        <p:txBody>
          <a:bodyPr>
            <a:normAutofit/>
          </a:bodyPr>
          <a:lstStyle/>
          <a:p>
            <a:pPr algn="ctr"/>
            <a:r>
              <a:rPr lang="pt-BR" dirty="0">
                <a:latin typeface="Century Schoolbook" panose="02040604050505020304" pitchFamily="18" charset="0"/>
              </a:rPr>
              <a:t>Website </a:t>
            </a:r>
            <a:r>
              <a:rPr lang="pt-BR" dirty="0" err="1">
                <a:latin typeface="Century Schoolbook" panose="02040604050505020304" pitchFamily="18" charset="0"/>
              </a:rPr>
              <a:t>content</a:t>
            </a:r>
            <a:endParaRPr lang="pt-BR" dirty="0">
              <a:latin typeface="Century Schoolbook" panose="02040604050505020304" pitchFamily="18" charset="0"/>
            </a:endParaRPr>
          </a:p>
        </p:txBody>
      </p:sp>
      <p:sp>
        <p:nvSpPr>
          <p:cNvPr id="3" name="Espaço Reservado para Conteúdo 2">
            <a:extLst>
              <a:ext uri="{FF2B5EF4-FFF2-40B4-BE49-F238E27FC236}">
                <a16:creationId xmlns:a16="http://schemas.microsoft.com/office/drawing/2014/main" id="{B5EF1D37-D90B-4583-8D1C-B76E09C0AF0F}"/>
              </a:ext>
            </a:extLst>
          </p:cNvPr>
          <p:cNvSpPr>
            <a:spLocks noGrp="1"/>
          </p:cNvSpPr>
          <p:nvPr>
            <p:ph idx="1"/>
          </p:nvPr>
        </p:nvSpPr>
        <p:spPr>
          <a:xfrm>
            <a:off x="1142999" y="2205038"/>
            <a:ext cx="5198066" cy="4119562"/>
          </a:xfrm>
        </p:spPr>
        <p:txBody>
          <a:bodyPr>
            <a:normAutofit/>
          </a:bodyPr>
          <a:lstStyle/>
          <a:p>
            <a:pPr>
              <a:lnSpc>
                <a:spcPct val="90000"/>
              </a:lnSpc>
            </a:pPr>
            <a:r>
              <a:rPr lang="pt-BR" sz="2000" err="1"/>
              <a:t>Did</a:t>
            </a:r>
            <a:r>
              <a:rPr lang="pt-BR" sz="2000"/>
              <a:t> </a:t>
            </a:r>
            <a:r>
              <a:rPr lang="pt-BR" sz="2000" err="1"/>
              <a:t>the</a:t>
            </a:r>
            <a:r>
              <a:rPr lang="pt-BR" sz="2000"/>
              <a:t> websites </a:t>
            </a:r>
            <a:r>
              <a:rPr lang="pt-BR" sz="2000" err="1"/>
              <a:t>get</a:t>
            </a:r>
            <a:r>
              <a:rPr lang="pt-BR" sz="2000"/>
              <a:t> it </a:t>
            </a:r>
            <a:r>
              <a:rPr lang="pt-BR" sz="2000" err="1"/>
              <a:t>right</a:t>
            </a:r>
            <a:r>
              <a:rPr lang="pt-BR" sz="2000"/>
              <a:t>? </a:t>
            </a:r>
          </a:p>
          <a:p>
            <a:pPr marL="0" indent="0">
              <a:lnSpc>
                <a:spcPct val="90000"/>
              </a:lnSpc>
              <a:buNone/>
            </a:pPr>
            <a:endParaRPr lang="pt-BR" sz="2000"/>
          </a:p>
          <a:p>
            <a:pPr marL="0" indent="0">
              <a:lnSpc>
                <a:spcPct val="90000"/>
              </a:lnSpc>
              <a:buNone/>
            </a:pPr>
            <a:r>
              <a:rPr lang="pt-BR" sz="2000"/>
              <a:t>  I </a:t>
            </a:r>
            <a:r>
              <a:rPr lang="pt-BR" sz="2000" err="1"/>
              <a:t>think</a:t>
            </a:r>
            <a:r>
              <a:rPr lang="pt-BR" sz="2000"/>
              <a:t> </a:t>
            </a:r>
            <a:r>
              <a:rPr lang="pt-BR" sz="2000" err="1"/>
              <a:t>that</a:t>
            </a:r>
            <a:r>
              <a:rPr lang="pt-BR" sz="2000"/>
              <a:t> </a:t>
            </a:r>
            <a:r>
              <a:rPr lang="pt-BR" sz="2000" err="1"/>
              <a:t>they’ve</a:t>
            </a:r>
            <a:r>
              <a:rPr lang="pt-BR" sz="2000"/>
              <a:t> </a:t>
            </a:r>
            <a:r>
              <a:rPr lang="pt-BR" sz="2000" err="1"/>
              <a:t>made</a:t>
            </a:r>
            <a:r>
              <a:rPr lang="pt-BR" sz="2000"/>
              <a:t> a </a:t>
            </a:r>
            <a:r>
              <a:rPr lang="pt-BR" sz="2000" err="1"/>
              <a:t>great</a:t>
            </a:r>
            <a:r>
              <a:rPr lang="pt-BR" sz="2000"/>
              <a:t> </a:t>
            </a:r>
            <a:r>
              <a:rPr lang="pt-BR" sz="2000" err="1"/>
              <a:t>prediction</a:t>
            </a:r>
            <a:r>
              <a:rPr lang="pt-BR" sz="2000"/>
              <a:t> </a:t>
            </a:r>
            <a:r>
              <a:rPr lang="pt-BR" sz="2000" err="1"/>
              <a:t>right</a:t>
            </a:r>
            <a:r>
              <a:rPr lang="pt-BR" sz="2000"/>
              <a:t> </a:t>
            </a:r>
            <a:r>
              <a:rPr lang="pt-BR" sz="2000" err="1"/>
              <a:t>there</a:t>
            </a:r>
            <a:r>
              <a:rPr lang="pt-BR" sz="2000"/>
              <a:t>, </a:t>
            </a:r>
            <a:r>
              <a:rPr lang="pt-BR" sz="2000" err="1"/>
              <a:t>by</a:t>
            </a:r>
            <a:r>
              <a:rPr lang="pt-BR" sz="2000"/>
              <a:t> </a:t>
            </a:r>
            <a:r>
              <a:rPr lang="pt-BR" sz="2000" err="1"/>
              <a:t>searching</a:t>
            </a:r>
            <a:r>
              <a:rPr lang="pt-BR" sz="2000"/>
              <a:t> </a:t>
            </a:r>
            <a:r>
              <a:rPr lang="pt-BR" sz="2000" err="1"/>
              <a:t>up</a:t>
            </a:r>
            <a:r>
              <a:rPr lang="pt-BR" sz="2000"/>
              <a:t> like: </a:t>
            </a:r>
            <a:r>
              <a:rPr lang="en-US" sz="2000"/>
              <a:t>How can we reach this generation? Do they usually use this info medium? What attracts the eyes of this generation? What keeps this person entertained and receptive? For me, there are things that looks like facts, the personalized advertisement on the Facebook for the Millennials and also for the Gen X (I believe that is the main social media of them as well), based on lifestyle brands and nostalgic content. These two articles </a:t>
            </a:r>
            <a:r>
              <a:rPr lang="en-US" sz="2000" err="1"/>
              <a:t>kinda</a:t>
            </a:r>
            <a:r>
              <a:rPr lang="en-US" sz="2000"/>
              <a:t> make sense tough. </a:t>
            </a:r>
            <a:endParaRPr lang="pt-BR" sz="2000"/>
          </a:p>
        </p:txBody>
      </p:sp>
      <p:sp>
        <p:nvSpPr>
          <p:cNvPr id="141"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3" name="Straight Connector 142">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3076" name="Picture 4">
            <a:extLst>
              <a:ext uri="{FF2B5EF4-FFF2-40B4-BE49-F238E27FC236}">
                <a16:creationId xmlns:a16="http://schemas.microsoft.com/office/drawing/2014/main" id="{0DA67B90-D637-4B3A-9F78-95C32B6087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39074" y="2429967"/>
            <a:ext cx="4449188" cy="41711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9B6986B-BA44-4978-9D74-7B51AB5366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39074" y="171908"/>
            <a:ext cx="4449188" cy="214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67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010D86-6993-4024-BA93-3D78CD83F9CA}"/>
              </a:ext>
            </a:extLst>
          </p:cNvPr>
          <p:cNvSpPr>
            <a:spLocks noGrp="1"/>
          </p:cNvSpPr>
          <p:nvPr>
            <p:ph type="title"/>
          </p:nvPr>
        </p:nvSpPr>
        <p:spPr>
          <a:xfrm>
            <a:off x="1143000" y="533401"/>
            <a:ext cx="9646920" cy="1382156"/>
          </a:xfrm>
        </p:spPr>
        <p:txBody>
          <a:bodyPr>
            <a:normAutofit/>
          </a:bodyPr>
          <a:lstStyle/>
          <a:p>
            <a:pPr algn="ctr"/>
            <a:r>
              <a:rPr lang="pt-BR" sz="4000" dirty="0">
                <a:latin typeface="Century Schoolbook" panose="02040604050505020304" pitchFamily="18" charset="0"/>
              </a:rPr>
              <a:t>Social media </a:t>
            </a:r>
            <a:r>
              <a:rPr lang="pt-BR" sz="4000" dirty="0" err="1">
                <a:latin typeface="Century Schoolbook" panose="02040604050505020304" pitchFamily="18" charset="0"/>
              </a:rPr>
              <a:t>Content</a:t>
            </a:r>
            <a:endParaRPr lang="pt-BR" sz="4000" dirty="0">
              <a:latin typeface="Century Schoolbook" panose="02040604050505020304" pitchFamily="18" charset="0"/>
            </a:endParaRPr>
          </a:p>
        </p:txBody>
      </p:sp>
      <p:sp>
        <p:nvSpPr>
          <p:cNvPr id="3" name="Espaço Reservado para Conteúdo 2">
            <a:extLst>
              <a:ext uri="{FF2B5EF4-FFF2-40B4-BE49-F238E27FC236}">
                <a16:creationId xmlns:a16="http://schemas.microsoft.com/office/drawing/2014/main" id="{A22A3F62-37FA-4F03-A671-9977BCBBEA30}"/>
              </a:ext>
            </a:extLst>
          </p:cNvPr>
          <p:cNvSpPr>
            <a:spLocks noGrp="1"/>
          </p:cNvSpPr>
          <p:nvPr>
            <p:ph idx="1"/>
          </p:nvPr>
        </p:nvSpPr>
        <p:spPr/>
        <p:txBody>
          <a:bodyPr>
            <a:normAutofit lnSpcReduction="10000"/>
          </a:bodyPr>
          <a:lstStyle/>
          <a:p>
            <a:pPr marL="0" indent="0">
              <a:buNone/>
            </a:pPr>
            <a:r>
              <a:rPr lang="pt-BR" dirty="0"/>
              <a:t>  </a:t>
            </a:r>
            <a:r>
              <a:rPr lang="pt-BR" dirty="0" err="1"/>
              <a:t>There’s</a:t>
            </a:r>
            <a:r>
              <a:rPr lang="pt-BR" dirty="0"/>
              <a:t> a vídeo </a:t>
            </a:r>
            <a:r>
              <a:rPr lang="pt-BR" dirty="0" err="1"/>
              <a:t>called</a:t>
            </a:r>
            <a:r>
              <a:rPr lang="pt-BR" dirty="0"/>
              <a:t> </a:t>
            </a:r>
            <a:r>
              <a:rPr lang="pt-BR" dirty="0" err="1"/>
              <a:t>by</a:t>
            </a:r>
            <a:r>
              <a:rPr lang="pt-BR" dirty="0"/>
              <a:t>: “Gerações X, Y e Z: Qual É A Sua?” It </a:t>
            </a:r>
            <a:r>
              <a:rPr lang="pt-BR" dirty="0" err="1"/>
              <a:t>portrays</a:t>
            </a:r>
            <a:r>
              <a:rPr lang="pt-BR" dirty="0"/>
              <a:t> </a:t>
            </a:r>
            <a:r>
              <a:rPr lang="pt-BR" dirty="0" err="1"/>
              <a:t>generations</a:t>
            </a:r>
            <a:r>
              <a:rPr lang="pt-BR" dirty="0"/>
              <a:t> </a:t>
            </a:r>
            <a:r>
              <a:rPr lang="pt-BR" dirty="0" err="1"/>
              <a:t>pretty</a:t>
            </a:r>
            <a:r>
              <a:rPr lang="pt-BR" dirty="0"/>
              <a:t> </a:t>
            </a:r>
            <a:r>
              <a:rPr lang="pt-BR" dirty="0" err="1"/>
              <a:t>well</a:t>
            </a:r>
            <a:r>
              <a:rPr lang="pt-BR" dirty="0"/>
              <a:t> </a:t>
            </a:r>
            <a:r>
              <a:rPr lang="pt-BR" dirty="0" err="1"/>
              <a:t>tough</a:t>
            </a:r>
            <a:r>
              <a:rPr lang="pt-BR" dirty="0"/>
              <a:t>, </a:t>
            </a:r>
            <a:r>
              <a:rPr lang="en-US" dirty="0"/>
              <a:t>citing historical facts to explain the reason for the behaviors and how there are defects in the generations, especially in the most recent generation Z. On the internet, many people call the Gen Z of “Nutella Generation” this name to characterize it with freshness, until it would be very funny any joke with the younger generation, or with any other generation, but I think it was missing in the video to make it very clear that not always, on the contrary, it’s very difficult ALL THE PEOPLE born after the 2000s to have characteristics similar to those mentioned, I think that at least one point can be the same, but I still notice many differences, just analyzing the young people of my own city for example, there are a variety of tastes and opinions very different, in any generation there are many differences. </a:t>
            </a:r>
            <a:endParaRPr lang="pt-BR" dirty="0"/>
          </a:p>
        </p:txBody>
      </p:sp>
      <p:pic>
        <p:nvPicPr>
          <p:cNvPr id="1028" name="Picture 4" descr="facebook logo | Logo facebook, Social media logos, Facebook profile">
            <a:extLst>
              <a:ext uri="{FF2B5EF4-FFF2-40B4-BE49-F238E27FC236}">
                <a16:creationId xmlns:a16="http://schemas.microsoft.com/office/drawing/2014/main" id="{5949D6C1-0667-4C40-BF75-8AC2E9650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868" y="645469"/>
            <a:ext cx="878058" cy="8780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CD60EBD-6044-44B9-8664-5BF40847A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901" y="645469"/>
            <a:ext cx="1263089" cy="878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18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69F30-3605-4849-8BD5-177902FF9C53}"/>
              </a:ext>
            </a:extLst>
          </p:cNvPr>
          <p:cNvSpPr>
            <a:spLocks noGrp="1"/>
          </p:cNvSpPr>
          <p:nvPr>
            <p:ph type="title"/>
          </p:nvPr>
        </p:nvSpPr>
        <p:spPr/>
        <p:txBody>
          <a:bodyPr/>
          <a:lstStyle/>
          <a:p>
            <a:pPr algn="ctr"/>
            <a:r>
              <a:rPr lang="pt-BR" sz="4000" dirty="0" err="1">
                <a:latin typeface="Century Schoolbook" panose="02040604050505020304" pitchFamily="18" charset="0"/>
              </a:rPr>
              <a:t>Conclusion</a:t>
            </a:r>
            <a:endParaRPr lang="pt-BR" dirty="0">
              <a:latin typeface="Century Schoolbook" panose="02040604050505020304" pitchFamily="18" charset="0"/>
            </a:endParaRPr>
          </a:p>
        </p:txBody>
      </p:sp>
      <p:sp>
        <p:nvSpPr>
          <p:cNvPr id="3" name="Espaço Reservado para Conteúdo 2">
            <a:extLst>
              <a:ext uri="{FF2B5EF4-FFF2-40B4-BE49-F238E27FC236}">
                <a16:creationId xmlns:a16="http://schemas.microsoft.com/office/drawing/2014/main" id="{51C70195-EF4A-4D0A-89D3-1E46C74DD58A}"/>
              </a:ext>
            </a:extLst>
          </p:cNvPr>
          <p:cNvSpPr>
            <a:spLocks noGrp="1"/>
          </p:cNvSpPr>
          <p:nvPr>
            <p:ph idx="1"/>
          </p:nvPr>
        </p:nvSpPr>
        <p:spPr>
          <a:xfrm>
            <a:off x="1239078" y="2128824"/>
            <a:ext cx="9906000" cy="4024424"/>
          </a:xfrm>
        </p:spPr>
        <p:txBody>
          <a:bodyPr/>
          <a:lstStyle/>
          <a:p>
            <a:pPr marL="0" indent="0">
              <a:buNone/>
            </a:pPr>
            <a:r>
              <a:rPr lang="en-US" dirty="0"/>
              <a:t>  That’s why it’s very wrong to generalize everyone and state it as true, as for example I’ve always saw someone in my family criticizing many teenagers, I’ve heard that “teenagers are the worst race”, “there’s no way to talk to a teenager”, “every single one of you lacks respect and loves to be rebellious”. Fortunately, that person knows that this is wrong and I hope that this idea won’t be spread anymore </a:t>
            </a:r>
            <a:r>
              <a:rPr lang="en-US" dirty="0" err="1"/>
              <a:t>‘cause</a:t>
            </a:r>
            <a:r>
              <a:rPr lang="en-US" dirty="0"/>
              <a:t> it’s just prejudice anyway.</a:t>
            </a:r>
            <a:endParaRPr lang="pt-BR" dirty="0"/>
          </a:p>
          <a:p>
            <a:pPr marL="0" indent="0">
              <a:buNone/>
            </a:pPr>
            <a:r>
              <a:rPr lang="pt-BR" dirty="0"/>
              <a:t>  In sum, </a:t>
            </a:r>
            <a:r>
              <a:rPr lang="en-US" dirty="0"/>
              <a:t>I think that the author of the content must make a research before talking about, </a:t>
            </a:r>
            <a:r>
              <a:rPr lang="en-US" dirty="0" err="1"/>
              <a:t>'cause</a:t>
            </a:r>
            <a:r>
              <a:rPr lang="en-US" dirty="0"/>
              <a:t> sometimes inadvertently ends up generalizing and affirming just a point of view.</a:t>
            </a:r>
            <a:endParaRPr lang="pt-BR" dirty="0"/>
          </a:p>
        </p:txBody>
      </p:sp>
    </p:spTree>
    <p:extLst>
      <p:ext uri="{BB962C8B-B14F-4D97-AF65-F5344CB8AC3E}">
        <p14:creationId xmlns:p14="http://schemas.microsoft.com/office/powerpoint/2010/main" val="3308159170"/>
      </p:ext>
    </p:extLst>
  </p:cSld>
  <p:clrMapOvr>
    <a:masterClrMapping/>
  </p:clrMapOvr>
</p:sld>
</file>

<file path=ppt/theme/theme1.xml><?xml version="1.0" encoding="utf-8"?>
<a:theme xmlns:a="http://schemas.openxmlformats.org/drawingml/2006/main" name="AngleLinesVTI">
  <a:themeElements>
    <a:clrScheme name="AnalogousFromRegularSeedLeftStep">
      <a:dk1>
        <a:srgbClr val="000000"/>
      </a:dk1>
      <a:lt1>
        <a:srgbClr val="FFFFFF"/>
      </a:lt1>
      <a:dk2>
        <a:srgbClr val="321C1D"/>
      </a:dk2>
      <a:lt2>
        <a:srgbClr val="F0F2F3"/>
      </a:lt2>
      <a:accent1>
        <a:srgbClr val="C3784D"/>
      </a:accent1>
      <a:accent2>
        <a:srgbClr val="B13B41"/>
      </a:accent2>
      <a:accent3>
        <a:srgbClr val="C34D84"/>
      </a:accent3>
      <a:accent4>
        <a:srgbClr val="B13BA3"/>
      </a:accent4>
      <a:accent5>
        <a:srgbClr val="A04DC3"/>
      </a:accent5>
      <a:accent6>
        <a:srgbClr val="5E3CB2"/>
      </a:accent6>
      <a:hlink>
        <a:srgbClr val="3F90B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4</TotalTime>
  <Words>443</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vt:i4>
      </vt:variant>
    </vt:vector>
  </HeadingPairs>
  <TitlesOfParts>
    <vt:vector size="11" baseType="lpstr">
      <vt:lpstr>Arial</vt:lpstr>
      <vt:lpstr>BrowalliaUPC</vt:lpstr>
      <vt:lpstr>Calibri</vt:lpstr>
      <vt:lpstr>Century Schoolbook</vt:lpstr>
      <vt:lpstr>Univers Condensed Light</vt:lpstr>
      <vt:lpstr>Walbaum Display Light</vt:lpstr>
      <vt:lpstr>AngleLinesVTI</vt:lpstr>
      <vt:lpstr>Generations</vt:lpstr>
      <vt:lpstr>Website content</vt:lpstr>
      <vt:lpstr>Social media Content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Generations</dc:title>
  <dc:creator>GABRIEL RODRIGUES GIETZEL</dc:creator>
  <cp:lastModifiedBy>GABRIEL RODRIGUES GIETZEL</cp:lastModifiedBy>
  <cp:revision>1</cp:revision>
  <dcterms:created xsi:type="dcterms:W3CDTF">2020-11-12T02:24:37Z</dcterms:created>
  <dcterms:modified xsi:type="dcterms:W3CDTF">2020-11-12T02:29:25Z</dcterms:modified>
</cp:coreProperties>
</file>