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7559675" cy="10691813"/>
  <p:notesSz cx="6858000" cy="9144000"/>
  <p:embeddedFontLst>
    <p:embeddedFont>
      <p:font typeface="Rubik" panose="020B0604020202020204" charset="-79"/>
      <p:regular r:id="rId12"/>
      <p:bold r:id="rId13"/>
      <p:italic r:id="rId14"/>
      <p:boldItalic r:id="rId15"/>
    </p:embeddedFont>
    <p:embeddedFont>
      <p:font typeface="Rubik Medium" panose="020B0604020202020204" charset="-79"/>
      <p:regular r:id="rId16"/>
      <p:bold r:id="rId17"/>
      <p:italic r:id="rId18"/>
      <p:boldItalic r:id="rId19"/>
    </p:embeddedFont>
    <p:embeddedFont>
      <p:font typeface="Rubik SemiBold" panose="020B0604020202020204" charset="-79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37">
          <p15:clr>
            <a:srgbClr val="000000"/>
          </p15:clr>
        </p15:guide>
        <p15:guide id="2" pos="23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RSg200T1IfBMe8MXbviSfwOtJ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2204" y="48"/>
      </p:cViewPr>
      <p:guideLst>
        <p:guide orient="horz" pos="3337"/>
        <p:guide pos="23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7037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5275feb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25275feb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5a73b30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25a73b30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ctrTitle"/>
          </p:nvPr>
        </p:nvSpPr>
        <p:spPr>
          <a:xfrm>
            <a:off x="257712" y="1547778"/>
            <a:ext cx="7044600" cy="42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subTitle" idx="1"/>
          </p:nvPr>
        </p:nvSpPr>
        <p:spPr>
          <a:xfrm>
            <a:off x="257705" y="5891409"/>
            <a:ext cx="70446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 hasCustomPrompt="1"/>
          </p:nvPr>
        </p:nvSpPr>
        <p:spPr>
          <a:xfrm>
            <a:off x="257705" y="2299346"/>
            <a:ext cx="7044600" cy="40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257705" y="4471058"/>
            <a:ext cx="7044600" cy="17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33069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2"/>
          </p:nvPr>
        </p:nvSpPr>
        <p:spPr>
          <a:xfrm>
            <a:off x="3995291" y="2395696"/>
            <a:ext cx="33069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257705" y="1154948"/>
            <a:ext cx="2321700" cy="15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257705" y="2888617"/>
            <a:ext cx="2321700" cy="6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405325" y="935745"/>
            <a:ext cx="5264700" cy="85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subTitle" idx="1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257705" y="8794266"/>
            <a:ext cx="4959600" cy="12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818900" y="6569250"/>
            <a:ext cx="4225200" cy="649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3467400" y="1359150"/>
            <a:ext cx="4092600" cy="2382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885200" y="6655500"/>
            <a:ext cx="4092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Virtual Internship Experience</a:t>
            </a:r>
            <a:endParaRPr sz="1900" b="0" i="0" u="none" strike="noStrike" cap="none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57" name="Google Shape;57;p1" descr="Logo Bank Muamala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85515" y="1440815"/>
            <a:ext cx="4055745" cy="221869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818900" y="7324475"/>
            <a:ext cx="4783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17929C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Task 5</a:t>
            </a:r>
            <a:endParaRPr sz="4000" b="0" i="0" u="none" strike="noStrike" cap="none">
              <a:solidFill>
                <a:srgbClr val="17929C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818900" y="8050650"/>
            <a:ext cx="5750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Task 5</a:t>
            </a:r>
            <a:endParaRPr sz="2600" b="0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/>
          <p:nvPr/>
        </p:nvSpPr>
        <p:spPr>
          <a:xfrm>
            <a:off x="3513674" y="3542873"/>
            <a:ext cx="413400" cy="401400"/>
          </a:xfrm>
          <a:prstGeom prst="ellipse">
            <a:avLst/>
          </a:prstGeom>
          <a:solidFill>
            <a:srgbClr val="666666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3513674" y="4213260"/>
            <a:ext cx="413400" cy="401400"/>
          </a:xfrm>
          <a:prstGeom prst="ellipse">
            <a:avLst/>
          </a:prstGeom>
          <a:solidFill>
            <a:srgbClr val="666666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3513674" y="4883647"/>
            <a:ext cx="413400" cy="401400"/>
          </a:xfrm>
          <a:prstGeom prst="ellipse">
            <a:avLst/>
          </a:prstGeom>
          <a:solidFill>
            <a:srgbClr val="666666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3513674" y="5584434"/>
            <a:ext cx="413400" cy="401400"/>
          </a:xfrm>
          <a:prstGeom prst="ellipse">
            <a:avLst/>
          </a:prstGeom>
          <a:solidFill>
            <a:srgbClr val="666666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3542873" y="3489623"/>
            <a:ext cx="284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1</a:t>
            </a:r>
            <a:endParaRPr sz="21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3542873" y="4160011"/>
            <a:ext cx="284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2</a:t>
            </a:r>
            <a:endParaRPr sz="21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3542873" y="4815824"/>
            <a:ext cx="284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3</a:t>
            </a:r>
            <a:endParaRPr sz="21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3542873" y="5523885"/>
            <a:ext cx="284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4</a:t>
            </a:r>
            <a:endParaRPr sz="21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4058401" y="3512723"/>
            <a:ext cx="223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SOAL 1</a:t>
            </a:r>
            <a:endParaRPr sz="1800" b="0" i="0" u="none" strike="noStrike" cap="none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4058401" y="4183111"/>
            <a:ext cx="223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SOAL 2</a:t>
            </a:r>
            <a:endParaRPr sz="1800" b="0" i="0" u="none" strike="noStrike" cap="none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4058401" y="4853498"/>
            <a:ext cx="223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SOAL 3</a:t>
            </a:r>
            <a:endParaRPr sz="1800" b="0" i="0" u="none" strike="noStrike" cap="none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4058401" y="5523885"/>
            <a:ext cx="223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SOAL 4</a:t>
            </a:r>
            <a:endParaRPr sz="1800" b="0" i="0" u="none" strike="noStrike" cap="none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3422053" y="1918039"/>
            <a:ext cx="34941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9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Table of</a:t>
            </a:r>
            <a:endParaRPr sz="3900" b="1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en-US" sz="4600" b="1" i="0" u="none" strike="noStrike" cap="none">
                <a:solidFill>
                  <a:srgbClr val="17929C"/>
                </a:solidFill>
                <a:latin typeface="Rubik"/>
                <a:ea typeface="Rubik"/>
                <a:cs typeface="Rubik"/>
                <a:sym typeface="Rubik"/>
              </a:rPr>
              <a:t>Content</a:t>
            </a:r>
            <a:endParaRPr sz="4600" b="1" i="0" u="none" strike="noStrike" cap="none">
              <a:solidFill>
                <a:srgbClr val="17929C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3513674" y="6285221"/>
            <a:ext cx="413400" cy="401400"/>
          </a:xfrm>
          <a:prstGeom prst="ellipse">
            <a:avLst/>
          </a:prstGeom>
          <a:solidFill>
            <a:srgbClr val="666666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3578171" y="6202773"/>
            <a:ext cx="284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5</a:t>
            </a:r>
            <a:endParaRPr sz="21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4058401" y="6194273"/>
            <a:ext cx="223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SOAL 5</a:t>
            </a:r>
            <a:endParaRPr sz="1800" b="0" i="0" u="none" strike="noStrike" cap="none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80" name="Google Shape;80;p2" descr="Logo Bank Muamala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7280" y="443243"/>
            <a:ext cx="1204596" cy="659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/>
          <p:nvPr/>
        </p:nvSpPr>
        <p:spPr>
          <a:xfrm>
            <a:off x="5950075" y="9861700"/>
            <a:ext cx="1609800" cy="362400"/>
          </a:xfrm>
          <a:prstGeom prst="rect">
            <a:avLst/>
          </a:prstGeom>
          <a:solidFill>
            <a:srgbClr val="1792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 txBox="1"/>
          <p:nvPr/>
        </p:nvSpPr>
        <p:spPr>
          <a:xfrm>
            <a:off x="6916575" y="9827349"/>
            <a:ext cx="543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01</a:t>
            </a:r>
            <a:endParaRPr sz="1600" b="0" i="0" u="none" strike="noStrike" cap="none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667875" y="1943508"/>
            <a:ext cx="4783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17929C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Hints</a:t>
            </a:r>
            <a:endParaRPr sz="4000" b="0" i="0" u="none" strike="noStrike" cap="none">
              <a:solidFill>
                <a:srgbClr val="17929C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8" name="Google Shape;88;p3"/>
          <p:cNvSpPr txBox="1"/>
          <p:nvPr/>
        </p:nvSpPr>
        <p:spPr>
          <a:xfrm>
            <a:off x="894975" y="2926163"/>
            <a:ext cx="666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9" name="Google Shape;89;p3" descr="Logo Bank Muamala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7280" y="443243"/>
            <a:ext cx="1204596" cy="65913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 txBox="1"/>
          <p:nvPr/>
        </p:nvSpPr>
        <p:spPr>
          <a:xfrm>
            <a:off x="894975" y="2926175"/>
            <a:ext cx="6021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Rubik"/>
                <a:ea typeface="Rubik"/>
                <a:cs typeface="Rubik"/>
                <a:sym typeface="Rubik"/>
              </a:rPr>
              <a:t>Gunakan dataset yang tersedia pada Sumber Daya untuk menjawab soal - soal yang ada di Question List Template ini</a:t>
            </a:r>
            <a:endParaRPr sz="18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5275feb3c_0_0"/>
          <p:cNvSpPr/>
          <p:nvPr/>
        </p:nvSpPr>
        <p:spPr>
          <a:xfrm>
            <a:off x="5950075" y="9861700"/>
            <a:ext cx="1609800" cy="362400"/>
          </a:xfrm>
          <a:prstGeom prst="rect">
            <a:avLst/>
          </a:prstGeom>
          <a:solidFill>
            <a:srgbClr val="1792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25275feb3c_0_0"/>
          <p:cNvSpPr txBox="1"/>
          <p:nvPr/>
        </p:nvSpPr>
        <p:spPr>
          <a:xfrm>
            <a:off x="6916575" y="9827349"/>
            <a:ext cx="543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0</a:t>
            </a:r>
            <a:r>
              <a:rPr lang="en-US" sz="16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2</a:t>
            </a:r>
            <a:endParaRPr sz="1600" b="0" i="0" u="none" strike="noStrike" cap="none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97" name="Google Shape;97;g125275feb3c_0_0"/>
          <p:cNvSpPr txBox="1"/>
          <p:nvPr/>
        </p:nvSpPr>
        <p:spPr>
          <a:xfrm>
            <a:off x="667875" y="1943508"/>
            <a:ext cx="4783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17929C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Soal 1</a:t>
            </a:r>
            <a:endParaRPr sz="4000" b="0" i="0" u="none" strike="noStrike" cap="none">
              <a:solidFill>
                <a:srgbClr val="17929C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98" name="Google Shape;98;g125275feb3c_0_0"/>
          <p:cNvSpPr txBox="1"/>
          <p:nvPr/>
        </p:nvSpPr>
        <p:spPr>
          <a:xfrm>
            <a:off x="894975" y="2926163"/>
            <a:ext cx="66651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ubik"/>
              <a:buAutoNum type="alphaU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Tugas</a:t>
            </a:r>
            <a:endParaRPr sz="1800" b="0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Tentukan masing-masing primary key pada 4 dataset penjualan</a:t>
            </a: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AutoNum type="arabicPeriod"/>
            </a:pPr>
            <a:r>
              <a:rPr lang="en-US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Primary key tabel Customer : </a:t>
            </a:r>
            <a:endParaRPr sz="18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AutoNum type="arabicPeriod"/>
            </a:pPr>
            <a:r>
              <a:rPr lang="en-US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Primary key tabel Products : </a:t>
            </a:r>
            <a:endParaRPr sz="18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AutoNum type="arabicPeriod"/>
            </a:pPr>
            <a:r>
              <a:rPr lang="en-US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Primary key tabel Orders : </a:t>
            </a:r>
            <a:endParaRPr sz="18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AutoNum type="arabicPeriod"/>
            </a:pPr>
            <a:r>
              <a:rPr lang="en-US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Primary key tabel ProductCategory : </a:t>
            </a:r>
            <a:endParaRPr sz="18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B. Jawaban</a:t>
            </a:r>
            <a:endParaRPr sz="18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……</a:t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9" name="Google Shape;99;g125275feb3c_0_0" descr="Logo Bank Muamala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7280" y="443243"/>
            <a:ext cx="1204596" cy="659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/>
          <p:nvPr/>
        </p:nvSpPr>
        <p:spPr>
          <a:xfrm>
            <a:off x="5950075" y="9861700"/>
            <a:ext cx="1609800" cy="362400"/>
          </a:xfrm>
          <a:prstGeom prst="rect">
            <a:avLst/>
          </a:prstGeom>
          <a:solidFill>
            <a:srgbClr val="1792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6916575" y="9827349"/>
            <a:ext cx="543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0</a:t>
            </a:r>
            <a:r>
              <a:rPr lang="en-US" sz="16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3</a:t>
            </a:r>
            <a:endParaRPr sz="1600" b="0" i="0" u="none" strike="noStrike" cap="none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667875" y="1232308"/>
            <a:ext cx="4783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17929C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Soal 2</a:t>
            </a:r>
            <a:endParaRPr sz="4000" b="0" i="0" u="none" strike="noStrike" cap="none">
              <a:solidFill>
                <a:srgbClr val="17929C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894975" y="2214963"/>
            <a:ext cx="66651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ubik"/>
              <a:buAutoNum type="alphaU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Tugas</a:t>
            </a:r>
            <a:endParaRPr sz="1800" b="0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Tentukan relationship dari ke-4 table tersebut</a:t>
            </a: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B. Jawaban</a:t>
            </a:r>
            <a:endParaRPr sz="18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……</a:t>
            </a:r>
            <a:endParaRPr sz="18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8" name="Google Shape;108;p4" descr="Logo Bank Muamala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7280" y="443243"/>
            <a:ext cx="1204596" cy="659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6675" y="3181500"/>
            <a:ext cx="7323151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/>
          <p:nvPr/>
        </p:nvSpPr>
        <p:spPr>
          <a:xfrm>
            <a:off x="5950075" y="9861700"/>
            <a:ext cx="1609800" cy="362400"/>
          </a:xfrm>
          <a:prstGeom prst="rect">
            <a:avLst/>
          </a:prstGeom>
          <a:solidFill>
            <a:srgbClr val="1792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6916575" y="9827349"/>
            <a:ext cx="543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0</a:t>
            </a:r>
            <a:r>
              <a:rPr lang="en-US" sz="16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4</a:t>
            </a:r>
            <a:endParaRPr sz="1600" b="0" i="0" u="none" strike="noStrike" cap="none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667875" y="1841908"/>
            <a:ext cx="4783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17929C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Soal 3</a:t>
            </a:r>
            <a:endParaRPr sz="4000" b="0" i="0" u="none" strike="noStrike" cap="none">
              <a:solidFill>
                <a:srgbClr val="17929C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894975" y="2824563"/>
            <a:ext cx="66651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ubik"/>
              <a:buAutoNum type="alphaU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Tugas</a:t>
            </a:r>
            <a:endParaRPr sz="1800" b="0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Sebagai BI Analyst </a:t>
            </a:r>
            <a:r>
              <a:rPr lang="en-US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PT Sejahtera Bersama</a:t>
            </a:r>
            <a:r>
              <a:rPr lang="en-US"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buatlah 1 table master di Ms.Access dari 4 dataset yang ada untuk keperluan analisis dan monitoring. Cantumkan juga query Ms.Accessnya dalam bentuk </a:t>
            </a:r>
            <a:r>
              <a:rPr lang="en-US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txt yang sudah diupload ke dalam google drive Anda dengan akses ‘anyone can view’</a:t>
            </a:r>
            <a:r>
              <a:rPr lang="en-US"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.  File txt diberi nama </a:t>
            </a:r>
            <a:r>
              <a:rPr lang="en-US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 [Soal 3 - Nama Lengkap]. </a:t>
            </a:r>
            <a:r>
              <a:rPr lang="en-US"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Link jawaban disematkan di dalam </a:t>
            </a:r>
            <a:r>
              <a:rPr lang="en-US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Question List Template </a:t>
            </a: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 startAt="2"/>
            </a:pPr>
            <a:r>
              <a:rPr lang="en-US" sz="1800">
                <a:latin typeface="Rubik"/>
                <a:ea typeface="Rubik"/>
                <a:cs typeface="Rubik"/>
                <a:sym typeface="Rubik"/>
              </a:rPr>
              <a:t>Jawaban</a:t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ubik"/>
                <a:ea typeface="Rubik"/>
                <a:cs typeface="Rubik"/>
                <a:sym typeface="Rubik"/>
              </a:rPr>
              <a:t>Link TXT: </a:t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8" name="Google Shape;118;p5" descr="Logo Bank Muamala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7280" y="443243"/>
            <a:ext cx="1204596" cy="659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/>
          <p:nvPr/>
        </p:nvSpPr>
        <p:spPr>
          <a:xfrm>
            <a:off x="5950075" y="9861700"/>
            <a:ext cx="1609800" cy="362400"/>
          </a:xfrm>
          <a:prstGeom prst="rect">
            <a:avLst/>
          </a:prstGeom>
          <a:solidFill>
            <a:srgbClr val="1792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"/>
          <p:cNvSpPr txBox="1"/>
          <p:nvPr/>
        </p:nvSpPr>
        <p:spPr>
          <a:xfrm>
            <a:off x="6916575" y="9827349"/>
            <a:ext cx="543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05</a:t>
            </a:r>
            <a:endParaRPr sz="1600" b="0" i="0" u="none" strike="noStrike" cap="none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667875" y="1537108"/>
            <a:ext cx="4783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17929C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Soal 4</a:t>
            </a:r>
            <a:endParaRPr sz="4000" b="0" i="0" u="none" strike="noStrike" cap="none">
              <a:solidFill>
                <a:srgbClr val="17929C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894975" y="2519763"/>
            <a:ext cx="6665100" cy="37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ubik"/>
              <a:buAutoNum type="alphaUcPeriod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Tugas</a:t>
            </a:r>
            <a:endParaRPr sz="18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Export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transaksi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detail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yang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sudah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dibuat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di Ms. Access dan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buatlah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visualisasi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dashboard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table master yang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baru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saja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dibuat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keperluan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monitoring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dalam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bentuk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ms.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Excel yang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sudah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diupload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ke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dalam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google drive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akses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‘anyone can view’.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Gabungkan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file txt dan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ms.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excel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dalam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satu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folder google drive yang </a:t>
            </a:r>
            <a:r>
              <a:rPr lang="en-US" sz="1800" b="1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diberi</a:t>
            </a:r>
            <a:r>
              <a:rPr lang="en-US" sz="1800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nama</a:t>
            </a:r>
            <a:r>
              <a:rPr lang="en-US" sz="1800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1800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format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[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Soal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4 - Nama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Lengkap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]. Link folder google drive yang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berisi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file Ms. Excel dan file txt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disematkan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di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dalam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Question List Template 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berikut</a:t>
            </a: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AutoNum type="alphaUcPeriod" startAt="2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Jawaban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  <a:endParaRPr sz="1800" b="0" i="0" u="none" strike="noStrike" cap="none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Google Drive Folder Link: ….. </a:t>
            </a:r>
            <a:endParaRPr sz="1800" b="0" i="0" u="none" strike="noStrike" cap="none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7" name="Google Shape;127;p6" descr="Logo Bank Muamala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7280" y="443243"/>
            <a:ext cx="1204596" cy="659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5a73b30bd_0_0"/>
          <p:cNvSpPr/>
          <p:nvPr/>
        </p:nvSpPr>
        <p:spPr>
          <a:xfrm>
            <a:off x="5950075" y="9861700"/>
            <a:ext cx="1609800" cy="362400"/>
          </a:xfrm>
          <a:prstGeom prst="rect">
            <a:avLst/>
          </a:prstGeom>
          <a:solidFill>
            <a:srgbClr val="1792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125a73b30bd_0_0"/>
          <p:cNvSpPr txBox="1"/>
          <p:nvPr/>
        </p:nvSpPr>
        <p:spPr>
          <a:xfrm>
            <a:off x="6916575" y="9827349"/>
            <a:ext cx="543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0</a:t>
            </a:r>
            <a:r>
              <a:rPr lang="en-US" sz="16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6</a:t>
            </a:r>
            <a:endParaRPr sz="1600" b="0" i="0" u="none" strike="noStrike" cap="none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134" name="Google Shape;134;g125a73b30bd_0_0"/>
          <p:cNvSpPr txBox="1"/>
          <p:nvPr/>
        </p:nvSpPr>
        <p:spPr>
          <a:xfrm>
            <a:off x="667875" y="1943508"/>
            <a:ext cx="4783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17929C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Soal </a:t>
            </a:r>
            <a:r>
              <a:rPr lang="en-US" sz="4000">
                <a:solidFill>
                  <a:srgbClr val="17929C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5</a:t>
            </a:r>
            <a:endParaRPr sz="4000" b="0" i="0" u="none" strike="noStrike" cap="none">
              <a:solidFill>
                <a:srgbClr val="17929C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35" name="Google Shape;135;g125a73b30bd_0_0"/>
          <p:cNvSpPr txBox="1"/>
          <p:nvPr/>
        </p:nvSpPr>
        <p:spPr>
          <a:xfrm>
            <a:off x="894975" y="2926163"/>
            <a:ext cx="66651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ubik"/>
              <a:buAutoNum type="alphaU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Tugas</a:t>
            </a:r>
            <a:endParaRPr sz="1800" b="0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Sebagai BI analyst PT Sejahtera Bersama, apa yang bisa anda usulkan untuk mempertahankan penjualan ataupun menaikkan penjualan dengan tabel transaksi detail yang sudah ada?</a:t>
            </a: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B. Jawaban</a:t>
            </a:r>
            <a:endParaRPr sz="18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……</a:t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36" name="Google Shape;136;g125a73b30bd_0_0" descr="Logo Bank Muamala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7280" y="443243"/>
            <a:ext cx="1204596" cy="659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7" descr="Logo Bank Muamala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69360" y="8981440"/>
            <a:ext cx="1704340" cy="932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Office PowerPoint</Application>
  <PresentationFormat>Custom</PresentationFormat>
  <Paragraphs>66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Rubik SemiBold</vt:lpstr>
      <vt:lpstr>Rubik Medium</vt:lpstr>
      <vt:lpstr>Rubik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</dc:creator>
  <cp:lastModifiedBy>Naufal Azmi Rabbani</cp:lastModifiedBy>
  <cp:revision>1</cp:revision>
  <dcterms:created xsi:type="dcterms:W3CDTF">2022-03-30T13:00:00Z</dcterms:created>
  <dcterms:modified xsi:type="dcterms:W3CDTF">2022-04-26T10:47:48Z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