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0C7D594-1F27-41A2-895B-7471D4C4EFC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F0B2699-183A-442D-A594-628E8254E4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Interpre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pemrograman_dinamis" TargetMode="External"/><Relationship Id="rId2" Type="http://schemas.openxmlformats.org/officeDocument/2006/relationships/hyperlink" Target="https://id.wikipedia.org/wiki/Pemrograman_berorientasi_obje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.wikipedia.org/wiki/Sistem_operasi" TargetMode="External"/><Relationship Id="rId4" Type="http://schemas.openxmlformats.org/officeDocument/2006/relationships/hyperlink" Target="https://id.wikipedia.org/wiki/Bahasa_skri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OS/2" TargetMode="External"/><Relationship Id="rId13" Type="http://schemas.openxmlformats.org/officeDocument/2006/relationships/hyperlink" Target="http://www.opensource.org/docs/osd/" TargetMode="External"/><Relationship Id="rId3" Type="http://schemas.openxmlformats.org/officeDocument/2006/relationships/hyperlink" Target="https://id.wikipedia.org/wiki/Linux" TargetMode="External"/><Relationship Id="rId7" Type="http://schemas.openxmlformats.org/officeDocument/2006/relationships/hyperlink" Target="https://id.wikipedia.org/wiki/Java_Virtual_Machine" TargetMode="External"/><Relationship Id="rId12" Type="http://schemas.openxmlformats.org/officeDocument/2006/relationships/hyperlink" Target="http://www.python.org/doc/Copyright.html/" TargetMode="External"/><Relationship Id="rId2" Type="http://schemas.openxmlformats.org/officeDocument/2006/relationships/hyperlink" Target="https://id.wikipedia.org/wiki/Sistem_opera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Mac_OS_X" TargetMode="External"/><Relationship Id="rId11" Type="http://schemas.openxmlformats.org/officeDocument/2006/relationships/hyperlink" Target="https://id.wikipedia.org/wiki/Symbian" TargetMode="External"/><Relationship Id="rId5" Type="http://schemas.openxmlformats.org/officeDocument/2006/relationships/hyperlink" Target="https://id.wikipedia.org/wiki/Windows" TargetMode="External"/><Relationship Id="rId10" Type="http://schemas.openxmlformats.org/officeDocument/2006/relationships/hyperlink" Target="https://id.wikipedia.org/wiki/Palm" TargetMode="External"/><Relationship Id="rId4" Type="http://schemas.openxmlformats.org/officeDocument/2006/relationships/hyperlink" Target="https://id.wikipedia.org/wiki/Unix" TargetMode="External"/><Relationship Id="rId9" Type="http://schemas.openxmlformats.org/officeDocument/2006/relationships/hyperlink" Target="https://id.wikipedia.org/wiki/Amiga" TargetMode="External"/><Relationship Id="rId14" Type="http://schemas.openxmlformats.org/officeDocument/2006/relationships/hyperlink" Target="http://www.gnu.org/copyleft/gpl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1990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/index.php?title=BeOpen.com&amp;action=edit&amp;redlink=1" TargetMode="External"/><Relationship Id="rId5" Type="http://schemas.openxmlformats.org/officeDocument/2006/relationships/hyperlink" Target="https://id.wikipedia.org/w/index.php?title=CNRI&amp;action=edit&amp;redlink=1" TargetMode="External"/><Relationship Id="rId4" Type="http://schemas.openxmlformats.org/officeDocument/2006/relationships/hyperlink" Target="https://id.wikipedia.org/w/index.php?title=Bahasa_pemrograman_ABC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Monty_Python's_Flying_Circus" TargetMode="External"/><Relationship Id="rId2" Type="http://schemas.openxmlformats.org/officeDocument/2006/relationships/hyperlink" Target="https://id.wikipedia.org/w/index.php?title=Python_Software_Foundation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pemrograman_C" TargetMode="External"/><Relationship Id="rId2" Type="http://schemas.openxmlformats.org/officeDocument/2006/relationships/hyperlink" Target="https://id.wikipedia.org/wiki/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.wikipedia.org/wiki/Pengumpulan_sampah" TargetMode="External"/><Relationship Id="rId4" Type="http://schemas.openxmlformats.org/officeDocument/2006/relationships/hyperlink" Target="https://id.wikipedia.org/wiki/C++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9061911">
            <a:off x="2797215" y="3016264"/>
            <a:ext cx="407605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Giffari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aufal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5b417839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4IA11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3127">
            <a:off x="1082770" y="1711517"/>
            <a:ext cx="3584102" cy="18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29640"/>
          </a:xfrm>
        </p:spPr>
        <p:txBody>
          <a:bodyPr/>
          <a:lstStyle/>
          <a:p>
            <a:r>
              <a:rPr lang="en-US" sz="2400" dirty="0" err="1">
                <a:latin typeface="Agency FB" pitchFamily="34" charset="0"/>
              </a:rPr>
              <a:t>Kemudian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sesuaikan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versi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arsitektur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sistem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operasi</a:t>
            </a:r>
            <a:r>
              <a:rPr lang="en-US" sz="2400" dirty="0">
                <a:latin typeface="Agency FB" pitchFamily="34" charset="0"/>
              </a:rPr>
              <a:t> Windows yang </a:t>
            </a:r>
            <a:r>
              <a:rPr lang="en-US" sz="2400" dirty="0" err="1">
                <a:latin typeface="Agency FB" pitchFamily="34" charset="0"/>
              </a:rPr>
              <a:t>digunakan</a:t>
            </a:r>
            <a:r>
              <a:rPr lang="en-US" sz="2400" dirty="0">
                <a:latin typeface="Agency FB" pitchFamily="34" charset="0"/>
              </a:rPr>
              <a:t>. </a:t>
            </a:r>
            <a:r>
              <a:rPr lang="en-US" sz="2400" dirty="0" err="1">
                <a:latin typeface="Agency FB" pitchFamily="34" charset="0"/>
              </a:rPr>
              <a:t>Pilih</a:t>
            </a:r>
            <a:r>
              <a:rPr lang="en-US" sz="2400" dirty="0">
                <a:latin typeface="Agency FB" pitchFamily="34" charset="0"/>
              </a:rPr>
              <a:t> x86-64 </a:t>
            </a:r>
            <a:r>
              <a:rPr lang="en-US" sz="2400" dirty="0" err="1">
                <a:latin typeface="Agency FB" pitchFamily="34" charset="0"/>
              </a:rPr>
              <a:t>untuk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arsitektur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sistem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operasi</a:t>
            </a:r>
            <a:r>
              <a:rPr lang="en-US" sz="2400" dirty="0">
                <a:latin typeface="Agency FB" pitchFamily="34" charset="0"/>
              </a:rPr>
              <a:t> 64bit </a:t>
            </a:r>
            <a:r>
              <a:rPr lang="en-US" sz="2400" dirty="0" err="1">
                <a:latin typeface="Agency FB" pitchFamily="34" charset="0"/>
              </a:rPr>
              <a:t>atau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pilih</a:t>
            </a:r>
            <a:r>
              <a:rPr lang="en-US" sz="2400" dirty="0">
                <a:latin typeface="Agency FB" pitchFamily="34" charset="0"/>
              </a:rPr>
              <a:t> x86 </a:t>
            </a:r>
            <a:r>
              <a:rPr lang="en-US" sz="2400" dirty="0" err="1">
                <a:latin typeface="Agency FB" pitchFamily="34" charset="0"/>
              </a:rPr>
              <a:t>untuk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arsitektur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sistem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operasi</a:t>
            </a:r>
            <a:r>
              <a:rPr lang="en-US" sz="2400" dirty="0">
                <a:latin typeface="Agency FB" pitchFamily="34" charset="0"/>
              </a:rPr>
              <a:t> 32bit.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6019800" cy="4800600"/>
          </a:xfrm>
        </p:spPr>
      </p:pic>
    </p:spTree>
    <p:extLst>
      <p:ext uri="{BB962C8B-B14F-4D97-AF65-F5344CB8AC3E}">
        <p14:creationId xmlns:p14="http://schemas.microsoft.com/office/powerpoint/2010/main" val="469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Cara Install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> di Windows</a:t>
            </a:r>
            <a:br>
              <a:rPr lang="en-US" dirty="0">
                <a:latin typeface="Agency FB" pitchFamily="34" charset="0"/>
              </a:rPr>
            </a:b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latin typeface="Agency FB" pitchFamily="34" charset="0"/>
              </a:rPr>
              <a:t>1. </a:t>
            </a:r>
            <a:r>
              <a:rPr lang="en-US" sz="2400" b="0" dirty="0" err="1" smtClean="0">
                <a:latin typeface="Agency FB" pitchFamily="34" charset="0"/>
              </a:rPr>
              <a:t>Buka</a:t>
            </a:r>
            <a:r>
              <a:rPr lang="en-US" sz="2400" b="0" dirty="0" smtClean="0">
                <a:latin typeface="Agency FB" pitchFamily="34" charset="0"/>
              </a:rPr>
              <a:t> </a:t>
            </a:r>
            <a:r>
              <a:rPr lang="en-US" sz="2400" b="0" dirty="0">
                <a:latin typeface="Agency FB" pitchFamily="34" charset="0"/>
              </a:rPr>
              <a:t>file installer yang </a:t>
            </a:r>
            <a:r>
              <a:rPr lang="en-US" sz="2400" b="0" dirty="0" err="1">
                <a:latin typeface="Agency FB" pitchFamily="34" charset="0"/>
              </a:rPr>
              <a:t>telah</a:t>
            </a:r>
            <a:r>
              <a:rPr lang="en-US" sz="2400" b="0" dirty="0">
                <a:latin typeface="Agency FB" pitchFamily="34" charset="0"/>
              </a:rPr>
              <a:t> di download</a:t>
            </a:r>
          </a:p>
          <a:p>
            <a:r>
              <a:rPr lang="en-US" sz="2400" b="0" dirty="0" err="1">
                <a:latin typeface="Agency FB" pitchFamily="34" charset="0"/>
              </a:rPr>
              <a:t>Centang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dirty="0">
                <a:latin typeface="Agency FB" pitchFamily="34" charset="0"/>
              </a:rPr>
              <a:t>Install launcher for all user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mengaktifkan</a:t>
            </a:r>
            <a:r>
              <a:rPr lang="en-US" sz="2400" b="0" dirty="0">
                <a:latin typeface="Agency FB" pitchFamily="34" charset="0"/>
              </a:rPr>
              <a:t> python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semua</a:t>
            </a:r>
            <a:r>
              <a:rPr lang="en-US" sz="2400" b="0" dirty="0">
                <a:latin typeface="Agency FB" pitchFamily="34" charset="0"/>
              </a:rPr>
              <a:t> user Windows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centang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dirty="0">
                <a:latin typeface="Agency FB" pitchFamily="34" charset="0"/>
              </a:rPr>
              <a:t>Python 3.6 to PATH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menambah</a:t>
            </a:r>
            <a:r>
              <a:rPr lang="en-US" sz="2400" b="0" dirty="0">
                <a:latin typeface="Agency FB" pitchFamily="34" charset="0"/>
              </a:rPr>
              <a:t> path command Python. </a:t>
            </a:r>
            <a:r>
              <a:rPr lang="en-US" sz="2400" b="0" dirty="0" err="1">
                <a:latin typeface="Agency FB" pitchFamily="34" charset="0"/>
              </a:rPr>
              <a:t>Kemudian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klik</a:t>
            </a:r>
            <a:r>
              <a:rPr lang="en-US" sz="2400" dirty="0">
                <a:latin typeface="Agency FB" pitchFamily="34" charset="0"/>
              </a:rPr>
              <a:t> Install Now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Klik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dirty="0">
                <a:latin typeface="Agency FB" pitchFamily="34" charset="0"/>
              </a:rPr>
              <a:t>Yes </a:t>
            </a:r>
            <a:r>
              <a:rPr lang="en-US" sz="2400" b="0" dirty="0" err="1">
                <a:latin typeface="Agency FB" pitchFamily="34" charset="0"/>
              </a:rPr>
              <a:t>saat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muncul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notifikasi</a:t>
            </a:r>
            <a:r>
              <a:rPr lang="en-US" sz="2400" b="0" dirty="0">
                <a:latin typeface="Agency FB" pitchFamily="34" charset="0"/>
              </a:rPr>
              <a:t> User Account Control.</a:t>
            </a:r>
            <a:endParaRPr lang="en-US" sz="2400" dirty="0">
              <a:latin typeface="Agency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52800"/>
            <a:ext cx="61432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gency FB" pitchFamily="34" charset="0"/>
              </a:rPr>
              <a:t>2. Proses </a:t>
            </a:r>
            <a:r>
              <a:rPr lang="en-US" sz="2400" dirty="0" err="1">
                <a:latin typeface="Agency FB" pitchFamily="34" charset="0"/>
              </a:rPr>
              <a:t>installasi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berjalan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5815012" cy="3579812"/>
          </a:xfrm>
        </p:spPr>
      </p:pic>
      <p:sp>
        <p:nvSpPr>
          <p:cNvPr id="5" name="Rectangle 4"/>
          <p:cNvSpPr/>
          <p:nvPr/>
        </p:nvSpPr>
        <p:spPr>
          <a:xfrm>
            <a:off x="1371599" y="4419600"/>
            <a:ext cx="4015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dirty="0" smtClean="0">
                <a:latin typeface="Agency FB" pitchFamily="34" charset="0"/>
              </a:rPr>
              <a:t>Tunggu proses installasi hingga selesai.</a:t>
            </a:r>
            <a:endParaRPr lang="en-US" sz="24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3. </a:t>
            </a:r>
            <a:r>
              <a:rPr lang="en-US" dirty="0" err="1" smtClean="0">
                <a:latin typeface="Agency FB" pitchFamily="34" charset="0"/>
              </a:rPr>
              <a:t>Opsi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>
                <a:latin typeface="Agency FB" pitchFamily="34" charset="0"/>
              </a:rPr>
              <a:t>“Disable path length limit”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5815012" cy="3505200"/>
          </a:xfrm>
        </p:spPr>
      </p:pic>
      <p:sp>
        <p:nvSpPr>
          <p:cNvPr id="5" name="Rectangle 4"/>
          <p:cNvSpPr/>
          <p:nvPr/>
        </p:nvSpPr>
        <p:spPr>
          <a:xfrm>
            <a:off x="762000" y="51054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Agency FB" pitchFamily="34" charset="0"/>
              </a:rPr>
              <a:t>Disini</a:t>
            </a:r>
            <a:r>
              <a:rPr lang="en-US" sz="2000" dirty="0" smtClean="0">
                <a:latin typeface="Agency FB" pitchFamily="34" charset="0"/>
              </a:rPr>
              <a:t>, </a:t>
            </a:r>
            <a:r>
              <a:rPr lang="en-US" sz="2000" dirty="0" err="1" smtClean="0">
                <a:latin typeface="Agency FB" pitchFamily="34" charset="0"/>
              </a:rPr>
              <a:t>anda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dapat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mengaktifkan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atau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menonaktifkan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batasan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lintasan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direktori</a:t>
            </a:r>
            <a:r>
              <a:rPr lang="en-US" sz="2000" dirty="0" smtClean="0">
                <a:latin typeface="Agency FB" pitchFamily="34" charset="0"/>
              </a:rPr>
              <a:t> Python. </a:t>
            </a:r>
            <a:r>
              <a:rPr lang="en-US" sz="2000" dirty="0" err="1" smtClean="0">
                <a:latin typeface="Agency FB" pitchFamily="34" charset="0"/>
              </a:rPr>
              <a:t>Untuk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pengguna</a:t>
            </a:r>
            <a:r>
              <a:rPr lang="en-US" sz="2000" dirty="0" smtClean="0">
                <a:latin typeface="Agency FB" pitchFamily="34" charset="0"/>
              </a:rPr>
              <a:t> Linux </a:t>
            </a:r>
            <a:r>
              <a:rPr lang="en-US" sz="2000" dirty="0" err="1" smtClean="0">
                <a:latin typeface="Agency FB" pitchFamily="34" charset="0"/>
              </a:rPr>
              <a:t>batasan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ini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tidak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mempunyai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pengaruh</a:t>
            </a:r>
            <a:r>
              <a:rPr lang="en-US" sz="2000" dirty="0" smtClean="0">
                <a:latin typeface="Agency FB" pitchFamily="34" charset="0"/>
              </a:rPr>
              <a:t> yang </a:t>
            </a:r>
            <a:r>
              <a:rPr lang="en-US" sz="2000" dirty="0" err="1" smtClean="0">
                <a:latin typeface="Agency FB" pitchFamily="34" charset="0"/>
              </a:rPr>
              <a:t>besar</a:t>
            </a:r>
            <a:r>
              <a:rPr lang="en-US" sz="2000" dirty="0" smtClean="0">
                <a:latin typeface="Agency FB" pitchFamily="34" charset="0"/>
              </a:rPr>
              <a:t>, </a:t>
            </a:r>
            <a:r>
              <a:rPr lang="en-US" sz="2000" dirty="0" err="1" smtClean="0">
                <a:latin typeface="Agency FB" pitchFamily="34" charset="0"/>
              </a:rPr>
              <a:t>karena</a:t>
            </a:r>
            <a:r>
              <a:rPr lang="en-US" sz="2000" dirty="0" smtClean="0">
                <a:latin typeface="Agency FB" pitchFamily="34" charset="0"/>
              </a:rPr>
              <a:t> Linux </a:t>
            </a:r>
            <a:r>
              <a:rPr lang="en-US" sz="2000" dirty="0" err="1" smtClean="0">
                <a:latin typeface="Agency FB" pitchFamily="34" charset="0"/>
              </a:rPr>
              <a:t>menyimpan</a:t>
            </a:r>
            <a:r>
              <a:rPr lang="en-US" sz="2000" dirty="0" smtClean="0">
                <a:latin typeface="Agency FB" pitchFamily="34" charset="0"/>
              </a:rPr>
              <a:t> python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direktori</a:t>
            </a:r>
            <a:r>
              <a:rPr lang="en-US" sz="2000" dirty="0" smtClean="0">
                <a:latin typeface="Agency FB" pitchFamily="34" charset="0"/>
              </a:rPr>
              <a:t> yang </a:t>
            </a:r>
            <a:r>
              <a:rPr lang="en-US" sz="2000" dirty="0" err="1" smtClean="0">
                <a:latin typeface="Agency FB" pitchFamily="34" charset="0"/>
              </a:rPr>
              <a:t>pendek</a:t>
            </a:r>
            <a:r>
              <a:rPr lang="en-US" sz="2000" dirty="0" smtClean="0">
                <a:latin typeface="Agency FB" pitchFamily="34" charset="0"/>
              </a:rPr>
              <a:t>. </a:t>
            </a:r>
            <a:r>
              <a:rPr lang="en-US" sz="2000" dirty="0" err="1" smtClean="0">
                <a:latin typeface="Agency FB" pitchFamily="34" charset="0"/>
              </a:rPr>
              <a:t>Berbeda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halnya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Windows, yang </a:t>
            </a:r>
            <a:r>
              <a:rPr lang="en-US" sz="2000" dirty="0" err="1" smtClean="0">
                <a:latin typeface="Agency FB" pitchFamily="34" charset="0"/>
              </a:rPr>
              <a:t>menyimpan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direktori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lintasan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agak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jauh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dari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direktori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utama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partisi</a:t>
            </a:r>
            <a:r>
              <a:rPr lang="en-US" sz="2000" dirty="0" smtClean="0">
                <a:latin typeface="Agency FB" pitchFamily="34" charset="0"/>
              </a:rPr>
              <a:t>. </a:t>
            </a:r>
            <a:r>
              <a:rPr lang="en-US" sz="2000" dirty="0" err="1" smtClean="0">
                <a:latin typeface="Agency FB" pitchFamily="34" charset="0"/>
              </a:rPr>
              <a:t>Disarankan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untuk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menonaktifkan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batasan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ini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klik</a:t>
            </a:r>
            <a:r>
              <a:rPr lang="en-US" sz="2000" dirty="0" smtClean="0">
                <a:latin typeface="Agency FB" pitchFamily="34" charset="0"/>
              </a:rPr>
              <a:t> “Disable path length limit“.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5720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latin typeface="Agency FB" pitchFamily="34" charset="0"/>
              </a:rPr>
              <a:t>Klik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b="1" dirty="0" smtClean="0">
                <a:latin typeface="Agency FB" pitchFamily="34" charset="0"/>
              </a:rPr>
              <a:t>Yes</a:t>
            </a:r>
            <a:r>
              <a:rPr lang="en-US" sz="20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muncul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notifikasi</a:t>
            </a:r>
            <a:r>
              <a:rPr lang="en-US" sz="2000" dirty="0" smtClean="0">
                <a:latin typeface="Agency FB" pitchFamily="34" charset="0"/>
              </a:rPr>
              <a:t> User Account Control.</a:t>
            </a:r>
            <a:endParaRPr lang="en-US" sz="2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4. </a:t>
            </a:r>
            <a:r>
              <a:rPr lang="en-US" dirty="0" err="1" smtClean="0">
                <a:latin typeface="Agency FB" pitchFamily="34" charset="0"/>
              </a:rPr>
              <a:t>Installasi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berhasil</a:t>
            </a:r>
            <a:r>
              <a:rPr lang="en-US" sz="2400" dirty="0">
                <a:latin typeface="Agency FB" pitchFamily="34" charset="0"/>
              </a:rPr>
              <a:t/>
            </a:r>
            <a:br>
              <a:rPr lang="en-US" sz="2400" dirty="0">
                <a:latin typeface="Agency FB" pitchFamily="34" charset="0"/>
              </a:rPr>
            </a:br>
            <a:endParaRPr lang="en-US" sz="2400" dirty="0">
              <a:latin typeface="Agency FB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5815012" cy="3352800"/>
          </a:xfrm>
        </p:spPr>
      </p:pic>
      <p:sp>
        <p:nvSpPr>
          <p:cNvPr id="5" name="Rectangle 4"/>
          <p:cNvSpPr/>
          <p:nvPr/>
        </p:nvSpPr>
        <p:spPr>
          <a:xfrm>
            <a:off x="1524000" y="4495800"/>
            <a:ext cx="4291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gency FB" pitchFamily="34" charset="0"/>
              </a:rPr>
              <a:t>Klik</a:t>
            </a:r>
            <a:r>
              <a:rPr lang="en-US" sz="2400" dirty="0">
                <a:latin typeface="Agency FB" pitchFamily="34" charset="0"/>
              </a:rPr>
              <a:t> </a:t>
            </a:r>
            <a:r>
              <a:rPr lang="en-US" sz="2400" b="1" dirty="0">
                <a:latin typeface="Agency FB" pitchFamily="34" charset="0"/>
              </a:rPr>
              <a:t>Close </a:t>
            </a:r>
            <a:r>
              <a:rPr lang="en-US" sz="2400" dirty="0" err="1">
                <a:latin typeface="Agency FB" pitchFamily="34" charset="0"/>
              </a:rPr>
              <a:t>untuk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menutup</a:t>
            </a:r>
            <a:r>
              <a:rPr lang="en-US" sz="2400" dirty="0">
                <a:latin typeface="Agency FB" pitchFamily="34" charset="0"/>
              </a:rPr>
              <a:t> installer Python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8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20940" cy="548640"/>
          </a:xfrm>
        </p:spPr>
        <p:txBody>
          <a:bodyPr/>
          <a:lstStyle/>
          <a:p>
            <a:r>
              <a:rPr lang="en-US" dirty="0">
                <a:latin typeface="Agency FB" pitchFamily="34" charset="0"/>
              </a:rPr>
              <a:t>String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rgbClr val="FF0000"/>
                </a:solidFill>
                <a:latin typeface="Agency FB" pitchFamily="34" charset="0"/>
              </a:rPr>
              <a:t>String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jenis</a:t>
            </a:r>
            <a:r>
              <a:rPr lang="en-US" sz="2400" b="0" dirty="0">
                <a:latin typeface="Agency FB" pitchFamily="34" charset="0"/>
              </a:rPr>
              <a:t> yang paling </a:t>
            </a:r>
            <a:r>
              <a:rPr lang="en-US" sz="2400" b="0" dirty="0" err="1">
                <a:latin typeface="Agency FB" pitchFamily="34" charset="0"/>
              </a:rPr>
              <a:t>populer</a:t>
            </a:r>
            <a:r>
              <a:rPr lang="en-US" sz="2400" b="0" dirty="0">
                <a:latin typeface="Agency FB" pitchFamily="34" charset="0"/>
              </a:rPr>
              <a:t> di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. Kita </a:t>
            </a:r>
            <a:r>
              <a:rPr lang="en-US" sz="2400" b="0" dirty="0" err="1">
                <a:latin typeface="Agency FB" pitchFamily="34" charset="0"/>
              </a:rPr>
              <a:t>bisa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membuatnya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melampirkan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karakter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kutip</a:t>
            </a:r>
            <a:r>
              <a:rPr lang="en-US" sz="2400" b="0" dirty="0">
                <a:latin typeface="Agency FB" pitchFamily="34" charset="0"/>
              </a:rPr>
              <a:t>. Python </a:t>
            </a:r>
            <a:r>
              <a:rPr lang="en-US" sz="2400" b="0" dirty="0" err="1">
                <a:latin typeface="Agency FB" pitchFamily="34" charset="0"/>
              </a:rPr>
              <a:t>memperlakukan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kutip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tunggal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kutip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ganda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Membuat</a:t>
            </a:r>
            <a:r>
              <a:rPr lang="en-US" sz="2400" b="0" dirty="0">
                <a:latin typeface="Agency FB" pitchFamily="34" charset="0"/>
              </a:rPr>
              <a:t> string </a:t>
            </a:r>
            <a:r>
              <a:rPr lang="en-US" sz="2400" b="0" dirty="0" err="1">
                <a:latin typeface="Agency FB" pitchFamily="34" charset="0"/>
              </a:rPr>
              <a:t>semudah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memberi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sebuah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variabel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r>
              <a:rPr lang="en-US" sz="2400" b="0" dirty="0" err="1">
                <a:latin typeface="Agency FB" pitchFamily="34" charset="0"/>
              </a:rPr>
              <a:t>Dibawah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contoh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sederhana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dari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sebuah</a:t>
            </a:r>
            <a:r>
              <a:rPr lang="en-US" sz="2400" b="0" dirty="0">
                <a:latin typeface="Agency FB" pitchFamily="34" charset="0"/>
              </a:rPr>
              <a:t> string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 Python</a:t>
            </a:r>
            <a:r>
              <a:rPr lang="en-US" sz="2400" b="0" dirty="0" smtClean="0">
                <a:latin typeface="Agency FB" pitchFamily="34" charset="0"/>
              </a:rPr>
              <a:t>.</a:t>
            </a:r>
          </a:p>
          <a:p>
            <a:endParaRPr lang="en-US" sz="2400" b="0" dirty="0" smtClean="0">
              <a:latin typeface="Agency FB" pitchFamily="34" charset="0"/>
            </a:endParaRPr>
          </a:p>
          <a:p>
            <a:pPr algn="ctr"/>
            <a:r>
              <a:rPr lang="en-US" sz="2400" dirty="0">
                <a:latin typeface="Agency FB" pitchFamily="34" charset="0"/>
              </a:rPr>
              <a:t>print("Hello World")</a:t>
            </a:r>
          </a:p>
        </p:txBody>
      </p:sp>
    </p:spTree>
    <p:extLst>
      <p:ext uri="{BB962C8B-B14F-4D97-AF65-F5344CB8AC3E}">
        <p14:creationId xmlns:p14="http://schemas.microsoft.com/office/powerpoint/2010/main" val="13556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Mengakses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String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0" dirty="0">
                <a:latin typeface="Agency FB" pitchFamily="34" charset="0"/>
              </a:rPr>
              <a:t>Python </a:t>
            </a:r>
            <a:r>
              <a:rPr lang="en-US" sz="2400" b="0" dirty="0" err="1">
                <a:latin typeface="Agency FB" pitchFamily="34" charset="0"/>
              </a:rPr>
              <a:t>tidak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tipe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karakter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titik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koma</a:t>
            </a:r>
            <a:r>
              <a:rPr lang="en-US" sz="2400" b="0" dirty="0">
                <a:latin typeface="Agency FB" pitchFamily="34" charset="0"/>
              </a:rPr>
              <a:t> ;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diperlakukan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string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panjang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satu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sehingga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juga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dianggap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substring.</a:t>
            </a:r>
          </a:p>
          <a:p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mengakses</a:t>
            </a:r>
            <a:r>
              <a:rPr lang="en-US" sz="2400" b="0" dirty="0">
                <a:latin typeface="Agency FB" pitchFamily="34" charset="0"/>
              </a:rPr>
              <a:t> substring, </a:t>
            </a:r>
            <a:r>
              <a:rPr lang="en-US" sz="2400" b="0" dirty="0" err="1">
                <a:latin typeface="Agency FB" pitchFamily="34" charset="0"/>
              </a:rPr>
              <a:t>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siku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mengiris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beserta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atau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mendapatkan</a:t>
            </a:r>
            <a:r>
              <a:rPr lang="en-US" sz="2400" b="0" dirty="0">
                <a:latin typeface="Agency FB" pitchFamily="34" charset="0"/>
              </a:rPr>
              <a:t> substring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contoh</a:t>
            </a:r>
            <a:r>
              <a:rPr lang="en-US" sz="2400" b="0" dirty="0">
                <a:latin typeface="Agency FB" pitchFamily="34" charset="0"/>
              </a:rPr>
              <a:t> :</a:t>
            </a:r>
          </a:p>
          <a:p>
            <a:r>
              <a:rPr lang="en-US" sz="2400" dirty="0">
                <a:latin typeface="Agency FB" pitchFamily="34" charset="0"/>
              </a:rPr>
              <a:t>name = 'John Doe' message = "John Doe </a:t>
            </a:r>
            <a:r>
              <a:rPr lang="en-US" sz="2400" dirty="0" err="1">
                <a:latin typeface="Agency FB" pitchFamily="34" charset="0"/>
              </a:rPr>
              <a:t>belajar</a:t>
            </a:r>
            <a:r>
              <a:rPr lang="en-US" sz="2400" dirty="0">
                <a:latin typeface="Agency FB" pitchFamily="34" charset="0"/>
              </a:rPr>
              <a:t> </a:t>
            </a:r>
            <a:r>
              <a:rPr lang="en-US" sz="2400" dirty="0" err="1">
                <a:latin typeface="Agency FB" pitchFamily="34" charset="0"/>
              </a:rPr>
              <a:t>bahasa</a:t>
            </a:r>
            <a:r>
              <a:rPr lang="en-US" sz="2400" dirty="0">
                <a:latin typeface="Agency FB" pitchFamily="34" charset="0"/>
              </a:rPr>
              <a:t> python di </a:t>
            </a:r>
            <a:r>
              <a:rPr lang="en-US" sz="2400" dirty="0" err="1">
                <a:latin typeface="Agency FB" pitchFamily="34" charset="0"/>
              </a:rPr>
              <a:t>Belajarpython</a:t>
            </a:r>
            <a:r>
              <a:rPr lang="en-US" sz="2400" dirty="0">
                <a:latin typeface="Agency FB" pitchFamily="34" charset="0"/>
              </a:rPr>
              <a:t>" print ("name[0]: ", name[0]) print ("message[1:4]: ", message[1:4</a:t>
            </a:r>
            <a:r>
              <a:rPr lang="en-US" sz="2400" dirty="0" smtClean="0">
                <a:latin typeface="Agency FB" pitchFamily="34" charset="0"/>
              </a:rPr>
              <a:t>])</a:t>
            </a:r>
          </a:p>
          <a:p>
            <a:r>
              <a:rPr lang="en-US" sz="2400" b="0" dirty="0" err="1" smtClean="0">
                <a:latin typeface="Agency FB" pitchFamily="34" charset="0"/>
              </a:rPr>
              <a:t>Bila</a:t>
            </a:r>
            <a:r>
              <a:rPr lang="en-US" sz="2400" b="0" dirty="0" smtClean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kode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diatas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dieksekusi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maka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menghasilkan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hasil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berikut</a:t>
            </a:r>
            <a:r>
              <a:rPr lang="en-US" sz="2400" b="0" dirty="0">
                <a:latin typeface="Agency FB" pitchFamily="34" charset="0"/>
              </a:rPr>
              <a:t> :</a:t>
            </a:r>
          </a:p>
          <a:p>
            <a:r>
              <a:rPr lang="en-US" sz="2400" dirty="0">
                <a:latin typeface="Agency FB" pitchFamily="34" charset="0"/>
              </a:rPr>
              <a:t>name[0]: J message[1:4]: </a:t>
            </a:r>
            <a:r>
              <a:rPr lang="en-US" sz="2400" dirty="0" err="1">
                <a:latin typeface="Agency FB" pitchFamily="34" charset="0"/>
              </a:rPr>
              <a:t>ohn</a:t>
            </a:r>
            <a:endParaRPr lang="en-US" sz="2400" dirty="0">
              <a:latin typeface="Agency FB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>
                <a:latin typeface="Agency FB" pitchFamily="34" charset="0"/>
              </a:rPr>
              <a:t>Operator Format String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/>
            </a:r>
            <a:br>
              <a:rPr lang="en-US" dirty="0">
                <a:latin typeface="Agency FB" pitchFamily="34" charset="0"/>
              </a:rPr>
            </a:b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658368"/>
              </p:ext>
            </p:extLst>
          </p:nvPr>
        </p:nvGraphicFramePr>
        <p:xfrm>
          <a:off x="2514600" y="2895600"/>
          <a:ext cx="2762442" cy="3804151"/>
        </p:xfrm>
        <a:graphic>
          <a:graphicData uri="http://schemas.openxmlformats.org/drawingml/2006/table">
            <a:tbl>
              <a:tblPr/>
              <a:tblGrid>
                <a:gridCol w="1370109"/>
                <a:gridCol w="1392333"/>
              </a:tblGrid>
              <a:tr h="191216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Operator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effectLst/>
                        </a:rPr>
                        <a:t>Penjelasan</a:t>
                      </a:r>
                      <a:endParaRPr lang="en-US" sz="800" dirty="0">
                        <a:effectLst/>
                      </a:endParaRP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191216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%c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character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065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%s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Konversi string melalui str () sebelum memformat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6967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%i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Dianggap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sebagai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bilangan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bulat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desimal</a:t>
                      </a:r>
                      <a:endParaRPr lang="en-US" sz="800" dirty="0">
                        <a:effectLst/>
                      </a:endParaRP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06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%d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Dianggap sebagai bilangan bulat desimal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91216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%u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Unsigned decimal integer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216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%o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Bilangan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bulat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oktal</a:t>
                      </a:r>
                      <a:endParaRPr lang="en-US" sz="800" dirty="0">
                        <a:effectLst/>
                      </a:endParaRP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06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%x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Bilangan bulat heksadesimal (huruf kecil)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06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%X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Bilangan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bulat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heksadesimal</a:t>
                      </a:r>
                      <a:r>
                        <a:rPr lang="en-US" sz="800" dirty="0">
                          <a:effectLst/>
                        </a:rPr>
                        <a:t> (</a:t>
                      </a:r>
                      <a:r>
                        <a:rPr lang="en-US" sz="800" dirty="0" err="1">
                          <a:effectLst/>
                        </a:rPr>
                        <a:t>huruf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besar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04065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%e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Notasi eksponensial (dengan huruf kecil ‘e’)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065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%E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Notasi eksponensial (dengan huruf besar ‘E’)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91216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%f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Bilangan real floating point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06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%g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effectLst/>
                        </a:rPr>
                        <a:t>Yang lebih pendek dari% f dan% e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91216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%G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Lebih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pendek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dari</a:t>
                      </a:r>
                      <a:r>
                        <a:rPr lang="en-US" sz="800" dirty="0">
                          <a:effectLst/>
                        </a:rPr>
                        <a:t>% f </a:t>
                      </a:r>
                      <a:r>
                        <a:rPr lang="en-US" sz="800" dirty="0" err="1">
                          <a:effectLst/>
                        </a:rPr>
                        <a:t>dan</a:t>
                      </a:r>
                      <a:r>
                        <a:rPr lang="en-US" sz="800" dirty="0">
                          <a:effectLst/>
                        </a:rPr>
                        <a:t>% E</a:t>
                      </a:r>
                    </a:p>
                  </a:txBody>
                  <a:tcPr marL="58775" marR="58775" marT="39184" marB="3918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1769" y="843677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gency FB" pitchFamily="34" charset="0"/>
              </a:rPr>
              <a:t>Salah </a:t>
            </a:r>
            <a:r>
              <a:rPr lang="en-US" sz="2400" dirty="0" err="1" smtClean="0">
                <a:latin typeface="Agency FB" pitchFamily="34" charset="0"/>
              </a:rPr>
              <a:t>satu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fitur</a:t>
            </a:r>
            <a:r>
              <a:rPr lang="en-US" sz="2400" dirty="0" smtClean="0">
                <a:latin typeface="Agency FB" pitchFamily="34" charset="0"/>
              </a:rPr>
              <a:t> Python yang paling </a:t>
            </a:r>
            <a:r>
              <a:rPr lang="en-US" sz="2400" dirty="0" err="1" smtClean="0">
                <a:latin typeface="Agency FB" pitchFamily="34" charset="0"/>
              </a:rPr>
              <a:t>keren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adalah</a:t>
            </a:r>
            <a:r>
              <a:rPr lang="en-US" sz="2400" dirty="0" smtClean="0">
                <a:latin typeface="Agency FB" pitchFamily="34" charset="0"/>
              </a:rPr>
              <a:t> format string operator %. Operator </a:t>
            </a:r>
            <a:r>
              <a:rPr lang="en-US" sz="2400" dirty="0" err="1" smtClean="0">
                <a:latin typeface="Agency FB" pitchFamily="34" charset="0"/>
              </a:rPr>
              <a:t>ini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unik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untuk</a:t>
            </a:r>
            <a:r>
              <a:rPr lang="en-US" sz="2400" dirty="0" smtClean="0">
                <a:latin typeface="Agency FB" pitchFamily="34" charset="0"/>
              </a:rPr>
              <a:t> string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membuat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paket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memiliki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fungsi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dari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keluarga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printf</a:t>
            </a:r>
            <a:r>
              <a:rPr lang="en-US" sz="2400" dirty="0" smtClean="0">
                <a:latin typeface="Agency FB" pitchFamily="34" charset="0"/>
              </a:rPr>
              <a:t> C () C. </a:t>
            </a:r>
            <a:r>
              <a:rPr lang="en-US" sz="2400" dirty="0" err="1" smtClean="0">
                <a:latin typeface="Agency FB" pitchFamily="34" charset="0"/>
              </a:rPr>
              <a:t>berikut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adalah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contoh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sederhananya</a:t>
            </a:r>
            <a:r>
              <a:rPr lang="en-US" sz="2400" dirty="0" smtClean="0">
                <a:latin typeface="Agency FB" pitchFamily="34" charset="0"/>
              </a:rPr>
              <a:t> : print ("My name is %s and weight is %d kg!" % ('Zara', 21))</a:t>
            </a:r>
          </a:p>
          <a:p>
            <a:r>
              <a:rPr lang="en-US" sz="2400" dirty="0" err="1" smtClean="0">
                <a:latin typeface="Agency FB" pitchFamily="34" charset="0"/>
              </a:rPr>
              <a:t>Berikut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adalah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daftar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lengkap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simbol</a:t>
            </a:r>
            <a:r>
              <a:rPr lang="en-US" sz="2400" dirty="0" smtClean="0">
                <a:latin typeface="Agency FB" pitchFamily="34" charset="0"/>
              </a:rPr>
              <a:t> yang </a:t>
            </a:r>
            <a:r>
              <a:rPr lang="en-US" sz="2400" dirty="0" err="1" smtClean="0">
                <a:latin typeface="Agency FB" pitchFamily="34" charset="0"/>
              </a:rPr>
              <a:t>bisa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digunakan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bersamaan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dengan</a:t>
            </a:r>
            <a:r>
              <a:rPr lang="en-US" sz="2400" dirty="0" smtClean="0">
                <a:latin typeface="Agency FB" pitchFamily="34" charset="0"/>
              </a:rPr>
              <a:t> % :</a:t>
            </a:r>
            <a:endParaRPr lang="en-US" sz="24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List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 Python, </a:t>
            </a:r>
            <a:r>
              <a:rPr lang="en-US" sz="2400" b="0" dirty="0" err="1">
                <a:latin typeface="Agency FB" pitchFamily="34" charset="0"/>
              </a:rPr>
              <a:t>struktur</a:t>
            </a:r>
            <a:r>
              <a:rPr lang="en-US" sz="2400" b="0" dirty="0">
                <a:latin typeface="Agency FB" pitchFamily="34" charset="0"/>
              </a:rPr>
              <a:t> data yang paling </a:t>
            </a:r>
            <a:r>
              <a:rPr lang="en-US" sz="2400" b="0" dirty="0" err="1">
                <a:latin typeface="Agency FB" pitchFamily="34" charset="0"/>
              </a:rPr>
              <a:t>dasar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urutan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atau</a:t>
            </a:r>
            <a:r>
              <a:rPr lang="en-US" sz="2400" b="0" dirty="0">
                <a:latin typeface="Agency FB" pitchFamily="34" charset="0"/>
              </a:rPr>
              <a:t> lists. </a:t>
            </a:r>
            <a:r>
              <a:rPr lang="en-US" sz="2400" b="0" dirty="0" err="1">
                <a:latin typeface="Agency FB" pitchFamily="34" charset="0"/>
              </a:rPr>
              <a:t>Setiap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elemen-elemen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berurutan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diberi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nomor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posisi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atau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indeksnya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pertama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list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nol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kedua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satu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seterusnya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r>
              <a:rPr lang="en-US" sz="2400" b="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memiliki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enam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jenis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urutan</a:t>
            </a:r>
            <a:r>
              <a:rPr lang="en-US" sz="2400" b="0" dirty="0">
                <a:latin typeface="Agency FB" pitchFamily="34" charset="0"/>
              </a:rPr>
              <a:t> built-in, </a:t>
            </a:r>
            <a:r>
              <a:rPr lang="en-US" sz="2400" b="0" dirty="0" err="1">
                <a:latin typeface="Agency FB" pitchFamily="34" charset="0"/>
              </a:rPr>
              <a:t>namun</a:t>
            </a:r>
            <a:r>
              <a:rPr lang="en-US" sz="2400" b="0" dirty="0">
                <a:latin typeface="Agency FB" pitchFamily="34" charset="0"/>
              </a:rPr>
              <a:t> yang paling </a:t>
            </a:r>
            <a:r>
              <a:rPr lang="en-US" sz="2400" b="0" dirty="0" err="1">
                <a:latin typeface="Agency FB" pitchFamily="34" charset="0"/>
              </a:rPr>
              <a:t>umum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list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tuple. Ada </a:t>
            </a:r>
            <a:r>
              <a:rPr lang="en-US" sz="2400" b="0" dirty="0" err="1">
                <a:latin typeface="Agency FB" pitchFamily="34" charset="0"/>
              </a:rPr>
              <a:t>beberapa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hal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dapat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lakukan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semua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jenis</a:t>
            </a:r>
            <a:r>
              <a:rPr lang="en-US" sz="2400" b="0" dirty="0">
                <a:latin typeface="Agency FB" pitchFamily="34" charset="0"/>
              </a:rPr>
              <a:t> list. </a:t>
            </a:r>
            <a:r>
              <a:rPr lang="en-US" sz="2400" b="0" dirty="0" err="1">
                <a:latin typeface="Agency FB" pitchFamily="34" charset="0"/>
              </a:rPr>
              <a:t>Operasi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meliputi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pengindeksan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pengiris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penambahan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perbanyak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pengecekan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keanggotaan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Selain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itu</a:t>
            </a:r>
            <a:r>
              <a:rPr lang="en-US" sz="2400" b="0" dirty="0">
                <a:latin typeface="Agency FB" pitchFamily="34" charset="0"/>
              </a:rPr>
              <a:t>, Python </a:t>
            </a:r>
            <a:r>
              <a:rPr lang="en-US" sz="2400" b="0" dirty="0" err="1">
                <a:latin typeface="Agency FB" pitchFamily="34" charset="0"/>
              </a:rPr>
              <a:t>memiliki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fungsi</a:t>
            </a:r>
            <a:r>
              <a:rPr lang="en-US" sz="2400" b="0" dirty="0">
                <a:latin typeface="Agency FB" pitchFamily="34" charset="0"/>
              </a:rPr>
              <a:t> built-in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menemukan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panjang</a:t>
            </a:r>
            <a:r>
              <a:rPr lang="en-US" sz="2400" b="0" dirty="0">
                <a:latin typeface="Agency FB" pitchFamily="34" charset="0"/>
              </a:rPr>
              <a:t> list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menemukan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elemen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terbesar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terkecilnya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Membuat</a:t>
            </a:r>
            <a:r>
              <a:rPr lang="en-US" dirty="0">
                <a:latin typeface="Agency FB" pitchFamily="34" charset="0"/>
              </a:rPr>
              <a:t> List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/>
            </a:r>
            <a:br>
              <a:rPr lang="en-US" dirty="0">
                <a:latin typeface="Agency FB" pitchFamily="34" charset="0"/>
              </a:rPr>
            </a:b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61972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Agency FB" pitchFamily="34" charset="0"/>
              </a:rPr>
              <a:t>List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tipe</a:t>
            </a:r>
            <a:r>
              <a:rPr lang="en-US" sz="2400" b="0" dirty="0">
                <a:latin typeface="Agency FB" pitchFamily="34" charset="0"/>
              </a:rPr>
              <a:t> data yang paling </a:t>
            </a:r>
            <a:r>
              <a:rPr lang="en-US" sz="2400" b="0" dirty="0" err="1">
                <a:latin typeface="Agency FB" pitchFamily="34" charset="0"/>
              </a:rPr>
              <a:t>serbaguna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tersedia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Python, yang </a:t>
            </a:r>
            <a:r>
              <a:rPr lang="en-US" sz="2400" b="0" dirty="0" err="1">
                <a:latin typeface="Agency FB" pitchFamily="34" charset="0"/>
              </a:rPr>
              <a:t>dapat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ditulis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daftar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dipisahkan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koma</a:t>
            </a:r>
            <a:r>
              <a:rPr lang="en-US" sz="2400" b="0" dirty="0">
                <a:latin typeface="Agency FB" pitchFamily="34" charset="0"/>
              </a:rPr>
              <a:t> (item) </a:t>
            </a:r>
            <a:r>
              <a:rPr lang="en-US" sz="2400" b="0" dirty="0" err="1">
                <a:latin typeface="Agency FB" pitchFamily="34" charset="0"/>
              </a:rPr>
              <a:t>antara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siku</a:t>
            </a:r>
            <a:r>
              <a:rPr lang="en-US" sz="2400" b="0" dirty="0">
                <a:latin typeface="Agency FB" pitchFamily="34" charset="0"/>
              </a:rPr>
              <a:t>. Hal </a:t>
            </a:r>
            <a:r>
              <a:rPr lang="en-US" sz="2400" b="0" dirty="0" err="1">
                <a:latin typeface="Agency FB" pitchFamily="34" charset="0"/>
              </a:rPr>
              <a:t>penting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tentang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daftar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item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list </a:t>
            </a:r>
            <a:r>
              <a:rPr lang="en-US" sz="2400" b="0" dirty="0" err="1">
                <a:latin typeface="Agency FB" pitchFamily="34" charset="0"/>
              </a:rPr>
              <a:t>tidak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boleh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jenisnya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r>
              <a:rPr lang="en-US" sz="2400" b="0" dirty="0" err="1">
                <a:latin typeface="Agency FB" pitchFamily="34" charset="0"/>
              </a:rPr>
              <a:t>Membuat</a:t>
            </a:r>
            <a:r>
              <a:rPr lang="en-US" sz="2400" b="0" dirty="0">
                <a:latin typeface="Agency FB" pitchFamily="34" charset="0"/>
              </a:rPr>
              <a:t> list </a:t>
            </a:r>
            <a:r>
              <a:rPr lang="en-US" sz="2400" b="0" dirty="0" err="1">
                <a:latin typeface="Agency FB" pitchFamily="34" charset="0"/>
              </a:rPr>
              <a:t>sangat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sederhana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tinggal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memasukkan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dipisahkan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koma</a:t>
            </a:r>
            <a:r>
              <a:rPr lang="en-US" sz="2400" b="0" dirty="0">
                <a:latin typeface="Agency FB" pitchFamily="34" charset="0"/>
              </a:rPr>
              <a:t> di </a:t>
            </a:r>
            <a:r>
              <a:rPr lang="en-US" sz="2400" b="0" dirty="0" err="1">
                <a:latin typeface="Agency FB" pitchFamily="34" charset="0"/>
              </a:rPr>
              <a:t>antara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siku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Dibawah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contoh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sederhana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pembuatan</a:t>
            </a:r>
            <a:r>
              <a:rPr lang="en-US" sz="2400" b="0" dirty="0">
                <a:latin typeface="Agency FB" pitchFamily="34" charset="0"/>
              </a:rPr>
              <a:t> list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Python.</a:t>
            </a:r>
          </a:p>
          <a:p>
            <a:r>
              <a:rPr lang="en-US" sz="2400" i="1" dirty="0">
                <a:latin typeface="Agency FB" pitchFamily="34" charset="0"/>
              </a:rPr>
              <a:t>#</a:t>
            </a:r>
            <a:r>
              <a:rPr lang="en-US" sz="2400" i="1" dirty="0" err="1">
                <a:latin typeface="Agency FB" pitchFamily="34" charset="0"/>
              </a:rPr>
              <a:t>Contoh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sederhana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pembuatan</a:t>
            </a:r>
            <a:r>
              <a:rPr lang="en-US" sz="2400" i="1" dirty="0">
                <a:latin typeface="Agency FB" pitchFamily="34" charset="0"/>
              </a:rPr>
              <a:t> list </a:t>
            </a:r>
            <a:r>
              <a:rPr lang="en-US" sz="2400" i="1" dirty="0" err="1">
                <a:latin typeface="Agency FB" pitchFamily="34" charset="0"/>
              </a:rPr>
              <a:t>pada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bahasa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pemrograman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smtClean="0">
                <a:latin typeface="Agency FB" pitchFamily="34" charset="0"/>
              </a:rPr>
              <a:t>python</a:t>
            </a: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r>
              <a:rPr lang="en-US" sz="2400" dirty="0" smtClean="0">
                <a:latin typeface="Agency FB" pitchFamily="34" charset="0"/>
              </a:rPr>
              <a:t>list1 </a:t>
            </a:r>
            <a:r>
              <a:rPr lang="en-US" sz="2400" dirty="0">
                <a:latin typeface="Agency FB" pitchFamily="34" charset="0"/>
              </a:rPr>
              <a:t>= [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 err="1">
                <a:latin typeface="Agency FB" pitchFamily="34" charset="0"/>
              </a:rPr>
              <a:t>kimia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 err="1">
                <a:latin typeface="Agency FB" pitchFamily="34" charset="0"/>
              </a:rPr>
              <a:t>fisika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1993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2017</a:t>
            </a:r>
            <a:r>
              <a:rPr lang="en-US" sz="2400" dirty="0">
                <a:latin typeface="Agency FB" pitchFamily="34" charset="0"/>
              </a:rPr>
              <a:t>]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list2 </a:t>
            </a:r>
            <a:r>
              <a:rPr lang="en-US" sz="2400" dirty="0">
                <a:latin typeface="Agency FB" pitchFamily="34" charset="0"/>
              </a:rPr>
              <a:t>= [</a:t>
            </a:r>
            <a:r>
              <a:rPr lang="en-US" sz="2400" dirty="0">
                <a:latin typeface="Agency FB" pitchFamily="34" charset="0"/>
              </a:rPr>
              <a:t>1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2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3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4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5</a:t>
            </a:r>
            <a:r>
              <a:rPr lang="en-US" sz="2400" dirty="0">
                <a:latin typeface="Agency FB" pitchFamily="34" charset="0"/>
              </a:rPr>
              <a:t> ]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list3 </a:t>
            </a:r>
            <a:r>
              <a:rPr lang="en-US" sz="2400" dirty="0">
                <a:latin typeface="Agency FB" pitchFamily="34" charset="0"/>
              </a:rPr>
              <a:t>= [</a:t>
            </a:r>
            <a:r>
              <a:rPr lang="en-US" sz="2400" dirty="0">
                <a:latin typeface="Agency FB" pitchFamily="34" charset="0"/>
              </a:rPr>
              <a:t>"a"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"b"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"c"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"d"</a:t>
            </a:r>
            <a:r>
              <a:rPr lang="en-US" sz="2400" dirty="0">
                <a:latin typeface="Agency FB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659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id-ID" dirty="0">
                <a:latin typeface="Agency FB" pitchFamily="34" charset="0"/>
              </a:rPr>
              <a:t>Python (bahasa pemrograman)</a:t>
            </a:r>
            <a:r>
              <a:rPr lang="id-ID" dirty="0"/>
              <a:t/>
            </a:r>
            <a:br>
              <a:rPr lang="id-ID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</a:rPr>
              <a:t>adalah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bahasa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pemrograman</a:t>
            </a:r>
            <a:r>
              <a:rPr lang="en-US" sz="2600" b="0" dirty="0">
                <a:solidFill>
                  <a:srgbClr val="FF0000"/>
                </a:solidFill>
                <a:latin typeface="Agency FB" pitchFamily="34" charset="0"/>
              </a:rPr>
              <a:t> </a:t>
            </a:r>
            <a:r>
              <a:rPr lang="en-US" sz="2600" b="0" dirty="0" err="1">
                <a:solidFill>
                  <a:srgbClr val="FF0000"/>
                </a:solidFill>
                <a:latin typeface="Agency FB" pitchFamily="34" charset="0"/>
                <a:hlinkClick r:id="rId2" tooltip="Interpreter"/>
              </a:rPr>
              <a:t>interpretatif</a:t>
            </a:r>
            <a:r>
              <a:rPr lang="en-US" sz="2600" b="0" dirty="0">
                <a:solidFill>
                  <a:srgbClr val="FF0000"/>
                </a:solidFill>
                <a:latin typeface="Agency FB" pitchFamily="34" charset="0"/>
              </a:rPr>
              <a:t> </a:t>
            </a:r>
            <a:r>
              <a:rPr lang="en-US" sz="2600" b="0" dirty="0" err="1" smtClean="0">
                <a:latin typeface="Agency FB" pitchFamily="34" charset="0"/>
              </a:rPr>
              <a:t>multiguna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</a:rPr>
              <a:t>dengan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filosofi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perancangan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berfokus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pada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tingkat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keterbacaan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 smtClean="0">
                <a:latin typeface="Agency FB" pitchFamily="34" charset="0"/>
              </a:rPr>
              <a:t>kode</a:t>
            </a:r>
            <a:r>
              <a:rPr lang="en-US" sz="2600" b="0" dirty="0" smtClean="0">
                <a:latin typeface="Agency FB" pitchFamily="34" charset="0"/>
              </a:rPr>
              <a:t>.</a:t>
            </a:r>
            <a:r>
              <a:rPr lang="en-US" sz="2600" b="0" dirty="0">
                <a:latin typeface="Agency FB" pitchFamily="34" charset="0"/>
              </a:rPr>
              <a:t> Python </a:t>
            </a:r>
            <a:r>
              <a:rPr lang="en-US" sz="2600" b="0" dirty="0" err="1">
                <a:latin typeface="Agency FB" pitchFamily="34" charset="0"/>
              </a:rPr>
              <a:t>diklaim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sebagai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bahasa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menggabungkan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kapabilitas</a:t>
            </a:r>
            <a:r>
              <a:rPr lang="en-US" sz="2600" b="0" dirty="0">
                <a:latin typeface="Agency FB" pitchFamily="34" charset="0"/>
              </a:rPr>
              <a:t>, </a:t>
            </a:r>
            <a:r>
              <a:rPr lang="en-US" sz="2600" b="0" dirty="0" err="1">
                <a:latin typeface="Agency FB" pitchFamily="34" charset="0"/>
              </a:rPr>
              <a:t>kemampuan</a:t>
            </a:r>
            <a:r>
              <a:rPr lang="en-US" sz="2600" b="0" dirty="0">
                <a:latin typeface="Agency FB" pitchFamily="34" charset="0"/>
              </a:rPr>
              <a:t>, </a:t>
            </a:r>
            <a:r>
              <a:rPr lang="en-US" sz="2600" b="0" dirty="0" err="1">
                <a:latin typeface="Agency FB" pitchFamily="34" charset="0"/>
              </a:rPr>
              <a:t>dengan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sintaksis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kode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sangat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 smtClean="0">
                <a:latin typeface="Agency FB" pitchFamily="34" charset="0"/>
              </a:rPr>
              <a:t>jelas</a:t>
            </a:r>
            <a:r>
              <a:rPr lang="en-US" sz="2600" b="0" dirty="0" smtClean="0">
                <a:latin typeface="Agency FB" pitchFamily="34" charset="0"/>
              </a:rPr>
              <a:t>,</a:t>
            </a:r>
            <a:r>
              <a:rPr lang="en-US" sz="2600" b="0" baseline="30000" dirty="0">
                <a:latin typeface="Agency FB" pitchFamily="34" charset="0"/>
              </a:rPr>
              <a:t> </a:t>
            </a:r>
            <a:r>
              <a:rPr lang="en-US" sz="2600" b="0" dirty="0" err="1" smtClean="0">
                <a:latin typeface="Agency FB" pitchFamily="34" charset="0"/>
              </a:rPr>
              <a:t>dan</a:t>
            </a:r>
            <a:r>
              <a:rPr lang="en-US" sz="2600" b="0" dirty="0" smtClean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dilengkapi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dengan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fungsionalitas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pustaka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standar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besar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serta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komprehensif</a:t>
            </a:r>
            <a:r>
              <a:rPr lang="en-US" sz="2600" b="0" dirty="0">
                <a:latin typeface="Agency FB" pitchFamily="34" charset="0"/>
              </a:rPr>
              <a:t>. Python </a:t>
            </a:r>
            <a:r>
              <a:rPr lang="en-US" sz="2600" b="0" dirty="0" err="1">
                <a:latin typeface="Agency FB" pitchFamily="34" charset="0"/>
              </a:rPr>
              <a:t>juga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didukung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oleh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komunitas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besar</a:t>
            </a:r>
            <a:r>
              <a:rPr lang="en-US" sz="2600" b="0" dirty="0">
                <a:latin typeface="Agency FB" pitchFamily="34" charset="0"/>
              </a:rPr>
              <a:t>.</a:t>
            </a:r>
            <a:endParaRPr lang="en-US" sz="26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Akses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List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mengakses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list python, </a:t>
            </a:r>
            <a:r>
              <a:rPr lang="en-US" sz="2400" b="0" dirty="0" err="1">
                <a:latin typeface="Agency FB" pitchFamily="34" charset="0"/>
              </a:rPr>
              <a:t>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siku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mengiris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beserta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atau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mendapatkan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tersedia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tersebut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r>
              <a:rPr lang="en-US" sz="2400" b="0" dirty="0" err="1">
                <a:latin typeface="Agency FB" pitchFamily="34" charset="0"/>
              </a:rPr>
              <a:t>Berikut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contoh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mengakses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 di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list python :</a:t>
            </a:r>
          </a:p>
          <a:p>
            <a:r>
              <a:rPr lang="en-US" sz="2400" i="1" dirty="0">
                <a:latin typeface="Agency FB" pitchFamily="34" charset="0"/>
              </a:rPr>
              <a:t>#Cara </a:t>
            </a:r>
            <a:r>
              <a:rPr lang="en-US" sz="2400" i="1" dirty="0" err="1">
                <a:latin typeface="Agency FB" pitchFamily="34" charset="0"/>
              </a:rPr>
              <a:t>mengakses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nilai</a:t>
            </a:r>
            <a:r>
              <a:rPr lang="en-US" sz="2400" i="1" dirty="0">
                <a:latin typeface="Agency FB" pitchFamily="34" charset="0"/>
              </a:rPr>
              <a:t> di </a:t>
            </a:r>
            <a:r>
              <a:rPr lang="en-US" sz="2400" i="1" dirty="0" err="1">
                <a:latin typeface="Agency FB" pitchFamily="34" charset="0"/>
              </a:rPr>
              <a:t>dalam</a:t>
            </a:r>
            <a:r>
              <a:rPr lang="en-US" sz="2400" i="1" dirty="0">
                <a:latin typeface="Agency FB" pitchFamily="34" charset="0"/>
              </a:rPr>
              <a:t> list Python</a:t>
            </a:r>
            <a:r>
              <a:rPr lang="en-US" sz="2400" dirty="0">
                <a:latin typeface="Agency FB" pitchFamily="34" charset="0"/>
              </a:rPr>
              <a:t>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list1 </a:t>
            </a:r>
            <a:r>
              <a:rPr lang="en-US" sz="2400" dirty="0">
                <a:latin typeface="Agency FB" pitchFamily="34" charset="0"/>
              </a:rPr>
              <a:t>= [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 err="1">
                <a:latin typeface="Agency FB" pitchFamily="34" charset="0"/>
              </a:rPr>
              <a:t>fisika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 err="1">
                <a:latin typeface="Agency FB" pitchFamily="34" charset="0"/>
              </a:rPr>
              <a:t>kimia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1993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2017</a:t>
            </a:r>
            <a:r>
              <a:rPr lang="en-US" sz="2400" dirty="0">
                <a:latin typeface="Agency FB" pitchFamily="34" charset="0"/>
              </a:rPr>
              <a:t>]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list2 </a:t>
            </a:r>
            <a:r>
              <a:rPr lang="en-US" sz="2400" dirty="0">
                <a:latin typeface="Agency FB" pitchFamily="34" charset="0"/>
              </a:rPr>
              <a:t>= [</a:t>
            </a:r>
            <a:r>
              <a:rPr lang="en-US" sz="2400" dirty="0">
                <a:latin typeface="Agency FB" pitchFamily="34" charset="0"/>
              </a:rPr>
              <a:t>1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2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3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4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5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6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7</a:t>
            </a:r>
            <a:r>
              <a:rPr lang="en-US" sz="2400" dirty="0">
                <a:latin typeface="Agency FB" pitchFamily="34" charset="0"/>
              </a:rPr>
              <a:t> ] print (</a:t>
            </a:r>
            <a:r>
              <a:rPr lang="en-US" sz="2400" dirty="0">
                <a:latin typeface="Agency FB" pitchFamily="34" charset="0"/>
              </a:rPr>
              <a:t>"list1[0]: "</a:t>
            </a:r>
            <a:r>
              <a:rPr lang="en-US" sz="2400" dirty="0">
                <a:latin typeface="Agency FB" pitchFamily="34" charset="0"/>
              </a:rPr>
              <a:t>, list1[</a:t>
            </a:r>
            <a:r>
              <a:rPr lang="en-US" sz="2400" dirty="0">
                <a:latin typeface="Agency FB" pitchFamily="34" charset="0"/>
              </a:rPr>
              <a:t>0</a:t>
            </a:r>
            <a:r>
              <a:rPr lang="en-US" sz="2400" dirty="0">
                <a:latin typeface="Agency FB" pitchFamily="34" charset="0"/>
              </a:rPr>
              <a:t>]) print (</a:t>
            </a:r>
            <a:r>
              <a:rPr lang="en-US" sz="2400" dirty="0">
                <a:latin typeface="Agency FB" pitchFamily="34" charset="0"/>
              </a:rPr>
              <a:t>"list2[1:5]: "</a:t>
            </a:r>
            <a:r>
              <a:rPr lang="en-US" sz="2400" dirty="0">
                <a:latin typeface="Agency FB" pitchFamily="34" charset="0"/>
              </a:rPr>
              <a:t>, list2[</a:t>
            </a:r>
            <a:r>
              <a:rPr lang="en-US" sz="2400" dirty="0">
                <a:latin typeface="Agency FB" pitchFamily="34" charset="0"/>
              </a:rPr>
              <a:t>1</a:t>
            </a:r>
            <a:r>
              <a:rPr lang="en-US" sz="2400" dirty="0">
                <a:latin typeface="Agency FB" pitchFamily="34" charset="0"/>
              </a:rPr>
              <a:t>:</a:t>
            </a:r>
            <a:r>
              <a:rPr lang="en-US" sz="2400" dirty="0">
                <a:latin typeface="Agency FB" pitchFamily="34" charset="0"/>
              </a:rPr>
              <a:t>5</a:t>
            </a:r>
            <a:r>
              <a:rPr lang="en-US" sz="2400" dirty="0" smtClean="0">
                <a:latin typeface="Agency FB" pitchFamily="34" charset="0"/>
              </a:rPr>
              <a:t>])</a:t>
            </a:r>
          </a:p>
          <a:p>
            <a:r>
              <a:rPr lang="en-US" sz="2400" b="0" dirty="0" err="1" smtClean="0">
                <a:latin typeface="Agency FB" pitchFamily="34" charset="0"/>
              </a:rPr>
              <a:t>Setelah</a:t>
            </a:r>
            <a:r>
              <a:rPr lang="en-US" sz="2400" b="0" dirty="0" smtClean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mengeksekusi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kode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diatas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hasilnya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seperti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dibawah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:</a:t>
            </a:r>
          </a:p>
          <a:p>
            <a:r>
              <a:rPr lang="en-US" sz="2400" dirty="0">
                <a:latin typeface="Agency FB" pitchFamily="34" charset="0"/>
              </a:rPr>
              <a:t>list1[0]: </a:t>
            </a:r>
            <a:r>
              <a:rPr lang="en-US" sz="2400" dirty="0" err="1">
                <a:latin typeface="Agency FB" pitchFamily="34" charset="0"/>
              </a:rPr>
              <a:t>fisika</a:t>
            </a:r>
            <a:r>
              <a:rPr lang="en-US" sz="2400" dirty="0">
                <a:latin typeface="Agency FB" pitchFamily="34" charset="0"/>
              </a:rPr>
              <a:t> list2[1:5]: [2, 3, 4, 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11472"/>
            <a:ext cx="7520940" cy="548640"/>
          </a:xfrm>
        </p:spPr>
        <p:txBody>
          <a:bodyPr/>
          <a:lstStyle/>
          <a:p>
            <a:r>
              <a:rPr lang="en-US" dirty="0">
                <a:latin typeface="Agency FB" pitchFamily="34" charset="0"/>
              </a:rPr>
              <a:t>Method </a:t>
            </a:r>
            <a:r>
              <a:rPr lang="en-US" dirty="0" err="1">
                <a:latin typeface="Agency FB" pitchFamily="34" charset="0"/>
              </a:rPr>
              <a:t>dan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 Build-in </a:t>
            </a:r>
            <a:r>
              <a:rPr lang="en-US" dirty="0" err="1">
                <a:latin typeface="Agency FB" pitchFamily="34" charset="0"/>
              </a:rPr>
              <a:t>Pada</a:t>
            </a:r>
            <a:r>
              <a:rPr lang="en-US" dirty="0">
                <a:latin typeface="Agency FB" pitchFamily="34" charset="0"/>
              </a:rPr>
              <a:t> List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6088"/>
              </p:ext>
            </p:extLst>
          </p:nvPr>
        </p:nvGraphicFramePr>
        <p:xfrm>
          <a:off x="914400" y="1524000"/>
          <a:ext cx="6655506" cy="3596857"/>
        </p:xfrm>
        <a:graphic>
          <a:graphicData uri="http://schemas.openxmlformats.org/drawingml/2006/table">
            <a:tbl>
              <a:tblPr/>
              <a:tblGrid>
                <a:gridCol w="3327753"/>
                <a:gridCol w="3327753"/>
              </a:tblGrid>
              <a:tr h="4606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Agency FB" pitchFamily="34" charset="0"/>
                        </a:rPr>
                        <a:t>Python Function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Agency FB" pitchFamily="34" charset="0"/>
                        </a:rPr>
                        <a:t>Penjelasan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73257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cmp(list1, list2) #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gency FB" pitchFamily="34" charset="0"/>
                        </a:rPr>
                        <a:t>Tidak</a:t>
                      </a:r>
                      <a:r>
                        <a:rPr lang="en-US" sz="18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gency FB" pitchFamily="34" charset="0"/>
                        </a:rPr>
                        <a:t>lagi</a:t>
                      </a:r>
                      <a:r>
                        <a:rPr lang="en-US" sz="18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gency FB" pitchFamily="34" charset="0"/>
                        </a:rPr>
                        <a:t>tersedia</a:t>
                      </a:r>
                      <a:r>
                        <a:rPr lang="en-US" sz="18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gency FB" pitchFamily="34" charset="0"/>
                        </a:rPr>
                        <a:t>dengan</a:t>
                      </a:r>
                      <a:r>
                        <a:rPr lang="en-US" sz="1800" dirty="0">
                          <a:effectLst/>
                          <a:latin typeface="Agency FB" pitchFamily="34" charset="0"/>
                        </a:rPr>
                        <a:t> Python 3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69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len(list)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Memberikan total panjang list.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3257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max(list)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Mengembalikan item dari list dengan nilai maks.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257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min(list)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Mengembalikan item dari list dengan nilai min.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6069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gency FB" pitchFamily="34" charset="0"/>
                        </a:rPr>
                        <a:t>list(seq)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gency FB" pitchFamily="34" charset="0"/>
                        </a:rPr>
                        <a:t>Mengubah</a:t>
                      </a:r>
                      <a:r>
                        <a:rPr lang="en-US" sz="1800" dirty="0">
                          <a:effectLst/>
                          <a:latin typeface="Agency FB" pitchFamily="34" charset="0"/>
                        </a:rPr>
                        <a:t> tuple </a:t>
                      </a:r>
                      <a:r>
                        <a:rPr lang="en-US" sz="1800" dirty="0" err="1">
                          <a:effectLst/>
                          <a:latin typeface="Agency FB" pitchFamily="34" charset="0"/>
                        </a:rPr>
                        <a:t>menjadi</a:t>
                      </a:r>
                      <a:r>
                        <a:rPr lang="en-US" sz="1800" dirty="0">
                          <a:effectLst/>
                          <a:latin typeface="Agency FB" pitchFamily="34" charset="0"/>
                        </a:rPr>
                        <a:t> list.</a:t>
                      </a:r>
                    </a:p>
                  </a:txBody>
                  <a:tcPr marL="141606" marR="141606" marT="94404" marB="9440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865392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itchFamily="34" charset="0"/>
                <a:cs typeface="Arial" pitchFamily="34" charset="0"/>
              </a:rPr>
              <a:t>Python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menyertakan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fungsi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 built-in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sebagai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berikut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gency FB" pitchFamily="34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  <a:cs typeface="Arial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9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20940" cy="5486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menyertakan</a:t>
            </a:r>
            <a:r>
              <a:rPr lang="en-US" dirty="0">
                <a:latin typeface="Agency FB" pitchFamily="34" charset="0"/>
              </a:rPr>
              <a:t> methods built-in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279245"/>
              </p:ext>
            </p:extLst>
          </p:nvPr>
        </p:nvGraphicFramePr>
        <p:xfrm>
          <a:off x="914400" y="990600"/>
          <a:ext cx="6847966" cy="4507151"/>
        </p:xfrm>
        <a:graphic>
          <a:graphicData uri="http://schemas.openxmlformats.org/drawingml/2006/table">
            <a:tbl>
              <a:tblPr/>
              <a:tblGrid>
                <a:gridCol w="3423983"/>
                <a:gridCol w="3423983"/>
              </a:tblGrid>
              <a:tr h="2533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gency FB" pitchFamily="34" charset="0"/>
                        </a:rPr>
                        <a:t>Python Methods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gency FB" pitchFamily="34" charset="0"/>
                        </a:rPr>
                        <a:t>Penjelasan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53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list.append(obj)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Menambahkan objek obj ke list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83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list.count(obj)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Jumlah pengembalian berapa kali obj terjadi dalam list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3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list.extend(seq)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600">
                          <a:effectLst/>
                          <a:latin typeface="Agency FB" pitchFamily="34" charset="0"/>
                        </a:rPr>
                        <a:t>Tambahkan isi seq ke list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657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list.index(obj)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Mengembalikan indeks terendah dalam list yang muncul obj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283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list.insert(index, obj)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Sisipkan objek obj ke dalam list di indeks offset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233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list.pop(obj = list[-1])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Menghapus dan mengembalikan objek atau obj terakhir dari list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3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list.remove(obj)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Removes object obj from list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3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list.reverse()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Agency FB" pitchFamily="34" charset="0"/>
                        </a:rPr>
                        <a:t>Membalik list objek di tempat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283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gency FB" pitchFamily="34" charset="0"/>
                        </a:rPr>
                        <a:t>list.sort([func])</a:t>
                      </a: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Agency FB" pitchFamily="34" charset="0"/>
                        </a:rPr>
                        <a:t>Urutkan</a:t>
                      </a:r>
                      <a:r>
                        <a:rPr lang="en-US" sz="16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gency FB" pitchFamily="34" charset="0"/>
                        </a:rPr>
                        <a:t>objek</a:t>
                      </a:r>
                      <a:r>
                        <a:rPr lang="en-US" sz="1600" dirty="0">
                          <a:effectLst/>
                          <a:latin typeface="Agency FB" pitchFamily="34" charset="0"/>
                        </a:rPr>
                        <a:t> list, </a:t>
                      </a:r>
                      <a:r>
                        <a:rPr lang="en-US" sz="1600" dirty="0" err="1">
                          <a:effectLst/>
                          <a:latin typeface="Agency FB" pitchFamily="34" charset="0"/>
                        </a:rPr>
                        <a:t>gunakan</a:t>
                      </a:r>
                      <a:r>
                        <a:rPr lang="en-US" sz="1600" dirty="0">
                          <a:effectLst/>
                          <a:latin typeface="Agency FB" pitchFamily="34" charset="0"/>
                        </a:rPr>
                        <a:t> compare </a:t>
                      </a:r>
                      <a:r>
                        <a:rPr lang="en-US" sz="1600" dirty="0" err="1">
                          <a:effectLst/>
                          <a:latin typeface="Agency FB" pitchFamily="34" charset="0"/>
                        </a:rPr>
                        <a:t>func</a:t>
                      </a:r>
                      <a:r>
                        <a:rPr lang="en-US" sz="16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gency FB" pitchFamily="34" charset="0"/>
                        </a:rPr>
                        <a:t>jika</a:t>
                      </a:r>
                      <a:r>
                        <a:rPr lang="en-US" sz="16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gency FB" pitchFamily="34" charset="0"/>
                        </a:rPr>
                        <a:t>diberikan</a:t>
                      </a:r>
                      <a:endParaRPr lang="en-US" sz="1600" dirty="0">
                        <a:effectLst/>
                        <a:latin typeface="Agency FB" pitchFamily="34" charset="0"/>
                      </a:endParaRPr>
                    </a:p>
                  </a:txBody>
                  <a:tcPr marL="77867" marR="77867" marT="51911" marB="51911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0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gency FB" pitchFamily="34" charset="0"/>
              </a:rPr>
              <a:t>Tipe</a:t>
            </a:r>
            <a:r>
              <a:rPr lang="en-US" sz="2400" b="0" dirty="0">
                <a:latin typeface="Agency FB" pitchFamily="34" charset="0"/>
              </a:rPr>
              <a:t> data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suatu</a:t>
            </a:r>
            <a:r>
              <a:rPr lang="en-US" sz="2400" b="0" dirty="0">
                <a:latin typeface="Agency FB" pitchFamily="34" charset="0"/>
              </a:rPr>
              <a:t> media </a:t>
            </a:r>
            <a:r>
              <a:rPr lang="en-US" sz="2400" b="0" dirty="0" err="1">
                <a:latin typeface="Agency FB" pitchFamily="34" charset="0"/>
              </a:rPr>
              <a:t>atau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memori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komputer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digunakan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menampung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informasi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r>
              <a:rPr lang="en-US" sz="2400" b="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sendiri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mempunyai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tipe</a:t>
            </a:r>
            <a:r>
              <a:rPr lang="en-US" sz="2400" b="0" dirty="0">
                <a:latin typeface="Agency FB" pitchFamily="34" charset="0"/>
              </a:rPr>
              <a:t> data yang </a:t>
            </a:r>
            <a:r>
              <a:rPr lang="en-US" sz="2400" b="0" dirty="0" err="1">
                <a:latin typeface="Agency FB" pitchFamily="34" charset="0"/>
              </a:rPr>
              <a:t>cukup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unik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bila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kita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bandingkan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 yang lain.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pemrograman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>:</a:t>
            </a: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89193"/>
              </p:ext>
            </p:extLst>
          </p:nvPr>
        </p:nvGraphicFramePr>
        <p:xfrm>
          <a:off x="2438399" y="1100137"/>
          <a:ext cx="4419600" cy="5695374"/>
        </p:xfrm>
        <a:graphic>
          <a:graphicData uri="http://schemas.openxmlformats.org/drawingml/2006/table">
            <a:tbl>
              <a:tblPr/>
              <a:tblGrid>
                <a:gridCol w="1473200"/>
                <a:gridCol w="1473200"/>
                <a:gridCol w="1473200"/>
              </a:tblGrid>
              <a:tr h="17019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gency FB" pitchFamily="34" charset="0"/>
                        </a:rPr>
                        <a:t>Tipe Data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gency FB" pitchFamily="34" charset="0"/>
                        </a:rPr>
                        <a:t>Contoh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gency FB" pitchFamily="34" charset="0"/>
                        </a:rPr>
                        <a:t>Penjelasan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5719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Boolean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True atau False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Menyatakan benar True yang bernilai 1, atau salah False yang bernilai 0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9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String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"Ayo belajar Python"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Menyatakan karakter/kalimat bisa berupa huruf angka, dll (diapit tanda " atau ')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064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Integer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25 atau 1209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Menyatakan bilangan bulat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0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Float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3.14 atau 0.99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200">
                          <a:effectLst/>
                          <a:latin typeface="Agency FB" pitchFamily="34" charset="0"/>
                        </a:rPr>
                        <a:t>Menyatakan bilangan yang mempunyai koma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719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Hexadecimal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9a atau 1d3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Menyatakan bilangan dalam format heksa (bilangan berbasis 16)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08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Complex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1 + 5j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Menyatakan pasangan angka real dan imajiner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719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List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['xyz', 786, 2.23]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Data untaian yang menyimpan berbagai tipe data dan isinya bisa diubah-ubah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9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Tuple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('xyz', 768, 2.23)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Data untaian yang menyimpan berbagai tipe data tapi isinya tidak bisa diubah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7197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Dictionary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gency FB" pitchFamily="34" charset="0"/>
                        </a:rPr>
                        <a:t>{'nama': 'adi','id':2}</a:t>
                      </a: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Data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untaian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yang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menyimpan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berbagai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tipe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data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berupa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pasangan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penunjuk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Agency FB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gency FB" pitchFamily="34" charset="0"/>
                        </a:rPr>
                        <a:t>nilai</a:t>
                      </a:r>
                      <a:endParaRPr lang="en-US" sz="1200" dirty="0">
                        <a:effectLst/>
                        <a:latin typeface="Agency FB" pitchFamily="34" charset="0"/>
                      </a:endParaRPr>
                    </a:p>
                  </a:txBody>
                  <a:tcPr marL="40581" marR="40581" marT="27054" marB="27054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Tuple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gency FB" pitchFamily="34" charset="0"/>
              </a:rPr>
              <a:t>Sebuah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urutan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objek</a:t>
            </a:r>
            <a:r>
              <a:rPr lang="en-US" sz="2400" b="0" dirty="0">
                <a:latin typeface="Agency FB" pitchFamily="34" charset="0"/>
              </a:rPr>
              <a:t> Python yang </a:t>
            </a:r>
            <a:r>
              <a:rPr lang="en-US" sz="2400" b="0" dirty="0" err="1">
                <a:latin typeface="Agency FB" pitchFamily="34" charset="0"/>
              </a:rPr>
              <a:t>tidak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berubah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urutan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seperti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daftar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Perbedaan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utama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antara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daftarnya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bahwa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tidak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dapat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diubah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tidak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seperti</a:t>
            </a:r>
            <a:r>
              <a:rPr lang="en-US" sz="2400" b="0" dirty="0">
                <a:latin typeface="Agency FB" pitchFamily="34" charset="0"/>
              </a:rPr>
              <a:t> List Python. </a:t>
            </a:r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sedangkan</a:t>
            </a:r>
            <a:r>
              <a:rPr lang="en-US" sz="2400" b="0" dirty="0">
                <a:latin typeface="Agency FB" pitchFamily="34" charset="0"/>
              </a:rPr>
              <a:t> List Python </a:t>
            </a:r>
            <a:r>
              <a:rPr lang="en-US" sz="2400" b="0" dirty="0" err="1">
                <a:latin typeface="Agency FB" pitchFamily="34" charset="0"/>
              </a:rPr>
              <a:t>menggunakan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siku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r>
              <a:rPr lang="en-US" sz="2400" b="0" dirty="0" err="1">
                <a:latin typeface="Agency FB" pitchFamily="34" charset="0"/>
              </a:rPr>
              <a:t>Membuat</a:t>
            </a:r>
            <a:r>
              <a:rPr lang="en-US" sz="2400" b="0" dirty="0">
                <a:latin typeface="Agency FB" pitchFamily="34" charset="0"/>
              </a:rPr>
              <a:t> tuple </a:t>
            </a:r>
            <a:r>
              <a:rPr lang="en-US" sz="2400" b="0" dirty="0" err="1">
                <a:latin typeface="Agency FB" pitchFamily="34" charset="0"/>
              </a:rPr>
              <a:t>semudah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memasukkan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nilai-nilai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dipisahkan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koma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Secara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opsional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dapat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memasukkan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nilai-nilai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dipisahkan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di </a:t>
            </a:r>
            <a:r>
              <a:rPr lang="en-US" sz="2400" b="0" dirty="0" err="1">
                <a:latin typeface="Agency FB" pitchFamily="34" charset="0"/>
              </a:rPr>
              <a:t>antara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juga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contoh</a:t>
            </a:r>
            <a:r>
              <a:rPr lang="en-US" sz="2400" b="0" dirty="0">
                <a:latin typeface="Agency FB" pitchFamily="34" charset="0"/>
              </a:rPr>
              <a:t> :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00400" y="4419600"/>
            <a:ext cx="2514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80972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latin typeface="Agency FB" pitchFamily="34" charset="0"/>
              </a:rPr>
              <a:t>#</a:t>
            </a:r>
            <a:r>
              <a:rPr lang="en-US" sz="2400" i="1" dirty="0" err="1">
                <a:latin typeface="Agency FB" pitchFamily="34" charset="0"/>
              </a:rPr>
              <a:t>Contoh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sederhana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pembuatan</a:t>
            </a:r>
            <a:r>
              <a:rPr lang="en-US" sz="2400" i="1" dirty="0">
                <a:latin typeface="Agency FB" pitchFamily="34" charset="0"/>
              </a:rPr>
              <a:t> tuple </a:t>
            </a:r>
            <a:r>
              <a:rPr lang="en-US" sz="2400" i="1" dirty="0" err="1">
                <a:latin typeface="Agency FB" pitchFamily="34" charset="0"/>
              </a:rPr>
              <a:t>pada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bahasa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pemrograman</a:t>
            </a:r>
            <a:r>
              <a:rPr lang="en-US" sz="2400" i="1" dirty="0">
                <a:latin typeface="Agency FB" pitchFamily="34" charset="0"/>
              </a:rPr>
              <a:t> python</a:t>
            </a:r>
            <a:r>
              <a:rPr lang="en-US" sz="2400" dirty="0">
                <a:latin typeface="Agency FB" pitchFamily="34" charset="0"/>
              </a:rPr>
              <a:t>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tup1 </a:t>
            </a:r>
            <a:r>
              <a:rPr lang="en-US" sz="2400" dirty="0">
                <a:latin typeface="Agency FB" pitchFamily="34" charset="0"/>
              </a:rPr>
              <a:t>= (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 err="1">
                <a:latin typeface="Agency FB" pitchFamily="34" charset="0"/>
              </a:rPr>
              <a:t>fisika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 err="1">
                <a:latin typeface="Agency FB" pitchFamily="34" charset="0"/>
              </a:rPr>
              <a:t>kimia</a:t>
            </a:r>
            <a:r>
              <a:rPr lang="en-US" sz="2400" dirty="0">
                <a:latin typeface="Agency FB" pitchFamily="34" charset="0"/>
              </a:rPr>
              <a:t>'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1993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2017</a:t>
            </a:r>
            <a:r>
              <a:rPr lang="en-US" sz="2400" dirty="0">
                <a:latin typeface="Agency FB" pitchFamily="34" charset="0"/>
              </a:rPr>
              <a:t>)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tup2 </a:t>
            </a:r>
            <a:r>
              <a:rPr lang="en-US" sz="2400" dirty="0">
                <a:latin typeface="Agency FB" pitchFamily="34" charset="0"/>
              </a:rPr>
              <a:t>= (</a:t>
            </a:r>
            <a:r>
              <a:rPr lang="en-US" sz="2400" dirty="0">
                <a:latin typeface="Agency FB" pitchFamily="34" charset="0"/>
              </a:rPr>
              <a:t>1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2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3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4</a:t>
            </a:r>
            <a:r>
              <a:rPr lang="en-US" sz="2400" dirty="0">
                <a:latin typeface="Agency FB" pitchFamily="34" charset="0"/>
              </a:rPr>
              <a:t>, </a:t>
            </a:r>
            <a:r>
              <a:rPr lang="en-US" sz="2400" dirty="0">
                <a:latin typeface="Agency FB" pitchFamily="34" charset="0"/>
              </a:rPr>
              <a:t>5</a:t>
            </a:r>
            <a:r>
              <a:rPr lang="en-US" sz="2400" dirty="0">
                <a:latin typeface="Agency FB" pitchFamily="34" charset="0"/>
              </a:rPr>
              <a:t> )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tup3 </a:t>
            </a:r>
            <a:r>
              <a:rPr lang="en-US" sz="2400" dirty="0">
                <a:latin typeface="Agency FB" pitchFamily="34" charset="0"/>
              </a:rPr>
              <a:t>= </a:t>
            </a:r>
            <a:r>
              <a:rPr lang="en-US" sz="2400" dirty="0">
                <a:latin typeface="Agency FB" pitchFamily="34" charset="0"/>
              </a:rPr>
              <a:t>"</a:t>
            </a:r>
            <a:r>
              <a:rPr lang="en-US" sz="2400" dirty="0" smtClean="0">
                <a:latin typeface="Agency FB" pitchFamily="34" charset="0"/>
              </a:rPr>
              <a:t>a</a:t>
            </a:r>
            <a:r>
              <a:rPr lang="en-US" sz="2400" dirty="0">
                <a:latin typeface="Agency FB" pitchFamily="34" charset="0"/>
              </a:rPr>
              <a:t>", "b", "c", "d</a:t>
            </a:r>
            <a:r>
              <a:rPr lang="en-US" sz="2400" dirty="0" smtClean="0">
                <a:latin typeface="Agency FB" pitchFamily="34" charset="0"/>
              </a:rPr>
              <a:t>"</a:t>
            </a:r>
          </a:p>
          <a:p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kosong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ditulis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dua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kurung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tidak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berisi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apa-apa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contohnya</a:t>
            </a:r>
            <a:r>
              <a:rPr lang="en-US" sz="2400" b="0" dirty="0">
                <a:latin typeface="Agency FB" pitchFamily="34" charset="0"/>
              </a:rPr>
              <a:t> : tup1 = ();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menulis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berisi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satu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harus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memasukkan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koma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meskipun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satu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nilai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contohnya</a:t>
            </a:r>
            <a:r>
              <a:rPr lang="en-US" sz="2400" b="0" dirty="0">
                <a:latin typeface="Agency FB" pitchFamily="34" charset="0"/>
              </a:rPr>
              <a:t> : tup1 = (50,) </a:t>
            </a:r>
            <a:r>
              <a:rPr lang="en-US" sz="2400" b="0" dirty="0" err="1">
                <a:latin typeface="Agency FB" pitchFamily="34" charset="0"/>
              </a:rPr>
              <a:t>Seperti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String, </a:t>
            </a:r>
            <a:r>
              <a:rPr lang="en-US" sz="2400" b="0" dirty="0" err="1">
                <a:latin typeface="Agency FB" pitchFamily="34" charset="0"/>
              </a:rPr>
              <a:t>indeks</a:t>
            </a:r>
            <a:r>
              <a:rPr lang="en-US" sz="2400" b="0" dirty="0">
                <a:latin typeface="Agency FB" pitchFamily="34" charset="0"/>
              </a:rPr>
              <a:t> tuple </a:t>
            </a:r>
            <a:r>
              <a:rPr lang="en-US" sz="2400" b="0" dirty="0" err="1">
                <a:latin typeface="Agency FB" pitchFamily="34" charset="0"/>
              </a:rPr>
              <a:t>mulai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dari</a:t>
            </a:r>
            <a:r>
              <a:rPr lang="en-US" sz="2400" b="0" dirty="0">
                <a:latin typeface="Agency FB" pitchFamily="34" charset="0"/>
              </a:rPr>
              <a:t> 0,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mereka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dapat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diiris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digabungkan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 smtClean="0">
                <a:latin typeface="Agency FB" pitchFamily="34" charset="0"/>
              </a:rPr>
              <a:t>seterusnya</a:t>
            </a:r>
            <a:r>
              <a:rPr lang="en-US" sz="2400" b="0" dirty="0" smtClean="0">
                <a:latin typeface="Agency FB" pitchFamily="34" charset="0"/>
              </a:rPr>
              <a:t>.</a:t>
            </a:r>
            <a:endParaRPr lang="en-US" sz="24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50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520940" cy="54864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Agency FB" pitchFamily="34" charset="0"/>
              </a:rPr>
              <a:t>Operasi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Dasar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Pada</a:t>
            </a:r>
            <a:r>
              <a:rPr lang="en-US" dirty="0">
                <a:latin typeface="Agency FB" pitchFamily="34" charset="0"/>
              </a:rPr>
              <a:t> Tuple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merespons</a:t>
            </a:r>
            <a:r>
              <a:rPr lang="en-US" sz="2400" b="0" dirty="0">
                <a:latin typeface="Agency FB" pitchFamily="34" charset="0"/>
              </a:rPr>
              <a:t> operator +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* </a:t>
            </a:r>
            <a:r>
              <a:rPr lang="en-US" sz="2400" b="0" dirty="0" err="1">
                <a:latin typeface="Agency FB" pitchFamily="34" charset="0"/>
              </a:rPr>
              <a:t>sama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seperti</a:t>
            </a:r>
            <a:r>
              <a:rPr lang="en-US" sz="2400" b="0" dirty="0">
                <a:latin typeface="Agency FB" pitchFamily="34" charset="0"/>
              </a:rPr>
              <a:t> String; </a:t>
            </a:r>
            <a:r>
              <a:rPr lang="en-US" sz="2400" b="0" dirty="0" err="1">
                <a:latin typeface="Agency FB" pitchFamily="34" charset="0"/>
              </a:rPr>
              <a:t>Mereka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berarti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penggabungan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pengulangan</a:t>
            </a:r>
            <a:r>
              <a:rPr lang="en-US" sz="2400" b="0" dirty="0">
                <a:latin typeface="Agency FB" pitchFamily="34" charset="0"/>
              </a:rPr>
              <a:t> di </a:t>
            </a:r>
            <a:r>
              <a:rPr lang="en-US" sz="2400" b="0" dirty="0" err="1">
                <a:latin typeface="Agency FB" pitchFamily="34" charset="0"/>
              </a:rPr>
              <a:t>sini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juga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berlaku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kecuali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hasilnya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tupel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baru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bukan</a:t>
            </a:r>
            <a:r>
              <a:rPr lang="en-US" sz="2400" b="0" dirty="0">
                <a:latin typeface="Agency FB" pitchFamily="34" charset="0"/>
              </a:rPr>
              <a:t> string.</a:t>
            </a:r>
          </a:p>
          <a:p>
            <a:r>
              <a:rPr lang="en-US" sz="2400" b="0" dirty="0" err="1">
                <a:latin typeface="Agency FB" pitchFamily="34" charset="0"/>
              </a:rPr>
              <a:t>Sebenarnya</a:t>
            </a:r>
            <a:r>
              <a:rPr lang="en-US" sz="2400" b="0" dirty="0">
                <a:latin typeface="Agency FB" pitchFamily="34" charset="0"/>
              </a:rPr>
              <a:t>, Tuple </a:t>
            </a:r>
            <a:r>
              <a:rPr lang="en-US" sz="2400" b="0" dirty="0" err="1">
                <a:latin typeface="Agency FB" pitchFamily="34" charset="0"/>
              </a:rPr>
              <a:t>merespons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semua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operasi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urutan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umum</a:t>
            </a:r>
            <a:r>
              <a:rPr lang="en-US" sz="2400" b="0" dirty="0">
                <a:latin typeface="Agency FB" pitchFamily="34" charset="0"/>
              </a:rPr>
              <a:t> yang kami </a:t>
            </a:r>
            <a:r>
              <a:rPr lang="en-US" sz="2400" b="0" dirty="0" err="1">
                <a:latin typeface="Agency FB" pitchFamily="34" charset="0"/>
              </a:rPr>
              <a:t>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String di </a:t>
            </a:r>
            <a:r>
              <a:rPr lang="en-US" sz="2400" b="0" dirty="0" err="1">
                <a:latin typeface="Agency FB" pitchFamily="34" charset="0"/>
              </a:rPr>
              <a:t>bab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sebelumnya</a:t>
            </a:r>
            <a:r>
              <a:rPr lang="en-US" sz="2400" b="0" dirty="0">
                <a:latin typeface="Agency FB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Dibawah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ini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adalah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tabel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daftar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operasi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dasar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pada</a:t>
            </a:r>
            <a:r>
              <a:rPr lang="en-US" dirty="0" smtClean="0">
                <a:latin typeface="Agency FB" pitchFamily="34" charset="0"/>
              </a:rPr>
              <a:t> Tuple </a:t>
            </a:r>
            <a:r>
              <a:rPr lang="en-US" dirty="0" smtClean="0">
                <a:solidFill>
                  <a:srgbClr val="FF0000"/>
                </a:solidFill>
                <a:latin typeface="Agency FB" pitchFamily="34" charset="0"/>
              </a:rPr>
              <a:t>python</a:t>
            </a:r>
            <a:endParaRPr lang="en-US" dirty="0">
              <a:solidFill>
                <a:srgbClr val="FF0000"/>
              </a:solidFill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494587"/>
              </p:ext>
            </p:extLst>
          </p:nvPr>
        </p:nvGraphicFramePr>
        <p:xfrm>
          <a:off x="1225550" y="1221264"/>
          <a:ext cx="6715125" cy="4569934"/>
        </p:xfrm>
        <a:graphic>
          <a:graphicData uri="http://schemas.openxmlformats.org/drawingml/2006/table">
            <a:tbl>
              <a:tblPr/>
              <a:tblGrid>
                <a:gridCol w="2238375"/>
                <a:gridCol w="2238375"/>
                <a:gridCol w="2238375"/>
              </a:tblGrid>
              <a:tr h="63645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gency FB" pitchFamily="34" charset="0"/>
                        </a:rPr>
                        <a:t>Python Expression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gency FB" pitchFamily="34" charset="0"/>
                        </a:rPr>
                        <a:t>Hasil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gency FB" pitchFamily="34" charset="0"/>
                        </a:rPr>
                        <a:t>Penjelasan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63645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len((1, 2, 3))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Length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45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(1, 2, 3) + (4, 5, 6)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(1, 2, 3, 4, 5, 6)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Concatenation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1206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(‘Halo!’,) * 4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(‘Halo!’, ‘Halo!’, ‘Halo!’, ‘Halo!’)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Repetition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45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3 in (1, 2, 3)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Membership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1206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for x in (1,2,3) : print (x, end = ‘ ‘)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gency FB" pitchFamily="34" charset="0"/>
                        </a:rPr>
                        <a:t>1 2 3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gency FB" pitchFamily="34" charset="0"/>
                        </a:rPr>
                        <a:t>Iteration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24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Number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90572"/>
          </a:xfrm>
        </p:spPr>
        <p:txBody>
          <a:bodyPr>
            <a:normAutofit fontScale="85000" lnSpcReduction="10000"/>
          </a:bodyPr>
          <a:lstStyle/>
          <a:p>
            <a:r>
              <a:rPr lang="en-US" sz="2800" b="0" dirty="0">
                <a:latin typeface="Agency FB" pitchFamily="34" charset="0"/>
              </a:rPr>
              <a:t>Number </a:t>
            </a:r>
            <a:r>
              <a:rPr lang="en-US" sz="2800" b="0" dirty="0" err="1">
                <a:latin typeface="Agency FB" pitchFamily="34" charset="0"/>
              </a:rPr>
              <a:t>adalah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tipe</a:t>
            </a:r>
            <a:r>
              <a:rPr lang="en-US" sz="2800" b="0" dirty="0">
                <a:latin typeface="Agency FB" pitchFamily="34" charset="0"/>
              </a:rPr>
              <a:t> data Python yang </a:t>
            </a:r>
            <a:r>
              <a:rPr lang="en-US" sz="2800" b="0" dirty="0" err="1">
                <a:latin typeface="Agency FB" pitchFamily="34" charset="0"/>
              </a:rPr>
              <a:t>menyimpan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nilai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numerik</a:t>
            </a:r>
            <a:r>
              <a:rPr lang="en-US" sz="2800" b="0" dirty="0">
                <a:latin typeface="Agency FB" pitchFamily="34" charset="0"/>
              </a:rPr>
              <a:t>. Number </a:t>
            </a:r>
            <a:r>
              <a:rPr lang="en-US" sz="2800" b="0" dirty="0" err="1">
                <a:latin typeface="Agency FB" pitchFamily="34" charset="0"/>
              </a:rPr>
              <a:t>adalah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tipe</a:t>
            </a:r>
            <a:r>
              <a:rPr lang="en-US" sz="2800" b="0" dirty="0">
                <a:latin typeface="Agency FB" pitchFamily="34" charset="0"/>
              </a:rPr>
              <a:t> data yang </a:t>
            </a:r>
            <a:r>
              <a:rPr lang="en-US" sz="2800" b="0" dirty="0" err="1">
                <a:latin typeface="Agency FB" pitchFamily="34" charset="0"/>
              </a:rPr>
              <a:t>tidak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berubah</a:t>
            </a:r>
            <a:r>
              <a:rPr lang="en-US" sz="2800" b="0" dirty="0">
                <a:latin typeface="Agency FB" pitchFamily="34" charset="0"/>
              </a:rPr>
              <a:t>. </a:t>
            </a:r>
            <a:r>
              <a:rPr lang="en-US" sz="2800" b="0" dirty="0" err="1">
                <a:latin typeface="Agency FB" pitchFamily="34" charset="0"/>
              </a:rPr>
              <a:t>Ini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berarti</a:t>
            </a:r>
            <a:r>
              <a:rPr lang="en-US" sz="2800" b="0" dirty="0">
                <a:latin typeface="Agency FB" pitchFamily="34" charset="0"/>
              </a:rPr>
              <a:t>, </a:t>
            </a:r>
            <a:r>
              <a:rPr lang="en-US" sz="2800" b="0" dirty="0" err="1">
                <a:latin typeface="Agency FB" pitchFamily="34" charset="0"/>
              </a:rPr>
              <a:t>mengubah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nilai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dari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sejumlah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tipe</a:t>
            </a:r>
            <a:r>
              <a:rPr lang="en-US" sz="2800" b="0" dirty="0">
                <a:latin typeface="Agency FB" pitchFamily="34" charset="0"/>
              </a:rPr>
              <a:t> data </a:t>
            </a:r>
            <a:r>
              <a:rPr lang="en-US" sz="2800" b="0" dirty="0" err="1">
                <a:latin typeface="Agency FB" pitchFamily="34" charset="0"/>
              </a:rPr>
              <a:t>akan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menghasilkan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objek</a:t>
            </a:r>
            <a:r>
              <a:rPr lang="en-US" sz="2800" b="0" dirty="0">
                <a:latin typeface="Agency FB" pitchFamily="34" charset="0"/>
              </a:rPr>
              <a:t> yang </a:t>
            </a:r>
            <a:r>
              <a:rPr lang="en-US" sz="2800" b="0" dirty="0" err="1">
                <a:latin typeface="Agency FB" pitchFamily="34" charset="0"/>
              </a:rPr>
              <a:t>baru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dialokasikan</a:t>
            </a:r>
            <a:r>
              <a:rPr lang="en-US" sz="2800" b="0" dirty="0">
                <a:latin typeface="Agency FB" pitchFamily="34" charset="0"/>
              </a:rPr>
              <a:t>.</a:t>
            </a:r>
          </a:p>
          <a:p>
            <a:r>
              <a:rPr lang="en-US" sz="2800" b="0" dirty="0" err="1">
                <a:latin typeface="Agency FB" pitchFamily="34" charset="0"/>
              </a:rPr>
              <a:t>Objek</a:t>
            </a:r>
            <a:r>
              <a:rPr lang="en-US" sz="2800" b="0" dirty="0">
                <a:latin typeface="Agency FB" pitchFamily="34" charset="0"/>
              </a:rPr>
              <a:t> Number </a:t>
            </a:r>
            <a:r>
              <a:rPr lang="en-US" sz="2800" b="0" dirty="0" err="1">
                <a:latin typeface="Agency FB" pitchFamily="34" charset="0"/>
              </a:rPr>
              <a:t>dibuat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saat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Anda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memberikan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nilai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pada-nya</a:t>
            </a:r>
            <a:r>
              <a:rPr lang="en-US" sz="2800" b="0" dirty="0">
                <a:latin typeface="Agency FB" pitchFamily="34" charset="0"/>
              </a:rPr>
              <a:t>. </a:t>
            </a:r>
            <a:endParaRPr lang="en-US" sz="2800" b="0" dirty="0" smtClean="0">
              <a:latin typeface="Agency FB" pitchFamily="34" charset="0"/>
            </a:endParaRPr>
          </a:p>
          <a:p>
            <a:r>
              <a:rPr lang="en-US" sz="2800" b="0" dirty="0" err="1" smtClean="0">
                <a:latin typeface="Agency FB" pitchFamily="34" charset="0"/>
              </a:rPr>
              <a:t>Sebagai</a:t>
            </a:r>
            <a:r>
              <a:rPr lang="en-US" sz="2800" b="0" dirty="0" smtClean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contoh</a:t>
            </a:r>
            <a:r>
              <a:rPr lang="en-US" sz="2800" b="0" dirty="0">
                <a:latin typeface="Agency FB" pitchFamily="34" charset="0"/>
              </a:rPr>
              <a:t> : </a:t>
            </a:r>
            <a:endParaRPr lang="en-US" sz="2800" b="0" dirty="0" smtClean="0">
              <a:latin typeface="Agency FB" pitchFamily="34" charset="0"/>
            </a:endParaRPr>
          </a:p>
          <a:p>
            <a:r>
              <a:rPr lang="en-US" sz="2800" dirty="0" err="1" smtClean="0">
                <a:latin typeface="Agency FB" pitchFamily="34" charset="0"/>
              </a:rPr>
              <a:t>angkaPertama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>
                <a:latin typeface="Agency FB" pitchFamily="34" charset="0"/>
              </a:rPr>
              <a:t>= </a:t>
            </a:r>
            <a:r>
              <a:rPr lang="en-US" sz="2800" dirty="0" smtClean="0">
                <a:latin typeface="Agency FB" pitchFamily="34" charset="0"/>
              </a:rPr>
              <a:t>1</a:t>
            </a:r>
          </a:p>
          <a:p>
            <a:r>
              <a:rPr lang="en-US" sz="2800" dirty="0" err="1" smtClean="0">
                <a:latin typeface="Agency FB" pitchFamily="34" charset="0"/>
              </a:rPr>
              <a:t>angkaKedua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>
                <a:latin typeface="Agency FB" pitchFamily="34" charset="0"/>
              </a:rPr>
              <a:t>= 33</a:t>
            </a:r>
          </a:p>
          <a:p>
            <a:r>
              <a:rPr lang="en-US" sz="2800" b="0" dirty="0">
                <a:latin typeface="Agency FB" pitchFamily="34" charset="0"/>
              </a:rPr>
              <a:t>Python </a:t>
            </a:r>
            <a:r>
              <a:rPr lang="en-US" sz="2800" b="0" dirty="0" err="1">
                <a:latin typeface="Agency FB" pitchFamily="34" charset="0"/>
              </a:rPr>
              <a:t>mendukung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beberapa</a:t>
            </a:r>
            <a:r>
              <a:rPr lang="en-US" sz="2800" b="0" dirty="0">
                <a:latin typeface="Agency FB" pitchFamily="34" charset="0"/>
              </a:rPr>
              <a:t> </a:t>
            </a:r>
            <a:r>
              <a:rPr lang="en-US" sz="2800" b="0" dirty="0" err="1">
                <a:latin typeface="Agency FB" pitchFamily="34" charset="0"/>
              </a:rPr>
              <a:t>tipe</a:t>
            </a:r>
            <a:r>
              <a:rPr lang="en-US" sz="2800" b="0" dirty="0">
                <a:latin typeface="Agency FB" pitchFamily="34" charset="0"/>
              </a:rPr>
              <a:t> data Number </a:t>
            </a:r>
            <a:r>
              <a:rPr lang="en-US" sz="2800" b="0" dirty="0" err="1">
                <a:latin typeface="Agency FB" pitchFamily="34" charset="0"/>
              </a:rPr>
              <a:t>diantaranya</a:t>
            </a:r>
            <a:r>
              <a:rPr lang="en-US" sz="2800" b="0" dirty="0">
                <a:latin typeface="Agency FB" pitchFamily="34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err="1">
                <a:latin typeface="Agency FB" pitchFamily="34" charset="0"/>
              </a:rPr>
              <a:t>Int</a:t>
            </a:r>
            <a:endParaRPr lang="en-US" sz="2800" b="0" dirty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0" dirty="0">
                <a:latin typeface="Agency FB" pitchFamily="34" charset="0"/>
              </a:rPr>
              <a:t>Float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>
                <a:latin typeface="Agency FB" pitchFamily="34" charset="0"/>
              </a:rPr>
              <a:t>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2094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"/>
            <a:ext cx="7520940" cy="3579849"/>
          </a:xfrm>
        </p:spPr>
        <p:txBody>
          <a:bodyPr>
            <a:noAutofit/>
          </a:bodyPr>
          <a:lstStyle/>
          <a:p>
            <a:r>
              <a:rPr lang="en-US" sz="2600" b="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mendukung</a:t>
            </a:r>
            <a:r>
              <a:rPr lang="en-US" sz="2600" b="0" dirty="0">
                <a:latin typeface="Agency FB" pitchFamily="34" charset="0"/>
              </a:rPr>
              <a:t> multi </a:t>
            </a:r>
            <a:r>
              <a:rPr lang="en-US" sz="2600" b="0" dirty="0" err="1">
                <a:latin typeface="Agency FB" pitchFamily="34" charset="0"/>
              </a:rPr>
              <a:t>paradigma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pemrograman</a:t>
            </a:r>
            <a:r>
              <a:rPr lang="en-US" sz="2600" b="0" dirty="0">
                <a:latin typeface="Agency FB" pitchFamily="34" charset="0"/>
              </a:rPr>
              <a:t>, </a:t>
            </a:r>
            <a:r>
              <a:rPr lang="en-US" sz="2600" b="0" dirty="0" err="1">
                <a:latin typeface="Agency FB" pitchFamily="34" charset="0"/>
              </a:rPr>
              <a:t>utamanya</a:t>
            </a:r>
            <a:r>
              <a:rPr lang="en-US" sz="2600" b="0" dirty="0">
                <a:latin typeface="Agency FB" pitchFamily="34" charset="0"/>
              </a:rPr>
              <a:t>; </a:t>
            </a:r>
            <a:r>
              <a:rPr lang="en-US" sz="2600" b="0" dirty="0" err="1">
                <a:latin typeface="Agency FB" pitchFamily="34" charset="0"/>
              </a:rPr>
              <a:t>namun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tidak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dibatasi</a:t>
            </a:r>
            <a:r>
              <a:rPr lang="en-US" sz="2600" b="0" dirty="0">
                <a:latin typeface="Agency FB" pitchFamily="34" charset="0"/>
              </a:rPr>
              <a:t>; </a:t>
            </a:r>
            <a:r>
              <a:rPr lang="en-US" sz="2600" b="0" dirty="0" err="1">
                <a:latin typeface="Agency FB" pitchFamily="34" charset="0"/>
              </a:rPr>
              <a:t>pada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  <a:hlinkClick r:id="rId2" tooltip="Pemrograman berorientasi objek"/>
              </a:rPr>
              <a:t>pemrograman</a:t>
            </a:r>
            <a:r>
              <a:rPr lang="en-US" sz="2600" b="0" dirty="0">
                <a:latin typeface="Agency FB" pitchFamily="34" charset="0"/>
                <a:hlinkClick r:id="rId2" tooltip="Pemrograman berorientasi objek"/>
              </a:rPr>
              <a:t> </a:t>
            </a:r>
            <a:r>
              <a:rPr lang="en-US" sz="2600" b="0" dirty="0" err="1">
                <a:latin typeface="Agency FB" pitchFamily="34" charset="0"/>
                <a:hlinkClick r:id="rId2" tooltip="Pemrograman berorientasi objek"/>
              </a:rPr>
              <a:t>berorientasi</a:t>
            </a:r>
            <a:r>
              <a:rPr lang="en-US" sz="2600" b="0" dirty="0">
                <a:latin typeface="Agency FB" pitchFamily="34" charset="0"/>
                <a:hlinkClick r:id="rId2" tooltip="Pemrograman berorientasi objek"/>
              </a:rPr>
              <a:t> </a:t>
            </a:r>
            <a:r>
              <a:rPr lang="en-US" sz="2600" b="0" dirty="0" err="1">
                <a:latin typeface="Agency FB" pitchFamily="34" charset="0"/>
                <a:hlinkClick r:id="rId2" tooltip="Pemrograman berorientasi objek"/>
              </a:rPr>
              <a:t>objek</a:t>
            </a:r>
            <a:r>
              <a:rPr lang="en-US" sz="2600" b="0" dirty="0">
                <a:latin typeface="Agency FB" pitchFamily="34" charset="0"/>
              </a:rPr>
              <a:t>, </a:t>
            </a:r>
            <a:r>
              <a:rPr lang="en-US" sz="2600" b="0" dirty="0" err="1">
                <a:latin typeface="Agency FB" pitchFamily="34" charset="0"/>
              </a:rPr>
              <a:t>pemrograman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imperatif</a:t>
            </a:r>
            <a:r>
              <a:rPr lang="en-US" sz="2600" b="0" dirty="0">
                <a:latin typeface="Agency FB" pitchFamily="34" charset="0"/>
              </a:rPr>
              <a:t>, </a:t>
            </a:r>
            <a:r>
              <a:rPr lang="en-US" sz="2600" b="0" dirty="0" err="1">
                <a:latin typeface="Agency FB" pitchFamily="34" charset="0"/>
              </a:rPr>
              <a:t>dan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pemrograman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fungsional</a:t>
            </a:r>
            <a:r>
              <a:rPr lang="en-US" sz="2600" b="0" dirty="0">
                <a:latin typeface="Agency FB" pitchFamily="34" charset="0"/>
              </a:rPr>
              <a:t>. Salah </a:t>
            </a:r>
            <a:r>
              <a:rPr lang="en-US" sz="2600" b="0" dirty="0" err="1">
                <a:latin typeface="Agency FB" pitchFamily="34" charset="0"/>
              </a:rPr>
              <a:t>satu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fitur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tersedia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pada</a:t>
            </a:r>
            <a:r>
              <a:rPr lang="en-US" sz="2600" b="0" dirty="0">
                <a:latin typeface="Agency FB" pitchFamily="34" charset="0"/>
              </a:rPr>
              <a:t> python </a:t>
            </a:r>
            <a:r>
              <a:rPr lang="en-US" sz="2600" b="0" dirty="0" err="1">
                <a:latin typeface="Agency FB" pitchFamily="34" charset="0"/>
              </a:rPr>
              <a:t>adalah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sebagai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  <a:hlinkClick r:id="rId3" tooltip="Bahasa pemrograman dinamis"/>
              </a:rPr>
              <a:t>bahasa</a:t>
            </a:r>
            <a:r>
              <a:rPr lang="en-US" sz="2600" b="0" dirty="0">
                <a:latin typeface="Agency FB" pitchFamily="34" charset="0"/>
                <a:hlinkClick r:id="rId3" tooltip="Bahasa pemrograman dinamis"/>
              </a:rPr>
              <a:t> </a:t>
            </a:r>
            <a:r>
              <a:rPr lang="en-US" sz="2600" b="0" dirty="0" err="1">
                <a:latin typeface="Agency FB" pitchFamily="34" charset="0"/>
                <a:hlinkClick r:id="rId3" tooltip="Bahasa pemrograman dinamis"/>
              </a:rPr>
              <a:t>pemrograman</a:t>
            </a:r>
            <a:r>
              <a:rPr lang="en-US" sz="2600" b="0" dirty="0">
                <a:latin typeface="Agency FB" pitchFamily="34" charset="0"/>
                <a:hlinkClick r:id="rId3" tooltip="Bahasa pemrograman dinamis"/>
              </a:rPr>
              <a:t> </a:t>
            </a:r>
            <a:r>
              <a:rPr lang="en-US" sz="2600" b="0" dirty="0" err="1">
                <a:latin typeface="Agency FB" pitchFamily="34" charset="0"/>
                <a:hlinkClick r:id="rId3" tooltip="Bahasa pemrograman dinamis"/>
              </a:rPr>
              <a:t>dinamis</a:t>
            </a:r>
            <a:r>
              <a:rPr lang="en-US" sz="2600" b="0" dirty="0">
                <a:latin typeface="Agency FB" pitchFamily="34" charset="0"/>
              </a:rPr>
              <a:t> yang </a:t>
            </a:r>
            <a:r>
              <a:rPr lang="en-US" sz="2600" b="0" dirty="0" err="1">
                <a:latin typeface="Agency FB" pitchFamily="34" charset="0"/>
              </a:rPr>
              <a:t>dilengkapi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dengan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manajemen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memori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otomatis</a:t>
            </a:r>
            <a:r>
              <a:rPr lang="en-US" sz="2600" b="0" dirty="0">
                <a:latin typeface="Agency FB" pitchFamily="34" charset="0"/>
              </a:rPr>
              <a:t>. </a:t>
            </a:r>
            <a:r>
              <a:rPr lang="en-US" sz="2600" b="0" dirty="0" err="1">
                <a:latin typeface="Agency FB" pitchFamily="34" charset="0"/>
              </a:rPr>
              <a:t>Seperti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halnya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pada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bahasa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pemrograman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dinamis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lainnya</a:t>
            </a:r>
            <a:r>
              <a:rPr lang="en-US" sz="2600" b="0" dirty="0">
                <a:latin typeface="Agency FB" pitchFamily="34" charset="0"/>
              </a:rPr>
              <a:t>, python </a:t>
            </a:r>
            <a:r>
              <a:rPr lang="en-US" sz="2600" b="0" dirty="0" err="1">
                <a:latin typeface="Agency FB" pitchFamily="34" charset="0"/>
              </a:rPr>
              <a:t>umumnya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digunakan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sebagai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  <a:hlinkClick r:id="rId4" tooltip="Bahasa skrip"/>
              </a:rPr>
              <a:t>bahasa</a:t>
            </a:r>
            <a:r>
              <a:rPr lang="en-US" sz="2600" b="0" dirty="0">
                <a:latin typeface="Agency FB" pitchFamily="34" charset="0"/>
                <a:hlinkClick r:id="rId4" tooltip="Bahasa skrip"/>
              </a:rPr>
              <a:t> </a:t>
            </a:r>
            <a:r>
              <a:rPr lang="en-US" sz="2600" b="0" dirty="0" err="1">
                <a:latin typeface="Agency FB" pitchFamily="34" charset="0"/>
                <a:hlinkClick r:id="rId4" tooltip="Bahasa skrip"/>
              </a:rPr>
              <a:t>skrip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</a:rPr>
              <a:t>meski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pada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praktiknya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penggunaan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bahasa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ini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lebih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luas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mencakup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konteks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pemanfaatan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umumnya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tidak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dilakukan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dengan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menggunakan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bahasa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skrip</a:t>
            </a:r>
            <a:r>
              <a:rPr lang="en-US" sz="2600" b="0" dirty="0">
                <a:latin typeface="Agency FB" pitchFamily="34" charset="0"/>
              </a:rPr>
              <a:t>. Python </a:t>
            </a:r>
            <a:r>
              <a:rPr lang="en-US" sz="2600" b="0" dirty="0" err="1">
                <a:latin typeface="Agency FB" pitchFamily="34" charset="0"/>
              </a:rPr>
              <a:t>dapat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digunakan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untuk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berbagai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keperluan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pengembangan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perangkat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lunak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dapat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berjalan</a:t>
            </a:r>
            <a:r>
              <a:rPr lang="en-US" sz="2600" b="0" dirty="0">
                <a:latin typeface="Agency FB" pitchFamily="34" charset="0"/>
              </a:rPr>
              <a:t> di </a:t>
            </a:r>
            <a:r>
              <a:rPr lang="en-US" sz="2600" b="0" dirty="0" err="1">
                <a:latin typeface="Agency FB" pitchFamily="34" charset="0"/>
              </a:rPr>
              <a:t>berbagai</a:t>
            </a:r>
            <a:r>
              <a:rPr lang="en-US" sz="2600" b="0" dirty="0">
                <a:latin typeface="Agency FB" pitchFamily="34" charset="0"/>
              </a:rPr>
              <a:t> platform </a:t>
            </a:r>
            <a:r>
              <a:rPr lang="en-US" sz="2600" b="0" dirty="0" err="1">
                <a:latin typeface="Agency FB" pitchFamily="34" charset="0"/>
                <a:hlinkClick r:id="rId5" tooltip="Sistem operasi"/>
              </a:rPr>
              <a:t>sistem</a:t>
            </a:r>
            <a:r>
              <a:rPr lang="en-US" sz="2600" b="0" dirty="0">
                <a:latin typeface="Agency FB" pitchFamily="34" charset="0"/>
                <a:hlinkClick r:id="rId5" tooltip="Sistem operasi"/>
              </a:rPr>
              <a:t> </a:t>
            </a:r>
            <a:r>
              <a:rPr lang="en-US" sz="2600" b="0" dirty="0" err="1">
                <a:latin typeface="Agency FB" pitchFamily="34" charset="0"/>
                <a:hlinkClick r:id="rId5" tooltip="Sistem operasi"/>
              </a:rPr>
              <a:t>operasi</a:t>
            </a:r>
            <a:r>
              <a:rPr lang="en-US" sz="2600" b="0" dirty="0">
                <a:latin typeface="Agency FB" pitchFamily="34" charset="0"/>
              </a:rPr>
              <a:t>.</a:t>
            </a:r>
            <a:endParaRPr lang="en-US" sz="26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beberapa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Number </a:t>
            </a:r>
            <a:r>
              <a:rPr lang="en-US" dirty="0" err="1">
                <a:latin typeface="Agency FB" pitchFamily="34" charset="0"/>
              </a:rPr>
              <a:t>pada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> :</a:t>
            </a: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804456"/>
              </p:ext>
            </p:extLst>
          </p:nvPr>
        </p:nvGraphicFramePr>
        <p:xfrm>
          <a:off x="1350828" y="1100140"/>
          <a:ext cx="6464568" cy="4393216"/>
        </p:xfrm>
        <a:graphic>
          <a:graphicData uri="http://schemas.openxmlformats.org/drawingml/2006/table">
            <a:tbl>
              <a:tblPr/>
              <a:tblGrid>
                <a:gridCol w="2154856"/>
                <a:gridCol w="2154856"/>
                <a:gridCol w="2154856"/>
              </a:tblGrid>
              <a:tr h="50065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Agency FB" pitchFamily="34" charset="0"/>
                        </a:rPr>
                        <a:t>Int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Agency FB" pitchFamily="34" charset="0"/>
                        </a:rPr>
                        <a:t>Float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Agency FB" pitchFamily="34" charset="0"/>
                        </a:rPr>
                        <a:t>Complex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50065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20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0.1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3.14j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65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300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1.20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35.j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065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-13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-41.2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3.12e-12j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65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020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32.23+e123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.873j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065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-0103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-92.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-.123+0J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65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-0x212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-32.52e10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3e+123J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065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0x56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gency FB" pitchFamily="34" charset="0"/>
                        </a:rPr>
                        <a:t>60.2-E13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Agency FB" pitchFamily="34" charset="0"/>
                        </a:rPr>
                        <a:t>4.31e-4j</a:t>
                      </a:r>
                    </a:p>
                  </a:txBody>
                  <a:tcPr marL="137544" marR="137544" marT="91696" marB="91696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1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Konversi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Number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7617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Python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bisa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mengkonversi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tipe</a:t>
            </a:r>
            <a:r>
              <a:rPr lang="en-US" sz="2400" b="0" dirty="0">
                <a:latin typeface="Agency FB" pitchFamily="34" charset="0"/>
              </a:rPr>
              <a:t> data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fungsi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Dibawah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beberapa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fungsi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mengkonversi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tipe</a:t>
            </a:r>
            <a:r>
              <a:rPr lang="en-US" sz="2400" b="0" dirty="0">
                <a:latin typeface="Agency FB" pitchFamily="34" charset="0"/>
              </a:rPr>
              <a:t> data number Python.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err="1">
                <a:latin typeface="Agency FB" pitchFamily="34" charset="0"/>
              </a:rPr>
              <a:t>int</a:t>
            </a:r>
            <a:r>
              <a:rPr lang="en-US" sz="2400" b="0" dirty="0">
                <a:latin typeface="Agency FB" pitchFamily="34" charset="0"/>
              </a:rPr>
              <a:t>(x) 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meng-konversi</a:t>
            </a:r>
            <a:r>
              <a:rPr lang="en-US" sz="2400" b="0" dirty="0">
                <a:latin typeface="Agency FB" pitchFamily="34" charset="0"/>
              </a:rPr>
              <a:t> x </a:t>
            </a:r>
            <a:r>
              <a:rPr lang="en-US" sz="2400" b="0" dirty="0" err="1">
                <a:latin typeface="Agency FB" pitchFamily="34" charset="0"/>
              </a:rPr>
              <a:t>menjadi</a:t>
            </a:r>
            <a:r>
              <a:rPr lang="en-US" sz="2400" b="0" dirty="0">
                <a:latin typeface="Agency FB" pitchFamily="34" charset="0"/>
              </a:rPr>
              <a:t> plain integer.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>
                <a:latin typeface="Agency FB" pitchFamily="34" charset="0"/>
              </a:rPr>
              <a:t>long(x) 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meng-konversi</a:t>
            </a:r>
            <a:r>
              <a:rPr lang="en-US" sz="2400" b="0" dirty="0">
                <a:latin typeface="Agency FB" pitchFamily="34" charset="0"/>
              </a:rPr>
              <a:t> x </a:t>
            </a:r>
            <a:r>
              <a:rPr lang="en-US" sz="2400" b="0" dirty="0" err="1">
                <a:latin typeface="Agency FB" pitchFamily="34" charset="0"/>
              </a:rPr>
              <a:t>menjadi</a:t>
            </a:r>
            <a:r>
              <a:rPr lang="en-US" sz="2400" b="0" dirty="0">
                <a:latin typeface="Agency FB" pitchFamily="34" charset="0"/>
              </a:rPr>
              <a:t> long integer.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>
                <a:latin typeface="Agency FB" pitchFamily="34" charset="0"/>
              </a:rPr>
              <a:t>float(x) 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meng-konversi</a:t>
            </a:r>
            <a:r>
              <a:rPr lang="en-US" sz="2400" b="0" dirty="0">
                <a:latin typeface="Agency FB" pitchFamily="34" charset="0"/>
              </a:rPr>
              <a:t> x </a:t>
            </a:r>
            <a:r>
              <a:rPr lang="en-US" sz="2400" b="0" dirty="0" err="1">
                <a:latin typeface="Agency FB" pitchFamily="34" charset="0"/>
              </a:rPr>
              <a:t>menjadi</a:t>
            </a:r>
            <a:r>
              <a:rPr lang="en-US" sz="2400" b="0" dirty="0">
                <a:latin typeface="Agency FB" pitchFamily="34" charset="0"/>
              </a:rPr>
              <a:t> floating point number.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>
                <a:latin typeface="Agency FB" pitchFamily="34" charset="0"/>
              </a:rPr>
              <a:t>complex(x) 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meng-konversi</a:t>
            </a:r>
            <a:r>
              <a:rPr lang="en-US" sz="2400" b="0" dirty="0">
                <a:latin typeface="Agency FB" pitchFamily="34" charset="0"/>
              </a:rPr>
              <a:t> x </a:t>
            </a:r>
            <a:r>
              <a:rPr lang="en-US" sz="2400" b="0" dirty="0" err="1">
                <a:latin typeface="Agency FB" pitchFamily="34" charset="0"/>
              </a:rPr>
              <a:t>menjadi</a:t>
            </a:r>
            <a:r>
              <a:rPr lang="en-US" sz="2400" b="0" dirty="0">
                <a:latin typeface="Agency FB" pitchFamily="34" charset="0"/>
              </a:rPr>
              <a:t> complex number </a:t>
            </a:r>
            <a:r>
              <a:rPr lang="en-US" sz="2400" b="0" dirty="0" err="1">
                <a:latin typeface="Agency FB" pitchFamily="34" charset="0"/>
              </a:rPr>
              <a:t>dengna</a:t>
            </a:r>
            <a:r>
              <a:rPr lang="en-US" sz="2400" b="0" dirty="0">
                <a:latin typeface="Agency FB" pitchFamily="34" charset="0"/>
              </a:rPr>
              <a:t> real part x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imaginary part zero.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>
                <a:latin typeface="Agency FB" pitchFamily="34" charset="0"/>
              </a:rPr>
              <a:t>complex(x, y) 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meng-konversi</a:t>
            </a:r>
            <a:r>
              <a:rPr lang="en-US" sz="2400" b="0" dirty="0">
                <a:latin typeface="Agency FB" pitchFamily="34" charset="0"/>
              </a:rPr>
              <a:t> x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y </a:t>
            </a:r>
            <a:r>
              <a:rPr lang="en-US" sz="2400" b="0" dirty="0" err="1">
                <a:latin typeface="Agency FB" pitchFamily="34" charset="0"/>
              </a:rPr>
              <a:t>menjadi</a:t>
            </a:r>
            <a:r>
              <a:rPr lang="en-US" sz="2400" b="0" dirty="0">
                <a:latin typeface="Agency FB" pitchFamily="34" charset="0"/>
              </a:rPr>
              <a:t> complex number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real part x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imaginary part y. x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numeric expressions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Matematika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/>
            </a:r>
            <a:br>
              <a:rPr lang="en-US" dirty="0">
                <a:latin typeface="Agency FB" pitchFamily="34" charset="0"/>
              </a:rPr>
            </a:b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00329"/>
              </p:ext>
            </p:extLst>
          </p:nvPr>
        </p:nvGraphicFramePr>
        <p:xfrm>
          <a:off x="1600200" y="744488"/>
          <a:ext cx="5334000" cy="6077022"/>
        </p:xfrm>
        <a:graphic>
          <a:graphicData uri="http://schemas.openxmlformats.org/drawingml/2006/table">
            <a:tbl>
              <a:tblPr/>
              <a:tblGrid>
                <a:gridCol w="1778000"/>
                <a:gridCol w="1778000"/>
                <a:gridCol w="1778000"/>
              </a:tblGrid>
              <a:tr h="21333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Agency FB" pitchFamily="34" charset="0"/>
                        </a:rPr>
                        <a:t>Nama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Agency FB" pitchFamily="34" charset="0"/>
                        </a:rPr>
                        <a:t>Penggunaan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Agency FB" pitchFamily="34" charset="0"/>
                        </a:rPr>
                        <a:t>Penjelasan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38852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Absolute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abs(x)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100">
                          <a:effectLst/>
                          <a:latin typeface="Agency FB" pitchFamily="34" charset="0"/>
                        </a:rPr>
                        <a:t>Nilai absolut dari x:(positive) jarak antara x and 0.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52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Ceiling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ceil(x)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Ceiling dari x: integer terkecil yang kurang dari x.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6371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Cmp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cmp(x, y)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-1 if x &lt; y, 0 if x == y, or 1 if x &gt; y. Tidak berlaku lagi dengan Python 3. Sebaliknya gunakan return (x&gt;y)-(x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28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Eksponen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exp(x)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  <a:latin typeface="Agency FB" pitchFamily="34" charset="0"/>
                        </a:rPr>
                        <a:t>Nilai eksponen dari x: ex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133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Fabs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fabs(x)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Nilai absolut dari x.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52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Floor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Agency FB" pitchFamily="34" charset="0"/>
                        </a:rPr>
                        <a:t>floor(x)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The floor of x: the largest integer not greater than x.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852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Floor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floor(x)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Nilai dasar dari x: internet terbesar tidak lebih besar dari x.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28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Log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log(x)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>
                          <a:effectLst/>
                          <a:latin typeface="Agency FB" pitchFamily="34" charset="0"/>
                        </a:rPr>
                        <a:t>Logaritma dari x, untuk x &gt; 0.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228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Log 10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log10(x)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Basis 10 logaritma dari x, untuk x &gt; 0.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52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Max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max(x1, x2,...)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Argumen terbesar: Nilai terdekat dengan tak terhingga positif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852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Min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min(x1, x2,...)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Argumen terkecil: nilai yang paling mendekati tak berhingga negatif.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098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Agency FB" pitchFamily="34" charset="0"/>
                        </a:rPr>
                        <a:t>Modf</a:t>
                      </a:r>
                      <a:endParaRPr lang="en-US" sz="1100" dirty="0">
                        <a:effectLst/>
                        <a:latin typeface="Agency FB" pitchFamily="34" charset="0"/>
                      </a:endParaRP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modf(x)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Bagian pecahan dan bilangan bulat dari x dalam tupel dua item. Kedua bagian memiliki tanda yang sama dengan x. Bagian integer dikembalikan sebagai float.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1333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Pow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pow(x, y)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Nilai x ** y.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90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Round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round(x [,n])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X dibulatkan menjadi n digit dari titik desimal. Putaran Python jauh dari nol sebagai tie-breaker: round (0.5) adalah 1.0 dan round (-0.5) adalah -1.0.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228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Akar Kuadrat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gency FB" pitchFamily="34" charset="0"/>
                        </a:rPr>
                        <a:t>sqrt(x)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100" dirty="0">
                          <a:effectLst/>
                          <a:latin typeface="Agency FB" pitchFamily="34" charset="0"/>
                        </a:rPr>
                        <a:t>Akar kuadrat x untuk x&gt; 0.</a:t>
                      </a:r>
                    </a:p>
                  </a:txBody>
                  <a:tcPr marL="27374" marR="27374" marT="18249" marB="18249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Loop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 err="1">
                <a:latin typeface="Agency FB" pitchFamily="34" charset="0"/>
              </a:rPr>
              <a:t>Secara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umum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pernyataan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dieksekusi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secara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berurutan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Pernyataan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pertama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sebuah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fungsi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dijalankan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pertama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diikuti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oleh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kedua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seterusnya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Tetapi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situasi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dimana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harus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menulis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banyak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kode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dimana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kode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tersebut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sangat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banyak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Jika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dilakukan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secara</a:t>
            </a:r>
            <a:r>
              <a:rPr lang="en-US" sz="2400" b="0" dirty="0">
                <a:latin typeface="Agency FB" pitchFamily="34" charset="0"/>
              </a:rPr>
              <a:t> manual </a:t>
            </a:r>
            <a:r>
              <a:rPr lang="en-US" sz="2400" b="0" dirty="0" err="1">
                <a:latin typeface="Agency FB" pitchFamily="34" charset="0"/>
              </a:rPr>
              <a:t>maka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membuang-buang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tenaga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menulis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beratus-ratus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beribu-ribu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kode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Untuk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itu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Anda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perlu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menggunakan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pengulangan</a:t>
            </a:r>
            <a:r>
              <a:rPr lang="en-US" sz="2400" b="0" dirty="0">
                <a:latin typeface="Agency FB" pitchFamily="34" charset="0"/>
              </a:rPr>
              <a:t> di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 Python.</a:t>
            </a:r>
          </a:p>
          <a:p>
            <a:r>
              <a:rPr lang="en-US" sz="2400" b="0" dirty="0">
                <a:latin typeface="Agency FB" pitchFamily="34" charset="0"/>
              </a:rPr>
              <a:t>Di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 Python </a:t>
            </a:r>
            <a:r>
              <a:rPr lang="en-US" sz="2400" b="0" dirty="0" err="1">
                <a:latin typeface="Agency FB" pitchFamily="34" charset="0"/>
              </a:rPr>
              <a:t>pengulangan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dibagi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menjadi</a:t>
            </a:r>
            <a:r>
              <a:rPr lang="en-US" sz="2400" b="0" dirty="0">
                <a:latin typeface="Agency FB" pitchFamily="34" charset="0"/>
              </a:rPr>
              <a:t> 3 </a:t>
            </a:r>
            <a:r>
              <a:rPr lang="en-US" sz="2400" b="0" dirty="0" err="1">
                <a:latin typeface="Agency FB" pitchFamily="34" charset="0"/>
              </a:rPr>
              <a:t>bagian</a:t>
            </a:r>
            <a:r>
              <a:rPr lang="en-US" sz="2400" b="0" dirty="0">
                <a:latin typeface="Agency FB" pitchFamily="34" charset="0"/>
              </a:rPr>
              <a:t>, </a:t>
            </a:r>
            <a:r>
              <a:rPr lang="en-US" sz="2400" b="0" dirty="0" err="1">
                <a:latin typeface="Agency FB" pitchFamily="34" charset="0"/>
              </a:rPr>
              <a:t>yaitu</a:t>
            </a:r>
            <a:r>
              <a:rPr lang="en-US" sz="2400" b="0" dirty="0">
                <a:latin typeface="Agency FB" pitchFamily="34" charset="0"/>
              </a:rPr>
              <a:t> :</a:t>
            </a:r>
          </a:p>
          <a:p>
            <a:pPr>
              <a:buFont typeface="Wingdings" pitchFamily="2" charset="2"/>
              <a:buChar char="v"/>
            </a:pPr>
            <a:r>
              <a:rPr lang="en-US" sz="2400" b="0" dirty="0">
                <a:latin typeface="Agency FB" pitchFamily="34" charset="0"/>
              </a:rPr>
              <a:t>While Loop</a:t>
            </a:r>
          </a:p>
          <a:p>
            <a:pPr>
              <a:buFont typeface="Wingdings" pitchFamily="2" charset="2"/>
              <a:buChar char="v"/>
            </a:pPr>
            <a:r>
              <a:rPr lang="en-US" sz="2400" b="0" dirty="0">
                <a:latin typeface="Agency FB" pitchFamily="34" charset="0"/>
              </a:rPr>
              <a:t>For Loop</a:t>
            </a:r>
          </a:p>
          <a:p>
            <a:pPr>
              <a:buFont typeface="Wingdings" pitchFamily="2" charset="2"/>
              <a:buChar char="v"/>
            </a:pPr>
            <a:r>
              <a:rPr lang="en-US" sz="2400" b="0" dirty="0">
                <a:latin typeface="Agency FB" pitchFamily="34" charset="0"/>
              </a:rPr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63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While Loop</a:t>
            </a:r>
            <a:br>
              <a:rPr lang="en-US" dirty="0">
                <a:latin typeface="Agency FB" pitchFamily="34" charset="0"/>
              </a:rPr>
            </a:b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0" dirty="0" err="1">
                <a:latin typeface="Agency FB" pitchFamily="34" charset="0"/>
              </a:rPr>
              <a:t>Pengulangan</a:t>
            </a:r>
            <a:r>
              <a:rPr lang="en-US" sz="2400" b="0" dirty="0">
                <a:latin typeface="Agency FB" pitchFamily="34" charset="0"/>
              </a:rPr>
              <a:t> While Loop di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pemrograman</a:t>
            </a:r>
            <a:r>
              <a:rPr lang="en-US" sz="2400" b="0" dirty="0">
                <a:latin typeface="Agency FB" pitchFamily="34" charset="0"/>
              </a:rPr>
              <a:t> Python </a:t>
            </a:r>
            <a:r>
              <a:rPr lang="en-US" sz="2400" b="0" dirty="0" err="1">
                <a:latin typeface="Agency FB" pitchFamily="34" charset="0"/>
              </a:rPr>
              <a:t>dieksesusi</a:t>
            </a:r>
            <a:r>
              <a:rPr lang="en-US" sz="2400" b="0" dirty="0">
                <a:latin typeface="Agency FB" pitchFamily="34" charset="0"/>
              </a:rPr>
              <a:t> statement </a:t>
            </a:r>
            <a:r>
              <a:rPr lang="en-US" sz="2400" b="0" dirty="0" err="1">
                <a:latin typeface="Agency FB" pitchFamily="34" charset="0"/>
              </a:rPr>
              <a:t>berkali</a:t>
            </a:r>
            <a:r>
              <a:rPr lang="en-US" sz="2400" b="0" dirty="0">
                <a:latin typeface="Agency FB" pitchFamily="34" charset="0"/>
              </a:rPr>
              <a:t>-kali </a:t>
            </a:r>
            <a:r>
              <a:rPr lang="en-US" sz="2400" b="0" dirty="0" err="1">
                <a:latin typeface="Agency FB" pitchFamily="34" charset="0"/>
              </a:rPr>
              <a:t>selama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kondisi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bernilai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benar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atau</a:t>
            </a:r>
            <a:r>
              <a:rPr lang="en-US" sz="2400" b="0" dirty="0">
                <a:latin typeface="Agency FB" pitchFamily="34" charset="0"/>
              </a:rPr>
              <a:t> True.</a:t>
            </a:r>
          </a:p>
          <a:p>
            <a:r>
              <a:rPr lang="en-US" sz="2400" b="0" dirty="0" err="1">
                <a:latin typeface="Agency FB" pitchFamily="34" charset="0"/>
              </a:rPr>
              <a:t>Dibawah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contoh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penggunaan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pengulangan</a:t>
            </a:r>
            <a:r>
              <a:rPr lang="en-US" sz="2400" b="0" dirty="0">
                <a:latin typeface="Agency FB" pitchFamily="34" charset="0"/>
              </a:rPr>
              <a:t> While Loop.</a:t>
            </a:r>
          </a:p>
          <a:p>
            <a:r>
              <a:rPr lang="en-US" sz="2400" i="1" dirty="0">
                <a:latin typeface="Agency FB" pitchFamily="34" charset="0"/>
              </a:rPr>
              <a:t>#</a:t>
            </a:r>
            <a:r>
              <a:rPr lang="en-US" sz="2400" i="1" dirty="0" err="1">
                <a:latin typeface="Agency FB" pitchFamily="34" charset="0"/>
              </a:rPr>
              <a:t>Contoh</a:t>
            </a:r>
            <a:r>
              <a:rPr lang="en-US" sz="2400" i="1" dirty="0">
                <a:latin typeface="Agency FB" pitchFamily="34" charset="0"/>
              </a:rPr>
              <a:t> </a:t>
            </a:r>
            <a:r>
              <a:rPr lang="en-US" sz="2400" i="1" dirty="0" err="1">
                <a:latin typeface="Agency FB" pitchFamily="34" charset="0"/>
              </a:rPr>
              <a:t>penggunaan</a:t>
            </a:r>
            <a:r>
              <a:rPr lang="en-US" sz="2400" i="1" dirty="0">
                <a:latin typeface="Agency FB" pitchFamily="34" charset="0"/>
              </a:rPr>
              <a:t> While Loop</a:t>
            </a:r>
            <a:r>
              <a:rPr lang="en-US" sz="2400" dirty="0">
                <a:latin typeface="Agency FB" pitchFamily="34" charset="0"/>
              </a:rPr>
              <a:t>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count </a:t>
            </a:r>
            <a:r>
              <a:rPr lang="en-US" sz="2400" dirty="0">
                <a:latin typeface="Agency FB" pitchFamily="34" charset="0"/>
              </a:rPr>
              <a:t>= </a:t>
            </a:r>
            <a:r>
              <a:rPr lang="en-US" sz="2400" dirty="0">
                <a:latin typeface="Agency FB" pitchFamily="34" charset="0"/>
              </a:rPr>
              <a:t>0</a:t>
            </a:r>
            <a:r>
              <a:rPr lang="en-US" sz="2400" dirty="0">
                <a:latin typeface="Agency FB" pitchFamily="34" charset="0"/>
              </a:rPr>
              <a:t>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while </a:t>
            </a:r>
            <a:r>
              <a:rPr lang="en-US" sz="2400" dirty="0">
                <a:latin typeface="Agency FB" pitchFamily="34" charset="0"/>
              </a:rPr>
              <a:t>(count &lt; </a:t>
            </a:r>
            <a:r>
              <a:rPr lang="en-US" sz="2400" dirty="0">
                <a:latin typeface="Agency FB" pitchFamily="34" charset="0"/>
              </a:rPr>
              <a:t>9</a:t>
            </a:r>
            <a:r>
              <a:rPr lang="en-US" sz="2400" dirty="0" smtClean="0">
                <a:latin typeface="Agency FB" pitchFamily="34" charset="0"/>
              </a:rPr>
              <a:t>):</a:t>
            </a:r>
          </a:p>
          <a:p>
            <a:r>
              <a:rPr lang="en-US" sz="2400" dirty="0" smtClean="0">
                <a:latin typeface="Agency FB" pitchFamily="34" charset="0"/>
              </a:rPr>
              <a:t> 	print </a:t>
            </a:r>
            <a:r>
              <a:rPr lang="en-US" sz="2400" dirty="0">
                <a:latin typeface="Agency FB" pitchFamily="34" charset="0"/>
              </a:rPr>
              <a:t>'The count is:'</a:t>
            </a:r>
            <a:r>
              <a:rPr lang="en-US" sz="2400" dirty="0">
                <a:latin typeface="Agency FB" pitchFamily="34" charset="0"/>
              </a:rPr>
              <a:t>, count 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	count </a:t>
            </a:r>
            <a:r>
              <a:rPr lang="en-US" sz="2400" dirty="0">
                <a:latin typeface="Agency FB" pitchFamily="34" charset="0"/>
              </a:rPr>
              <a:t>= count + </a:t>
            </a:r>
            <a:r>
              <a:rPr lang="en-US" sz="2400" dirty="0" smtClean="0">
                <a:latin typeface="Agency FB" pitchFamily="34" charset="0"/>
              </a:rPr>
              <a:t>1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>
                <a:latin typeface="Agency FB" pitchFamily="34" charset="0"/>
              </a:rPr>
              <a:t>print (</a:t>
            </a:r>
            <a:r>
              <a:rPr lang="en-US" sz="2400" dirty="0">
                <a:latin typeface="Agency FB" pitchFamily="34" charset="0"/>
              </a:rPr>
              <a:t>"Good bye!"</a:t>
            </a:r>
            <a:r>
              <a:rPr lang="en-US" sz="2400" dirty="0">
                <a:latin typeface="Agency FB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8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For Loop</a:t>
            </a:r>
            <a:br>
              <a:rPr lang="en-US" dirty="0">
                <a:latin typeface="Agency FB" pitchFamily="34" charset="0"/>
              </a:rPr>
            </a:b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62000"/>
            <a:ext cx="7520940" cy="4343400"/>
          </a:xfrm>
        </p:spPr>
        <p:txBody>
          <a:bodyPr>
            <a:noAutofit/>
          </a:bodyPr>
          <a:lstStyle/>
          <a:p>
            <a:r>
              <a:rPr lang="en-US" sz="2000" b="0" dirty="0" err="1">
                <a:latin typeface="Agency FB" pitchFamily="34" charset="0"/>
              </a:rPr>
              <a:t>Pengulangan</a:t>
            </a:r>
            <a:r>
              <a:rPr lang="en-US" sz="2000" b="0" dirty="0">
                <a:latin typeface="Agency FB" pitchFamily="34" charset="0"/>
              </a:rPr>
              <a:t> for </a:t>
            </a:r>
            <a:r>
              <a:rPr lang="en-US" sz="2000" b="0" dirty="0" err="1">
                <a:latin typeface="Agency FB" pitchFamily="34" charset="0"/>
              </a:rPr>
              <a:t>pada</a:t>
            </a:r>
            <a:r>
              <a:rPr lang="en-US" sz="2000" b="0" dirty="0">
                <a:latin typeface="Agency FB" pitchFamily="34" charset="0"/>
              </a:rPr>
              <a:t> Python </a:t>
            </a:r>
            <a:r>
              <a:rPr lang="en-US" sz="2000" b="0" dirty="0" err="1">
                <a:latin typeface="Agency FB" pitchFamily="34" charset="0"/>
              </a:rPr>
              <a:t>memiliki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kemampuan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untuk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mengulangi</a:t>
            </a:r>
            <a:r>
              <a:rPr lang="en-US" sz="2000" b="0" dirty="0">
                <a:latin typeface="Agency FB" pitchFamily="34" charset="0"/>
              </a:rPr>
              <a:t> item </a:t>
            </a:r>
            <a:r>
              <a:rPr lang="en-US" sz="2000" b="0" dirty="0" err="1">
                <a:latin typeface="Agency FB" pitchFamily="34" charset="0"/>
              </a:rPr>
              <a:t>dari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urutan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apapun</a:t>
            </a:r>
            <a:r>
              <a:rPr lang="en-US" sz="2000" b="0" dirty="0">
                <a:latin typeface="Agency FB" pitchFamily="34" charset="0"/>
              </a:rPr>
              <a:t>, </a:t>
            </a:r>
            <a:r>
              <a:rPr lang="en-US" sz="2000" b="0" dirty="0" err="1">
                <a:latin typeface="Agency FB" pitchFamily="34" charset="0"/>
              </a:rPr>
              <a:t>seperti</a:t>
            </a:r>
            <a:r>
              <a:rPr lang="en-US" sz="2000" b="0" dirty="0">
                <a:latin typeface="Agency FB" pitchFamily="34" charset="0"/>
              </a:rPr>
              <a:t> list </a:t>
            </a:r>
            <a:r>
              <a:rPr lang="en-US" sz="2000" b="0" dirty="0" err="1">
                <a:latin typeface="Agency FB" pitchFamily="34" charset="0"/>
              </a:rPr>
              <a:t>atau</a:t>
            </a:r>
            <a:r>
              <a:rPr lang="en-US" sz="2000" b="0" dirty="0">
                <a:latin typeface="Agency FB" pitchFamily="34" charset="0"/>
              </a:rPr>
              <a:t> string.</a:t>
            </a:r>
          </a:p>
          <a:p>
            <a:r>
              <a:rPr lang="en-US" sz="2000" b="0" dirty="0" err="1">
                <a:latin typeface="Agency FB" pitchFamily="34" charset="0"/>
              </a:rPr>
              <a:t>Dibawah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ini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adalah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contoh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penggunaan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pengulangan</a:t>
            </a:r>
            <a:r>
              <a:rPr lang="en-US" sz="2000" b="0" dirty="0">
                <a:latin typeface="Agency FB" pitchFamily="34" charset="0"/>
              </a:rPr>
              <a:t> While Loop.</a:t>
            </a:r>
          </a:p>
          <a:p>
            <a:r>
              <a:rPr lang="en-US" sz="2000" i="1" dirty="0">
                <a:latin typeface="Agency FB" pitchFamily="34" charset="0"/>
              </a:rPr>
              <a:t>#</a:t>
            </a:r>
            <a:r>
              <a:rPr lang="en-US" sz="2000" i="1" dirty="0" err="1">
                <a:latin typeface="Agency FB" pitchFamily="34" charset="0"/>
              </a:rPr>
              <a:t>Contoh</a:t>
            </a:r>
            <a:r>
              <a:rPr lang="en-US" sz="2000" i="1" dirty="0">
                <a:latin typeface="Agency FB" pitchFamily="34" charset="0"/>
              </a:rPr>
              <a:t> </a:t>
            </a:r>
            <a:r>
              <a:rPr lang="en-US" sz="2000" i="1" dirty="0" err="1">
                <a:latin typeface="Agency FB" pitchFamily="34" charset="0"/>
              </a:rPr>
              <a:t>pengulangan</a:t>
            </a:r>
            <a:r>
              <a:rPr lang="en-US" sz="2000" i="1" dirty="0">
                <a:latin typeface="Agency FB" pitchFamily="34" charset="0"/>
              </a:rPr>
              <a:t> for </a:t>
            </a:r>
            <a:r>
              <a:rPr lang="en-US" sz="2000" i="1" dirty="0" err="1" smtClean="0">
                <a:latin typeface="Agency FB" pitchFamily="34" charset="0"/>
              </a:rPr>
              <a:t>sederhana</a:t>
            </a:r>
            <a:endParaRPr lang="en-US" sz="2000" i="1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>
                <a:latin typeface="Agency FB" pitchFamily="34" charset="0"/>
              </a:rPr>
              <a:t>angka</a:t>
            </a:r>
            <a:r>
              <a:rPr lang="en-US" sz="2000" dirty="0">
                <a:latin typeface="Agency FB" pitchFamily="34" charset="0"/>
              </a:rPr>
              <a:t> = [</a:t>
            </a:r>
            <a:r>
              <a:rPr lang="en-US" sz="2000" dirty="0">
                <a:latin typeface="Agency FB" pitchFamily="34" charset="0"/>
              </a:rPr>
              <a:t>1</a:t>
            </a:r>
            <a:r>
              <a:rPr lang="en-US" sz="2000" dirty="0">
                <a:latin typeface="Agency FB" pitchFamily="34" charset="0"/>
              </a:rPr>
              <a:t>,</a:t>
            </a:r>
            <a:r>
              <a:rPr lang="en-US" sz="2000" dirty="0">
                <a:latin typeface="Agency FB" pitchFamily="34" charset="0"/>
              </a:rPr>
              <a:t>2</a:t>
            </a:r>
            <a:r>
              <a:rPr lang="en-US" sz="2000" dirty="0">
                <a:latin typeface="Agency FB" pitchFamily="34" charset="0"/>
              </a:rPr>
              <a:t>,</a:t>
            </a:r>
            <a:r>
              <a:rPr lang="en-US" sz="2000" dirty="0">
                <a:latin typeface="Agency FB" pitchFamily="34" charset="0"/>
              </a:rPr>
              <a:t>3</a:t>
            </a:r>
            <a:r>
              <a:rPr lang="en-US" sz="2000" dirty="0">
                <a:latin typeface="Agency FB" pitchFamily="34" charset="0"/>
              </a:rPr>
              <a:t>,</a:t>
            </a:r>
            <a:r>
              <a:rPr lang="en-US" sz="2000" dirty="0">
                <a:latin typeface="Agency FB" pitchFamily="34" charset="0"/>
              </a:rPr>
              <a:t>4</a:t>
            </a:r>
            <a:r>
              <a:rPr lang="en-US" sz="2000" dirty="0">
                <a:latin typeface="Agency FB" pitchFamily="34" charset="0"/>
              </a:rPr>
              <a:t>,</a:t>
            </a:r>
            <a:r>
              <a:rPr lang="en-US" sz="2000" dirty="0">
                <a:latin typeface="Agency FB" pitchFamily="34" charset="0"/>
              </a:rPr>
              <a:t>5</a:t>
            </a:r>
            <a:r>
              <a:rPr lang="en-US" sz="2000" dirty="0">
                <a:latin typeface="Agency FB" pitchFamily="34" charset="0"/>
              </a:rPr>
              <a:t>]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for </a:t>
            </a:r>
            <a:r>
              <a:rPr lang="en-US" sz="2000" dirty="0">
                <a:latin typeface="Agency FB" pitchFamily="34" charset="0"/>
              </a:rPr>
              <a:t>x in </a:t>
            </a:r>
            <a:r>
              <a:rPr lang="en-US" sz="2000" dirty="0" err="1" smtClean="0">
                <a:latin typeface="Agency FB" pitchFamily="34" charset="0"/>
              </a:rPr>
              <a:t>angka</a:t>
            </a:r>
            <a:r>
              <a:rPr lang="en-US" sz="2000" dirty="0">
                <a:latin typeface="Agency FB" pitchFamily="34" charset="0"/>
              </a:rPr>
              <a:t>: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	</a:t>
            </a:r>
            <a:r>
              <a:rPr lang="en-US" sz="2000" dirty="0" smtClean="0">
                <a:latin typeface="Agency FB" pitchFamily="34" charset="0"/>
              </a:rPr>
              <a:t>	print(x</a:t>
            </a:r>
            <a:r>
              <a:rPr lang="en-US" sz="2000" dirty="0">
                <a:latin typeface="Agency FB" pitchFamily="34" charset="0"/>
              </a:rPr>
              <a:t>)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i="1" dirty="0" smtClean="0">
                <a:latin typeface="Agency FB" pitchFamily="34" charset="0"/>
              </a:rPr>
              <a:t>#</a:t>
            </a:r>
            <a:r>
              <a:rPr lang="en-US" sz="2000" i="1" dirty="0" err="1">
                <a:latin typeface="Agency FB" pitchFamily="34" charset="0"/>
              </a:rPr>
              <a:t>Contoh</a:t>
            </a:r>
            <a:r>
              <a:rPr lang="en-US" sz="2000" i="1" dirty="0">
                <a:latin typeface="Agency FB" pitchFamily="34" charset="0"/>
              </a:rPr>
              <a:t> </a:t>
            </a:r>
            <a:r>
              <a:rPr lang="en-US" sz="2000" i="1" dirty="0" err="1">
                <a:latin typeface="Agency FB" pitchFamily="34" charset="0"/>
              </a:rPr>
              <a:t>pengulangan</a:t>
            </a:r>
            <a:r>
              <a:rPr lang="en-US" sz="2000" i="1" dirty="0">
                <a:latin typeface="Agency FB" pitchFamily="34" charset="0"/>
              </a:rPr>
              <a:t> for</a:t>
            </a:r>
            <a:r>
              <a:rPr lang="en-US" sz="2000" dirty="0">
                <a:latin typeface="Agency FB" pitchFamily="34" charset="0"/>
              </a:rPr>
              <a:t>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err="1" smtClean="0">
                <a:latin typeface="Agency FB" pitchFamily="34" charset="0"/>
              </a:rPr>
              <a:t>buah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>
                <a:latin typeface="Agency FB" pitchFamily="34" charset="0"/>
              </a:rPr>
              <a:t>= [</a:t>
            </a:r>
            <a:r>
              <a:rPr lang="en-US" sz="2000" dirty="0">
                <a:latin typeface="Agency FB" pitchFamily="34" charset="0"/>
              </a:rPr>
              <a:t>"nanas"</a:t>
            </a:r>
            <a:r>
              <a:rPr lang="en-US" sz="2000" dirty="0">
                <a:latin typeface="Agency FB" pitchFamily="34" charset="0"/>
              </a:rPr>
              <a:t>, </a:t>
            </a:r>
            <a:r>
              <a:rPr lang="en-US" sz="2000" dirty="0">
                <a:latin typeface="Agency FB" pitchFamily="34" charset="0"/>
              </a:rPr>
              <a:t>"</a:t>
            </a:r>
            <a:r>
              <a:rPr lang="en-US" sz="2000" dirty="0" err="1">
                <a:latin typeface="Agency FB" pitchFamily="34" charset="0"/>
              </a:rPr>
              <a:t>apel</a:t>
            </a:r>
            <a:r>
              <a:rPr lang="en-US" sz="2000" dirty="0">
                <a:latin typeface="Agency FB" pitchFamily="34" charset="0"/>
              </a:rPr>
              <a:t>"</a:t>
            </a:r>
            <a:r>
              <a:rPr lang="en-US" sz="2000" dirty="0">
                <a:latin typeface="Agency FB" pitchFamily="34" charset="0"/>
              </a:rPr>
              <a:t>, </a:t>
            </a:r>
            <a:r>
              <a:rPr lang="en-US" sz="2000" dirty="0">
                <a:latin typeface="Agency FB" pitchFamily="34" charset="0"/>
              </a:rPr>
              <a:t>"</a:t>
            </a:r>
            <a:r>
              <a:rPr lang="en-US" sz="2000" dirty="0" err="1">
                <a:latin typeface="Agency FB" pitchFamily="34" charset="0"/>
              </a:rPr>
              <a:t>jeruk</a:t>
            </a:r>
            <a:r>
              <a:rPr lang="en-US" sz="2000" dirty="0">
                <a:latin typeface="Agency FB" pitchFamily="34" charset="0"/>
              </a:rPr>
              <a:t>"</a:t>
            </a:r>
            <a:r>
              <a:rPr lang="en-US" sz="2000" dirty="0">
                <a:latin typeface="Agency FB" pitchFamily="34" charset="0"/>
              </a:rPr>
              <a:t>]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for </a:t>
            </a:r>
            <a:r>
              <a:rPr lang="en-US" sz="2000" dirty="0" err="1">
                <a:latin typeface="Agency FB" pitchFamily="34" charset="0"/>
              </a:rPr>
              <a:t>makanan</a:t>
            </a:r>
            <a:r>
              <a:rPr lang="en-US" sz="2000" dirty="0">
                <a:latin typeface="Agency FB" pitchFamily="34" charset="0"/>
              </a:rPr>
              <a:t> in </a:t>
            </a:r>
            <a:r>
              <a:rPr lang="en-US" sz="2000" dirty="0" err="1">
                <a:latin typeface="Agency FB" pitchFamily="34" charset="0"/>
              </a:rPr>
              <a:t>buah</a:t>
            </a:r>
            <a:r>
              <a:rPr lang="en-US" sz="2000" dirty="0">
                <a:latin typeface="Agency FB" pitchFamily="34" charset="0"/>
              </a:rPr>
              <a:t>: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	</a:t>
            </a:r>
            <a:r>
              <a:rPr lang="en-US" sz="2000" dirty="0" smtClean="0">
                <a:latin typeface="Agency FB" pitchFamily="34" charset="0"/>
              </a:rPr>
              <a:t>	print </a:t>
            </a:r>
            <a:r>
              <a:rPr lang="en-US" sz="2000" dirty="0">
                <a:latin typeface="Agency FB" pitchFamily="34" charset="0"/>
              </a:rPr>
              <a:t>"</a:t>
            </a:r>
            <a:r>
              <a:rPr lang="en-US" sz="2000" dirty="0" err="1">
                <a:latin typeface="Agency FB" pitchFamily="34" charset="0"/>
              </a:rPr>
              <a:t>Saya</a:t>
            </a:r>
            <a:r>
              <a:rPr lang="en-US" sz="2000" dirty="0">
                <a:latin typeface="Agency FB" pitchFamily="34" charset="0"/>
              </a:rPr>
              <a:t> </a:t>
            </a:r>
            <a:r>
              <a:rPr lang="en-US" sz="2000" dirty="0" err="1">
                <a:latin typeface="Agency FB" pitchFamily="34" charset="0"/>
              </a:rPr>
              <a:t>suka</a:t>
            </a:r>
            <a:r>
              <a:rPr lang="en-US" sz="2000" dirty="0">
                <a:latin typeface="Agency FB" pitchFamily="34" charset="0"/>
              </a:rPr>
              <a:t> </a:t>
            </a:r>
            <a:r>
              <a:rPr lang="en-US" sz="2000" dirty="0" err="1">
                <a:latin typeface="Agency FB" pitchFamily="34" charset="0"/>
              </a:rPr>
              <a:t>makan</a:t>
            </a:r>
            <a:r>
              <a:rPr lang="en-US" sz="2000" dirty="0">
                <a:latin typeface="Agency FB" pitchFamily="34" charset="0"/>
              </a:rPr>
              <a:t>"</a:t>
            </a:r>
            <a:r>
              <a:rPr lang="en-US" sz="2000" dirty="0">
                <a:latin typeface="Agency FB" pitchFamily="34" charset="0"/>
              </a:rPr>
              <a:t>, </a:t>
            </a:r>
            <a:r>
              <a:rPr lang="en-US" sz="2000" dirty="0" err="1">
                <a:latin typeface="Agency FB" pitchFamily="34" charset="0"/>
              </a:rPr>
              <a:t>makanan</a:t>
            </a:r>
            <a:endParaRPr lang="en-US" sz="2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Nested Loop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85800"/>
            <a:ext cx="752094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dirty="0" err="1">
                <a:latin typeface="Agency FB" pitchFamily="34" charset="0"/>
              </a:rPr>
              <a:t>Bahasa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pemrograman</a:t>
            </a:r>
            <a:r>
              <a:rPr lang="en-US" sz="2000" b="0" dirty="0">
                <a:latin typeface="Agency FB" pitchFamily="34" charset="0"/>
              </a:rPr>
              <a:t> Python </a:t>
            </a:r>
            <a:r>
              <a:rPr lang="en-US" sz="2000" b="0" dirty="0" err="1">
                <a:latin typeface="Agency FB" pitchFamily="34" charset="0"/>
              </a:rPr>
              <a:t>memungkinkan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penggunaan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satu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lingkaran</a:t>
            </a:r>
            <a:r>
              <a:rPr lang="en-US" sz="2000" b="0" dirty="0">
                <a:latin typeface="Agency FB" pitchFamily="34" charset="0"/>
              </a:rPr>
              <a:t> di </a:t>
            </a:r>
            <a:r>
              <a:rPr lang="en-US" sz="2000" b="0" dirty="0" err="1">
                <a:latin typeface="Agency FB" pitchFamily="34" charset="0"/>
              </a:rPr>
              <a:t>dalam</a:t>
            </a:r>
            <a:r>
              <a:rPr lang="en-US" sz="2000" b="0" dirty="0">
                <a:latin typeface="Agency FB" pitchFamily="34" charset="0"/>
              </a:rPr>
              <a:t> loop lain. </a:t>
            </a:r>
            <a:r>
              <a:rPr lang="en-US" sz="2000" b="0" dirty="0" err="1">
                <a:latin typeface="Agency FB" pitchFamily="34" charset="0"/>
              </a:rPr>
              <a:t>Bagian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berikut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menunjukkan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beberapa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contoh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untuk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menggambarkan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konsep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tersebut</a:t>
            </a:r>
            <a:r>
              <a:rPr lang="en-US" sz="2000" b="0" dirty="0">
                <a:latin typeface="Agency FB" pitchFamily="34" charset="0"/>
              </a:rPr>
              <a:t>.</a:t>
            </a:r>
          </a:p>
          <a:p>
            <a:r>
              <a:rPr lang="en-US" sz="2000" b="0" dirty="0" err="1">
                <a:latin typeface="Agency FB" pitchFamily="34" charset="0"/>
              </a:rPr>
              <a:t>Dibawah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ini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adalah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contoh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penggunaan</a:t>
            </a:r>
            <a:r>
              <a:rPr lang="en-US" sz="2000" b="0" dirty="0">
                <a:latin typeface="Agency FB" pitchFamily="34" charset="0"/>
              </a:rPr>
              <a:t> Nested Loop.</a:t>
            </a:r>
          </a:p>
          <a:p>
            <a:r>
              <a:rPr lang="en-US" sz="2000" i="1" dirty="0">
                <a:latin typeface="Agency FB" pitchFamily="34" charset="0"/>
              </a:rPr>
              <a:t>#</a:t>
            </a:r>
            <a:r>
              <a:rPr lang="en-US" sz="2000" i="1" dirty="0" err="1">
                <a:latin typeface="Agency FB" pitchFamily="34" charset="0"/>
              </a:rPr>
              <a:t>Contoh</a:t>
            </a:r>
            <a:r>
              <a:rPr lang="en-US" sz="2000" i="1" dirty="0">
                <a:latin typeface="Agency FB" pitchFamily="34" charset="0"/>
              </a:rPr>
              <a:t> </a:t>
            </a:r>
            <a:r>
              <a:rPr lang="en-US" sz="2000" i="1" dirty="0" err="1">
                <a:latin typeface="Agency FB" pitchFamily="34" charset="0"/>
              </a:rPr>
              <a:t>penggunaan</a:t>
            </a:r>
            <a:r>
              <a:rPr lang="en-US" sz="2000" i="1" dirty="0">
                <a:latin typeface="Agency FB" pitchFamily="34" charset="0"/>
              </a:rPr>
              <a:t> Nested Loop</a:t>
            </a:r>
            <a:r>
              <a:rPr lang="en-US" sz="2000" dirty="0">
                <a:latin typeface="Agency FB" pitchFamily="34" charset="0"/>
              </a:rPr>
              <a:t>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i </a:t>
            </a:r>
            <a:r>
              <a:rPr lang="en-US" sz="2000" dirty="0">
                <a:latin typeface="Agency FB" pitchFamily="34" charset="0"/>
              </a:rPr>
              <a:t>= </a:t>
            </a:r>
            <a:r>
              <a:rPr lang="en-US" sz="2000" dirty="0">
                <a:latin typeface="Agency FB" pitchFamily="34" charset="0"/>
              </a:rPr>
              <a:t>2</a:t>
            </a:r>
            <a:r>
              <a:rPr lang="en-US" sz="2000" dirty="0">
                <a:latin typeface="Agency FB" pitchFamily="34" charset="0"/>
              </a:rPr>
              <a:t>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	while(i </a:t>
            </a:r>
            <a:r>
              <a:rPr lang="en-US" sz="2000" dirty="0">
                <a:latin typeface="Agency FB" pitchFamily="34" charset="0"/>
              </a:rPr>
              <a:t>&lt; </a:t>
            </a:r>
            <a:r>
              <a:rPr lang="en-US" sz="2000" dirty="0">
                <a:latin typeface="Agency FB" pitchFamily="34" charset="0"/>
              </a:rPr>
              <a:t>100</a:t>
            </a:r>
            <a:r>
              <a:rPr lang="en-US" sz="2000" dirty="0">
                <a:latin typeface="Agency FB" pitchFamily="34" charset="0"/>
              </a:rPr>
              <a:t>): </a:t>
            </a:r>
          </a:p>
          <a:p>
            <a:r>
              <a:rPr lang="en-US" sz="2000" dirty="0" smtClean="0">
                <a:latin typeface="Agency FB" pitchFamily="34" charset="0"/>
              </a:rPr>
              <a:t>       j </a:t>
            </a:r>
            <a:r>
              <a:rPr lang="en-US" sz="2000" dirty="0">
                <a:latin typeface="Agency FB" pitchFamily="34" charset="0"/>
              </a:rPr>
              <a:t>= </a:t>
            </a:r>
            <a:r>
              <a:rPr lang="en-US" sz="2000" dirty="0" smtClean="0">
                <a:latin typeface="Agency FB" pitchFamily="34" charset="0"/>
              </a:rPr>
              <a:t>2</a:t>
            </a:r>
          </a:p>
          <a:p>
            <a:r>
              <a:rPr lang="en-US" sz="2000" dirty="0" smtClean="0">
                <a:latin typeface="Agency FB" pitchFamily="34" charset="0"/>
              </a:rPr>
              <a:t> 	while(j </a:t>
            </a:r>
            <a:r>
              <a:rPr lang="en-US" sz="2000" dirty="0">
                <a:latin typeface="Agency FB" pitchFamily="34" charset="0"/>
              </a:rPr>
              <a:t>&lt;= (i/j</a:t>
            </a:r>
            <a:r>
              <a:rPr lang="en-US" sz="2000" dirty="0" smtClean="0">
                <a:latin typeface="Agency FB" pitchFamily="34" charset="0"/>
              </a:rPr>
              <a:t>)):</a:t>
            </a:r>
          </a:p>
          <a:p>
            <a:r>
              <a:rPr lang="en-US" sz="2000" dirty="0" smtClean="0">
                <a:latin typeface="Agency FB" pitchFamily="34" charset="0"/>
              </a:rPr>
              <a:t> 		if </a:t>
            </a:r>
            <a:r>
              <a:rPr lang="en-US" sz="2000" dirty="0">
                <a:latin typeface="Agency FB" pitchFamily="34" charset="0"/>
              </a:rPr>
              <a:t>not(</a:t>
            </a:r>
            <a:r>
              <a:rPr lang="en-US" sz="2000" dirty="0" err="1">
                <a:latin typeface="Agency FB" pitchFamily="34" charset="0"/>
              </a:rPr>
              <a:t>i%j</a:t>
            </a:r>
            <a:r>
              <a:rPr lang="en-US" sz="2000" dirty="0">
                <a:latin typeface="Agency FB" pitchFamily="34" charset="0"/>
              </a:rPr>
              <a:t>): </a:t>
            </a:r>
            <a:r>
              <a:rPr lang="en-US" sz="2000" dirty="0" smtClean="0">
                <a:latin typeface="Agency FB" pitchFamily="34" charset="0"/>
              </a:rPr>
              <a:t>break</a:t>
            </a:r>
          </a:p>
          <a:p>
            <a:r>
              <a:rPr lang="en-US" sz="2000" dirty="0" smtClean="0">
                <a:latin typeface="Agency FB" pitchFamily="34" charset="0"/>
              </a:rPr>
              <a:t> 		j </a:t>
            </a:r>
            <a:r>
              <a:rPr lang="en-US" sz="2000" dirty="0">
                <a:latin typeface="Agency FB" pitchFamily="34" charset="0"/>
              </a:rPr>
              <a:t>= j + </a:t>
            </a:r>
            <a:r>
              <a:rPr lang="en-US" sz="2000" dirty="0" smtClean="0">
                <a:latin typeface="Agency FB" pitchFamily="34" charset="0"/>
              </a:rPr>
              <a:t>1</a:t>
            </a:r>
          </a:p>
          <a:p>
            <a:r>
              <a:rPr lang="en-US" sz="2000" dirty="0" smtClean="0">
                <a:latin typeface="Agency FB" pitchFamily="34" charset="0"/>
              </a:rPr>
              <a:t>	 </a:t>
            </a:r>
            <a:r>
              <a:rPr lang="en-US" sz="2000" dirty="0">
                <a:latin typeface="Agency FB" pitchFamily="34" charset="0"/>
              </a:rPr>
              <a:t>if (j &gt; i/j) : print i, </a:t>
            </a:r>
            <a:r>
              <a:rPr lang="en-US" sz="2000" dirty="0">
                <a:latin typeface="Agency FB" pitchFamily="34" charset="0"/>
              </a:rPr>
              <a:t>" is </a:t>
            </a:r>
            <a:r>
              <a:rPr lang="en-US" sz="2000" dirty="0" smtClean="0">
                <a:latin typeface="Agency FB" pitchFamily="34" charset="0"/>
              </a:rPr>
              <a:t>prime“</a:t>
            </a:r>
          </a:p>
          <a:p>
            <a:r>
              <a:rPr lang="en-US" sz="2000" dirty="0" smtClean="0">
                <a:latin typeface="Agency FB" pitchFamily="34" charset="0"/>
              </a:rPr>
              <a:t>	 </a:t>
            </a:r>
            <a:r>
              <a:rPr lang="en-US" sz="2000" dirty="0">
                <a:latin typeface="Agency FB" pitchFamily="34" charset="0"/>
              </a:rPr>
              <a:t>i = i + </a:t>
            </a:r>
            <a:r>
              <a:rPr lang="en-US" sz="2000" dirty="0">
                <a:latin typeface="Agency FB" pitchFamily="34" charset="0"/>
              </a:rPr>
              <a:t>1</a:t>
            </a:r>
            <a:r>
              <a:rPr lang="en-US" sz="2000" dirty="0">
                <a:latin typeface="Agency FB" pitchFamily="34" charset="0"/>
              </a:rPr>
              <a:t> 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print "</a:t>
            </a:r>
            <a:r>
              <a:rPr lang="en-US" sz="2000" dirty="0">
                <a:latin typeface="Agency FB" pitchFamily="34" charset="0"/>
              </a:rPr>
              <a:t>Good bye!"</a:t>
            </a:r>
            <a:endParaRPr lang="en-US" sz="2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1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034136">
            <a:off x="2900451" y="2891746"/>
            <a:ext cx="46147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6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20940" cy="548640"/>
          </a:xfrm>
        </p:spPr>
        <p:txBody>
          <a:bodyPr/>
          <a:lstStyle/>
          <a:p>
            <a:r>
              <a:rPr lang="en-US" dirty="0" err="1">
                <a:latin typeface="Agency FB" pitchFamily="34" charset="0"/>
              </a:rPr>
              <a:t>Saat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kode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dapat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dijalankan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berbagai</a:t>
            </a:r>
            <a:r>
              <a:rPr lang="en-US" dirty="0">
                <a:latin typeface="Agency FB" pitchFamily="34" charset="0"/>
              </a:rPr>
              <a:t> platform </a:t>
            </a:r>
            <a:r>
              <a:rPr lang="en-US" dirty="0" err="1">
                <a:latin typeface="Agency FB" pitchFamily="34" charset="0"/>
                <a:hlinkClick r:id="rId2" tooltip="Sistem operasi"/>
              </a:rPr>
              <a:t>sistem</a:t>
            </a:r>
            <a:r>
              <a:rPr lang="en-US" dirty="0">
                <a:latin typeface="Agency FB" pitchFamily="34" charset="0"/>
                <a:hlinkClick r:id="rId2" tooltip="Sistem operasi"/>
              </a:rPr>
              <a:t> </a:t>
            </a:r>
            <a:r>
              <a:rPr lang="en-US" dirty="0" err="1">
                <a:latin typeface="Agency FB" pitchFamily="34" charset="0"/>
                <a:hlinkClick r:id="rId2" tooltip="Sistem operasi"/>
              </a:rPr>
              <a:t>operasi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beberapa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antaranya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sz="2000" dirty="0">
                <a:latin typeface="Agency FB" pitchFamily="34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87640" cy="5757372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800" b="0" dirty="0" smtClean="0">
                <a:latin typeface="Agency FB" pitchFamily="34" charset="0"/>
                <a:hlinkClick r:id="rId3" tooltip="Linux"/>
              </a:rPr>
              <a:t>Linux</a:t>
            </a:r>
            <a:r>
              <a:rPr lang="en-US" sz="3800" b="0" dirty="0" smtClean="0">
                <a:latin typeface="Agency FB" pitchFamily="34" charset="0"/>
              </a:rPr>
              <a:t>/</a:t>
            </a:r>
            <a:r>
              <a:rPr lang="en-US" sz="3800" b="0" dirty="0" smtClean="0">
                <a:latin typeface="Agency FB" pitchFamily="34" charset="0"/>
                <a:hlinkClick r:id="rId4" tooltip="Unix"/>
              </a:rPr>
              <a:t>Unix</a:t>
            </a:r>
            <a:endParaRPr lang="en-US" sz="3800" b="0" dirty="0"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800" b="0" dirty="0">
                <a:latin typeface="Agency FB" pitchFamily="34" charset="0"/>
                <a:hlinkClick r:id="rId5" tooltip="Windows"/>
              </a:rPr>
              <a:t>Windows</a:t>
            </a:r>
            <a:endParaRPr lang="en-US" sz="3800" b="0" dirty="0"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800" b="0" dirty="0">
                <a:latin typeface="Agency FB" pitchFamily="34" charset="0"/>
                <a:hlinkClick r:id="rId6" tooltip="Mac OS X"/>
              </a:rPr>
              <a:t>Mac OS X</a:t>
            </a:r>
            <a:endParaRPr lang="en-US" sz="3800" b="0" dirty="0"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800" b="0" dirty="0">
                <a:latin typeface="Agency FB" pitchFamily="34" charset="0"/>
                <a:hlinkClick r:id="rId7" tooltip="Java Virtual Machine"/>
              </a:rPr>
              <a:t>Java Virtual Machine</a:t>
            </a:r>
            <a:endParaRPr lang="en-US" sz="3800" b="0" dirty="0"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800" b="0" dirty="0">
                <a:latin typeface="Agency FB" pitchFamily="34" charset="0"/>
                <a:hlinkClick r:id="rId8" tooltip="OS/2"/>
              </a:rPr>
              <a:t>OS/2</a:t>
            </a:r>
            <a:endParaRPr lang="en-US" sz="3800" b="0" dirty="0"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800" b="0" dirty="0">
                <a:latin typeface="Agency FB" pitchFamily="34" charset="0"/>
                <a:hlinkClick r:id="rId9" tooltip="Amiga"/>
              </a:rPr>
              <a:t>Amiga</a:t>
            </a:r>
            <a:endParaRPr lang="en-US" sz="3800" b="0" dirty="0"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800" b="0" dirty="0">
                <a:latin typeface="Agency FB" pitchFamily="34" charset="0"/>
                <a:hlinkClick r:id="rId10" tooltip="Palm"/>
              </a:rPr>
              <a:t>Palm</a:t>
            </a:r>
            <a:endParaRPr lang="en-US" sz="3800" b="0" dirty="0"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800" b="0" dirty="0">
                <a:latin typeface="Agency FB" pitchFamily="34" charset="0"/>
                <a:hlinkClick r:id="rId11" tooltip="Symbian"/>
              </a:rPr>
              <a:t>Symbian</a:t>
            </a:r>
            <a:r>
              <a:rPr lang="en-US" sz="3800" b="0" dirty="0">
                <a:latin typeface="Agency FB" pitchFamily="34" charset="0"/>
              </a:rPr>
              <a:t> (</a:t>
            </a:r>
            <a:r>
              <a:rPr lang="en-US" sz="3800" b="0" dirty="0" err="1">
                <a:latin typeface="Agency FB" pitchFamily="34" charset="0"/>
              </a:rPr>
              <a:t>untuk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produk-produk</a:t>
            </a:r>
            <a:r>
              <a:rPr lang="en-US" sz="3800" b="0" dirty="0">
                <a:latin typeface="Agency FB" pitchFamily="34" charset="0"/>
              </a:rPr>
              <a:t> Nokia</a:t>
            </a:r>
            <a:r>
              <a:rPr lang="en-US" sz="3800" b="0" dirty="0" smtClean="0">
                <a:latin typeface="Agency FB" pitchFamily="34" charset="0"/>
              </a:rPr>
              <a:t>)</a:t>
            </a:r>
          </a:p>
          <a:p>
            <a:endParaRPr lang="en-US" sz="3800" b="0" dirty="0">
              <a:latin typeface="Agency FB" pitchFamily="34" charset="0"/>
            </a:endParaRPr>
          </a:p>
          <a:p>
            <a:r>
              <a:rPr lang="en-US" sz="3800" b="0" dirty="0">
                <a:solidFill>
                  <a:srgbClr val="FF0000"/>
                </a:solidFill>
                <a:latin typeface="Agency FB" pitchFamily="34" charset="0"/>
              </a:rPr>
              <a:t>Python </a:t>
            </a:r>
            <a:r>
              <a:rPr lang="en-US" sz="3800" b="0" dirty="0" err="1">
                <a:latin typeface="Agency FB" pitchFamily="34" charset="0"/>
              </a:rPr>
              <a:t>didistribusikan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dengan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beberapa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lisensi</a:t>
            </a:r>
            <a:r>
              <a:rPr lang="en-US" sz="3800" b="0" dirty="0">
                <a:latin typeface="Agency FB" pitchFamily="34" charset="0"/>
              </a:rPr>
              <a:t> yang </a:t>
            </a:r>
            <a:r>
              <a:rPr lang="en-US" sz="3800" b="0" dirty="0" err="1">
                <a:latin typeface="Agency FB" pitchFamily="34" charset="0"/>
              </a:rPr>
              <a:t>berbeda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dari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beberapa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versi</a:t>
            </a:r>
            <a:r>
              <a:rPr lang="en-US" sz="3800" b="0" dirty="0">
                <a:latin typeface="Agency FB" pitchFamily="34" charset="0"/>
              </a:rPr>
              <a:t>. </a:t>
            </a:r>
            <a:r>
              <a:rPr lang="en-US" sz="3800" b="0" dirty="0" err="1">
                <a:latin typeface="Agency FB" pitchFamily="34" charset="0"/>
              </a:rPr>
              <a:t>Lihat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sejarahnya</a:t>
            </a:r>
            <a:r>
              <a:rPr lang="en-US" sz="3800" b="0" dirty="0">
                <a:latin typeface="Agency FB" pitchFamily="34" charset="0"/>
              </a:rPr>
              <a:t> di </a:t>
            </a:r>
            <a:r>
              <a:rPr lang="en-US" sz="3800" b="0" dirty="0">
                <a:latin typeface="Agency FB" pitchFamily="34" charset="0"/>
                <a:hlinkClick r:id="rId12"/>
              </a:rPr>
              <a:t>Python Copyright</a:t>
            </a:r>
            <a:r>
              <a:rPr lang="en-US" sz="3800" b="0" dirty="0">
                <a:latin typeface="Agency FB" pitchFamily="34" charset="0"/>
              </a:rPr>
              <a:t>. </a:t>
            </a:r>
            <a:r>
              <a:rPr lang="en-US" sz="3800" b="0" dirty="0" err="1">
                <a:latin typeface="Agency FB" pitchFamily="34" charset="0"/>
              </a:rPr>
              <a:t>Namun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pada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prinsipnya</a:t>
            </a:r>
            <a:r>
              <a:rPr lang="en-US" sz="3800" b="0" dirty="0">
                <a:latin typeface="Agency FB" pitchFamily="34" charset="0"/>
              </a:rPr>
              <a:t> Python </a:t>
            </a:r>
            <a:r>
              <a:rPr lang="en-US" sz="3800" b="0" dirty="0" err="1">
                <a:latin typeface="Agency FB" pitchFamily="34" charset="0"/>
              </a:rPr>
              <a:t>dapat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diperoleh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dan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dipergunakan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secara</a:t>
            </a:r>
            <a:r>
              <a:rPr lang="en-US" sz="3800" b="0" dirty="0">
                <a:latin typeface="Agency FB" pitchFamily="34" charset="0"/>
              </a:rPr>
              <a:t> </a:t>
            </a:r>
            <a:r>
              <a:rPr lang="en-US" sz="3800" dirty="0" err="1">
                <a:latin typeface="Agency FB" pitchFamily="34" charset="0"/>
              </a:rPr>
              <a:t>bebas</a:t>
            </a:r>
            <a:r>
              <a:rPr lang="en-US" sz="3800" b="0" dirty="0">
                <a:latin typeface="Agency FB" pitchFamily="34" charset="0"/>
              </a:rPr>
              <a:t>, </a:t>
            </a:r>
            <a:r>
              <a:rPr lang="en-US" sz="3800" b="0" dirty="0" err="1">
                <a:latin typeface="Agency FB" pitchFamily="34" charset="0"/>
              </a:rPr>
              <a:t>bahkan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untuk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kepentingan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komersial</a:t>
            </a:r>
            <a:r>
              <a:rPr lang="en-US" sz="3800" b="0" dirty="0">
                <a:latin typeface="Agency FB" pitchFamily="34" charset="0"/>
              </a:rPr>
              <a:t>. </a:t>
            </a:r>
            <a:r>
              <a:rPr lang="en-US" sz="3800" b="0" dirty="0" err="1">
                <a:latin typeface="Agency FB" pitchFamily="34" charset="0"/>
              </a:rPr>
              <a:t>Lisensi</a:t>
            </a:r>
            <a:r>
              <a:rPr lang="en-US" sz="3800" b="0" dirty="0">
                <a:latin typeface="Agency FB" pitchFamily="34" charset="0"/>
              </a:rPr>
              <a:t> Python </a:t>
            </a:r>
            <a:r>
              <a:rPr lang="en-US" sz="3800" b="0" dirty="0" err="1">
                <a:latin typeface="Agency FB" pitchFamily="34" charset="0"/>
              </a:rPr>
              <a:t>tidak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bertentangan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baik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menurut</a:t>
            </a:r>
            <a:r>
              <a:rPr lang="en-US" sz="3800" b="0" dirty="0">
                <a:latin typeface="Agency FB" pitchFamily="34" charset="0"/>
              </a:rPr>
              <a:t> </a:t>
            </a:r>
            <a:r>
              <a:rPr lang="en-US" sz="3800" b="0" dirty="0" err="1">
                <a:latin typeface="Agency FB" pitchFamily="34" charset="0"/>
              </a:rPr>
              <a:t>definisi</a:t>
            </a:r>
            <a:r>
              <a:rPr lang="en-US" sz="3800" b="0" dirty="0">
                <a:latin typeface="Agency FB" pitchFamily="34" charset="0"/>
              </a:rPr>
              <a:t> </a:t>
            </a:r>
            <a:r>
              <a:rPr lang="en-US" sz="3800" b="0" dirty="0">
                <a:latin typeface="Agency FB" pitchFamily="34" charset="0"/>
                <a:hlinkClick r:id="rId13"/>
              </a:rPr>
              <a:t>Open Source</a:t>
            </a:r>
            <a:r>
              <a:rPr lang="en-US" sz="3800" b="0" dirty="0">
                <a:latin typeface="Agency FB" pitchFamily="34" charset="0"/>
              </a:rPr>
              <a:t> </a:t>
            </a:r>
            <a:r>
              <a:rPr lang="en-US" sz="3800" b="0" dirty="0" err="1">
                <a:latin typeface="Agency FB" pitchFamily="34" charset="0"/>
              </a:rPr>
              <a:t>maupun</a:t>
            </a:r>
            <a:r>
              <a:rPr lang="en-US" sz="3800" b="0" dirty="0">
                <a:latin typeface="Agency FB" pitchFamily="34" charset="0"/>
              </a:rPr>
              <a:t> </a:t>
            </a:r>
            <a:r>
              <a:rPr lang="en-US" sz="3800" b="0" dirty="0">
                <a:latin typeface="Agency FB" pitchFamily="34" charset="0"/>
                <a:hlinkClick r:id="rId14"/>
              </a:rPr>
              <a:t>General Public License (GPL)</a:t>
            </a:r>
            <a:endParaRPr lang="en-US" sz="3800" b="0" dirty="0">
              <a:latin typeface="Agency FB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20940" cy="548640"/>
          </a:xfrm>
        </p:spPr>
        <p:txBody>
          <a:bodyPr/>
          <a:lstStyle/>
          <a:p>
            <a:pPr algn="ctr"/>
            <a:r>
              <a:rPr lang="en-US" dirty="0" err="1" smtClean="0">
                <a:latin typeface="Agency FB" pitchFamily="34" charset="0"/>
              </a:rPr>
              <a:t>Sejarah</a:t>
            </a:r>
            <a:r>
              <a:rPr lang="en-US" dirty="0" smtClean="0">
                <a:latin typeface="Agency FB" pitchFamily="34" charset="0"/>
              </a:rPr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dikembangkan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oleh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>
                <a:latin typeface="Agency FB" pitchFamily="34" charset="0"/>
                <a:hlinkClick r:id="rId2" tooltip="Guido van Rossum"/>
              </a:rPr>
              <a:t>Guido van </a:t>
            </a:r>
            <a:r>
              <a:rPr lang="en-US" sz="2600" b="0" dirty="0" err="1">
                <a:latin typeface="Agency FB" pitchFamily="34" charset="0"/>
                <a:hlinkClick r:id="rId2" tooltip="Guido van Rossum"/>
              </a:rPr>
              <a:t>Rossum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</a:rPr>
              <a:t>pada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tahun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>
                <a:latin typeface="Agency FB" pitchFamily="34" charset="0"/>
                <a:hlinkClick r:id="rId3" tooltip="1990"/>
              </a:rPr>
              <a:t>1990</a:t>
            </a:r>
            <a:r>
              <a:rPr lang="en-US" sz="2600" b="0" dirty="0">
                <a:latin typeface="Agency FB" pitchFamily="34" charset="0"/>
              </a:rPr>
              <a:t> di </a:t>
            </a:r>
            <a:r>
              <a:rPr lang="en-US" sz="2600" b="0" dirty="0" err="1">
                <a:latin typeface="Agency FB" pitchFamily="34" charset="0"/>
              </a:rPr>
              <a:t>Stichting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Mathematisch</a:t>
            </a:r>
            <a:r>
              <a:rPr lang="en-US" sz="2600" b="0" dirty="0">
                <a:latin typeface="Agency FB" pitchFamily="34" charset="0"/>
              </a:rPr>
              <a:t> Centrum (CWI), Amsterdam </a:t>
            </a:r>
            <a:r>
              <a:rPr lang="en-US" sz="2600" b="0" dirty="0" err="1">
                <a:latin typeface="Agency FB" pitchFamily="34" charset="0"/>
              </a:rPr>
              <a:t>sebagai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kelanjutan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dari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 err="1">
                <a:latin typeface="Agency FB" pitchFamily="34" charset="0"/>
                <a:hlinkClick r:id="rId4" tooltip="Bahasa pemrograman ABC (halaman belum tersedia)"/>
              </a:rPr>
              <a:t>bahasa</a:t>
            </a:r>
            <a:r>
              <a:rPr lang="en-US" sz="2600" b="0" dirty="0">
                <a:latin typeface="Agency FB" pitchFamily="34" charset="0"/>
                <a:hlinkClick r:id="rId4" tooltip="Bahasa pemrograman ABC (halaman belum tersedia)"/>
              </a:rPr>
              <a:t> </a:t>
            </a:r>
            <a:r>
              <a:rPr lang="en-US" sz="2600" b="0" dirty="0" err="1">
                <a:latin typeface="Agency FB" pitchFamily="34" charset="0"/>
                <a:hlinkClick r:id="rId4" tooltip="Bahasa pemrograman ABC (halaman belum tersedia)"/>
              </a:rPr>
              <a:t>pemrograman</a:t>
            </a:r>
            <a:r>
              <a:rPr lang="en-US" sz="2600" b="0" dirty="0">
                <a:latin typeface="Agency FB" pitchFamily="34" charset="0"/>
                <a:hlinkClick r:id="rId4" tooltip="Bahasa pemrograman ABC (halaman belum tersedia)"/>
              </a:rPr>
              <a:t> ABC</a:t>
            </a:r>
            <a:r>
              <a:rPr lang="en-US" sz="2600" b="0" dirty="0">
                <a:latin typeface="Agency FB" pitchFamily="34" charset="0"/>
              </a:rPr>
              <a:t>. </a:t>
            </a:r>
            <a:r>
              <a:rPr lang="en-US" sz="2600" b="0" dirty="0" err="1">
                <a:latin typeface="Agency FB" pitchFamily="34" charset="0"/>
              </a:rPr>
              <a:t>Versi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terakhir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dikeluarkan</a:t>
            </a:r>
            <a:r>
              <a:rPr lang="en-US" sz="2600" b="0" dirty="0">
                <a:latin typeface="Agency FB" pitchFamily="34" charset="0"/>
              </a:rPr>
              <a:t> CWI </a:t>
            </a:r>
            <a:r>
              <a:rPr lang="en-US" sz="2600" b="0" dirty="0" err="1">
                <a:latin typeface="Agency FB" pitchFamily="34" charset="0"/>
              </a:rPr>
              <a:t>adalah</a:t>
            </a:r>
            <a:r>
              <a:rPr lang="en-US" sz="2600" b="0" dirty="0">
                <a:latin typeface="Agency FB" pitchFamily="34" charset="0"/>
              </a:rPr>
              <a:t> 1.2.</a:t>
            </a:r>
          </a:p>
          <a:p>
            <a:r>
              <a:rPr lang="en-US" sz="2600" b="0" dirty="0" err="1">
                <a:latin typeface="Agency FB" pitchFamily="34" charset="0"/>
              </a:rPr>
              <a:t>Tahun</a:t>
            </a:r>
            <a:r>
              <a:rPr lang="en-US" sz="2600" b="0" dirty="0">
                <a:latin typeface="Agency FB" pitchFamily="34" charset="0"/>
              </a:rPr>
              <a:t> 1995, Guido </a:t>
            </a:r>
            <a:r>
              <a:rPr lang="en-US" sz="2600" b="0" dirty="0" err="1">
                <a:latin typeface="Agency FB" pitchFamily="34" charset="0"/>
              </a:rPr>
              <a:t>pindah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ke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>
                <a:latin typeface="Agency FB" pitchFamily="34" charset="0"/>
                <a:hlinkClick r:id="rId5" tooltip="CNRI (halaman belum tersedia)"/>
              </a:rPr>
              <a:t>CNRI</a:t>
            </a:r>
            <a:r>
              <a:rPr lang="en-US" sz="2600" b="0" dirty="0">
                <a:latin typeface="Agency FB" pitchFamily="34" charset="0"/>
              </a:rPr>
              <a:t> di Virginia </a:t>
            </a:r>
            <a:r>
              <a:rPr lang="en-US" sz="2600" b="0" dirty="0" err="1">
                <a:latin typeface="Agency FB" pitchFamily="34" charset="0"/>
              </a:rPr>
              <a:t>Amerika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sambil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terus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melanjutkan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pengembangan</a:t>
            </a:r>
            <a:r>
              <a:rPr lang="en-US" sz="2600" b="0" dirty="0">
                <a:latin typeface="Agency FB" pitchFamily="34" charset="0"/>
              </a:rPr>
              <a:t> Python. </a:t>
            </a:r>
            <a:r>
              <a:rPr lang="en-US" sz="2600" b="0" dirty="0" err="1">
                <a:latin typeface="Agency FB" pitchFamily="34" charset="0"/>
              </a:rPr>
              <a:t>Versi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terakhir</a:t>
            </a:r>
            <a:r>
              <a:rPr lang="en-US" sz="2600" b="0" dirty="0">
                <a:latin typeface="Agency FB" pitchFamily="34" charset="0"/>
              </a:rPr>
              <a:t> yang </a:t>
            </a:r>
            <a:r>
              <a:rPr lang="en-US" sz="2600" b="0" dirty="0" err="1">
                <a:latin typeface="Agency FB" pitchFamily="34" charset="0"/>
              </a:rPr>
              <a:t>dikeluarkan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adalah</a:t>
            </a:r>
            <a:r>
              <a:rPr lang="en-US" sz="2600" b="0" dirty="0">
                <a:latin typeface="Agency FB" pitchFamily="34" charset="0"/>
              </a:rPr>
              <a:t> 1.6. </a:t>
            </a:r>
            <a:r>
              <a:rPr lang="en-US" sz="2600" b="0" dirty="0" err="1">
                <a:latin typeface="Agency FB" pitchFamily="34" charset="0"/>
              </a:rPr>
              <a:t>Tahun</a:t>
            </a:r>
            <a:r>
              <a:rPr lang="en-US" sz="2600" b="0" dirty="0">
                <a:latin typeface="Agency FB" pitchFamily="34" charset="0"/>
              </a:rPr>
              <a:t> 2000, Guido </a:t>
            </a:r>
            <a:r>
              <a:rPr lang="en-US" sz="2600" b="0" dirty="0" err="1">
                <a:latin typeface="Agency FB" pitchFamily="34" charset="0"/>
              </a:rPr>
              <a:t>dan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para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pengembang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inti</a:t>
            </a:r>
            <a:r>
              <a:rPr lang="en-US" sz="2600" b="0" dirty="0">
                <a:latin typeface="Agency FB" pitchFamily="34" charset="0"/>
              </a:rPr>
              <a:t> Python </a:t>
            </a:r>
            <a:r>
              <a:rPr lang="en-US" sz="2600" b="0" dirty="0" err="1">
                <a:latin typeface="Agency FB" pitchFamily="34" charset="0"/>
              </a:rPr>
              <a:t>pindah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ke</a:t>
            </a:r>
            <a:r>
              <a:rPr lang="en-US" sz="2600" b="0" dirty="0">
                <a:latin typeface="Agency FB" pitchFamily="34" charset="0"/>
              </a:rPr>
              <a:t> </a:t>
            </a:r>
            <a:r>
              <a:rPr lang="en-US" sz="2600" b="0" dirty="0">
                <a:latin typeface="Agency FB" pitchFamily="34" charset="0"/>
                <a:hlinkClick r:id="rId6" tooltip="BeOpen.com (halaman belum tersedia)"/>
              </a:rPr>
              <a:t>BeOpen.com</a:t>
            </a:r>
            <a:r>
              <a:rPr lang="en-US" sz="2600" b="0" dirty="0">
                <a:latin typeface="Agency FB" pitchFamily="34" charset="0"/>
              </a:rPr>
              <a:t> yang </a:t>
            </a:r>
            <a:r>
              <a:rPr lang="en-US" sz="2600" b="0" dirty="0" err="1">
                <a:latin typeface="Agency FB" pitchFamily="34" charset="0"/>
              </a:rPr>
              <a:t>merupakan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sebuah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perusahaan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komersial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membentuk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BeOpen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PythonLabs</a:t>
            </a:r>
            <a:r>
              <a:rPr lang="en-US" sz="2600" b="0" dirty="0">
                <a:latin typeface="Agency FB" pitchFamily="34" charset="0"/>
              </a:rPr>
              <a:t>. Python 2.0 </a:t>
            </a:r>
            <a:r>
              <a:rPr lang="en-US" sz="2600" b="0" dirty="0" err="1">
                <a:latin typeface="Agency FB" pitchFamily="34" charset="0"/>
              </a:rPr>
              <a:t>dikeluarkan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oleh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BeOpen</a:t>
            </a:r>
            <a:r>
              <a:rPr lang="en-US" sz="2600" b="0" dirty="0">
                <a:latin typeface="Agency FB" pitchFamily="34" charset="0"/>
              </a:rPr>
              <a:t>. </a:t>
            </a:r>
            <a:r>
              <a:rPr lang="en-US" sz="2600" b="0" dirty="0" err="1">
                <a:latin typeface="Agency FB" pitchFamily="34" charset="0"/>
              </a:rPr>
              <a:t>Setelah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mengeluarkan</a:t>
            </a:r>
            <a:r>
              <a:rPr lang="en-US" sz="2600" b="0" dirty="0">
                <a:latin typeface="Agency FB" pitchFamily="34" charset="0"/>
              </a:rPr>
              <a:t> Python 2.0, Guido </a:t>
            </a:r>
            <a:r>
              <a:rPr lang="en-US" sz="2600" b="0" dirty="0" err="1">
                <a:latin typeface="Agency FB" pitchFamily="34" charset="0"/>
              </a:rPr>
              <a:t>dan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beberapa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anggota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tim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PythonLabs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pindah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ke</a:t>
            </a:r>
            <a:r>
              <a:rPr lang="en-US" sz="2600" b="0" dirty="0">
                <a:latin typeface="Agency FB" pitchFamily="34" charset="0"/>
              </a:rPr>
              <a:t> </a:t>
            </a:r>
            <a:r>
              <a:rPr lang="en-US" sz="2600" b="0" dirty="0" err="1">
                <a:latin typeface="Agency FB" pitchFamily="34" charset="0"/>
              </a:rPr>
              <a:t>DigitalCreations</a:t>
            </a:r>
            <a:r>
              <a:rPr lang="en-US" sz="2600" b="0" dirty="0">
                <a:latin typeface="Agency FB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7520940" cy="3579849"/>
          </a:xfrm>
        </p:spPr>
        <p:txBody>
          <a:bodyPr>
            <a:normAutofit lnSpcReduction="10000"/>
          </a:bodyPr>
          <a:lstStyle/>
          <a:p>
            <a:r>
              <a:rPr lang="en-US" sz="2400" b="0" dirty="0" err="1">
                <a:latin typeface="Agency FB" pitchFamily="34" charset="0"/>
              </a:rPr>
              <a:t>Saat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pengembangan</a:t>
            </a:r>
            <a:r>
              <a:rPr lang="en-US" sz="2400" b="0" dirty="0">
                <a:latin typeface="Agency FB" pitchFamily="34" charset="0"/>
              </a:rPr>
              <a:t> Python </a:t>
            </a:r>
            <a:r>
              <a:rPr lang="en-US" sz="2400" b="0" dirty="0" err="1">
                <a:latin typeface="Agency FB" pitchFamily="34" charset="0"/>
              </a:rPr>
              <a:t>terus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dilakukan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oleh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sekumpulan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pemrogram</a:t>
            </a:r>
            <a:r>
              <a:rPr lang="en-US" sz="2400" b="0" dirty="0">
                <a:latin typeface="Agency FB" pitchFamily="34" charset="0"/>
              </a:rPr>
              <a:t> yang </a:t>
            </a:r>
            <a:r>
              <a:rPr lang="en-US" sz="2400" b="0" dirty="0" err="1">
                <a:latin typeface="Agency FB" pitchFamily="34" charset="0"/>
              </a:rPr>
              <a:t>dikoordinir</a:t>
            </a:r>
            <a:r>
              <a:rPr lang="en-US" sz="2400" b="0" dirty="0">
                <a:latin typeface="Agency FB" pitchFamily="34" charset="0"/>
              </a:rPr>
              <a:t> Guido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b="0" dirty="0">
                <a:latin typeface="Agency FB" pitchFamily="34" charset="0"/>
                <a:hlinkClick r:id="rId2" tooltip="Python Software Foundation (halaman belum tersedia)"/>
              </a:rPr>
              <a:t>Python Software Foundation</a:t>
            </a:r>
            <a:r>
              <a:rPr lang="en-US" sz="2400" b="0" dirty="0">
                <a:latin typeface="Agency FB" pitchFamily="34" charset="0"/>
              </a:rPr>
              <a:t>. </a:t>
            </a:r>
            <a:r>
              <a:rPr lang="en-US" sz="2400" b="0" dirty="0">
                <a:latin typeface="Agency FB" pitchFamily="34" charset="0"/>
                <a:hlinkClick r:id="rId2" tooltip="Python Software Foundation (halaman belum tersedia)"/>
              </a:rPr>
              <a:t>Python Software Foundation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b="0" dirty="0" err="1">
                <a:latin typeface="Agency FB" pitchFamily="34" charset="0"/>
              </a:rPr>
              <a:t>adalah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sebuah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organisasi</a:t>
            </a:r>
            <a:r>
              <a:rPr lang="en-US" sz="2400" b="0" dirty="0">
                <a:latin typeface="Agency FB" pitchFamily="34" charset="0"/>
              </a:rPr>
              <a:t> non-profit yang </a:t>
            </a:r>
            <a:r>
              <a:rPr lang="en-US" sz="2400" b="0" dirty="0" err="1">
                <a:latin typeface="Agency FB" pitchFamily="34" charset="0"/>
              </a:rPr>
              <a:t>dibentuk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pemegang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hak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cipta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intelektual</a:t>
            </a:r>
            <a:r>
              <a:rPr lang="en-US" sz="2400" b="0" dirty="0">
                <a:latin typeface="Agency FB" pitchFamily="34" charset="0"/>
              </a:rPr>
              <a:t> Python </a:t>
            </a:r>
            <a:r>
              <a:rPr lang="en-US" sz="2400" b="0" dirty="0" err="1">
                <a:latin typeface="Agency FB" pitchFamily="34" charset="0"/>
              </a:rPr>
              <a:t>sejak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versi</a:t>
            </a:r>
            <a:r>
              <a:rPr lang="en-US" sz="2400" b="0" dirty="0">
                <a:latin typeface="Agency FB" pitchFamily="34" charset="0"/>
              </a:rPr>
              <a:t> 2.1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dengan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demikian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mencegah</a:t>
            </a:r>
            <a:r>
              <a:rPr lang="en-US" sz="2400" b="0" dirty="0">
                <a:latin typeface="Agency FB" pitchFamily="34" charset="0"/>
              </a:rPr>
              <a:t> Python </a:t>
            </a:r>
            <a:r>
              <a:rPr lang="en-US" sz="2400" b="0" i="1" dirty="0" err="1">
                <a:latin typeface="Agency FB" pitchFamily="34" charset="0"/>
              </a:rPr>
              <a:t>dimiliki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b="0" dirty="0" err="1">
                <a:latin typeface="Agency FB" pitchFamily="34" charset="0"/>
              </a:rPr>
              <a:t>oleh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perusahaan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komersial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Saat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ini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distribusi</a:t>
            </a:r>
            <a:r>
              <a:rPr lang="en-US" sz="2400" b="0" dirty="0">
                <a:latin typeface="Agency FB" pitchFamily="34" charset="0"/>
              </a:rPr>
              <a:t> Python </a:t>
            </a:r>
            <a:r>
              <a:rPr lang="en-US" sz="2400" b="0" dirty="0" err="1">
                <a:latin typeface="Agency FB" pitchFamily="34" charset="0"/>
              </a:rPr>
              <a:t>sudah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mencapai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versi</a:t>
            </a:r>
            <a:r>
              <a:rPr lang="en-US" sz="2400" b="0" dirty="0">
                <a:latin typeface="Agency FB" pitchFamily="34" charset="0"/>
              </a:rPr>
              <a:t> 2.7.14 </a:t>
            </a:r>
            <a:r>
              <a:rPr lang="en-US" sz="2400" b="0" dirty="0" err="1">
                <a:latin typeface="Agency FB" pitchFamily="34" charset="0"/>
              </a:rPr>
              <a:t>dan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versi</a:t>
            </a:r>
            <a:r>
              <a:rPr lang="en-US" sz="2400" b="0" dirty="0">
                <a:latin typeface="Agency FB" pitchFamily="34" charset="0"/>
              </a:rPr>
              <a:t> 3.6.3</a:t>
            </a:r>
          </a:p>
          <a:p>
            <a:r>
              <a:rPr lang="en-US" sz="2400" b="0" dirty="0" err="1">
                <a:latin typeface="Agency FB" pitchFamily="34" charset="0"/>
              </a:rPr>
              <a:t>Nama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dipilih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oleh</a:t>
            </a:r>
            <a:r>
              <a:rPr lang="en-US" sz="2400" b="0" dirty="0">
                <a:latin typeface="Agency FB" pitchFamily="34" charset="0"/>
              </a:rPr>
              <a:t> Guido </a:t>
            </a:r>
            <a:r>
              <a:rPr lang="en-US" sz="2400" b="0" dirty="0" err="1">
                <a:latin typeface="Agency FB" pitchFamily="34" charset="0"/>
              </a:rPr>
              <a:t>sebagai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nama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bahasa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ciptaannya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karena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kecintaan</a:t>
            </a:r>
            <a:r>
              <a:rPr lang="en-US" sz="2400" b="0" dirty="0">
                <a:latin typeface="Agency FB" pitchFamily="34" charset="0"/>
              </a:rPr>
              <a:t> Guido </a:t>
            </a:r>
            <a:r>
              <a:rPr lang="en-US" sz="2400" b="0" dirty="0" err="1">
                <a:latin typeface="Agency FB" pitchFamily="34" charset="0"/>
              </a:rPr>
              <a:t>pada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acara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televisi</a:t>
            </a:r>
            <a:r>
              <a:rPr lang="en-US" sz="2400" b="0" dirty="0">
                <a:latin typeface="Agency FB" pitchFamily="34" charset="0"/>
              </a:rPr>
              <a:t> </a:t>
            </a:r>
            <a:r>
              <a:rPr lang="en-US" sz="2400" b="0" dirty="0">
                <a:latin typeface="Agency FB" pitchFamily="34" charset="0"/>
                <a:hlinkClick r:id="rId3" tooltip="Monty Python's Flying Circus"/>
              </a:rPr>
              <a:t>Monty Python's Flying Circus</a:t>
            </a:r>
            <a:r>
              <a:rPr lang="en-US" sz="2400" b="0" dirty="0">
                <a:latin typeface="Agency FB" pitchFamily="34" charset="0"/>
              </a:rPr>
              <a:t>. </a:t>
            </a:r>
            <a:r>
              <a:rPr lang="en-US" sz="2400" b="0" dirty="0" err="1">
                <a:latin typeface="Agency FB" pitchFamily="34" charset="0"/>
              </a:rPr>
              <a:t>Oleh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karena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itu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seringkali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ungkapan-ungkapan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khas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dari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acara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tersebut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seringkali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muncul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dalam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korespondensi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antar</a:t>
            </a:r>
            <a:r>
              <a:rPr lang="en-US" sz="2400" b="0" dirty="0">
                <a:latin typeface="Agency FB" pitchFamily="34" charset="0"/>
              </a:rPr>
              <a:t> </a:t>
            </a:r>
            <a:r>
              <a:rPr lang="en-US" sz="2400" b="0" dirty="0" err="1">
                <a:latin typeface="Agency FB" pitchFamily="34" charset="0"/>
              </a:rPr>
              <a:t>pengguna</a:t>
            </a:r>
            <a:r>
              <a:rPr lang="en-US" sz="2400" b="0" dirty="0">
                <a:latin typeface="Agency FB" pitchFamily="34" charset="0"/>
              </a:rPr>
              <a:t> Python.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81400"/>
            <a:ext cx="2209800" cy="32004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590800" y="4191000"/>
            <a:ext cx="3733800" cy="1981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gency FB" pitchFamily="34" charset="0"/>
              </a:rPr>
              <a:t>Guido van </a:t>
            </a:r>
            <a:r>
              <a:rPr lang="en-US" b="1" dirty="0" err="1" smtClean="0">
                <a:solidFill>
                  <a:schemeClr val="tx1"/>
                </a:solidFill>
                <a:latin typeface="Agency FB" pitchFamily="34" charset="0"/>
              </a:rPr>
              <a:t>Rossum</a:t>
            </a:r>
            <a:endParaRPr lang="en-US" b="1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20940" cy="548640"/>
          </a:xfrm>
        </p:spPr>
        <p:txBody>
          <a:bodyPr/>
          <a:lstStyle/>
          <a:p>
            <a:r>
              <a:rPr lang="en-US" dirty="0" err="1">
                <a:latin typeface="Agency FB" pitchFamily="34" charset="0"/>
              </a:rPr>
              <a:t>Rilis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914400"/>
            <a:ext cx="4114800" cy="2133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1.0 –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Januari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1994Python 1.2 – 10 April 1995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1.3 – 12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1995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1.4 – 25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1996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1.5 – 31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1997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1.6 – 5 September 2000</a:t>
            </a:r>
          </a:p>
          <a:p>
            <a:pPr algn="ctr"/>
            <a:endParaRPr lang="en-US" dirty="0">
              <a:solidFill>
                <a:srgbClr val="FF0000"/>
              </a:solidFill>
              <a:latin typeface="Agency FB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5400" y="2362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2400" y="3390900"/>
            <a:ext cx="3886200" cy="3048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3.0 – 3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2008Python 3.1 – 27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Juni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2009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3.2 – 20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Februari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2011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3.3 – 29 September 2012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3.4 – 16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Maret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2014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3.5 – 13 September 2015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3.6 – 23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2016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Python 3.7 – 27 </a:t>
            </a:r>
            <a:r>
              <a:rPr lang="en-US" sz="2000" dirty="0" err="1">
                <a:solidFill>
                  <a:schemeClr val="tx1"/>
                </a:solidFill>
                <a:latin typeface="Agency FB" pitchFamily="34" charset="0"/>
              </a:rPr>
              <a:t>Juni</a:t>
            </a:r>
            <a:r>
              <a:rPr lang="en-US" sz="2000" dirty="0">
                <a:solidFill>
                  <a:schemeClr val="tx1"/>
                </a:solidFill>
                <a:latin typeface="Agency FB" pitchFamily="34" charset="0"/>
              </a:rPr>
              <a:t> 2018</a:t>
            </a:r>
          </a:p>
          <a:p>
            <a:pPr algn="ctr"/>
            <a:endParaRPr lang="en-US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495800" y="3200400"/>
            <a:ext cx="4495800" cy="3429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Python 2.0 – 16 </a:t>
            </a:r>
            <a:r>
              <a:rPr lang="en-US" sz="2000" b="0" dirty="0" err="1" smtClean="0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 2000Python 2.1 – 17 April 2001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Python 2.2 – 21 </a:t>
            </a:r>
            <a:r>
              <a:rPr lang="en-US" sz="2000" b="0" dirty="0" err="1" smtClean="0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 2001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Python 2.3 – 29 </a:t>
            </a:r>
            <a:r>
              <a:rPr lang="en-US" sz="2000" b="0" dirty="0" err="1" smtClean="0">
                <a:solidFill>
                  <a:schemeClr val="tx1"/>
                </a:solidFill>
                <a:latin typeface="Agency FB" pitchFamily="34" charset="0"/>
              </a:rPr>
              <a:t>Juli</a:t>
            </a:r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 2003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Python 2.4 – 30 </a:t>
            </a:r>
            <a:r>
              <a:rPr lang="en-US" sz="2000" b="0" dirty="0" err="1" smtClean="0">
                <a:solidFill>
                  <a:schemeClr val="tx1"/>
                </a:solidFill>
                <a:latin typeface="Agency FB" pitchFamily="34" charset="0"/>
              </a:rPr>
              <a:t>Nopember</a:t>
            </a:r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 2004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Python 2.5 – 19 September 2006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Python 2.6 – 1 </a:t>
            </a:r>
            <a:r>
              <a:rPr lang="en-US" sz="2000" b="0" dirty="0" err="1" smtClean="0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 2008</a:t>
            </a:r>
          </a:p>
          <a:p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Python 2.7 – 3 </a:t>
            </a:r>
            <a:r>
              <a:rPr lang="en-US" sz="2000" b="0" dirty="0" err="1" smtClean="0">
                <a:solidFill>
                  <a:schemeClr val="tx1"/>
                </a:solidFill>
                <a:latin typeface="Agency FB" pitchFamily="34" charset="0"/>
              </a:rPr>
              <a:t>Juli</a:t>
            </a:r>
            <a:r>
              <a:rPr lang="en-US" sz="2000" b="0" dirty="0" smtClean="0">
                <a:solidFill>
                  <a:schemeClr val="tx1"/>
                </a:solidFill>
                <a:latin typeface="Agency FB" pitchFamily="34" charset="0"/>
              </a:rPr>
              <a:t> 2010</a:t>
            </a:r>
          </a:p>
          <a:p>
            <a:pPr algn="ctr"/>
            <a:endParaRPr lang="en-US" b="0" dirty="0">
              <a:solidFill>
                <a:srgbClr val="FF0000"/>
              </a:solidFill>
              <a:latin typeface="Agency FB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91000" y="4724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Beberapa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fitur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dimiliki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2397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0" dirty="0" err="1">
                <a:latin typeface="Agency FB" pitchFamily="34" charset="0"/>
              </a:rPr>
              <a:t>M</a:t>
            </a:r>
            <a:r>
              <a:rPr lang="en-US" sz="2200" b="0" dirty="0" err="1" smtClean="0">
                <a:latin typeface="Agency FB" pitchFamily="34" charset="0"/>
              </a:rPr>
              <a:t>iliki</a:t>
            </a:r>
            <a:r>
              <a:rPr lang="en-US" sz="2200" b="0" dirty="0" smtClean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kepustakaan</a:t>
            </a:r>
            <a:r>
              <a:rPr lang="en-US" sz="2200" b="0" dirty="0">
                <a:latin typeface="Agency FB" pitchFamily="34" charset="0"/>
              </a:rPr>
              <a:t> yang </a:t>
            </a:r>
            <a:r>
              <a:rPr lang="en-US" sz="2200" b="0" dirty="0" err="1">
                <a:latin typeface="Agency FB" pitchFamily="34" charset="0"/>
              </a:rPr>
              <a:t>luas</a:t>
            </a:r>
            <a:r>
              <a:rPr lang="en-US" sz="2200" b="0" dirty="0">
                <a:latin typeface="Agency FB" pitchFamily="34" charset="0"/>
              </a:rPr>
              <a:t>; </a:t>
            </a:r>
            <a:r>
              <a:rPr lang="en-US" sz="2200" b="0" dirty="0" err="1">
                <a:latin typeface="Agency FB" pitchFamily="34" charset="0"/>
              </a:rPr>
              <a:t>dalam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distribusi</a:t>
            </a:r>
            <a:r>
              <a:rPr lang="en-US" sz="2200" b="0" dirty="0">
                <a:latin typeface="Agency FB" pitchFamily="34" charset="0"/>
              </a:rPr>
              <a:t> Python </a:t>
            </a:r>
            <a:r>
              <a:rPr lang="en-US" sz="2200" b="0" dirty="0" err="1">
                <a:latin typeface="Agency FB" pitchFamily="34" charset="0"/>
              </a:rPr>
              <a:t>telah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disediakan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modul-modul</a:t>
            </a:r>
            <a:r>
              <a:rPr lang="en-US" sz="2200" b="0" dirty="0">
                <a:latin typeface="Agency FB" pitchFamily="34" charset="0"/>
              </a:rPr>
              <a:t> '</a:t>
            </a:r>
            <a:r>
              <a:rPr lang="en-US" sz="2200" b="0" dirty="0" err="1">
                <a:latin typeface="Agency FB" pitchFamily="34" charset="0"/>
              </a:rPr>
              <a:t>siap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pakai</a:t>
            </a:r>
            <a:r>
              <a:rPr lang="en-US" sz="2200" b="0" dirty="0">
                <a:latin typeface="Agency FB" pitchFamily="34" charset="0"/>
              </a:rPr>
              <a:t>' </a:t>
            </a:r>
            <a:r>
              <a:rPr lang="en-US" sz="2200" b="0" dirty="0" err="1">
                <a:latin typeface="Agency FB" pitchFamily="34" charset="0"/>
              </a:rPr>
              <a:t>untuk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berbagai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keperluan</a:t>
            </a:r>
            <a:r>
              <a:rPr lang="en-US" sz="2200" b="0" dirty="0"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err="1">
                <a:latin typeface="Agency FB" pitchFamily="34" charset="0"/>
              </a:rPr>
              <a:t>M</a:t>
            </a:r>
            <a:r>
              <a:rPr lang="en-US" sz="2200" b="0" dirty="0" err="1" smtClean="0">
                <a:latin typeface="Agency FB" pitchFamily="34" charset="0"/>
              </a:rPr>
              <a:t>emiliki</a:t>
            </a:r>
            <a:r>
              <a:rPr lang="en-US" sz="2200" b="0" dirty="0" smtClean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tata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bahasa</a:t>
            </a:r>
            <a:r>
              <a:rPr lang="en-US" sz="2200" b="0" dirty="0">
                <a:latin typeface="Agency FB" pitchFamily="34" charset="0"/>
              </a:rPr>
              <a:t> yang </a:t>
            </a:r>
            <a:r>
              <a:rPr lang="en-US" sz="2200" b="0" dirty="0" err="1">
                <a:latin typeface="Agency FB" pitchFamily="34" charset="0"/>
              </a:rPr>
              <a:t>jernih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mudah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dipelajari</a:t>
            </a:r>
            <a:r>
              <a:rPr lang="en-US" sz="2200" b="0" dirty="0"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err="1">
                <a:latin typeface="Agency FB" pitchFamily="34" charset="0"/>
              </a:rPr>
              <a:t>M</a:t>
            </a:r>
            <a:r>
              <a:rPr lang="en-US" sz="2200" b="0" dirty="0" err="1" smtClean="0">
                <a:latin typeface="Agency FB" pitchFamily="34" charset="0"/>
              </a:rPr>
              <a:t>emiliki</a:t>
            </a:r>
            <a:r>
              <a:rPr lang="en-US" sz="2200" b="0" dirty="0" smtClean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aturan</a:t>
            </a:r>
            <a:r>
              <a:rPr lang="en-US" sz="2200" b="0" dirty="0">
                <a:latin typeface="Agency FB" pitchFamily="34" charset="0"/>
              </a:rPr>
              <a:t> </a:t>
            </a:r>
            <a:r>
              <a:rPr lang="en-US" sz="2200" b="0" i="1" dirty="0">
                <a:latin typeface="Agency FB" pitchFamily="34" charset="0"/>
              </a:rPr>
              <a:t>layout</a:t>
            </a:r>
            <a:r>
              <a:rPr lang="en-US" sz="2200" b="0" dirty="0">
                <a:latin typeface="Agency FB" pitchFamily="34" charset="0"/>
              </a:rPr>
              <a:t> </a:t>
            </a:r>
            <a:r>
              <a:rPr lang="en-US" sz="2200" b="0" dirty="0" err="1">
                <a:latin typeface="Agency FB" pitchFamily="34" charset="0"/>
              </a:rPr>
              <a:t>kode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sumber</a:t>
            </a:r>
            <a:r>
              <a:rPr lang="en-US" sz="2200" b="0" dirty="0">
                <a:latin typeface="Agency FB" pitchFamily="34" charset="0"/>
              </a:rPr>
              <a:t> yang </a:t>
            </a:r>
            <a:r>
              <a:rPr lang="en-US" sz="2200" b="0" dirty="0" err="1">
                <a:latin typeface="Agency FB" pitchFamily="34" charset="0"/>
              </a:rPr>
              <a:t>memudahkan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pengecekan</a:t>
            </a:r>
            <a:r>
              <a:rPr lang="en-US" sz="2200" b="0" dirty="0">
                <a:latin typeface="Agency FB" pitchFamily="34" charset="0"/>
              </a:rPr>
              <a:t>, </a:t>
            </a:r>
            <a:r>
              <a:rPr lang="en-US" sz="2200" b="0" dirty="0" err="1">
                <a:latin typeface="Agency FB" pitchFamily="34" charset="0"/>
              </a:rPr>
              <a:t>pembacaan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kembali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penulisan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ulang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kode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sumber</a:t>
            </a:r>
            <a:r>
              <a:rPr lang="en-US" sz="2200" b="0" dirty="0"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err="1">
                <a:latin typeface="Agency FB" pitchFamily="34" charset="0"/>
              </a:rPr>
              <a:t>B</a:t>
            </a:r>
            <a:r>
              <a:rPr lang="en-US" sz="2200" b="0" dirty="0" err="1" smtClean="0">
                <a:latin typeface="Agency FB" pitchFamily="34" charset="0"/>
              </a:rPr>
              <a:t>erorientasi</a:t>
            </a:r>
            <a:r>
              <a:rPr lang="en-US" sz="2200" b="0" dirty="0" smtClean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objek</a:t>
            </a:r>
            <a:r>
              <a:rPr lang="en-US" sz="2200" b="0" dirty="0"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err="1">
                <a:latin typeface="Agency FB" pitchFamily="34" charset="0"/>
              </a:rPr>
              <a:t>M</a:t>
            </a:r>
            <a:r>
              <a:rPr lang="en-US" sz="2200" b="0" dirty="0" err="1" smtClean="0">
                <a:latin typeface="Agency FB" pitchFamily="34" charset="0"/>
              </a:rPr>
              <a:t>emiliki</a:t>
            </a:r>
            <a:r>
              <a:rPr lang="en-US" sz="2200" b="0" dirty="0" smtClean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sistem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pengelolaan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memori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otomatis</a:t>
            </a:r>
            <a:r>
              <a:rPr lang="en-US" sz="2200" b="0" dirty="0">
                <a:latin typeface="Agency FB" pitchFamily="34" charset="0"/>
              </a:rPr>
              <a:t> (garbage collection, </a:t>
            </a:r>
            <a:r>
              <a:rPr lang="en-US" sz="2200" b="0" dirty="0" err="1">
                <a:latin typeface="Agency FB" pitchFamily="34" charset="0"/>
              </a:rPr>
              <a:t>seperti</a:t>
            </a:r>
            <a:r>
              <a:rPr lang="en-US" sz="2200" b="0" dirty="0">
                <a:latin typeface="Agency FB" pitchFamily="34" charset="0"/>
              </a:rPr>
              <a:t> </a:t>
            </a:r>
            <a:r>
              <a:rPr lang="en-US" sz="2200" b="0" dirty="0">
                <a:latin typeface="Agency FB" pitchFamily="34" charset="0"/>
                <a:hlinkClick r:id="rId2" tooltip="Java"/>
              </a:rPr>
              <a:t>java</a:t>
            </a:r>
            <a:r>
              <a:rPr lang="en-US" sz="2200" b="0" dirty="0">
                <a:latin typeface="Agency FB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>
                <a:latin typeface="Agency FB" pitchFamily="34" charset="0"/>
              </a:rPr>
              <a:t>M</a:t>
            </a:r>
            <a:r>
              <a:rPr lang="en-US" sz="2200" b="0" dirty="0" smtClean="0">
                <a:latin typeface="Agency FB" pitchFamily="34" charset="0"/>
              </a:rPr>
              <a:t>odular</a:t>
            </a:r>
            <a:r>
              <a:rPr lang="en-US" sz="2200" b="0" dirty="0">
                <a:latin typeface="Agency FB" pitchFamily="34" charset="0"/>
              </a:rPr>
              <a:t>, </a:t>
            </a:r>
            <a:r>
              <a:rPr lang="en-US" sz="2200" b="0" dirty="0" err="1">
                <a:latin typeface="Agency FB" pitchFamily="34" charset="0"/>
              </a:rPr>
              <a:t>mudah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dikembangkan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dengan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menciptakan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modul-modul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baru</a:t>
            </a:r>
            <a:r>
              <a:rPr lang="en-US" sz="2200" b="0" dirty="0">
                <a:latin typeface="Agency FB" pitchFamily="34" charset="0"/>
              </a:rPr>
              <a:t>; </a:t>
            </a:r>
            <a:r>
              <a:rPr lang="en-US" sz="2200" b="0" dirty="0" err="1">
                <a:latin typeface="Agency FB" pitchFamily="34" charset="0"/>
              </a:rPr>
              <a:t>modul-modul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tersebut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dapat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dibangun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dengan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bahasa</a:t>
            </a:r>
            <a:r>
              <a:rPr lang="en-US" sz="2200" b="0" dirty="0">
                <a:latin typeface="Agency FB" pitchFamily="34" charset="0"/>
              </a:rPr>
              <a:t> Python </a:t>
            </a:r>
            <a:r>
              <a:rPr lang="en-US" sz="2200" b="0" dirty="0" err="1">
                <a:latin typeface="Agency FB" pitchFamily="34" charset="0"/>
              </a:rPr>
              <a:t>maupun</a:t>
            </a:r>
            <a:r>
              <a:rPr lang="en-US" sz="2200" b="0" dirty="0">
                <a:latin typeface="Agency FB" pitchFamily="34" charset="0"/>
              </a:rPr>
              <a:t> </a:t>
            </a:r>
            <a:r>
              <a:rPr lang="en-US" sz="2200" b="0" dirty="0">
                <a:latin typeface="Agency FB" pitchFamily="34" charset="0"/>
                <a:hlinkClick r:id="rId3" tooltip="Bahasa pemrograman C"/>
              </a:rPr>
              <a:t>C</a:t>
            </a:r>
            <a:r>
              <a:rPr lang="en-US" sz="2200" b="0" dirty="0">
                <a:latin typeface="Agency FB" pitchFamily="34" charset="0"/>
              </a:rPr>
              <a:t>/</a:t>
            </a:r>
            <a:r>
              <a:rPr lang="en-US" sz="2200" b="0" dirty="0">
                <a:latin typeface="Agency FB" pitchFamily="34" charset="0"/>
                <a:hlinkClick r:id="rId4" tooltip="C++"/>
              </a:rPr>
              <a:t>C++</a:t>
            </a:r>
            <a:r>
              <a:rPr lang="en-US" sz="2200" b="0" dirty="0"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err="1">
                <a:latin typeface="Agency FB" pitchFamily="34" charset="0"/>
              </a:rPr>
              <a:t>M</a:t>
            </a:r>
            <a:r>
              <a:rPr lang="en-US" sz="2200" b="0" dirty="0" err="1" smtClean="0">
                <a:latin typeface="Agency FB" pitchFamily="34" charset="0"/>
              </a:rPr>
              <a:t>emiliki</a:t>
            </a:r>
            <a:r>
              <a:rPr lang="en-US" sz="2200" b="0" dirty="0" smtClean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fasilitas</a:t>
            </a:r>
            <a:r>
              <a:rPr lang="en-US" sz="2200" b="0" dirty="0">
                <a:latin typeface="Agency FB" pitchFamily="34" charset="0"/>
              </a:rPr>
              <a:t> </a:t>
            </a:r>
            <a:r>
              <a:rPr lang="en-US" sz="2200" b="0" dirty="0" err="1">
                <a:latin typeface="Agency FB" pitchFamily="34" charset="0"/>
                <a:hlinkClick r:id="rId5" tooltip="Pengumpulan sampah"/>
              </a:rPr>
              <a:t>pengumpulan</a:t>
            </a:r>
            <a:r>
              <a:rPr lang="en-US" sz="2200" b="0" dirty="0">
                <a:latin typeface="Agency FB" pitchFamily="34" charset="0"/>
                <a:hlinkClick r:id="rId5" tooltip="Pengumpulan sampah"/>
              </a:rPr>
              <a:t> </a:t>
            </a:r>
            <a:r>
              <a:rPr lang="en-US" sz="2200" b="0" dirty="0" err="1">
                <a:latin typeface="Agency FB" pitchFamily="34" charset="0"/>
                <a:hlinkClick r:id="rId5" tooltip="Pengumpulan sampah"/>
              </a:rPr>
              <a:t>sampah</a:t>
            </a:r>
            <a:r>
              <a:rPr lang="en-US" sz="2200" b="0" dirty="0">
                <a:latin typeface="Agency FB" pitchFamily="34" charset="0"/>
              </a:rPr>
              <a:t> </a:t>
            </a:r>
            <a:r>
              <a:rPr lang="en-US" sz="2200" b="0" dirty="0" err="1">
                <a:latin typeface="Agency FB" pitchFamily="34" charset="0"/>
              </a:rPr>
              <a:t>otomatis</a:t>
            </a:r>
            <a:r>
              <a:rPr lang="en-US" sz="2200" b="0" dirty="0">
                <a:latin typeface="Agency FB" pitchFamily="34" charset="0"/>
              </a:rPr>
              <a:t>, </a:t>
            </a:r>
            <a:r>
              <a:rPr lang="en-US" sz="2200" b="0" dirty="0" err="1">
                <a:latin typeface="Agency FB" pitchFamily="34" charset="0"/>
              </a:rPr>
              <a:t>seperti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halnya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pada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bahasa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pemrograman</a:t>
            </a:r>
            <a:r>
              <a:rPr lang="en-US" sz="2200" b="0" dirty="0">
                <a:latin typeface="Agency FB" pitchFamily="34" charset="0"/>
              </a:rPr>
              <a:t> </a:t>
            </a:r>
            <a:r>
              <a:rPr lang="en-US" sz="2200" b="0" dirty="0">
                <a:latin typeface="Agency FB" pitchFamily="34" charset="0"/>
                <a:hlinkClick r:id="rId2" tooltip="Java"/>
              </a:rPr>
              <a:t>Java</a:t>
            </a:r>
            <a:r>
              <a:rPr lang="en-US" sz="2200" b="0" dirty="0">
                <a:latin typeface="Agency FB" pitchFamily="34" charset="0"/>
              </a:rPr>
              <a:t>, python </a:t>
            </a:r>
            <a:r>
              <a:rPr lang="en-US" sz="2200" b="0" dirty="0" err="1">
                <a:latin typeface="Agency FB" pitchFamily="34" charset="0"/>
              </a:rPr>
              <a:t>memiliki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fasilitas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pengaturan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penggunaan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ingatan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komputer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sehingga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para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pemrogram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tidak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perlu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melakukan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pengaturan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ingatan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komputer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secara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langsung</a:t>
            </a:r>
            <a:r>
              <a:rPr lang="en-US" sz="2200" b="0" dirty="0"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err="1">
                <a:latin typeface="Agency FB" pitchFamily="34" charset="0"/>
              </a:rPr>
              <a:t>M</a:t>
            </a:r>
            <a:r>
              <a:rPr lang="en-US" sz="2200" b="0" dirty="0" err="1" smtClean="0">
                <a:latin typeface="Agency FB" pitchFamily="34" charset="0"/>
              </a:rPr>
              <a:t>emiliki</a:t>
            </a:r>
            <a:r>
              <a:rPr lang="en-US" sz="2200" b="0" dirty="0" smtClean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banyak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faslitas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pendukung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sehingga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mudah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dalam</a:t>
            </a:r>
            <a:r>
              <a:rPr lang="en-US" sz="2200" b="0" dirty="0">
                <a:latin typeface="Agency FB" pitchFamily="34" charset="0"/>
              </a:rPr>
              <a:t> </a:t>
            </a:r>
            <a:r>
              <a:rPr lang="en-US" sz="2200" b="0" dirty="0" err="1">
                <a:latin typeface="Agency FB" pitchFamily="34" charset="0"/>
              </a:rPr>
              <a:t>pengoprasiannya</a:t>
            </a:r>
            <a:r>
              <a:rPr lang="en-US" sz="2200" b="0" dirty="0">
                <a:latin typeface="Agency FB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Mendownload</a:t>
            </a:r>
            <a:r>
              <a:rPr lang="en-US" dirty="0">
                <a:latin typeface="Agency FB" pitchFamily="34" charset="0"/>
              </a:rPr>
              <a:t> Executable Installer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 err="1">
                <a:latin typeface="Agency FB" pitchFamily="34" charset="0"/>
              </a:rPr>
              <a:t>Unduh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installasi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Agency FB" pitchFamily="34" charset="0"/>
              </a:rPr>
              <a:t>Python</a:t>
            </a:r>
            <a:r>
              <a:rPr lang="en-US" sz="2000" b="0" dirty="0">
                <a:latin typeface="Agency FB" pitchFamily="34" charset="0"/>
              </a:rPr>
              <a:t> yang </a:t>
            </a:r>
            <a:r>
              <a:rPr lang="en-US" sz="2000" b="0" dirty="0" err="1">
                <a:latin typeface="Agency FB" pitchFamily="34" charset="0"/>
              </a:rPr>
              <a:t>berbentuk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smtClean="0">
                <a:latin typeface="Agency FB" pitchFamily="34" charset="0"/>
              </a:rPr>
              <a:t>executable di</a:t>
            </a:r>
            <a:r>
              <a:rPr lang="en-US" sz="2000" b="0" dirty="0">
                <a:latin typeface="Agency FB" pitchFamily="34" charset="0"/>
              </a:rPr>
              <a:t> </a:t>
            </a:r>
            <a:r>
              <a:rPr lang="en-US" sz="2000" b="0" dirty="0">
                <a:latin typeface="Agency FB" pitchFamily="34" charset="0"/>
                <a:hlinkClick r:id="rId2"/>
              </a:rPr>
              <a:t>https://www.python.org/downloads/windows/</a:t>
            </a:r>
            <a:r>
              <a:rPr lang="en-US" sz="2000" b="0" dirty="0">
                <a:latin typeface="Agency FB" pitchFamily="34" charset="0"/>
              </a:rPr>
              <a:t>. </a:t>
            </a:r>
            <a:r>
              <a:rPr lang="en-US" sz="2000" b="0" dirty="0" err="1">
                <a:latin typeface="Agency FB" pitchFamily="34" charset="0"/>
              </a:rPr>
              <a:t>Pilih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versi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terbaru</a:t>
            </a:r>
            <a:r>
              <a:rPr lang="en-US" sz="2000" b="0" dirty="0">
                <a:latin typeface="Agency FB" pitchFamily="34" charset="0"/>
              </a:rPr>
              <a:t> yang paling </a:t>
            </a:r>
            <a:r>
              <a:rPr lang="en-US" sz="2000" b="0" dirty="0" err="1">
                <a:latin typeface="Agency FB" pitchFamily="34" charset="0"/>
              </a:rPr>
              <a:t>stabil</a:t>
            </a:r>
            <a:r>
              <a:rPr lang="en-US" sz="2000" b="0" dirty="0">
                <a:latin typeface="Agency FB" pitchFamily="34" charset="0"/>
              </a:rPr>
              <a:t> </a:t>
            </a:r>
            <a:r>
              <a:rPr lang="en-US" sz="2000" b="0" dirty="0" err="1">
                <a:latin typeface="Agency FB" pitchFamily="34" charset="0"/>
              </a:rPr>
              <a:t>yaitu</a:t>
            </a:r>
            <a:r>
              <a:rPr lang="en-US" sz="2000" b="0" dirty="0">
                <a:latin typeface="Agency FB" pitchFamily="34" charset="0"/>
              </a:rPr>
              <a:t> link paling </a:t>
            </a:r>
            <a:r>
              <a:rPr lang="en-US" sz="2000" b="0" dirty="0" err="1">
                <a:latin typeface="Agency FB" pitchFamily="34" charset="0"/>
              </a:rPr>
              <a:t>atas</a:t>
            </a:r>
            <a:r>
              <a:rPr lang="en-US" sz="2000" b="0" dirty="0" smtClean="0">
                <a:latin typeface="Agency FB" pitchFamily="34" charset="0"/>
              </a:rPr>
              <a:t>.</a:t>
            </a:r>
          </a:p>
          <a:p>
            <a:endParaRPr lang="en-US" sz="2000" dirty="0">
              <a:latin typeface="Agency FB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94" y="2209800"/>
            <a:ext cx="660952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196</TotalTime>
  <Words>2250</Words>
  <Application>Microsoft Office PowerPoint</Application>
  <PresentationFormat>On-screen Show (4:3)</PresentationFormat>
  <Paragraphs>357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Angles</vt:lpstr>
      <vt:lpstr>PowerPoint Presentation</vt:lpstr>
      <vt:lpstr>Python (bahasa pemrograman) </vt:lpstr>
      <vt:lpstr>PowerPoint Presentation</vt:lpstr>
      <vt:lpstr>Saat ini kode python dapat dijalankan di berbagai platform sistem operasi, beberapa di antaranya adalah: </vt:lpstr>
      <vt:lpstr>Sejarah PYTHON </vt:lpstr>
      <vt:lpstr>PowerPoint Presentation</vt:lpstr>
      <vt:lpstr>Rilis Python </vt:lpstr>
      <vt:lpstr>Beberapa fitur yang dimiliki Python adalah:</vt:lpstr>
      <vt:lpstr>Mendownload Executable Installer Python </vt:lpstr>
      <vt:lpstr>Kemudian sesuaikan versi arsitektur sistem operasi Windows yang digunakan. Pilih x86-64 untuk arsitektur sistem operasi 64bit atau pilih x86 untuk arsitektur sistem operasi 32bit.</vt:lpstr>
      <vt:lpstr>Cara Install Python di Windows </vt:lpstr>
      <vt:lpstr>2. Proses installasi Python berjalan </vt:lpstr>
      <vt:lpstr>3. Opsi “Disable path length limit” </vt:lpstr>
      <vt:lpstr>4. Installasi Python berhasil </vt:lpstr>
      <vt:lpstr>String Python </vt:lpstr>
      <vt:lpstr>Mengakses Nilai dalam String </vt:lpstr>
      <vt:lpstr>Operator Format String Python </vt:lpstr>
      <vt:lpstr>List Python</vt:lpstr>
      <vt:lpstr>Membuat List Python </vt:lpstr>
      <vt:lpstr>Akses Nilai Dalam List Python </vt:lpstr>
      <vt:lpstr>Method dan Fungsi Build-in Pada List Python </vt:lpstr>
      <vt:lpstr>Python menyertakan methods built-in sebagai berikut  </vt:lpstr>
      <vt:lpstr>Tipe Data Python </vt:lpstr>
      <vt:lpstr>Berikut adalah tipe data dari bahasa pemrograman Python:</vt:lpstr>
      <vt:lpstr>Tuple Python </vt:lpstr>
      <vt:lpstr>PowerPoint Presentation</vt:lpstr>
      <vt:lpstr> Operasi Dasar Pada Tuple Python</vt:lpstr>
      <vt:lpstr>Dibawah ini adalah tabel daftar operasi dasar pada Tuple python</vt:lpstr>
      <vt:lpstr>Number Python </vt:lpstr>
      <vt:lpstr>Berikut ini adalah beberapa contoh dari Tipe data Number pada Python :</vt:lpstr>
      <vt:lpstr>Konversi Tipe Data Number Python </vt:lpstr>
      <vt:lpstr>Fungsi Matematika Python </vt:lpstr>
      <vt:lpstr>Loop Python </vt:lpstr>
      <vt:lpstr>While Loop </vt:lpstr>
      <vt:lpstr>For Loop </vt:lpstr>
      <vt:lpstr>Nested Loop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Raditya</dc:creator>
  <cp:lastModifiedBy>Raditya</cp:lastModifiedBy>
  <cp:revision>20</cp:revision>
  <dcterms:created xsi:type="dcterms:W3CDTF">2019-03-19T12:18:10Z</dcterms:created>
  <dcterms:modified xsi:type="dcterms:W3CDTF">2019-03-20T13:13:55Z</dcterms:modified>
</cp:coreProperties>
</file>