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4230" r:id="rId1"/>
  </p:sldMasterIdLst>
  <p:notesMasterIdLst>
    <p:notesMasterId r:id="rId22"/>
  </p:notesMasterIdLst>
  <p:sldIdLst>
    <p:sldId id="475" r:id="rId2"/>
    <p:sldId id="257" r:id="rId3"/>
    <p:sldId id="269" r:id="rId4"/>
    <p:sldId id="477" r:id="rId5"/>
    <p:sldId id="479" r:id="rId6"/>
    <p:sldId id="478" r:id="rId7"/>
    <p:sldId id="480" r:id="rId8"/>
    <p:sldId id="481" r:id="rId9"/>
    <p:sldId id="483" r:id="rId10"/>
    <p:sldId id="482" r:id="rId11"/>
    <p:sldId id="484" r:id="rId12"/>
    <p:sldId id="486" r:id="rId13"/>
    <p:sldId id="485" r:id="rId14"/>
    <p:sldId id="476" r:id="rId15"/>
    <p:sldId id="488" r:id="rId16"/>
    <p:sldId id="270" r:id="rId17"/>
    <p:sldId id="268" r:id="rId18"/>
    <p:sldId id="265" r:id="rId19"/>
    <p:sldId id="487" r:id="rId20"/>
    <p:sldId id="266" r:id="rId21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FAFA"/>
    <a:srgbClr val="A7118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434" autoAdjust="0"/>
  </p:normalViewPr>
  <p:slideViewPr>
    <p:cSldViewPr snapToGrid="0">
      <p:cViewPr varScale="1">
        <p:scale>
          <a:sx n="63" d="100"/>
          <a:sy n="63" d="100"/>
        </p:scale>
        <p:origin x="6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91A9256-F9C8-48F3-9246-288820D1979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08C6F2-4266-4213-8BF4-8EA0CDC970FA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pPr>
                <a:defRPr/>
              </a:pPr>
              <a:t>2/24/2025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8B13A30F-9520-44F4-81B2-1BCC447DE5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4266252B-3FF1-4DA9-A03B-C61619A41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DEBF4-55D6-4B92-B2C6-9B4374F6BE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A1201-67BC-4B63-9687-0E19225243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719459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32441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1966A901-8A65-2BEE-283A-8E8CEE41D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CE3AA18-0B88-6092-9BFF-227FB19FE2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53F31B4-F54E-1C6C-95FF-0B0A1863D6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629889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BF3E2A0-A4B6-672F-2C88-B24C7C4C4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3AFB15BE-3234-9729-7D7E-F369B29F6D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87CE917D-1486-EAD5-986E-E457118F8B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36409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5235C88D-C7FC-8FBD-E724-18C9894A2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2691D9E-4DBC-C04A-11B4-E84B361A1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AD666AE-999F-7381-3C0C-EFC56DD916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40084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155935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67165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24313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>
          <a:extLst>
            <a:ext uri="{FF2B5EF4-FFF2-40B4-BE49-F238E27FC236}">
              <a16:creationId xmlns:a16="http://schemas.microsoft.com/office/drawing/2014/main" id="{6E94979C-0018-67D6-C1AB-F45DA8F7D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>
            <a:extLst>
              <a:ext uri="{FF2B5EF4-FFF2-40B4-BE49-F238E27FC236}">
                <a16:creationId xmlns:a16="http://schemas.microsoft.com/office/drawing/2014/main" id="{1849D9D4-5863-C174-8BF9-135DAB3364D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0:notes">
            <a:extLst>
              <a:ext uri="{FF2B5EF4-FFF2-40B4-BE49-F238E27FC236}">
                <a16:creationId xmlns:a16="http://schemas.microsoft.com/office/drawing/2014/main" id="{E2E670D9-7206-5072-8F20-7699D5757A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004604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8435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5291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CCD96D49-52D6-E266-3F10-8AFD68047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020ABD46-D3F1-0BBE-820B-D05394ED72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35182A09-0861-82A3-736E-CBEB0B7D0B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375324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02D6882-F487-2BBE-6EE7-E6E2A8779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FD233CCE-6DC1-DF39-7D4B-A750048383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C1C56AB1-8891-0ED9-FDF2-23495F7D0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41544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47D5A9D5-47F8-5C30-99A6-81FAAC94D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D7D67E2A-CC53-85AD-53E0-53270BBC2E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734F4902-4F18-C6C6-C7FC-9892A95E34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732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A6B5BF96-31C7-8246-2127-E20F25161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BECF053F-E12F-1CC1-D580-FEB75BC8CD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E48088C1-F065-8E0D-9F5E-5F252C4B12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861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035A8405-735C-9CBF-159D-16BFD242E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9CE02F55-1F55-20FE-CD14-3F737D4DC8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04369176-C7D5-5F29-712E-0BFEA693C4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77432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8318587C-B9E8-B5E0-0AFA-508BE9B3C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EF848F5-0421-7027-F1BD-CD3C0962D3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B806ADDC-86EE-B5AC-C666-0CC8E3F5A9D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99945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0EA9723E-F155-B2BA-F0CE-7246BB6F9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>
            <a:extLst>
              <a:ext uri="{FF2B5EF4-FFF2-40B4-BE49-F238E27FC236}">
                <a16:creationId xmlns:a16="http://schemas.microsoft.com/office/drawing/2014/main" id="{22769AE8-059D-0F98-3527-3724B28A5C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>
            <a:extLst>
              <a:ext uri="{FF2B5EF4-FFF2-40B4-BE49-F238E27FC236}">
                <a16:creationId xmlns:a16="http://schemas.microsoft.com/office/drawing/2014/main" id="{A7F25F4B-839F-EF3B-0B90-0C3B460C091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96453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56918-D4B3-422F-BFF9-D10393CB1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pPr>
                <a:defRPr/>
              </a:pPr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82B6A4-3E11-4AFE-97A2-755EDA1D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2D3FD1-471F-422B-AFB8-CC8FCE5DC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8394844"/>
      </p:ext>
    </p:extLst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0AAE25-87DE-4998-B6CE-F47978987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pPr>
                <a:defRPr/>
              </a:pPr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861B-6D3E-4215-A3D0-377EC12DA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5A02C-FFC9-401E-8BCD-D06F65B16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6143411"/>
      </p:ext>
    </p:extLst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4B4638-3310-4031-B55D-BE295B1A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pPr>
                <a:defRPr/>
              </a:pPr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7728E-C01A-4686-AD71-F7B61E820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1C28-1E00-4F0A-8B9D-A0E460685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9399607"/>
      </p:ext>
    </p:extLst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B27E7-0E5F-45FD-B9BC-82F6ACE50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pPr>
                <a:defRPr/>
              </a:pPr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E0F7A6-907E-418D-ABF6-CE0D106D2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6D880-0EA6-4FCD-A723-C39323563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9887381"/>
      </p:ext>
    </p:extLst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DAA96-8682-4C88-9622-87E036243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pPr>
                <a:defRPr/>
              </a:pPr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29450-6172-4A34-B37F-64FAD195B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3A622E-84FA-417F-BD5A-BE81A4899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3603393"/>
      </p:ext>
    </p:extLst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0375BCC-EEE9-412B-A532-7314FE84B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pPr>
                <a:defRPr/>
              </a:pPr>
              <a:t>2/24/2025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E5CB5DD-B599-4B4E-BFCE-CB9E35FB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7CE3315-9445-4BB5-89D3-235E587AB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91645173"/>
      </p:ext>
    </p:extLst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30AD5EF-C609-4119-B375-3771413B4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pPr>
                <a:defRPr/>
              </a:pPr>
              <a:t>2/24/2025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8A9EBF0-B7B0-4583-92AB-A3431DE62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83BC57B-A7E4-4277-9D46-579496497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0619855"/>
      </p:ext>
    </p:extLst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1D81C82-41E3-4C7D-816C-58F99A170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pPr>
                <a:defRPr/>
              </a:pPr>
              <a:t>2/24/2025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1C23C57-193A-4FFE-AF84-5DDAD5045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00AA421-04F3-46DC-9A65-181848BF7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4775401"/>
      </p:ext>
    </p:extLst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3218A1C0-5E86-44FA-96CE-D0C3A0911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pPr>
                <a:defRPr/>
              </a:pPr>
              <a:t>2/24/2025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DC30598B-A85E-40F2-B0F9-CC04D8E3F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20ADC7C-B221-49C5-9757-EBEBB0F92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79266658"/>
      </p:ext>
    </p:extLst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9DD4CF-015F-4F62-A63C-9D088FAC4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pPr>
                <a:defRPr/>
              </a:pPr>
              <a:t>2/24/2025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F56518C-25E4-4791-80CF-9603927DE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46B593C-043B-40F1-98DA-B1906E58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8220043"/>
      </p:ext>
    </p:extLst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5A9D87-E05A-4D16-A703-1E97A8BA2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pPr>
                <a:defRPr/>
              </a:pPr>
              <a:t>2/24/2025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E92F1C-94F6-478A-96CC-20CEB3BF8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1659F05-47D4-46F4-A7AC-A02AE18D3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99370667"/>
      </p:ext>
    </p:extLst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D9A3E1B4-65C6-415A-9681-D05B402B0E8D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0C566853-DAEB-4CB7-818F-723C37230FE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4BD739-9829-4F69-BC53-75013DDD18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pPr>
                <a:defRPr/>
              </a:pPr>
              <a:t>2/24/2025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F0A4C-9308-45AA-A1AA-7B038DC01F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AE0DB-89DF-4A35-9269-9E85DEA2E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1" name="Picture 7">
            <a:extLst>
              <a:ext uri="{FF2B5EF4-FFF2-40B4-BE49-F238E27FC236}">
                <a16:creationId xmlns:a16="http://schemas.microsoft.com/office/drawing/2014/main" id="{102663E2-6C69-49E4-9FEB-A0ED3DD955F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231" r:id="rId1"/>
    <p:sldLayoutId id="2147484232" r:id="rId2"/>
    <p:sldLayoutId id="2147484233" r:id="rId3"/>
    <p:sldLayoutId id="2147484234" r:id="rId4"/>
    <p:sldLayoutId id="2147484235" r:id="rId5"/>
    <p:sldLayoutId id="2147484236" r:id="rId6"/>
    <p:sldLayoutId id="2147484237" r:id="rId7"/>
    <p:sldLayoutId id="2147484238" r:id="rId8"/>
    <p:sldLayoutId id="2147484239" r:id="rId9"/>
    <p:sldLayoutId id="2147484240" r:id="rId10"/>
    <p:sldLayoutId id="2147484241" r:id="rId11"/>
  </p:sldLayoutIdLst>
  <p:transition spd="slow">
    <p:blinds dir="vert"/>
  </p:transition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0629"/>
            <a:ext cx="10515600" cy="1560060"/>
          </a:xfrm>
        </p:spPr>
        <p:txBody>
          <a:bodyPr/>
          <a:lstStyle/>
          <a:p>
            <a:pPr algn="ctr"/>
            <a:r>
              <a:rPr lang="en-I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BCA CAPSTONE PROJECT (Review I)</a:t>
            </a:r>
            <a:br>
              <a:rPr lang="en-I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8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Medication Reminder App</a:t>
            </a:r>
            <a:b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3893" y="1296773"/>
            <a:ext cx="10515600" cy="4661672"/>
          </a:xfrm>
        </p:spPr>
        <p:txBody>
          <a:bodyPr/>
          <a:lstStyle/>
          <a:p>
            <a:pPr marL="0" indent="0" algn="ctr">
              <a:buNone/>
            </a:pPr>
            <a:r>
              <a:rPr lang="en-US" sz="1400" b="1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Submitted to the Presidency University, Bengaluru in partial fulfillment  for the award of the degree of  Bachelor of Computer Applications(BCA)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Team No : 78</a:t>
            </a:r>
          </a:p>
          <a:p>
            <a:pPr marL="0" indent="0" algn="ctr">
              <a:buNone/>
            </a:pPr>
            <a:endParaRPr lang="en-US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endParaRPr lang="en-US" sz="18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 eaLnBrk="1" hangingPunct="1">
              <a:buNone/>
              <a:defRPr/>
            </a:pPr>
            <a:r>
              <a:rPr lang="en-I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supervision of </a:t>
            </a:r>
          </a:p>
          <a:p>
            <a:pPr marL="0" indent="0" algn="ctr" eaLnBrk="1" hangingPunct="1">
              <a:buNone/>
              <a:defRPr/>
            </a:pPr>
            <a:r>
              <a:rPr lang="en-IN" sz="2000" b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Mr.Sakthi</a:t>
            </a:r>
            <a: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br>
              <a:rPr lang="en-IN" sz="20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Assistant Professor, </a:t>
            </a:r>
            <a:br>
              <a:rPr lang="en-IN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4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School Of Computer Science And Engineering</a:t>
            </a:r>
            <a:b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2400" b="1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1</a:t>
            </a:fld>
            <a:endParaRPr lang="en-US" alt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21621"/>
              </p:ext>
            </p:extLst>
          </p:nvPr>
        </p:nvGraphicFramePr>
        <p:xfrm>
          <a:off x="3778124" y="2342594"/>
          <a:ext cx="5321552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0776">
                  <a:extLst>
                    <a:ext uri="{9D8B030D-6E8A-4147-A177-3AD203B41FA5}">
                      <a16:colId xmlns:a16="http://schemas.microsoft.com/office/drawing/2014/main" val="2689928737"/>
                    </a:ext>
                  </a:extLst>
                </a:gridCol>
                <a:gridCol w="2660776">
                  <a:extLst>
                    <a:ext uri="{9D8B030D-6E8A-4147-A177-3AD203B41FA5}">
                      <a16:colId xmlns:a16="http://schemas.microsoft.com/office/drawing/2014/main" val="396553873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510531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Pinjari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Afsheen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Misba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20231BCD0025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3540802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Pinjari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Ummi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Salma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20231BCD0026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55094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Yashwini</a:t>
                      </a:r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20231BCD0037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268189"/>
                  </a:ext>
                </a:extLst>
              </a:tr>
              <a:tr h="36226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Gifty Mary Charly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20231BCD0046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3316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7468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3E4CB27-53D8-8EE8-DCDA-120EADD2B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B8D58A48-686C-9C16-84EA-264C5D7FA2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Module Design(</a:t>
            </a:r>
            <a:r>
              <a:rPr lang="en-GB" b="1" dirty="0" err="1"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7AC999-3F51-A900-3015-7BD43F4411E1}"/>
              </a:ext>
            </a:extLst>
          </p:cNvPr>
          <p:cNvSpPr txBox="1"/>
          <p:nvPr/>
        </p:nvSpPr>
        <p:spPr>
          <a:xfrm>
            <a:off x="0" y="885041"/>
            <a:ext cx="12242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Module 1: User Registration &amp; Profile Management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Purpose: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module handles user onboarding, ensuring each user has a personalized experience.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Key Features: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Sign-up/Login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Users can create accounts using email, phone numbers, or social media.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Profile Setup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Users input critical information like age, gender, medical history, and medication needs.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 Security</a:t>
            </a: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: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Implements secure password storage and data protection practices.</a:t>
            </a:r>
          </a:p>
        </p:txBody>
      </p:sp>
    </p:spTree>
    <p:extLst>
      <p:ext uri="{BB962C8B-B14F-4D97-AF65-F5344CB8AC3E}">
        <p14:creationId xmlns:p14="http://schemas.microsoft.com/office/powerpoint/2010/main" val="2747547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01688794-D918-813E-2535-D51062AAB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956630A8-1DEE-EA61-6204-05D6CBC061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Module Design(</a:t>
            </a:r>
            <a:r>
              <a:rPr lang="en-GB" b="1" dirty="0" err="1"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BA30C7-88D9-E077-82CE-D92A6C6D450A}"/>
              </a:ext>
            </a:extLst>
          </p:cNvPr>
          <p:cNvSpPr txBox="1"/>
          <p:nvPr/>
        </p:nvSpPr>
        <p:spPr>
          <a:xfrm>
            <a:off x="25400" y="1253341"/>
            <a:ext cx="12242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Module 2: Reminder &amp; Notification System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Purpose: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This module schedules medication reminders and sends alerts to users.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Key Features: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Smart Reminders: Timely push notifications, SMS, or email alerts for medication intake.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Customization: Users can set reminder frequencies — daily, weekly, or custom intervals.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Snooze/Reschedule Options: Allows flexibility if users miss a reminder.</a:t>
            </a:r>
          </a:p>
          <a:p>
            <a:pPr algn="just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8F43F18A-22AF-4DEB-3178-F49866F42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ADE7933A-6DDD-A72C-A387-E9FE3514BB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 Design(</a:t>
            </a: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E878B-108D-2FD5-FF3B-E2BD635E11C9}"/>
              </a:ext>
            </a:extLst>
          </p:cNvPr>
          <p:cNvSpPr txBox="1"/>
          <p:nvPr/>
        </p:nvSpPr>
        <p:spPr>
          <a:xfrm>
            <a:off x="0" y="885041"/>
            <a:ext cx="1224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Module 3: Adherence Tracking &amp; Reporting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Purpose: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To monitor how consistently users follow their medication schedules and generate useful insights.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Key Features: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Logging System: Users confirm medication intake through the app.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Progress Reports: Visual dashboards showing adherence percentages.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Export Data: Generates PDF or CSV reports for personal use or medical reviews.</a:t>
            </a:r>
          </a:p>
          <a:p>
            <a:pPr algn="just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9111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EADD676-6F78-A0ED-86C7-CACEB8EF23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0D0FB102-4363-C81B-C1B9-97A49FCEDF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Module Design(</a:t>
            </a:r>
            <a:r>
              <a:rPr lang="en-GB" b="1" dirty="0" err="1"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2DAB3F-51EB-C80E-86CC-D37777A56563}"/>
              </a:ext>
            </a:extLst>
          </p:cNvPr>
          <p:cNvSpPr txBox="1"/>
          <p:nvPr/>
        </p:nvSpPr>
        <p:spPr>
          <a:xfrm>
            <a:off x="0" y="885041"/>
            <a:ext cx="122428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1" dirty="0"/>
              <a:t>Module 4: Caregiver &amp; Doctor Integration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Purpose: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Facilitates collaboration between users, caregivers, and healthcare providers.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US" sz="2400" b="1" dirty="0"/>
              <a:t>Key Features:</a:t>
            </a: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Caregiver Access: Enables family members to receive notifications if a user misses a dose.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Doctor Dashboard: Secure portal for doctors to view adherence data and adjust prescriptions.</a:t>
            </a:r>
          </a:p>
          <a:p>
            <a:pPr algn="just"/>
            <a:endParaRPr lang="en-US" sz="2400" dirty="0"/>
          </a:p>
          <a:p>
            <a:pPr algn="just"/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2993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48FEFCB6-E495-C8D1-A4B4-DB711C758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7EE171-E143-6383-8BA5-E447B945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823" y="-17758"/>
            <a:ext cx="10696354" cy="1143000"/>
          </a:xfrm>
        </p:spPr>
        <p:txBody>
          <a:bodyPr/>
          <a:lstStyle/>
          <a:p>
            <a:pPr algn="ctr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158C02-4ADF-2A2E-85C5-99FC60D09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2037" y="1125242"/>
            <a:ext cx="10164726" cy="4525963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Development Tools:</a:t>
            </a:r>
            <a:r>
              <a:rPr lang="en-IN" dirty="0"/>
              <a:t> Visual Studio Code, Android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Programming Languages:</a:t>
            </a:r>
            <a:r>
              <a:rPr lang="en-IN" dirty="0"/>
              <a:t> JavaScript (React Native), Python (Flask/Django)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Frameworks/Libraries:</a:t>
            </a:r>
            <a:r>
              <a:rPr lang="en-IN" dirty="0"/>
              <a:t> React Native, Flask/Django, Firebase Cloud Messaging (FCM)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Database:</a:t>
            </a:r>
            <a:r>
              <a:rPr lang="en-IN" dirty="0"/>
              <a:t> MongoDB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Version Control:</a:t>
            </a:r>
            <a:r>
              <a:rPr lang="en-IN" dirty="0"/>
              <a:t> Git, GitHub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Additional Tools:</a:t>
            </a:r>
            <a:r>
              <a:rPr lang="en-IN" dirty="0"/>
              <a:t> APIs for medication details, cloud services for storage</a:t>
            </a:r>
          </a:p>
          <a:p>
            <a:endParaRPr dirty="0">
              <a:solidFill>
                <a:schemeClr val="dk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0896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66F896-D101-794B-FDCC-0161740A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195F4C-44D2-4F45-A0AC-21646A9D27BF}" type="slidenum">
              <a:rPr lang="en-US" altLang="en-US" smtClean="0"/>
              <a:pPr>
                <a:defRPr/>
              </a:pPr>
              <a:t>15</a:t>
            </a:fld>
            <a:endParaRPr lang="en-US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61179D-F05B-ED37-1350-45FFAC5AEBB7}"/>
              </a:ext>
            </a:extLst>
          </p:cNvPr>
          <p:cNvSpPr txBox="1"/>
          <p:nvPr/>
        </p:nvSpPr>
        <p:spPr>
          <a:xfrm>
            <a:off x="0" y="216654"/>
            <a:ext cx="12192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  <a:endParaRPr lang="en-IN" sz="4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391DD5-837B-7F43-590E-EFB1D31D5A13}"/>
              </a:ext>
            </a:extLst>
          </p:cNvPr>
          <p:cNvSpPr txBox="1"/>
          <p:nvPr/>
        </p:nvSpPr>
        <p:spPr>
          <a:xfrm>
            <a:off x="0" y="2221588"/>
            <a:ext cx="12192000" cy="7162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190500" algn="ctr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https://github.com/Gift20032013/medicationreminderapp/upload/main</a:t>
            </a:r>
          </a:p>
        </p:txBody>
      </p:sp>
    </p:spTree>
    <p:extLst>
      <p:ext uri="{BB962C8B-B14F-4D97-AF65-F5344CB8AC3E}">
        <p14:creationId xmlns:p14="http://schemas.microsoft.com/office/powerpoint/2010/main" val="4004234209"/>
      </p:ext>
    </p:extLst>
  </p:cSld>
  <p:clrMapOvr>
    <a:masterClrMapping/>
  </p:clrMapOvr>
  <p:transition spd="slow">
    <p:blinds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Timeline of the Project (Gantt Chart)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98F5F-3805-0F3F-EE78-8DAFAB53A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01799" y="3234267"/>
            <a:ext cx="88605" cy="3322496"/>
          </a:xfrm>
        </p:spPr>
        <p:txBody>
          <a:bodyPr/>
          <a:lstStyle/>
          <a:p>
            <a:pPr marL="0" indent="0" algn="just">
              <a:buNone/>
            </a:pPr>
            <a:endParaRPr dirty="0">
              <a:solidFill>
                <a:srgbClr val="FF000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5686D1-A2A2-D5F5-8131-038866E55D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21829" r="-349"/>
          <a:stretch/>
        </p:blipFill>
        <p:spPr>
          <a:xfrm>
            <a:off x="1268815" y="926358"/>
            <a:ext cx="9416117" cy="36415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2C18534-4DF5-32A5-F02C-52B003614B82}"/>
              </a:ext>
            </a:extLst>
          </p:cNvPr>
          <p:cNvSpPr txBox="1"/>
          <p:nvPr/>
        </p:nvSpPr>
        <p:spPr>
          <a:xfrm rot="18743818">
            <a:off x="3488268" y="4401401"/>
            <a:ext cx="187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10-Feb-2025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009209-F271-7BC6-D82C-B593DCBE96ED}"/>
              </a:ext>
            </a:extLst>
          </p:cNvPr>
          <p:cNvSpPr txBox="1"/>
          <p:nvPr/>
        </p:nvSpPr>
        <p:spPr>
          <a:xfrm rot="18771193">
            <a:off x="4166285" y="4741626"/>
            <a:ext cx="14426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28-Feb-2025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B90BC1-BE83-6E38-7916-10F8F9CBCA91}"/>
              </a:ext>
            </a:extLst>
          </p:cNvPr>
          <p:cNvSpPr txBox="1"/>
          <p:nvPr/>
        </p:nvSpPr>
        <p:spPr>
          <a:xfrm rot="18623898" flipH="1">
            <a:off x="4817732" y="4655128"/>
            <a:ext cx="1720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25-Mar -2025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0B9BDC-7A1F-F532-3E1B-262A85670ADF}"/>
              </a:ext>
            </a:extLst>
          </p:cNvPr>
          <p:cNvSpPr txBox="1"/>
          <p:nvPr/>
        </p:nvSpPr>
        <p:spPr>
          <a:xfrm rot="18731087">
            <a:off x="5885469" y="4887856"/>
            <a:ext cx="1578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25-Mar-2025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7AB71B7-4DE2-A3C0-873B-1A880512412C}"/>
              </a:ext>
            </a:extLst>
          </p:cNvPr>
          <p:cNvSpPr txBox="1"/>
          <p:nvPr/>
        </p:nvSpPr>
        <p:spPr>
          <a:xfrm rot="18518943">
            <a:off x="7148392" y="4741625"/>
            <a:ext cx="2701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25-Mar to 22-Apr-2025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9ECF4A-2F3A-8115-A0C9-F4519BA0CB29}"/>
              </a:ext>
            </a:extLst>
          </p:cNvPr>
          <p:cNvSpPr txBox="1"/>
          <p:nvPr/>
        </p:nvSpPr>
        <p:spPr>
          <a:xfrm rot="18750528">
            <a:off x="8796409" y="5093554"/>
            <a:ext cx="11514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22-Apr-2025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5698756-7893-E2C0-1D33-B6A9DC5C980A}"/>
              </a:ext>
            </a:extLst>
          </p:cNvPr>
          <p:cNvSpPr txBox="1"/>
          <p:nvPr/>
        </p:nvSpPr>
        <p:spPr>
          <a:xfrm rot="18528803">
            <a:off x="9401553" y="4806594"/>
            <a:ext cx="17621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5-May-2025</a:t>
            </a:r>
          </a:p>
        </p:txBody>
      </p:sp>
    </p:spTree>
    <p:extLst>
      <p:ext uri="{BB962C8B-B14F-4D97-AF65-F5344CB8AC3E}">
        <p14:creationId xmlns:p14="http://schemas.microsoft.com/office/powerpoint/2010/main" val="479890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>
            <a:spLocks noGrp="1"/>
          </p:cNvSpPr>
          <p:nvPr>
            <p:ph type="title"/>
          </p:nvPr>
        </p:nvSpPr>
        <p:spPr>
          <a:xfrm>
            <a:off x="762000" y="12455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52400" lvl="0" algn="ctr">
              <a:lnSpc>
                <a:spcPct val="200000"/>
              </a:lnSpc>
            </a:pPr>
            <a:r>
              <a:rPr lang="en-IN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5" name="Google Shape;115;p17"/>
          <p:cNvSpPr txBox="1">
            <a:spLocks noGrp="1"/>
          </p:cNvSpPr>
          <p:nvPr>
            <p:ph type="body" idx="1"/>
          </p:nvPr>
        </p:nvSpPr>
        <p:spPr>
          <a:xfrm>
            <a:off x="812800" y="1143000"/>
            <a:ext cx="10668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lvl="0" indent="-1905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Google Shape;115;p17"/>
          <p:cNvSpPr txBox="1">
            <a:spLocks/>
          </p:cNvSpPr>
          <p:nvPr/>
        </p:nvSpPr>
        <p:spPr>
          <a:xfrm>
            <a:off x="711200" y="1295400"/>
            <a:ext cx="10922000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None/>
            </a:pPr>
            <a:r>
              <a:rPr lang="en-US" sz="4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                            </a:t>
            </a:r>
            <a:endParaRPr lang="en-IN" sz="44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42900" indent="-190500" algn="just">
              <a:lnSpc>
                <a:spcPct val="200000"/>
              </a:lnSpc>
              <a:spcBef>
                <a:spcPts val="0"/>
              </a:spcBef>
              <a:buSzPct val="100000"/>
              <a:buFont typeface="Arial"/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Google Shape;115;p17"/>
          <p:cNvSpPr txBox="1">
            <a:spLocks/>
          </p:cNvSpPr>
          <p:nvPr/>
        </p:nvSpPr>
        <p:spPr>
          <a:xfrm>
            <a:off x="812800" y="1143000"/>
            <a:ext cx="10668000" cy="209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This project aims to enhance medication adherence with a smart reminder system.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AI and real-time monitoring set it apart from existing solutions.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The use of modern technologies ensures scalability and efficiency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6357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>
            <a:spLocks noGrp="1"/>
          </p:cNvSpPr>
          <p:nvPr>
            <p:ph type="title"/>
          </p:nvPr>
        </p:nvSpPr>
        <p:spPr>
          <a:xfrm>
            <a:off x="4114800" y="71438"/>
            <a:ext cx="3213100" cy="57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r>
              <a:rPr lang="en-GB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A069EE-8A2C-EC3E-3D3E-09F1BAE1AB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389329"/>
              </p:ext>
            </p:extLst>
          </p:nvPr>
        </p:nvGraphicFramePr>
        <p:xfrm>
          <a:off x="0" y="719666"/>
          <a:ext cx="12191999" cy="508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497">
                  <a:extLst>
                    <a:ext uri="{9D8B030D-6E8A-4147-A177-3AD203B41FA5}">
                      <a16:colId xmlns:a16="http://schemas.microsoft.com/office/drawing/2014/main" val="1188957141"/>
                    </a:ext>
                  </a:extLst>
                </a:gridCol>
                <a:gridCol w="2419497">
                  <a:extLst>
                    <a:ext uri="{9D8B030D-6E8A-4147-A177-3AD203B41FA5}">
                      <a16:colId xmlns:a16="http://schemas.microsoft.com/office/drawing/2014/main" val="3812284796"/>
                    </a:ext>
                  </a:extLst>
                </a:gridCol>
                <a:gridCol w="1058530">
                  <a:extLst>
                    <a:ext uri="{9D8B030D-6E8A-4147-A177-3AD203B41FA5}">
                      <a16:colId xmlns:a16="http://schemas.microsoft.com/office/drawing/2014/main" val="1478100457"/>
                    </a:ext>
                  </a:extLst>
                </a:gridCol>
                <a:gridCol w="3780466">
                  <a:extLst>
                    <a:ext uri="{9D8B030D-6E8A-4147-A177-3AD203B41FA5}">
                      <a16:colId xmlns:a16="http://schemas.microsoft.com/office/drawing/2014/main" val="3702293505"/>
                    </a:ext>
                  </a:extLst>
                </a:gridCol>
                <a:gridCol w="2514009">
                  <a:extLst>
                    <a:ext uri="{9D8B030D-6E8A-4147-A177-3AD203B41FA5}">
                      <a16:colId xmlns:a16="http://schemas.microsoft.com/office/drawing/2014/main" val="1585766072"/>
                    </a:ext>
                  </a:extLst>
                </a:gridCol>
              </a:tblGrid>
              <a:tr h="516167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Author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About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197055"/>
                  </a:ext>
                </a:extLst>
              </a:tr>
              <a:tr h="1654562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IOT-Based Real Time Medicine Reminder and Tracking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Sangameshwar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Kawdi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Preeti, </a:t>
                      </a:r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Namratha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Vijay Laxmi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Innovative solution to address medication non-adherence using IOT, multi-modal reminders, and customizable features.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https://www.irjet.net/archives/V11/i2/IRJET-V11I2117.pdf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162368"/>
                  </a:ext>
                </a:extLst>
              </a:tr>
              <a:tr h="2418206">
                <a:tc>
                  <a:txBody>
                    <a:bodyPr/>
                    <a:lstStyle/>
                    <a:p>
                      <a:r>
                        <a:rPr lang="en-US" sz="24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GoMed: Daily Medicine Reminder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Afshaan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Sarguroh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Munaf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Shaikh, Kashif Khan, Dr. Zainab Mirza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Android-based application with features like Medicine Reminder, Medicine Restocking Alert, BMI Calculator, and more to support medical adherence and improve health.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https://ijarcce.com/wp-content/uploads/2021/05/IJARCCE.2021.10441.pdf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479698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>
          <a:extLst>
            <a:ext uri="{FF2B5EF4-FFF2-40B4-BE49-F238E27FC236}">
              <a16:creationId xmlns:a16="http://schemas.microsoft.com/office/drawing/2014/main" id="{FC70D56C-C216-3118-FE03-649E44D85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>
            <a:extLst>
              <a:ext uri="{FF2B5EF4-FFF2-40B4-BE49-F238E27FC236}">
                <a16:creationId xmlns:a16="http://schemas.microsoft.com/office/drawing/2014/main" id="{9098259E-CDB7-867C-B34B-95BE7DA425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7600" y="109538"/>
            <a:ext cx="4876800" cy="436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 (</a:t>
            </a: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6F98C87-0880-2CF6-F666-81BA6F11D2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2158715"/>
              </p:ext>
            </p:extLst>
          </p:nvPr>
        </p:nvGraphicFramePr>
        <p:xfrm>
          <a:off x="0" y="719666"/>
          <a:ext cx="12191999" cy="50881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497">
                  <a:extLst>
                    <a:ext uri="{9D8B030D-6E8A-4147-A177-3AD203B41FA5}">
                      <a16:colId xmlns:a16="http://schemas.microsoft.com/office/drawing/2014/main" val="1188957141"/>
                    </a:ext>
                  </a:extLst>
                </a:gridCol>
                <a:gridCol w="2419497">
                  <a:extLst>
                    <a:ext uri="{9D8B030D-6E8A-4147-A177-3AD203B41FA5}">
                      <a16:colId xmlns:a16="http://schemas.microsoft.com/office/drawing/2014/main" val="3812284796"/>
                    </a:ext>
                  </a:extLst>
                </a:gridCol>
                <a:gridCol w="1058530">
                  <a:extLst>
                    <a:ext uri="{9D8B030D-6E8A-4147-A177-3AD203B41FA5}">
                      <a16:colId xmlns:a16="http://schemas.microsoft.com/office/drawing/2014/main" val="1478100457"/>
                    </a:ext>
                  </a:extLst>
                </a:gridCol>
                <a:gridCol w="3780466">
                  <a:extLst>
                    <a:ext uri="{9D8B030D-6E8A-4147-A177-3AD203B41FA5}">
                      <a16:colId xmlns:a16="http://schemas.microsoft.com/office/drawing/2014/main" val="3702293505"/>
                    </a:ext>
                  </a:extLst>
                </a:gridCol>
                <a:gridCol w="2514009">
                  <a:extLst>
                    <a:ext uri="{9D8B030D-6E8A-4147-A177-3AD203B41FA5}">
                      <a16:colId xmlns:a16="http://schemas.microsoft.com/office/drawing/2014/main" val="1585766072"/>
                    </a:ext>
                  </a:extLst>
                </a:gridCol>
              </a:tblGrid>
              <a:tr h="516167"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Author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About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Link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197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IOT-Based Medicine Reminder and Monitoring System for Safe Health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Khushboo Malvi, </a:t>
                      </a:r>
                      <a:r>
                        <a:rPr lang="en-IN" sz="2400" dirty="0" err="1"/>
                        <a:t>Kruti</a:t>
                      </a:r>
                      <a:r>
                        <a:rPr lang="en-IN" sz="2400" dirty="0"/>
                        <a:t> Bhardwaj, Prajwal </a:t>
                      </a:r>
                      <a:r>
                        <a:rPr lang="en-IN" sz="2400" dirty="0" err="1"/>
                        <a:t>Kokate</a:t>
                      </a:r>
                      <a:r>
                        <a:rPr lang="en-IN" sz="2400" dirty="0"/>
                        <a:t>, Dolly </a:t>
                      </a:r>
                      <a:r>
                        <a:rPr lang="en-IN" sz="2400" dirty="0" err="1"/>
                        <a:t>Rahangdale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Smart healthcare system built on the IOT with a smart medication box, connected sensors, and servers for continuous health monitoring.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https://www.irjet.net/archives/V9/i12/IRJET-V9I12212.pdf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471623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400" dirty="0"/>
                        <a:t>Med-X, Medicine Reminder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 err="1"/>
                        <a:t>Prafful</a:t>
                      </a:r>
                      <a:r>
                        <a:rPr lang="en-IN" sz="2400" dirty="0"/>
                        <a:t> </a:t>
                      </a:r>
                      <a:r>
                        <a:rPr lang="en-IN" sz="2400" dirty="0" err="1"/>
                        <a:t>Naikode</a:t>
                      </a:r>
                      <a:r>
                        <a:rPr lang="en-IN" sz="2400" dirty="0"/>
                        <a:t>, </a:t>
                      </a:r>
                      <a:r>
                        <a:rPr lang="en-IN" sz="2400" dirty="0" err="1"/>
                        <a:t>Poojal</a:t>
                      </a:r>
                      <a:r>
                        <a:rPr lang="en-IN" sz="2400" dirty="0"/>
                        <a:t> </a:t>
                      </a:r>
                      <a:r>
                        <a:rPr lang="en-IN" sz="2400" dirty="0" err="1"/>
                        <a:t>Pithwa</a:t>
                      </a:r>
                      <a:r>
                        <a:rPr lang="en-IN" sz="2400" dirty="0"/>
                        <a:t>, Lakshita </a:t>
                      </a:r>
                      <a:r>
                        <a:rPr lang="en-IN" sz="2400" dirty="0" err="1"/>
                        <a:t>Landge</a:t>
                      </a:r>
                      <a:endParaRPr lang="en-IN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Android software that helps those who are forgetful or busy remember to take daily meds with customized profiles, auto tracking, and report generation.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sz="2400" dirty="0"/>
                        <a:t>https://ijrpr.com/uploads/V2ISSUE11/IJRPR1903.pdf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7479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4035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508500" y="1730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355600" y="884238"/>
            <a:ext cx="5415280" cy="39242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Survey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Model Design</a:t>
            </a:r>
          </a:p>
          <a:p>
            <a:pPr marL="495300" lvl="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Tools and Technologies to be used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Link</a:t>
            </a: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Timeline of the Project</a:t>
            </a:r>
          </a:p>
          <a:p>
            <a:pPr marL="152400" lvl="0" indent="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BB7DBD7-830B-4069-4296-9AFC7C04A611}"/>
              </a:ext>
            </a:extLst>
          </p:cNvPr>
          <p:cNvSpPr txBox="1"/>
          <p:nvPr/>
        </p:nvSpPr>
        <p:spPr>
          <a:xfrm>
            <a:off x="6421122" y="1090414"/>
            <a:ext cx="9789160" cy="1094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IN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References</a:t>
            </a: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A00FF-89F0-DC87-D900-930227B33E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2811" y="1441315"/>
            <a:ext cx="3893305" cy="39354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Problem Statement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0317CE0-94D4-BCB9-D348-4A6AC6EDE7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219200" y="981614"/>
            <a:ext cx="10149367" cy="5219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Many patients forget to take their medications on time, leading to serious health risks.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Existing solutions lack caregiver monitoring and smart reminders.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 reliable, AI-powered mobile app can bridge this gap by providing personalized reminders.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Objective: Develop a mobile app that provides reminders, tracks doses, and allows remote monitoring.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Proposed Solution: A smart app with alerts, tracking, and caregiver integration.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Expected Outcome: Improved adherence, reduced health risks, and better patient health management.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542925" marR="0" lvl="0" indent="-542925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lang="en-US" alt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43451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91E19B35-65B2-C651-7EFC-212544569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E9E30D49-BC04-1C66-1B7F-0978A10782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60400" y="0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4E6C835-E4CF-622C-857E-A638856DB7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8198451"/>
              </p:ext>
            </p:extLst>
          </p:nvPr>
        </p:nvGraphicFramePr>
        <p:xfrm>
          <a:off x="2124540" y="905171"/>
          <a:ext cx="7942920" cy="5273466"/>
        </p:xfrm>
        <a:graphic>
          <a:graphicData uri="http://schemas.openxmlformats.org/drawingml/2006/table">
            <a:tbl>
              <a:tblPr/>
              <a:tblGrid>
                <a:gridCol w="1323820">
                  <a:extLst>
                    <a:ext uri="{9D8B030D-6E8A-4147-A177-3AD203B41FA5}">
                      <a16:colId xmlns:a16="http://schemas.microsoft.com/office/drawing/2014/main" val="413330483"/>
                    </a:ext>
                  </a:extLst>
                </a:gridCol>
                <a:gridCol w="1323820">
                  <a:extLst>
                    <a:ext uri="{9D8B030D-6E8A-4147-A177-3AD203B41FA5}">
                      <a16:colId xmlns:a16="http://schemas.microsoft.com/office/drawing/2014/main" val="1984073467"/>
                    </a:ext>
                  </a:extLst>
                </a:gridCol>
                <a:gridCol w="1323820">
                  <a:extLst>
                    <a:ext uri="{9D8B030D-6E8A-4147-A177-3AD203B41FA5}">
                      <a16:colId xmlns:a16="http://schemas.microsoft.com/office/drawing/2014/main" val="1925637703"/>
                    </a:ext>
                  </a:extLst>
                </a:gridCol>
                <a:gridCol w="1323820">
                  <a:extLst>
                    <a:ext uri="{9D8B030D-6E8A-4147-A177-3AD203B41FA5}">
                      <a16:colId xmlns:a16="http://schemas.microsoft.com/office/drawing/2014/main" val="1344997080"/>
                    </a:ext>
                  </a:extLst>
                </a:gridCol>
                <a:gridCol w="1323820">
                  <a:extLst>
                    <a:ext uri="{9D8B030D-6E8A-4147-A177-3AD203B41FA5}">
                      <a16:colId xmlns:a16="http://schemas.microsoft.com/office/drawing/2014/main" val="4208764829"/>
                    </a:ext>
                  </a:extLst>
                </a:gridCol>
                <a:gridCol w="1323820">
                  <a:extLst>
                    <a:ext uri="{9D8B030D-6E8A-4147-A177-3AD203B41FA5}">
                      <a16:colId xmlns:a16="http://schemas.microsoft.com/office/drawing/2014/main" val="3367969866"/>
                    </a:ext>
                  </a:extLst>
                </a:gridCol>
              </a:tblGrid>
              <a:tr h="332865"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1458018"/>
                  </a:ext>
                </a:extLst>
              </a:tr>
              <a:tr h="2344569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831770"/>
                  </a:ext>
                </a:extLst>
              </a:tr>
              <a:tr h="2596032">
                <a:tc>
                  <a:txBody>
                    <a:bodyPr/>
                    <a:lstStyle/>
                    <a:p>
                      <a:endParaRPr lang="en-IN" sz="140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IN" sz="1400" dirty="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 marL="69069" marR="69069" marT="34534" marB="345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093588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1537976-823E-AC5E-37F6-028834155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214238"/>
              </p:ext>
            </p:extLst>
          </p:nvPr>
        </p:nvGraphicFramePr>
        <p:xfrm>
          <a:off x="0" y="487932"/>
          <a:ext cx="12204699" cy="539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4612">
                  <a:extLst>
                    <a:ext uri="{9D8B030D-6E8A-4147-A177-3AD203B41FA5}">
                      <a16:colId xmlns:a16="http://schemas.microsoft.com/office/drawing/2014/main" val="4182149729"/>
                    </a:ext>
                  </a:extLst>
                </a:gridCol>
                <a:gridCol w="1965122">
                  <a:extLst>
                    <a:ext uri="{9D8B030D-6E8A-4147-A177-3AD203B41FA5}">
                      <a16:colId xmlns:a16="http://schemas.microsoft.com/office/drawing/2014/main" val="3065985218"/>
                    </a:ext>
                  </a:extLst>
                </a:gridCol>
                <a:gridCol w="979523">
                  <a:extLst>
                    <a:ext uri="{9D8B030D-6E8A-4147-A177-3AD203B41FA5}">
                      <a16:colId xmlns:a16="http://schemas.microsoft.com/office/drawing/2014/main" val="2791303091"/>
                    </a:ext>
                  </a:extLst>
                </a:gridCol>
                <a:gridCol w="3048329">
                  <a:extLst>
                    <a:ext uri="{9D8B030D-6E8A-4147-A177-3AD203B41FA5}">
                      <a16:colId xmlns:a16="http://schemas.microsoft.com/office/drawing/2014/main" val="414945648"/>
                    </a:ext>
                  </a:extLst>
                </a:gridCol>
                <a:gridCol w="1965122">
                  <a:extLst>
                    <a:ext uri="{9D8B030D-6E8A-4147-A177-3AD203B41FA5}">
                      <a16:colId xmlns:a16="http://schemas.microsoft.com/office/drawing/2014/main" val="4122844986"/>
                    </a:ext>
                  </a:extLst>
                </a:gridCol>
                <a:gridCol w="2191991">
                  <a:extLst>
                    <a:ext uri="{9D8B030D-6E8A-4147-A177-3AD203B41FA5}">
                      <a16:colId xmlns:a16="http://schemas.microsoft.com/office/drawing/2014/main" val="6817466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Paper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solidFill>
                            <a:srgbClr val="FAFAFA"/>
                          </a:solidFill>
                        </a:rPr>
                        <a:t>Author(s)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Methodology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>
                          <a:solidFill>
                            <a:srgbClr val="FAFAFA"/>
                          </a:solidFill>
                        </a:rPr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rgbClr val="FAFAFA"/>
                          </a:solidFill>
                        </a:rPr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8707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GoMed</a:t>
                      </a:r>
                      <a:r>
                        <a:rPr lang="en-US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: Daily Medicine Reminder Application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Afshaan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Sarguroh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Munaf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Shaikh, Kashif Khan, Dr. Zainab Mirza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Android app with features like Medicine Reminder, Restocking Alerts, Nearby Hospital Search, BMI Calculator, and Notes.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User-friendly GUI, easy navigation, multiple health-related features.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Limited to Android devices; lacks online appointment booking.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334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24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Med-X, Medicine Reminder App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Prafful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Naikode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</a:t>
                      </a:r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Poojal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</a:t>
                      </a:r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Pithwa</a:t>
                      </a:r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Lakshita </a:t>
                      </a:r>
                      <a:r>
                        <a:rPr lang="en-IN" sz="24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Landge</a:t>
                      </a:r>
                      <a:endParaRPr lang="en-IN" sz="24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Android app using alarm and notification modules; Google authentication for reminders; MongoDB for prescription storage.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Allows multiple alarms, stores prescriptions, and targets senior citizens.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Limited to Android devices; lacks integration with healthcare providers.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1061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410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AD01E-D958-7B02-ACB8-A8DEFB33F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800" y="0"/>
            <a:ext cx="7594600" cy="536575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Literature Review (</a:t>
            </a: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lang="en-IN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07AEE-EE26-EA43-03AE-49DE65A4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DD20714-5451-9A3B-0FD7-29E138AFAA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4824160"/>
              </p:ext>
            </p:extLst>
          </p:nvPr>
        </p:nvGraphicFramePr>
        <p:xfrm>
          <a:off x="0" y="536575"/>
          <a:ext cx="12192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8134">
                  <a:extLst>
                    <a:ext uri="{9D8B030D-6E8A-4147-A177-3AD203B41FA5}">
                      <a16:colId xmlns:a16="http://schemas.microsoft.com/office/drawing/2014/main" val="199188117"/>
                    </a:ext>
                  </a:extLst>
                </a:gridCol>
                <a:gridCol w="2046773">
                  <a:extLst>
                    <a:ext uri="{9D8B030D-6E8A-4147-A177-3AD203B41FA5}">
                      <a16:colId xmlns:a16="http://schemas.microsoft.com/office/drawing/2014/main" val="1400888180"/>
                    </a:ext>
                  </a:extLst>
                </a:gridCol>
                <a:gridCol w="958518">
                  <a:extLst>
                    <a:ext uri="{9D8B030D-6E8A-4147-A177-3AD203B41FA5}">
                      <a16:colId xmlns:a16="http://schemas.microsoft.com/office/drawing/2014/main" val="3829066324"/>
                    </a:ext>
                  </a:extLst>
                </a:gridCol>
                <a:gridCol w="2942237">
                  <a:extLst>
                    <a:ext uri="{9D8B030D-6E8A-4147-A177-3AD203B41FA5}">
                      <a16:colId xmlns:a16="http://schemas.microsoft.com/office/drawing/2014/main" val="2167795322"/>
                    </a:ext>
                  </a:extLst>
                </a:gridCol>
                <a:gridCol w="2239565">
                  <a:extLst>
                    <a:ext uri="{9D8B030D-6E8A-4147-A177-3AD203B41FA5}">
                      <a16:colId xmlns:a16="http://schemas.microsoft.com/office/drawing/2014/main" val="2487698747"/>
                    </a:ext>
                  </a:extLst>
                </a:gridCol>
                <a:gridCol w="2046773">
                  <a:extLst>
                    <a:ext uri="{9D8B030D-6E8A-4147-A177-3AD203B41FA5}">
                      <a16:colId xmlns:a16="http://schemas.microsoft.com/office/drawing/2014/main" val="1971423706"/>
                    </a:ext>
                  </a:extLst>
                </a:gridCol>
              </a:tblGrid>
              <a:tr h="435406"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solidFill>
                            <a:srgbClr val="FAFAFA"/>
                          </a:solidFill>
                        </a:rPr>
                        <a:t>Paper 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solidFill>
                            <a:srgbClr val="FAFAFA"/>
                          </a:solidFill>
                        </a:rPr>
                        <a:t>Author(s)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solidFill>
                            <a:srgbClr val="FAFAFA"/>
                          </a:solidFill>
                        </a:rPr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solidFill>
                            <a:srgbClr val="FAFAFA"/>
                          </a:solidFill>
                        </a:rPr>
                        <a:t>Methodology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solidFill>
                            <a:srgbClr val="FAFAFA"/>
                          </a:solidFill>
                        </a:rPr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1" dirty="0">
                          <a:solidFill>
                            <a:srgbClr val="FAFAFA"/>
                          </a:solidFill>
                        </a:rPr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62763412"/>
                  </a:ext>
                </a:extLst>
              </a:tr>
              <a:tr h="2525353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IOT-Based Medicine Reminder and Monitoring System for Safe Health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Khushboo Malvi, </a:t>
                      </a:r>
                      <a:r>
                        <a:rPr lang="en-IN" sz="23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Kruti</a:t>
                      </a:r>
                      <a:r>
                        <a:rPr lang="en-IN" sz="2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Bhardwaj, Prajwal </a:t>
                      </a:r>
                      <a:r>
                        <a:rPr lang="en-IN" sz="23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Kokate</a:t>
                      </a:r>
                      <a:r>
                        <a:rPr lang="en-IN" sz="2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, Dolly </a:t>
                      </a:r>
                      <a:r>
                        <a:rPr lang="en-IN" sz="2300" b="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Rahangdale</a:t>
                      </a:r>
                      <a:endParaRPr lang="en-IN" sz="23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Hardware-based system using IoT, smart medicine box with sensors, alarms, and remote monitoring.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Helps elderly and illiterate users by automating reminders, uses hardware for accuracy.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Requires caretaker setup; limited to hardware, not app-based.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2469905"/>
                  </a:ext>
                </a:extLst>
              </a:tr>
              <a:tr h="2177028"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IOT-Based Real Time Medicine Reminder and Tracking 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Sangameshwar Kawdi, Preeti, Namratha, Vijay Laxmi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2024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Device using Node MCU microcontroller, LEDs, buzzer, vibrator for multi-modal reminders.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Real-time alerts, customizable reminders, and user-friendly for all ages.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Needs a caretaker to program; depends on device compatibility.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1306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60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FF43742D-E782-7B2B-477C-FB389773D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3B9198E-092A-9BA4-E770-B551D722C9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0414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 Design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8B335A-0708-7B03-D276-1ACA81311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0150" y="889000"/>
            <a:ext cx="97917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091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D60FA861-ECBC-4F13-017C-9D21F63A0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E2EBC997-9A6A-E7FE-9DBF-A583B3646C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Module Design(</a:t>
            </a:r>
            <a:r>
              <a:rPr lang="en-GB" b="1" dirty="0" err="1"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F5066A-0B0D-AAB1-C7D5-5F1F192F0F3D}"/>
              </a:ext>
            </a:extLst>
          </p:cNvPr>
          <p:cNvSpPr txBox="1"/>
          <p:nvPr/>
        </p:nvSpPr>
        <p:spPr>
          <a:xfrm>
            <a:off x="0" y="762138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User Interface (UI):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This is the entry point for users.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Users interact with the app to input their medication details — such as names, dosages, and schedules.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Data Collection Module: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Gathers all user inputs, including medication names, times, and frequency.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Ensures all data is properly stored for further processing.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Data Processing Module: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Takes the collected data and processes it.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Sets reminders by converting user input into actionable notifications (like "Take Medicine A at 8 AM").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This module ensures the timing and frequency rules are accurately followed.</a:t>
            </a:r>
          </a:p>
          <a:p>
            <a:pPr marL="285750" indent="-285750" algn="just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4530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7DB894C-825A-66BD-F257-EA5019207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442C2F02-1406-EA00-7D98-6A70319089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</a:t>
            </a: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Design(</a:t>
            </a: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B74722-5C6B-09A0-8D84-407E4F55E8E0}"/>
              </a:ext>
            </a:extLst>
          </p:cNvPr>
          <p:cNvSpPr txBox="1"/>
          <p:nvPr/>
        </p:nvSpPr>
        <p:spPr>
          <a:xfrm>
            <a:off x="234950" y="1143000"/>
            <a:ext cx="118237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Notification System: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Sends timely alerts or reminders to users about their medication schedule.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Can support push notifications, sound alarms, or messages.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Analytics &amp; Reporting: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Tracks user behavior — whether medications were taken on time or missed.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Provides reports for users or caregivers, helping monitor adherence to prescriptions.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9940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ECBFB085-E056-25CF-165B-058365D04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>
            <a:extLst>
              <a:ext uri="{FF2B5EF4-FFF2-40B4-BE49-F238E27FC236}">
                <a16:creationId xmlns:a16="http://schemas.microsoft.com/office/drawing/2014/main" id="{97B4F7DB-254F-7F21-F32D-AC67746C44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Module</a:t>
            </a:r>
            <a:r>
              <a:rPr lang="en-GB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Design(</a:t>
            </a:r>
            <a:r>
              <a:rPr lang="en-GB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Cont</a:t>
            </a:r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  <a:endParaRPr b="1" dirty="0">
              <a:solidFill>
                <a:schemeClr val="tx1">
                  <a:lumMod val="95000"/>
                  <a:lumOff val="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4B5EED3-7641-E3AA-86F2-E3B4660F191E}"/>
              </a:ext>
            </a:extLst>
          </p:cNvPr>
          <p:cNvSpPr txBox="1"/>
          <p:nvPr/>
        </p:nvSpPr>
        <p:spPr>
          <a:xfrm>
            <a:off x="133350" y="775187"/>
            <a:ext cx="11823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dk1"/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Purpose of dividing the project into modules</a:t>
            </a:r>
          </a:p>
          <a:p>
            <a:endParaRPr lang="en-IN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0567DE-E67D-B3A6-4012-57F499103415}"/>
              </a:ext>
            </a:extLst>
          </p:cNvPr>
          <p:cNvSpPr txBox="1"/>
          <p:nvPr/>
        </p:nvSpPr>
        <p:spPr>
          <a:xfrm>
            <a:off x="234950" y="1166842"/>
            <a:ext cx="110490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Simplifies Development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Improves Debugging &amp; Testing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Enhances Scalability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Promotes Team Collaboration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Increases Reusability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Arial" panose="020B0604020202020204" pitchFamily="34" charset="0"/>
              </a:rPr>
              <a:t>Better Maintenance</a:t>
            </a:r>
          </a:p>
          <a:p>
            <a:pPr marL="342900" indent="-342900" algn="just" defTabSz="9144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Modular Breakdown</a:t>
            </a:r>
          </a:p>
          <a:p>
            <a:pPr marL="342900" indent="-342900" algn="just" defTabSz="914400">
              <a:buFont typeface="Arial" panose="020B0604020202020204" pitchFamily="34" charset="0"/>
              <a:buChar char="•"/>
            </a:pPr>
            <a:r>
              <a:rPr lang="en-IN" sz="2400" dirty="0"/>
              <a:t>Module 1: User Registration &amp; Profile Management</a:t>
            </a:r>
          </a:p>
          <a:p>
            <a:pPr marL="342900" indent="-342900" algn="just" defTabSz="914400">
              <a:buFont typeface="Arial" panose="020B0604020202020204" pitchFamily="34" charset="0"/>
              <a:buChar char="•"/>
            </a:pPr>
            <a:r>
              <a:rPr lang="en-IN" sz="2400" dirty="0"/>
              <a:t>Module 2: Reminder &amp; Notification System</a:t>
            </a:r>
          </a:p>
          <a:p>
            <a:pPr marL="342900" indent="-342900" algn="just" defTabSz="914400">
              <a:buFont typeface="Arial" panose="020B0604020202020204" pitchFamily="34" charset="0"/>
              <a:buChar char="•"/>
            </a:pPr>
            <a:r>
              <a:rPr lang="en-IN" sz="2400" dirty="0"/>
              <a:t>Module 3: Adherence Tracking &amp; Reporting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/>
              <a:t>Module 4: Caregiver &amp; Doctor Integration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730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project</Template>
  <TotalTime>415</TotalTime>
  <Words>1350</Words>
  <Application>Microsoft Office PowerPoint</Application>
  <PresentationFormat>Widescreen</PresentationFormat>
  <Paragraphs>200</Paragraphs>
  <Slides>20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Times New Roman</vt:lpstr>
      <vt:lpstr>Verdana</vt:lpstr>
      <vt:lpstr>Wingdings</vt:lpstr>
      <vt:lpstr>Office Theme</vt:lpstr>
      <vt:lpstr>BCA CAPSTONE PROJECT (Review I)  Medication Reminder App </vt:lpstr>
      <vt:lpstr>Content</vt:lpstr>
      <vt:lpstr>Problem Statement</vt:lpstr>
      <vt:lpstr>Literature Review</vt:lpstr>
      <vt:lpstr>Literature Review (Cont)</vt:lpstr>
      <vt:lpstr>Module Design</vt:lpstr>
      <vt:lpstr>Module Design(Cont)</vt:lpstr>
      <vt:lpstr>Module Design(Cont)</vt:lpstr>
      <vt:lpstr>Module Design(Cont)</vt:lpstr>
      <vt:lpstr>Module Design(Cont)</vt:lpstr>
      <vt:lpstr>Module Design(Cont)</vt:lpstr>
      <vt:lpstr>Module Design(Cont)</vt:lpstr>
      <vt:lpstr>Module Design(Cont)</vt:lpstr>
      <vt:lpstr>Tools And Technologies To Be Used</vt:lpstr>
      <vt:lpstr>PowerPoint Presentation</vt:lpstr>
      <vt:lpstr>Timeline of the Project (Gantt Chart)</vt:lpstr>
      <vt:lpstr>Conclusion</vt:lpstr>
      <vt:lpstr>References </vt:lpstr>
      <vt:lpstr>References (Cont)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Gifty Charly</dc:creator>
  <cp:lastModifiedBy>Gifty Charly</cp:lastModifiedBy>
  <cp:revision>4</cp:revision>
  <cp:lastPrinted>2018-07-24T06:37:20Z</cp:lastPrinted>
  <dcterms:created xsi:type="dcterms:W3CDTF">2025-02-20T17:52:34Z</dcterms:created>
  <dcterms:modified xsi:type="dcterms:W3CDTF">2025-02-24T08:35:32Z</dcterms:modified>
</cp:coreProperties>
</file>