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75" r:id="rId2"/>
    <p:sldId id="257" r:id="rId3"/>
    <p:sldId id="479" r:id="rId4"/>
    <p:sldId id="481" r:id="rId5"/>
    <p:sldId id="482" r:id="rId6"/>
    <p:sldId id="478" r:id="rId7"/>
    <p:sldId id="484" r:id="rId8"/>
    <p:sldId id="489" r:id="rId9"/>
    <p:sldId id="485" r:id="rId10"/>
    <p:sldId id="490" r:id="rId11"/>
    <p:sldId id="486" r:id="rId12"/>
    <p:sldId id="487" r:id="rId13"/>
    <p:sldId id="488" r:id="rId14"/>
    <p:sldId id="268" r:id="rId15"/>
    <p:sldId id="265" r:id="rId16"/>
    <p:sldId id="491" r:id="rId17"/>
    <p:sldId id="480" r:id="rId18"/>
    <p:sldId id="266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E94979C-0018-67D6-C1AB-F45DA8F7D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849D9D4-5863-C174-8BF9-135DAB336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E2E670D9-7206-5072-8F20-7699D5757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46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318587C-B9E8-B5E0-0AFA-508BE9B3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EF848F5-0421-7027-F1BD-CD3C0962D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806ADDC-86EE-B5AC-C666-0CC8E3F5A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45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A9723E-F155-B2BA-F0CE-7246BB6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2769AE8-059D-0F98-3527-3724B28A5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7F25F4B-839F-EF3B-0B90-0C3B460C0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453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966A901-8A65-2BEE-283A-8E8CEE41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CE3AA18-0B88-6092-9BFF-227FB19FE2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53F31B4-F54E-1C6C-95FF-0B0A1863D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98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BF3E2A0-A4B6-672F-2C88-B24C7C4C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AFB15BE-3234-9729-7D7E-F369B29F6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7CE917D-1486-EAD5-986E-E457118F8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4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78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Mr.Sakthi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  <a:b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27282"/>
              </p:ext>
            </p:extLst>
          </p:nvPr>
        </p:nvGraphicFramePr>
        <p:xfrm>
          <a:off x="3435224" y="2457723"/>
          <a:ext cx="532155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Afsheen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Ummi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Yashwini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Gifty Mary Charly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F0EE-F498-9F9F-045A-2265A55D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2FE0CF-109B-06C0-C564-99B84DA4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11" y="365125"/>
            <a:ext cx="1025017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10E6-4C5A-E016-1ABD-AC7CD6CA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0631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F43F18A-22AF-4DEB-3178-F49866F4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DE7933A-6DDD-A72C-A387-E9FE3514B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878B-108D-2FD5-FF3B-E2BD635E11C9}"/>
              </a:ext>
            </a:extLst>
          </p:cNvPr>
          <p:cNvSpPr txBox="1"/>
          <p:nvPr/>
        </p:nvSpPr>
        <p:spPr>
          <a:xfrm>
            <a:off x="0" y="885041"/>
            <a:ext cx="12242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3: 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monitor how consistently users follow their medication schedules and generate useful insights.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Logging System: Users confirm medication intake through the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Progress Reports: Visual dashboards showing adherence percentages.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Export Data: Generates PDF or CSV reports for personal use or medical reviews.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Why It’s Important: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Helps users stay accountable and allows doctors to review patient progress easily.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1157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EADD676-6F78-A0ED-86C7-CACEB8EF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D0FB102-4363-C81B-C1B9-97A49FCED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DAB3F-51EB-C80E-86CC-D37777A56563}"/>
              </a:ext>
            </a:extLst>
          </p:cNvPr>
          <p:cNvSpPr txBox="1"/>
          <p:nvPr/>
        </p:nvSpPr>
        <p:spPr>
          <a:xfrm>
            <a:off x="0" y="885041"/>
            <a:ext cx="1224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4: Caregiver &amp; Doctor Integration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Facilitates collaboration between users, caregivers, and healthcare providers.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Caregiver Access: Enables family members to receive notifications if a user misses a dose.</a:t>
            </a:r>
          </a:p>
          <a:p>
            <a:pPr algn="just"/>
            <a:r>
              <a:rPr lang="en-US" sz="2400" b="1" dirty="0"/>
              <a:t>Why It’s Important: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Promotes a support system, ensuring users are not alone in their health journey.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93503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686D1-A2A2-D5F5-8131-038866E5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829" r="-349"/>
          <a:stretch/>
        </p:blipFill>
        <p:spPr>
          <a:xfrm>
            <a:off x="1268815" y="926358"/>
            <a:ext cx="9416117" cy="364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18534-4DF5-32A5-F02C-52B003614B82}"/>
              </a:ext>
            </a:extLst>
          </p:cNvPr>
          <p:cNvSpPr txBox="1"/>
          <p:nvPr/>
        </p:nvSpPr>
        <p:spPr>
          <a:xfrm rot="18743818">
            <a:off x="3488268" y="4401401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10-Feb-2025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09209-F271-7BC6-D82C-B593DCBE96ED}"/>
              </a:ext>
            </a:extLst>
          </p:cNvPr>
          <p:cNvSpPr txBox="1"/>
          <p:nvPr/>
        </p:nvSpPr>
        <p:spPr>
          <a:xfrm rot="18771193">
            <a:off x="4166285" y="4741626"/>
            <a:ext cx="144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28-Feb-2025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90BC1-BE83-6E38-7916-10F8F9CBCA91}"/>
              </a:ext>
            </a:extLst>
          </p:cNvPr>
          <p:cNvSpPr txBox="1"/>
          <p:nvPr/>
        </p:nvSpPr>
        <p:spPr>
          <a:xfrm rot="18623898" flipH="1">
            <a:off x="4817732" y="4655128"/>
            <a:ext cx="172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-2025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B9BDC-7A1F-F532-3E1B-262A85670ADF}"/>
              </a:ext>
            </a:extLst>
          </p:cNvPr>
          <p:cNvSpPr txBox="1"/>
          <p:nvPr/>
        </p:nvSpPr>
        <p:spPr>
          <a:xfrm rot="18731087">
            <a:off x="5885469" y="4887856"/>
            <a:ext cx="157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25-Mar-2025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B71B7-4DE2-A3C0-873B-1A880512412C}"/>
              </a:ext>
            </a:extLst>
          </p:cNvPr>
          <p:cNvSpPr txBox="1"/>
          <p:nvPr/>
        </p:nvSpPr>
        <p:spPr>
          <a:xfrm rot="18518943">
            <a:off x="7148392" y="4741625"/>
            <a:ext cx="270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to 22-Apr-2025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F4A-2F3A-8115-A0C9-F4519BA0CB29}"/>
              </a:ext>
            </a:extLst>
          </p:cNvPr>
          <p:cNvSpPr txBox="1"/>
          <p:nvPr/>
        </p:nvSpPr>
        <p:spPr>
          <a:xfrm rot="18750528">
            <a:off x="8796409" y="5093554"/>
            <a:ext cx="115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22-Apr-2025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98756-7893-E2C0-1D33-B6A9DC5C980A}"/>
              </a:ext>
            </a:extLst>
          </p:cNvPr>
          <p:cNvSpPr txBox="1"/>
          <p:nvPr/>
        </p:nvSpPr>
        <p:spPr>
          <a:xfrm rot="18528803">
            <a:off x="9401553" y="4806594"/>
            <a:ext cx="176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5-May-2025</a:t>
            </a:r>
          </a:p>
        </p:txBody>
      </p:sp>
    </p:spTree>
    <p:extLst>
      <p:ext uri="{BB962C8B-B14F-4D97-AF65-F5344CB8AC3E}">
        <p14:creationId xmlns:p14="http://schemas.microsoft.com/office/powerpoint/2010/main" val="3136283614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0" y="2293882"/>
            <a:ext cx="11783848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ctr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https://github.com/Gift20032013/medicationreminderapp/upload/main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114800" y="71438"/>
            <a:ext cx="3213100" cy="57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069EE-8A2C-EC3E-3D3E-09F1BAE1AB0E}"/>
              </a:ext>
            </a:extLst>
          </p:cNvPr>
          <p:cNvGraphicFramePr>
            <a:graphicFrameLocks noGrp="1"/>
          </p:cNvGraphicFramePr>
          <p:nvPr/>
        </p:nvGraphicFramePr>
        <p:xfrm>
          <a:off x="0" y="719666"/>
          <a:ext cx="12191999" cy="50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97">
                  <a:extLst>
                    <a:ext uri="{9D8B030D-6E8A-4147-A177-3AD203B41FA5}">
                      <a16:colId xmlns:a16="http://schemas.microsoft.com/office/drawing/2014/main" val="1188957141"/>
                    </a:ext>
                  </a:extLst>
                </a:gridCol>
                <a:gridCol w="2419497">
                  <a:extLst>
                    <a:ext uri="{9D8B030D-6E8A-4147-A177-3AD203B41FA5}">
                      <a16:colId xmlns:a16="http://schemas.microsoft.com/office/drawing/2014/main" val="3812284796"/>
                    </a:ext>
                  </a:extLst>
                </a:gridCol>
                <a:gridCol w="1058530">
                  <a:extLst>
                    <a:ext uri="{9D8B030D-6E8A-4147-A177-3AD203B41FA5}">
                      <a16:colId xmlns:a16="http://schemas.microsoft.com/office/drawing/2014/main" val="1478100457"/>
                    </a:ext>
                  </a:extLst>
                </a:gridCol>
                <a:gridCol w="3780466">
                  <a:extLst>
                    <a:ext uri="{9D8B030D-6E8A-4147-A177-3AD203B41FA5}">
                      <a16:colId xmlns:a16="http://schemas.microsoft.com/office/drawing/2014/main" val="3702293505"/>
                    </a:ext>
                  </a:extLst>
                </a:gridCol>
                <a:gridCol w="2514009">
                  <a:extLst>
                    <a:ext uri="{9D8B030D-6E8A-4147-A177-3AD203B41FA5}">
                      <a16:colId xmlns:a16="http://schemas.microsoft.com/office/drawing/2014/main" val="1585766072"/>
                    </a:ext>
                  </a:extLst>
                </a:gridCol>
              </a:tblGrid>
              <a:tr h="5161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Author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97055"/>
                  </a:ext>
                </a:extLst>
              </a:tr>
              <a:tr h="165456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IOT-Based Real Time Medicine Reminder and Tracking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Sangameshwar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Kawdi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Preeti,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Namratha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Vijay Laxmi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Innovative solution to address medication non-adherence using IOT, multi-modal reminders, and customizable features.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https://www.irjet.net/archives/V11/i2/IRJET-V11I2117.pdf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62368"/>
                  </a:ext>
                </a:extLst>
              </a:tr>
              <a:tr h="241820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GoMed: Daily Medicine Reminder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Afshaan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Sarguroh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Munaf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Shaikh, Kashif Khan, Dr. Zainab Mirza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Android-based application with features like Medicine Reminder, Medicine Restocking Alert, BMI Calculator, and more to support medical adherence and improve health.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https://ijarcce.com/wp-content/uploads/2021/05/IJARCCE.2021.10441.pdf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7969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C70D56C-C216-3118-FE03-649E44D8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9098259E-CDB7-867C-B34B-95BE7DA42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109538"/>
            <a:ext cx="48768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 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98C87-0880-2CF6-F666-81BA6F11D219}"/>
              </a:ext>
            </a:extLst>
          </p:cNvPr>
          <p:cNvGraphicFramePr>
            <a:graphicFrameLocks noGrp="1"/>
          </p:cNvGraphicFramePr>
          <p:nvPr/>
        </p:nvGraphicFramePr>
        <p:xfrm>
          <a:off x="0" y="719666"/>
          <a:ext cx="12191999" cy="50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97">
                  <a:extLst>
                    <a:ext uri="{9D8B030D-6E8A-4147-A177-3AD203B41FA5}">
                      <a16:colId xmlns:a16="http://schemas.microsoft.com/office/drawing/2014/main" val="1188957141"/>
                    </a:ext>
                  </a:extLst>
                </a:gridCol>
                <a:gridCol w="2419497">
                  <a:extLst>
                    <a:ext uri="{9D8B030D-6E8A-4147-A177-3AD203B41FA5}">
                      <a16:colId xmlns:a16="http://schemas.microsoft.com/office/drawing/2014/main" val="3812284796"/>
                    </a:ext>
                  </a:extLst>
                </a:gridCol>
                <a:gridCol w="1058530">
                  <a:extLst>
                    <a:ext uri="{9D8B030D-6E8A-4147-A177-3AD203B41FA5}">
                      <a16:colId xmlns:a16="http://schemas.microsoft.com/office/drawing/2014/main" val="1478100457"/>
                    </a:ext>
                  </a:extLst>
                </a:gridCol>
                <a:gridCol w="3780466">
                  <a:extLst>
                    <a:ext uri="{9D8B030D-6E8A-4147-A177-3AD203B41FA5}">
                      <a16:colId xmlns:a16="http://schemas.microsoft.com/office/drawing/2014/main" val="3702293505"/>
                    </a:ext>
                  </a:extLst>
                </a:gridCol>
                <a:gridCol w="2514009">
                  <a:extLst>
                    <a:ext uri="{9D8B030D-6E8A-4147-A177-3AD203B41FA5}">
                      <a16:colId xmlns:a16="http://schemas.microsoft.com/office/drawing/2014/main" val="1585766072"/>
                    </a:ext>
                  </a:extLst>
                </a:gridCol>
              </a:tblGrid>
              <a:tr h="5161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Author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9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IOT-Based Medicine Reminder and Monitoring System for Safe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Khushboo Malvi, </a:t>
                      </a:r>
                      <a:r>
                        <a:rPr lang="en-IN" sz="2400" dirty="0" err="1"/>
                        <a:t>Kruti</a:t>
                      </a:r>
                      <a:r>
                        <a:rPr lang="en-IN" sz="2400" dirty="0"/>
                        <a:t> Bhardwaj, Prajwal </a:t>
                      </a:r>
                      <a:r>
                        <a:rPr lang="en-IN" sz="2400" dirty="0" err="1"/>
                        <a:t>Kokate</a:t>
                      </a:r>
                      <a:r>
                        <a:rPr lang="en-IN" sz="2400" dirty="0"/>
                        <a:t>, Dolly </a:t>
                      </a:r>
                      <a:r>
                        <a:rPr lang="en-IN" sz="2400" dirty="0" err="1"/>
                        <a:t>Rahangdale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Smart healthcare system built on the IOT with a smart medication box, connected sensors, and servers for continuous health monitoring.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https://www.irjet.net/archives/V9/i12/IRJET-V9I12212.pdf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6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Med-X, Medicine Reminder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Prafful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Naikode</a:t>
                      </a:r>
                      <a:r>
                        <a:rPr lang="en-IN" sz="2400" dirty="0"/>
                        <a:t>, </a:t>
                      </a:r>
                      <a:r>
                        <a:rPr lang="en-IN" sz="2400" dirty="0" err="1"/>
                        <a:t>Poojal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Pithwa</a:t>
                      </a:r>
                      <a:r>
                        <a:rPr lang="en-IN" sz="2400" dirty="0"/>
                        <a:t>, Lakshita </a:t>
                      </a:r>
                      <a:r>
                        <a:rPr lang="en-IN" sz="2400" dirty="0" err="1"/>
                        <a:t>Landge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Android software that helps those who are forgetful or busy remember to take daily meds with customized profiles, auto tracking, and report generation.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https://ijrpr.com/uploads/V2ISSUE11/IJRPR1903.pdf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233-5F56-CBDF-2BB8-69AF1FE4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Team Member Contributions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220083-EF3C-7E8D-80A5-7FB8C563A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518561"/>
              </p:ext>
            </p:extLst>
          </p:nvPr>
        </p:nvGraphicFramePr>
        <p:xfrm>
          <a:off x="838200" y="1825624"/>
          <a:ext cx="10515600" cy="293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609150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41754720"/>
                    </a:ext>
                  </a:extLst>
                </a:gridCol>
              </a:tblGrid>
              <a:tr h="573535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65943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Gifty Mary Charly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/>
                        <a:t>Frontend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092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Yashwini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26129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Ummi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2890"/>
                  </a:ext>
                </a:extLst>
              </a:tr>
              <a:tr h="5735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Afsheen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Misba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611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6F5-273C-1CE1-499E-DF4DE9E4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604574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Modular design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Progress Update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Team Member Contributions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2A27-34C6-A04C-7BC8-F2F7961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4C1EF9-9A6E-868C-8753-1EB646F24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380" y="1859339"/>
            <a:ext cx="113755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Restate the Project Goal/Problem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people, especially the elderly and individuals with chronic conditions, struggle to remember to take their medications on time.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doses or taking incorrect amounts can lead to serious health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risks.The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 of this project is to develop a Medication Reminder App that helps users manage their medication schedules efficiently.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will send timely reminders, track dosages, and provide alerts for refills, ensuring better adherence to prescribed treatments.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0818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296B-C160-7C09-2B73-E19A6464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95" y="16887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Project Overview[</a:t>
            </a:r>
            <a:r>
              <a:rPr lang="en-IN" b="1" dirty="0" err="1"/>
              <a:t>contd</a:t>
            </a:r>
            <a:r>
              <a:rPr lang="en-IN" b="1" dirty="0"/>
              <a:t>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019F-F87E-C560-91EC-AC44A23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1" y="1335815"/>
            <a:ext cx="10515600" cy="4351338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the Scope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In-Scope: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&amp; profile management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Medication scheduling with reminders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Medication tracking &amp; logs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Refill alerts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user profiles (optional)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integration with wearables &amp; smart devices</a:t>
            </a:r>
          </a:p>
        </p:txBody>
      </p:sp>
    </p:spTree>
    <p:extLst>
      <p:ext uri="{BB962C8B-B14F-4D97-AF65-F5344CB8AC3E}">
        <p14:creationId xmlns:p14="http://schemas.microsoft.com/office/powerpoint/2010/main" val="3333987188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390-79C4-6325-8758-839E27DF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4" y="154829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Project Overview[</a:t>
            </a:r>
            <a:r>
              <a:rPr lang="en-IN" b="1" dirty="0" err="1"/>
              <a:t>contd</a:t>
            </a:r>
            <a:r>
              <a:rPr lang="en-IN" b="1" dirty="0"/>
              <a:t>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618B9-DA3B-D3C9-2CB3-4B670B53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480392"/>
            <a:ext cx="10515600" cy="4351338"/>
          </a:xfrm>
        </p:spPr>
        <p:txBody>
          <a:bodyPr/>
          <a:lstStyle/>
          <a:p>
            <a:pPr algn="ctr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the Scope</a:t>
            </a:r>
          </a:p>
          <a:p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Out of Scope: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pharmacy purchases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medical consultation or prescriptions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 diagnosis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7264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Modular Breakdown</a:t>
            </a:r>
          </a:p>
          <a:p>
            <a:pPr algn="just"/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3200" dirty="0"/>
              <a:t>Module 1: User Registration &amp; Profile Management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3200" dirty="0"/>
              <a:t>Module 2: Reminder &amp; Notification System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3200" dirty="0"/>
              <a:t>Module 3: Adherence Tracking &amp; Reporting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200" dirty="0"/>
              <a:t>Module 4: Caregiver &amp; Doctor Integration</a:t>
            </a: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E4CB27-53D8-8EE8-DCDA-120EADD2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8D58A48-686C-9C16-84EA-264C5D7FA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C999-3F51-A900-3015-7BD43F4411E1}"/>
              </a:ext>
            </a:extLst>
          </p:cNvPr>
          <p:cNvSpPr txBox="1"/>
          <p:nvPr/>
        </p:nvSpPr>
        <p:spPr>
          <a:xfrm>
            <a:off x="0" y="885041"/>
            <a:ext cx="1224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1: User Registration &amp; Profile Management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module handles user onboarding, ensuring each user has a personalized experience.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Features: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Sign-up/Login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Users can create accounts using email, phone numbers, or social media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Security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Implements secure password storage and data protection practices.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It’s Important: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Personalization of medication plans relies on accurate user data, making this module the foundation of the app.</a:t>
            </a:r>
          </a:p>
        </p:txBody>
      </p:sp>
    </p:spTree>
    <p:extLst>
      <p:ext uri="{BB962C8B-B14F-4D97-AF65-F5344CB8AC3E}">
        <p14:creationId xmlns:p14="http://schemas.microsoft.com/office/powerpoint/2010/main" val="274754793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8C6-76BE-F38B-F975-4813DB12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3FB865-2D1C-A263-E844-EB6BC8DCB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14" y="636905"/>
            <a:ext cx="978237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C7B8-A3B0-95FF-841E-21C166E1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567990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1688794-D918-813E-2535-D51062AA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56630A8-1DEE-EA61-6204-05D6CBC06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A30C7-88D9-E077-82CE-D92A6C6D450A}"/>
              </a:ext>
            </a:extLst>
          </p:cNvPr>
          <p:cNvSpPr txBox="1"/>
          <p:nvPr/>
        </p:nvSpPr>
        <p:spPr>
          <a:xfrm>
            <a:off x="25400" y="1253341"/>
            <a:ext cx="12242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2: Reminder &amp; Notification System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module schedules medication reminders and sends alerts to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Smart Reminders: Timely push notifications, SMS, or email alerts for medication intake.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Users can set reminder frequencies — daily, weekly, or custom intervals.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Snooze/Reschedule Options: Allows flexibility if users miss a reminder.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Why It’s Important: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Ensures users never forget their medication, enhancing adherence to treatment plans.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7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</TotalTime>
  <Words>899</Words>
  <Application>Microsoft Office PowerPoint</Application>
  <PresentationFormat>Widescreen</PresentationFormat>
  <Paragraphs>158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II)  TITLE OF THE PROJECT </vt:lpstr>
      <vt:lpstr>Content</vt:lpstr>
      <vt:lpstr>Project Overview</vt:lpstr>
      <vt:lpstr>Project Overview[contd]</vt:lpstr>
      <vt:lpstr>Project Overview[contd]</vt:lpstr>
      <vt:lpstr>Module Design</vt:lpstr>
      <vt:lpstr>Module Design(Cont)</vt:lpstr>
      <vt:lpstr>PowerPoint Presentation</vt:lpstr>
      <vt:lpstr>Module Design(Cont)</vt:lpstr>
      <vt:lpstr>PowerPoint Presentation</vt:lpstr>
      <vt:lpstr>Module Design(Cont)</vt:lpstr>
      <vt:lpstr>Module Design(Cont)</vt:lpstr>
      <vt:lpstr>Timeline of the Project (Gantt Chart)</vt:lpstr>
      <vt:lpstr>Github Link</vt:lpstr>
      <vt:lpstr>References </vt:lpstr>
      <vt:lpstr>References (Cont)</vt:lpstr>
      <vt:lpstr>Team Member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Gifty Charly</cp:lastModifiedBy>
  <cp:revision>922</cp:revision>
  <cp:lastPrinted>2018-07-24T06:37:20Z</cp:lastPrinted>
  <dcterms:created xsi:type="dcterms:W3CDTF">2018-06-07T04:06:17Z</dcterms:created>
  <dcterms:modified xsi:type="dcterms:W3CDTF">2025-04-30T06:51:10Z</dcterms:modified>
</cp:coreProperties>
</file>