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30" r:id="rId1"/>
  </p:sldMasterIdLst>
  <p:notesMasterIdLst>
    <p:notesMasterId r:id="rId22"/>
  </p:notesMasterIdLst>
  <p:sldIdLst>
    <p:sldId id="475" r:id="rId2"/>
    <p:sldId id="257" r:id="rId3"/>
    <p:sldId id="479" r:id="rId4"/>
    <p:sldId id="478" r:id="rId5"/>
    <p:sldId id="484" r:id="rId6"/>
    <p:sldId id="489" r:id="rId7"/>
    <p:sldId id="485" r:id="rId8"/>
    <p:sldId id="490" r:id="rId9"/>
    <p:sldId id="486" r:id="rId10"/>
    <p:sldId id="492" r:id="rId11"/>
    <p:sldId id="487" r:id="rId12"/>
    <p:sldId id="493" r:id="rId13"/>
    <p:sldId id="270" r:id="rId14"/>
    <p:sldId id="268" r:id="rId15"/>
    <p:sldId id="265" r:id="rId16"/>
    <p:sldId id="491" r:id="rId17"/>
    <p:sldId id="481" r:id="rId18"/>
    <p:sldId id="480" r:id="rId19"/>
    <p:sldId id="494" r:id="rId20"/>
    <p:sldId id="266" r:id="rId21"/>
  </p:sldIdLst>
  <p:sldSz cx="12192000" cy="6858000"/>
  <p:notesSz cx="6954838"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180"/>
    <a:srgbClr val="FF3300"/>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8F382-2BC3-4F1E-B969-CD65ED43DBE8}" v="2" dt="2025-04-17T05:40:15.5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47" autoAdjust="0"/>
    <p:restoredTop sz="94434" autoAdjust="0"/>
  </p:normalViewPr>
  <p:slideViewPr>
    <p:cSldViewPr snapToGrid="0">
      <p:cViewPr varScale="1">
        <p:scale>
          <a:sx n="63" d="100"/>
          <a:sy n="63" d="100"/>
        </p:scale>
        <p:origin x="988" y="-76"/>
      </p:cViewPr>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1A9256-F9C8-48F3-9246-288820D1979F}"/>
              </a:ext>
            </a:extLst>
          </p:cNvPr>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1608C6F2-4266-4213-8BF4-8EA0CDC970FA}"/>
              </a:ext>
            </a:extLst>
          </p:cNvPr>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AA20220-E8D3-4BE8-9E9D-D5B982467646}" type="datetimeFigureOut">
              <a:rPr lang="en-US"/>
              <a:pPr>
                <a:defRPr/>
              </a:pPr>
              <a:t>4/30/2025</a:t>
            </a:fld>
            <a:endParaRPr lang="en-US"/>
          </a:p>
        </p:txBody>
      </p:sp>
      <p:sp>
        <p:nvSpPr>
          <p:cNvPr id="4" name="Slide Image Placeholder 3">
            <a:extLst>
              <a:ext uri="{FF2B5EF4-FFF2-40B4-BE49-F238E27FC236}">
                <a16:creationId xmlns:a16="http://schemas.microsoft.com/office/drawing/2014/main" id="{8B13A30F-9520-44F4-81B2-1BCC447DE50D}"/>
              </a:ext>
            </a:extLst>
          </p:cNvPr>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a:extLst>
              <a:ext uri="{FF2B5EF4-FFF2-40B4-BE49-F238E27FC236}">
                <a16:creationId xmlns:a16="http://schemas.microsoft.com/office/drawing/2014/main" id="{4266252B-3FF1-4DA9-A03B-C61619A4108A}"/>
              </a:ext>
            </a:extLst>
          </p:cNvPr>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77DEBF4-55D6-4B92-B2C6-9B4374F6BE7F}"/>
              </a:ext>
            </a:extLst>
          </p:cNvPr>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7B8A1201-67BC-4B63-9687-0E19225243E2}"/>
              </a:ext>
            </a:extLst>
          </p:cNvPr>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prstTxWarp prst="textNoShape">
              <a:avLst/>
            </a:prstTxWarp>
          </a:bodyPr>
          <a:lstStyle>
            <a:lvl1pPr algn="r" eaLnBrk="1" hangingPunct="1">
              <a:defRPr sz="1200"/>
            </a:lvl1pPr>
          </a:lstStyle>
          <a:p>
            <a:pPr>
              <a:defRPr/>
            </a:pPr>
            <a:fld id="{36A1ABE2-8A9C-4371-A477-2D85B6949ADB}" type="slidenum">
              <a:rPr lang="en-US" altLang="en-US"/>
              <a:pPr>
                <a:defRPr/>
              </a:pPr>
              <a:t>‹#›</a:t>
            </a:fld>
            <a:endParaRPr lang="en-US" altLang="en-US"/>
          </a:p>
        </p:txBody>
      </p:sp>
    </p:spTree>
    <p:extLst>
      <p:ext uri="{BB962C8B-B14F-4D97-AF65-F5344CB8AC3E}">
        <p14:creationId xmlns:p14="http://schemas.microsoft.com/office/powerpoint/2010/main" val="33071945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a:extLst>
            <a:ext uri="{FF2B5EF4-FFF2-40B4-BE49-F238E27FC236}">
              <a16:creationId xmlns:a16="http://schemas.microsoft.com/office/drawing/2014/main" id="{6E94979C-0018-67D6-C1AB-F45DA8F7DF17}"/>
            </a:ext>
          </a:extLst>
        </p:cNvPr>
        <p:cNvGrpSpPr/>
        <p:nvPr/>
      </p:nvGrpSpPr>
      <p:grpSpPr>
        <a:xfrm>
          <a:off x="0" y="0"/>
          <a:ext cx="0" cy="0"/>
          <a:chOff x="0" y="0"/>
          <a:chExt cx="0" cy="0"/>
        </a:xfrm>
      </p:grpSpPr>
      <p:sp>
        <p:nvSpPr>
          <p:cNvPr id="141" name="Google Shape;141;p10:notes">
            <a:extLst>
              <a:ext uri="{FF2B5EF4-FFF2-40B4-BE49-F238E27FC236}">
                <a16:creationId xmlns:a16="http://schemas.microsoft.com/office/drawing/2014/main" id="{1849D9D4-5863-C174-8BF9-135DAB3364D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a:extLst>
              <a:ext uri="{FF2B5EF4-FFF2-40B4-BE49-F238E27FC236}">
                <a16:creationId xmlns:a16="http://schemas.microsoft.com/office/drawing/2014/main" id="{E2E670D9-7206-5072-8F20-7699D5757A2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004604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4E99E5BA-989B-F272-F298-4331F1236605}"/>
            </a:ext>
          </a:extLst>
        </p:cNvPr>
        <p:cNvGrpSpPr/>
        <p:nvPr/>
      </p:nvGrpSpPr>
      <p:grpSpPr>
        <a:xfrm>
          <a:off x="0" y="0"/>
          <a:ext cx="0" cy="0"/>
          <a:chOff x="0" y="0"/>
          <a:chExt cx="0" cy="0"/>
        </a:xfrm>
      </p:grpSpPr>
      <p:sp>
        <p:nvSpPr>
          <p:cNvPr id="93" name="Google Shape;93;p2:notes">
            <a:extLst>
              <a:ext uri="{FF2B5EF4-FFF2-40B4-BE49-F238E27FC236}">
                <a16:creationId xmlns:a16="http://schemas.microsoft.com/office/drawing/2014/main" id="{F5677AE3-9568-482C-AC87-A40213D1F30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a:extLst>
              <a:ext uri="{FF2B5EF4-FFF2-40B4-BE49-F238E27FC236}">
                <a16:creationId xmlns:a16="http://schemas.microsoft.com/office/drawing/2014/main" id="{69430E6E-D993-4910-4938-53E54DC3939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69137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802D6882-F487-2BBE-6EE7-E6E2A8779102}"/>
            </a:ext>
          </a:extLst>
        </p:cNvPr>
        <p:cNvGrpSpPr/>
        <p:nvPr/>
      </p:nvGrpSpPr>
      <p:grpSpPr>
        <a:xfrm>
          <a:off x="0" y="0"/>
          <a:ext cx="0" cy="0"/>
          <a:chOff x="0" y="0"/>
          <a:chExt cx="0" cy="0"/>
        </a:xfrm>
      </p:grpSpPr>
      <p:sp>
        <p:nvSpPr>
          <p:cNvPr id="93" name="Google Shape;93;p2:notes">
            <a:extLst>
              <a:ext uri="{FF2B5EF4-FFF2-40B4-BE49-F238E27FC236}">
                <a16:creationId xmlns:a16="http://schemas.microsoft.com/office/drawing/2014/main" id="{FD233CCE-6DC1-DF39-7D4B-A7500483838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a:extLst>
              <a:ext uri="{FF2B5EF4-FFF2-40B4-BE49-F238E27FC236}">
                <a16:creationId xmlns:a16="http://schemas.microsoft.com/office/drawing/2014/main" id="{C1C56AB1-8891-0ED9-FDF2-23495F7D0AD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1544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8318587C-B9E8-B5E0-0AFA-508BE9B3CF67}"/>
            </a:ext>
          </a:extLst>
        </p:cNvPr>
        <p:cNvGrpSpPr/>
        <p:nvPr/>
      </p:nvGrpSpPr>
      <p:grpSpPr>
        <a:xfrm>
          <a:off x="0" y="0"/>
          <a:ext cx="0" cy="0"/>
          <a:chOff x="0" y="0"/>
          <a:chExt cx="0" cy="0"/>
        </a:xfrm>
      </p:grpSpPr>
      <p:sp>
        <p:nvSpPr>
          <p:cNvPr id="93" name="Google Shape;93;p2:notes">
            <a:extLst>
              <a:ext uri="{FF2B5EF4-FFF2-40B4-BE49-F238E27FC236}">
                <a16:creationId xmlns:a16="http://schemas.microsoft.com/office/drawing/2014/main" id="{2EF848F5-0421-7027-F1BD-CD3C0962D38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a:extLst>
              <a:ext uri="{FF2B5EF4-FFF2-40B4-BE49-F238E27FC236}">
                <a16:creationId xmlns:a16="http://schemas.microsoft.com/office/drawing/2014/main" id="{B806ADDC-86EE-B5AC-C666-0CC8E3F5A9D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99452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0EA9723E-F155-B2BA-F0CE-7246BB6F9F06}"/>
            </a:ext>
          </a:extLst>
        </p:cNvPr>
        <p:cNvGrpSpPr/>
        <p:nvPr/>
      </p:nvGrpSpPr>
      <p:grpSpPr>
        <a:xfrm>
          <a:off x="0" y="0"/>
          <a:ext cx="0" cy="0"/>
          <a:chOff x="0" y="0"/>
          <a:chExt cx="0" cy="0"/>
        </a:xfrm>
      </p:grpSpPr>
      <p:sp>
        <p:nvSpPr>
          <p:cNvPr id="93" name="Google Shape;93;p2:notes">
            <a:extLst>
              <a:ext uri="{FF2B5EF4-FFF2-40B4-BE49-F238E27FC236}">
                <a16:creationId xmlns:a16="http://schemas.microsoft.com/office/drawing/2014/main" id="{22769AE8-059D-0F98-3527-3724B28A5C3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a:extLst>
              <a:ext uri="{FF2B5EF4-FFF2-40B4-BE49-F238E27FC236}">
                <a16:creationId xmlns:a16="http://schemas.microsoft.com/office/drawing/2014/main" id="{A7F25F4B-839F-EF3B-0B90-0C3B460C091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64537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1966A901-8A65-2BEE-283A-8E8CEE41D3B2}"/>
            </a:ext>
          </a:extLst>
        </p:cNvPr>
        <p:cNvGrpSpPr/>
        <p:nvPr/>
      </p:nvGrpSpPr>
      <p:grpSpPr>
        <a:xfrm>
          <a:off x="0" y="0"/>
          <a:ext cx="0" cy="0"/>
          <a:chOff x="0" y="0"/>
          <a:chExt cx="0" cy="0"/>
        </a:xfrm>
      </p:grpSpPr>
      <p:sp>
        <p:nvSpPr>
          <p:cNvPr id="93" name="Google Shape;93;p2:notes">
            <a:extLst>
              <a:ext uri="{FF2B5EF4-FFF2-40B4-BE49-F238E27FC236}">
                <a16:creationId xmlns:a16="http://schemas.microsoft.com/office/drawing/2014/main" id="{2CE3AA18-0B88-6092-9BFF-227FB19FE29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a:extLst>
              <a:ext uri="{FF2B5EF4-FFF2-40B4-BE49-F238E27FC236}">
                <a16:creationId xmlns:a16="http://schemas.microsoft.com/office/drawing/2014/main" id="{053F31B4-F54E-1C6C-95FF-0B0A1863D68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29889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4BF3E2A0-A4B6-672F-2C88-B24C7C4C42BF}"/>
            </a:ext>
          </a:extLst>
        </p:cNvPr>
        <p:cNvGrpSpPr/>
        <p:nvPr/>
      </p:nvGrpSpPr>
      <p:grpSpPr>
        <a:xfrm>
          <a:off x="0" y="0"/>
          <a:ext cx="0" cy="0"/>
          <a:chOff x="0" y="0"/>
          <a:chExt cx="0" cy="0"/>
        </a:xfrm>
      </p:grpSpPr>
      <p:sp>
        <p:nvSpPr>
          <p:cNvPr id="93" name="Google Shape;93;p2:notes">
            <a:extLst>
              <a:ext uri="{FF2B5EF4-FFF2-40B4-BE49-F238E27FC236}">
                <a16:creationId xmlns:a16="http://schemas.microsoft.com/office/drawing/2014/main" id="{3AFB15BE-3234-9729-7D7E-F369B29F6DB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a:extLst>
              <a:ext uri="{FF2B5EF4-FFF2-40B4-BE49-F238E27FC236}">
                <a16:creationId xmlns:a16="http://schemas.microsoft.com/office/drawing/2014/main" id="{87CE917D-1486-EAD5-986E-E457118F8B2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36409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B56918-D4B3-422F-BFF9-D10393CB1268}"/>
              </a:ext>
            </a:extLst>
          </p:cNvPr>
          <p:cNvSpPr>
            <a:spLocks noGrp="1"/>
          </p:cNvSpPr>
          <p:nvPr>
            <p:ph type="dt" sz="half" idx="10"/>
          </p:nvPr>
        </p:nvSpPr>
        <p:spPr/>
        <p:txBody>
          <a:bodyPr/>
          <a:lstStyle>
            <a:lvl1pPr>
              <a:defRPr/>
            </a:lvl1pPr>
          </a:lstStyle>
          <a:p>
            <a:pPr>
              <a:defRPr/>
            </a:pPr>
            <a:fld id="{EB984284-C742-4CDE-BCD1-55F1EACCE4BD}" type="datetime1">
              <a:rPr lang="en-US"/>
              <a:pPr>
                <a:defRPr/>
              </a:pPr>
              <a:t>4/30/2025</a:t>
            </a:fld>
            <a:endParaRPr lang="en-US"/>
          </a:p>
        </p:txBody>
      </p:sp>
      <p:sp>
        <p:nvSpPr>
          <p:cNvPr id="5" name="Footer Placeholder 4">
            <a:extLst>
              <a:ext uri="{FF2B5EF4-FFF2-40B4-BE49-F238E27FC236}">
                <a16:creationId xmlns:a16="http://schemas.microsoft.com/office/drawing/2014/main" id="{A082B6A4-3E11-4AFE-97A2-755EDA1DD9B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A2D3FD1-471F-422B-AFB8-CC8FCE5DCE6C}"/>
              </a:ext>
            </a:extLst>
          </p:cNvPr>
          <p:cNvSpPr>
            <a:spLocks noGrp="1"/>
          </p:cNvSpPr>
          <p:nvPr>
            <p:ph type="sldNum" sz="quarter" idx="12"/>
          </p:nvPr>
        </p:nvSpPr>
        <p:spPr/>
        <p:txBody>
          <a:bodyPr/>
          <a:lstStyle>
            <a:lvl1pPr>
              <a:defRPr/>
            </a:lvl1pPr>
          </a:lstStyle>
          <a:p>
            <a:pPr>
              <a:defRPr/>
            </a:pPr>
            <a:fld id="{4FAC8F4A-8BCF-4389-A68F-ABDBB8A38460}" type="slidenum">
              <a:rPr lang="en-US" altLang="en-US"/>
              <a:pPr>
                <a:defRPr/>
              </a:pPr>
              <a:t>‹#›</a:t>
            </a:fld>
            <a:endParaRPr lang="en-US" altLang="en-US"/>
          </a:p>
        </p:txBody>
      </p:sp>
    </p:spTree>
    <p:extLst>
      <p:ext uri="{BB962C8B-B14F-4D97-AF65-F5344CB8AC3E}">
        <p14:creationId xmlns:p14="http://schemas.microsoft.com/office/powerpoint/2010/main" val="3918394844"/>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A0AAE25-87DE-4998-B6CE-F47978987C8B}"/>
              </a:ext>
            </a:extLst>
          </p:cNvPr>
          <p:cNvSpPr>
            <a:spLocks noGrp="1"/>
          </p:cNvSpPr>
          <p:nvPr>
            <p:ph type="dt" sz="half" idx="10"/>
          </p:nvPr>
        </p:nvSpPr>
        <p:spPr/>
        <p:txBody>
          <a:bodyPr/>
          <a:lstStyle>
            <a:lvl1pPr>
              <a:defRPr/>
            </a:lvl1pPr>
          </a:lstStyle>
          <a:p>
            <a:pPr>
              <a:defRPr/>
            </a:pPr>
            <a:fld id="{E702336F-006F-49C3-8FF0-2416E12056BA}" type="datetime1">
              <a:rPr lang="en-US"/>
              <a:pPr>
                <a:defRPr/>
              </a:pPr>
              <a:t>4/30/2025</a:t>
            </a:fld>
            <a:endParaRPr lang="en-US"/>
          </a:p>
        </p:txBody>
      </p:sp>
      <p:sp>
        <p:nvSpPr>
          <p:cNvPr id="5" name="Footer Placeholder 4">
            <a:extLst>
              <a:ext uri="{FF2B5EF4-FFF2-40B4-BE49-F238E27FC236}">
                <a16:creationId xmlns:a16="http://schemas.microsoft.com/office/drawing/2014/main" id="{B0A9861B-6D3E-4215-A3D0-377EC12DA54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EC5A02C-FFC9-401E-8BCD-D06F65B1664C}"/>
              </a:ext>
            </a:extLst>
          </p:cNvPr>
          <p:cNvSpPr>
            <a:spLocks noGrp="1"/>
          </p:cNvSpPr>
          <p:nvPr>
            <p:ph type="sldNum" sz="quarter" idx="12"/>
          </p:nvPr>
        </p:nvSpPr>
        <p:spPr/>
        <p:txBody>
          <a:bodyPr/>
          <a:lstStyle>
            <a:lvl1pPr>
              <a:defRPr/>
            </a:lvl1pPr>
          </a:lstStyle>
          <a:p>
            <a:pPr>
              <a:defRPr/>
            </a:pPr>
            <a:fld id="{F3CA2AFE-CAB8-4467-80DC-C3A4FC1E2718}" type="slidenum">
              <a:rPr lang="en-US" altLang="en-US"/>
              <a:pPr>
                <a:defRPr/>
              </a:pPr>
              <a:t>‹#›</a:t>
            </a:fld>
            <a:endParaRPr lang="en-US" altLang="en-US"/>
          </a:p>
        </p:txBody>
      </p:sp>
    </p:spTree>
    <p:extLst>
      <p:ext uri="{BB962C8B-B14F-4D97-AF65-F5344CB8AC3E}">
        <p14:creationId xmlns:p14="http://schemas.microsoft.com/office/powerpoint/2010/main" val="766143411"/>
      </p:ext>
    </p:extLst>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64B4638-3310-4031-B55D-BE295B1A7BDC}"/>
              </a:ext>
            </a:extLst>
          </p:cNvPr>
          <p:cNvSpPr>
            <a:spLocks noGrp="1"/>
          </p:cNvSpPr>
          <p:nvPr>
            <p:ph type="dt" sz="half" idx="10"/>
          </p:nvPr>
        </p:nvSpPr>
        <p:spPr/>
        <p:txBody>
          <a:bodyPr/>
          <a:lstStyle>
            <a:lvl1pPr>
              <a:defRPr/>
            </a:lvl1pPr>
          </a:lstStyle>
          <a:p>
            <a:pPr>
              <a:defRPr/>
            </a:pPr>
            <a:fld id="{8C683BFA-96BB-4329-BF2F-32F59AFA4E79}" type="datetime1">
              <a:rPr lang="en-US"/>
              <a:pPr>
                <a:defRPr/>
              </a:pPr>
              <a:t>4/30/2025</a:t>
            </a:fld>
            <a:endParaRPr lang="en-US"/>
          </a:p>
        </p:txBody>
      </p:sp>
      <p:sp>
        <p:nvSpPr>
          <p:cNvPr id="5" name="Footer Placeholder 4">
            <a:extLst>
              <a:ext uri="{FF2B5EF4-FFF2-40B4-BE49-F238E27FC236}">
                <a16:creationId xmlns:a16="http://schemas.microsoft.com/office/drawing/2014/main" id="{9BF7728E-C01A-4686-AD71-F7B61E8209D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7C71C28-1E00-4F0A-8B9D-A0E460685EFB}"/>
              </a:ext>
            </a:extLst>
          </p:cNvPr>
          <p:cNvSpPr>
            <a:spLocks noGrp="1"/>
          </p:cNvSpPr>
          <p:nvPr>
            <p:ph type="sldNum" sz="quarter" idx="12"/>
          </p:nvPr>
        </p:nvSpPr>
        <p:spPr/>
        <p:txBody>
          <a:bodyPr/>
          <a:lstStyle>
            <a:lvl1pPr>
              <a:defRPr/>
            </a:lvl1pPr>
          </a:lstStyle>
          <a:p>
            <a:pPr>
              <a:defRPr/>
            </a:pPr>
            <a:fld id="{3DDD8426-6957-4B5B-B927-2BE994D1B7C1}" type="slidenum">
              <a:rPr lang="en-US" altLang="en-US"/>
              <a:pPr>
                <a:defRPr/>
              </a:pPr>
              <a:t>‹#›</a:t>
            </a:fld>
            <a:endParaRPr lang="en-US" altLang="en-US"/>
          </a:p>
        </p:txBody>
      </p:sp>
    </p:spTree>
    <p:extLst>
      <p:ext uri="{BB962C8B-B14F-4D97-AF65-F5344CB8AC3E}">
        <p14:creationId xmlns:p14="http://schemas.microsoft.com/office/powerpoint/2010/main" val="289399607"/>
      </p:ext>
    </p:extLst>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DB27E7-0E5F-45FD-B9BC-82F6ACE50540}"/>
              </a:ext>
            </a:extLst>
          </p:cNvPr>
          <p:cNvSpPr>
            <a:spLocks noGrp="1"/>
          </p:cNvSpPr>
          <p:nvPr>
            <p:ph type="dt" sz="half" idx="10"/>
          </p:nvPr>
        </p:nvSpPr>
        <p:spPr/>
        <p:txBody>
          <a:bodyPr/>
          <a:lstStyle>
            <a:lvl1pPr>
              <a:defRPr/>
            </a:lvl1pPr>
          </a:lstStyle>
          <a:p>
            <a:pPr>
              <a:defRPr/>
            </a:pPr>
            <a:fld id="{78400D6F-81A6-4CA0-8B3C-34372C62B661}" type="datetime1">
              <a:rPr lang="en-US"/>
              <a:pPr>
                <a:defRPr/>
              </a:pPr>
              <a:t>4/30/2025</a:t>
            </a:fld>
            <a:endParaRPr lang="en-US"/>
          </a:p>
        </p:txBody>
      </p:sp>
      <p:sp>
        <p:nvSpPr>
          <p:cNvPr id="5" name="Footer Placeholder 4">
            <a:extLst>
              <a:ext uri="{FF2B5EF4-FFF2-40B4-BE49-F238E27FC236}">
                <a16:creationId xmlns:a16="http://schemas.microsoft.com/office/drawing/2014/main" id="{B5E0F7A6-907E-418D-ABF6-CE0D106D256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336D880-0EA6-4FCD-A723-C393235639F8}"/>
              </a:ext>
            </a:extLst>
          </p:cNvPr>
          <p:cNvSpPr>
            <a:spLocks noGrp="1"/>
          </p:cNvSpPr>
          <p:nvPr>
            <p:ph type="sldNum" sz="quarter" idx="12"/>
          </p:nvPr>
        </p:nvSpPr>
        <p:spPr/>
        <p:txBody>
          <a:bodyPr/>
          <a:lstStyle>
            <a:lvl1pPr>
              <a:defRPr/>
            </a:lvl1pPr>
          </a:lstStyle>
          <a:p>
            <a:pPr>
              <a:defRPr/>
            </a:pPr>
            <a:fld id="{815EC703-C051-410C-8BA1-62752E291E83}" type="slidenum">
              <a:rPr lang="en-US" altLang="en-US"/>
              <a:pPr>
                <a:defRPr/>
              </a:pPr>
              <a:t>‹#›</a:t>
            </a:fld>
            <a:endParaRPr lang="en-US" altLang="en-US"/>
          </a:p>
        </p:txBody>
      </p:sp>
    </p:spTree>
    <p:extLst>
      <p:ext uri="{BB962C8B-B14F-4D97-AF65-F5344CB8AC3E}">
        <p14:creationId xmlns:p14="http://schemas.microsoft.com/office/powerpoint/2010/main" val="3859887381"/>
      </p:ext>
    </p:extLst>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DDAA96-8682-4C88-9622-87E036243D1F}"/>
              </a:ext>
            </a:extLst>
          </p:cNvPr>
          <p:cNvSpPr>
            <a:spLocks noGrp="1"/>
          </p:cNvSpPr>
          <p:nvPr>
            <p:ph type="dt" sz="half" idx="10"/>
          </p:nvPr>
        </p:nvSpPr>
        <p:spPr/>
        <p:txBody>
          <a:bodyPr/>
          <a:lstStyle>
            <a:lvl1pPr>
              <a:defRPr/>
            </a:lvl1pPr>
          </a:lstStyle>
          <a:p>
            <a:pPr>
              <a:defRPr/>
            </a:pPr>
            <a:fld id="{B63234D9-D072-4920-821D-BED01FCB7247}" type="datetime1">
              <a:rPr lang="en-US"/>
              <a:pPr>
                <a:defRPr/>
              </a:pPr>
              <a:t>4/30/2025</a:t>
            </a:fld>
            <a:endParaRPr lang="en-US"/>
          </a:p>
        </p:txBody>
      </p:sp>
      <p:sp>
        <p:nvSpPr>
          <p:cNvPr id="5" name="Footer Placeholder 4">
            <a:extLst>
              <a:ext uri="{FF2B5EF4-FFF2-40B4-BE49-F238E27FC236}">
                <a16:creationId xmlns:a16="http://schemas.microsoft.com/office/drawing/2014/main" id="{F4C29450-6172-4A34-B37F-64FAD195B70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63A622E-84FA-417F-BD5A-BE81A4899820}"/>
              </a:ext>
            </a:extLst>
          </p:cNvPr>
          <p:cNvSpPr>
            <a:spLocks noGrp="1"/>
          </p:cNvSpPr>
          <p:nvPr>
            <p:ph type="sldNum" sz="quarter" idx="12"/>
          </p:nvPr>
        </p:nvSpPr>
        <p:spPr/>
        <p:txBody>
          <a:bodyPr/>
          <a:lstStyle>
            <a:lvl1pPr>
              <a:defRPr/>
            </a:lvl1pPr>
          </a:lstStyle>
          <a:p>
            <a:pPr>
              <a:defRPr/>
            </a:pPr>
            <a:fld id="{09A17B78-0E85-43B3-B804-1DD2F629C182}" type="slidenum">
              <a:rPr lang="en-US" altLang="en-US"/>
              <a:pPr>
                <a:defRPr/>
              </a:pPr>
              <a:t>‹#›</a:t>
            </a:fld>
            <a:endParaRPr lang="en-US" altLang="en-US"/>
          </a:p>
        </p:txBody>
      </p:sp>
    </p:spTree>
    <p:extLst>
      <p:ext uri="{BB962C8B-B14F-4D97-AF65-F5344CB8AC3E}">
        <p14:creationId xmlns:p14="http://schemas.microsoft.com/office/powerpoint/2010/main" val="3603603393"/>
      </p:ext>
    </p:extLst>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C0375BCC-EEE9-412B-A532-7314FE84B0C4}"/>
              </a:ext>
            </a:extLst>
          </p:cNvPr>
          <p:cNvSpPr>
            <a:spLocks noGrp="1"/>
          </p:cNvSpPr>
          <p:nvPr>
            <p:ph type="dt" sz="half" idx="10"/>
          </p:nvPr>
        </p:nvSpPr>
        <p:spPr/>
        <p:txBody>
          <a:bodyPr/>
          <a:lstStyle>
            <a:lvl1pPr>
              <a:defRPr/>
            </a:lvl1pPr>
          </a:lstStyle>
          <a:p>
            <a:pPr>
              <a:defRPr/>
            </a:pPr>
            <a:fld id="{74A9FD15-50EB-4E55-A7AC-5D569B5B3C80}" type="datetime1">
              <a:rPr lang="en-US"/>
              <a:pPr>
                <a:defRPr/>
              </a:pPr>
              <a:t>4/30/2025</a:t>
            </a:fld>
            <a:endParaRPr lang="en-US"/>
          </a:p>
        </p:txBody>
      </p:sp>
      <p:sp>
        <p:nvSpPr>
          <p:cNvPr id="6" name="Footer Placeholder 4">
            <a:extLst>
              <a:ext uri="{FF2B5EF4-FFF2-40B4-BE49-F238E27FC236}">
                <a16:creationId xmlns:a16="http://schemas.microsoft.com/office/drawing/2014/main" id="{1E5CB5DD-B599-4B4E-BFCE-CB9E35FBCEB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7CE3315-9445-4BB5-89D3-235E587ABF37}"/>
              </a:ext>
            </a:extLst>
          </p:cNvPr>
          <p:cNvSpPr>
            <a:spLocks noGrp="1"/>
          </p:cNvSpPr>
          <p:nvPr>
            <p:ph type="sldNum" sz="quarter" idx="12"/>
          </p:nvPr>
        </p:nvSpPr>
        <p:spPr/>
        <p:txBody>
          <a:bodyPr/>
          <a:lstStyle>
            <a:lvl1pPr>
              <a:defRPr/>
            </a:lvl1pPr>
          </a:lstStyle>
          <a:p>
            <a:pPr>
              <a:defRPr/>
            </a:pPr>
            <a:fld id="{010EC4D6-2A5D-45C1-86E3-8BE19A62D209}" type="slidenum">
              <a:rPr lang="en-US" altLang="en-US"/>
              <a:pPr>
                <a:defRPr/>
              </a:pPr>
              <a:t>‹#›</a:t>
            </a:fld>
            <a:endParaRPr lang="en-US" altLang="en-US"/>
          </a:p>
        </p:txBody>
      </p:sp>
    </p:spTree>
    <p:extLst>
      <p:ext uri="{BB962C8B-B14F-4D97-AF65-F5344CB8AC3E}">
        <p14:creationId xmlns:p14="http://schemas.microsoft.com/office/powerpoint/2010/main" val="2991645173"/>
      </p:ext>
    </p:extLst>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530AD5EF-C609-4119-B375-3771413B48DE}"/>
              </a:ext>
            </a:extLst>
          </p:cNvPr>
          <p:cNvSpPr>
            <a:spLocks noGrp="1"/>
          </p:cNvSpPr>
          <p:nvPr>
            <p:ph type="dt" sz="half" idx="10"/>
          </p:nvPr>
        </p:nvSpPr>
        <p:spPr/>
        <p:txBody>
          <a:bodyPr/>
          <a:lstStyle>
            <a:lvl1pPr>
              <a:defRPr/>
            </a:lvl1pPr>
          </a:lstStyle>
          <a:p>
            <a:pPr>
              <a:defRPr/>
            </a:pPr>
            <a:fld id="{7C50B61E-D197-4188-943F-30B5936FC2F9}" type="datetime1">
              <a:rPr lang="en-US"/>
              <a:pPr>
                <a:defRPr/>
              </a:pPr>
              <a:t>4/30/2025</a:t>
            </a:fld>
            <a:endParaRPr lang="en-US"/>
          </a:p>
        </p:txBody>
      </p:sp>
      <p:sp>
        <p:nvSpPr>
          <p:cNvPr id="8" name="Footer Placeholder 4">
            <a:extLst>
              <a:ext uri="{FF2B5EF4-FFF2-40B4-BE49-F238E27FC236}">
                <a16:creationId xmlns:a16="http://schemas.microsoft.com/office/drawing/2014/main" id="{88A9EBF0-B7B0-4583-92AB-A3431DE6283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283BC57B-A7E4-4277-9D46-579496497245}"/>
              </a:ext>
            </a:extLst>
          </p:cNvPr>
          <p:cNvSpPr>
            <a:spLocks noGrp="1"/>
          </p:cNvSpPr>
          <p:nvPr>
            <p:ph type="sldNum" sz="quarter" idx="12"/>
          </p:nvPr>
        </p:nvSpPr>
        <p:spPr/>
        <p:txBody>
          <a:bodyPr/>
          <a:lstStyle>
            <a:lvl1pPr>
              <a:defRPr/>
            </a:lvl1pPr>
          </a:lstStyle>
          <a:p>
            <a:pPr>
              <a:defRPr/>
            </a:pPr>
            <a:fld id="{F7F6C894-F542-45DE-85A4-2725CE924991}" type="slidenum">
              <a:rPr lang="en-US" altLang="en-US"/>
              <a:pPr>
                <a:defRPr/>
              </a:pPr>
              <a:t>‹#›</a:t>
            </a:fld>
            <a:endParaRPr lang="en-US" altLang="en-US"/>
          </a:p>
        </p:txBody>
      </p:sp>
    </p:spTree>
    <p:extLst>
      <p:ext uri="{BB962C8B-B14F-4D97-AF65-F5344CB8AC3E}">
        <p14:creationId xmlns:p14="http://schemas.microsoft.com/office/powerpoint/2010/main" val="2670619855"/>
      </p:ext>
    </p:extLst>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41D81C82-41E3-4C7D-816C-58F99A1702F2}"/>
              </a:ext>
            </a:extLst>
          </p:cNvPr>
          <p:cNvSpPr>
            <a:spLocks noGrp="1"/>
          </p:cNvSpPr>
          <p:nvPr>
            <p:ph type="dt" sz="half" idx="10"/>
          </p:nvPr>
        </p:nvSpPr>
        <p:spPr/>
        <p:txBody>
          <a:bodyPr/>
          <a:lstStyle>
            <a:lvl1pPr>
              <a:defRPr/>
            </a:lvl1pPr>
          </a:lstStyle>
          <a:p>
            <a:pPr>
              <a:defRPr/>
            </a:pPr>
            <a:fld id="{6BD41E7F-6671-4D2D-B6AD-20E102447CE3}" type="datetime1">
              <a:rPr lang="en-US"/>
              <a:pPr>
                <a:defRPr/>
              </a:pPr>
              <a:t>4/30/2025</a:t>
            </a:fld>
            <a:endParaRPr lang="en-US"/>
          </a:p>
        </p:txBody>
      </p:sp>
      <p:sp>
        <p:nvSpPr>
          <p:cNvPr id="4" name="Footer Placeholder 4">
            <a:extLst>
              <a:ext uri="{FF2B5EF4-FFF2-40B4-BE49-F238E27FC236}">
                <a16:creationId xmlns:a16="http://schemas.microsoft.com/office/drawing/2014/main" id="{21C23C57-193A-4FFE-AF84-5DDAD504531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E00AA421-04F3-46DC-9A65-181848BF7FC6}"/>
              </a:ext>
            </a:extLst>
          </p:cNvPr>
          <p:cNvSpPr>
            <a:spLocks noGrp="1"/>
          </p:cNvSpPr>
          <p:nvPr>
            <p:ph type="sldNum" sz="quarter" idx="12"/>
          </p:nvPr>
        </p:nvSpPr>
        <p:spPr/>
        <p:txBody>
          <a:bodyPr/>
          <a:lstStyle>
            <a:lvl1pPr>
              <a:defRPr/>
            </a:lvl1pPr>
          </a:lstStyle>
          <a:p>
            <a:pPr>
              <a:defRPr/>
            </a:pPr>
            <a:fld id="{389318FD-4EEC-4C57-A972-0B24B85155E4}" type="slidenum">
              <a:rPr lang="en-US" altLang="en-US"/>
              <a:pPr>
                <a:defRPr/>
              </a:pPr>
              <a:t>‹#›</a:t>
            </a:fld>
            <a:endParaRPr lang="en-US" altLang="en-US"/>
          </a:p>
        </p:txBody>
      </p:sp>
    </p:spTree>
    <p:extLst>
      <p:ext uri="{BB962C8B-B14F-4D97-AF65-F5344CB8AC3E}">
        <p14:creationId xmlns:p14="http://schemas.microsoft.com/office/powerpoint/2010/main" val="1874775401"/>
      </p:ext>
    </p:extLst>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218A1C0-5E86-44FA-96CE-D0C3A0911C5A}"/>
              </a:ext>
            </a:extLst>
          </p:cNvPr>
          <p:cNvSpPr>
            <a:spLocks noGrp="1"/>
          </p:cNvSpPr>
          <p:nvPr>
            <p:ph type="dt" sz="half" idx="10"/>
          </p:nvPr>
        </p:nvSpPr>
        <p:spPr/>
        <p:txBody>
          <a:bodyPr/>
          <a:lstStyle>
            <a:lvl1pPr>
              <a:defRPr/>
            </a:lvl1pPr>
          </a:lstStyle>
          <a:p>
            <a:pPr>
              <a:defRPr/>
            </a:pPr>
            <a:fld id="{FAE11748-68B0-424D-A128-8EE4A2F1567E}" type="datetime1">
              <a:rPr lang="en-US"/>
              <a:pPr>
                <a:defRPr/>
              </a:pPr>
              <a:t>4/30/2025</a:t>
            </a:fld>
            <a:endParaRPr lang="en-US"/>
          </a:p>
        </p:txBody>
      </p:sp>
      <p:sp>
        <p:nvSpPr>
          <p:cNvPr id="3" name="Footer Placeholder 4">
            <a:extLst>
              <a:ext uri="{FF2B5EF4-FFF2-40B4-BE49-F238E27FC236}">
                <a16:creationId xmlns:a16="http://schemas.microsoft.com/office/drawing/2014/main" id="{DC30598B-A85E-40F2-B0F9-CC04D8E3F3E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620ADC7C-B221-49C5-9757-EBEBB0F9207F}"/>
              </a:ext>
            </a:extLst>
          </p:cNvPr>
          <p:cNvSpPr>
            <a:spLocks noGrp="1"/>
          </p:cNvSpPr>
          <p:nvPr>
            <p:ph type="sldNum" sz="quarter" idx="12"/>
          </p:nvPr>
        </p:nvSpPr>
        <p:spPr/>
        <p:txBody>
          <a:bodyPr/>
          <a:lstStyle>
            <a:lvl1pPr>
              <a:defRPr/>
            </a:lvl1pPr>
          </a:lstStyle>
          <a:p>
            <a:pPr>
              <a:defRPr/>
            </a:pPr>
            <a:fld id="{2F195F4C-44D2-4F45-A0AC-21646A9D27BF}" type="slidenum">
              <a:rPr lang="en-US" altLang="en-US"/>
              <a:pPr>
                <a:defRPr/>
              </a:pPr>
              <a:t>‹#›</a:t>
            </a:fld>
            <a:endParaRPr lang="en-US" altLang="en-US"/>
          </a:p>
        </p:txBody>
      </p:sp>
    </p:spTree>
    <p:extLst>
      <p:ext uri="{BB962C8B-B14F-4D97-AF65-F5344CB8AC3E}">
        <p14:creationId xmlns:p14="http://schemas.microsoft.com/office/powerpoint/2010/main" val="3579266658"/>
      </p:ext>
    </p:extLst>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D79DD4CF-015F-4F62-A63C-9D088FAC4792}"/>
              </a:ext>
            </a:extLst>
          </p:cNvPr>
          <p:cNvSpPr>
            <a:spLocks noGrp="1"/>
          </p:cNvSpPr>
          <p:nvPr>
            <p:ph type="dt" sz="half" idx="10"/>
          </p:nvPr>
        </p:nvSpPr>
        <p:spPr/>
        <p:txBody>
          <a:bodyPr/>
          <a:lstStyle>
            <a:lvl1pPr>
              <a:defRPr/>
            </a:lvl1pPr>
          </a:lstStyle>
          <a:p>
            <a:pPr>
              <a:defRPr/>
            </a:pPr>
            <a:fld id="{7094E8B7-7DCF-4AE2-ACBE-26DA6EBB7347}" type="datetime1">
              <a:rPr lang="en-US"/>
              <a:pPr>
                <a:defRPr/>
              </a:pPr>
              <a:t>4/30/2025</a:t>
            </a:fld>
            <a:endParaRPr lang="en-US"/>
          </a:p>
        </p:txBody>
      </p:sp>
      <p:sp>
        <p:nvSpPr>
          <p:cNvPr id="6" name="Footer Placeholder 4">
            <a:extLst>
              <a:ext uri="{FF2B5EF4-FFF2-40B4-BE49-F238E27FC236}">
                <a16:creationId xmlns:a16="http://schemas.microsoft.com/office/drawing/2014/main" id="{9F56518C-25E4-4791-80CF-9603927DE7B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46B593C-043B-40F1-98DA-B1906E58EBEB}"/>
              </a:ext>
            </a:extLst>
          </p:cNvPr>
          <p:cNvSpPr>
            <a:spLocks noGrp="1"/>
          </p:cNvSpPr>
          <p:nvPr>
            <p:ph type="sldNum" sz="quarter" idx="12"/>
          </p:nvPr>
        </p:nvSpPr>
        <p:spPr/>
        <p:txBody>
          <a:bodyPr/>
          <a:lstStyle>
            <a:lvl1pPr>
              <a:defRPr/>
            </a:lvl1pPr>
          </a:lstStyle>
          <a:p>
            <a:pPr>
              <a:defRPr/>
            </a:pPr>
            <a:fld id="{7CD429D7-E526-4101-969E-B40B8D8E48CC}" type="slidenum">
              <a:rPr lang="en-US" altLang="en-US"/>
              <a:pPr>
                <a:defRPr/>
              </a:pPr>
              <a:t>‹#›</a:t>
            </a:fld>
            <a:endParaRPr lang="en-US" altLang="en-US"/>
          </a:p>
        </p:txBody>
      </p:sp>
    </p:spTree>
    <p:extLst>
      <p:ext uri="{BB962C8B-B14F-4D97-AF65-F5344CB8AC3E}">
        <p14:creationId xmlns:p14="http://schemas.microsoft.com/office/powerpoint/2010/main" val="3478220043"/>
      </p:ext>
    </p:extLst>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AB5A9D87-E05A-4D16-A703-1E97A8BA2C34}"/>
              </a:ext>
            </a:extLst>
          </p:cNvPr>
          <p:cNvSpPr>
            <a:spLocks noGrp="1"/>
          </p:cNvSpPr>
          <p:nvPr>
            <p:ph type="dt" sz="half" idx="10"/>
          </p:nvPr>
        </p:nvSpPr>
        <p:spPr/>
        <p:txBody>
          <a:bodyPr/>
          <a:lstStyle>
            <a:lvl1pPr>
              <a:defRPr/>
            </a:lvl1pPr>
          </a:lstStyle>
          <a:p>
            <a:pPr>
              <a:defRPr/>
            </a:pPr>
            <a:fld id="{A58AEAC7-C2C3-44AF-AB2E-36A1774D5378}" type="datetime1">
              <a:rPr lang="en-US"/>
              <a:pPr>
                <a:defRPr/>
              </a:pPr>
              <a:t>4/30/2025</a:t>
            </a:fld>
            <a:endParaRPr lang="en-US"/>
          </a:p>
        </p:txBody>
      </p:sp>
      <p:sp>
        <p:nvSpPr>
          <p:cNvPr id="6" name="Footer Placeholder 4">
            <a:extLst>
              <a:ext uri="{FF2B5EF4-FFF2-40B4-BE49-F238E27FC236}">
                <a16:creationId xmlns:a16="http://schemas.microsoft.com/office/drawing/2014/main" id="{50E92F1C-94F6-478A-96CC-20CEB3BF821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1659F05-47D4-46F4-A7AC-A02AE18D3546}"/>
              </a:ext>
            </a:extLst>
          </p:cNvPr>
          <p:cNvSpPr>
            <a:spLocks noGrp="1"/>
          </p:cNvSpPr>
          <p:nvPr>
            <p:ph type="sldNum" sz="quarter" idx="12"/>
          </p:nvPr>
        </p:nvSpPr>
        <p:spPr/>
        <p:txBody>
          <a:bodyPr/>
          <a:lstStyle>
            <a:lvl1pPr>
              <a:defRPr/>
            </a:lvl1pPr>
          </a:lstStyle>
          <a:p>
            <a:pPr>
              <a:defRPr/>
            </a:pPr>
            <a:fld id="{D66FD7F1-16F9-4E12-83AD-C4245146BA57}" type="slidenum">
              <a:rPr lang="en-US" altLang="en-US"/>
              <a:pPr>
                <a:defRPr/>
              </a:pPr>
              <a:t>‹#›</a:t>
            </a:fld>
            <a:endParaRPr lang="en-US" altLang="en-US"/>
          </a:p>
        </p:txBody>
      </p:sp>
    </p:spTree>
    <p:extLst>
      <p:ext uri="{BB962C8B-B14F-4D97-AF65-F5344CB8AC3E}">
        <p14:creationId xmlns:p14="http://schemas.microsoft.com/office/powerpoint/2010/main" val="1999370667"/>
      </p:ext>
    </p:extLst>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9A3E1B4-65C6-415A-9681-D05B402B0E8D}"/>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0C566853-DAEB-4CB7-818F-723C37230FEE}"/>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04BD739-9829-4F69-BC53-75013DDD18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46687D5-4D00-474F-82B8-FCFBD98170F5}" type="datetime1">
              <a:rPr lang="en-US"/>
              <a:pPr>
                <a:defRPr/>
              </a:pPr>
              <a:t>4/30/2025</a:t>
            </a:fld>
            <a:endParaRPr lang="en-US"/>
          </a:p>
        </p:txBody>
      </p:sp>
      <p:sp>
        <p:nvSpPr>
          <p:cNvPr id="5" name="Footer Placeholder 4">
            <a:extLst>
              <a:ext uri="{FF2B5EF4-FFF2-40B4-BE49-F238E27FC236}">
                <a16:creationId xmlns:a16="http://schemas.microsoft.com/office/drawing/2014/main" id="{505F0A4C-9308-45AA-A1AA-7B038DC01F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142AE0DB-89DF-4A35-9269-9E85DEA2E368}"/>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ADBF7CE3-29D9-4203-A481-45960E76618F}" type="slidenum">
              <a:rPr lang="en-US" altLang="en-US"/>
              <a:pPr>
                <a:defRPr/>
              </a:pPr>
              <a:t>‹#›</a:t>
            </a:fld>
            <a:endParaRPr lang="en-US" altLang="en-US"/>
          </a:p>
        </p:txBody>
      </p:sp>
      <p:pic>
        <p:nvPicPr>
          <p:cNvPr id="1031" name="Picture 7">
            <a:extLst>
              <a:ext uri="{FF2B5EF4-FFF2-40B4-BE49-F238E27FC236}">
                <a16:creationId xmlns:a16="http://schemas.microsoft.com/office/drawing/2014/main" id="{102663E2-6C69-49E4-9FEB-A0ED3DD955FD}"/>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37" r:id="rId7"/>
    <p:sldLayoutId id="2147484238" r:id="rId8"/>
    <p:sldLayoutId id="2147484239" r:id="rId9"/>
    <p:sldLayoutId id="2147484240" r:id="rId10"/>
    <p:sldLayoutId id="2147484241" r:id="rId11"/>
  </p:sldLayoutIdLst>
  <p:transition spd="slow">
    <p:blinds dir="vert"/>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0629"/>
            <a:ext cx="10515600" cy="1560060"/>
          </a:xfrm>
        </p:spPr>
        <p:txBody>
          <a:bodyPr/>
          <a:lstStyle/>
          <a:p>
            <a:pPr algn="ctr"/>
            <a:r>
              <a:rPr lang="en-IN" altLang="en-US" sz="2800" b="1" dirty="0">
                <a:solidFill>
                  <a:srgbClr val="FF0000"/>
                </a:solidFill>
                <a:latin typeface="Times New Roman" panose="02020603050405020304" pitchFamily="18" charset="0"/>
                <a:cs typeface="Times New Roman" panose="02020603050405020304" pitchFamily="18" charset="0"/>
              </a:rPr>
              <a:t>BCA CAPSTONE PROJECT (Review III)</a:t>
            </a:r>
            <a:br>
              <a:rPr lang="en-IN" sz="2800" b="1" dirty="0">
                <a:solidFill>
                  <a:srgbClr val="FF0000"/>
                </a:solidFill>
                <a:latin typeface="Times New Roman" panose="02020603050405020304" pitchFamily="18" charset="0"/>
                <a:cs typeface="Times New Roman" panose="02020603050405020304" pitchFamily="18" charset="0"/>
              </a:rPr>
            </a:br>
            <a:br>
              <a:rPr lang="en-US" sz="2400" b="1" dirty="0">
                <a:solidFill>
                  <a:srgbClr val="0070C0"/>
                </a:solidFill>
                <a:latin typeface="Times New Roman" panose="02020603050405020304" pitchFamily="18" charset="0"/>
                <a:ea typeface="Tahoma" pitchFamily="34" charset="0"/>
                <a:cs typeface="Times New Roman" panose="02020603050405020304" pitchFamily="18" charset="0"/>
              </a:rPr>
            </a:br>
            <a:r>
              <a:rPr lang="en-US" sz="2400" b="1" dirty="0">
                <a:solidFill>
                  <a:srgbClr val="0070C0"/>
                </a:solidFill>
                <a:latin typeface="Times New Roman" panose="02020603050405020304" pitchFamily="18" charset="0"/>
                <a:ea typeface="Tahoma" pitchFamily="34" charset="0"/>
                <a:cs typeface="Times New Roman" panose="02020603050405020304" pitchFamily="18" charset="0"/>
              </a:rPr>
              <a:t>Medication Reminder App</a:t>
            </a:r>
            <a:br>
              <a:rPr lang="en-US" sz="2400" b="1" dirty="0">
                <a:solidFill>
                  <a:srgbClr val="0070C0"/>
                </a:solidFill>
                <a:latin typeface="Times New Roman" panose="02020603050405020304" pitchFamily="18" charset="0"/>
                <a:ea typeface="Tahoma"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33893" y="1296773"/>
            <a:ext cx="10515600" cy="4661672"/>
          </a:xfrm>
        </p:spPr>
        <p:txBody>
          <a:bodyPr/>
          <a:lstStyle/>
          <a:p>
            <a:pPr marL="0" indent="0" algn="ctr">
              <a:buNone/>
            </a:pPr>
            <a:r>
              <a:rPr lang="en-US" sz="1400" b="1" dirty="0">
                <a:solidFill>
                  <a:srgbClr val="A71180"/>
                </a:solidFill>
                <a:latin typeface="Times New Roman" panose="02020603050405020304" pitchFamily="18" charset="0"/>
                <a:cs typeface="Times New Roman" panose="02020603050405020304" pitchFamily="18" charset="0"/>
              </a:rPr>
              <a:t>Submitted to the Presidency University, Bengaluru in partial fulfillment  for the award of the degree of  Bachelor of Computer Applications(BCA)</a:t>
            </a:r>
          </a:p>
          <a:p>
            <a:pPr marL="0" indent="0" algn="ctr">
              <a:buNone/>
            </a:pPr>
            <a:r>
              <a:rPr lang="en-US" sz="1800" b="1" dirty="0">
                <a:solidFill>
                  <a:srgbClr val="FF0000"/>
                </a:solidFill>
                <a:latin typeface="Times New Roman" panose="02020603050405020304" pitchFamily="18" charset="0"/>
                <a:cs typeface="Times New Roman" panose="02020603050405020304" pitchFamily="18" charset="0"/>
              </a:rPr>
              <a:t>Project Team No : 78</a:t>
            </a:r>
          </a:p>
          <a:p>
            <a:pPr marL="0" indent="0" algn="ctr">
              <a:buNone/>
            </a:pPr>
            <a:endParaRPr lang="en-US" sz="1400" b="1" dirty="0">
              <a:solidFill>
                <a:schemeClr val="accent6">
                  <a:lumMod val="75000"/>
                </a:schemeClr>
              </a:solidFill>
              <a:latin typeface="Times New Roman" panose="02020603050405020304" pitchFamily="18" charset="0"/>
              <a:cs typeface="Times New Roman" panose="02020603050405020304" pitchFamily="18" charset="0"/>
            </a:endParaRPr>
          </a:p>
          <a:p>
            <a:pPr marL="0" indent="0" algn="ctr">
              <a:buNone/>
            </a:pPr>
            <a:endParaRPr lang="en-US" sz="1800" b="1" dirty="0">
              <a:solidFill>
                <a:schemeClr val="accent6">
                  <a:lumMod val="75000"/>
                </a:schemeClr>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lgn="ctr" eaLnBrk="1" hangingPunct="1">
              <a:buNone/>
              <a:defRPr/>
            </a:pPr>
            <a:r>
              <a:rPr lang="en-IN" sz="1400" b="1" dirty="0">
                <a:latin typeface="Times New Roman" panose="02020603050405020304" pitchFamily="18" charset="0"/>
                <a:cs typeface="Times New Roman" panose="02020603050405020304" pitchFamily="18" charset="0"/>
              </a:rPr>
              <a:t>Under the supervision of </a:t>
            </a:r>
          </a:p>
          <a:p>
            <a:pPr marL="0" indent="0" algn="ctr" eaLnBrk="1" hangingPunct="1">
              <a:buNone/>
              <a:defRPr/>
            </a:pPr>
            <a:r>
              <a:rPr lang="en-IN" sz="2800" b="1" dirty="0" err="1">
                <a:solidFill>
                  <a:srgbClr val="C00000"/>
                </a:solidFill>
                <a:latin typeface="Times New Roman" panose="02020603050405020304" pitchFamily="18" charset="0"/>
                <a:cs typeface="Times New Roman" panose="02020603050405020304" pitchFamily="18" charset="0"/>
              </a:rPr>
              <a:t>Mr.Sakthi</a:t>
            </a:r>
            <a:r>
              <a:rPr lang="en-IN" sz="2800" b="1" dirty="0">
                <a:solidFill>
                  <a:srgbClr val="C00000"/>
                </a:solidFill>
                <a:latin typeface="Times New Roman" panose="02020603050405020304" pitchFamily="18" charset="0"/>
                <a:cs typeface="Times New Roman" panose="02020603050405020304" pitchFamily="18" charset="0"/>
              </a:rPr>
              <a:t> S</a:t>
            </a:r>
            <a:br>
              <a:rPr lang="en-IN" sz="2800" b="1" dirty="0">
                <a:solidFill>
                  <a:srgbClr val="C00000"/>
                </a:solidFill>
                <a:latin typeface="Times New Roman" panose="02020603050405020304" pitchFamily="18" charset="0"/>
                <a:cs typeface="Times New Roman" panose="02020603050405020304" pitchFamily="18" charset="0"/>
              </a:rPr>
            </a:br>
            <a:r>
              <a:rPr lang="en-IN" sz="1800" b="1" dirty="0">
                <a:solidFill>
                  <a:srgbClr val="C00000"/>
                </a:solidFill>
                <a:latin typeface="Times New Roman" panose="02020603050405020304" pitchFamily="18" charset="0"/>
                <a:cs typeface="Times New Roman" panose="02020603050405020304" pitchFamily="18" charset="0"/>
              </a:rPr>
              <a:t>Assistant Professor, </a:t>
            </a:r>
            <a:br>
              <a:rPr lang="en-IN" sz="1800" b="1" dirty="0">
                <a:solidFill>
                  <a:srgbClr val="C00000"/>
                </a:solidFill>
                <a:latin typeface="Times New Roman" panose="02020603050405020304" pitchFamily="18" charset="0"/>
                <a:cs typeface="Times New Roman" panose="02020603050405020304" pitchFamily="18" charset="0"/>
              </a:rPr>
            </a:br>
            <a:r>
              <a:rPr lang="en-US" sz="1800" b="1" dirty="0">
                <a:solidFill>
                  <a:srgbClr val="C00000"/>
                </a:solidFill>
                <a:latin typeface="Times New Roman" panose="02020603050405020304" pitchFamily="18" charset="0"/>
                <a:cs typeface="Times New Roman" panose="02020603050405020304" pitchFamily="18" charset="0"/>
              </a:rPr>
              <a:t>School Of Computer Science And Engineering</a:t>
            </a:r>
            <a:br>
              <a:rPr lang="en-US" sz="1800" b="1" dirty="0">
                <a:latin typeface="Times New Roman" panose="02020603050405020304" pitchFamily="18" charset="0"/>
                <a:cs typeface="Times New Roman" panose="02020603050405020304" pitchFamily="18" charset="0"/>
              </a:rPr>
            </a:br>
            <a:br>
              <a:rPr lang="en-US" sz="1200" b="1" dirty="0">
                <a:solidFill>
                  <a:srgbClr val="FF0000"/>
                </a:solidFill>
                <a:latin typeface="Times New Roman" panose="02020603050405020304" pitchFamily="18" charset="0"/>
                <a:cs typeface="Times New Roman" panose="02020603050405020304" pitchFamily="18" charset="0"/>
              </a:rPr>
            </a:br>
            <a:endParaRPr lang="en-IN" sz="3200" b="1" dirty="0">
              <a:solidFill>
                <a:srgbClr val="92D050"/>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a:t>
            </a:fld>
            <a:endParaRPr lang="en-US" altLang="en-US"/>
          </a:p>
        </p:txBody>
      </p:sp>
      <p:graphicFrame>
        <p:nvGraphicFramePr>
          <p:cNvPr id="5" name="Table 4"/>
          <p:cNvGraphicFramePr>
            <a:graphicFrameLocks noGrp="1"/>
          </p:cNvGraphicFramePr>
          <p:nvPr>
            <p:extLst>
              <p:ext uri="{D42A27DB-BD31-4B8C-83A1-F6EECF244321}">
                <p14:modId xmlns:p14="http://schemas.microsoft.com/office/powerpoint/2010/main" val="1421906250"/>
              </p:ext>
            </p:extLst>
          </p:nvPr>
        </p:nvGraphicFramePr>
        <p:xfrm>
          <a:off x="3435224" y="2457723"/>
          <a:ext cx="5321552" cy="1950720"/>
        </p:xfrm>
        <a:graphic>
          <a:graphicData uri="http://schemas.openxmlformats.org/drawingml/2006/table">
            <a:tbl>
              <a:tblPr firstRow="1" bandRow="1">
                <a:tableStyleId>{5C22544A-7EE6-4342-B048-85BDC9FD1C3A}</a:tableStyleId>
              </a:tblPr>
              <a:tblGrid>
                <a:gridCol w="2660776">
                  <a:extLst>
                    <a:ext uri="{9D8B030D-6E8A-4147-A177-3AD203B41FA5}">
                      <a16:colId xmlns:a16="http://schemas.microsoft.com/office/drawing/2014/main" val="2689928737"/>
                    </a:ext>
                  </a:extLst>
                </a:gridCol>
                <a:gridCol w="2660776">
                  <a:extLst>
                    <a:ext uri="{9D8B030D-6E8A-4147-A177-3AD203B41FA5}">
                      <a16:colId xmlns:a16="http://schemas.microsoft.com/office/drawing/2014/main" val="3965538731"/>
                    </a:ext>
                  </a:extLst>
                </a:gridCol>
              </a:tblGrid>
              <a:tr h="362263">
                <a:tc>
                  <a:txBody>
                    <a:bodyPr/>
                    <a:lstStyle/>
                    <a:p>
                      <a:pPr algn="ctr"/>
                      <a:r>
                        <a:rPr lang="en-US" dirty="0">
                          <a:latin typeface="Times New Roman" panose="02020603050405020304" pitchFamily="18" charset="0"/>
                          <a:cs typeface="Times New Roman" panose="02020603050405020304" pitchFamily="18" charset="0"/>
                        </a:rPr>
                        <a:t>Name </a:t>
                      </a:r>
                    </a:p>
                  </a:txBody>
                  <a:tcPr/>
                </a:tc>
                <a:tc>
                  <a:txBody>
                    <a:bodyPr/>
                    <a:lstStyle/>
                    <a:p>
                      <a:pPr algn="ctr"/>
                      <a:r>
                        <a:rPr lang="en-US" dirty="0">
                          <a:latin typeface="Times New Roman" panose="02020603050405020304" pitchFamily="18" charset="0"/>
                          <a:cs typeface="Times New Roman" panose="02020603050405020304" pitchFamily="18" charset="0"/>
                        </a:rPr>
                        <a:t>Roll Number</a:t>
                      </a:r>
                    </a:p>
                  </a:txBody>
                  <a:tcPr/>
                </a:tc>
                <a:extLst>
                  <a:ext uri="{0D108BD9-81ED-4DB2-BD59-A6C34878D82A}">
                    <a16:rowId xmlns:a16="http://schemas.microsoft.com/office/drawing/2014/main" val="2965105319"/>
                  </a:ext>
                </a:extLst>
              </a:tr>
              <a:tr h="362263">
                <a:tc>
                  <a:txBody>
                    <a:bodyPr/>
                    <a:lstStyle/>
                    <a:p>
                      <a:pPr algn="ctr"/>
                      <a:r>
                        <a:rPr lang="en-US" sz="2000" dirty="0" err="1">
                          <a:latin typeface="Times New Roman" panose="02020603050405020304" pitchFamily="18" charset="0"/>
                          <a:cs typeface="Times New Roman" panose="02020603050405020304" pitchFamily="18" charset="0"/>
                        </a:rPr>
                        <a:t>Pinjari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Afsheen</a:t>
                      </a:r>
                      <a:r>
                        <a:rPr lang="en-US" sz="2000" dirty="0">
                          <a:latin typeface="Times New Roman" panose="02020603050405020304" pitchFamily="18" charset="0"/>
                          <a:cs typeface="Times New Roman" panose="02020603050405020304" pitchFamily="18" charset="0"/>
                        </a:rPr>
                        <a:t> Misba</a:t>
                      </a:r>
                    </a:p>
                  </a:txBody>
                  <a:tcPr/>
                </a:tc>
                <a:tc>
                  <a:txBody>
                    <a:bodyPr/>
                    <a:lstStyle/>
                    <a:p>
                      <a:pPr algn="ctr"/>
                      <a:r>
                        <a:rPr lang="en-US" sz="2000" dirty="0">
                          <a:latin typeface="Times New Roman" panose="02020603050405020304" pitchFamily="18" charset="0"/>
                          <a:cs typeface="Times New Roman" panose="02020603050405020304" pitchFamily="18" charset="0"/>
                        </a:rPr>
                        <a:t>20231BCD0025</a:t>
                      </a:r>
                    </a:p>
                  </a:txBody>
                  <a:tcPr/>
                </a:tc>
                <a:extLst>
                  <a:ext uri="{0D108BD9-81ED-4DB2-BD59-A6C34878D82A}">
                    <a16:rowId xmlns:a16="http://schemas.microsoft.com/office/drawing/2014/main" val="1016126559"/>
                  </a:ext>
                </a:extLst>
              </a:tr>
              <a:tr h="36226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err="1">
                          <a:latin typeface="Times New Roman" panose="02020603050405020304" pitchFamily="18" charset="0"/>
                          <a:cs typeface="Times New Roman" panose="02020603050405020304" pitchFamily="18" charset="0"/>
                        </a:rPr>
                        <a:t>Pinjari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Ummi</a:t>
                      </a:r>
                      <a:r>
                        <a:rPr lang="en-US" sz="2000" dirty="0">
                          <a:latin typeface="Times New Roman" panose="02020603050405020304" pitchFamily="18" charset="0"/>
                          <a:cs typeface="Times New Roman" panose="02020603050405020304" pitchFamily="18" charset="0"/>
                        </a:rPr>
                        <a:t> Salma</a:t>
                      </a:r>
                    </a:p>
                  </a:txBody>
                  <a:tcPr/>
                </a:tc>
                <a:tc>
                  <a:txBody>
                    <a:bodyPr/>
                    <a:lstStyle/>
                    <a:p>
                      <a:pPr algn="ctr"/>
                      <a:r>
                        <a:rPr lang="en-US" sz="2000" dirty="0">
                          <a:latin typeface="Times New Roman" panose="02020603050405020304" pitchFamily="18" charset="0"/>
                          <a:cs typeface="Times New Roman" panose="02020603050405020304" pitchFamily="18" charset="0"/>
                        </a:rPr>
                        <a:t>20231BCD0026</a:t>
                      </a:r>
                    </a:p>
                  </a:txBody>
                  <a:tcPr/>
                </a:tc>
                <a:extLst>
                  <a:ext uri="{0D108BD9-81ED-4DB2-BD59-A6C34878D82A}">
                    <a16:rowId xmlns:a16="http://schemas.microsoft.com/office/drawing/2014/main" val="1825509489"/>
                  </a:ext>
                </a:extLst>
              </a:tr>
              <a:tr h="362263">
                <a:tc>
                  <a:txBody>
                    <a:bodyPr/>
                    <a:lstStyle/>
                    <a:p>
                      <a:pPr algn="ctr"/>
                      <a:r>
                        <a:rPr lang="en-US" sz="2000" dirty="0" err="1">
                          <a:latin typeface="Times New Roman" panose="02020603050405020304" pitchFamily="18" charset="0"/>
                          <a:cs typeface="Times New Roman" panose="02020603050405020304" pitchFamily="18" charset="0"/>
                        </a:rPr>
                        <a:t>Yashwini</a:t>
                      </a:r>
                      <a:r>
                        <a:rPr lang="en-US" sz="2000" dirty="0">
                          <a:latin typeface="Times New Roman" panose="02020603050405020304" pitchFamily="18" charset="0"/>
                          <a:cs typeface="Times New Roman" panose="02020603050405020304" pitchFamily="18" charset="0"/>
                        </a:rPr>
                        <a:t> R</a:t>
                      </a:r>
                    </a:p>
                  </a:txBody>
                  <a:tcPr/>
                </a:tc>
                <a:tc>
                  <a:txBody>
                    <a:bodyPr/>
                    <a:lstStyle/>
                    <a:p>
                      <a:pPr algn="ctr"/>
                      <a:r>
                        <a:rPr lang="en-US" sz="2000" dirty="0">
                          <a:latin typeface="Times New Roman" panose="02020603050405020304" pitchFamily="18" charset="0"/>
                          <a:cs typeface="Times New Roman" panose="02020603050405020304" pitchFamily="18" charset="0"/>
                        </a:rPr>
                        <a:t>20231BCD0037</a:t>
                      </a:r>
                    </a:p>
                  </a:txBody>
                  <a:tcPr/>
                </a:tc>
                <a:extLst>
                  <a:ext uri="{0D108BD9-81ED-4DB2-BD59-A6C34878D82A}">
                    <a16:rowId xmlns:a16="http://schemas.microsoft.com/office/drawing/2014/main" val="1278268189"/>
                  </a:ext>
                </a:extLst>
              </a:tr>
              <a:tr h="362263">
                <a:tc>
                  <a:txBody>
                    <a:bodyPr/>
                    <a:lstStyle/>
                    <a:p>
                      <a:pPr algn="ctr"/>
                      <a:r>
                        <a:rPr lang="en-US" sz="2000" dirty="0">
                          <a:latin typeface="Times New Roman" panose="02020603050405020304" pitchFamily="18" charset="0"/>
                          <a:cs typeface="Times New Roman" panose="02020603050405020304" pitchFamily="18" charset="0"/>
                        </a:rPr>
                        <a:t>Gifty Mary Charly</a:t>
                      </a:r>
                    </a:p>
                  </a:txBody>
                  <a:tcPr/>
                </a:tc>
                <a:tc>
                  <a:txBody>
                    <a:bodyPr/>
                    <a:lstStyle/>
                    <a:p>
                      <a:pPr algn="ctr"/>
                      <a:r>
                        <a:rPr lang="en-US" sz="2000" dirty="0">
                          <a:latin typeface="Times New Roman" panose="02020603050405020304" pitchFamily="18" charset="0"/>
                          <a:cs typeface="Times New Roman" panose="02020603050405020304" pitchFamily="18" charset="0"/>
                        </a:rPr>
                        <a:t>20231BCD0046</a:t>
                      </a:r>
                    </a:p>
                  </a:txBody>
                  <a:tcPr/>
                </a:tc>
                <a:extLst>
                  <a:ext uri="{0D108BD9-81ED-4DB2-BD59-A6C34878D82A}">
                    <a16:rowId xmlns:a16="http://schemas.microsoft.com/office/drawing/2014/main" val="3413316552"/>
                  </a:ext>
                </a:extLst>
              </a:tr>
            </a:tbl>
          </a:graphicData>
        </a:graphic>
      </p:graphicFrame>
    </p:spTree>
    <p:extLst>
      <p:ext uri="{BB962C8B-B14F-4D97-AF65-F5344CB8AC3E}">
        <p14:creationId xmlns:p14="http://schemas.microsoft.com/office/powerpoint/2010/main" val="947468273"/>
      </p:ext>
    </p:extLst>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DDF01-1117-5E83-E98A-015C3A0402E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D38C1C6-6AFF-683A-7324-F0926B7A8C14}"/>
              </a:ext>
            </a:extLst>
          </p:cNvPr>
          <p:cNvSpPr>
            <a:spLocks noGrp="1"/>
          </p:cNvSpPr>
          <p:nvPr>
            <p:ph idx="1"/>
          </p:nvPr>
        </p:nvSpPr>
        <p:spPr/>
        <p:txBody>
          <a:bodyPr/>
          <a:lstStyle/>
          <a:p>
            <a:endParaRPr lang="en-IN" dirty="0"/>
          </a:p>
        </p:txBody>
      </p:sp>
      <p:sp>
        <p:nvSpPr>
          <p:cNvPr id="4" name="Slide Number Placeholder 3">
            <a:extLst>
              <a:ext uri="{FF2B5EF4-FFF2-40B4-BE49-F238E27FC236}">
                <a16:creationId xmlns:a16="http://schemas.microsoft.com/office/drawing/2014/main" id="{3ABB7E07-4E87-931A-A6E4-647CB21C4680}"/>
              </a:ext>
            </a:extLst>
          </p:cNvPr>
          <p:cNvSpPr>
            <a:spLocks noGrp="1"/>
          </p:cNvSpPr>
          <p:nvPr>
            <p:ph type="sldNum" sz="quarter" idx="12"/>
          </p:nvPr>
        </p:nvSpPr>
        <p:spPr/>
        <p:txBody>
          <a:bodyPr/>
          <a:lstStyle/>
          <a:p>
            <a:pPr>
              <a:defRPr/>
            </a:pPr>
            <a:fld id="{815EC703-C051-410C-8BA1-62752E291E83}" type="slidenum">
              <a:rPr lang="en-US" altLang="en-US" smtClean="0"/>
              <a:pPr>
                <a:defRPr/>
              </a:pPr>
              <a:t>10</a:t>
            </a:fld>
            <a:endParaRPr lang="en-US" altLang="en-US"/>
          </a:p>
        </p:txBody>
      </p:sp>
      <p:pic>
        <p:nvPicPr>
          <p:cNvPr id="6" name="Picture 5">
            <a:extLst>
              <a:ext uri="{FF2B5EF4-FFF2-40B4-BE49-F238E27FC236}">
                <a16:creationId xmlns:a16="http://schemas.microsoft.com/office/drawing/2014/main" id="{12F43E0A-1E65-4DF0-D662-8E08241B20DE}"/>
              </a:ext>
            </a:extLst>
          </p:cNvPr>
          <p:cNvPicPr>
            <a:picLocks noChangeAspect="1"/>
          </p:cNvPicPr>
          <p:nvPr/>
        </p:nvPicPr>
        <p:blipFill>
          <a:blip r:embed="rId2"/>
          <a:stretch>
            <a:fillRect/>
          </a:stretch>
        </p:blipFill>
        <p:spPr>
          <a:xfrm>
            <a:off x="6705600" y="116205"/>
            <a:ext cx="5256144" cy="5695315"/>
          </a:xfrm>
          <a:prstGeom prst="rect">
            <a:avLst/>
          </a:prstGeom>
        </p:spPr>
      </p:pic>
      <p:pic>
        <p:nvPicPr>
          <p:cNvPr id="8" name="Picture 7">
            <a:extLst>
              <a:ext uri="{FF2B5EF4-FFF2-40B4-BE49-F238E27FC236}">
                <a16:creationId xmlns:a16="http://schemas.microsoft.com/office/drawing/2014/main" id="{6C820BD6-C28E-19AC-D43E-861BDD2E2E26}"/>
              </a:ext>
            </a:extLst>
          </p:cNvPr>
          <p:cNvPicPr>
            <a:picLocks noChangeAspect="1"/>
          </p:cNvPicPr>
          <p:nvPr/>
        </p:nvPicPr>
        <p:blipFill>
          <a:blip r:embed="rId3"/>
          <a:stretch>
            <a:fillRect/>
          </a:stretch>
        </p:blipFill>
        <p:spPr>
          <a:xfrm>
            <a:off x="0" y="365126"/>
            <a:ext cx="6705600" cy="4787186"/>
          </a:xfrm>
          <a:prstGeom prst="rect">
            <a:avLst/>
          </a:prstGeom>
        </p:spPr>
      </p:pic>
    </p:spTree>
    <p:extLst>
      <p:ext uri="{BB962C8B-B14F-4D97-AF65-F5344CB8AC3E}">
        <p14:creationId xmlns:p14="http://schemas.microsoft.com/office/powerpoint/2010/main" val="1439710497"/>
      </p:ext>
    </p:extLst>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9EADD676-6F78-A0ED-86C7-CACEB8EF23E3}"/>
            </a:ext>
          </a:extLst>
        </p:cNvPr>
        <p:cNvGrpSpPr/>
        <p:nvPr/>
      </p:nvGrpSpPr>
      <p:grpSpPr>
        <a:xfrm>
          <a:off x="0" y="0"/>
          <a:ext cx="0" cy="0"/>
          <a:chOff x="0" y="0"/>
          <a:chExt cx="0" cy="0"/>
        </a:xfrm>
      </p:grpSpPr>
      <p:sp>
        <p:nvSpPr>
          <p:cNvPr id="96" name="Google Shape;96;p14">
            <a:extLst>
              <a:ext uri="{FF2B5EF4-FFF2-40B4-BE49-F238E27FC236}">
                <a16:creationId xmlns:a16="http://schemas.microsoft.com/office/drawing/2014/main" id="{0D0FB102-4363-C81B-C1B9-97A49FCEDF80}"/>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b="1" dirty="0">
                <a:latin typeface="Cambria" panose="02040503050406030204" pitchFamily="18" charset="0"/>
                <a:ea typeface="Cambria" panose="02040503050406030204" pitchFamily="18" charset="0"/>
              </a:rPr>
              <a:t>Module Design(</a:t>
            </a:r>
            <a:r>
              <a:rPr lang="en-GB" b="1" dirty="0" err="1">
                <a:latin typeface="Cambria" panose="02040503050406030204" pitchFamily="18" charset="0"/>
                <a:ea typeface="Cambria" panose="02040503050406030204" pitchFamily="18" charset="0"/>
              </a:rPr>
              <a:t>Cont</a:t>
            </a:r>
            <a:r>
              <a:rPr lang="en-GB" b="1" dirty="0">
                <a:latin typeface="Cambria" panose="02040503050406030204" pitchFamily="18" charset="0"/>
                <a:ea typeface="Cambria" panose="02040503050406030204" pitchFamily="18" charset="0"/>
              </a:rPr>
              <a:t>)</a:t>
            </a:r>
            <a:endParaRPr b="1" dirty="0">
              <a:latin typeface="Cambria" panose="02040503050406030204" pitchFamily="18" charset="0"/>
              <a:ea typeface="Cambria" panose="02040503050406030204" pitchFamily="18" charset="0"/>
            </a:endParaRPr>
          </a:p>
        </p:txBody>
      </p:sp>
      <p:sp>
        <p:nvSpPr>
          <p:cNvPr id="4" name="TextBox 3">
            <a:extLst>
              <a:ext uri="{FF2B5EF4-FFF2-40B4-BE49-F238E27FC236}">
                <a16:creationId xmlns:a16="http://schemas.microsoft.com/office/drawing/2014/main" id="{682DAB3F-51EB-C80E-86CC-D37777A56563}"/>
              </a:ext>
            </a:extLst>
          </p:cNvPr>
          <p:cNvSpPr txBox="1"/>
          <p:nvPr/>
        </p:nvSpPr>
        <p:spPr>
          <a:xfrm>
            <a:off x="0" y="885041"/>
            <a:ext cx="12242800" cy="3046988"/>
          </a:xfrm>
          <a:prstGeom prst="rect">
            <a:avLst/>
          </a:prstGeom>
          <a:noFill/>
        </p:spPr>
        <p:txBody>
          <a:bodyPr wrap="square">
            <a:spAutoFit/>
          </a:bodyPr>
          <a:lstStyle/>
          <a:p>
            <a:pPr algn="just"/>
            <a:r>
              <a:rPr lang="en-US" sz="2400" b="1" dirty="0"/>
              <a:t>Module 4: Caregiver &amp; Doctor Integration</a:t>
            </a:r>
          </a:p>
          <a:p>
            <a:pPr marL="342900" indent="-342900" algn="just">
              <a:buFont typeface="Wingdings" panose="05000000000000000000" pitchFamily="2" charset="2"/>
              <a:buChar char="Ø"/>
            </a:pPr>
            <a:r>
              <a:rPr lang="en-US" sz="2400" b="1" dirty="0"/>
              <a:t>Purpose:</a:t>
            </a:r>
            <a:endParaRPr lang="en-US" sz="2400" dirty="0"/>
          </a:p>
          <a:p>
            <a:pPr marL="342900" indent="-342900" algn="just">
              <a:buFont typeface="Arial" panose="020B0604020202020204" pitchFamily="34" charset="0"/>
              <a:buChar char="•"/>
            </a:pPr>
            <a:r>
              <a:rPr lang="en-US" sz="2400" dirty="0"/>
              <a:t>Facilitates collaboration between users, caregivers, and healthcare providers.</a:t>
            </a:r>
          </a:p>
          <a:p>
            <a:pPr marL="342900" indent="-342900" algn="just">
              <a:buFont typeface="Wingdings" panose="05000000000000000000" pitchFamily="2" charset="2"/>
              <a:buChar char="Ø"/>
            </a:pPr>
            <a:r>
              <a:rPr lang="en-US" sz="2400" b="1" dirty="0"/>
              <a:t>Key Features:</a:t>
            </a:r>
            <a:endParaRPr lang="en-US" sz="2400" dirty="0"/>
          </a:p>
          <a:p>
            <a:pPr marL="342900" indent="-342900" algn="just">
              <a:buFont typeface="Arial" panose="020B0604020202020204" pitchFamily="34" charset="0"/>
              <a:buChar char="•"/>
            </a:pPr>
            <a:r>
              <a:rPr lang="en-US" sz="2400" dirty="0"/>
              <a:t>Caregiver Access: Enables family members to receive notifications if a user misses a dose.</a:t>
            </a:r>
          </a:p>
          <a:p>
            <a:pPr algn="just"/>
            <a:r>
              <a:rPr lang="en-US" sz="2400" b="1" dirty="0"/>
              <a:t>Why It’s Important:</a:t>
            </a:r>
            <a:endParaRPr lang="en-US" sz="2400" dirty="0"/>
          </a:p>
          <a:p>
            <a:pPr marL="342900" indent="-342900" algn="just">
              <a:buFont typeface="Arial" panose="020B0604020202020204" pitchFamily="34" charset="0"/>
              <a:buChar char="•"/>
            </a:pPr>
            <a:r>
              <a:rPr lang="en-US" sz="2400" dirty="0"/>
              <a:t>Promotes a support system, ensuring users are not alone in their health journey.</a:t>
            </a:r>
          </a:p>
          <a:p>
            <a:pPr algn="just"/>
            <a:endParaRPr lang="en-US" sz="2400" dirty="0">
              <a:solidFill>
                <a:schemeClr val="tx1">
                  <a:lumMod val="85000"/>
                  <a:lumOff val="15000"/>
                </a:schemeClr>
              </a:solidFill>
            </a:endParaRPr>
          </a:p>
        </p:txBody>
      </p:sp>
    </p:spTree>
    <p:extLst>
      <p:ext uri="{BB962C8B-B14F-4D97-AF65-F5344CB8AC3E}">
        <p14:creationId xmlns:p14="http://schemas.microsoft.com/office/powerpoint/2010/main" val="3582993503"/>
      </p:ext>
    </p:extLst>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62326-CC62-AF81-A43E-7773F24C9A14}"/>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682A0FAF-7C20-2D30-7C97-577762617F01}"/>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A5483FE3-1C4F-A14B-E496-832F0D03724B}"/>
              </a:ext>
            </a:extLst>
          </p:cNvPr>
          <p:cNvSpPr>
            <a:spLocks noGrp="1"/>
          </p:cNvSpPr>
          <p:nvPr>
            <p:ph type="sldNum" sz="quarter" idx="12"/>
          </p:nvPr>
        </p:nvSpPr>
        <p:spPr/>
        <p:txBody>
          <a:bodyPr/>
          <a:lstStyle/>
          <a:p>
            <a:pPr>
              <a:defRPr/>
            </a:pPr>
            <a:fld id="{815EC703-C051-410C-8BA1-62752E291E83}" type="slidenum">
              <a:rPr lang="en-US" altLang="en-US" smtClean="0"/>
              <a:pPr>
                <a:defRPr/>
              </a:pPr>
              <a:t>12</a:t>
            </a:fld>
            <a:endParaRPr lang="en-US" altLang="en-US"/>
          </a:p>
        </p:txBody>
      </p:sp>
      <p:pic>
        <p:nvPicPr>
          <p:cNvPr id="6" name="Picture 5">
            <a:extLst>
              <a:ext uri="{FF2B5EF4-FFF2-40B4-BE49-F238E27FC236}">
                <a16:creationId xmlns:a16="http://schemas.microsoft.com/office/drawing/2014/main" id="{D8C03BE0-2016-92A8-36DF-5051D5815F36}"/>
              </a:ext>
            </a:extLst>
          </p:cNvPr>
          <p:cNvPicPr>
            <a:picLocks noChangeAspect="1"/>
          </p:cNvPicPr>
          <p:nvPr/>
        </p:nvPicPr>
        <p:blipFill>
          <a:blip r:embed="rId2"/>
          <a:stretch>
            <a:fillRect/>
          </a:stretch>
        </p:blipFill>
        <p:spPr>
          <a:xfrm>
            <a:off x="5913120" y="-199390"/>
            <a:ext cx="5933064" cy="5516086"/>
          </a:xfrm>
          <a:prstGeom prst="rect">
            <a:avLst/>
          </a:prstGeom>
        </p:spPr>
      </p:pic>
      <p:pic>
        <p:nvPicPr>
          <p:cNvPr id="8" name="Picture 7">
            <a:extLst>
              <a:ext uri="{FF2B5EF4-FFF2-40B4-BE49-F238E27FC236}">
                <a16:creationId xmlns:a16="http://schemas.microsoft.com/office/drawing/2014/main" id="{DBD77EE1-8791-91EA-CB99-0E635DD10769}"/>
              </a:ext>
            </a:extLst>
          </p:cNvPr>
          <p:cNvPicPr>
            <a:picLocks noChangeAspect="1"/>
          </p:cNvPicPr>
          <p:nvPr/>
        </p:nvPicPr>
        <p:blipFill>
          <a:blip r:embed="rId3"/>
          <a:stretch>
            <a:fillRect/>
          </a:stretch>
        </p:blipFill>
        <p:spPr>
          <a:xfrm>
            <a:off x="345816" y="-71119"/>
            <a:ext cx="5567304" cy="5151120"/>
          </a:xfrm>
          <a:prstGeom prst="rect">
            <a:avLst/>
          </a:prstGeom>
        </p:spPr>
      </p:pic>
    </p:spTree>
    <p:extLst>
      <p:ext uri="{BB962C8B-B14F-4D97-AF65-F5344CB8AC3E}">
        <p14:creationId xmlns:p14="http://schemas.microsoft.com/office/powerpoint/2010/main" val="761030961"/>
      </p:ext>
    </p:extLst>
  </p:cSld>
  <p:clrMapOvr>
    <a:masterClrMapping/>
  </p:clrMapOvr>
  <p:transition spd="slow">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pic>
        <p:nvPicPr>
          <p:cNvPr id="2" name="Picture 2" descr="Output image">
            <a:extLst>
              <a:ext uri="{FF2B5EF4-FFF2-40B4-BE49-F238E27FC236}">
                <a16:creationId xmlns:a16="http://schemas.microsoft.com/office/drawing/2014/main" id="{805FBD53-FC5D-7F72-5608-EDAAFFDBA0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5280" y="1239596"/>
            <a:ext cx="7666075" cy="400123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6FD98F5F-3805-0F3F-EE78-8DAFAB53A1E3}"/>
              </a:ext>
            </a:extLst>
          </p:cNvPr>
          <p:cNvSpPr>
            <a:spLocks noGrp="1"/>
          </p:cNvSpPr>
          <p:nvPr>
            <p:ph idx="1"/>
          </p:nvPr>
        </p:nvSpPr>
        <p:spPr>
          <a:xfrm flipV="1">
            <a:off x="14889481" y="4714240"/>
            <a:ext cx="45719" cy="821442"/>
          </a:xfrm>
        </p:spPr>
        <p:txBody>
          <a:bodyPr/>
          <a:lstStyle/>
          <a:p>
            <a:pPr marL="0" indent="0" algn="just">
              <a:buNone/>
            </a:pPr>
            <a:endParaRPr sz="2000" dirty="0">
              <a:solidFill>
                <a:srgbClr val="FF0000"/>
              </a:solidFill>
            </a:endParaRPr>
          </a:p>
        </p:txBody>
      </p:sp>
    </p:spTree>
    <p:extLst>
      <p:ext uri="{BB962C8B-B14F-4D97-AF65-F5344CB8AC3E}">
        <p14:creationId xmlns:p14="http://schemas.microsoft.com/office/powerpoint/2010/main" val="479890276"/>
      </p:ext>
    </p:extLst>
  </p:cSld>
  <p:clrMapOvr>
    <a:masterClrMapping/>
  </p:clrMapOvr>
  <p:transition spd="slow">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gn="ctr">
              <a:lnSpc>
                <a:spcPct val="200000"/>
              </a:lnSpc>
            </a:pPr>
            <a:r>
              <a:rPr lang="en-US" dirty="0" err="1">
                <a:latin typeface="Cambria" panose="02040503050406030204" pitchFamily="18" charset="0"/>
                <a:ea typeface="Cambria" panose="02040503050406030204" pitchFamily="18" charset="0"/>
              </a:rPr>
              <a:t>Github</a:t>
            </a:r>
            <a:r>
              <a:rPr lang="en-US" dirty="0">
                <a:latin typeface="Cambria" panose="02040503050406030204" pitchFamily="18" charset="0"/>
                <a:ea typeface="Cambria" panose="02040503050406030204" pitchFamily="18" charset="0"/>
              </a:rPr>
              <a:t>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0" y="2263402"/>
            <a:ext cx="11783848"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ctr">
              <a:lnSpc>
                <a:spcPct val="200000"/>
              </a:lnSpc>
              <a:spcBef>
                <a:spcPts val="0"/>
              </a:spcBef>
              <a:buSzPct val="100000"/>
              <a:buNone/>
            </a:pPr>
            <a:r>
              <a:rPr lang="en-US" sz="2400" b="1" dirty="0">
                <a:solidFill>
                  <a:schemeClr val="accent2">
                    <a:lumMod val="75000"/>
                  </a:schemeClr>
                </a:solidFill>
                <a:latin typeface="Cambria" panose="02040503050406030204" pitchFamily="18" charset="0"/>
                <a:ea typeface="Cambria" panose="02040503050406030204" pitchFamily="18" charset="0"/>
              </a:rPr>
              <a:t>https://github.com/Gift20032013/medicationreminderapp/upload/main</a:t>
            </a:r>
          </a:p>
        </p:txBody>
      </p:sp>
    </p:spTree>
    <p:extLst>
      <p:ext uri="{BB962C8B-B14F-4D97-AF65-F5344CB8AC3E}">
        <p14:creationId xmlns:p14="http://schemas.microsoft.com/office/powerpoint/2010/main" val="2856357337"/>
      </p:ext>
    </p:extLst>
  </p:cSld>
  <p:clrMapOvr>
    <a:masterClrMapping/>
  </p:clrMapOvr>
  <p:transition spd="slow">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4114800" y="71438"/>
            <a:ext cx="3213100" cy="572028"/>
          </a:xfrm>
          <a:prstGeom prst="rect">
            <a:avLst/>
          </a:prstGeom>
          <a:noFill/>
          <a:ln>
            <a:noFill/>
          </a:ln>
        </p:spPr>
        <p:txBody>
          <a:bodyPr spcFirstLastPara="1" wrap="square" lIns="91425" tIns="45700" rIns="91425" bIns="45700" anchor="ctr" anchorCtr="0">
            <a:noAutofit/>
          </a:bodyPr>
          <a:lstStyle/>
          <a:p>
            <a:pPr lvl="0" algn="ctr"/>
            <a:r>
              <a:rPr lang="en-GB" b="1" dirty="0">
                <a:solidFill>
                  <a:schemeClr val="tx1">
                    <a:lumMod val="95000"/>
                    <a:lumOff val="5000"/>
                  </a:schemeClr>
                </a:solidFill>
                <a:latin typeface="Cambria" panose="02040503050406030204" pitchFamily="18" charset="0"/>
                <a:ea typeface="Cambria" panose="02040503050406030204" pitchFamily="18" charset="0"/>
              </a:rPr>
              <a:t>References</a:t>
            </a:r>
            <a:r>
              <a:rPr lang="en-GB" dirty="0">
                <a:solidFill>
                  <a:schemeClr val="tx1">
                    <a:lumMod val="95000"/>
                    <a:lumOff val="5000"/>
                  </a:schemeClr>
                </a:solidFill>
                <a:latin typeface="Cambria" panose="02040503050406030204" pitchFamily="18" charset="0"/>
                <a:ea typeface="Cambria" panose="02040503050406030204" pitchFamily="18" charset="0"/>
              </a:rPr>
              <a:t> </a:t>
            </a:r>
            <a:endParaRPr dirty="0">
              <a:solidFill>
                <a:schemeClr val="tx1">
                  <a:lumMod val="95000"/>
                  <a:lumOff val="5000"/>
                </a:schemeClr>
              </a:solidFill>
              <a:latin typeface="Cambria" panose="02040503050406030204" pitchFamily="18" charset="0"/>
              <a:ea typeface="Cambria" panose="02040503050406030204" pitchFamily="18" charset="0"/>
            </a:endParaRPr>
          </a:p>
        </p:txBody>
      </p:sp>
      <p:graphicFrame>
        <p:nvGraphicFramePr>
          <p:cNvPr id="6" name="Table 5">
            <a:extLst>
              <a:ext uri="{FF2B5EF4-FFF2-40B4-BE49-F238E27FC236}">
                <a16:creationId xmlns:a16="http://schemas.microsoft.com/office/drawing/2014/main" id="{ABA069EE-8A2C-EC3E-3D3E-09F1BAE1AB0E}"/>
              </a:ext>
            </a:extLst>
          </p:cNvPr>
          <p:cNvGraphicFramePr>
            <a:graphicFrameLocks noGrp="1"/>
          </p:cNvGraphicFramePr>
          <p:nvPr/>
        </p:nvGraphicFramePr>
        <p:xfrm>
          <a:off x="0" y="719666"/>
          <a:ext cx="12191999" cy="5088167"/>
        </p:xfrm>
        <a:graphic>
          <a:graphicData uri="http://schemas.openxmlformats.org/drawingml/2006/table">
            <a:tbl>
              <a:tblPr firstRow="1" bandRow="1">
                <a:tableStyleId>{5C22544A-7EE6-4342-B048-85BDC9FD1C3A}</a:tableStyleId>
              </a:tblPr>
              <a:tblGrid>
                <a:gridCol w="2419497">
                  <a:extLst>
                    <a:ext uri="{9D8B030D-6E8A-4147-A177-3AD203B41FA5}">
                      <a16:colId xmlns:a16="http://schemas.microsoft.com/office/drawing/2014/main" val="1188957141"/>
                    </a:ext>
                  </a:extLst>
                </a:gridCol>
                <a:gridCol w="2419497">
                  <a:extLst>
                    <a:ext uri="{9D8B030D-6E8A-4147-A177-3AD203B41FA5}">
                      <a16:colId xmlns:a16="http://schemas.microsoft.com/office/drawing/2014/main" val="3812284796"/>
                    </a:ext>
                  </a:extLst>
                </a:gridCol>
                <a:gridCol w="1058530">
                  <a:extLst>
                    <a:ext uri="{9D8B030D-6E8A-4147-A177-3AD203B41FA5}">
                      <a16:colId xmlns:a16="http://schemas.microsoft.com/office/drawing/2014/main" val="1478100457"/>
                    </a:ext>
                  </a:extLst>
                </a:gridCol>
                <a:gridCol w="3780466">
                  <a:extLst>
                    <a:ext uri="{9D8B030D-6E8A-4147-A177-3AD203B41FA5}">
                      <a16:colId xmlns:a16="http://schemas.microsoft.com/office/drawing/2014/main" val="3702293505"/>
                    </a:ext>
                  </a:extLst>
                </a:gridCol>
                <a:gridCol w="2514009">
                  <a:extLst>
                    <a:ext uri="{9D8B030D-6E8A-4147-A177-3AD203B41FA5}">
                      <a16:colId xmlns:a16="http://schemas.microsoft.com/office/drawing/2014/main" val="1585766072"/>
                    </a:ext>
                  </a:extLst>
                </a:gridCol>
              </a:tblGrid>
              <a:tr h="516167">
                <a:tc>
                  <a:txBody>
                    <a:bodyPr/>
                    <a:lstStyle/>
                    <a:p>
                      <a:r>
                        <a:rPr lang="en-IN" sz="2400" dirty="0">
                          <a:solidFill>
                            <a:srgbClr val="FAFAFA"/>
                          </a:solidFill>
                        </a:rPr>
                        <a:t>Name</a:t>
                      </a:r>
                    </a:p>
                  </a:txBody>
                  <a:tcPr anchor="ctr"/>
                </a:tc>
                <a:tc>
                  <a:txBody>
                    <a:bodyPr/>
                    <a:lstStyle/>
                    <a:p>
                      <a:r>
                        <a:rPr lang="en-IN" sz="2400" dirty="0">
                          <a:solidFill>
                            <a:srgbClr val="FAFAFA"/>
                          </a:solidFill>
                        </a:rPr>
                        <a:t>Author Name</a:t>
                      </a:r>
                    </a:p>
                  </a:txBody>
                  <a:tcPr anchor="ctr"/>
                </a:tc>
                <a:tc>
                  <a:txBody>
                    <a:bodyPr/>
                    <a:lstStyle/>
                    <a:p>
                      <a:r>
                        <a:rPr lang="en-IN" sz="2400" dirty="0">
                          <a:solidFill>
                            <a:srgbClr val="FAFAFA"/>
                          </a:solidFill>
                        </a:rPr>
                        <a:t>Year</a:t>
                      </a:r>
                    </a:p>
                  </a:txBody>
                  <a:tcPr anchor="ctr"/>
                </a:tc>
                <a:tc>
                  <a:txBody>
                    <a:bodyPr/>
                    <a:lstStyle/>
                    <a:p>
                      <a:r>
                        <a:rPr lang="en-IN" sz="2400" dirty="0">
                          <a:solidFill>
                            <a:srgbClr val="FAFAFA"/>
                          </a:solidFill>
                        </a:rPr>
                        <a:t>About</a:t>
                      </a:r>
                    </a:p>
                  </a:txBody>
                  <a:tcPr anchor="ctr"/>
                </a:tc>
                <a:tc>
                  <a:txBody>
                    <a:bodyPr/>
                    <a:lstStyle/>
                    <a:p>
                      <a:r>
                        <a:rPr lang="en-IN" sz="2400" dirty="0">
                          <a:solidFill>
                            <a:srgbClr val="FAFAFA"/>
                          </a:solidFill>
                        </a:rPr>
                        <a:t>Link</a:t>
                      </a:r>
                    </a:p>
                  </a:txBody>
                  <a:tcPr anchor="ctr"/>
                </a:tc>
                <a:extLst>
                  <a:ext uri="{0D108BD9-81ED-4DB2-BD59-A6C34878D82A}">
                    <a16:rowId xmlns:a16="http://schemas.microsoft.com/office/drawing/2014/main" val="1527197055"/>
                  </a:ext>
                </a:extLst>
              </a:tr>
              <a:tr h="1654562">
                <a:tc>
                  <a:txBody>
                    <a:bodyPr/>
                    <a:lstStyle/>
                    <a:p>
                      <a:r>
                        <a:rPr lang="en-US" sz="2400" dirty="0">
                          <a:solidFill>
                            <a:schemeClr val="tx1">
                              <a:lumMod val="85000"/>
                              <a:lumOff val="15000"/>
                            </a:schemeClr>
                          </a:solidFill>
                        </a:rPr>
                        <a:t>IOT-Based Real Time Medicine Reminder and Tracking System</a:t>
                      </a:r>
                    </a:p>
                  </a:txBody>
                  <a:tcPr anchor="ctr"/>
                </a:tc>
                <a:tc>
                  <a:txBody>
                    <a:bodyPr/>
                    <a:lstStyle/>
                    <a:p>
                      <a:r>
                        <a:rPr lang="en-IN" sz="2400" dirty="0" err="1">
                          <a:solidFill>
                            <a:schemeClr val="tx1">
                              <a:lumMod val="85000"/>
                              <a:lumOff val="15000"/>
                            </a:schemeClr>
                          </a:solidFill>
                        </a:rPr>
                        <a:t>Sangameshwar</a:t>
                      </a:r>
                      <a:r>
                        <a:rPr lang="en-IN" sz="2400" dirty="0">
                          <a:solidFill>
                            <a:schemeClr val="tx1">
                              <a:lumMod val="85000"/>
                              <a:lumOff val="15000"/>
                            </a:schemeClr>
                          </a:solidFill>
                        </a:rPr>
                        <a:t> </a:t>
                      </a:r>
                      <a:r>
                        <a:rPr lang="en-IN" sz="2400" dirty="0" err="1">
                          <a:solidFill>
                            <a:schemeClr val="tx1">
                              <a:lumMod val="85000"/>
                              <a:lumOff val="15000"/>
                            </a:schemeClr>
                          </a:solidFill>
                        </a:rPr>
                        <a:t>Kawdi</a:t>
                      </a:r>
                      <a:r>
                        <a:rPr lang="en-IN" sz="2400" dirty="0">
                          <a:solidFill>
                            <a:schemeClr val="tx1">
                              <a:lumMod val="85000"/>
                              <a:lumOff val="15000"/>
                            </a:schemeClr>
                          </a:solidFill>
                        </a:rPr>
                        <a:t>, Preeti, </a:t>
                      </a:r>
                      <a:r>
                        <a:rPr lang="en-IN" sz="2400" dirty="0" err="1">
                          <a:solidFill>
                            <a:schemeClr val="tx1">
                              <a:lumMod val="85000"/>
                              <a:lumOff val="15000"/>
                            </a:schemeClr>
                          </a:solidFill>
                        </a:rPr>
                        <a:t>Namratha</a:t>
                      </a:r>
                      <a:r>
                        <a:rPr lang="en-IN" sz="2400" dirty="0">
                          <a:solidFill>
                            <a:schemeClr val="tx1">
                              <a:lumMod val="85000"/>
                              <a:lumOff val="15000"/>
                            </a:schemeClr>
                          </a:solidFill>
                        </a:rPr>
                        <a:t>, Vijay Laxmi</a:t>
                      </a:r>
                    </a:p>
                  </a:txBody>
                  <a:tcPr anchor="ctr"/>
                </a:tc>
                <a:tc>
                  <a:txBody>
                    <a:bodyPr/>
                    <a:lstStyle/>
                    <a:p>
                      <a:r>
                        <a:rPr lang="en-IN" sz="2400" dirty="0">
                          <a:solidFill>
                            <a:schemeClr val="tx1">
                              <a:lumMod val="85000"/>
                              <a:lumOff val="15000"/>
                            </a:schemeClr>
                          </a:solidFill>
                        </a:rPr>
                        <a:t>2024</a:t>
                      </a:r>
                    </a:p>
                  </a:txBody>
                  <a:tcPr anchor="ctr"/>
                </a:tc>
                <a:tc>
                  <a:txBody>
                    <a:bodyPr/>
                    <a:lstStyle/>
                    <a:p>
                      <a:r>
                        <a:rPr lang="en-US" sz="2400" dirty="0">
                          <a:solidFill>
                            <a:schemeClr val="tx1">
                              <a:lumMod val="85000"/>
                              <a:lumOff val="15000"/>
                            </a:schemeClr>
                          </a:solidFill>
                        </a:rPr>
                        <a:t>Innovative solution to address medication non-adherence using IOT, multi-modal reminders, and customizable features.</a:t>
                      </a:r>
                    </a:p>
                  </a:txBody>
                  <a:tcPr anchor="ctr"/>
                </a:tc>
                <a:tc>
                  <a:txBody>
                    <a:bodyPr/>
                    <a:lstStyle/>
                    <a:p>
                      <a:r>
                        <a:rPr lang="en-US" sz="2400" dirty="0">
                          <a:solidFill>
                            <a:schemeClr val="tx1">
                              <a:lumMod val="85000"/>
                              <a:lumOff val="15000"/>
                            </a:schemeClr>
                          </a:solidFill>
                        </a:rPr>
                        <a:t>https://www.irjet.net/archives/V11/i2/IRJET-V11I2117.pdf</a:t>
                      </a:r>
                    </a:p>
                  </a:txBody>
                  <a:tcPr anchor="ctr"/>
                </a:tc>
                <a:extLst>
                  <a:ext uri="{0D108BD9-81ED-4DB2-BD59-A6C34878D82A}">
                    <a16:rowId xmlns:a16="http://schemas.microsoft.com/office/drawing/2014/main" val="2847162368"/>
                  </a:ext>
                </a:extLst>
              </a:tr>
              <a:tr h="2418206">
                <a:tc>
                  <a:txBody>
                    <a:bodyPr/>
                    <a:lstStyle/>
                    <a:p>
                      <a:r>
                        <a:rPr lang="en-US" sz="2400">
                          <a:solidFill>
                            <a:schemeClr val="tx1">
                              <a:lumMod val="85000"/>
                              <a:lumOff val="15000"/>
                            </a:schemeClr>
                          </a:solidFill>
                        </a:rPr>
                        <a:t>GoMed: Daily Medicine Reminder Application</a:t>
                      </a:r>
                    </a:p>
                  </a:txBody>
                  <a:tcPr anchor="ctr"/>
                </a:tc>
                <a:tc>
                  <a:txBody>
                    <a:bodyPr/>
                    <a:lstStyle/>
                    <a:p>
                      <a:r>
                        <a:rPr lang="en-IN" sz="2400" dirty="0" err="1">
                          <a:solidFill>
                            <a:schemeClr val="tx1">
                              <a:lumMod val="85000"/>
                              <a:lumOff val="15000"/>
                            </a:schemeClr>
                          </a:solidFill>
                        </a:rPr>
                        <a:t>Afshaan</a:t>
                      </a:r>
                      <a:r>
                        <a:rPr lang="en-IN" sz="2400" dirty="0">
                          <a:solidFill>
                            <a:schemeClr val="tx1">
                              <a:lumMod val="85000"/>
                              <a:lumOff val="15000"/>
                            </a:schemeClr>
                          </a:solidFill>
                        </a:rPr>
                        <a:t> </a:t>
                      </a:r>
                      <a:r>
                        <a:rPr lang="en-IN" sz="2400" dirty="0" err="1">
                          <a:solidFill>
                            <a:schemeClr val="tx1">
                              <a:lumMod val="85000"/>
                              <a:lumOff val="15000"/>
                            </a:schemeClr>
                          </a:solidFill>
                        </a:rPr>
                        <a:t>Sarguroh</a:t>
                      </a:r>
                      <a:r>
                        <a:rPr lang="en-IN" sz="2400" dirty="0">
                          <a:solidFill>
                            <a:schemeClr val="tx1">
                              <a:lumMod val="85000"/>
                              <a:lumOff val="15000"/>
                            </a:schemeClr>
                          </a:solidFill>
                        </a:rPr>
                        <a:t>, </a:t>
                      </a:r>
                      <a:r>
                        <a:rPr lang="en-IN" sz="2400" dirty="0" err="1">
                          <a:solidFill>
                            <a:schemeClr val="tx1">
                              <a:lumMod val="85000"/>
                              <a:lumOff val="15000"/>
                            </a:schemeClr>
                          </a:solidFill>
                        </a:rPr>
                        <a:t>Munaf</a:t>
                      </a:r>
                      <a:r>
                        <a:rPr lang="en-IN" sz="2400" dirty="0">
                          <a:solidFill>
                            <a:schemeClr val="tx1">
                              <a:lumMod val="85000"/>
                              <a:lumOff val="15000"/>
                            </a:schemeClr>
                          </a:solidFill>
                        </a:rPr>
                        <a:t> Shaikh, Kashif Khan, Dr. Zainab Mirza</a:t>
                      </a:r>
                    </a:p>
                  </a:txBody>
                  <a:tcPr anchor="ctr"/>
                </a:tc>
                <a:tc>
                  <a:txBody>
                    <a:bodyPr/>
                    <a:lstStyle/>
                    <a:p>
                      <a:r>
                        <a:rPr lang="en-IN" sz="2400" dirty="0">
                          <a:solidFill>
                            <a:schemeClr val="tx1">
                              <a:lumMod val="85000"/>
                              <a:lumOff val="15000"/>
                            </a:schemeClr>
                          </a:solidFill>
                        </a:rPr>
                        <a:t>2021</a:t>
                      </a:r>
                    </a:p>
                  </a:txBody>
                  <a:tcPr anchor="ctr"/>
                </a:tc>
                <a:tc>
                  <a:txBody>
                    <a:bodyPr/>
                    <a:lstStyle/>
                    <a:p>
                      <a:r>
                        <a:rPr lang="en-US" sz="2400" dirty="0">
                          <a:solidFill>
                            <a:schemeClr val="tx1">
                              <a:lumMod val="85000"/>
                              <a:lumOff val="15000"/>
                            </a:schemeClr>
                          </a:solidFill>
                        </a:rPr>
                        <a:t>Android-based application with features like Medicine Reminder, Medicine Restocking Alert, BMI Calculator, and more to support medical adherence and improve health.</a:t>
                      </a:r>
                    </a:p>
                  </a:txBody>
                  <a:tcPr anchor="ctr"/>
                </a:tc>
                <a:tc>
                  <a:txBody>
                    <a:bodyPr/>
                    <a:lstStyle/>
                    <a:p>
                      <a:r>
                        <a:rPr lang="en-IN" sz="2400" dirty="0">
                          <a:solidFill>
                            <a:schemeClr val="tx1">
                              <a:lumMod val="85000"/>
                              <a:lumOff val="15000"/>
                            </a:schemeClr>
                          </a:solidFill>
                        </a:rPr>
                        <a:t>https://ijarcce.com/wp-content/uploads/2021/05/IJARCCE.2021.10441.pdf</a:t>
                      </a:r>
                    </a:p>
                  </a:txBody>
                  <a:tcPr anchor="ctr"/>
                </a:tc>
                <a:extLst>
                  <a:ext uri="{0D108BD9-81ED-4DB2-BD59-A6C34878D82A}">
                    <a16:rowId xmlns:a16="http://schemas.microsoft.com/office/drawing/2014/main" val="171747969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a:extLst>
            <a:ext uri="{FF2B5EF4-FFF2-40B4-BE49-F238E27FC236}">
              <a16:creationId xmlns:a16="http://schemas.microsoft.com/office/drawing/2014/main" id="{FC70D56C-C216-3118-FE03-649E44D850B1}"/>
            </a:ext>
          </a:extLst>
        </p:cNvPr>
        <p:cNvGrpSpPr/>
        <p:nvPr/>
      </p:nvGrpSpPr>
      <p:grpSpPr>
        <a:xfrm>
          <a:off x="0" y="0"/>
          <a:ext cx="0" cy="0"/>
          <a:chOff x="0" y="0"/>
          <a:chExt cx="0" cy="0"/>
        </a:xfrm>
      </p:grpSpPr>
      <p:sp>
        <p:nvSpPr>
          <p:cNvPr id="144" name="Google Shape;144;p22">
            <a:extLst>
              <a:ext uri="{FF2B5EF4-FFF2-40B4-BE49-F238E27FC236}">
                <a16:creationId xmlns:a16="http://schemas.microsoft.com/office/drawing/2014/main" id="{9098259E-CDB7-867C-B34B-95BE7DA425BE}"/>
              </a:ext>
            </a:extLst>
          </p:cNvPr>
          <p:cNvSpPr txBox="1">
            <a:spLocks noGrp="1"/>
          </p:cNvSpPr>
          <p:nvPr>
            <p:ph type="title"/>
          </p:nvPr>
        </p:nvSpPr>
        <p:spPr>
          <a:xfrm>
            <a:off x="3657600" y="109538"/>
            <a:ext cx="4876800" cy="436562"/>
          </a:xfrm>
          <a:prstGeom prst="rect">
            <a:avLst/>
          </a:prstGeom>
          <a:noFill/>
          <a:ln>
            <a:noFill/>
          </a:ln>
        </p:spPr>
        <p:txBody>
          <a:bodyPr spcFirstLastPara="1" wrap="square" lIns="91425" tIns="45700" rIns="91425" bIns="45700" anchor="ctr" anchorCtr="0">
            <a:noAutofit/>
          </a:bodyPr>
          <a:lstStyle/>
          <a:p>
            <a:pPr lvl="0"/>
            <a:r>
              <a:rPr lang="en-GB" b="1" dirty="0">
                <a:solidFill>
                  <a:schemeClr val="tx1">
                    <a:lumMod val="95000"/>
                    <a:lumOff val="5000"/>
                  </a:schemeClr>
                </a:solidFill>
                <a:latin typeface="Cambria" panose="02040503050406030204" pitchFamily="18" charset="0"/>
                <a:ea typeface="Cambria" panose="02040503050406030204" pitchFamily="18" charset="0"/>
              </a:rPr>
              <a:t>References (</a:t>
            </a:r>
            <a:r>
              <a:rPr lang="en-GB" b="1" dirty="0" err="1">
                <a:solidFill>
                  <a:schemeClr val="tx1">
                    <a:lumMod val="95000"/>
                    <a:lumOff val="5000"/>
                  </a:schemeClr>
                </a:solidFill>
                <a:latin typeface="Cambria" panose="02040503050406030204" pitchFamily="18" charset="0"/>
                <a:ea typeface="Cambria" panose="02040503050406030204" pitchFamily="18" charset="0"/>
              </a:rPr>
              <a:t>Cont</a:t>
            </a:r>
            <a:r>
              <a:rPr lang="en-GB" b="1" dirty="0">
                <a:solidFill>
                  <a:schemeClr val="tx1">
                    <a:lumMod val="95000"/>
                    <a:lumOff val="5000"/>
                  </a:schemeClr>
                </a:solidFill>
                <a:latin typeface="Cambria" panose="02040503050406030204" pitchFamily="18" charset="0"/>
                <a:ea typeface="Cambria" panose="02040503050406030204" pitchFamily="18" charset="0"/>
              </a:rPr>
              <a:t>)</a:t>
            </a:r>
            <a:endParaRPr b="1" dirty="0">
              <a:solidFill>
                <a:schemeClr val="tx1">
                  <a:lumMod val="95000"/>
                  <a:lumOff val="5000"/>
                </a:schemeClr>
              </a:solidFill>
              <a:latin typeface="Cambria" panose="02040503050406030204" pitchFamily="18" charset="0"/>
              <a:ea typeface="Cambria" panose="02040503050406030204" pitchFamily="18" charset="0"/>
            </a:endParaRPr>
          </a:p>
        </p:txBody>
      </p:sp>
      <p:graphicFrame>
        <p:nvGraphicFramePr>
          <p:cNvPr id="6" name="Table 5">
            <a:extLst>
              <a:ext uri="{FF2B5EF4-FFF2-40B4-BE49-F238E27FC236}">
                <a16:creationId xmlns:a16="http://schemas.microsoft.com/office/drawing/2014/main" id="{76F98C87-0880-2CF6-F666-81BA6F11D219}"/>
              </a:ext>
            </a:extLst>
          </p:cNvPr>
          <p:cNvGraphicFramePr>
            <a:graphicFrameLocks noGrp="1"/>
          </p:cNvGraphicFramePr>
          <p:nvPr/>
        </p:nvGraphicFramePr>
        <p:xfrm>
          <a:off x="0" y="719666"/>
          <a:ext cx="12191999" cy="5088167"/>
        </p:xfrm>
        <a:graphic>
          <a:graphicData uri="http://schemas.openxmlformats.org/drawingml/2006/table">
            <a:tbl>
              <a:tblPr firstRow="1" bandRow="1">
                <a:tableStyleId>{5C22544A-7EE6-4342-B048-85BDC9FD1C3A}</a:tableStyleId>
              </a:tblPr>
              <a:tblGrid>
                <a:gridCol w="2419497">
                  <a:extLst>
                    <a:ext uri="{9D8B030D-6E8A-4147-A177-3AD203B41FA5}">
                      <a16:colId xmlns:a16="http://schemas.microsoft.com/office/drawing/2014/main" val="1188957141"/>
                    </a:ext>
                  </a:extLst>
                </a:gridCol>
                <a:gridCol w="2419497">
                  <a:extLst>
                    <a:ext uri="{9D8B030D-6E8A-4147-A177-3AD203B41FA5}">
                      <a16:colId xmlns:a16="http://schemas.microsoft.com/office/drawing/2014/main" val="3812284796"/>
                    </a:ext>
                  </a:extLst>
                </a:gridCol>
                <a:gridCol w="1058530">
                  <a:extLst>
                    <a:ext uri="{9D8B030D-6E8A-4147-A177-3AD203B41FA5}">
                      <a16:colId xmlns:a16="http://schemas.microsoft.com/office/drawing/2014/main" val="1478100457"/>
                    </a:ext>
                  </a:extLst>
                </a:gridCol>
                <a:gridCol w="3780466">
                  <a:extLst>
                    <a:ext uri="{9D8B030D-6E8A-4147-A177-3AD203B41FA5}">
                      <a16:colId xmlns:a16="http://schemas.microsoft.com/office/drawing/2014/main" val="3702293505"/>
                    </a:ext>
                  </a:extLst>
                </a:gridCol>
                <a:gridCol w="2514009">
                  <a:extLst>
                    <a:ext uri="{9D8B030D-6E8A-4147-A177-3AD203B41FA5}">
                      <a16:colId xmlns:a16="http://schemas.microsoft.com/office/drawing/2014/main" val="1585766072"/>
                    </a:ext>
                  </a:extLst>
                </a:gridCol>
              </a:tblGrid>
              <a:tr h="516167">
                <a:tc>
                  <a:txBody>
                    <a:bodyPr/>
                    <a:lstStyle/>
                    <a:p>
                      <a:r>
                        <a:rPr lang="en-IN" sz="2400" dirty="0">
                          <a:solidFill>
                            <a:srgbClr val="FAFAFA"/>
                          </a:solidFill>
                        </a:rPr>
                        <a:t>Name</a:t>
                      </a:r>
                    </a:p>
                  </a:txBody>
                  <a:tcPr anchor="ctr"/>
                </a:tc>
                <a:tc>
                  <a:txBody>
                    <a:bodyPr/>
                    <a:lstStyle/>
                    <a:p>
                      <a:r>
                        <a:rPr lang="en-IN" sz="2400" dirty="0">
                          <a:solidFill>
                            <a:srgbClr val="FAFAFA"/>
                          </a:solidFill>
                        </a:rPr>
                        <a:t>Author Name</a:t>
                      </a:r>
                    </a:p>
                  </a:txBody>
                  <a:tcPr anchor="ctr"/>
                </a:tc>
                <a:tc>
                  <a:txBody>
                    <a:bodyPr/>
                    <a:lstStyle/>
                    <a:p>
                      <a:r>
                        <a:rPr lang="en-IN" sz="2400" dirty="0">
                          <a:solidFill>
                            <a:srgbClr val="FAFAFA"/>
                          </a:solidFill>
                        </a:rPr>
                        <a:t>Year</a:t>
                      </a:r>
                    </a:p>
                  </a:txBody>
                  <a:tcPr anchor="ctr"/>
                </a:tc>
                <a:tc>
                  <a:txBody>
                    <a:bodyPr/>
                    <a:lstStyle/>
                    <a:p>
                      <a:r>
                        <a:rPr lang="en-IN" sz="2400" dirty="0">
                          <a:solidFill>
                            <a:srgbClr val="FAFAFA"/>
                          </a:solidFill>
                        </a:rPr>
                        <a:t>About</a:t>
                      </a:r>
                    </a:p>
                  </a:txBody>
                  <a:tcPr anchor="ctr"/>
                </a:tc>
                <a:tc>
                  <a:txBody>
                    <a:bodyPr/>
                    <a:lstStyle/>
                    <a:p>
                      <a:r>
                        <a:rPr lang="en-IN" sz="2400" dirty="0">
                          <a:solidFill>
                            <a:srgbClr val="FAFAFA"/>
                          </a:solidFill>
                        </a:rPr>
                        <a:t>Link</a:t>
                      </a:r>
                    </a:p>
                  </a:txBody>
                  <a:tcPr anchor="ctr"/>
                </a:tc>
                <a:extLst>
                  <a:ext uri="{0D108BD9-81ED-4DB2-BD59-A6C34878D82A}">
                    <a16:rowId xmlns:a16="http://schemas.microsoft.com/office/drawing/2014/main" val="1527197055"/>
                  </a:ext>
                </a:extLst>
              </a:tr>
              <a:tr h="0">
                <a:tc>
                  <a:txBody>
                    <a:bodyPr/>
                    <a:lstStyle/>
                    <a:p>
                      <a:r>
                        <a:rPr lang="en-US" sz="2400" dirty="0"/>
                        <a:t>IOT-Based Medicine Reminder and Monitoring System for Safe Health</a:t>
                      </a:r>
                    </a:p>
                  </a:txBody>
                  <a:tcPr anchor="ctr"/>
                </a:tc>
                <a:tc>
                  <a:txBody>
                    <a:bodyPr/>
                    <a:lstStyle/>
                    <a:p>
                      <a:r>
                        <a:rPr lang="en-IN" sz="2400" dirty="0"/>
                        <a:t>Khushboo Malvi, </a:t>
                      </a:r>
                      <a:r>
                        <a:rPr lang="en-IN" sz="2400" dirty="0" err="1"/>
                        <a:t>Kruti</a:t>
                      </a:r>
                      <a:r>
                        <a:rPr lang="en-IN" sz="2400" dirty="0"/>
                        <a:t> Bhardwaj, Prajwal </a:t>
                      </a:r>
                      <a:r>
                        <a:rPr lang="en-IN" sz="2400" dirty="0" err="1"/>
                        <a:t>Kokate</a:t>
                      </a:r>
                      <a:r>
                        <a:rPr lang="en-IN" sz="2400" dirty="0"/>
                        <a:t>, Dolly </a:t>
                      </a:r>
                      <a:r>
                        <a:rPr lang="en-IN" sz="2400" dirty="0" err="1"/>
                        <a:t>Rahangdale</a:t>
                      </a:r>
                      <a:endParaRPr lang="en-IN" sz="2400" dirty="0"/>
                    </a:p>
                  </a:txBody>
                  <a:tcPr anchor="ctr"/>
                </a:tc>
                <a:tc>
                  <a:txBody>
                    <a:bodyPr/>
                    <a:lstStyle/>
                    <a:p>
                      <a:r>
                        <a:rPr lang="en-IN" sz="2400" dirty="0"/>
                        <a:t>2022</a:t>
                      </a:r>
                    </a:p>
                  </a:txBody>
                  <a:tcPr anchor="ctr"/>
                </a:tc>
                <a:tc>
                  <a:txBody>
                    <a:bodyPr/>
                    <a:lstStyle/>
                    <a:p>
                      <a:r>
                        <a:rPr lang="en-US" sz="2400" dirty="0"/>
                        <a:t>Smart healthcare system built on the IOT with a smart medication box, connected sensors, and servers for continuous health monitoring.</a:t>
                      </a:r>
                    </a:p>
                  </a:txBody>
                  <a:tcPr anchor="ctr"/>
                </a:tc>
                <a:tc>
                  <a:txBody>
                    <a:bodyPr/>
                    <a:lstStyle/>
                    <a:p>
                      <a:r>
                        <a:rPr lang="en-IN" sz="2400" dirty="0"/>
                        <a:t>https://www.irjet.net/archives/V9/i12/IRJET-V9I12212.pdf</a:t>
                      </a:r>
                    </a:p>
                  </a:txBody>
                  <a:tcPr anchor="ctr"/>
                </a:tc>
                <a:extLst>
                  <a:ext uri="{0D108BD9-81ED-4DB2-BD59-A6C34878D82A}">
                    <a16:rowId xmlns:a16="http://schemas.microsoft.com/office/drawing/2014/main" val="2847162368"/>
                  </a:ext>
                </a:extLst>
              </a:tr>
              <a:tr h="0">
                <a:tc>
                  <a:txBody>
                    <a:bodyPr/>
                    <a:lstStyle/>
                    <a:p>
                      <a:r>
                        <a:rPr lang="en-IN" sz="2400" dirty="0"/>
                        <a:t>Med-X, Medicine Reminder App</a:t>
                      </a:r>
                    </a:p>
                  </a:txBody>
                  <a:tcPr anchor="ctr"/>
                </a:tc>
                <a:tc>
                  <a:txBody>
                    <a:bodyPr/>
                    <a:lstStyle/>
                    <a:p>
                      <a:r>
                        <a:rPr lang="en-IN" sz="2400" dirty="0" err="1"/>
                        <a:t>Prafful</a:t>
                      </a:r>
                      <a:r>
                        <a:rPr lang="en-IN" sz="2400" dirty="0"/>
                        <a:t> </a:t>
                      </a:r>
                      <a:r>
                        <a:rPr lang="en-IN" sz="2400" dirty="0" err="1"/>
                        <a:t>Naikode</a:t>
                      </a:r>
                      <a:r>
                        <a:rPr lang="en-IN" sz="2400" dirty="0"/>
                        <a:t>, </a:t>
                      </a:r>
                      <a:r>
                        <a:rPr lang="en-IN" sz="2400" dirty="0" err="1"/>
                        <a:t>Poojal</a:t>
                      </a:r>
                      <a:r>
                        <a:rPr lang="en-IN" sz="2400" dirty="0"/>
                        <a:t> </a:t>
                      </a:r>
                      <a:r>
                        <a:rPr lang="en-IN" sz="2400" dirty="0" err="1"/>
                        <a:t>Pithwa</a:t>
                      </a:r>
                      <a:r>
                        <a:rPr lang="en-IN" sz="2400" dirty="0"/>
                        <a:t>, Lakshita </a:t>
                      </a:r>
                      <a:r>
                        <a:rPr lang="en-IN" sz="2400" dirty="0" err="1"/>
                        <a:t>Landge</a:t>
                      </a:r>
                      <a:endParaRPr lang="en-IN" sz="2400" dirty="0"/>
                    </a:p>
                  </a:txBody>
                  <a:tcPr anchor="ctr"/>
                </a:tc>
                <a:tc>
                  <a:txBody>
                    <a:bodyPr/>
                    <a:lstStyle/>
                    <a:p>
                      <a:r>
                        <a:rPr lang="en-IN" sz="2400" dirty="0"/>
                        <a:t>2021</a:t>
                      </a:r>
                    </a:p>
                  </a:txBody>
                  <a:tcPr anchor="ctr"/>
                </a:tc>
                <a:tc>
                  <a:txBody>
                    <a:bodyPr/>
                    <a:lstStyle/>
                    <a:p>
                      <a:r>
                        <a:rPr lang="en-US" sz="2400" dirty="0"/>
                        <a:t>Android software that helps those who are forgetful or busy remember to take daily meds with customized profiles, auto tracking, and report generation.</a:t>
                      </a:r>
                    </a:p>
                  </a:txBody>
                  <a:tcPr anchor="ctr"/>
                </a:tc>
                <a:tc>
                  <a:txBody>
                    <a:bodyPr/>
                    <a:lstStyle/>
                    <a:p>
                      <a:r>
                        <a:rPr lang="en-IN" sz="2400" dirty="0"/>
                        <a:t>https://ijrpr.com/uploads/V2ISSUE11/IJRPR1903.pdf</a:t>
                      </a:r>
                    </a:p>
                  </a:txBody>
                  <a:tcPr anchor="ctr"/>
                </a:tc>
                <a:extLst>
                  <a:ext uri="{0D108BD9-81ED-4DB2-BD59-A6C34878D82A}">
                    <a16:rowId xmlns:a16="http://schemas.microsoft.com/office/drawing/2014/main" val="1717479698"/>
                  </a:ext>
                </a:extLst>
              </a:tr>
            </a:tbl>
          </a:graphicData>
        </a:graphic>
      </p:graphicFrame>
    </p:spTree>
    <p:extLst>
      <p:ext uri="{BB962C8B-B14F-4D97-AF65-F5344CB8AC3E}">
        <p14:creationId xmlns:p14="http://schemas.microsoft.com/office/powerpoint/2010/main" val="30740354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AC3880E9-0BFC-4A30-3F41-4C4C681ECD36}"/>
            </a:ext>
          </a:extLst>
        </p:cNvPr>
        <p:cNvGrpSpPr/>
        <p:nvPr/>
      </p:nvGrpSpPr>
      <p:grpSpPr>
        <a:xfrm>
          <a:off x="0" y="0"/>
          <a:ext cx="0" cy="0"/>
          <a:chOff x="0" y="0"/>
          <a:chExt cx="0" cy="0"/>
        </a:xfrm>
      </p:grpSpPr>
      <p:sp>
        <p:nvSpPr>
          <p:cNvPr id="96" name="Google Shape;96;p14">
            <a:extLst>
              <a:ext uri="{FF2B5EF4-FFF2-40B4-BE49-F238E27FC236}">
                <a16:creationId xmlns:a16="http://schemas.microsoft.com/office/drawing/2014/main" id="{81C0CB13-CE13-3D84-95F3-E93F54D43FAB}"/>
              </a:ext>
            </a:extLst>
          </p:cNvPr>
          <p:cNvSpPr txBox="1">
            <a:spLocks noGrp="1"/>
          </p:cNvSpPr>
          <p:nvPr>
            <p:ph type="title"/>
          </p:nvPr>
        </p:nvSpPr>
        <p:spPr>
          <a:xfrm>
            <a:off x="762000" y="111734"/>
            <a:ext cx="10668000" cy="487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Future Scope</a:t>
            </a:r>
          </a:p>
        </p:txBody>
      </p:sp>
      <p:sp>
        <p:nvSpPr>
          <p:cNvPr id="5" name="TextBox 4">
            <a:extLst>
              <a:ext uri="{FF2B5EF4-FFF2-40B4-BE49-F238E27FC236}">
                <a16:creationId xmlns:a16="http://schemas.microsoft.com/office/drawing/2014/main" id="{C7E4EC23-E53F-6D5F-6596-7B854EE1DCEA}"/>
              </a:ext>
            </a:extLst>
          </p:cNvPr>
          <p:cNvSpPr txBox="1"/>
          <p:nvPr/>
        </p:nvSpPr>
        <p:spPr>
          <a:xfrm>
            <a:off x="-177800" y="4130655"/>
            <a:ext cx="11978640" cy="369332"/>
          </a:xfrm>
          <a:prstGeom prst="rect">
            <a:avLst/>
          </a:prstGeom>
          <a:noFill/>
        </p:spPr>
        <p:txBody>
          <a:bodyPr wrap="square">
            <a:spAutoFit/>
          </a:bodyPr>
          <a:lstStyle/>
          <a:p>
            <a:endParaRPr lang="en-IN" dirty="0"/>
          </a:p>
        </p:txBody>
      </p:sp>
      <p:sp>
        <p:nvSpPr>
          <p:cNvPr id="6" name="Rectangle 2">
            <a:extLst>
              <a:ext uri="{FF2B5EF4-FFF2-40B4-BE49-F238E27FC236}">
                <a16:creationId xmlns:a16="http://schemas.microsoft.com/office/drawing/2014/main" id="{06D9939E-E73D-A857-7289-C9D592E4D6AC}"/>
              </a:ext>
            </a:extLst>
          </p:cNvPr>
          <p:cNvSpPr>
            <a:spLocks noChangeArrowheads="1"/>
          </p:cNvSpPr>
          <p:nvPr/>
        </p:nvSpPr>
        <p:spPr bwMode="auto">
          <a:xfrm flipH="1">
            <a:off x="264816" y="-184667"/>
            <a:ext cx="2630784" cy="4419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A0FE2A79-4680-F4F2-50F5-642F7EFDB571}"/>
              </a:ext>
            </a:extLst>
          </p:cNvPr>
          <p:cNvSpPr txBox="1"/>
          <p:nvPr/>
        </p:nvSpPr>
        <p:spPr>
          <a:xfrm>
            <a:off x="-25400" y="4283055"/>
            <a:ext cx="11978640" cy="369332"/>
          </a:xfrm>
          <a:prstGeom prst="rect">
            <a:avLst/>
          </a:prstGeom>
          <a:noFill/>
        </p:spPr>
        <p:txBody>
          <a:bodyPr wrap="square">
            <a:spAutoFit/>
          </a:bodyPr>
          <a:lstStyle/>
          <a:p>
            <a:endParaRPr lang="en-IN" dirty="0"/>
          </a:p>
        </p:txBody>
      </p:sp>
      <p:sp>
        <p:nvSpPr>
          <p:cNvPr id="8" name="TextBox 7">
            <a:extLst>
              <a:ext uri="{FF2B5EF4-FFF2-40B4-BE49-F238E27FC236}">
                <a16:creationId xmlns:a16="http://schemas.microsoft.com/office/drawing/2014/main" id="{DA037213-EAE2-F3B5-878A-CEAC0008FBF3}"/>
              </a:ext>
            </a:extLst>
          </p:cNvPr>
          <p:cNvSpPr txBox="1"/>
          <p:nvPr/>
        </p:nvSpPr>
        <p:spPr>
          <a:xfrm>
            <a:off x="127000" y="4435455"/>
            <a:ext cx="11978640" cy="369332"/>
          </a:xfrm>
          <a:prstGeom prst="rect">
            <a:avLst/>
          </a:prstGeom>
          <a:noFill/>
        </p:spPr>
        <p:txBody>
          <a:bodyPr wrap="square">
            <a:spAutoFit/>
          </a:bodyPr>
          <a:lstStyle/>
          <a:p>
            <a:endParaRPr lang="en-IN" dirty="0"/>
          </a:p>
        </p:txBody>
      </p:sp>
      <p:sp>
        <p:nvSpPr>
          <p:cNvPr id="9" name="Rectangle 3">
            <a:extLst>
              <a:ext uri="{FF2B5EF4-FFF2-40B4-BE49-F238E27FC236}">
                <a16:creationId xmlns:a16="http://schemas.microsoft.com/office/drawing/2014/main" id="{1F886EC0-98DA-606B-1BC3-3997896AFDCC}"/>
              </a:ext>
            </a:extLst>
          </p:cNvPr>
          <p:cNvSpPr>
            <a:spLocks noChangeArrowheads="1"/>
          </p:cNvSpPr>
          <p:nvPr/>
        </p:nvSpPr>
        <p:spPr bwMode="auto">
          <a:xfrm>
            <a:off x="975360" y="1278858"/>
            <a:ext cx="9956800" cy="1492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4">
            <a:extLst>
              <a:ext uri="{FF2B5EF4-FFF2-40B4-BE49-F238E27FC236}">
                <a16:creationId xmlns:a16="http://schemas.microsoft.com/office/drawing/2014/main" id="{AD04D8B0-6350-B114-022E-1C0AEB663A9F}"/>
              </a:ext>
            </a:extLst>
          </p:cNvPr>
          <p:cNvSpPr>
            <a:spLocks noChangeArrowheads="1"/>
          </p:cNvSpPr>
          <p:nvPr/>
        </p:nvSpPr>
        <p:spPr bwMode="auto">
          <a:xfrm rot="10800000" flipV="1">
            <a:off x="127000" y="599234"/>
            <a:ext cx="1159256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Advanced Notification System:</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Introduce smart alerts, snooze options, repeated notifications, and escalation if users consistently miss doses.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Medication Database Integration:</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Connect the app with official medication databases to allow users to easily find their prescribed drugs, with auto-filled dosage and instruction details.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Doctor and Pharmacy Connectivity:</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Allow users to share medication adherence data with doctors and receive updated prescriptions or medication changes directly through the app.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Multi-Language Support: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Add support for various languages to make the app accessible to a broader global audience, including elderly users with limited English proficiency.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Wearable Device Integration:</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Sync the app with smartwatches and fitness trackers to deliver reminders and collect health data related to medication intake patterns.</a:t>
            </a:r>
          </a:p>
          <a:p>
            <a:pPr marL="0" marR="0" lvl="0" indent="0" algn="l" defTabSz="914400" rtl="0" eaLnBrk="0" fontAlgn="base" latinLnBrk="0" hangingPunct="0">
              <a:lnSpc>
                <a:spcPct val="100000"/>
              </a:lnSpc>
              <a:spcBef>
                <a:spcPct val="0"/>
              </a:spcBef>
              <a:spcAft>
                <a:spcPct val="0"/>
              </a:spcAft>
              <a:buClrTx/>
              <a:buSzTx/>
              <a:buFontTx/>
              <a:buChar char="•"/>
              <a:tabLst/>
            </a:pPr>
            <a:r>
              <a:rPr lang="en-US" b="1" dirty="0"/>
              <a:t>Emergency Contact Alerts:</a:t>
            </a:r>
            <a:br>
              <a:rPr lang="en-US" dirty="0"/>
            </a:br>
            <a:r>
              <a:rPr lang="en-US" dirty="0">
                <a:latin typeface="Arial" panose="020B0604020202020204" pitchFamily="34" charset="0"/>
              </a:rPr>
              <a:t>Automatically notify a caregiver or emergency contact if a user misses critical medications or shows a pattern of non-adherence</a:t>
            </a:r>
            <a:r>
              <a:rPr lang="en-US" dirty="0"/>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88243894"/>
      </p:ext>
    </p:extLst>
  </p:cSld>
  <p:clrMapOvr>
    <a:masterClrMapping/>
  </p:clrMapOvr>
  <p:transition spd="slow">
    <p:blinds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44233-5F56-CBDF-2BB8-69AF1FE444DC}"/>
              </a:ext>
            </a:extLst>
          </p:cNvPr>
          <p:cNvSpPr>
            <a:spLocks noGrp="1"/>
          </p:cNvSpPr>
          <p:nvPr>
            <p:ph type="title"/>
          </p:nvPr>
        </p:nvSpPr>
        <p:spPr/>
        <p:txBody>
          <a:bodyPr/>
          <a:lstStyle/>
          <a:p>
            <a:r>
              <a:rPr lang="en-IN" b="1" dirty="0"/>
              <a:t>Team Member Contributions</a:t>
            </a:r>
          </a:p>
        </p:txBody>
      </p:sp>
      <p:graphicFrame>
        <p:nvGraphicFramePr>
          <p:cNvPr id="6" name="Content Placeholder 5">
            <a:extLst>
              <a:ext uri="{FF2B5EF4-FFF2-40B4-BE49-F238E27FC236}">
                <a16:creationId xmlns:a16="http://schemas.microsoft.com/office/drawing/2014/main" id="{40220083-EF3C-7E8D-80A5-7FB8C563AFB1}"/>
              </a:ext>
            </a:extLst>
          </p:cNvPr>
          <p:cNvGraphicFramePr>
            <a:graphicFrameLocks noGrp="1"/>
          </p:cNvGraphicFramePr>
          <p:nvPr>
            <p:ph idx="1"/>
            <p:extLst>
              <p:ext uri="{D42A27DB-BD31-4B8C-83A1-F6EECF244321}">
                <p14:modId xmlns:p14="http://schemas.microsoft.com/office/powerpoint/2010/main" val="3084011725"/>
              </p:ext>
            </p:extLst>
          </p:nvPr>
        </p:nvGraphicFramePr>
        <p:xfrm>
          <a:off x="838200" y="1825624"/>
          <a:ext cx="10515600" cy="28123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160915097"/>
                    </a:ext>
                  </a:extLst>
                </a:gridCol>
                <a:gridCol w="5257800">
                  <a:extLst>
                    <a:ext uri="{9D8B030D-6E8A-4147-A177-3AD203B41FA5}">
                      <a16:colId xmlns:a16="http://schemas.microsoft.com/office/drawing/2014/main" val="941754720"/>
                    </a:ext>
                  </a:extLst>
                </a:gridCol>
              </a:tblGrid>
              <a:tr h="0">
                <a:tc>
                  <a:txBody>
                    <a:bodyPr/>
                    <a:lstStyle/>
                    <a:p>
                      <a:pPr algn="ctr"/>
                      <a:r>
                        <a:rPr lang="en-IN" sz="2800" dirty="0"/>
                        <a:t>Team Member</a:t>
                      </a:r>
                    </a:p>
                  </a:txBody>
                  <a:tcPr/>
                </a:tc>
                <a:tc>
                  <a:txBody>
                    <a:bodyPr/>
                    <a:lstStyle/>
                    <a:p>
                      <a:pPr algn="ctr"/>
                      <a:r>
                        <a:rPr lang="en-IN" sz="2800" b="1" dirty="0"/>
                        <a:t>Contribution</a:t>
                      </a:r>
                    </a:p>
                  </a:txBody>
                  <a:tcPr/>
                </a:tc>
                <a:extLst>
                  <a:ext uri="{0D108BD9-81ED-4DB2-BD59-A6C34878D82A}">
                    <a16:rowId xmlns:a16="http://schemas.microsoft.com/office/drawing/2014/main" val="194265943"/>
                  </a:ext>
                </a:extLst>
              </a:tr>
              <a:tr h="57353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Gifty Mary Charly</a:t>
                      </a:r>
                    </a:p>
                  </a:txBody>
                  <a:tcPr/>
                </a:tc>
                <a:tc>
                  <a:txBody>
                    <a:bodyPr/>
                    <a:lstStyle/>
                    <a:p>
                      <a:r>
                        <a:rPr lang="en-IN" dirty="0"/>
                        <a:t> </a:t>
                      </a:r>
                      <a:r>
                        <a:rPr lang="en-IN"/>
                        <a:t>Frontend </a:t>
                      </a:r>
                      <a:endParaRPr lang="en-IN" dirty="0"/>
                    </a:p>
                  </a:txBody>
                  <a:tcPr/>
                </a:tc>
                <a:extLst>
                  <a:ext uri="{0D108BD9-81ED-4DB2-BD59-A6C34878D82A}">
                    <a16:rowId xmlns:a16="http://schemas.microsoft.com/office/drawing/2014/main" val="249695092"/>
                  </a:ext>
                </a:extLst>
              </a:tr>
              <a:tr h="57353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Yashwini R</a:t>
                      </a:r>
                    </a:p>
                  </a:txBody>
                  <a:tcPr/>
                </a:tc>
                <a:tc>
                  <a:txBody>
                    <a:bodyPr/>
                    <a:lstStyle/>
                    <a:p>
                      <a:r>
                        <a:rPr lang="en-IN" dirty="0"/>
                        <a:t>Backend</a:t>
                      </a:r>
                    </a:p>
                  </a:txBody>
                  <a:tcPr/>
                </a:tc>
                <a:extLst>
                  <a:ext uri="{0D108BD9-81ED-4DB2-BD59-A6C34878D82A}">
                    <a16:rowId xmlns:a16="http://schemas.microsoft.com/office/drawing/2014/main" val="3064726129"/>
                  </a:ext>
                </a:extLst>
              </a:tr>
              <a:tr h="57353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Times New Roman" panose="02020603050405020304" pitchFamily="18" charset="0"/>
                          <a:cs typeface="Times New Roman" panose="02020603050405020304" pitchFamily="18" charset="0"/>
                        </a:rPr>
                        <a:t>Pinjari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Ummi</a:t>
                      </a:r>
                      <a:r>
                        <a:rPr lang="en-US" sz="1800" dirty="0">
                          <a:latin typeface="Times New Roman" panose="02020603050405020304" pitchFamily="18" charset="0"/>
                          <a:cs typeface="Times New Roman" panose="02020603050405020304" pitchFamily="18" charset="0"/>
                        </a:rPr>
                        <a:t> Salma</a:t>
                      </a:r>
                    </a:p>
                  </a:txBody>
                  <a:tcPr/>
                </a:tc>
                <a:tc>
                  <a:txBody>
                    <a:bodyPr/>
                    <a:lstStyle/>
                    <a:p>
                      <a:r>
                        <a:rPr lang="en-IN" dirty="0"/>
                        <a:t>Testing </a:t>
                      </a:r>
                    </a:p>
                  </a:txBody>
                  <a:tcPr/>
                </a:tc>
                <a:extLst>
                  <a:ext uri="{0D108BD9-81ED-4DB2-BD59-A6C34878D82A}">
                    <a16:rowId xmlns:a16="http://schemas.microsoft.com/office/drawing/2014/main" val="2745952890"/>
                  </a:ext>
                </a:extLst>
              </a:tr>
              <a:tr h="57353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Times New Roman" panose="02020603050405020304" pitchFamily="18" charset="0"/>
                          <a:cs typeface="Times New Roman" panose="02020603050405020304" pitchFamily="18" charset="0"/>
                        </a:rPr>
                        <a:t>Pinjari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Afsheen</a:t>
                      </a:r>
                      <a:r>
                        <a:rPr lang="en-US" sz="1800" dirty="0">
                          <a:latin typeface="Times New Roman" panose="02020603050405020304" pitchFamily="18" charset="0"/>
                          <a:cs typeface="Times New Roman" panose="02020603050405020304" pitchFamily="18" charset="0"/>
                        </a:rPr>
                        <a:t> Misba</a:t>
                      </a:r>
                    </a:p>
                  </a:txBody>
                  <a:tcPr/>
                </a:tc>
                <a:tc>
                  <a:txBody>
                    <a:bodyPr/>
                    <a:lstStyle/>
                    <a:p>
                      <a:r>
                        <a:rPr lang="en-IN" dirty="0"/>
                        <a:t>Integration</a:t>
                      </a:r>
                    </a:p>
                  </a:txBody>
                  <a:tcPr/>
                </a:tc>
                <a:extLst>
                  <a:ext uri="{0D108BD9-81ED-4DB2-BD59-A6C34878D82A}">
                    <a16:rowId xmlns:a16="http://schemas.microsoft.com/office/drawing/2014/main" val="671361162"/>
                  </a:ext>
                </a:extLst>
              </a:tr>
            </a:tbl>
          </a:graphicData>
        </a:graphic>
      </p:graphicFrame>
      <p:sp>
        <p:nvSpPr>
          <p:cNvPr id="4" name="Slide Number Placeholder 3">
            <a:extLst>
              <a:ext uri="{FF2B5EF4-FFF2-40B4-BE49-F238E27FC236}">
                <a16:creationId xmlns:a16="http://schemas.microsoft.com/office/drawing/2014/main" id="{5D4EE6F5-273C-1CE1-499E-DF4DE9E4B08A}"/>
              </a:ext>
            </a:extLst>
          </p:cNvPr>
          <p:cNvSpPr>
            <a:spLocks noGrp="1"/>
          </p:cNvSpPr>
          <p:nvPr>
            <p:ph type="sldNum" sz="quarter" idx="12"/>
          </p:nvPr>
        </p:nvSpPr>
        <p:spPr/>
        <p:txBody>
          <a:bodyPr/>
          <a:lstStyle/>
          <a:p>
            <a:pPr>
              <a:defRPr/>
            </a:pPr>
            <a:fld id="{815EC703-C051-410C-8BA1-62752E291E83}" type="slidenum">
              <a:rPr lang="en-US" altLang="en-US" smtClean="0"/>
              <a:pPr>
                <a:defRPr/>
              </a:pPr>
              <a:t>18</a:t>
            </a:fld>
            <a:endParaRPr lang="en-US" altLang="en-US"/>
          </a:p>
        </p:txBody>
      </p:sp>
    </p:spTree>
    <p:extLst>
      <p:ext uri="{BB962C8B-B14F-4D97-AF65-F5344CB8AC3E}">
        <p14:creationId xmlns:p14="http://schemas.microsoft.com/office/powerpoint/2010/main" val="1984604574"/>
      </p:ext>
    </p:extLst>
  </p:cSld>
  <p:clrMapOvr>
    <a:masterClrMapping/>
  </p:clrMapOvr>
  <p:transition spd="slow">
    <p:blinds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762000" y="124550"/>
            <a:ext cx="10668000" cy="487500"/>
          </a:xfrm>
          <a:prstGeom prst="rect">
            <a:avLst/>
          </a:prstGeom>
          <a:noFill/>
          <a:ln>
            <a:noFill/>
          </a:ln>
        </p:spPr>
        <p:txBody>
          <a:bodyPr spcFirstLastPara="1" wrap="square" lIns="91425" tIns="45700" rIns="91425" bIns="45700" anchor="ctr" anchorCtr="0">
            <a:noAutofit/>
          </a:bodyPr>
          <a:lstStyle/>
          <a:p>
            <a:pPr marL="152400" lvl="0" algn="ctr">
              <a:lnSpc>
                <a:spcPct val="200000"/>
              </a:lnSpc>
            </a:pPr>
            <a:r>
              <a:rPr lang="en-IN" b="1" dirty="0">
                <a:solidFill>
                  <a:schemeClr val="tx1">
                    <a:lumMod val="95000"/>
                    <a:lumOff val="5000"/>
                  </a:schemeClr>
                </a:solidFill>
                <a:latin typeface="Cambria" panose="02040503050406030204" pitchFamily="18" charset="0"/>
                <a:ea typeface="Cambria" panose="02040503050406030204" pitchFamily="18" charset="0"/>
              </a:rPr>
              <a:t>Conclusion</a:t>
            </a:r>
            <a:endParaRPr lang="en-US" b="1" dirty="0">
              <a:solidFill>
                <a:schemeClr val="tx1">
                  <a:lumMod val="95000"/>
                  <a:lumOff val="5000"/>
                </a:schemeClr>
              </a:solidFill>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711200" y="1295400"/>
            <a:ext cx="10922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None/>
            </a:pPr>
            <a:r>
              <a:rPr lang="en-US" sz="4400" b="1" dirty="0">
                <a:solidFill>
                  <a:schemeClr val="tx1">
                    <a:lumMod val="95000"/>
                    <a:lumOff val="5000"/>
                  </a:schemeClr>
                </a:solidFill>
                <a:latin typeface="Cambria" panose="02040503050406030204" pitchFamily="18" charset="0"/>
                <a:ea typeface="Cambria" panose="02040503050406030204" pitchFamily="18" charset="0"/>
              </a:rPr>
              <a:t>                             </a:t>
            </a:r>
            <a:endParaRPr lang="en-IN" sz="4400" b="1" dirty="0">
              <a:solidFill>
                <a:schemeClr val="tx1">
                  <a:lumMod val="95000"/>
                  <a:lumOff val="5000"/>
                </a:schemeClr>
              </a:solidFill>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2095500"/>
          </a:xfrm>
          <a:prstGeom prst="rect">
            <a:avLst/>
          </a:prstGeom>
          <a:noFill/>
          <a:ln>
            <a:noFill/>
          </a:ln>
        </p:spPr>
        <p:txBody>
          <a:bodyPr spcFirstLastPara="1" wrap="square" lIns="91425" tIns="45700" rIns="91425" bIns="45700" anchor="t" anchorCtr="0">
            <a:normAutofit lnSpcReduction="10000"/>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a:buFont typeface="Wingdings" panose="05000000000000000000" pitchFamily="2" charset="2"/>
              <a:buChar char="Ø"/>
            </a:pPr>
            <a:r>
              <a:rPr lang="en-US" dirty="0">
                <a:solidFill>
                  <a:schemeClr val="tx1">
                    <a:lumMod val="85000"/>
                    <a:lumOff val="15000"/>
                  </a:schemeClr>
                </a:solidFill>
              </a:rPr>
              <a:t>This project aims to enhance medication adherence with a smart reminder system.</a:t>
            </a:r>
          </a:p>
          <a:p>
            <a:pPr>
              <a:buFont typeface="Wingdings" panose="05000000000000000000" pitchFamily="2" charset="2"/>
              <a:buChar char="Ø"/>
            </a:pPr>
            <a:r>
              <a:rPr lang="en-US" dirty="0">
                <a:solidFill>
                  <a:schemeClr val="tx1">
                    <a:lumMod val="85000"/>
                    <a:lumOff val="15000"/>
                  </a:schemeClr>
                </a:solidFill>
              </a:rPr>
              <a:t> AI and real-time monitoring set it apart from existing solutions.</a:t>
            </a:r>
          </a:p>
          <a:p>
            <a:pPr>
              <a:buFont typeface="Wingdings" panose="05000000000000000000" pitchFamily="2" charset="2"/>
              <a:buChar char="Ø"/>
            </a:pPr>
            <a:r>
              <a:rPr lang="en-US" dirty="0">
                <a:solidFill>
                  <a:schemeClr val="tx1">
                    <a:lumMod val="85000"/>
                    <a:lumOff val="15000"/>
                  </a:schemeClr>
                </a:solidFill>
              </a:rPr>
              <a:t>The use of modern technologies ensures scalability and efficiency</a:t>
            </a:r>
            <a:endParaRPr lang="en-US" dirty="0">
              <a:solidFill>
                <a:schemeClr val="tx1">
                  <a:lumMod val="85000"/>
                  <a:lumOff val="15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409007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fontScale="77500" lnSpcReduction="20000"/>
          </a:bodyPr>
          <a:lstStyle/>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Project Overview</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Modular design</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indent="-342900" algn="just">
              <a:lnSpc>
                <a:spcPct val="200000"/>
              </a:lnSpc>
              <a:spcBef>
                <a:spcPts val="0"/>
              </a:spcBef>
              <a:spcAft>
                <a:spcPts val="0"/>
              </a:spcAft>
              <a:buClr>
                <a:schemeClr val="dk1"/>
              </a:buClr>
              <a:buSzPts val="2400"/>
              <a:buFont typeface="Wingdings" panose="05000000000000000000" pitchFamily="2" charset="2"/>
              <a:buChar char="Ø"/>
            </a:pPr>
            <a:r>
              <a:rPr lang="en-US" dirty="0" err="1">
                <a:latin typeface="Cambria" panose="02040503050406030204" pitchFamily="18" charset="0"/>
                <a:ea typeface="Cambria" panose="02040503050406030204" pitchFamily="18" charset="0"/>
              </a:rPr>
              <a:t>Github</a:t>
            </a:r>
            <a:r>
              <a:rPr lang="en-US" dirty="0">
                <a:latin typeface="Cambria" panose="02040503050406030204" pitchFamily="18" charset="0"/>
                <a:ea typeface="Cambria" panose="02040503050406030204" pitchFamily="18" charset="0"/>
              </a:rPr>
              <a:t> Link</a:t>
            </a:r>
          </a:p>
          <a:p>
            <a:pPr marL="495300" indent="-342900" algn="just">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Team Member Contributions</a:t>
            </a:r>
          </a:p>
          <a:p>
            <a:pPr marL="495300" indent="-342900" algn="just">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Future scope</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transition spd="slow">
    <p:blinds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52A27-34C6-A04C-7BC8-F2F7961439E6}"/>
              </a:ext>
            </a:extLst>
          </p:cNvPr>
          <p:cNvSpPr>
            <a:spLocks noGrp="1"/>
          </p:cNvSpPr>
          <p:nvPr>
            <p:ph type="title"/>
          </p:nvPr>
        </p:nvSpPr>
        <p:spPr>
          <a:xfrm>
            <a:off x="3352800" y="129959"/>
            <a:ext cx="10515600" cy="1325563"/>
          </a:xfrm>
        </p:spPr>
        <p:txBody>
          <a:bodyPr/>
          <a:lstStyle/>
          <a:p>
            <a:r>
              <a:rPr lang="en-IN" b="1" dirty="0"/>
              <a:t>Project Overview</a:t>
            </a:r>
          </a:p>
        </p:txBody>
      </p:sp>
      <p:sp>
        <p:nvSpPr>
          <p:cNvPr id="4" name="Slide Number Placeholder 3">
            <a:extLst>
              <a:ext uri="{FF2B5EF4-FFF2-40B4-BE49-F238E27FC236}">
                <a16:creationId xmlns:a16="http://schemas.microsoft.com/office/drawing/2014/main" id="{FB97AAE0-84EC-B3E5-9591-7E62A69008B0}"/>
              </a:ext>
            </a:extLst>
          </p:cNvPr>
          <p:cNvSpPr>
            <a:spLocks noGrp="1"/>
          </p:cNvSpPr>
          <p:nvPr>
            <p:ph type="sldNum" sz="quarter" idx="12"/>
          </p:nvPr>
        </p:nvSpPr>
        <p:spPr/>
        <p:txBody>
          <a:bodyPr/>
          <a:lstStyle/>
          <a:p>
            <a:pPr>
              <a:defRPr/>
            </a:pPr>
            <a:fld id="{815EC703-C051-410C-8BA1-62752E291E83}" type="slidenum">
              <a:rPr lang="en-US" altLang="en-US" smtClean="0"/>
              <a:pPr>
                <a:defRPr/>
              </a:pPr>
              <a:t>3</a:t>
            </a:fld>
            <a:endParaRPr lang="en-US" altLang="en-US"/>
          </a:p>
        </p:txBody>
      </p:sp>
      <p:sp>
        <p:nvSpPr>
          <p:cNvPr id="5" name="Rectangle 1">
            <a:extLst>
              <a:ext uri="{FF2B5EF4-FFF2-40B4-BE49-F238E27FC236}">
                <a16:creationId xmlns:a16="http://schemas.microsoft.com/office/drawing/2014/main" id="{674C1EF9-9A6E-868C-8753-1EB646F24299}"/>
              </a:ext>
            </a:extLst>
          </p:cNvPr>
          <p:cNvSpPr>
            <a:spLocks noGrp="1" noChangeArrowheads="1"/>
          </p:cNvSpPr>
          <p:nvPr>
            <p:ph idx="1"/>
          </p:nvPr>
        </p:nvSpPr>
        <p:spPr bwMode="auto">
          <a:xfrm>
            <a:off x="127000" y="1455522"/>
            <a:ext cx="11587480" cy="3554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None/>
            </a:pPr>
            <a:r>
              <a:rPr lang="en-US" sz="2000" b="1" dirty="0"/>
              <a:t>Project Goal/Problem:</a:t>
            </a:r>
            <a:br>
              <a:rPr lang="en-US" sz="2000" dirty="0"/>
            </a:br>
            <a:r>
              <a:rPr lang="en-US" sz="2000" dirty="0"/>
              <a:t>The goal of this project is to develop a </a:t>
            </a:r>
            <a:r>
              <a:rPr lang="en-US" sz="2000" b="1" dirty="0"/>
              <a:t>Medication Reminder App</a:t>
            </a:r>
            <a:r>
              <a:rPr lang="en-US" sz="2000" dirty="0"/>
              <a:t> that helps users consistently manage their medication schedules. The app addresses the common problem of users forgetting to take their medication, which can lead to serious health risks. By offering timely reminders, adherence tracking, and caregiver integration, the app aims to improve user health outcomes and provide peace of mind for both users and their caregivers.</a:t>
            </a:r>
          </a:p>
          <a:p>
            <a:pPr>
              <a:buNone/>
            </a:pPr>
            <a:r>
              <a:rPr lang="en-US" sz="2000" b="1" dirty="0"/>
              <a:t>Scope:</a:t>
            </a:r>
            <a:br>
              <a:rPr lang="en-US" sz="2000" dirty="0"/>
            </a:br>
            <a:r>
              <a:rPr lang="en-US" sz="2000" dirty="0"/>
              <a:t>Within the boundaries of this project, we aim to achieve:</a:t>
            </a:r>
          </a:p>
          <a:p>
            <a:pPr>
              <a:buFont typeface="Arial" panose="020B0604020202020204" pitchFamily="34" charset="0"/>
              <a:buChar char="•"/>
            </a:pPr>
            <a:r>
              <a:rPr lang="en-US" sz="2000" dirty="0"/>
              <a:t>A </a:t>
            </a:r>
            <a:r>
              <a:rPr lang="en-US" sz="2000" b="1" dirty="0"/>
              <a:t>mobile frontend</a:t>
            </a:r>
            <a:r>
              <a:rPr lang="en-US" sz="2000" dirty="0"/>
              <a:t> built for user interactions.</a:t>
            </a:r>
          </a:p>
          <a:p>
            <a:pPr>
              <a:buFont typeface="Arial" panose="020B0604020202020204" pitchFamily="34" charset="0"/>
              <a:buChar char="•"/>
            </a:pPr>
            <a:r>
              <a:rPr lang="en-US" sz="2000" dirty="0"/>
              <a:t>A </a:t>
            </a:r>
            <a:r>
              <a:rPr lang="en-US" sz="2000" b="1" dirty="0"/>
              <a:t>backend server</a:t>
            </a:r>
            <a:r>
              <a:rPr lang="en-US" sz="2000" dirty="0"/>
              <a:t> built to handle user data, reminders, and caregiver communication.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97508182"/>
      </p:ext>
    </p:extLst>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FF43742D-E782-7B2B-477C-FB389773DDB3}"/>
            </a:ext>
          </a:extLst>
        </p:cNvPr>
        <p:cNvGrpSpPr/>
        <p:nvPr/>
      </p:nvGrpSpPr>
      <p:grpSpPr>
        <a:xfrm>
          <a:off x="0" y="0"/>
          <a:ext cx="0" cy="0"/>
          <a:chOff x="0" y="0"/>
          <a:chExt cx="0" cy="0"/>
        </a:xfrm>
      </p:grpSpPr>
      <p:sp>
        <p:nvSpPr>
          <p:cNvPr id="96" name="Google Shape;96;p14">
            <a:extLst>
              <a:ext uri="{FF2B5EF4-FFF2-40B4-BE49-F238E27FC236}">
                <a16:creationId xmlns:a16="http://schemas.microsoft.com/office/drawing/2014/main" id="{43B9198E-092A-9BA4-E770-B551D722C950}"/>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Module Design</a:t>
            </a:r>
            <a:endParaRPr dirty="0">
              <a:latin typeface="Cambria" panose="02040503050406030204" pitchFamily="18" charset="0"/>
              <a:ea typeface="Cambria" panose="02040503050406030204" pitchFamily="18" charset="0"/>
            </a:endParaRPr>
          </a:p>
        </p:txBody>
      </p:sp>
      <p:sp>
        <p:nvSpPr>
          <p:cNvPr id="3" name="TextBox 2">
            <a:extLst>
              <a:ext uri="{FF2B5EF4-FFF2-40B4-BE49-F238E27FC236}">
                <a16:creationId xmlns:a16="http://schemas.microsoft.com/office/drawing/2014/main" id="{50BF7F58-9372-1CA6-DEF0-1718E64B39F3}"/>
              </a:ext>
            </a:extLst>
          </p:cNvPr>
          <p:cNvSpPr txBox="1"/>
          <p:nvPr/>
        </p:nvSpPr>
        <p:spPr>
          <a:xfrm>
            <a:off x="935594" y="1005670"/>
            <a:ext cx="10667999" cy="3877985"/>
          </a:xfrm>
          <a:prstGeom prst="rect">
            <a:avLst/>
          </a:prstGeom>
          <a:noFill/>
        </p:spPr>
        <p:txBody>
          <a:bodyPr wrap="square">
            <a:spAutoFit/>
          </a:bodyPr>
          <a:lstStyle/>
          <a:p>
            <a:pPr algn="just"/>
            <a:endParaRPr lang="en-US" sz="1800" dirty="0">
              <a:solidFill>
                <a:schemeClr val="dk1"/>
              </a:solidFill>
              <a:latin typeface="Cambria" panose="02040503050406030204" pitchFamily="18" charset="0"/>
              <a:ea typeface="Cambria" panose="02040503050406030204" pitchFamily="18" charset="0"/>
              <a:cs typeface="+mn-cs"/>
            </a:endParaRPr>
          </a:p>
          <a:p>
            <a:r>
              <a:rPr lang="en-US" sz="3600" b="1" dirty="0">
                <a:solidFill>
                  <a:srgbClr val="FF0000"/>
                </a:solidFill>
                <a:latin typeface="Cambria" panose="02040503050406030204" pitchFamily="18" charset="0"/>
                <a:ea typeface="Cambria" panose="02040503050406030204" pitchFamily="18" charset="0"/>
                <a:cs typeface="+mn-cs"/>
              </a:rPr>
              <a:t>Modular Breakdown</a:t>
            </a:r>
          </a:p>
          <a:p>
            <a:pPr algn="just"/>
            <a:endParaRPr lang="en-US" sz="3600" b="1" dirty="0">
              <a:solidFill>
                <a:srgbClr val="FF0000"/>
              </a:solidFill>
              <a:latin typeface="Cambria" panose="02040503050406030204" pitchFamily="18" charset="0"/>
              <a:ea typeface="Cambria" panose="02040503050406030204" pitchFamily="18" charset="0"/>
              <a:cs typeface="+mn-cs"/>
            </a:endParaRPr>
          </a:p>
          <a:p>
            <a:pPr algn="just"/>
            <a:endParaRPr lang="en-US" sz="1800" b="1" dirty="0">
              <a:solidFill>
                <a:srgbClr val="FF0000"/>
              </a:solidFill>
              <a:latin typeface="Cambria" panose="02040503050406030204" pitchFamily="18" charset="0"/>
              <a:ea typeface="Cambria" panose="02040503050406030204" pitchFamily="18" charset="0"/>
              <a:cs typeface="+mn-cs"/>
            </a:endParaRPr>
          </a:p>
          <a:p>
            <a:pPr marL="342900" indent="-342900" algn="just" defTabSz="914400">
              <a:buFont typeface="Arial" panose="020B0604020202020204" pitchFamily="34" charset="0"/>
              <a:buChar char="•"/>
            </a:pPr>
            <a:r>
              <a:rPr lang="en-IN" sz="2400" dirty="0"/>
              <a:t>Module 1: User Registration &amp; Profile Management</a:t>
            </a:r>
          </a:p>
          <a:p>
            <a:pPr marL="342900" indent="-342900" algn="just" defTabSz="914400">
              <a:buFont typeface="Arial" panose="020B0604020202020204" pitchFamily="34" charset="0"/>
              <a:buChar char="•"/>
            </a:pPr>
            <a:r>
              <a:rPr lang="en-IN" sz="2400" dirty="0"/>
              <a:t>Module 2: Reminder &amp; Notification System</a:t>
            </a:r>
          </a:p>
          <a:p>
            <a:pPr marL="342900" indent="-342900" algn="just" defTabSz="914400">
              <a:buFont typeface="Arial" panose="020B0604020202020204" pitchFamily="34" charset="0"/>
              <a:buChar char="•"/>
            </a:pPr>
            <a:r>
              <a:rPr lang="en-IN" sz="2400" dirty="0"/>
              <a:t>Module 3:  Reporting</a:t>
            </a:r>
          </a:p>
          <a:p>
            <a:pPr marL="342900" indent="-342900" algn="just">
              <a:buFont typeface="Arial" panose="020B0604020202020204" pitchFamily="34" charset="0"/>
              <a:buChar char="•"/>
            </a:pPr>
            <a:r>
              <a:rPr lang="en-IN" sz="2400" dirty="0"/>
              <a:t>Module 4: Caregiver &amp; Doctor Integration</a:t>
            </a:r>
          </a:p>
          <a:p>
            <a:pPr algn="just"/>
            <a:endParaRPr lang="en-US" sz="1800" dirty="0">
              <a:solidFill>
                <a:schemeClr val="dk1"/>
              </a:solidFill>
              <a:latin typeface="Cambria" panose="02040503050406030204" pitchFamily="18" charset="0"/>
              <a:ea typeface="Cambria" panose="02040503050406030204" pitchFamily="18" charset="0"/>
              <a:cs typeface="+mn-cs"/>
            </a:endParaRPr>
          </a:p>
          <a:p>
            <a:pPr algn="just"/>
            <a:endParaRPr lang="en-IN" sz="2400" dirty="0">
              <a:solidFill>
                <a:schemeClr val="dk1"/>
              </a:solidFill>
              <a:latin typeface="Cambria" panose="02040503050406030204" pitchFamily="18" charset="0"/>
              <a:ea typeface="Cambria" panose="02040503050406030204" pitchFamily="18" charset="0"/>
              <a:cs typeface="+mn-cs"/>
            </a:endParaRPr>
          </a:p>
        </p:txBody>
      </p:sp>
    </p:spTree>
    <p:extLst>
      <p:ext uri="{BB962C8B-B14F-4D97-AF65-F5344CB8AC3E}">
        <p14:creationId xmlns:p14="http://schemas.microsoft.com/office/powerpoint/2010/main" val="2986091532"/>
      </p:ext>
    </p:extLst>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93E4CB27-53D8-8EE8-DCDA-120EADD2B747}"/>
            </a:ext>
          </a:extLst>
        </p:cNvPr>
        <p:cNvGrpSpPr/>
        <p:nvPr/>
      </p:nvGrpSpPr>
      <p:grpSpPr>
        <a:xfrm>
          <a:off x="0" y="0"/>
          <a:ext cx="0" cy="0"/>
          <a:chOff x="0" y="0"/>
          <a:chExt cx="0" cy="0"/>
        </a:xfrm>
      </p:grpSpPr>
      <p:sp>
        <p:nvSpPr>
          <p:cNvPr id="96" name="Google Shape;96;p14">
            <a:extLst>
              <a:ext uri="{FF2B5EF4-FFF2-40B4-BE49-F238E27FC236}">
                <a16:creationId xmlns:a16="http://schemas.microsoft.com/office/drawing/2014/main" id="{B8D58A48-686C-9C16-84EA-264C5D7FA248}"/>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b="1" dirty="0">
                <a:latin typeface="Cambria" panose="02040503050406030204" pitchFamily="18" charset="0"/>
                <a:ea typeface="Cambria" panose="02040503050406030204" pitchFamily="18" charset="0"/>
              </a:rPr>
              <a:t>Module Design(</a:t>
            </a:r>
            <a:r>
              <a:rPr lang="en-GB" b="1" dirty="0" err="1">
                <a:latin typeface="Cambria" panose="02040503050406030204" pitchFamily="18" charset="0"/>
                <a:ea typeface="Cambria" panose="02040503050406030204" pitchFamily="18" charset="0"/>
              </a:rPr>
              <a:t>Cont</a:t>
            </a:r>
            <a:r>
              <a:rPr lang="en-GB" b="1" dirty="0">
                <a:latin typeface="Cambria" panose="02040503050406030204" pitchFamily="18" charset="0"/>
                <a:ea typeface="Cambria" panose="02040503050406030204" pitchFamily="18" charset="0"/>
              </a:rPr>
              <a:t>)</a:t>
            </a:r>
            <a:endParaRPr b="1" dirty="0">
              <a:latin typeface="Cambria" panose="02040503050406030204" pitchFamily="18" charset="0"/>
              <a:ea typeface="Cambria" panose="02040503050406030204" pitchFamily="18" charset="0"/>
            </a:endParaRPr>
          </a:p>
        </p:txBody>
      </p:sp>
      <p:sp>
        <p:nvSpPr>
          <p:cNvPr id="4" name="TextBox 3">
            <a:extLst>
              <a:ext uri="{FF2B5EF4-FFF2-40B4-BE49-F238E27FC236}">
                <a16:creationId xmlns:a16="http://schemas.microsoft.com/office/drawing/2014/main" id="{CB7AC999-3F51-A900-3015-7BD43F4411E1}"/>
              </a:ext>
            </a:extLst>
          </p:cNvPr>
          <p:cNvSpPr txBox="1"/>
          <p:nvPr/>
        </p:nvSpPr>
        <p:spPr>
          <a:xfrm>
            <a:off x="0" y="885041"/>
            <a:ext cx="12242800" cy="3416320"/>
          </a:xfrm>
          <a:prstGeom prst="rect">
            <a:avLst/>
          </a:prstGeom>
          <a:noFill/>
        </p:spPr>
        <p:txBody>
          <a:bodyPr wrap="square">
            <a:spAutoFit/>
          </a:bodyPr>
          <a:lstStyle/>
          <a:p>
            <a:pPr algn="just"/>
            <a:r>
              <a:rPr lang="en-US" sz="2400" b="1" dirty="0">
                <a:solidFill>
                  <a:schemeClr val="tx1">
                    <a:lumMod val="85000"/>
                    <a:lumOff val="15000"/>
                  </a:schemeClr>
                </a:solidFill>
              </a:rPr>
              <a:t>Module 1: User Registration &amp; Profile Management</a:t>
            </a:r>
          </a:p>
          <a:p>
            <a:pPr marL="342900" indent="-342900" algn="just">
              <a:buFont typeface="Wingdings" panose="05000000000000000000" pitchFamily="2" charset="2"/>
              <a:buChar char="Ø"/>
            </a:pPr>
            <a:r>
              <a:rPr lang="en-US" sz="2400" b="1" dirty="0">
                <a:solidFill>
                  <a:schemeClr val="tx1">
                    <a:lumMod val="85000"/>
                    <a:lumOff val="15000"/>
                  </a:schemeClr>
                </a:solidFill>
              </a:rPr>
              <a:t>Purpose:</a:t>
            </a:r>
            <a:endParaRPr lang="en-US" sz="2400" dirty="0">
              <a:solidFill>
                <a:schemeClr val="tx1">
                  <a:lumMod val="85000"/>
                  <a:lumOff val="15000"/>
                </a:schemeClr>
              </a:solidFill>
            </a:endParaRPr>
          </a:p>
          <a:p>
            <a:pPr marL="342900" indent="-342900" algn="just">
              <a:buFont typeface="Arial" panose="020B0604020202020204" pitchFamily="34" charset="0"/>
              <a:buChar char="•"/>
            </a:pPr>
            <a:r>
              <a:rPr lang="en-US" sz="2400" dirty="0">
                <a:solidFill>
                  <a:schemeClr val="tx1">
                    <a:lumMod val="85000"/>
                    <a:lumOff val="15000"/>
                  </a:schemeClr>
                </a:solidFill>
              </a:rPr>
              <a:t>This module handles user onboarding, ensuring each user has a personalized experience.</a:t>
            </a:r>
          </a:p>
          <a:p>
            <a:pPr marL="342900" indent="-342900" algn="just">
              <a:buFont typeface="Wingdings" panose="05000000000000000000" pitchFamily="2" charset="2"/>
              <a:buChar char="Ø"/>
            </a:pPr>
            <a:r>
              <a:rPr lang="en-US" sz="2400" b="1" dirty="0">
                <a:solidFill>
                  <a:schemeClr val="tx1">
                    <a:lumMod val="85000"/>
                    <a:lumOff val="15000"/>
                  </a:schemeClr>
                </a:solidFill>
              </a:rPr>
              <a:t>Key Features:</a:t>
            </a:r>
            <a:endParaRPr lang="en-US" sz="2400" dirty="0">
              <a:solidFill>
                <a:schemeClr val="tx1">
                  <a:lumMod val="85000"/>
                  <a:lumOff val="15000"/>
                </a:schemeClr>
              </a:solidFill>
            </a:endParaRPr>
          </a:p>
          <a:p>
            <a:pPr marL="342900" indent="-342900" algn="just">
              <a:buFont typeface="Arial" panose="020B0604020202020204" pitchFamily="34" charset="0"/>
              <a:buChar char="•"/>
            </a:pPr>
            <a:r>
              <a:rPr lang="en-US" sz="2400" dirty="0">
                <a:solidFill>
                  <a:schemeClr val="tx1">
                    <a:lumMod val="85000"/>
                    <a:lumOff val="15000"/>
                  </a:schemeClr>
                </a:solidFill>
              </a:rPr>
              <a:t>Sign-up/Login</a:t>
            </a:r>
            <a:r>
              <a:rPr lang="en-US" sz="2400" b="1" dirty="0">
                <a:solidFill>
                  <a:schemeClr val="tx1">
                    <a:lumMod val="85000"/>
                    <a:lumOff val="15000"/>
                  </a:schemeClr>
                </a:solidFill>
              </a:rPr>
              <a:t>:</a:t>
            </a:r>
            <a:r>
              <a:rPr lang="en-US" sz="2400" dirty="0">
                <a:solidFill>
                  <a:schemeClr val="tx1">
                    <a:lumMod val="85000"/>
                    <a:lumOff val="15000"/>
                  </a:schemeClr>
                </a:solidFill>
              </a:rPr>
              <a:t> Users can create accounts using email, phone numbers, or social media</a:t>
            </a:r>
          </a:p>
          <a:p>
            <a:pPr marL="342900" indent="-342900" algn="just">
              <a:buFont typeface="Arial" panose="020B0604020202020204" pitchFamily="34" charset="0"/>
              <a:buChar char="•"/>
            </a:pPr>
            <a:r>
              <a:rPr lang="en-US" sz="2400" dirty="0">
                <a:solidFill>
                  <a:schemeClr val="tx1">
                    <a:lumMod val="85000"/>
                    <a:lumOff val="15000"/>
                  </a:schemeClr>
                </a:solidFill>
              </a:rPr>
              <a:t>Data Security</a:t>
            </a:r>
            <a:r>
              <a:rPr lang="en-US" sz="2400" b="1" dirty="0">
                <a:solidFill>
                  <a:schemeClr val="tx1">
                    <a:lumMod val="85000"/>
                    <a:lumOff val="15000"/>
                  </a:schemeClr>
                </a:solidFill>
              </a:rPr>
              <a:t>:</a:t>
            </a:r>
            <a:r>
              <a:rPr lang="en-US" sz="2400" dirty="0">
                <a:solidFill>
                  <a:schemeClr val="tx1">
                    <a:lumMod val="85000"/>
                    <a:lumOff val="15000"/>
                  </a:schemeClr>
                </a:solidFill>
              </a:rPr>
              <a:t> Implements secure password storage and data protection practices.</a:t>
            </a:r>
          </a:p>
          <a:p>
            <a:pPr marL="342900" indent="-342900" algn="just">
              <a:buFont typeface="Wingdings" panose="05000000000000000000" pitchFamily="2" charset="2"/>
              <a:buChar char="Ø"/>
            </a:pPr>
            <a:r>
              <a:rPr lang="en-US" sz="2400" b="1" dirty="0">
                <a:solidFill>
                  <a:schemeClr val="tx1">
                    <a:lumMod val="85000"/>
                    <a:lumOff val="15000"/>
                  </a:schemeClr>
                </a:solidFill>
              </a:rPr>
              <a:t>Why It’s Important:</a:t>
            </a:r>
            <a:endParaRPr lang="en-US" sz="2400" dirty="0">
              <a:solidFill>
                <a:schemeClr val="tx1">
                  <a:lumMod val="85000"/>
                  <a:lumOff val="15000"/>
                </a:schemeClr>
              </a:solidFill>
            </a:endParaRPr>
          </a:p>
          <a:p>
            <a:pPr marL="342900" indent="-342900" algn="just">
              <a:buFont typeface="Arial" panose="020B0604020202020204" pitchFamily="34" charset="0"/>
              <a:buChar char="•"/>
            </a:pPr>
            <a:r>
              <a:rPr lang="en-US" sz="2400" dirty="0">
                <a:solidFill>
                  <a:schemeClr val="tx1">
                    <a:lumMod val="85000"/>
                    <a:lumOff val="15000"/>
                  </a:schemeClr>
                </a:solidFill>
              </a:rPr>
              <a:t>Personalization of medication plans relies on accurate user data, making this module the foundation of the app.</a:t>
            </a:r>
          </a:p>
        </p:txBody>
      </p:sp>
    </p:spTree>
    <p:extLst>
      <p:ext uri="{BB962C8B-B14F-4D97-AF65-F5344CB8AC3E}">
        <p14:creationId xmlns:p14="http://schemas.microsoft.com/office/powerpoint/2010/main" val="2747547933"/>
      </p:ext>
    </p:extLst>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918C6-76BE-F38B-F975-4813DB12DB4B}"/>
              </a:ext>
            </a:extLst>
          </p:cNvPr>
          <p:cNvSpPr>
            <a:spLocks noGrp="1"/>
          </p:cNvSpPr>
          <p:nvPr>
            <p:ph type="title"/>
          </p:nvPr>
        </p:nvSpPr>
        <p:spPr/>
        <p:txBody>
          <a:bodyPr/>
          <a:lstStyle/>
          <a:p>
            <a:endParaRPr lang="en-IN" dirty="0"/>
          </a:p>
        </p:txBody>
      </p:sp>
      <p:pic>
        <p:nvPicPr>
          <p:cNvPr id="8" name="Content Placeholder 7">
            <a:extLst>
              <a:ext uri="{FF2B5EF4-FFF2-40B4-BE49-F238E27FC236}">
                <a16:creationId xmlns:a16="http://schemas.microsoft.com/office/drawing/2014/main" id="{853FB865-2D1C-A263-E844-EB6BC8DCBF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6414" y="636905"/>
            <a:ext cx="9782372" cy="4351338"/>
          </a:xfrm>
        </p:spPr>
      </p:pic>
      <p:sp>
        <p:nvSpPr>
          <p:cNvPr id="4" name="Slide Number Placeholder 3">
            <a:extLst>
              <a:ext uri="{FF2B5EF4-FFF2-40B4-BE49-F238E27FC236}">
                <a16:creationId xmlns:a16="http://schemas.microsoft.com/office/drawing/2014/main" id="{2071C7B8-A3B0-95FF-841E-21C166E1FEEF}"/>
              </a:ext>
            </a:extLst>
          </p:cNvPr>
          <p:cNvSpPr>
            <a:spLocks noGrp="1"/>
          </p:cNvSpPr>
          <p:nvPr>
            <p:ph type="sldNum" sz="quarter" idx="12"/>
          </p:nvPr>
        </p:nvSpPr>
        <p:spPr/>
        <p:txBody>
          <a:bodyPr/>
          <a:lstStyle/>
          <a:p>
            <a:pPr>
              <a:defRPr/>
            </a:pPr>
            <a:fld id="{815EC703-C051-410C-8BA1-62752E291E83}" type="slidenum">
              <a:rPr lang="en-US" altLang="en-US" smtClean="0"/>
              <a:pPr>
                <a:defRPr/>
              </a:pPr>
              <a:t>6</a:t>
            </a:fld>
            <a:endParaRPr lang="en-US" altLang="en-US"/>
          </a:p>
        </p:txBody>
      </p:sp>
    </p:spTree>
    <p:extLst>
      <p:ext uri="{BB962C8B-B14F-4D97-AF65-F5344CB8AC3E}">
        <p14:creationId xmlns:p14="http://schemas.microsoft.com/office/powerpoint/2010/main" val="2984567990"/>
      </p:ext>
    </p:extLst>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01688794-D918-813E-2535-D51062AABCB7}"/>
            </a:ext>
          </a:extLst>
        </p:cNvPr>
        <p:cNvGrpSpPr/>
        <p:nvPr/>
      </p:nvGrpSpPr>
      <p:grpSpPr>
        <a:xfrm>
          <a:off x="0" y="0"/>
          <a:ext cx="0" cy="0"/>
          <a:chOff x="0" y="0"/>
          <a:chExt cx="0" cy="0"/>
        </a:xfrm>
      </p:grpSpPr>
      <p:sp>
        <p:nvSpPr>
          <p:cNvPr id="96" name="Google Shape;96;p14">
            <a:extLst>
              <a:ext uri="{FF2B5EF4-FFF2-40B4-BE49-F238E27FC236}">
                <a16:creationId xmlns:a16="http://schemas.microsoft.com/office/drawing/2014/main" id="{956630A8-1DEE-EA61-6204-05D6CBC061F2}"/>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b="1" dirty="0">
                <a:latin typeface="Cambria" panose="02040503050406030204" pitchFamily="18" charset="0"/>
                <a:ea typeface="Cambria" panose="02040503050406030204" pitchFamily="18" charset="0"/>
              </a:rPr>
              <a:t>Module Design(</a:t>
            </a:r>
            <a:r>
              <a:rPr lang="en-GB" b="1" dirty="0" err="1">
                <a:latin typeface="Cambria" panose="02040503050406030204" pitchFamily="18" charset="0"/>
                <a:ea typeface="Cambria" panose="02040503050406030204" pitchFamily="18" charset="0"/>
              </a:rPr>
              <a:t>Cont</a:t>
            </a:r>
            <a:r>
              <a:rPr lang="en-GB" b="1" dirty="0">
                <a:latin typeface="Cambria" panose="02040503050406030204" pitchFamily="18" charset="0"/>
                <a:ea typeface="Cambria" panose="02040503050406030204" pitchFamily="18" charset="0"/>
              </a:rPr>
              <a:t>)</a:t>
            </a:r>
            <a:endParaRPr b="1" dirty="0">
              <a:latin typeface="Cambria" panose="02040503050406030204" pitchFamily="18" charset="0"/>
              <a:ea typeface="Cambria" panose="02040503050406030204" pitchFamily="18" charset="0"/>
            </a:endParaRPr>
          </a:p>
        </p:txBody>
      </p:sp>
      <p:sp>
        <p:nvSpPr>
          <p:cNvPr id="4" name="TextBox 3">
            <a:extLst>
              <a:ext uri="{FF2B5EF4-FFF2-40B4-BE49-F238E27FC236}">
                <a16:creationId xmlns:a16="http://schemas.microsoft.com/office/drawing/2014/main" id="{FEBA30C7-88D9-E077-82CE-D92A6C6D450A}"/>
              </a:ext>
            </a:extLst>
          </p:cNvPr>
          <p:cNvSpPr txBox="1"/>
          <p:nvPr/>
        </p:nvSpPr>
        <p:spPr>
          <a:xfrm>
            <a:off x="25400" y="1253341"/>
            <a:ext cx="12242800" cy="3785652"/>
          </a:xfrm>
          <a:prstGeom prst="rect">
            <a:avLst/>
          </a:prstGeom>
          <a:noFill/>
        </p:spPr>
        <p:txBody>
          <a:bodyPr wrap="square">
            <a:spAutoFit/>
          </a:bodyPr>
          <a:lstStyle/>
          <a:p>
            <a:pPr algn="just"/>
            <a:r>
              <a:rPr lang="en-US" sz="2400" b="1" dirty="0"/>
              <a:t>Module 2: Reminder &amp; Notification System</a:t>
            </a:r>
          </a:p>
          <a:p>
            <a:pPr marL="342900" indent="-342900" algn="just">
              <a:buFont typeface="Wingdings" panose="05000000000000000000" pitchFamily="2" charset="2"/>
              <a:buChar char="Ø"/>
            </a:pPr>
            <a:r>
              <a:rPr lang="en-US" sz="2400" b="1" dirty="0"/>
              <a:t>Purpose:</a:t>
            </a:r>
            <a:endParaRPr lang="en-US" sz="2400" dirty="0"/>
          </a:p>
          <a:p>
            <a:pPr marL="342900" indent="-342900" algn="just">
              <a:buFont typeface="Arial" panose="020B0604020202020204" pitchFamily="34" charset="0"/>
              <a:buChar char="•"/>
            </a:pPr>
            <a:r>
              <a:rPr lang="en-US" sz="2400" dirty="0"/>
              <a:t>This module schedules medication reminders and sends alerts to users.</a:t>
            </a:r>
          </a:p>
          <a:p>
            <a:pPr marL="342900" indent="-342900" algn="just">
              <a:buFont typeface="Wingdings" panose="05000000000000000000" pitchFamily="2" charset="2"/>
              <a:buChar char="Ø"/>
            </a:pPr>
            <a:r>
              <a:rPr lang="en-US" sz="2400" b="1" dirty="0"/>
              <a:t>Key Features:</a:t>
            </a:r>
            <a:endParaRPr lang="en-US" sz="2400" dirty="0"/>
          </a:p>
          <a:p>
            <a:pPr marL="342900" indent="-342900" algn="just">
              <a:buFont typeface="Arial" panose="020B0604020202020204" pitchFamily="34" charset="0"/>
              <a:buChar char="•"/>
            </a:pPr>
            <a:r>
              <a:rPr lang="en-US" sz="2400" dirty="0"/>
              <a:t>Smart Reminders: Timely push notifications, SMS, or email alerts for medication intake.</a:t>
            </a:r>
          </a:p>
          <a:p>
            <a:pPr marL="342900" indent="-342900" algn="just">
              <a:buFont typeface="Arial" panose="020B0604020202020204" pitchFamily="34" charset="0"/>
              <a:buChar char="•"/>
            </a:pPr>
            <a:r>
              <a:rPr lang="en-US" sz="2400" dirty="0"/>
              <a:t>Customization: Users can set reminder frequencies — daily, weekly, or custom intervals.</a:t>
            </a:r>
          </a:p>
          <a:p>
            <a:pPr marL="342900" indent="-342900" algn="just">
              <a:buFont typeface="Arial" panose="020B0604020202020204" pitchFamily="34" charset="0"/>
              <a:buChar char="•"/>
            </a:pPr>
            <a:r>
              <a:rPr lang="en-US" sz="2400" dirty="0"/>
              <a:t>Snooze/Reschedule Options: Allows flexibility if users miss a reminder.</a:t>
            </a:r>
          </a:p>
          <a:p>
            <a:pPr marL="342900" indent="-342900" algn="just">
              <a:buFont typeface="Wingdings" panose="05000000000000000000" pitchFamily="2" charset="2"/>
              <a:buChar char="Ø"/>
            </a:pPr>
            <a:r>
              <a:rPr lang="en-US" sz="2400" b="1" dirty="0"/>
              <a:t>Why It’s Important:</a:t>
            </a:r>
            <a:endParaRPr lang="en-US" sz="2400" dirty="0"/>
          </a:p>
          <a:p>
            <a:pPr marL="342900" indent="-342900" algn="just">
              <a:buFont typeface="Arial" panose="020B0604020202020204" pitchFamily="34" charset="0"/>
              <a:buChar char="•"/>
            </a:pPr>
            <a:r>
              <a:rPr lang="en-US" sz="2400" dirty="0"/>
              <a:t>Ensures users never forget their medication, enhancing adherence to treatment plans.</a:t>
            </a:r>
          </a:p>
          <a:p>
            <a:pPr algn="just"/>
            <a:endParaRPr lang="en-US" sz="2400" dirty="0">
              <a:solidFill>
                <a:schemeClr val="tx1">
                  <a:lumMod val="85000"/>
                  <a:lumOff val="15000"/>
                </a:schemeClr>
              </a:solidFill>
            </a:endParaRPr>
          </a:p>
        </p:txBody>
      </p:sp>
    </p:spTree>
    <p:extLst>
      <p:ext uri="{BB962C8B-B14F-4D97-AF65-F5344CB8AC3E}">
        <p14:creationId xmlns:p14="http://schemas.microsoft.com/office/powerpoint/2010/main" val="953472"/>
      </p:ext>
    </p:extLst>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6F0EE-F498-9F9F-045A-2265A55D0D3F}"/>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082FE0CF-109B-06C0-C564-99B84DA4C9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0911" y="365125"/>
            <a:ext cx="10250177" cy="4351338"/>
          </a:xfrm>
        </p:spPr>
      </p:pic>
      <p:sp>
        <p:nvSpPr>
          <p:cNvPr id="4" name="Slide Number Placeholder 3">
            <a:extLst>
              <a:ext uri="{FF2B5EF4-FFF2-40B4-BE49-F238E27FC236}">
                <a16:creationId xmlns:a16="http://schemas.microsoft.com/office/drawing/2014/main" id="{F13B10E6-4C5A-E016-1ABD-AC7CD6CA72E9}"/>
              </a:ext>
            </a:extLst>
          </p:cNvPr>
          <p:cNvSpPr>
            <a:spLocks noGrp="1"/>
          </p:cNvSpPr>
          <p:nvPr>
            <p:ph type="sldNum" sz="quarter" idx="12"/>
          </p:nvPr>
        </p:nvSpPr>
        <p:spPr/>
        <p:txBody>
          <a:bodyPr/>
          <a:lstStyle/>
          <a:p>
            <a:pPr>
              <a:defRPr/>
            </a:pPr>
            <a:fld id="{815EC703-C051-410C-8BA1-62752E291E83}" type="slidenum">
              <a:rPr lang="en-US" altLang="en-US" smtClean="0"/>
              <a:pPr>
                <a:defRPr/>
              </a:pPr>
              <a:t>8</a:t>
            </a:fld>
            <a:endParaRPr lang="en-US" altLang="en-US"/>
          </a:p>
        </p:txBody>
      </p:sp>
    </p:spTree>
    <p:extLst>
      <p:ext uri="{BB962C8B-B14F-4D97-AF65-F5344CB8AC3E}">
        <p14:creationId xmlns:p14="http://schemas.microsoft.com/office/powerpoint/2010/main" val="408306311"/>
      </p:ext>
    </p:extLst>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8F43F18A-22AF-4DEB-3178-F49866F42B1E}"/>
            </a:ext>
          </a:extLst>
        </p:cNvPr>
        <p:cNvGrpSpPr/>
        <p:nvPr/>
      </p:nvGrpSpPr>
      <p:grpSpPr>
        <a:xfrm>
          <a:off x="0" y="0"/>
          <a:ext cx="0" cy="0"/>
          <a:chOff x="0" y="0"/>
          <a:chExt cx="0" cy="0"/>
        </a:xfrm>
      </p:grpSpPr>
      <p:sp>
        <p:nvSpPr>
          <p:cNvPr id="96" name="Google Shape;96;p14">
            <a:extLst>
              <a:ext uri="{FF2B5EF4-FFF2-40B4-BE49-F238E27FC236}">
                <a16:creationId xmlns:a16="http://schemas.microsoft.com/office/drawing/2014/main" id="{ADE7933A-6DDD-A72C-A387-E9FE3514BBB8}"/>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Module Design(</a:t>
            </a:r>
            <a:r>
              <a:rPr lang="en-GB" dirty="0" err="1">
                <a:latin typeface="Cambria" panose="02040503050406030204" pitchFamily="18" charset="0"/>
                <a:ea typeface="Cambria" panose="02040503050406030204" pitchFamily="18" charset="0"/>
              </a:rPr>
              <a:t>Cont</a:t>
            </a:r>
            <a:r>
              <a:rPr lang="en-GB" dirty="0">
                <a:latin typeface="Cambria" panose="02040503050406030204" pitchFamily="18" charset="0"/>
                <a:ea typeface="Cambria" panose="02040503050406030204" pitchFamily="18" charset="0"/>
              </a:rPr>
              <a:t>)</a:t>
            </a:r>
            <a:endParaRPr dirty="0">
              <a:latin typeface="Cambria" panose="02040503050406030204" pitchFamily="18" charset="0"/>
              <a:ea typeface="Cambria" panose="02040503050406030204" pitchFamily="18" charset="0"/>
            </a:endParaRPr>
          </a:p>
        </p:txBody>
      </p:sp>
      <p:sp>
        <p:nvSpPr>
          <p:cNvPr id="4" name="TextBox 3">
            <a:extLst>
              <a:ext uri="{FF2B5EF4-FFF2-40B4-BE49-F238E27FC236}">
                <a16:creationId xmlns:a16="http://schemas.microsoft.com/office/drawing/2014/main" id="{707E878B-108D-2FD5-FF3B-E2BD635E11C9}"/>
              </a:ext>
            </a:extLst>
          </p:cNvPr>
          <p:cNvSpPr txBox="1"/>
          <p:nvPr/>
        </p:nvSpPr>
        <p:spPr>
          <a:xfrm>
            <a:off x="0" y="885041"/>
            <a:ext cx="12242800" cy="4154984"/>
          </a:xfrm>
          <a:prstGeom prst="rect">
            <a:avLst/>
          </a:prstGeom>
          <a:noFill/>
        </p:spPr>
        <p:txBody>
          <a:bodyPr wrap="square">
            <a:spAutoFit/>
          </a:bodyPr>
          <a:lstStyle/>
          <a:p>
            <a:pPr algn="just"/>
            <a:r>
              <a:rPr lang="en-US" sz="2400" b="1" dirty="0"/>
              <a:t>Module 3:  Reporting</a:t>
            </a:r>
          </a:p>
          <a:p>
            <a:pPr marL="342900" indent="-342900" algn="just">
              <a:buFont typeface="Wingdings" panose="05000000000000000000" pitchFamily="2" charset="2"/>
              <a:buChar char="Ø"/>
            </a:pPr>
            <a:r>
              <a:rPr lang="en-US" sz="2400" b="1" dirty="0"/>
              <a:t>Purpose:</a:t>
            </a:r>
            <a:endParaRPr lang="en-US" sz="2400" dirty="0"/>
          </a:p>
          <a:p>
            <a:pPr marL="342900" indent="-342900" algn="just">
              <a:buFont typeface="Arial" panose="020B0604020202020204" pitchFamily="34" charset="0"/>
              <a:buChar char="•"/>
            </a:pPr>
            <a:r>
              <a:rPr lang="en-US" sz="2400" dirty="0"/>
              <a:t>To monitor how consistently users follow their medication schedules and generate useful insights.</a:t>
            </a:r>
          </a:p>
          <a:p>
            <a:pPr marL="342900" indent="-342900" algn="just">
              <a:buFont typeface="Wingdings" panose="05000000000000000000" pitchFamily="2" charset="2"/>
              <a:buChar char="Ø"/>
            </a:pPr>
            <a:r>
              <a:rPr lang="en-US" sz="2400" b="1" dirty="0"/>
              <a:t>Key Features:</a:t>
            </a:r>
            <a:endParaRPr lang="en-US" sz="2400" dirty="0"/>
          </a:p>
          <a:p>
            <a:pPr marL="342900" indent="-342900" algn="just">
              <a:buFont typeface="Arial" panose="020B0604020202020204" pitchFamily="34" charset="0"/>
              <a:buChar char="•"/>
            </a:pPr>
            <a:r>
              <a:rPr lang="en-US" sz="2400" dirty="0"/>
              <a:t>Logging System: Users confirm medication intake through the app.</a:t>
            </a:r>
          </a:p>
          <a:p>
            <a:pPr marL="342900" indent="-342900" algn="just">
              <a:buFont typeface="Arial" panose="020B0604020202020204" pitchFamily="34" charset="0"/>
              <a:buChar char="•"/>
            </a:pPr>
            <a:r>
              <a:rPr lang="en-US" sz="2400" dirty="0"/>
              <a:t>Progress Reports: Visual dashboards showing adherence percentages.</a:t>
            </a:r>
          </a:p>
          <a:p>
            <a:pPr marL="342900" indent="-342900" algn="just">
              <a:buFont typeface="Arial" panose="020B0604020202020204" pitchFamily="34" charset="0"/>
              <a:buChar char="•"/>
            </a:pPr>
            <a:r>
              <a:rPr lang="en-US" sz="2400" dirty="0"/>
              <a:t>Export Data: Generates PDF or CSV reports for personal use or medical reviews.</a:t>
            </a:r>
          </a:p>
          <a:p>
            <a:pPr marL="342900" indent="-342900" algn="just">
              <a:buFont typeface="Wingdings" panose="05000000000000000000" pitchFamily="2" charset="2"/>
              <a:buChar char="Ø"/>
            </a:pPr>
            <a:r>
              <a:rPr lang="en-US" sz="2400" b="1" dirty="0"/>
              <a:t>Why It’s Important:</a:t>
            </a:r>
            <a:endParaRPr lang="en-US" sz="2400" dirty="0"/>
          </a:p>
          <a:p>
            <a:pPr marL="342900" indent="-342900" algn="just">
              <a:buFont typeface="Arial" panose="020B0604020202020204" pitchFamily="34" charset="0"/>
              <a:buChar char="•"/>
            </a:pPr>
            <a:r>
              <a:rPr lang="en-US" sz="2400" dirty="0"/>
              <a:t>Helps users stay accountable and allows doctors to review patient progress easily.</a:t>
            </a:r>
          </a:p>
          <a:p>
            <a:pPr algn="just"/>
            <a:endParaRPr lang="en-US" sz="2400" dirty="0">
              <a:solidFill>
                <a:schemeClr val="tx1">
                  <a:lumMod val="85000"/>
                  <a:lumOff val="15000"/>
                </a:schemeClr>
              </a:solidFill>
            </a:endParaRPr>
          </a:p>
        </p:txBody>
      </p:sp>
    </p:spTree>
    <p:extLst>
      <p:ext uri="{BB962C8B-B14F-4D97-AF65-F5344CB8AC3E}">
        <p14:creationId xmlns:p14="http://schemas.microsoft.com/office/powerpoint/2010/main" val="1879111579"/>
      </p:ext>
    </p:extLst>
  </p:cSld>
  <p:clrMapOvr>
    <a:masterClrMapping/>
  </p:clrMapOvr>
  <p:transition spd="slow">
    <p:blinds dir="vert"/>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7984</TotalTime>
  <Words>1057</Words>
  <Application>Microsoft Office PowerPoint</Application>
  <PresentationFormat>Widescreen</PresentationFormat>
  <Paragraphs>153</Paragraphs>
  <Slides>20</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Calibri Light</vt:lpstr>
      <vt:lpstr>Cambria</vt:lpstr>
      <vt:lpstr>Times New Roman</vt:lpstr>
      <vt:lpstr>Verdana</vt:lpstr>
      <vt:lpstr>Wingdings</vt:lpstr>
      <vt:lpstr>Office Theme</vt:lpstr>
      <vt:lpstr>BCA CAPSTONE PROJECT (Review III)  Medication Reminder App </vt:lpstr>
      <vt:lpstr>Content</vt:lpstr>
      <vt:lpstr>Project Overview</vt:lpstr>
      <vt:lpstr>Module Design</vt:lpstr>
      <vt:lpstr>Module Design(Cont)</vt:lpstr>
      <vt:lpstr>PowerPoint Presentation</vt:lpstr>
      <vt:lpstr>Module Design(Cont)</vt:lpstr>
      <vt:lpstr>PowerPoint Presentation</vt:lpstr>
      <vt:lpstr>Module Design(Cont)</vt:lpstr>
      <vt:lpstr>PowerPoint Presentation</vt:lpstr>
      <vt:lpstr>Module Design(Cont)</vt:lpstr>
      <vt:lpstr>PowerPoint Presentation</vt:lpstr>
      <vt:lpstr>Timeline of the Project (Gantt Chart)</vt:lpstr>
      <vt:lpstr>Github Link</vt:lpstr>
      <vt:lpstr>References </vt:lpstr>
      <vt:lpstr>References (Cont)</vt:lpstr>
      <vt:lpstr>Future Scope</vt:lpstr>
      <vt:lpstr>Team Member Contributions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Gifty Charly</cp:lastModifiedBy>
  <cp:revision>922</cp:revision>
  <cp:lastPrinted>2018-07-24T06:37:20Z</cp:lastPrinted>
  <dcterms:created xsi:type="dcterms:W3CDTF">2018-06-07T04:06:17Z</dcterms:created>
  <dcterms:modified xsi:type="dcterms:W3CDTF">2025-04-30T06:44:14Z</dcterms:modified>
</cp:coreProperties>
</file>