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81" r:id="rId5"/>
    <p:sldId id="284" r:id="rId6"/>
    <p:sldId id="280" r:id="rId7"/>
    <p:sldId id="278" r:id="rId8"/>
    <p:sldId id="299" r:id="rId9"/>
    <p:sldId id="300" r:id="rId10"/>
    <p:sldId id="301" r:id="rId11"/>
    <p:sldId id="302" r:id="rId12"/>
    <p:sldId id="273" r:id="rId13"/>
    <p:sldId id="279" r:id="rId14"/>
    <p:sldId id="303" r:id="rId15"/>
    <p:sldId id="265" r:id="rId16"/>
    <p:sldId id="305" r:id="rId17"/>
    <p:sldId id="277" r:id="rId18"/>
    <p:sldId id="306" r:id="rId19"/>
    <p:sldId id="282"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85" autoAdjust="0"/>
    <p:restoredTop sz="94879" autoAdjust="0"/>
  </p:normalViewPr>
  <p:slideViewPr>
    <p:cSldViewPr snapToGrid="0">
      <p:cViewPr>
        <p:scale>
          <a:sx n="80" d="100"/>
          <a:sy n="80" d="100"/>
        </p:scale>
        <p:origin x="42" y="-45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4/1/2024</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pPr/>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pPr/>
              <a:t>‹#›</a:t>
            </a:fld>
            <a:endParaRPr lang="en-US"/>
          </a:p>
        </p:txBody>
      </p:sp>
    </p:spTree>
    <p:extLst>
      <p:ext uri="{BB962C8B-B14F-4D97-AF65-F5344CB8AC3E}">
        <p14:creationId xmlns:p14="http://schemas.microsoft.com/office/powerpoint/2010/main" xmlns=""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75DD689E-823E-FB48-22C9-BEE63C553E8C}"/>
              </a:ext>
            </a:extLst>
          </p:cNvPr>
          <p:cNvSpPr>
            <a:spLocks noGrp="1"/>
          </p:cNvSpPr>
          <p:nvPr>
            <p:ph type="sldNum" sz="quarter" idx="5"/>
          </p:nvPr>
        </p:nvSpPr>
        <p:spPr/>
        <p:txBody>
          <a:bodyPr/>
          <a:lstStyle/>
          <a:p>
            <a:fld id="{55247812-3409-784D-BAE7-ABE53735D59F}" type="slidenum">
              <a:rPr lang="en-US" smtClean="0"/>
              <a:pPr/>
              <a:t>2</a:t>
            </a:fld>
            <a:endParaRPr lang="en-US"/>
          </a:p>
        </p:txBody>
      </p:sp>
    </p:spTree>
    <p:extLst>
      <p:ext uri="{BB962C8B-B14F-4D97-AF65-F5344CB8AC3E}">
        <p14:creationId xmlns:p14="http://schemas.microsoft.com/office/powerpoint/2010/main" xmlns=""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11</a:t>
            </a:fld>
            <a:endParaRPr lang="en-US"/>
          </a:p>
        </p:txBody>
      </p:sp>
    </p:spTree>
    <p:extLst>
      <p:ext uri="{BB962C8B-B14F-4D97-AF65-F5344CB8AC3E}">
        <p14:creationId xmlns:p14="http://schemas.microsoft.com/office/powerpoint/2010/main" xmlns="" val="2793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pPr/>
              <a:t>12</a:t>
            </a:fld>
            <a:endParaRPr lang="en-US"/>
          </a:p>
        </p:txBody>
      </p:sp>
    </p:spTree>
    <p:extLst>
      <p:ext uri="{BB962C8B-B14F-4D97-AF65-F5344CB8AC3E}">
        <p14:creationId xmlns:p14="http://schemas.microsoft.com/office/powerpoint/2010/main" xmlns="" val="101561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pPr/>
              <a:t>13</a:t>
            </a:fld>
            <a:endParaRPr lang="en-US"/>
          </a:p>
        </p:txBody>
      </p:sp>
    </p:spTree>
    <p:extLst>
      <p:ext uri="{BB962C8B-B14F-4D97-AF65-F5344CB8AC3E}">
        <p14:creationId xmlns:p14="http://schemas.microsoft.com/office/powerpoint/2010/main" xmlns="" val="1015613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14</a:t>
            </a:fld>
            <a:endParaRPr lang="en-US"/>
          </a:p>
        </p:txBody>
      </p:sp>
    </p:spTree>
    <p:extLst>
      <p:ext uri="{BB962C8B-B14F-4D97-AF65-F5344CB8AC3E}">
        <p14:creationId xmlns:p14="http://schemas.microsoft.com/office/powerpoint/2010/main" xmlns="" val="171863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15</a:t>
            </a:fld>
            <a:endParaRPr lang="en-US"/>
          </a:p>
        </p:txBody>
      </p:sp>
    </p:spTree>
    <p:extLst>
      <p:ext uri="{BB962C8B-B14F-4D97-AF65-F5344CB8AC3E}">
        <p14:creationId xmlns:p14="http://schemas.microsoft.com/office/powerpoint/2010/main" xmlns="" val="1718631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52E54F1F-92BA-AFB1-9D22-E7208D0FEDEF}"/>
              </a:ext>
            </a:extLst>
          </p:cNvPr>
          <p:cNvSpPr>
            <a:spLocks noGrp="1"/>
          </p:cNvSpPr>
          <p:nvPr>
            <p:ph type="sldNum" sz="quarter" idx="5"/>
          </p:nvPr>
        </p:nvSpPr>
        <p:spPr/>
        <p:txBody>
          <a:bodyPr/>
          <a:lstStyle/>
          <a:p>
            <a:fld id="{55247812-3409-784D-BAE7-ABE53735D59F}" type="slidenum">
              <a:rPr lang="en-US" smtClean="0"/>
              <a:pPr/>
              <a:t>17</a:t>
            </a:fld>
            <a:endParaRPr lang="en-US"/>
          </a:p>
        </p:txBody>
      </p:sp>
    </p:spTree>
    <p:extLst>
      <p:ext uri="{BB962C8B-B14F-4D97-AF65-F5344CB8AC3E}">
        <p14:creationId xmlns:p14="http://schemas.microsoft.com/office/powerpoint/2010/main" xmlns="" val="412627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pPr/>
              <a:t>3</a:t>
            </a:fld>
            <a:endParaRPr lang="en-US"/>
          </a:p>
        </p:txBody>
      </p:sp>
    </p:spTree>
    <p:extLst>
      <p:ext uri="{BB962C8B-B14F-4D97-AF65-F5344CB8AC3E}">
        <p14:creationId xmlns:p14="http://schemas.microsoft.com/office/powerpoint/2010/main" xmlns=""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4</a:t>
            </a:fld>
            <a:endParaRPr lang="en-US"/>
          </a:p>
        </p:txBody>
      </p:sp>
    </p:spTree>
    <p:extLst>
      <p:ext uri="{BB962C8B-B14F-4D97-AF65-F5344CB8AC3E}">
        <p14:creationId xmlns:p14="http://schemas.microsoft.com/office/powerpoint/2010/main" xmlns=""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5</a:t>
            </a:fld>
            <a:endParaRPr lang="en-US"/>
          </a:p>
        </p:txBody>
      </p:sp>
    </p:spTree>
    <p:extLst>
      <p:ext uri="{BB962C8B-B14F-4D97-AF65-F5344CB8AC3E}">
        <p14:creationId xmlns:p14="http://schemas.microsoft.com/office/powerpoint/2010/main" xmlns=""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6</a:t>
            </a:fld>
            <a:endParaRPr lang="en-US"/>
          </a:p>
        </p:txBody>
      </p:sp>
    </p:spTree>
    <p:extLst>
      <p:ext uri="{BB962C8B-B14F-4D97-AF65-F5344CB8AC3E}">
        <p14:creationId xmlns:p14="http://schemas.microsoft.com/office/powerpoint/2010/main" xmlns="" val="83833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7</a:t>
            </a:fld>
            <a:endParaRPr lang="en-US"/>
          </a:p>
        </p:txBody>
      </p:sp>
    </p:spTree>
    <p:extLst>
      <p:ext uri="{BB962C8B-B14F-4D97-AF65-F5344CB8AC3E}">
        <p14:creationId xmlns:p14="http://schemas.microsoft.com/office/powerpoint/2010/main" xmlns="" val="83833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8</a:t>
            </a:fld>
            <a:endParaRPr lang="en-US"/>
          </a:p>
        </p:txBody>
      </p:sp>
    </p:spTree>
    <p:extLst>
      <p:ext uri="{BB962C8B-B14F-4D97-AF65-F5344CB8AC3E}">
        <p14:creationId xmlns:p14="http://schemas.microsoft.com/office/powerpoint/2010/main" xmlns="" val="83833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pPr/>
              <a:t>9</a:t>
            </a:fld>
            <a:endParaRPr lang="en-US"/>
          </a:p>
        </p:txBody>
      </p:sp>
    </p:spTree>
    <p:extLst>
      <p:ext uri="{BB962C8B-B14F-4D97-AF65-F5344CB8AC3E}">
        <p14:creationId xmlns:p14="http://schemas.microsoft.com/office/powerpoint/2010/main" xmlns="" val="315543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10</a:t>
            </a:fld>
            <a:endParaRPr lang="en-US"/>
          </a:p>
        </p:txBody>
      </p:sp>
    </p:spTree>
    <p:extLst>
      <p:ext uri="{BB962C8B-B14F-4D97-AF65-F5344CB8AC3E}">
        <p14:creationId xmlns:p14="http://schemas.microsoft.com/office/powerpoint/2010/main" xmlns="" val="2793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4/1/2024</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4/1/2024</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xmlns=""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4/1/2024</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4/1/2024</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4/1/2024</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pPr/>
              <a:t>4/1/2024</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pPr/>
              <a:t>‹#›</a:t>
            </a:fld>
            <a:endParaRPr lang="en-US"/>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jpe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8.jpeg"/><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xmlns=""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a:stretch/>
        </p:blipFill>
        <p:spPr>
          <a:xfrm>
            <a:off x="0" y="0"/>
            <a:ext cx="12192000" cy="6858000"/>
          </a:xfrm>
        </p:spPr>
      </p:pic>
      <p:sp>
        <p:nvSpPr>
          <p:cNvPr id="5" name="TextBox 4">
            <a:extLst>
              <a:ext uri="{FF2B5EF4-FFF2-40B4-BE49-F238E27FC236}">
                <a16:creationId xmlns:a16="http://schemas.microsoft.com/office/drawing/2014/main" xmlns="" id="{6411F196-FE43-E1A4-4840-9E226FC0C333}"/>
              </a:ext>
            </a:extLst>
          </p:cNvPr>
          <p:cNvSpPr txBox="1"/>
          <p:nvPr/>
        </p:nvSpPr>
        <p:spPr>
          <a:xfrm>
            <a:off x="428017" y="661481"/>
            <a:ext cx="11313268" cy="4431983"/>
          </a:xfrm>
          <a:prstGeom prst="rect">
            <a:avLst/>
          </a:prstGeom>
          <a:noFill/>
        </p:spPr>
        <p:txBody>
          <a:bodyPr wrap="square" rtlCol="0">
            <a:spAutoFit/>
          </a:bodyPr>
          <a:lstStyle/>
          <a:p>
            <a:r>
              <a:rPr lang="en-US" sz="1800" b="1" i="1" dirty="0">
                <a:solidFill>
                  <a:schemeClr val="tx1"/>
                </a:solidFill>
              </a:rPr>
              <a:t>                           </a:t>
            </a:r>
          </a:p>
          <a:p>
            <a:pPr algn="ctr"/>
            <a:r>
              <a:rPr lang="en-US" sz="4000" b="1" i="1" dirty="0" smtClean="0">
                <a:solidFill>
                  <a:schemeClr val="bg2"/>
                </a:solidFill>
                <a:latin typeface="Times New Roman" pitchFamily="18" charset="0"/>
                <a:cs typeface="Times New Roman" pitchFamily="18" charset="0"/>
              </a:rPr>
              <a:t>Hand </a:t>
            </a:r>
            <a:r>
              <a:rPr lang="en-US" sz="4000" b="1" i="1" dirty="0">
                <a:solidFill>
                  <a:schemeClr val="bg2"/>
                </a:solidFill>
                <a:latin typeface="Times New Roman" pitchFamily="18" charset="0"/>
                <a:cs typeface="Times New Roman" pitchFamily="18" charset="0"/>
              </a:rPr>
              <a:t>written model Using GAN</a:t>
            </a:r>
          </a:p>
          <a:p>
            <a:pPr algn="ctr"/>
            <a:endParaRPr lang="en-US" sz="4000" b="1" i="1" dirty="0">
              <a:solidFill>
                <a:schemeClr val="bg2"/>
              </a:solidFill>
              <a:latin typeface="Times New Roman" pitchFamily="18" charset="0"/>
              <a:cs typeface="Times New Roman" pitchFamily="18" charset="0"/>
            </a:endParaRPr>
          </a:p>
          <a:p>
            <a:pPr algn="ctr"/>
            <a:r>
              <a:rPr lang="en-US" sz="2400" b="1" i="1" u="sng" dirty="0" smtClean="0">
                <a:solidFill>
                  <a:schemeClr val="bg2"/>
                </a:solidFill>
                <a:latin typeface="Times New Roman" pitchFamily="18" charset="0"/>
                <a:cs typeface="Times New Roman" pitchFamily="18" charset="0"/>
              </a:rPr>
              <a:t>DONE </a:t>
            </a:r>
            <a:r>
              <a:rPr lang="en-US" sz="2400" b="1" i="1" u="sng" dirty="0">
                <a:solidFill>
                  <a:schemeClr val="bg2"/>
                </a:solidFill>
                <a:latin typeface="Times New Roman" pitchFamily="18" charset="0"/>
                <a:cs typeface="Times New Roman" pitchFamily="18" charset="0"/>
              </a:rPr>
              <a:t>BY:</a:t>
            </a:r>
          </a:p>
          <a:p>
            <a:pPr algn="ctr"/>
            <a:r>
              <a:rPr lang="en-US" sz="2400" i="1" dirty="0" err="1" smtClean="0">
                <a:solidFill>
                  <a:schemeClr val="bg2"/>
                </a:solidFill>
                <a:latin typeface="Times New Roman" pitchFamily="18" charset="0"/>
                <a:cs typeface="Times New Roman" pitchFamily="18" charset="0"/>
              </a:rPr>
              <a:t>Gifta</a:t>
            </a:r>
            <a:r>
              <a:rPr lang="en-US" sz="2400" i="1" dirty="0" smtClean="0">
                <a:solidFill>
                  <a:schemeClr val="bg2"/>
                </a:solidFill>
                <a:latin typeface="Times New Roman" pitchFamily="18" charset="0"/>
                <a:cs typeface="Times New Roman" pitchFamily="18" charset="0"/>
              </a:rPr>
              <a:t> Grace. V BTECH/IT </a:t>
            </a:r>
            <a:r>
              <a:rPr lang="en-US" sz="2400" i="1" dirty="0">
                <a:solidFill>
                  <a:schemeClr val="bg2"/>
                </a:solidFill>
                <a:latin typeface="Times New Roman" pitchFamily="18" charset="0"/>
                <a:cs typeface="Times New Roman" pitchFamily="18" charset="0"/>
              </a:rPr>
              <a:t>3</a:t>
            </a:r>
            <a:r>
              <a:rPr lang="en-US" sz="2400" i="1" baseline="30000" dirty="0">
                <a:solidFill>
                  <a:schemeClr val="bg2"/>
                </a:solidFill>
                <a:latin typeface="Times New Roman" pitchFamily="18" charset="0"/>
                <a:cs typeface="Times New Roman" pitchFamily="18" charset="0"/>
              </a:rPr>
              <a:t>RD</a:t>
            </a:r>
            <a:r>
              <a:rPr lang="en-US" sz="2400" i="1" dirty="0">
                <a:solidFill>
                  <a:schemeClr val="bg2"/>
                </a:solidFill>
                <a:latin typeface="Times New Roman" pitchFamily="18" charset="0"/>
                <a:cs typeface="Times New Roman" pitchFamily="18" charset="0"/>
              </a:rPr>
              <a:t> year</a:t>
            </a:r>
          </a:p>
          <a:p>
            <a:pPr algn="ctr"/>
            <a:r>
              <a:rPr lang="en-IN" sz="2400" i="1" dirty="0" smtClean="0">
                <a:solidFill>
                  <a:schemeClr val="bg2"/>
                </a:solidFill>
                <a:latin typeface="Times New Roman" pitchFamily="18" charset="0"/>
                <a:cs typeface="Times New Roman" pitchFamily="18" charset="0"/>
              </a:rPr>
              <a:t>210921205015</a:t>
            </a:r>
            <a:endParaRPr lang="en-IN" sz="2400" i="1" dirty="0">
              <a:solidFill>
                <a:schemeClr val="bg2"/>
              </a:solidFill>
              <a:latin typeface="Times New Roman" pitchFamily="18" charset="0"/>
              <a:cs typeface="Times New Roman" pitchFamily="18" charset="0"/>
            </a:endParaRPr>
          </a:p>
          <a:p>
            <a:pPr algn="ctr"/>
            <a:r>
              <a:rPr lang="en-IN" sz="2400" i="1" dirty="0" smtClean="0">
                <a:solidFill>
                  <a:schemeClr val="bg2"/>
                </a:solidFill>
                <a:latin typeface="Times New Roman" pitchFamily="18" charset="0"/>
                <a:cs typeface="Times New Roman" pitchFamily="18" charset="0"/>
              </a:rPr>
              <a:t>graceblue0102@gmail.com</a:t>
            </a:r>
            <a:endParaRPr lang="en-IN" sz="2400" i="1" dirty="0">
              <a:solidFill>
                <a:schemeClr val="bg2"/>
              </a:solidFill>
              <a:latin typeface="Times New Roman" pitchFamily="18" charset="0"/>
              <a:cs typeface="Times New Roman" pitchFamily="18" charset="0"/>
            </a:endParaRPr>
          </a:p>
          <a:p>
            <a:pPr algn="ctr"/>
            <a:r>
              <a:rPr lang="en-IN" sz="2400" i="1" dirty="0" smtClean="0">
                <a:solidFill>
                  <a:schemeClr val="bg2"/>
                </a:solidFill>
                <a:latin typeface="Times New Roman" pitchFamily="18" charset="0"/>
                <a:cs typeface="Times New Roman" pitchFamily="18" charset="0"/>
              </a:rPr>
              <a:t>Loyola </a:t>
            </a:r>
            <a:r>
              <a:rPr lang="en-IN" sz="2400" i="1" dirty="0">
                <a:solidFill>
                  <a:schemeClr val="bg2"/>
                </a:solidFill>
                <a:latin typeface="Times New Roman" pitchFamily="18" charset="0"/>
                <a:cs typeface="Times New Roman" pitchFamily="18" charset="0"/>
              </a:rPr>
              <a:t>institute of technology</a:t>
            </a:r>
          </a:p>
          <a:p>
            <a:pPr algn="ctr"/>
            <a:r>
              <a:rPr lang="en-IN" sz="2400" i="1" dirty="0" smtClean="0">
                <a:solidFill>
                  <a:schemeClr val="bg2"/>
                </a:solidFill>
                <a:latin typeface="Times New Roman" pitchFamily="18" charset="0"/>
                <a:cs typeface="Times New Roman" pitchFamily="18" charset="0"/>
              </a:rPr>
              <a:t>Palanchur,Chennai-123</a:t>
            </a:r>
            <a:endParaRPr lang="en-IN" sz="2400" i="1" dirty="0">
              <a:solidFill>
                <a:schemeClr val="bg2"/>
              </a:solidFill>
              <a:latin typeface="Times New Roman" pitchFamily="18" charset="0"/>
              <a:cs typeface="Times New Roman" pitchFamily="18" charset="0"/>
            </a:endParaRPr>
          </a:p>
          <a:p>
            <a:pPr algn="ctr"/>
            <a:endParaRPr lang="en-US" sz="4000" b="1" i="1" dirty="0"/>
          </a:p>
        </p:txBody>
      </p:sp>
    </p:spTree>
    <p:extLst>
      <p:ext uri="{BB962C8B-B14F-4D97-AF65-F5344CB8AC3E}">
        <p14:creationId xmlns:p14="http://schemas.microsoft.com/office/powerpoint/2010/main" xmlns=""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4472050" y="247007"/>
            <a:ext cx="3710049" cy="714895"/>
          </a:xfrm>
          <a:noFill/>
        </p:spPr>
        <p:txBody>
          <a:bodyPr anchor="ctr"/>
          <a:lstStyle/>
          <a:p>
            <a:r>
              <a:rPr lang="en-US" b="1" dirty="0" smtClean="0">
                <a:latin typeface="Times New Roman" pitchFamily="18" charset="0"/>
                <a:cs typeface="Times New Roman" pitchFamily="18" charset="0"/>
              </a:rPr>
              <a:t>Algorithms</a:t>
            </a:r>
            <a:endParaRPr lang="en-US"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quarter" idx="13"/>
          </p:nvPr>
        </p:nvSpPr>
        <p:spPr>
          <a:xfrm>
            <a:off x="802573" y="1205383"/>
            <a:ext cx="5212079" cy="4137189"/>
          </a:xfrm>
          <a:noFill/>
        </p:spPr>
        <p:txBody>
          <a:bodyPr>
            <a:normAutofit/>
          </a:bodyPr>
          <a:lstStyle/>
          <a:p>
            <a:r>
              <a:rPr lang="en-US" sz="2000" b="1" i="1" dirty="0" smtClean="0">
                <a:latin typeface="Times New Roman" pitchFamily="18" charset="0"/>
                <a:cs typeface="Times New Roman" pitchFamily="18" charset="0"/>
              </a:rPr>
              <a:t>1. GAN </a:t>
            </a:r>
            <a:r>
              <a:rPr lang="en-US" sz="2000" b="1" i="1" dirty="0" smtClean="0">
                <a:latin typeface="Times New Roman" pitchFamily="18" charset="0"/>
                <a:cs typeface="Times New Roman" pitchFamily="18" charset="0"/>
              </a:rPr>
              <a:t>Algorithm</a:t>
            </a:r>
            <a:r>
              <a:rPr lang="en-US" sz="2000"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The GAN algorithm itself consists of two neural networks, the generator and the discriminator, which are trained simultaneously in a </a:t>
            </a:r>
            <a:r>
              <a:rPr lang="en-US" i="1" dirty="0" err="1" smtClean="0">
                <a:latin typeface="Times New Roman" pitchFamily="18" charset="0"/>
                <a:cs typeface="Times New Roman" pitchFamily="18" charset="0"/>
              </a:rPr>
              <a:t>minimax</a:t>
            </a:r>
            <a:r>
              <a:rPr lang="en-US" i="1" dirty="0" smtClean="0">
                <a:latin typeface="Times New Roman" pitchFamily="18" charset="0"/>
                <a:cs typeface="Times New Roman" pitchFamily="18" charset="0"/>
              </a:rPr>
              <a:t> game framework. The generator learns to generate realistic images to fool the discriminator, while the discriminator learns to distinguish between real and generated images</a:t>
            </a:r>
            <a:r>
              <a:rPr lang="en-US" i="1" dirty="0" smtClean="0">
                <a:latin typeface="Times New Roman" pitchFamily="18" charset="0"/>
                <a:cs typeface="Times New Roman" pitchFamily="18" charset="0"/>
              </a:rPr>
              <a:t>.</a:t>
            </a:r>
          </a:p>
          <a:p>
            <a:r>
              <a:rPr lang="en-US" sz="2000" b="1" i="1" dirty="0" smtClean="0">
                <a:latin typeface="Times New Roman" pitchFamily="18" charset="0"/>
                <a:cs typeface="Times New Roman" pitchFamily="18" charset="0"/>
              </a:rPr>
              <a:t>2. Binary </a:t>
            </a:r>
            <a:r>
              <a:rPr lang="en-US" sz="2000" b="1" i="1" dirty="0" smtClean="0">
                <a:latin typeface="Times New Roman" pitchFamily="18" charset="0"/>
                <a:cs typeface="Times New Roman" pitchFamily="18" charset="0"/>
              </a:rPr>
              <a:t>Cross-Entropy Loss</a:t>
            </a:r>
            <a:r>
              <a:rPr lang="en-US" sz="2000"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This loss function is typically used for training both the generator and discriminator in GANs. It measures the difference between the predicted probability distribution (output) and the actual distribution (real or fake).</a:t>
            </a:r>
            <a:endParaRPr lang="en-US" i="1"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quarter" idx="14"/>
          </p:nvPr>
        </p:nvSpPr>
        <p:spPr>
          <a:xfrm>
            <a:off x="6352917" y="1146005"/>
            <a:ext cx="4894006" cy="4137189"/>
          </a:xfrm>
          <a:noFill/>
        </p:spPr>
        <p:txBody>
          <a:bodyPr>
            <a:normAutofit/>
          </a:bodyPr>
          <a:lstStyle/>
          <a:p>
            <a:r>
              <a:rPr lang="en-US" sz="2000" b="1" i="1" dirty="0" smtClean="0">
                <a:latin typeface="Times New Roman" pitchFamily="18" charset="0"/>
                <a:cs typeface="Times New Roman" pitchFamily="18" charset="0"/>
              </a:rPr>
              <a:t>3. </a:t>
            </a:r>
            <a:r>
              <a:rPr lang="en-US" sz="2000" b="1" i="1" dirty="0" err="1" smtClean="0">
                <a:latin typeface="Times New Roman" pitchFamily="18" charset="0"/>
                <a:cs typeface="Times New Roman" pitchFamily="18" charset="0"/>
              </a:rPr>
              <a:t>Convolutional</a:t>
            </a:r>
            <a:r>
              <a:rPr lang="en-US" sz="2000" b="1" i="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Neural Networks (CNNs</a:t>
            </a:r>
            <a:r>
              <a:rPr lang="en-US" sz="2000"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CNNs </a:t>
            </a:r>
            <a:r>
              <a:rPr lang="en-US" i="1" dirty="0" smtClean="0">
                <a:latin typeface="Times New Roman" pitchFamily="18" charset="0"/>
                <a:cs typeface="Times New Roman" pitchFamily="18" charset="0"/>
              </a:rPr>
              <a:t>are commonly used as the building blocks for both the generator and discriminator networks in GANs for image-related tasks. CNNs are well-suited for capturing spatial patterns </a:t>
            </a:r>
            <a:r>
              <a:rPr lang="en-US" i="1" dirty="0" smtClean="0">
                <a:latin typeface="Times New Roman" pitchFamily="18" charset="0"/>
                <a:cs typeface="Times New Roman" pitchFamily="18" charset="0"/>
              </a:rPr>
              <a:t>in </a:t>
            </a:r>
            <a:r>
              <a:rPr lang="en-US" i="1" dirty="0" smtClean="0">
                <a:latin typeface="Times New Roman" pitchFamily="18" charset="0"/>
                <a:cs typeface="Times New Roman" pitchFamily="18" charset="0"/>
              </a:rPr>
              <a:t>images</a:t>
            </a:r>
            <a:r>
              <a:rPr lang="en-US" i="1" dirty="0" smtClean="0">
                <a:latin typeface="Times New Roman" pitchFamily="18" charset="0"/>
                <a:cs typeface="Times New Roman" pitchFamily="18" charset="0"/>
              </a:rPr>
              <a:t>.</a:t>
            </a:r>
          </a:p>
          <a:p>
            <a:r>
              <a:rPr lang="en-US" sz="2000" b="1" i="1" dirty="0" smtClean="0">
                <a:latin typeface="Times New Roman" pitchFamily="18" charset="0"/>
                <a:cs typeface="Times New Roman" pitchFamily="18" charset="0"/>
              </a:rPr>
              <a:t>4. Stochastic </a:t>
            </a:r>
            <a:r>
              <a:rPr lang="en-US" sz="2000" b="1" i="1" dirty="0" smtClean="0">
                <a:latin typeface="Times New Roman" pitchFamily="18" charset="0"/>
                <a:cs typeface="Times New Roman" pitchFamily="18" charset="0"/>
              </a:rPr>
              <a:t>Gradient Descent (SGD) or Adam Optimizer</a:t>
            </a:r>
            <a:r>
              <a:rPr lang="en-US" sz="2000"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These are common optimization algorithms used to update the weights of the neural networks during training. Adam optimizer is often preferred for its adaptive learning rate properties.</a:t>
            </a:r>
            <a:endParaRPr lang="en-US" i="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xmlns="" id="{46AA2678-D2AD-6101-2A00-2289475AE8C5}"/>
              </a:ext>
              <a:ext uri="{C183D7F6-B498-43B3-948B-1728B52AA6E4}">
                <adec:decorative xmlns:adec="http://schemas.microsoft.com/office/drawing/2017/decorative" xmlns=""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224315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4472050" y="247007"/>
            <a:ext cx="3710049" cy="714895"/>
          </a:xfrm>
          <a:noFill/>
        </p:spPr>
        <p:txBody>
          <a:bodyPr anchor="ctr"/>
          <a:lstStyle/>
          <a:p>
            <a:r>
              <a:rPr lang="en-US" b="1" dirty="0" smtClean="0">
                <a:latin typeface="Times New Roman" pitchFamily="18" charset="0"/>
                <a:cs typeface="Times New Roman" pitchFamily="18" charset="0"/>
              </a:rPr>
              <a:t>Algorithms</a:t>
            </a:r>
            <a:endParaRPr lang="en-US"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quarter" idx="13"/>
          </p:nvPr>
        </p:nvSpPr>
        <p:spPr>
          <a:xfrm>
            <a:off x="802573" y="1205383"/>
            <a:ext cx="5212079" cy="4137189"/>
          </a:xfrm>
          <a:noFill/>
        </p:spPr>
        <p:txBody>
          <a:bodyPr>
            <a:normAutofit/>
          </a:bodyPr>
          <a:lstStyle/>
          <a:p>
            <a:r>
              <a:rPr lang="en-US" sz="2000" i="1" dirty="0" smtClean="0">
                <a:latin typeface="Times New Roman" pitchFamily="18" charset="0"/>
                <a:cs typeface="Times New Roman" pitchFamily="18" charset="0"/>
              </a:rPr>
              <a:t>5. </a:t>
            </a:r>
            <a:r>
              <a:rPr lang="en-US" sz="2000" b="1" i="1" dirty="0" smtClean="0">
                <a:latin typeface="Times New Roman" pitchFamily="18" charset="0"/>
                <a:cs typeface="Times New Roman" pitchFamily="18" charset="0"/>
              </a:rPr>
              <a:t>Batch </a:t>
            </a:r>
            <a:r>
              <a:rPr lang="en-US" sz="2000" b="1" i="1" dirty="0" smtClean="0">
                <a:latin typeface="Times New Roman" pitchFamily="18" charset="0"/>
                <a:cs typeface="Times New Roman" pitchFamily="18" charset="0"/>
              </a:rPr>
              <a:t>Normalization</a:t>
            </a:r>
            <a:r>
              <a:rPr lang="en-US" sz="2000" b="1" i="1" dirty="0" smtClean="0">
                <a:latin typeface="Times New Roman" pitchFamily="18" charset="0"/>
                <a:cs typeface="Times New Roman" pitchFamily="18" charset="0"/>
              </a:rPr>
              <a:t>: </a:t>
            </a:r>
          </a:p>
          <a:p>
            <a:r>
              <a:rPr lang="en-US" i="1" dirty="0" smtClean="0">
                <a:latin typeface="Times New Roman" pitchFamily="18" charset="0"/>
                <a:cs typeface="Times New Roman" pitchFamily="18" charset="0"/>
              </a:rPr>
              <a:t>Batch </a:t>
            </a:r>
            <a:r>
              <a:rPr lang="en-US" i="1" dirty="0" smtClean="0">
                <a:latin typeface="Times New Roman" pitchFamily="18" charset="0"/>
                <a:cs typeface="Times New Roman" pitchFamily="18" charset="0"/>
              </a:rPr>
              <a:t>normalization is a technique used to improve the training of deep neural networks by normalizing the inputs of each layer. It helps to stabilize and speed up the training process.</a:t>
            </a:r>
            <a:endParaRPr lang="en-US" i="1"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quarter" idx="14"/>
          </p:nvPr>
        </p:nvSpPr>
        <p:spPr>
          <a:xfrm>
            <a:off x="6352917" y="1146005"/>
            <a:ext cx="4894006" cy="4137189"/>
          </a:xfrm>
          <a:noFill/>
        </p:spPr>
        <p:txBody>
          <a:bodyPr>
            <a:normAutofit/>
          </a:bodyPr>
          <a:lstStyle/>
          <a:p>
            <a:r>
              <a:rPr lang="en-US" sz="2000" b="1" i="1" dirty="0" smtClean="0">
                <a:latin typeface="Times New Roman" pitchFamily="18" charset="0"/>
                <a:cs typeface="Times New Roman" pitchFamily="18" charset="0"/>
              </a:rPr>
              <a:t>6. </a:t>
            </a:r>
            <a:r>
              <a:rPr lang="en-US" sz="2000" b="1" i="1" dirty="0" smtClean="0">
                <a:latin typeface="Times New Roman" pitchFamily="18" charset="0"/>
                <a:cs typeface="Times New Roman" pitchFamily="18" charset="0"/>
              </a:rPr>
              <a:t>Leaky </a:t>
            </a:r>
            <a:r>
              <a:rPr lang="en-US" sz="2000" b="1" i="1" dirty="0" err="1" smtClean="0">
                <a:latin typeface="Times New Roman" pitchFamily="18" charset="0"/>
                <a:cs typeface="Times New Roman" pitchFamily="18" charset="0"/>
              </a:rPr>
              <a:t>ReLU</a:t>
            </a:r>
            <a:r>
              <a:rPr lang="en-US" sz="2000" b="1" i="1" dirty="0" smtClean="0">
                <a:latin typeface="Times New Roman" pitchFamily="18" charset="0"/>
                <a:cs typeface="Times New Roman" pitchFamily="18" charset="0"/>
              </a:rPr>
              <a:t> Activation Function</a:t>
            </a:r>
            <a:r>
              <a:rPr lang="en-US" sz="2000" b="1"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Leaky </a:t>
            </a:r>
            <a:r>
              <a:rPr lang="en-US" i="1" dirty="0" err="1" smtClean="0">
                <a:latin typeface="Times New Roman" pitchFamily="18" charset="0"/>
                <a:cs typeface="Times New Roman" pitchFamily="18" charset="0"/>
              </a:rPr>
              <a:t>ReLU</a:t>
            </a:r>
            <a:r>
              <a:rPr lang="en-US" i="1" dirty="0" smtClean="0">
                <a:latin typeface="Times New Roman" pitchFamily="18" charset="0"/>
                <a:cs typeface="Times New Roman" pitchFamily="18" charset="0"/>
              </a:rPr>
              <a:t> is a variant of the rectified linear unit (</a:t>
            </a:r>
            <a:r>
              <a:rPr lang="en-US" i="1" dirty="0" err="1" smtClean="0">
                <a:latin typeface="Times New Roman" pitchFamily="18" charset="0"/>
                <a:cs typeface="Times New Roman" pitchFamily="18" charset="0"/>
              </a:rPr>
              <a:t>ReLU</a:t>
            </a:r>
            <a:r>
              <a:rPr lang="en-US" i="1" dirty="0" smtClean="0">
                <a:latin typeface="Times New Roman" pitchFamily="18" charset="0"/>
                <a:cs typeface="Times New Roman" pitchFamily="18" charset="0"/>
              </a:rPr>
              <a:t>) activation function that allows a small, non-zero gradient when the input is negative. This helps prevent the issue of "dying </a:t>
            </a:r>
            <a:r>
              <a:rPr lang="en-US" i="1" dirty="0" err="1" smtClean="0">
                <a:latin typeface="Times New Roman" pitchFamily="18" charset="0"/>
                <a:cs typeface="Times New Roman" pitchFamily="18" charset="0"/>
              </a:rPr>
              <a:t>ReLU</a:t>
            </a:r>
            <a:r>
              <a:rPr lang="en-US" i="1" dirty="0" smtClean="0">
                <a:latin typeface="Times New Roman" pitchFamily="18" charset="0"/>
                <a:cs typeface="Times New Roman" pitchFamily="18" charset="0"/>
              </a:rPr>
              <a:t>" and can improve the training of GANs.</a:t>
            </a:r>
            <a:endParaRPr lang="en-US" i="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xmlns="" id="{46AA2678-D2AD-6101-2A00-2289475AE8C5}"/>
              </a:ext>
              <a:ext uri="{C183D7F6-B498-43B3-948B-1728B52AA6E4}">
                <adec:decorative xmlns:adec="http://schemas.microsoft.com/office/drawing/2017/decorative" xmlns=""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224315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3158837" y="365760"/>
            <a:ext cx="5343896" cy="643643"/>
          </a:xfrm>
          <a:noFill/>
        </p:spPr>
        <p:txBody>
          <a:bodyPr anchor="ctr"/>
          <a:lstStyle/>
          <a:p>
            <a:r>
              <a:rPr lang="en-US" b="1" dirty="0" smtClean="0">
                <a:latin typeface="Times New Roman" pitchFamily="18" charset="0"/>
                <a:cs typeface="Times New Roman" pitchFamily="18" charset="0"/>
              </a:rPr>
              <a:t>Deployment</a:t>
            </a:r>
            <a:endParaRPr lang="en-US" b="1" dirty="0">
              <a:latin typeface="Times New Roman" pitchFamily="18" charset="0"/>
              <a:cs typeface="Times New Roman" pitchFamily="18" charset="0"/>
            </a:endParaRPr>
          </a:p>
        </p:txBody>
      </p:sp>
      <p:sp>
        <p:nvSpPr>
          <p:cNvPr id="52" name="Content Placeholder 51">
            <a:extLst>
              <a:ext uri="{FF2B5EF4-FFF2-40B4-BE49-F238E27FC236}">
                <a16:creationId xmlns:a16="http://schemas.microsoft.com/office/drawing/2014/main" xmlns="" id="{F2CCE123-860F-8623-781F-12CEA66980F5}"/>
              </a:ext>
            </a:extLst>
          </p:cNvPr>
          <p:cNvSpPr>
            <a:spLocks noGrp="1"/>
          </p:cNvSpPr>
          <p:nvPr>
            <p:ph sz="quarter" idx="13"/>
          </p:nvPr>
        </p:nvSpPr>
        <p:spPr>
          <a:xfrm>
            <a:off x="838199" y="1395389"/>
            <a:ext cx="4814455" cy="4137189"/>
          </a:xfrm>
        </p:spPr>
        <p:txBody>
          <a:bodyPr/>
          <a:lstStyle/>
          <a:p>
            <a:pPr marL="0" indent="0" algn="just">
              <a:lnSpc>
                <a:spcPct val="100000"/>
              </a:lnSpc>
              <a:buNone/>
            </a:pPr>
            <a:r>
              <a:rPr lang="en-US" b="1" i="1" dirty="0" smtClean="0">
                <a:latin typeface="Times New Roman" pitchFamily="18" charset="0"/>
                <a:cs typeface="Times New Roman" pitchFamily="18" charset="0"/>
              </a:rPr>
              <a:t>1.Model Training:</a:t>
            </a:r>
            <a:r>
              <a:rPr lang="en-US" dirty="0" smtClean="0"/>
              <a:t> </a:t>
            </a:r>
            <a:r>
              <a:rPr lang="en-US" sz="1600" i="1" dirty="0" smtClean="0">
                <a:latin typeface="Times New Roman" pitchFamily="18" charset="0"/>
                <a:cs typeface="Times New Roman" pitchFamily="18" charset="0"/>
              </a:rPr>
              <a:t>Train </a:t>
            </a:r>
            <a:r>
              <a:rPr lang="en-US" sz="1600" i="1" dirty="0" smtClean="0">
                <a:latin typeface="Times New Roman" pitchFamily="18" charset="0"/>
                <a:cs typeface="Times New Roman" pitchFamily="18" charset="0"/>
              </a:rPr>
              <a:t>your GAN model using a dataset of handwritten digits, such as MNIST or SVHN dataset. The GAN should be able to generate clear, standardized digit images from noisy or handwritten inputs</a:t>
            </a:r>
            <a:r>
              <a:rPr lang="en-US" sz="1600" i="1" dirty="0" smtClean="0">
                <a:latin typeface="Times New Roman" pitchFamily="18" charset="0"/>
                <a:cs typeface="Times New Roman" pitchFamily="18" charset="0"/>
              </a:rPr>
              <a:t>.</a:t>
            </a:r>
            <a:endParaRPr lang="en-US" i="1" dirty="0">
              <a:latin typeface="Times New Roman" pitchFamily="18" charset="0"/>
              <a:cs typeface="Times New Roman" pitchFamily="18" charset="0"/>
            </a:endParaRPr>
          </a:p>
          <a:p>
            <a:pPr marL="0" indent="0" algn="just">
              <a:lnSpc>
                <a:spcPct val="100000"/>
              </a:lnSpc>
              <a:buNone/>
            </a:pPr>
            <a:r>
              <a:rPr lang="en-US" b="1" i="1" dirty="0" smtClean="0">
                <a:latin typeface="Times New Roman" pitchFamily="18" charset="0"/>
                <a:cs typeface="Times New Roman" pitchFamily="18" charset="0"/>
              </a:rPr>
              <a:t>2.Model Evaluation: </a:t>
            </a:r>
            <a:r>
              <a:rPr lang="en-US" sz="1600" i="1" dirty="0" smtClean="0">
                <a:latin typeface="Times New Roman" pitchFamily="18" charset="0"/>
                <a:cs typeface="Times New Roman" pitchFamily="18" charset="0"/>
              </a:rPr>
              <a:t>Evaluate the trained model to ensure it performs well on the task of converting handwritten images into clear, standardized digital format. Use metrics such as accuracy, precision, recall, and F1-score to evaluate the model's performance</a:t>
            </a:r>
            <a:r>
              <a:rPr lang="en-US" sz="1600" i="1" dirty="0" smtClean="0">
                <a:latin typeface="Times New Roman" pitchFamily="18" charset="0"/>
                <a:cs typeface="Times New Roman" pitchFamily="18" charset="0"/>
              </a:rPr>
              <a:t>.</a:t>
            </a:r>
          </a:p>
          <a:p>
            <a:pPr marL="0" indent="0" algn="just">
              <a:lnSpc>
                <a:spcPct val="100000"/>
              </a:lnSpc>
              <a:buNone/>
            </a:pPr>
            <a:endParaRPr lang="en-US" sz="1600" b="1" i="1" dirty="0" smtClean="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83302BFD-960F-CBB3-E984-CDC12813A10C}"/>
              </a:ext>
            </a:extLst>
          </p:cNvPr>
          <p:cNvSpPr>
            <a:spLocks noGrp="1"/>
          </p:cNvSpPr>
          <p:nvPr>
            <p:ph sz="quarter" idx="14"/>
          </p:nvPr>
        </p:nvSpPr>
        <p:spPr>
          <a:xfrm>
            <a:off x="6281665" y="1324135"/>
            <a:ext cx="4894006" cy="4137189"/>
          </a:xfrm>
          <a:noFill/>
        </p:spPr>
        <p:txBody>
          <a:bodyPr>
            <a:normAutofit/>
          </a:bodyPr>
          <a:lstStyle/>
          <a:p>
            <a:r>
              <a:rPr lang="en-US" b="1" i="1" dirty="0" smtClean="0">
                <a:latin typeface="Times New Roman" pitchFamily="18" charset="0"/>
                <a:cs typeface="Times New Roman" pitchFamily="18" charset="0"/>
              </a:rPr>
              <a:t>3. </a:t>
            </a:r>
            <a:r>
              <a:rPr lang="en-US" b="1" i="1" dirty="0" smtClean="0">
                <a:latin typeface="Times New Roman" pitchFamily="18" charset="0"/>
                <a:cs typeface="Times New Roman" pitchFamily="18" charset="0"/>
              </a:rPr>
              <a:t>Model Deployment: </a:t>
            </a:r>
            <a:r>
              <a:rPr lang="en-US" sz="1600" i="1" dirty="0" smtClean="0">
                <a:latin typeface="Times New Roman" pitchFamily="18" charset="0"/>
                <a:cs typeface="Times New Roman" pitchFamily="18" charset="0"/>
              </a:rPr>
              <a:t>Once you have a trained and evaluated model, you can deploy it using various deployment strategies, such </a:t>
            </a:r>
            <a:r>
              <a:rPr lang="en-US" sz="1600" i="1" dirty="0" smtClean="0">
                <a:latin typeface="Times New Roman" pitchFamily="18" charset="0"/>
                <a:cs typeface="Times New Roman" pitchFamily="18" charset="0"/>
              </a:rPr>
              <a:t>as: </a:t>
            </a:r>
            <a:endParaRPr lang="en-US"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Server Deployment: </a:t>
            </a:r>
            <a:r>
              <a:rPr lang="en-US" sz="1600" i="1" dirty="0" smtClean="0">
                <a:latin typeface="Times New Roman" pitchFamily="18" charset="0"/>
                <a:cs typeface="Times New Roman" pitchFamily="18" charset="0"/>
              </a:rPr>
              <a:t>Deploy the model on a server using frameworks like </a:t>
            </a:r>
            <a:r>
              <a:rPr lang="en-US" sz="1600" i="1" dirty="0" err="1" smtClean="0">
                <a:latin typeface="Times New Roman" pitchFamily="18" charset="0"/>
                <a:cs typeface="Times New Roman" pitchFamily="18" charset="0"/>
              </a:rPr>
              <a:t>TensorFlow</a:t>
            </a:r>
            <a:r>
              <a:rPr lang="en-US" sz="1600" i="1" dirty="0" smtClean="0">
                <a:latin typeface="Times New Roman" pitchFamily="18" charset="0"/>
                <a:cs typeface="Times New Roman" pitchFamily="18" charset="0"/>
              </a:rPr>
              <a:t> Serving, Flask, or </a:t>
            </a:r>
            <a:r>
              <a:rPr lang="en-US" sz="1600" i="1" dirty="0" err="1" smtClean="0">
                <a:latin typeface="Times New Roman" pitchFamily="18" charset="0"/>
                <a:cs typeface="Times New Roman" pitchFamily="18" charset="0"/>
              </a:rPr>
              <a:t>Django</a:t>
            </a:r>
            <a:r>
              <a:rPr lang="en-US" sz="1600" i="1" dirty="0" smtClean="0">
                <a:latin typeface="Times New Roman" pitchFamily="18" charset="0"/>
                <a:cs typeface="Times New Roman" pitchFamily="18" charset="0"/>
              </a:rPr>
              <a:t>. This allows you to create a REST API that can be accessed by client applications to convert handwritten images into digital </a:t>
            </a:r>
            <a:r>
              <a:rPr lang="en-US" sz="1600" i="1" dirty="0" smtClean="0">
                <a:latin typeface="Times New Roman" pitchFamily="18" charset="0"/>
                <a:cs typeface="Times New Roman" pitchFamily="18" charset="0"/>
              </a:rPr>
              <a:t>format.</a:t>
            </a:r>
            <a:endParaRPr lang="en-US"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Cloud Deployment:</a:t>
            </a:r>
            <a:r>
              <a:rPr lang="en-US" i="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Deploy the model on cloud platforms like AWS, Azure, or Google Cloud Platform (GCP). These platforms provide services for deploying machine learning models, such as AWS </a:t>
            </a:r>
            <a:r>
              <a:rPr lang="en-US" sz="1600" i="1" dirty="0" err="1" smtClean="0">
                <a:latin typeface="Times New Roman" pitchFamily="18" charset="0"/>
                <a:cs typeface="Times New Roman" pitchFamily="18" charset="0"/>
              </a:rPr>
              <a:t>SageMaker</a:t>
            </a:r>
            <a:r>
              <a:rPr lang="en-US" sz="1600" i="1" dirty="0" smtClean="0">
                <a:latin typeface="Times New Roman" pitchFamily="18" charset="0"/>
                <a:cs typeface="Times New Roman" pitchFamily="18" charset="0"/>
              </a:rPr>
              <a:t>, Azure ML, or Google Cloud AI Platform.</a:t>
            </a:r>
            <a:endParaRPr lang="en-US" i="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xmlns="" id="{C80227B8-A24C-8C29-034A-D7700B887685}"/>
              </a:ext>
              <a:ext uri="{C183D7F6-B498-43B3-948B-1728B52AA6E4}">
                <adec:decorative xmlns:adec="http://schemas.microsoft.com/office/drawing/2017/decorative" xmlns=""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72960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3158837" y="365760"/>
            <a:ext cx="5343896" cy="643643"/>
          </a:xfrm>
          <a:noFill/>
        </p:spPr>
        <p:txBody>
          <a:bodyPr anchor="ctr"/>
          <a:lstStyle/>
          <a:p>
            <a:r>
              <a:rPr lang="en-US" b="1" dirty="0" smtClean="0">
                <a:latin typeface="Times New Roman" pitchFamily="18" charset="0"/>
                <a:cs typeface="Times New Roman" pitchFamily="18" charset="0"/>
              </a:rPr>
              <a:t>Deployment</a:t>
            </a:r>
            <a:endParaRPr lang="en-US" b="1" dirty="0">
              <a:latin typeface="Times New Roman" pitchFamily="18" charset="0"/>
              <a:cs typeface="Times New Roman" pitchFamily="18" charset="0"/>
            </a:endParaRPr>
          </a:p>
        </p:txBody>
      </p:sp>
      <p:sp>
        <p:nvSpPr>
          <p:cNvPr id="52" name="Content Placeholder 51">
            <a:extLst>
              <a:ext uri="{FF2B5EF4-FFF2-40B4-BE49-F238E27FC236}">
                <a16:creationId xmlns:a16="http://schemas.microsoft.com/office/drawing/2014/main" xmlns="" id="{F2CCE123-860F-8623-781F-12CEA66980F5}"/>
              </a:ext>
            </a:extLst>
          </p:cNvPr>
          <p:cNvSpPr>
            <a:spLocks noGrp="1"/>
          </p:cNvSpPr>
          <p:nvPr>
            <p:ph sz="quarter" idx="13"/>
          </p:nvPr>
        </p:nvSpPr>
        <p:spPr>
          <a:xfrm>
            <a:off x="838199" y="1395389"/>
            <a:ext cx="4814455" cy="4137189"/>
          </a:xfrm>
        </p:spPr>
        <p:txBody>
          <a:bodyPr/>
          <a:lstStyle/>
          <a:p>
            <a:pPr marL="0" indent="0" algn="just">
              <a:lnSpc>
                <a:spcPct val="100000"/>
              </a:lnSpc>
              <a:buNone/>
            </a:pPr>
            <a:r>
              <a:rPr lang="en-US" b="1" i="1" dirty="0" smtClean="0">
                <a:latin typeface="Times New Roman" pitchFamily="18" charset="0"/>
                <a:cs typeface="Times New Roman" pitchFamily="18" charset="0"/>
              </a:rPr>
              <a:t>4.Client Application:</a:t>
            </a:r>
            <a:r>
              <a:rPr lang="en-US" dirty="0" smtClean="0"/>
              <a:t> </a:t>
            </a:r>
            <a:r>
              <a:rPr lang="en-US" sz="1600" i="1" dirty="0" smtClean="0">
                <a:latin typeface="Times New Roman" pitchFamily="18" charset="0"/>
                <a:cs typeface="Times New Roman" pitchFamily="18" charset="0"/>
              </a:rPr>
              <a:t>Develop a client application (web, mobile, or desktop) that allows users to upload handwritten images and receive clear, standardized digital format outputs. The client application will interact with the deployed model using the API or cloud service.</a:t>
            </a:r>
            <a:endParaRPr lang="en-US" i="1" dirty="0">
              <a:latin typeface="Times New Roman" pitchFamily="18" charset="0"/>
              <a:cs typeface="Times New Roman" pitchFamily="18" charset="0"/>
            </a:endParaRPr>
          </a:p>
          <a:p>
            <a:pPr marL="0" indent="0" algn="just">
              <a:lnSpc>
                <a:spcPct val="100000"/>
              </a:lnSpc>
              <a:buNone/>
            </a:pPr>
            <a:r>
              <a:rPr lang="en-US" b="1" i="1" dirty="0" smtClean="0">
                <a:latin typeface="Times New Roman" pitchFamily="18" charset="0"/>
                <a:cs typeface="Times New Roman" pitchFamily="18" charset="0"/>
              </a:rPr>
              <a:t>5.Testing and Monitoring: </a:t>
            </a:r>
            <a:r>
              <a:rPr lang="en-US" sz="1600" i="1" dirty="0" smtClean="0">
                <a:latin typeface="Times New Roman" pitchFamily="18" charset="0"/>
                <a:cs typeface="Times New Roman" pitchFamily="18" charset="0"/>
              </a:rPr>
              <a:t>Test the deployed model to ensure it performs as expected in a production environment. Monitor the model's performance and usage to identify any issues and make improvements as needed.</a:t>
            </a:r>
            <a:endParaRPr lang="en-US" sz="1600" i="1" dirty="0" smtClean="0">
              <a:latin typeface="Times New Roman" pitchFamily="18" charset="0"/>
              <a:cs typeface="Times New Roman" pitchFamily="18" charset="0"/>
            </a:endParaRPr>
          </a:p>
          <a:p>
            <a:pPr marL="0" indent="0" algn="just">
              <a:lnSpc>
                <a:spcPct val="100000"/>
              </a:lnSpc>
              <a:buNone/>
            </a:pPr>
            <a:endParaRPr lang="en-US" sz="1600" b="1" i="1" dirty="0" smtClean="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83302BFD-960F-CBB3-E984-CDC12813A10C}"/>
              </a:ext>
            </a:extLst>
          </p:cNvPr>
          <p:cNvSpPr>
            <a:spLocks noGrp="1"/>
          </p:cNvSpPr>
          <p:nvPr>
            <p:ph sz="quarter" idx="14"/>
          </p:nvPr>
        </p:nvSpPr>
        <p:spPr>
          <a:xfrm>
            <a:off x="6281665" y="1324135"/>
            <a:ext cx="4894006" cy="4137189"/>
          </a:xfrm>
          <a:noFill/>
        </p:spPr>
        <p:txBody>
          <a:bodyPr>
            <a:normAutofit/>
          </a:bodyPr>
          <a:lstStyle/>
          <a:p>
            <a:r>
              <a:rPr lang="en-US" b="1" i="1" dirty="0" smtClean="0">
                <a:latin typeface="Times New Roman" pitchFamily="18" charset="0"/>
                <a:cs typeface="Times New Roman" pitchFamily="18" charset="0"/>
              </a:rPr>
              <a:t>6. Maintenance and Update: </a:t>
            </a:r>
            <a:r>
              <a:rPr lang="en-US" sz="1600" i="1" dirty="0" smtClean="0">
                <a:latin typeface="Times New Roman" pitchFamily="18" charset="0"/>
                <a:cs typeface="Times New Roman" pitchFamily="18" charset="0"/>
              </a:rPr>
              <a:t>Regularly maintain and update the deployed model to improve its performance, security, and reliability. This may involve retraining the model with new data or updating the deployment infrastructure.</a:t>
            </a:r>
            <a:endParaRPr lang="en-US" i="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xmlns="" id="{C80227B8-A24C-8C29-034A-D7700B887685}"/>
              </a:ext>
              <a:ext uri="{C183D7F6-B498-43B3-948B-1728B52AA6E4}">
                <adec:decorative xmlns:adec="http://schemas.microsoft.com/office/drawing/2017/decorative" xmlns=""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A15DE-D135-0710-9984-A0A55E960CB0}"/>
              </a:ext>
            </a:extLst>
          </p:cNvPr>
          <p:cNvSpPr>
            <a:spLocks noGrp="1"/>
          </p:cNvSpPr>
          <p:nvPr>
            <p:ph type="title"/>
          </p:nvPr>
        </p:nvSpPr>
        <p:spPr>
          <a:xfrm>
            <a:off x="838201" y="448056"/>
            <a:ext cx="2985654" cy="561347"/>
          </a:xfrm>
          <a:noFill/>
        </p:spPr>
        <p:txBody>
          <a:bodyPr anchor="b"/>
          <a:lstStyle/>
          <a:p>
            <a:r>
              <a:rPr lang="en-US" b="1" i="1" dirty="0" smtClean="0">
                <a:latin typeface="Times New Roman" pitchFamily="18" charset="0"/>
                <a:cs typeface="Times New Roman" pitchFamily="18" charset="0"/>
              </a:rPr>
              <a:t>Result</a:t>
            </a:r>
            <a:endParaRPr lang="en-US" b="1" i="1" dirty="0">
              <a:latin typeface="Times New Roman" pitchFamily="18" charset="0"/>
              <a:cs typeface="Times New Roman" pitchFamily="18" charset="0"/>
            </a:endParaRPr>
          </a:p>
        </p:txBody>
      </p:sp>
      <p:pic>
        <p:nvPicPr>
          <p:cNvPr id="15" name="Picture Placeholder 5" descr="A person looking at blueprints on a brick wall">
            <a:extLst>
              <a:ext uri="{FF2B5EF4-FFF2-40B4-BE49-F238E27FC236}">
                <a16:creationId xmlns:a16="http://schemas.microsoft.com/office/drawing/2014/main" xmlns="" id="{BBD84AA8-495D-1210-1B06-DA73C5BCF36A}"/>
              </a:ext>
            </a:extLst>
          </p:cNvPr>
          <p:cNvPicPr>
            <a:picLocks noGrp="1" noChangeAspect="1"/>
          </p:cNvPicPr>
          <p:nvPr>
            <p:ph type="pic" sz="quarter" idx="10"/>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7157" r="27157"/>
          <a:stretch/>
        </p:blipFill>
        <p:spPr>
          <a:xfrm>
            <a:off x="7500938" y="-22225"/>
            <a:ext cx="4714875" cy="6880225"/>
          </a:xfrm>
        </p:spPr>
      </p:pic>
      <p:pic>
        <p:nvPicPr>
          <p:cNvPr id="6" name="Content Placeholder 5" descr="WhatsApp Image 2024-04-01 at 12.26.54 PM.jpeg"/>
          <p:cNvPicPr>
            <a:picLocks noGrp="1" noChangeAspect="1"/>
          </p:cNvPicPr>
          <p:nvPr>
            <p:ph sz="quarter" idx="14"/>
          </p:nvPr>
        </p:nvPicPr>
        <p:blipFill>
          <a:blip r:embed="rId5"/>
          <a:stretch>
            <a:fillRect/>
          </a:stretch>
        </p:blipFill>
        <p:spPr>
          <a:xfrm>
            <a:off x="570017" y="1413164"/>
            <a:ext cx="6650190" cy="4322617"/>
          </a:xfrm>
        </p:spPr>
      </p:pic>
    </p:spTree>
    <p:extLst>
      <p:ext uri="{BB962C8B-B14F-4D97-AF65-F5344CB8AC3E}">
        <p14:creationId xmlns:p14="http://schemas.microsoft.com/office/powerpoint/2010/main" xmlns="" val="164959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A15DE-D135-0710-9984-A0A55E960CB0}"/>
              </a:ext>
            </a:extLst>
          </p:cNvPr>
          <p:cNvSpPr>
            <a:spLocks noGrp="1"/>
          </p:cNvSpPr>
          <p:nvPr>
            <p:ph type="title"/>
          </p:nvPr>
        </p:nvSpPr>
        <p:spPr>
          <a:xfrm>
            <a:off x="838201" y="448056"/>
            <a:ext cx="2985654" cy="561347"/>
          </a:xfrm>
          <a:noFill/>
        </p:spPr>
        <p:txBody>
          <a:bodyPr anchor="b"/>
          <a:lstStyle/>
          <a:p>
            <a:r>
              <a:rPr lang="en-US" b="1" i="1" dirty="0" smtClean="0">
                <a:latin typeface="Times New Roman" pitchFamily="18" charset="0"/>
                <a:cs typeface="Times New Roman" pitchFamily="18" charset="0"/>
              </a:rPr>
              <a:t>Result</a:t>
            </a:r>
            <a:endParaRPr lang="en-US" b="1" i="1" dirty="0">
              <a:latin typeface="Times New Roman" pitchFamily="18" charset="0"/>
              <a:cs typeface="Times New Roman" pitchFamily="18" charset="0"/>
            </a:endParaRPr>
          </a:p>
        </p:txBody>
      </p:sp>
      <p:pic>
        <p:nvPicPr>
          <p:cNvPr id="15" name="Picture Placeholder 5" descr="A person looking at blueprints on a brick wall">
            <a:extLst>
              <a:ext uri="{FF2B5EF4-FFF2-40B4-BE49-F238E27FC236}">
                <a16:creationId xmlns:a16="http://schemas.microsoft.com/office/drawing/2014/main" xmlns="" id="{BBD84AA8-495D-1210-1B06-DA73C5BCF36A}"/>
              </a:ext>
            </a:extLst>
          </p:cNvPr>
          <p:cNvPicPr>
            <a:picLocks noGrp="1" noChangeAspect="1"/>
          </p:cNvPicPr>
          <p:nvPr>
            <p:ph type="pic" sz="quarter" idx="10"/>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7157" r="27157"/>
          <a:stretch/>
        </p:blipFill>
        <p:spPr>
          <a:xfrm>
            <a:off x="7500938" y="-22225"/>
            <a:ext cx="4714875" cy="6880225"/>
          </a:xfrm>
        </p:spPr>
      </p:pic>
      <p:pic>
        <p:nvPicPr>
          <p:cNvPr id="7" name="Content Placeholder 6" descr="WhatsApp Image 2024-04-01 at 12.26.53 PM.jpeg"/>
          <p:cNvPicPr>
            <a:picLocks noGrp="1" noChangeAspect="1"/>
          </p:cNvPicPr>
          <p:nvPr>
            <p:ph sz="quarter" idx="14"/>
          </p:nvPr>
        </p:nvPicPr>
        <p:blipFill>
          <a:blip r:embed="rId5"/>
          <a:stretch>
            <a:fillRect/>
          </a:stretch>
        </p:blipFill>
        <p:spPr>
          <a:xfrm>
            <a:off x="439387" y="1356056"/>
            <a:ext cx="6353299" cy="4201595"/>
          </a:xfrm>
        </p:spPr>
      </p:pic>
    </p:spTree>
    <p:extLst>
      <p:ext uri="{BB962C8B-B14F-4D97-AF65-F5344CB8AC3E}">
        <p14:creationId xmlns:p14="http://schemas.microsoft.com/office/powerpoint/2010/main" xmlns="" val="164959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xmlns=""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xmlns="" id="{4AB1CD4B-2C7F-1593-8E69-B7450F3DCAD6}"/>
              </a:ext>
            </a:extLst>
          </p:cNvPr>
          <p:cNvSpPr>
            <a:spLocks noGrp="1"/>
          </p:cNvSpPr>
          <p:nvPr>
            <p:ph type="title"/>
          </p:nvPr>
        </p:nvSpPr>
        <p:spPr>
          <a:xfrm>
            <a:off x="1409938" y="344385"/>
            <a:ext cx="9467127" cy="660209"/>
          </a:xfrm>
        </p:spPr>
        <p:txBody>
          <a:bodyPr/>
          <a:lstStyle/>
          <a:p>
            <a:r>
              <a:rPr lang="en-US" sz="3200" b="1" i="1" dirty="0" smtClean="0">
                <a:latin typeface="Times New Roman" pitchFamily="18" charset="0"/>
                <a:cs typeface="Times New Roman" pitchFamily="18" charset="0"/>
              </a:rPr>
              <a:t>conclusion</a:t>
            </a:r>
            <a:endParaRPr lang="en-US" sz="3200" dirty="0"/>
          </a:p>
        </p:txBody>
      </p:sp>
      <p:sp>
        <p:nvSpPr>
          <p:cNvPr id="8" name="Text Placeholder 7">
            <a:extLst>
              <a:ext uri="{FF2B5EF4-FFF2-40B4-BE49-F238E27FC236}">
                <a16:creationId xmlns:a16="http://schemas.microsoft.com/office/drawing/2014/main" xmlns="" id="{86613063-168A-02B8-4326-BB842F3B83E2}"/>
              </a:ext>
            </a:extLst>
          </p:cNvPr>
          <p:cNvSpPr>
            <a:spLocks noGrp="1"/>
          </p:cNvSpPr>
          <p:nvPr>
            <p:ph type="body" sz="quarter" idx="10"/>
          </p:nvPr>
        </p:nvSpPr>
        <p:spPr>
          <a:xfrm>
            <a:off x="887062" y="1399183"/>
            <a:ext cx="10085738" cy="4158469"/>
          </a:xfrm>
        </p:spPr>
        <p:txBody>
          <a:bodyPr>
            <a:noAutofit/>
          </a:bodyPr>
          <a:lstStyle/>
          <a:p>
            <a:pPr lvl="1" algn="just">
              <a:buFont typeface="Arial" pitchFamily="34" charset="0"/>
              <a:buChar char="•"/>
            </a:pPr>
            <a:r>
              <a:rPr lang="en-US" i="1" dirty="0" smtClean="0">
                <a:latin typeface="Times New Roman" pitchFamily="18" charset="0"/>
                <a:cs typeface="Times New Roman" pitchFamily="18" charset="0"/>
              </a:rPr>
              <a:t>In conclusion, developing and deploying a Generative Adversarial Network (GAN) model for converting handwritten images of digits into a clear, standardized digital format is a challenging but rewarding endeavor. The GAN architecture, with its ability to generate realistic and high-quality images, can be a powerful tool for enhancing the digitization of handwritten </a:t>
            </a:r>
            <a:r>
              <a:rPr lang="en-US" i="1" dirty="0" err="1" smtClean="0">
                <a:latin typeface="Times New Roman" pitchFamily="18" charset="0"/>
                <a:cs typeface="Times New Roman" pitchFamily="18" charset="0"/>
              </a:rPr>
              <a:t>content.Throughout</a:t>
            </a:r>
            <a:r>
              <a:rPr lang="en-US" i="1" dirty="0" smtClean="0">
                <a:latin typeface="Times New Roman" pitchFamily="18" charset="0"/>
                <a:cs typeface="Times New Roman" pitchFamily="18" charset="0"/>
              </a:rPr>
              <a:t> the development process, key considerations such as dataset selection, model architecture, training strategies, and evaluation metrics play a crucial role in the success of the model. Additionally, deploying the model involves careful planning to ensure its performance, scalability, and reliability in a production </a:t>
            </a:r>
            <a:r>
              <a:rPr lang="en-US" i="1" dirty="0" err="1" smtClean="0">
                <a:latin typeface="Times New Roman" pitchFamily="18" charset="0"/>
                <a:cs typeface="Times New Roman" pitchFamily="18" charset="0"/>
              </a:rPr>
              <a:t>environment.By</a:t>
            </a:r>
            <a:r>
              <a:rPr lang="en-US" i="1" dirty="0" smtClean="0">
                <a:latin typeface="Times New Roman" pitchFamily="18" charset="0"/>
                <a:cs typeface="Times New Roman" pitchFamily="18" charset="0"/>
              </a:rPr>
              <a:t> leveraging the capabilities of GANs and implementing effective deployment strategies, this model can significantly improve the efficiency and accuracy of converting handwritten digits into digital format, benefiting various applications such as optical character recognition (OCR), document digitization, and data analysis.</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xmlns="" val="218447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760FE33-53A6-E75A-9BA0-8B7B1BFDD51E}"/>
              </a:ext>
            </a:extLst>
          </p:cNvPr>
          <p:cNvSpPr>
            <a:spLocks noGrp="1"/>
          </p:cNvSpPr>
          <p:nvPr>
            <p:ph type="title"/>
          </p:nvPr>
        </p:nvSpPr>
        <p:spPr>
          <a:xfrm>
            <a:off x="838200" y="365125"/>
            <a:ext cx="10395857" cy="869909"/>
          </a:xfrm>
          <a:noFill/>
        </p:spPr>
        <p:txBody>
          <a:bodyPr anchor="ctr"/>
          <a:lstStyle/>
          <a:p>
            <a:r>
              <a:rPr lang="en-US" b="1" i="1" dirty="0" smtClean="0">
                <a:latin typeface="Times New Roman" pitchFamily="18" charset="0"/>
                <a:cs typeface="Times New Roman" pitchFamily="18" charset="0"/>
              </a:rPr>
              <a:t>References</a:t>
            </a:r>
            <a:endParaRPr lang="en-US" b="1" i="1" dirty="0">
              <a:latin typeface="Times New Roman" pitchFamily="18" charset="0"/>
              <a:cs typeface="Times New Roman" pitchFamily="18" charset="0"/>
            </a:endParaRPr>
          </a:p>
        </p:txBody>
      </p:sp>
      <p:graphicFrame>
        <p:nvGraphicFramePr>
          <p:cNvPr id="12" name="Table Placeholder 3">
            <a:extLst>
              <a:ext uri="{FF2B5EF4-FFF2-40B4-BE49-F238E27FC236}">
                <a16:creationId xmlns:a16="http://schemas.microsoft.com/office/drawing/2014/main" xmlns="" id="{CB65501E-A327-D358-9D08-A3694677266E}"/>
              </a:ext>
            </a:extLst>
          </p:cNvPr>
          <p:cNvGraphicFramePr>
            <a:graphicFrameLocks noGrp="1"/>
          </p:cNvGraphicFramePr>
          <p:nvPr>
            <p:ph type="tbl" sz="quarter" idx="13"/>
            <p:extLst>
              <p:ext uri="{D42A27DB-BD31-4B8C-83A1-F6EECF244321}">
                <p14:modId xmlns:p14="http://schemas.microsoft.com/office/powerpoint/2010/main" xmlns="" val="2069353899"/>
              </p:ext>
            </p:extLst>
          </p:nvPr>
        </p:nvGraphicFramePr>
        <p:xfrm>
          <a:off x="600899" y="1478808"/>
          <a:ext cx="10972800" cy="3920196"/>
        </p:xfrm>
        <a:graphic>
          <a:graphicData uri="http://schemas.openxmlformats.org/drawingml/2006/table">
            <a:tbl>
              <a:tblPr firstRow="1" bandRow="1">
                <a:tableStyleId>{306799F8-075E-4A3A-A7F6-7FBC6576F1A4}</a:tableStyleId>
              </a:tblPr>
              <a:tblGrid>
                <a:gridCol w="10972800">
                  <a:extLst>
                    <a:ext uri="{9D8B030D-6E8A-4147-A177-3AD203B41FA5}">
                      <a16:colId xmlns:a16="http://schemas.microsoft.com/office/drawing/2014/main" xmlns="" val="2382218087"/>
                    </a:ext>
                  </a:extLst>
                </a:gridCol>
              </a:tblGrid>
              <a:tr h="653366">
                <a:tc>
                  <a:txBody>
                    <a:bodyPr/>
                    <a:lstStyle/>
                    <a:p>
                      <a:r>
                        <a:rPr lang="en-US" i="1" dirty="0" smtClean="0">
                          <a:latin typeface="Times New Roman" pitchFamily="18" charset="0"/>
                          <a:cs typeface="Times New Roman" pitchFamily="18" charset="0"/>
                        </a:rPr>
                        <a:t>"Improved Techniques for Training GANs" </a:t>
                      </a:r>
                      <a:r>
                        <a:rPr lang="en-US" b="0" i="1" dirty="0" smtClean="0">
                          <a:latin typeface="Times New Roman" pitchFamily="18" charset="0"/>
                          <a:cs typeface="Times New Roman" pitchFamily="18" charset="0"/>
                        </a:rPr>
                        <a:t>by Tim </a:t>
                      </a:r>
                      <a:r>
                        <a:rPr lang="en-US" b="0" i="1" dirty="0" err="1" smtClean="0">
                          <a:latin typeface="Times New Roman" pitchFamily="18" charset="0"/>
                          <a:cs typeface="Times New Roman" pitchFamily="18" charset="0"/>
                        </a:rPr>
                        <a:t>Salimans</a:t>
                      </a:r>
                      <a:r>
                        <a:rPr lang="en-US" b="0" i="1" dirty="0" smtClean="0">
                          <a:latin typeface="Times New Roman" pitchFamily="18" charset="0"/>
                          <a:cs typeface="Times New Roman" pitchFamily="18" charset="0"/>
                        </a:rPr>
                        <a:t>, Ian </a:t>
                      </a:r>
                      <a:r>
                        <a:rPr lang="en-US" b="0" i="1" dirty="0" err="1" smtClean="0">
                          <a:latin typeface="Times New Roman" pitchFamily="18" charset="0"/>
                          <a:cs typeface="Times New Roman" pitchFamily="18" charset="0"/>
                        </a:rPr>
                        <a:t>Goodfellow</a:t>
                      </a:r>
                      <a:r>
                        <a:rPr lang="en-US" b="0" i="1" dirty="0" smtClean="0">
                          <a:latin typeface="Times New Roman" pitchFamily="18" charset="0"/>
                          <a:cs typeface="Times New Roman" pitchFamily="18" charset="0"/>
                        </a:rPr>
                        <a:t>, et al.</a:t>
                      </a:r>
                      <a:endParaRPr lang="en-US" b="0" i="1" dirty="0">
                        <a:latin typeface="Times New Roman" pitchFamily="18" charset="0"/>
                        <a:cs typeface="Times New Roman" pitchFamily="18" charset="0"/>
                      </a:endParaRPr>
                    </a:p>
                  </a:txBody>
                  <a:tcPr anchor="ctr"/>
                </a:tc>
                <a:extLst>
                  <a:ext uri="{0D108BD9-81ED-4DB2-BD59-A6C34878D82A}">
                    <a16:rowId xmlns:a16="http://schemas.microsoft.com/office/drawing/2014/main" xmlns="" val="2857107962"/>
                  </a:ext>
                </a:extLst>
              </a:tr>
              <a:tr h="653366">
                <a:tc>
                  <a:txBody>
                    <a:bodyPr/>
                    <a:lstStyle/>
                    <a:p>
                      <a:pPr algn="l"/>
                      <a:r>
                        <a:rPr lang="en-US" b="1" i="1" dirty="0" smtClean="0">
                          <a:latin typeface="Times New Roman" pitchFamily="18" charset="0"/>
                          <a:cs typeface="Times New Roman" pitchFamily="18" charset="0"/>
                        </a:rPr>
                        <a:t>"Conditional Generative Adversarial Nets"</a:t>
                      </a:r>
                      <a:r>
                        <a:rPr lang="en-US" b="0" i="1" dirty="0" smtClean="0">
                          <a:latin typeface="Times New Roman" pitchFamily="18" charset="0"/>
                          <a:cs typeface="Times New Roman" pitchFamily="18" charset="0"/>
                        </a:rPr>
                        <a:t> by </a:t>
                      </a:r>
                      <a:r>
                        <a:rPr lang="en-US" b="0" i="1" dirty="0" err="1" smtClean="0">
                          <a:latin typeface="Times New Roman" pitchFamily="18" charset="0"/>
                          <a:cs typeface="Times New Roman" pitchFamily="18" charset="0"/>
                        </a:rPr>
                        <a:t>Mehdi</a:t>
                      </a:r>
                      <a:r>
                        <a:rPr lang="en-US" b="0" i="1" dirty="0" smtClean="0">
                          <a:latin typeface="Times New Roman" pitchFamily="18" charset="0"/>
                          <a:cs typeface="Times New Roman" pitchFamily="18" charset="0"/>
                        </a:rPr>
                        <a:t> </a:t>
                      </a:r>
                      <a:r>
                        <a:rPr lang="en-US" b="0" i="1" dirty="0" err="1" smtClean="0">
                          <a:latin typeface="Times New Roman" pitchFamily="18" charset="0"/>
                          <a:cs typeface="Times New Roman" pitchFamily="18" charset="0"/>
                        </a:rPr>
                        <a:t>Mirza</a:t>
                      </a:r>
                      <a:r>
                        <a:rPr lang="en-US" b="0" i="1" dirty="0" smtClean="0">
                          <a:latin typeface="Times New Roman" pitchFamily="18" charset="0"/>
                          <a:cs typeface="Times New Roman" pitchFamily="18" charset="0"/>
                        </a:rPr>
                        <a:t> and Simon </a:t>
                      </a:r>
                      <a:r>
                        <a:rPr lang="en-US" b="0" i="1" dirty="0" err="1" smtClean="0">
                          <a:latin typeface="Times New Roman" pitchFamily="18" charset="0"/>
                          <a:cs typeface="Times New Roman" pitchFamily="18" charset="0"/>
                        </a:rPr>
                        <a:t>Osindero</a:t>
                      </a:r>
                      <a:endParaRPr lang="en-US" b="0" i="1" dirty="0">
                        <a:latin typeface="Times New Roman" pitchFamily="18" charset="0"/>
                        <a:cs typeface="Times New Roman" pitchFamily="18" charset="0"/>
                      </a:endParaRPr>
                    </a:p>
                  </a:txBody>
                  <a:tcPr anchor="ctr"/>
                </a:tc>
                <a:extLst>
                  <a:ext uri="{0D108BD9-81ED-4DB2-BD59-A6C34878D82A}">
                    <a16:rowId xmlns:a16="http://schemas.microsoft.com/office/drawing/2014/main" xmlns="" val="1671386868"/>
                  </a:ext>
                </a:extLst>
              </a:tr>
              <a:tr h="653366">
                <a:tc>
                  <a:txBody>
                    <a:bodyPr/>
                    <a:lstStyle/>
                    <a:p>
                      <a:pPr algn="l"/>
                      <a:r>
                        <a:rPr lang="en-US" b="1" i="1" dirty="0" smtClean="0">
                          <a:latin typeface="Times New Roman" pitchFamily="18" charset="0"/>
                          <a:cs typeface="Times New Roman" pitchFamily="18" charset="0"/>
                        </a:rPr>
                        <a:t>"Semi-supervised Learning with Generative Adversarial Networks"</a:t>
                      </a:r>
                      <a:r>
                        <a:rPr lang="en-US" b="0" i="1" dirty="0" smtClean="0">
                          <a:latin typeface="Times New Roman" pitchFamily="18" charset="0"/>
                          <a:cs typeface="Times New Roman" pitchFamily="18" charset="0"/>
                        </a:rPr>
                        <a:t> by Alec Radford, Luke Metz, </a:t>
                      </a:r>
                      <a:r>
                        <a:rPr lang="en-US" b="0" i="1" dirty="0" err="1" smtClean="0">
                          <a:latin typeface="Times New Roman" pitchFamily="18" charset="0"/>
                          <a:cs typeface="Times New Roman" pitchFamily="18" charset="0"/>
                        </a:rPr>
                        <a:t>Soumith</a:t>
                      </a:r>
                      <a:r>
                        <a:rPr lang="en-US" b="0" i="1" dirty="0" smtClean="0">
                          <a:latin typeface="Times New Roman" pitchFamily="18" charset="0"/>
                          <a:cs typeface="Times New Roman" pitchFamily="18" charset="0"/>
                        </a:rPr>
                        <a:t> </a:t>
                      </a:r>
                      <a:r>
                        <a:rPr lang="en-US" b="0" i="1" dirty="0" err="1" smtClean="0">
                          <a:latin typeface="Times New Roman" pitchFamily="18" charset="0"/>
                          <a:cs typeface="Times New Roman" pitchFamily="18" charset="0"/>
                        </a:rPr>
                        <a:t>Chintala</a:t>
                      </a:r>
                      <a:endParaRPr lang="en-US" b="0" i="1" dirty="0">
                        <a:latin typeface="Times New Roman" pitchFamily="18" charset="0"/>
                        <a:cs typeface="Times New Roman" pitchFamily="18" charset="0"/>
                      </a:endParaRPr>
                    </a:p>
                  </a:txBody>
                  <a:tcPr anchor="ctr"/>
                </a:tc>
                <a:extLst>
                  <a:ext uri="{0D108BD9-81ED-4DB2-BD59-A6C34878D82A}">
                    <a16:rowId xmlns:a16="http://schemas.microsoft.com/office/drawing/2014/main" xmlns="" val="380626418"/>
                  </a:ext>
                </a:extLst>
              </a:tr>
              <a:tr h="653366">
                <a:tc>
                  <a:txBody>
                    <a:bodyPr/>
                    <a:lstStyle/>
                    <a:p>
                      <a:pPr algn="l"/>
                      <a:r>
                        <a:rPr lang="en-US" b="1" i="1" dirty="0" smtClean="0">
                          <a:latin typeface="Times New Roman" pitchFamily="18" charset="0"/>
                          <a:cs typeface="Times New Roman" pitchFamily="18" charset="0"/>
                        </a:rPr>
                        <a:t>"Generating Handwritten Text Images"</a:t>
                      </a:r>
                      <a:r>
                        <a:rPr lang="en-US" b="0" i="1" dirty="0" smtClean="0">
                          <a:latin typeface="Times New Roman" pitchFamily="18" charset="0"/>
                          <a:cs typeface="Times New Roman" pitchFamily="18" charset="0"/>
                        </a:rPr>
                        <a:t> by </a:t>
                      </a:r>
                      <a:r>
                        <a:rPr lang="en-US" b="0" i="1" dirty="0" err="1" smtClean="0">
                          <a:latin typeface="Times New Roman" pitchFamily="18" charset="0"/>
                          <a:cs typeface="Times New Roman" pitchFamily="18" charset="0"/>
                        </a:rPr>
                        <a:t>Xinyu</a:t>
                      </a:r>
                      <a:r>
                        <a:rPr lang="en-US" b="0" i="1" dirty="0" smtClean="0">
                          <a:latin typeface="Times New Roman" pitchFamily="18" charset="0"/>
                          <a:cs typeface="Times New Roman" pitchFamily="18" charset="0"/>
                        </a:rPr>
                        <a:t> Zhou, Song Han, et al. </a:t>
                      </a:r>
                      <a:endParaRPr lang="en-US" b="0" i="1" dirty="0">
                        <a:latin typeface="Times New Roman" pitchFamily="18" charset="0"/>
                        <a:cs typeface="Times New Roman" pitchFamily="18" charset="0"/>
                      </a:endParaRPr>
                    </a:p>
                  </a:txBody>
                  <a:tcPr anchor="ctr"/>
                </a:tc>
                <a:extLst>
                  <a:ext uri="{0D108BD9-81ED-4DB2-BD59-A6C34878D82A}">
                    <a16:rowId xmlns:a16="http://schemas.microsoft.com/office/drawing/2014/main" xmlns="" val="2132482967"/>
                  </a:ext>
                </a:extLst>
              </a:tr>
              <a:tr h="653366">
                <a:tc>
                  <a:txBody>
                    <a:bodyPr/>
                    <a:lstStyle/>
                    <a:p>
                      <a:pPr algn="l"/>
                      <a:r>
                        <a:rPr lang="en-US" b="1" i="1" dirty="0" smtClean="0">
                          <a:latin typeface="Times New Roman" pitchFamily="18" charset="0"/>
                          <a:cs typeface="Times New Roman" pitchFamily="18" charset="0"/>
                        </a:rPr>
                        <a:t>"Learning What and Where to Draw"</a:t>
                      </a:r>
                      <a:r>
                        <a:rPr lang="en-US" b="0" i="1" dirty="0" smtClean="0">
                          <a:latin typeface="Times New Roman" pitchFamily="18" charset="0"/>
                          <a:cs typeface="Times New Roman" pitchFamily="18" charset="0"/>
                        </a:rPr>
                        <a:t> by Scott Reed, </a:t>
                      </a:r>
                      <a:r>
                        <a:rPr lang="en-US" b="0" i="1" dirty="0" err="1" smtClean="0">
                          <a:latin typeface="Times New Roman" pitchFamily="18" charset="0"/>
                          <a:cs typeface="Times New Roman" pitchFamily="18" charset="0"/>
                        </a:rPr>
                        <a:t>Zeynep</a:t>
                      </a:r>
                      <a:r>
                        <a:rPr lang="en-US" b="0" i="1" dirty="0" smtClean="0">
                          <a:latin typeface="Times New Roman" pitchFamily="18" charset="0"/>
                          <a:cs typeface="Times New Roman" pitchFamily="18" charset="0"/>
                        </a:rPr>
                        <a:t> </a:t>
                      </a:r>
                      <a:r>
                        <a:rPr lang="en-US" b="0" i="1" dirty="0" err="1" smtClean="0">
                          <a:latin typeface="Times New Roman" pitchFamily="18" charset="0"/>
                          <a:cs typeface="Times New Roman" pitchFamily="18" charset="0"/>
                        </a:rPr>
                        <a:t>Akata</a:t>
                      </a:r>
                      <a:r>
                        <a:rPr lang="en-US" b="0" i="1" dirty="0" smtClean="0">
                          <a:latin typeface="Times New Roman" pitchFamily="18" charset="0"/>
                          <a:cs typeface="Times New Roman" pitchFamily="18" charset="0"/>
                        </a:rPr>
                        <a:t>, et al.</a:t>
                      </a:r>
                      <a:endParaRPr lang="en-US" b="0" i="1" dirty="0">
                        <a:latin typeface="Times New Roman" pitchFamily="18" charset="0"/>
                        <a:cs typeface="Times New Roman" pitchFamily="18" charset="0"/>
                      </a:endParaRPr>
                    </a:p>
                  </a:txBody>
                  <a:tcPr anchor="ctr"/>
                </a:tc>
                <a:extLst>
                  <a:ext uri="{0D108BD9-81ED-4DB2-BD59-A6C34878D82A}">
                    <a16:rowId xmlns:a16="http://schemas.microsoft.com/office/drawing/2014/main" xmlns="" val="3936251906"/>
                  </a:ext>
                </a:extLst>
              </a:tr>
              <a:tr h="653366">
                <a:tc>
                  <a:txBody>
                    <a:bodyPr/>
                    <a:lstStyle/>
                    <a:p>
                      <a:pPr algn="l"/>
                      <a:r>
                        <a:rPr lang="en-US" b="1" i="1" dirty="0" smtClean="0">
                          <a:latin typeface="Times New Roman" pitchFamily="18" charset="0"/>
                          <a:cs typeface="Times New Roman" pitchFamily="18" charset="0"/>
                        </a:rPr>
                        <a:t>“Generative</a:t>
                      </a:r>
                      <a:r>
                        <a:rPr lang="en-US" b="1" i="1" baseline="0" dirty="0" smtClean="0">
                          <a:latin typeface="Times New Roman" pitchFamily="18" charset="0"/>
                          <a:cs typeface="Times New Roman" pitchFamily="18" charset="0"/>
                        </a:rPr>
                        <a:t> adversarial nets” </a:t>
                      </a:r>
                      <a:r>
                        <a:rPr lang="en-US" b="0" i="1" baseline="0" dirty="0" smtClean="0">
                          <a:latin typeface="Times New Roman" pitchFamily="18" charset="0"/>
                          <a:cs typeface="Times New Roman" pitchFamily="18" charset="0"/>
                        </a:rPr>
                        <a:t>by </a:t>
                      </a:r>
                      <a:r>
                        <a:rPr lang="en-US" b="0" i="1" baseline="0" dirty="0" err="1" smtClean="0">
                          <a:latin typeface="Times New Roman" pitchFamily="18" charset="0"/>
                          <a:cs typeface="Times New Roman" pitchFamily="18" charset="0"/>
                        </a:rPr>
                        <a:t>Goodfellow</a:t>
                      </a:r>
                      <a:r>
                        <a:rPr lang="en-US" b="0" i="1" baseline="0" dirty="0" smtClean="0">
                          <a:latin typeface="Times New Roman" pitchFamily="18" charset="0"/>
                          <a:cs typeface="Times New Roman" pitchFamily="18" charset="0"/>
                        </a:rPr>
                        <a:t>, Ian, et al.</a:t>
                      </a:r>
                      <a:endParaRPr lang="en-US" b="1" i="1" dirty="0">
                        <a:latin typeface="Times New Roman" pitchFamily="18" charset="0"/>
                        <a:cs typeface="Times New Roman" pitchFamily="18" charset="0"/>
                      </a:endParaRPr>
                    </a:p>
                  </a:txBody>
                  <a:tcPr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42336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1AD706-11EF-C258-EBD5-C4EEFEAACF16}"/>
              </a:ext>
            </a:extLst>
          </p:cNvPr>
          <p:cNvSpPr>
            <a:spLocks noGrp="1"/>
          </p:cNvSpPr>
          <p:nvPr>
            <p:ph type="title"/>
          </p:nvPr>
        </p:nvSpPr>
        <p:spPr>
          <a:xfrm>
            <a:off x="6562816" y="457200"/>
            <a:ext cx="4837176" cy="1993392"/>
          </a:xfrm>
          <a:noFill/>
        </p:spPr>
        <p:txBody>
          <a:bodyPr anchor="b">
            <a:noAutofit/>
          </a:bodyPr>
          <a:lstStyle/>
          <a:p>
            <a:r>
              <a:rPr lang="en-US" b="1" dirty="0" smtClean="0">
                <a:latin typeface="Times New Roman" pitchFamily="18" charset="0"/>
                <a:cs typeface="Times New Roman" pitchFamily="18" charset="0"/>
              </a:rPr>
              <a:t>Outline</a:t>
            </a:r>
            <a:endParaRPr lang="en-US" b="1" dirty="0">
              <a:latin typeface="Times New Roman" pitchFamily="18" charset="0"/>
              <a:cs typeface="Times New Roman" pitchFamily="18" charset="0"/>
            </a:endParaRPr>
          </a:p>
        </p:txBody>
      </p:sp>
      <p:pic>
        <p:nvPicPr>
          <p:cNvPr id="15" name="Picture Placeholder 14" descr="A group of people sitting around a table">
            <a:extLst>
              <a:ext uri="{FF2B5EF4-FFF2-40B4-BE49-F238E27FC236}">
                <a16:creationId xmlns:a16="http://schemas.microsoft.com/office/drawing/2014/main" xmlns="" id="{E4DF753A-3575-A0D9-5135-8A94308DC03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xmlns="" val="0"/>
              </a:ext>
            </a:extLst>
          </a:blip>
          <a:srcRect l="2" r="2"/>
          <a:stretch/>
        </p:blipFill>
        <p:spPr>
          <a:xfrm>
            <a:off x="-28882" y="0"/>
            <a:ext cx="6115050" cy="6858000"/>
          </a:xfrm>
        </p:spPr>
      </p:pic>
      <p:sp>
        <p:nvSpPr>
          <p:cNvPr id="3" name="Content Placeholder 2">
            <a:extLst>
              <a:ext uri="{FF2B5EF4-FFF2-40B4-BE49-F238E27FC236}">
                <a16:creationId xmlns:a16="http://schemas.microsoft.com/office/drawing/2014/main" xmlns="" id="{992EC4A8-49EE-CF82-CFDC-BA9308ED0D65}"/>
              </a:ext>
            </a:extLst>
          </p:cNvPr>
          <p:cNvSpPr>
            <a:spLocks noGrp="1"/>
          </p:cNvSpPr>
          <p:nvPr>
            <p:ph idx="1"/>
          </p:nvPr>
        </p:nvSpPr>
        <p:spPr>
          <a:xfrm>
            <a:off x="6562818" y="2752344"/>
            <a:ext cx="4837174" cy="3136392"/>
          </a:xfrm>
          <a:noFill/>
        </p:spPr>
        <p:txBody>
          <a:bodyPr anchor="t">
            <a:normAutofit fontScale="85000" lnSpcReduction="10000"/>
          </a:bodyPr>
          <a:lstStyle/>
          <a:p>
            <a:pPr>
              <a:buFont typeface="Wingdings" pitchFamily="2" charset="2"/>
              <a:buChar char="Ø"/>
            </a:pPr>
            <a:r>
              <a:rPr lang="en-US" dirty="0" smtClean="0">
                <a:latin typeface="Times New Roman" pitchFamily="18" charset="0"/>
                <a:cs typeface="Times New Roman" pitchFamily="18" charset="0"/>
              </a:rPr>
              <a:t>Problem </a:t>
            </a:r>
            <a:r>
              <a:rPr lang="en-US" dirty="0" smtClean="0">
                <a:latin typeface="Times New Roman" pitchFamily="18" charset="0"/>
                <a:cs typeface="Times New Roman" pitchFamily="18" charset="0"/>
              </a:rPr>
              <a:t>Statement</a:t>
            </a:r>
          </a:p>
          <a:p>
            <a:pPr>
              <a:buFont typeface="Wingdings" pitchFamily="2" charset="2"/>
              <a:buChar char="Ø"/>
            </a:pPr>
            <a:r>
              <a:rPr lang="en-US" dirty="0" smtClean="0">
                <a:latin typeface="Times New Roman" pitchFamily="18" charset="0"/>
                <a:cs typeface="Times New Roman" pitchFamily="18" charset="0"/>
              </a:rPr>
              <a:t>Proposed </a:t>
            </a:r>
            <a:r>
              <a:rPr lang="en-US" dirty="0" smtClean="0">
                <a:latin typeface="Times New Roman" pitchFamily="18" charset="0"/>
                <a:cs typeface="Times New Roman" pitchFamily="18" charset="0"/>
              </a:rPr>
              <a:t>System/Solution</a:t>
            </a:r>
          </a:p>
          <a:p>
            <a:pPr>
              <a:buFont typeface="Wingdings" pitchFamily="2" charset="2"/>
              <a:buChar char="Ø"/>
            </a:pPr>
            <a:r>
              <a:rPr lang="en-US" dirty="0" smtClean="0">
                <a:latin typeface="Times New Roman" pitchFamily="18" charset="0"/>
                <a:cs typeface="Times New Roman" pitchFamily="18" charset="0"/>
              </a:rPr>
              <a:t>System </a:t>
            </a:r>
            <a:r>
              <a:rPr lang="en-US" dirty="0" smtClean="0">
                <a:latin typeface="Times New Roman" pitchFamily="18" charset="0"/>
                <a:cs typeface="Times New Roman" pitchFamily="18" charset="0"/>
              </a:rPr>
              <a:t>Development Approach</a:t>
            </a:r>
          </a:p>
          <a:p>
            <a:pPr>
              <a:buFont typeface="Wingdings" pitchFamily="2" charset="2"/>
              <a:buChar char="Ø"/>
            </a:pPr>
            <a:r>
              <a:rPr lang="en-US" dirty="0" smtClean="0">
                <a:latin typeface="Times New Roman" pitchFamily="18" charset="0"/>
                <a:cs typeface="Times New Roman" pitchFamily="18" charset="0"/>
              </a:rPr>
              <a:t>Algorithm </a:t>
            </a:r>
            <a:r>
              <a:rPr lang="en-US" dirty="0" smtClean="0">
                <a:latin typeface="Times New Roman" pitchFamily="18" charset="0"/>
                <a:cs typeface="Times New Roman" pitchFamily="18" charset="0"/>
              </a:rPr>
              <a:t>and Deployment</a:t>
            </a:r>
          </a:p>
          <a:p>
            <a:pPr>
              <a:buFont typeface="Wingdings" pitchFamily="2" charset="2"/>
              <a:buChar char="Ø"/>
            </a:pPr>
            <a:r>
              <a:rPr lang="en-US" dirty="0" smtClean="0">
                <a:latin typeface="Times New Roman" pitchFamily="18" charset="0"/>
                <a:cs typeface="Times New Roman" pitchFamily="18" charset="0"/>
              </a:rPr>
              <a:t>Result</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Conclusion</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xmlns=""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xmlns="">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xmlns="" id="{B2F3FA79-DE26-1F2A-0CF7-5671B73C8B6F}"/>
              </a:ext>
            </a:extLst>
          </p:cNvPr>
          <p:cNvSpPr>
            <a:spLocks noGrp="1"/>
          </p:cNvSpPr>
          <p:nvPr>
            <p:ph type="ctrTitle"/>
          </p:nvPr>
        </p:nvSpPr>
        <p:spPr>
          <a:xfrm>
            <a:off x="636896" y="470847"/>
            <a:ext cx="5736608" cy="1016759"/>
          </a:xfrm>
        </p:spPr>
        <p:txBody>
          <a:bodyPr/>
          <a:lstStyle/>
          <a:p>
            <a:r>
              <a:rPr lang="en-US" sz="3200" b="1" dirty="0" smtClean="0">
                <a:latin typeface="Times New Roman" pitchFamily="18" charset="0"/>
                <a:cs typeface="Times New Roman" pitchFamily="18" charset="0"/>
              </a:rPr>
              <a:t>Problem Statement</a:t>
            </a:r>
            <a:endParaRPr lang="en-US" sz="3200" b="1" dirty="0">
              <a:latin typeface="Times New Roman" pitchFamily="18" charset="0"/>
              <a:cs typeface="Times New Roman" pitchFamily="18" charset="0"/>
            </a:endParaRPr>
          </a:p>
        </p:txBody>
      </p:sp>
      <p:sp>
        <p:nvSpPr>
          <p:cNvPr id="5" name="Title 2">
            <a:extLst>
              <a:ext uri="{FF2B5EF4-FFF2-40B4-BE49-F238E27FC236}">
                <a16:creationId xmlns:a16="http://schemas.microsoft.com/office/drawing/2014/main" xmlns="" id="{B2F3FA79-DE26-1F2A-0CF7-5671B73C8B6F}"/>
              </a:ext>
            </a:extLst>
          </p:cNvPr>
          <p:cNvSpPr txBox="1">
            <a:spLocks/>
          </p:cNvSpPr>
          <p:nvPr/>
        </p:nvSpPr>
        <p:spPr>
          <a:xfrm>
            <a:off x="693760" y="423080"/>
            <a:ext cx="10592937" cy="3671248"/>
          </a:xfrm>
          <a:prstGeom prst="rect">
            <a:avLst/>
          </a:prstGeom>
        </p:spPr>
        <p:txBody>
          <a:bodyPr vert="horz" lIns="91440" tIns="45720" rIns="91440" bIns="45720" rtlCol="0" anchor="ctr" anchorCtr="0">
            <a:noAutofit/>
          </a:bodyPr>
          <a:lstStyle/>
          <a:p>
            <a:pPr lvl="0" algn="just">
              <a:lnSpc>
                <a:spcPct val="90000"/>
              </a:lnSpc>
              <a:spcBef>
                <a:spcPct val="0"/>
              </a:spcBef>
            </a:pPr>
            <a:r>
              <a:rPr lang="en-US" sz="2400" i="1" dirty="0" smtClean="0">
                <a:solidFill>
                  <a:schemeClr val="bg2"/>
                </a:solidFill>
              </a:rPr>
              <a:t>Develop a Generative Adversarial Network (GAN) model to convert handwritten images of digits (0-9) into a clear, standardized digital format. The model should be able to generate high-quality, legible digits that closely resemble human handwriting, enhancing the accuracy and readability of handwritten text.</a:t>
            </a:r>
            <a:endParaRPr kumimoji="0" lang="en-US" sz="2400" b="0" i="0" u="none" strike="noStrike" kern="1200" cap="all" spc="30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Placeholder 90" descr="A person sitting at a table with her fingers up">
            <a:extLst>
              <a:ext uri="{FF2B5EF4-FFF2-40B4-BE49-F238E27FC236}">
                <a16:creationId xmlns:a16="http://schemas.microsoft.com/office/drawing/2014/main" xmlns="" id="{BC622EA4-CCB7-907A-0126-D0A68A5DC780}"/>
              </a:ext>
            </a:extLst>
          </p:cNvPr>
          <p:cNvPicPr>
            <a:picLocks noGrp="1" noChangeAspect="1"/>
          </p:cNvPicPr>
          <p:nvPr>
            <p:ph type="pic" sz="quarter" idx="10"/>
          </p:nvPr>
        </p:nvPicPr>
        <p:blipFill>
          <a:blip r:embed="rId3">
            <a:extLst>
              <a:ext uri="{28A0092B-C50C-407E-A947-70E740481C1C}">
                <a14:useLocalDpi xmlns:a14="http://schemas.microsoft.com/office/drawing/2010/main" xmlns="" val="0"/>
              </a:ext>
            </a:extLst>
          </a:blip>
          <a:srcRect l="451" r="451"/>
          <a:stretch/>
        </p:blipFill>
        <p:spPr>
          <a:xfrm flipH="1">
            <a:off x="6086167" y="-22225"/>
            <a:ext cx="6080760" cy="6902450"/>
          </a:xfrm>
        </p:spPr>
      </p:pic>
      <p:sp>
        <p:nvSpPr>
          <p:cNvPr id="15" name="Subtitle 14">
            <a:extLst>
              <a:ext uri="{FF2B5EF4-FFF2-40B4-BE49-F238E27FC236}">
                <a16:creationId xmlns:a16="http://schemas.microsoft.com/office/drawing/2014/main" xmlns="" id="{9C373000-EEA1-D16F-189A-338FFDA2E708}"/>
              </a:ext>
            </a:extLst>
          </p:cNvPr>
          <p:cNvSpPr>
            <a:spLocks noGrp="1"/>
          </p:cNvSpPr>
          <p:nvPr>
            <p:ph type="subTitle" idx="1"/>
          </p:nvPr>
        </p:nvSpPr>
        <p:spPr>
          <a:xfrm>
            <a:off x="339677" y="378498"/>
            <a:ext cx="5066250" cy="690880"/>
          </a:xfrm>
        </p:spPr>
        <p:txBody>
          <a:bodyPr>
            <a:normAutofit/>
          </a:bodyPr>
          <a:lstStyle/>
          <a:p>
            <a:r>
              <a:rPr lang="en-US" sz="3600"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B8E4B8AE-8AE3-5499-4439-396B1E7C82C4}"/>
              </a:ext>
            </a:extLst>
          </p:cNvPr>
          <p:cNvSpPr txBox="1"/>
          <p:nvPr/>
        </p:nvSpPr>
        <p:spPr>
          <a:xfrm>
            <a:off x="333353" y="1125797"/>
            <a:ext cx="6122038" cy="4579715"/>
          </a:xfrm>
          <a:prstGeom prst="rect">
            <a:avLst/>
          </a:prstGeom>
          <a:noFill/>
        </p:spPr>
        <p:txBody>
          <a:bodyPr wrap="square" rtlCol="0">
            <a:spAutoFit/>
          </a:bodyPr>
          <a:lstStyle/>
          <a:p>
            <a:pPr lvl="0" algn="just">
              <a:lnSpc>
                <a:spcPct val="90000"/>
              </a:lnSpc>
              <a:spcBef>
                <a:spcPct val="0"/>
              </a:spcBef>
            </a:pPr>
            <a:r>
              <a:rPr lang="en-US" i="1" dirty="0" smtClean="0">
                <a:latin typeface="Times New Roman" pitchFamily="18" charset="0"/>
                <a:cs typeface="Times New Roman" pitchFamily="18" charset="0"/>
              </a:rPr>
              <a:t>This system aims to develop a Generative Adversarial Network (GAN) for converting handwritten images of digits into a clear, standardized digital format. The process involves collecting a dataset of handwritten digit images and preprocessing them to standardize size, resolution, and orientation. The GAN architecture consists of a generator network that takes random noise as input and produces synthetic digit images, and a discriminator network that distinguishes between real and synthetic images. These networks are trained in an adversarial manner, where the generator learns to produce realistic images to fool the discriminator. Binary cross-entropy loss functions are used for training, and the model is evaluated based on image quality metrics such as clarity and resemblance to human handwriting. Once trained, the GAN can be deployed to enhance the accuracy and readability of handwritten text in applications like optical character recognition (OCR). Future work may involve further improving the GAN architecture for better image generation.</a:t>
            </a:r>
            <a:endParaRPr lang="en-US" cap="all" spc="3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4506155" y="0"/>
            <a:ext cx="5540369" cy="970570"/>
          </a:xfrm>
          <a:noFill/>
        </p:spPr>
        <p:txBody>
          <a:bodyPr anchor="ctr"/>
          <a:lstStyle/>
          <a:p>
            <a:r>
              <a:rPr lang="en-US" b="1" dirty="0" smtClean="0">
                <a:latin typeface="Times New Roman" pitchFamily="18" charset="0"/>
                <a:cs typeface="Times New Roman" pitchFamily="18" charset="0"/>
              </a:rPr>
              <a:t>Proposed solution</a:t>
            </a:r>
            <a:endParaRPr lang="en-US" b="1" dirty="0">
              <a:latin typeface="Times New Roman" pitchFamily="18" charset="0"/>
              <a:cs typeface="Times New Roman" pitchFamily="18" charset="0"/>
            </a:endParaRPr>
          </a:p>
        </p:txBody>
      </p:sp>
      <p:pic>
        <p:nvPicPr>
          <p:cNvPr id="20" name="Picture Placeholder 7" descr="A person talking to another person">
            <a:extLst>
              <a:ext uri="{FF2B5EF4-FFF2-40B4-BE49-F238E27FC236}">
                <a16:creationId xmlns:a16="http://schemas.microsoft.com/office/drawing/2014/main" xmlns=""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xmlns="">
                  <a14:imgLayer r:embed="">
                    <a14:imgEffect>
                      <a14:saturation sat="0"/>
                    </a14:imgEffect>
                  </a14:imgLayer>
                </a14:imgProps>
              </a:ext>
              <a:ext uri="{28A0092B-C50C-407E-A947-70E740481C1C}">
                <a14:useLocalDpi xmlns:a14="http://schemas.microsoft.com/office/drawing/2010/main" xmlns=""/>
              </a:ext>
            </a:extLst>
          </a:blip>
          <a:srcRect l="10437" r="10437"/>
          <a:stretch/>
        </p:blipFill>
        <p:spPr>
          <a:xfrm>
            <a:off x="0" y="0"/>
            <a:ext cx="4287838" cy="6858000"/>
          </a:xfrm>
        </p:spPr>
      </p:pic>
      <p:sp>
        <p:nvSpPr>
          <p:cNvPr id="6" name="TextBox 5">
            <a:extLst>
              <a:ext uri="{FF2B5EF4-FFF2-40B4-BE49-F238E27FC236}">
                <a16:creationId xmlns:a16="http://schemas.microsoft.com/office/drawing/2014/main" xmlns="" id="{B8E4B8AE-8AE3-5499-4439-396B1E7C82C4}"/>
              </a:ext>
            </a:extLst>
          </p:cNvPr>
          <p:cNvSpPr txBox="1"/>
          <p:nvPr/>
        </p:nvSpPr>
        <p:spPr>
          <a:xfrm>
            <a:off x="4727223" y="855376"/>
            <a:ext cx="6122038" cy="5693866"/>
          </a:xfrm>
          <a:prstGeom prst="rect">
            <a:avLst/>
          </a:prstGeom>
          <a:noFill/>
        </p:spPr>
        <p:txBody>
          <a:bodyPr wrap="square" rtlCol="0">
            <a:spAutoFit/>
          </a:bodyPr>
          <a:lstStyle/>
          <a:p>
            <a:pPr algn="just">
              <a:buFont typeface="+mj-lt"/>
              <a:buAutoNum type="arabicPeriod"/>
            </a:pPr>
            <a:r>
              <a:rPr lang="en-US" b="1" i="1" dirty="0">
                <a:solidFill>
                  <a:srgbClr val="0D0D0D"/>
                </a:solidFill>
                <a:latin typeface="Times New Roman" pitchFamily="18" charset="0"/>
                <a:cs typeface="Times New Roman" pitchFamily="18" charset="0"/>
              </a:rPr>
              <a:t>Problem solution</a:t>
            </a:r>
            <a:r>
              <a:rPr lang="en-US" b="1" i="1" dirty="0">
                <a:solidFill>
                  <a:srgbClr val="0D0D0D"/>
                </a:solidFill>
                <a:effectLst/>
                <a:latin typeface="Times New Roman" pitchFamily="18" charset="0"/>
                <a:cs typeface="Times New Roman" pitchFamily="18" charset="0"/>
              </a:rPr>
              <a:t>:</a:t>
            </a:r>
            <a:endParaRPr lang="en-US" b="0" i="1" dirty="0">
              <a:solidFill>
                <a:srgbClr val="0D0D0D"/>
              </a:solidFill>
              <a:effectLst/>
              <a:latin typeface="Times New Roman" pitchFamily="18" charset="0"/>
              <a:cs typeface="Times New Roman" pitchFamily="18" charset="0"/>
            </a:endParaRPr>
          </a:p>
          <a:p>
            <a:pPr lvl="1" algn="just"/>
            <a:r>
              <a:rPr lang="en-US" b="0" i="1" dirty="0">
                <a:solidFill>
                  <a:srgbClr val="0D0D0D"/>
                </a:solidFill>
                <a:effectLst/>
                <a:latin typeface="Times New Roman" pitchFamily="18" charset="0"/>
                <a:cs typeface="Times New Roman" pitchFamily="18" charset="0"/>
              </a:rPr>
              <a:t>      </a:t>
            </a:r>
          </a:p>
          <a:p>
            <a:pPr lvl="1" algn="just"/>
            <a:r>
              <a:rPr lang="en-US" i="1" dirty="0">
                <a:solidFill>
                  <a:srgbClr val="0D0D0D"/>
                </a:solidFill>
                <a:latin typeface="Times New Roman" pitchFamily="18" charset="0"/>
                <a:cs typeface="Times New Roman" pitchFamily="18" charset="0"/>
              </a:rPr>
              <a:t>      </a:t>
            </a:r>
            <a:r>
              <a:rPr lang="en-US" b="0" i="1" dirty="0">
                <a:solidFill>
                  <a:srgbClr val="0D0D0D"/>
                </a:solidFill>
                <a:effectLst/>
                <a:latin typeface="Times New Roman" pitchFamily="18" charset="0"/>
                <a:cs typeface="Times New Roman" pitchFamily="18" charset="0"/>
              </a:rPr>
              <a:t> Introduce the problem of handwritten text recognition, highlighting challenges such as variability in handwriting styles and limited annotated data.</a:t>
            </a:r>
          </a:p>
          <a:p>
            <a:pPr lvl="1" algn="just"/>
            <a:endParaRPr lang="en-US" b="0" i="1" dirty="0" smtClean="0">
              <a:solidFill>
                <a:srgbClr val="0D0D0D"/>
              </a:solidFill>
              <a:effectLst/>
              <a:latin typeface="Times New Roman" pitchFamily="18" charset="0"/>
              <a:cs typeface="Times New Roman" pitchFamily="18" charset="0"/>
            </a:endParaRPr>
          </a:p>
          <a:p>
            <a:pPr algn="just"/>
            <a:r>
              <a:rPr lang="en-US" b="1" i="1" dirty="0" smtClean="0">
                <a:solidFill>
                  <a:srgbClr val="0D0D0D"/>
                </a:solidFill>
                <a:latin typeface="Times New Roman" pitchFamily="18" charset="0"/>
                <a:cs typeface="Times New Roman" pitchFamily="18" charset="0"/>
              </a:rPr>
              <a:t>2</a:t>
            </a:r>
            <a:r>
              <a:rPr lang="en-US" b="1" i="1" dirty="0" smtClean="0">
                <a:solidFill>
                  <a:srgbClr val="0D0D0D"/>
                </a:solidFill>
                <a:effectLst/>
                <a:latin typeface="Times New Roman" pitchFamily="18" charset="0"/>
                <a:cs typeface="Times New Roman" pitchFamily="18" charset="0"/>
              </a:rPr>
              <a:t>.Data </a:t>
            </a:r>
            <a:r>
              <a:rPr lang="en-US" b="1" i="1" dirty="0">
                <a:solidFill>
                  <a:srgbClr val="0D0D0D"/>
                </a:solidFill>
                <a:effectLst/>
                <a:latin typeface="Times New Roman" pitchFamily="18" charset="0"/>
                <a:cs typeface="Times New Roman" pitchFamily="18" charset="0"/>
              </a:rPr>
              <a:t>Collection and Preprocessing:</a:t>
            </a:r>
            <a:endParaRPr lang="en-US" b="0" i="1" dirty="0">
              <a:solidFill>
                <a:srgbClr val="0D0D0D"/>
              </a:solidFill>
              <a:effectLst/>
              <a:latin typeface="Times New Roman" pitchFamily="18" charset="0"/>
              <a:cs typeface="Times New Roman" pitchFamily="18" charset="0"/>
            </a:endParaRPr>
          </a:p>
          <a:p>
            <a:pPr algn="just"/>
            <a:r>
              <a:rPr lang="en-US" b="0" i="1" dirty="0">
                <a:solidFill>
                  <a:srgbClr val="0D0D0D"/>
                </a:solidFill>
                <a:effectLst/>
                <a:latin typeface="Times New Roman" pitchFamily="18" charset="0"/>
                <a:cs typeface="Times New Roman" pitchFamily="18" charset="0"/>
              </a:rPr>
              <a:t>           </a:t>
            </a:r>
          </a:p>
          <a:p>
            <a:pPr algn="just"/>
            <a:r>
              <a:rPr lang="en-US" i="1" dirty="0">
                <a:solidFill>
                  <a:srgbClr val="0D0D0D"/>
                </a:solidFill>
                <a:latin typeface="Times New Roman" pitchFamily="18" charset="0"/>
                <a:cs typeface="Times New Roman" pitchFamily="18" charset="0"/>
              </a:rPr>
              <a:t>           </a:t>
            </a:r>
            <a:r>
              <a:rPr lang="en-US" i="1" dirty="0" smtClean="0">
                <a:solidFill>
                  <a:srgbClr val="0D0D0D"/>
                </a:solidFill>
                <a:latin typeface="Times New Roman" pitchFamily="18" charset="0"/>
                <a:cs typeface="Times New Roman" pitchFamily="18" charset="0"/>
              </a:rPr>
              <a:t>Collect a dataset of handwritten digit images (0-9), such as the MNIST dataset. Preprocess the Images to standardize the size, resolution and orientation.</a:t>
            </a:r>
          </a:p>
          <a:p>
            <a:pPr algn="just"/>
            <a:endParaRPr lang="en-US" sz="2000" b="0" i="1" dirty="0" smtClean="0">
              <a:solidFill>
                <a:srgbClr val="0D0D0D"/>
              </a:solidFill>
              <a:effectLst/>
              <a:latin typeface="Times New Roman" pitchFamily="18" charset="0"/>
              <a:cs typeface="Times New Roman" pitchFamily="18" charset="0"/>
            </a:endParaRPr>
          </a:p>
          <a:p>
            <a:pPr algn="just"/>
            <a:r>
              <a:rPr lang="en-US" sz="2000" b="1" i="1" dirty="0" smtClean="0">
                <a:solidFill>
                  <a:srgbClr val="0D0D0D"/>
                </a:solidFill>
                <a:effectLst/>
                <a:latin typeface="Times New Roman" pitchFamily="18" charset="0"/>
                <a:cs typeface="Times New Roman" pitchFamily="18" charset="0"/>
              </a:rPr>
              <a:t>3. Generator Network:</a:t>
            </a:r>
          </a:p>
          <a:p>
            <a:pPr algn="just"/>
            <a:r>
              <a:rPr lang="en-US" b="1" i="1" dirty="0" smtClean="0">
                <a:solidFill>
                  <a:srgbClr val="0D0D0D"/>
                </a:solidFill>
              </a:rPr>
              <a:t>              </a:t>
            </a:r>
            <a:r>
              <a:rPr lang="en-US" i="1" dirty="0" smtClean="0">
                <a:solidFill>
                  <a:srgbClr val="0D0D0D"/>
                </a:solidFill>
                <a:latin typeface="Times New Roman" pitchFamily="18" charset="0"/>
                <a:cs typeface="Times New Roman" pitchFamily="18" charset="0"/>
              </a:rPr>
              <a:t>Design a generator network using a </a:t>
            </a:r>
            <a:r>
              <a:rPr lang="en-US" i="1" dirty="0" err="1" smtClean="0">
                <a:solidFill>
                  <a:srgbClr val="0D0D0D"/>
                </a:solidFill>
                <a:latin typeface="Times New Roman" pitchFamily="18" charset="0"/>
                <a:cs typeface="Times New Roman" pitchFamily="18" charset="0"/>
              </a:rPr>
              <a:t>convolutional</a:t>
            </a:r>
            <a:r>
              <a:rPr lang="en-US" i="1" dirty="0" smtClean="0">
                <a:solidFill>
                  <a:srgbClr val="0D0D0D"/>
                </a:solidFill>
                <a:latin typeface="Times New Roman" pitchFamily="18" charset="0"/>
                <a:cs typeface="Times New Roman" pitchFamily="18" charset="0"/>
              </a:rPr>
              <a:t> neural network (CNN) </a:t>
            </a:r>
            <a:r>
              <a:rPr lang="en-US" i="1" dirty="0" smtClean="0">
                <a:solidFill>
                  <a:srgbClr val="0D0D0D"/>
                </a:solidFill>
                <a:latin typeface="Times New Roman" pitchFamily="18" charset="0"/>
                <a:cs typeface="Times New Roman" pitchFamily="18" charset="0"/>
              </a:rPr>
              <a:t>architecture. </a:t>
            </a:r>
          </a:p>
          <a:p>
            <a:pPr algn="just"/>
            <a:r>
              <a:rPr lang="en-US" i="1" dirty="0" smtClean="0">
                <a:solidFill>
                  <a:srgbClr val="0D0D0D"/>
                </a:solidFill>
                <a:latin typeface="Times New Roman" pitchFamily="18" charset="0"/>
                <a:cs typeface="Times New Roman" pitchFamily="18" charset="0"/>
              </a:rPr>
              <a:t>Input</a:t>
            </a:r>
            <a:r>
              <a:rPr lang="en-US" i="1" dirty="0" smtClean="0">
                <a:solidFill>
                  <a:srgbClr val="0D0D0D"/>
                </a:solidFill>
                <a:latin typeface="Times New Roman" pitchFamily="18" charset="0"/>
                <a:cs typeface="Times New Roman" pitchFamily="18" charset="0"/>
              </a:rPr>
              <a:t>: Random noise </a:t>
            </a:r>
            <a:r>
              <a:rPr lang="en-US" i="1" dirty="0" smtClean="0">
                <a:solidFill>
                  <a:srgbClr val="0D0D0D"/>
                </a:solidFill>
                <a:latin typeface="Times New Roman" pitchFamily="18" charset="0"/>
                <a:cs typeface="Times New Roman" pitchFamily="18" charset="0"/>
              </a:rPr>
              <a:t>vector. </a:t>
            </a:r>
          </a:p>
          <a:p>
            <a:pPr algn="just"/>
            <a:r>
              <a:rPr lang="en-US" i="1" dirty="0" smtClean="0">
                <a:solidFill>
                  <a:srgbClr val="0D0D0D"/>
                </a:solidFill>
                <a:latin typeface="Times New Roman" pitchFamily="18" charset="0"/>
                <a:cs typeface="Times New Roman" pitchFamily="18" charset="0"/>
              </a:rPr>
              <a:t>Output</a:t>
            </a:r>
            <a:r>
              <a:rPr lang="en-US" i="1" dirty="0" smtClean="0">
                <a:solidFill>
                  <a:srgbClr val="0D0D0D"/>
                </a:solidFill>
                <a:latin typeface="Times New Roman" pitchFamily="18" charset="0"/>
                <a:cs typeface="Times New Roman" pitchFamily="18" charset="0"/>
              </a:rPr>
              <a:t>: Synthetic images of handwritten </a:t>
            </a:r>
            <a:r>
              <a:rPr lang="en-US" i="1" dirty="0" smtClean="0">
                <a:solidFill>
                  <a:srgbClr val="0D0D0D"/>
                </a:solidFill>
                <a:latin typeface="Times New Roman" pitchFamily="18" charset="0"/>
                <a:cs typeface="Times New Roman" pitchFamily="18" charset="0"/>
              </a:rPr>
              <a:t>digits. </a:t>
            </a:r>
          </a:p>
          <a:p>
            <a:pPr algn="just"/>
            <a:r>
              <a:rPr lang="en-US" i="1" dirty="0" smtClean="0">
                <a:solidFill>
                  <a:srgbClr val="0D0D0D"/>
                </a:solidFill>
                <a:latin typeface="Times New Roman" pitchFamily="18" charset="0"/>
                <a:cs typeface="Times New Roman" pitchFamily="18" charset="0"/>
              </a:rPr>
              <a:t>Use </a:t>
            </a:r>
            <a:r>
              <a:rPr lang="en-US" i="1" dirty="0" smtClean="0">
                <a:solidFill>
                  <a:srgbClr val="0D0D0D"/>
                </a:solidFill>
                <a:latin typeface="Times New Roman" pitchFamily="18" charset="0"/>
                <a:cs typeface="Times New Roman" pitchFamily="18" charset="0"/>
              </a:rPr>
              <a:t>techniques like </a:t>
            </a:r>
            <a:r>
              <a:rPr lang="en-US" i="1" dirty="0" err="1" smtClean="0">
                <a:solidFill>
                  <a:srgbClr val="0D0D0D"/>
                </a:solidFill>
                <a:latin typeface="Times New Roman" pitchFamily="18" charset="0"/>
                <a:cs typeface="Times New Roman" pitchFamily="18" charset="0"/>
              </a:rPr>
              <a:t>upsampling</a:t>
            </a:r>
            <a:r>
              <a:rPr lang="en-US" i="1" dirty="0" smtClean="0">
                <a:solidFill>
                  <a:srgbClr val="0D0D0D"/>
                </a:solidFill>
                <a:latin typeface="Times New Roman" pitchFamily="18" charset="0"/>
                <a:cs typeface="Times New Roman" pitchFamily="18" charset="0"/>
              </a:rPr>
              <a:t>, batch normalization, and activation functions (e.g., </a:t>
            </a:r>
            <a:r>
              <a:rPr lang="en-US" i="1" dirty="0" err="1" smtClean="0">
                <a:solidFill>
                  <a:srgbClr val="0D0D0D"/>
                </a:solidFill>
                <a:latin typeface="Times New Roman" pitchFamily="18" charset="0"/>
                <a:cs typeface="Times New Roman" pitchFamily="18" charset="0"/>
              </a:rPr>
              <a:t>ReLU</a:t>
            </a:r>
            <a:r>
              <a:rPr lang="en-US" i="1" dirty="0" smtClean="0">
                <a:solidFill>
                  <a:srgbClr val="0D0D0D"/>
                </a:solidFill>
                <a:latin typeface="Times New Roman" pitchFamily="18" charset="0"/>
                <a:cs typeface="Times New Roman" pitchFamily="18" charset="0"/>
              </a:rPr>
              <a:t>) to generate realistic images.</a:t>
            </a:r>
            <a:endParaRPr lang="en-US" i="1" dirty="0">
              <a:solidFill>
                <a:srgbClr val="0D0D0D"/>
              </a:solidFill>
              <a:effectLst/>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4506155" y="0"/>
            <a:ext cx="5540369" cy="970570"/>
          </a:xfrm>
          <a:noFill/>
        </p:spPr>
        <p:txBody>
          <a:bodyPr anchor="ctr"/>
          <a:lstStyle/>
          <a:p>
            <a:r>
              <a:rPr lang="en-US" b="1" dirty="0" smtClean="0">
                <a:latin typeface="Times New Roman" pitchFamily="18" charset="0"/>
                <a:cs typeface="Times New Roman" pitchFamily="18" charset="0"/>
              </a:rPr>
              <a:t>Proposed solution</a:t>
            </a:r>
            <a:endParaRPr lang="en-US" b="1" dirty="0">
              <a:latin typeface="Times New Roman" pitchFamily="18" charset="0"/>
              <a:cs typeface="Times New Roman" pitchFamily="18" charset="0"/>
            </a:endParaRPr>
          </a:p>
        </p:txBody>
      </p:sp>
      <p:pic>
        <p:nvPicPr>
          <p:cNvPr id="20" name="Picture Placeholder 7" descr="A person talking to another person">
            <a:extLst>
              <a:ext uri="{FF2B5EF4-FFF2-40B4-BE49-F238E27FC236}">
                <a16:creationId xmlns:a16="http://schemas.microsoft.com/office/drawing/2014/main" xmlns=""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xmlns="">
                  <a14:imgLayer r:embed="">
                    <a14:imgEffect>
                      <a14:saturation sat="0"/>
                    </a14:imgEffect>
                  </a14:imgLayer>
                </a14:imgProps>
              </a:ext>
              <a:ext uri="{28A0092B-C50C-407E-A947-70E740481C1C}">
                <a14:useLocalDpi xmlns:a14="http://schemas.microsoft.com/office/drawing/2010/main" xmlns=""/>
              </a:ext>
            </a:extLst>
          </a:blip>
          <a:srcRect l="10437" r="10437"/>
          <a:stretch/>
        </p:blipFill>
        <p:spPr>
          <a:xfrm>
            <a:off x="0" y="0"/>
            <a:ext cx="4287838" cy="6858000"/>
          </a:xfrm>
        </p:spPr>
      </p:pic>
      <p:sp>
        <p:nvSpPr>
          <p:cNvPr id="5" name="Content Placeholder 2">
            <a:extLst>
              <a:ext uri="{FF2B5EF4-FFF2-40B4-BE49-F238E27FC236}">
                <a16:creationId xmlns:a16="http://schemas.microsoft.com/office/drawing/2014/main" xmlns="" id="{F69DFE1B-5B4B-73AE-9D48-B9B7589CCC6E}"/>
              </a:ext>
            </a:extLst>
          </p:cNvPr>
          <p:cNvSpPr txBox="1">
            <a:spLocks/>
          </p:cNvSpPr>
          <p:nvPr/>
        </p:nvSpPr>
        <p:spPr>
          <a:xfrm>
            <a:off x="4352765" y="810964"/>
            <a:ext cx="7295866" cy="4480468"/>
          </a:xfrm>
          <a:prstGeom prst="parallelogram">
            <a:avLst>
              <a:gd name="adj" fmla="val 0"/>
            </a:avLst>
          </a:prstGeom>
          <a:ln>
            <a:noFill/>
          </a:ln>
        </p:spPr>
        <p:txBody>
          <a:bodyPr vert="horz" lIns="0" tIns="0" rIns="91440" bIns="45720" rtlCol="0">
            <a:normAutofit lnSpcReduction="10000"/>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4.Discriminator Network:</a:t>
            </a:r>
            <a:endParaRPr kumimoji="0" lang="en-US" sz="1800"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lvl="1" algn="just">
              <a:lnSpc>
                <a:spcPct val="90000"/>
              </a:lnSpc>
              <a:spcBef>
                <a:spcPts val="500"/>
              </a:spcBef>
            </a:pPr>
            <a:r>
              <a:rPr lang="en-US" i="1" dirty="0" smtClean="0">
                <a:solidFill>
                  <a:srgbClr val="0D0D0D"/>
                </a:solidFill>
                <a:latin typeface="Times New Roman" pitchFamily="18" charset="0"/>
                <a:cs typeface="Times New Roman" pitchFamily="18" charset="0"/>
              </a:rPr>
              <a:t>Design a discriminator network using a CNN architecture.   </a:t>
            </a:r>
            <a:r>
              <a:rPr lang="en-US" i="1" dirty="0" smtClean="0">
                <a:solidFill>
                  <a:srgbClr val="0D0D0D"/>
                </a:solidFill>
                <a:latin typeface="Times New Roman" pitchFamily="18" charset="0"/>
                <a:cs typeface="Times New Roman" pitchFamily="18" charset="0"/>
              </a:rPr>
              <a:t>Input</a:t>
            </a:r>
            <a:r>
              <a:rPr lang="en-US" i="1" dirty="0" smtClean="0">
                <a:solidFill>
                  <a:srgbClr val="0D0D0D"/>
                </a:solidFill>
                <a:latin typeface="Times New Roman" pitchFamily="18" charset="0"/>
                <a:cs typeface="Times New Roman" pitchFamily="18" charset="0"/>
              </a:rPr>
              <a:t>: Real or synthetic images of handwritten digits</a:t>
            </a:r>
            <a:r>
              <a:rPr lang="en-US" i="1" dirty="0" smtClean="0">
                <a:solidFill>
                  <a:srgbClr val="0D0D0D"/>
                </a:solidFill>
                <a:latin typeface="Times New Roman" pitchFamily="18" charset="0"/>
                <a:cs typeface="Times New Roman" pitchFamily="18" charset="0"/>
              </a:rPr>
              <a:t>. </a:t>
            </a:r>
            <a:r>
              <a:rPr lang="en-US" i="1" dirty="0" smtClean="0">
                <a:solidFill>
                  <a:srgbClr val="0D0D0D"/>
                </a:solidFill>
                <a:latin typeface="Times New Roman" pitchFamily="18" charset="0"/>
                <a:cs typeface="Times New Roman" pitchFamily="18" charset="0"/>
              </a:rPr>
              <a:t>Output: Probability score indicating the likelihood of the input image being </a:t>
            </a:r>
            <a:r>
              <a:rPr lang="en-US" i="1" dirty="0" smtClean="0">
                <a:solidFill>
                  <a:srgbClr val="0D0D0D"/>
                </a:solidFill>
                <a:latin typeface="Times New Roman" pitchFamily="18" charset="0"/>
                <a:cs typeface="Times New Roman" pitchFamily="18" charset="0"/>
              </a:rPr>
              <a:t>real.</a:t>
            </a:r>
          </a:p>
          <a:p>
            <a:pPr lvl="1" algn="just">
              <a:lnSpc>
                <a:spcPct val="90000"/>
              </a:lnSpc>
              <a:spcBef>
                <a:spcPts val="500"/>
              </a:spcBef>
            </a:pPr>
            <a:r>
              <a:rPr lang="en-US" i="1" dirty="0" smtClean="0">
                <a:solidFill>
                  <a:srgbClr val="0D0D0D"/>
                </a:solidFill>
                <a:latin typeface="Times New Roman" pitchFamily="18" charset="0"/>
                <a:cs typeface="Times New Roman" pitchFamily="18" charset="0"/>
              </a:rPr>
              <a:t>Use </a:t>
            </a:r>
            <a:r>
              <a:rPr lang="en-US" i="1" dirty="0" smtClean="0">
                <a:solidFill>
                  <a:srgbClr val="0D0D0D"/>
                </a:solidFill>
                <a:latin typeface="Times New Roman" pitchFamily="18" charset="0"/>
                <a:cs typeface="Times New Roman" pitchFamily="18" charset="0"/>
              </a:rPr>
              <a:t>techniques like convolution, pooling, and activation functions (e.g., Leaky </a:t>
            </a:r>
            <a:r>
              <a:rPr lang="en-US" i="1" dirty="0" err="1" smtClean="0">
                <a:solidFill>
                  <a:srgbClr val="0D0D0D"/>
                </a:solidFill>
                <a:latin typeface="Times New Roman" pitchFamily="18" charset="0"/>
                <a:cs typeface="Times New Roman" pitchFamily="18" charset="0"/>
              </a:rPr>
              <a:t>ReLU</a:t>
            </a:r>
            <a:r>
              <a:rPr lang="en-US" i="1" dirty="0" smtClean="0">
                <a:solidFill>
                  <a:srgbClr val="0D0D0D"/>
                </a:solidFill>
                <a:latin typeface="Times New Roman" pitchFamily="18" charset="0"/>
                <a:cs typeface="Times New Roman" pitchFamily="18" charset="0"/>
              </a:rPr>
              <a:t>) to classify images as real or </a:t>
            </a:r>
            <a:r>
              <a:rPr lang="en-US" i="1" dirty="0" smtClean="0">
                <a:solidFill>
                  <a:srgbClr val="0D0D0D"/>
                </a:solidFill>
                <a:latin typeface="Times New Roman" pitchFamily="18" charset="0"/>
                <a:cs typeface="Times New Roman" pitchFamily="18" charset="0"/>
              </a:rPr>
              <a:t>synthetic.</a:t>
            </a:r>
            <a:endParaRPr lang="en-US" i="1" dirty="0" smtClean="0">
              <a:solidFill>
                <a:srgbClr val="0D0D0D"/>
              </a:solidFill>
              <a:latin typeface="Times New Roman" pitchFamily="18" charset="0"/>
              <a:cs typeface="Times New Roman" pitchFamily="18" charset="0"/>
            </a:endParaRPr>
          </a:p>
          <a:p>
            <a:pPr marL="95250" lvl="1" algn="just">
              <a:lnSpc>
                <a:spcPct val="90000"/>
              </a:lnSpc>
              <a:spcBef>
                <a:spcPts val="500"/>
              </a:spcBef>
            </a:pPr>
            <a:r>
              <a:rPr kumimoji="0" lang="en-US" sz="1800"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5. GAN Training Process:</a:t>
            </a:r>
            <a:endParaRPr kumimoji="0" lang="en-US" sz="1800"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lvl="0" algn="just">
              <a:lnSpc>
                <a:spcPct val="90000"/>
              </a:lnSpc>
              <a:spcBef>
                <a:spcPts val="1000"/>
              </a:spcBef>
            </a:pPr>
            <a:r>
              <a:rPr lang="en-US" i="1" dirty="0" smtClean="0">
                <a:solidFill>
                  <a:srgbClr val="0D0D0D"/>
                </a:solidFill>
                <a:latin typeface="Times New Roman" pitchFamily="18" charset="0"/>
                <a:cs typeface="Times New Roman" pitchFamily="18" charset="0"/>
              </a:rPr>
              <a:t>         Train the generator and discriminator networks in an adversarial manner</a:t>
            </a:r>
            <a:r>
              <a:rPr lang="en-US" i="1" dirty="0" smtClean="0">
                <a:solidFill>
                  <a:srgbClr val="0D0D0D"/>
                </a:solidFill>
                <a:latin typeface="Times New Roman" pitchFamily="18" charset="0"/>
                <a:cs typeface="Times New Roman" pitchFamily="18" charset="0"/>
              </a:rPr>
              <a:t>. </a:t>
            </a:r>
            <a:r>
              <a:rPr lang="en-US" i="1" dirty="0" smtClean="0">
                <a:solidFill>
                  <a:srgbClr val="0D0D0D"/>
                </a:solidFill>
                <a:latin typeface="Times New Roman" pitchFamily="18" charset="0"/>
                <a:cs typeface="Times New Roman" pitchFamily="18" charset="0"/>
              </a:rPr>
              <a:t>Initially, the generator produces random images, and the discriminator is trained to distinguish between real and synthetic images. </a:t>
            </a:r>
            <a:r>
              <a:rPr lang="en-US" i="1" dirty="0" smtClean="0">
                <a:solidFill>
                  <a:srgbClr val="0D0D0D"/>
                </a:solidFill>
                <a:latin typeface="Times New Roman" pitchFamily="18" charset="0"/>
                <a:cs typeface="Times New Roman" pitchFamily="18" charset="0"/>
              </a:rPr>
              <a:t>The </a:t>
            </a:r>
            <a:r>
              <a:rPr lang="en-US" i="1" dirty="0" smtClean="0">
                <a:solidFill>
                  <a:srgbClr val="0D0D0D"/>
                </a:solidFill>
                <a:latin typeface="Times New Roman" pitchFamily="18" charset="0"/>
                <a:cs typeface="Times New Roman" pitchFamily="18" charset="0"/>
              </a:rPr>
              <a:t>generator is trained to fool the discriminator by generating realistic images that are classified as real.</a:t>
            </a:r>
            <a:endParaRPr kumimoji="0" lang="en-US" sz="1800"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4506155" y="0"/>
            <a:ext cx="5540369" cy="970570"/>
          </a:xfrm>
          <a:noFill/>
        </p:spPr>
        <p:txBody>
          <a:bodyPr anchor="ctr"/>
          <a:lstStyle/>
          <a:p>
            <a:r>
              <a:rPr lang="en-US" b="1" dirty="0" smtClean="0">
                <a:latin typeface="Times New Roman" pitchFamily="18" charset="0"/>
                <a:cs typeface="Times New Roman" pitchFamily="18" charset="0"/>
              </a:rPr>
              <a:t>Proposed solution</a:t>
            </a:r>
            <a:endParaRPr lang="en-US" b="1" dirty="0">
              <a:latin typeface="Times New Roman" pitchFamily="18" charset="0"/>
              <a:cs typeface="Times New Roman" pitchFamily="18" charset="0"/>
            </a:endParaRPr>
          </a:p>
        </p:txBody>
      </p:sp>
      <p:pic>
        <p:nvPicPr>
          <p:cNvPr id="20" name="Picture Placeholder 7" descr="A person talking to another person">
            <a:extLst>
              <a:ext uri="{FF2B5EF4-FFF2-40B4-BE49-F238E27FC236}">
                <a16:creationId xmlns:a16="http://schemas.microsoft.com/office/drawing/2014/main" xmlns=""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xmlns="">
                  <a14:imgLayer r:embed="">
                    <a14:imgEffect>
                      <a14:saturation sat="0"/>
                    </a14:imgEffect>
                  </a14:imgLayer>
                </a14:imgProps>
              </a:ext>
              <a:ext uri="{28A0092B-C50C-407E-A947-70E740481C1C}">
                <a14:useLocalDpi xmlns:a14="http://schemas.microsoft.com/office/drawing/2010/main" xmlns=""/>
              </a:ext>
            </a:extLst>
          </a:blip>
          <a:srcRect l="10437" r="10437"/>
          <a:stretch/>
        </p:blipFill>
        <p:spPr>
          <a:xfrm>
            <a:off x="0" y="0"/>
            <a:ext cx="4287838" cy="6858000"/>
          </a:xfrm>
        </p:spPr>
      </p:pic>
      <p:sp>
        <p:nvSpPr>
          <p:cNvPr id="5" name="Content Placeholder 2">
            <a:extLst>
              <a:ext uri="{FF2B5EF4-FFF2-40B4-BE49-F238E27FC236}">
                <a16:creationId xmlns:a16="http://schemas.microsoft.com/office/drawing/2014/main" xmlns="" id="{4D6B9B4C-DDFF-D564-9362-44770C027875}"/>
              </a:ext>
            </a:extLst>
          </p:cNvPr>
          <p:cNvSpPr txBox="1">
            <a:spLocks/>
          </p:cNvSpPr>
          <p:nvPr/>
        </p:nvSpPr>
        <p:spPr>
          <a:xfrm>
            <a:off x="4676928" y="826310"/>
            <a:ext cx="6305265" cy="5213445"/>
          </a:xfrm>
          <a:prstGeom prst="parallelogram">
            <a:avLst>
              <a:gd name="adj" fmla="val 0"/>
            </a:avLst>
          </a:prstGeom>
          <a:ln>
            <a:noFill/>
          </a:ln>
        </p:spPr>
        <p:txBody>
          <a:bodyPr vert="horz" lIns="0" tIns="0" rIns="91440" bIns="45720" rtlCol="0">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900"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6.Loss</a:t>
            </a:r>
            <a:r>
              <a:rPr kumimoji="0" lang="en-US" sz="1900" b="1" i="1" u="none" strike="noStrike" kern="1200" cap="none" spc="0" normalizeH="0" noProof="0" dirty="0" smtClean="0">
                <a:ln>
                  <a:noFill/>
                </a:ln>
                <a:solidFill>
                  <a:srgbClr val="0D0D0D"/>
                </a:solidFill>
                <a:effectLst/>
                <a:uLnTx/>
                <a:uFillTx/>
                <a:latin typeface="Times New Roman" pitchFamily="18" charset="0"/>
                <a:cs typeface="Times New Roman" pitchFamily="18" charset="0"/>
              </a:rPr>
              <a:t> Functions</a:t>
            </a:r>
            <a:endParaRPr kumimoji="0" lang="en-US" sz="1900"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lvl="1" algn="just">
              <a:lnSpc>
                <a:spcPct val="90000"/>
              </a:lnSpc>
              <a:spcBef>
                <a:spcPts val="500"/>
              </a:spcBef>
            </a:pPr>
            <a:r>
              <a:rPr lang="en-US" sz="2900" i="1" dirty="0" smtClean="0">
                <a:solidFill>
                  <a:srgbClr val="0D0D0D"/>
                </a:solidFill>
                <a:latin typeface="Times New Roman" pitchFamily="18" charset="0"/>
                <a:cs typeface="Times New Roman" pitchFamily="18" charset="0"/>
              </a:rPr>
              <a:t>        </a:t>
            </a:r>
            <a:r>
              <a:rPr lang="en-US" sz="1900" i="1" dirty="0" smtClean="0">
                <a:solidFill>
                  <a:srgbClr val="0D0D0D"/>
                </a:solidFill>
                <a:latin typeface="Times New Roman" pitchFamily="18" charset="0"/>
                <a:cs typeface="Times New Roman" pitchFamily="18" charset="0"/>
              </a:rPr>
              <a:t>Use binary cross-entropy loss for both the generator and </a:t>
            </a:r>
            <a:r>
              <a:rPr lang="en-US" sz="1900" i="1" dirty="0" smtClean="0">
                <a:solidFill>
                  <a:srgbClr val="0D0D0D"/>
                </a:solidFill>
                <a:latin typeface="Times New Roman" pitchFamily="18" charset="0"/>
                <a:cs typeface="Times New Roman" pitchFamily="18" charset="0"/>
              </a:rPr>
              <a:t>discriminator. Minimize </a:t>
            </a:r>
            <a:r>
              <a:rPr lang="en-US" sz="1900" i="1" dirty="0" smtClean="0">
                <a:solidFill>
                  <a:srgbClr val="0D0D0D"/>
                </a:solidFill>
                <a:latin typeface="Times New Roman" pitchFamily="18" charset="0"/>
                <a:cs typeface="Times New Roman" pitchFamily="18" charset="0"/>
              </a:rPr>
              <a:t>the generator loss while maximizing the discriminator loss, creating a competitive training process.</a:t>
            </a:r>
            <a:endParaRPr kumimoji="0" lang="en-US" sz="1900"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7.Evaluation and Validation:</a:t>
            </a:r>
            <a:endParaRPr kumimoji="0" lang="en-US"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lvl="1" algn="just">
              <a:lnSpc>
                <a:spcPct val="90000"/>
              </a:lnSpc>
              <a:spcBef>
                <a:spcPts val="500"/>
              </a:spcBef>
            </a:pPr>
            <a:r>
              <a:rPr lang="en-US" i="1" dirty="0" smtClean="0">
                <a:solidFill>
                  <a:srgbClr val="0D0D0D"/>
                </a:solidFill>
                <a:latin typeface="Times New Roman" pitchFamily="18" charset="0"/>
                <a:cs typeface="Times New Roman" pitchFamily="18" charset="0"/>
              </a:rPr>
              <a:t>      </a:t>
            </a:r>
            <a:r>
              <a:rPr lang="en-US" i="1" dirty="0" smtClean="0">
                <a:solidFill>
                  <a:srgbClr val="0D0D0D"/>
                </a:solidFill>
                <a:latin typeface="Times New Roman" pitchFamily="18" charset="0"/>
                <a:cs typeface="Times New Roman" pitchFamily="18" charset="0"/>
              </a:rPr>
              <a:t>Evaluate </a:t>
            </a:r>
            <a:r>
              <a:rPr lang="en-US" i="1" dirty="0" smtClean="0">
                <a:solidFill>
                  <a:srgbClr val="0D0D0D"/>
                </a:solidFill>
                <a:latin typeface="Times New Roman" pitchFamily="18" charset="0"/>
                <a:cs typeface="Times New Roman" pitchFamily="18" charset="0"/>
              </a:rPr>
              <a:t>the trained GAN on a separate validation dataset to assess the quality of generated images.  </a:t>
            </a:r>
            <a:r>
              <a:rPr lang="en-US" i="1" dirty="0" smtClean="0">
                <a:solidFill>
                  <a:srgbClr val="0D0D0D"/>
                </a:solidFill>
                <a:latin typeface="Times New Roman" pitchFamily="18" charset="0"/>
                <a:cs typeface="Times New Roman" pitchFamily="18" charset="0"/>
              </a:rPr>
              <a:t>Measure </a:t>
            </a:r>
            <a:r>
              <a:rPr lang="en-US" i="1" dirty="0" smtClean="0">
                <a:solidFill>
                  <a:srgbClr val="0D0D0D"/>
                </a:solidFill>
                <a:latin typeface="Times New Roman" pitchFamily="18" charset="0"/>
                <a:cs typeface="Times New Roman" pitchFamily="18" charset="0"/>
              </a:rPr>
              <a:t>metrics such as image clarity, legibility, and resemblance to human handwriting.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36666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4506155" y="0"/>
            <a:ext cx="5540369" cy="970570"/>
          </a:xfrm>
          <a:noFill/>
        </p:spPr>
        <p:txBody>
          <a:bodyPr anchor="ctr"/>
          <a:lstStyle/>
          <a:p>
            <a:r>
              <a:rPr lang="en-US" b="1" dirty="0" smtClean="0">
                <a:latin typeface="Times New Roman" pitchFamily="18" charset="0"/>
                <a:cs typeface="Times New Roman" pitchFamily="18" charset="0"/>
              </a:rPr>
              <a:t>Proposed solution</a:t>
            </a:r>
            <a:endParaRPr lang="en-US" b="1" dirty="0">
              <a:latin typeface="Times New Roman" pitchFamily="18" charset="0"/>
              <a:cs typeface="Times New Roman" pitchFamily="18" charset="0"/>
            </a:endParaRPr>
          </a:p>
        </p:txBody>
      </p:sp>
      <p:pic>
        <p:nvPicPr>
          <p:cNvPr id="20" name="Picture Placeholder 7" descr="A person talking to another person">
            <a:extLst>
              <a:ext uri="{FF2B5EF4-FFF2-40B4-BE49-F238E27FC236}">
                <a16:creationId xmlns:a16="http://schemas.microsoft.com/office/drawing/2014/main" xmlns=""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xmlns="">
                  <a14:imgLayer r:embed="">
                    <a14:imgEffect>
                      <a14:saturation sat="0"/>
                    </a14:imgEffect>
                  </a14:imgLayer>
                </a14:imgProps>
              </a:ext>
              <a:ext uri="{28A0092B-C50C-407E-A947-70E740481C1C}">
                <a14:useLocalDpi xmlns:a14="http://schemas.microsoft.com/office/drawing/2010/main" xmlns=""/>
              </a:ext>
            </a:extLst>
          </a:blip>
          <a:srcRect l="10437" r="10437"/>
          <a:stretch/>
        </p:blipFill>
        <p:spPr>
          <a:xfrm>
            <a:off x="0" y="0"/>
            <a:ext cx="4287838" cy="6858000"/>
          </a:xfrm>
        </p:spPr>
      </p:pic>
      <p:sp>
        <p:nvSpPr>
          <p:cNvPr id="7" name="Content Placeholder 2">
            <a:extLst>
              <a:ext uri="{FF2B5EF4-FFF2-40B4-BE49-F238E27FC236}">
                <a16:creationId xmlns:a16="http://schemas.microsoft.com/office/drawing/2014/main" xmlns="" id="{7CB37103-D2E8-F305-ADDD-AAE60757906B}"/>
              </a:ext>
            </a:extLst>
          </p:cNvPr>
          <p:cNvSpPr txBox="1">
            <a:spLocks/>
          </p:cNvSpPr>
          <p:nvPr/>
        </p:nvSpPr>
        <p:spPr>
          <a:xfrm>
            <a:off x="4547201" y="1097213"/>
            <a:ext cx="6313227" cy="4576004"/>
          </a:xfrm>
          <a:prstGeom prst="parallelogram">
            <a:avLst>
              <a:gd name="adj" fmla="val 246"/>
            </a:avLst>
          </a:prstGeom>
          <a:ln>
            <a:noFill/>
          </a:ln>
        </p:spPr>
        <p:txBody>
          <a:bodyPr vert="horz" lIns="0" tIns="0" rIns="91440" bIns="45720" rtlCol="0">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8.</a:t>
            </a:r>
            <a:r>
              <a:rPr lang="en-US" b="1" i="1" dirty="0" smtClean="0">
                <a:solidFill>
                  <a:srgbClr val="0D0D0D"/>
                </a:solidFill>
                <a:latin typeface="Times New Roman" pitchFamily="18" charset="0"/>
                <a:cs typeface="Times New Roman" pitchFamily="18" charset="0"/>
              </a:rPr>
              <a:t>Deployment</a:t>
            </a:r>
            <a:r>
              <a:rPr kumimoji="0" lang="en-US"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a:t>
            </a:r>
            <a:endParaRPr kumimoji="0" lang="en-US"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lvl="1" algn="just">
              <a:lnSpc>
                <a:spcPct val="90000"/>
              </a:lnSpc>
              <a:spcBef>
                <a:spcPts val="500"/>
              </a:spcBef>
            </a:pPr>
            <a:r>
              <a:rPr lang="en-US" i="1" dirty="0" smtClean="0">
                <a:solidFill>
                  <a:srgbClr val="0D0D0D"/>
                </a:solidFill>
                <a:latin typeface="Times New Roman" pitchFamily="18" charset="0"/>
                <a:cs typeface="Times New Roman" pitchFamily="18" charset="0"/>
              </a:rPr>
              <a:t>     Deploy the trained GAN as a service or integrate it into a larger handwriting recognition system. </a:t>
            </a:r>
            <a:r>
              <a:rPr lang="en-US" i="1" dirty="0" smtClean="0">
                <a:solidFill>
                  <a:srgbClr val="0D0D0D"/>
                </a:solidFill>
                <a:latin typeface="Times New Roman" pitchFamily="18" charset="0"/>
                <a:cs typeface="Times New Roman" pitchFamily="18" charset="0"/>
              </a:rPr>
              <a:t>Use </a:t>
            </a:r>
            <a:r>
              <a:rPr lang="en-US" i="1" dirty="0" smtClean="0">
                <a:solidFill>
                  <a:srgbClr val="0D0D0D"/>
                </a:solidFill>
                <a:latin typeface="Times New Roman" pitchFamily="18" charset="0"/>
                <a:cs typeface="Times New Roman" pitchFamily="18" charset="0"/>
              </a:rPr>
              <a:t>the generated images to enhance the accuracy and readability of handwritten text in applications such as optical character recognition (OCR).</a:t>
            </a:r>
            <a:endParaRPr kumimoji="0" lang="en-US"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9.Benefits and Applications:</a:t>
            </a:r>
            <a:endParaRPr kumimoji="0" lang="en-US"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endParaRPr>
          </a:p>
          <a:p>
            <a:pPr marL="457200" marR="0" lvl="1" indent="0" algn="just"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1" u="none" strike="noStrike" kern="1200" cap="none" spc="0" normalizeH="0" baseline="0" noProof="0" dirty="0" smtClean="0">
                <a:ln>
                  <a:noFill/>
                </a:ln>
                <a:solidFill>
                  <a:srgbClr val="0D0D0D"/>
                </a:solidFill>
                <a:effectLst/>
                <a:uLnTx/>
                <a:uFillTx/>
                <a:latin typeface="Times New Roman" pitchFamily="18" charset="0"/>
                <a:cs typeface="Times New Roman" pitchFamily="18" charset="0"/>
              </a:rPr>
              <a:t>      Highlight the benefits of using GANs for generating synthetic handwritten data, including improved model generalization, reduced data annotation costs, and enhanced performance in applications such as document digitization and signature verification.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6666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63CB3-2956-E8D2-C23D-A3BAA7295DEC}"/>
              </a:ext>
            </a:extLst>
          </p:cNvPr>
          <p:cNvSpPr>
            <a:spLocks noGrp="1"/>
          </p:cNvSpPr>
          <p:nvPr>
            <p:ph type="ctrTitle"/>
          </p:nvPr>
        </p:nvSpPr>
        <p:spPr>
          <a:xfrm>
            <a:off x="847106" y="878775"/>
            <a:ext cx="6503720" cy="427511"/>
          </a:xfrm>
          <a:noFill/>
        </p:spPr>
        <p:txBody>
          <a:bodyPr/>
          <a:lstStyle/>
          <a:p>
            <a:r>
              <a:rPr lang="en-US" sz="2800" i="1" dirty="0" smtClean="0">
                <a:latin typeface="Times New Roman" pitchFamily="18" charset="0"/>
                <a:cs typeface="Times New Roman" pitchFamily="18" charset="0"/>
              </a:rPr>
              <a:t>Hardware requirements</a:t>
            </a:r>
            <a:endParaRPr lang="en-US" sz="2800" i="1" dirty="0">
              <a:latin typeface="Times New Roman" pitchFamily="18" charset="0"/>
              <a:cs typeface="Times New Roman" pitchFamily="18" charset="0"/>
            </a:endParaRPr>
          </a:p>
        </p:txBody>
      </p:sp>
      <p:sp>
        <p:nvSpPr>
          <p:cNvPr id="12" name="Subtitle 11">
            <a:extLst>
              <a:ext uri="{FF2B5EF4-FFF2-40B4-BE49-F238E27FC236}">
                <a16:creationId xmlns:a16="http://schemas.microsoft.com/office/drawing/2014/main" xmlns="" id="{A336FEA9-C85A-3569-16F0-5ECBABBE0BEC}"/>
              </a:ext>
            </a:extLst>
          </p:cNvPr>
          <p:cNvSpPr>
            <a:spLocks noGrp="1"/>
          </p:cNvSpPr>
          <p:nvPr>
            <p:ph type="subTitle" idx="1"/>
          </p:nvPr>
        </p:nvSpPr>
        <p:spPr>
          <a:xfrm>
            <a:off x="360217" y="153848"/>
            <a:ext cx="9144000" cy="683219"/>
          </a:xfrm>
        </p:spPr>
        <p:txBody>
          <a:bodyPr/>
          <a:lstStyle/>
          <a:p>
            <a:r>
              <a:rPr lang="en-US" b="1" dirty="0" smtClean="0">
                <a:latin typeface="Times New Roman" pitchFamily="18" charset="0"/>
                <a:cs typeface="Times New Roman" pitchFamily="18" charset="0"/>
              </a:rPr>
              <a:t>System development approach</a:t>
            </a:r>
            <a:endParaRPr lang="en-US" b="1" dirty="0">
              <a:latin typeface="Times New Roman" pitchFamily="18" charset="0"/>
              <a:cs typeface="Times New Roman" pitchFamily="18" charset="0"/>
            </a:endParaRPr>
          </a:p>
        </p:txBody>
      </p:sp>
      <p:sp>
        <p:nvSpPr>
          <p:cNvPr id="4" name="TextBox 3"/>
          <p:cNvSpPr txBox="1"/>
          <p:nvPr/>
        </p:nvSpPr>
        <p:spPr>
          <a:xfrm>
            <a:off x="2101933" y="1140032"/>
            <a:ext cx="8170223" cy="1754326"/>
          </a:xfrm>
          <a:prstGeom prst="rect">
            <a:avLst/>
          </a:prstGeom>
          <a:noFill/>
        </p:spPr>
        <p:txBody>
          <a:bodyPr wrap="square" rtlCol="0">
            <a:spAutoFit/>
          </a:bodyPr>
          <a:lstStyle/>
          <a:p>
            <a:pPr>
              <a:buFont typeface="Wingdings" pitchFamily="2" charset="2"/>
              <a:buChar char="Ø"/>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GPU from </a:t>
            </a:r>
            <a:r>
              <a:rPr lang="en-US" i="1" dirty="0" err="1" smtClean="0">
                <a:latin typeface="Times New Roman" pitchFamily="18" charset="0"/>
                <a:cs typeface="Times New Roman" pitchFamily="18" charset="0"/>
              </a:rPr>
              <a:t>G</a:t>
            </a:r>
            <a:r>
              <a:rPr lang="en-US" i="1" dirty="0" err="1" smtClean="0">
                <a:latin typeface="Times New Roman" pitchFamily="18" charset="0"/>
                <a:cs typeface="Times New Roman" pitchFamily="18" charset="0"/>
              </a:rPr>
              <a:t>eForce</a:t>
            </a:r>
            <a:r>
              <a:rPr lang="en-US" i="1" dirty="0" smtClean="0">
                <a:latin typeface="Times New Roman" pitchFamily="18" charset="0"/>
                <a:cs typeface="Times New Roman" pitchFamily="18" charset="0"/>
              </a:rPr>
              <a:t> or </a:t>
            </a:r>
            <a:r>
              <a:rPr lang="en-US" i="1" dirty="0" err="1" smtClean="0">
                <a:latin typeface="Times New Roman" pitchFamily="18" charset="0"/>
                <a:cs typeface="Times New Roman" pitchFamily="18" charset="0"/>
              </a:rPr>
              <a:t>Quadro</a:t>
            </a:r>
            <a:r>
              <a:rPr lang="en-US" i="1" dirty="0" smtClean="0">
                <a:latin typeface="Times New Roman" pitchFamily="18" charset="0"/>
                <a:cs typeface="Times New Roman" pitchFamily="18" charset="0"/>
              </a:rPr>
              <a:t> series for deep learning tasks.</a:t>
            </a:r>
          </a:p>
          <a:p>
            <a:pPr>
              <a:buFont typeface="Wingdings" pitchFamily="2" charset="2"/>
              <a:buChar char="Ø"/>
            </a:pPr>
            <a:r>
              <a:rPr lang="en-US" i="1" dirty="0" smtClean="0">
                <a:latin typeface="Times New Roman" pitchFamily="18" charset="0"/>
                <a:cs typeface="Times New Roman" pitchFamily="18" charset="0"/>
              </a:rPr>
              <a:t> VRAM of 8GB to 16GB to store the model.</a:t>
            </a:r>
          </a:p>
          <a:p>
            <a:pPr>
              <a:buFont typeface="Wingdings" pitchFamily="2" charset="2"/>
              <a:buChar char="Ø"/>
            </a:pPr>
            <a:r>
              <a:rPr lang="en-US" i="1" dirty="0" smtClean="0">
                <a:latin typeface="Times New Roman" pitchFamily="18" charset="0"/>
                <a:cs typeface="Times New Roman" pitchFamily="18" charset="0"/>
              </a:rPr>
              <a:t> A modern multi-core CPU, such as an Intel Core i7 or AMD </a:t>
            </a:r>
            <a:r>
              <a:rPr lang="en-US" i="1" dirty="0" err="1" smtClean="0">
                <a:latin typeface="Times New Roman" pitchFamily="18" charset="0"/>
                <a:cs typeface="Times New Roman" pitchFamily="18" charset="0"/>
              </a:rPr>
              <a:t>Ryzen</a:t>
            </a:r>
            <a:r>
              <a:rPr lang="en-US" i="1" dirty="0" smtClean="0">
                <a:latin typeface="Times New Roman" pitchFamily="18" charset="0"/>
                <a:cs typeface="Times New Roman" pitchFamily="18" charset="0"/>
              </a:rPr>
              <a:t>.</a:t>
            </a:r>
          </a:p>
          <a:p>
            <a:pPr>
              <a:buFont typeface="Wingdings" pitchFamily="2" charset="2"/>
              <a:buChar char="Ø"/>
            </a:pPr>
            <a:r>
              <a:rPr lang="en-US" i="1" dirty="0" smtClean="0">
                <a:latin typeface="Times New Roman" pitchFamily="18" charset="0"/>
                <a:cs typeface="Times New Roman" pitchFamily="18" charset="0"/>
              </a:rPr>
              <a:t> A minimum of 16GB of RAM is recommended for training GANs.</a:t>
            </a:r>
          </a:p>
          <a:p>
            <a:pPr>
              <a:buFont typeface="Wingdings" pitchFamily="2" charset="2"/>
              <a:buChar char="Ø"/>
            </a:pPr>
            <a:r>
              <a:rPr lang="en-US" i="1" dirty="0" smtClean="0">
                <a:latin typeface="Times New Roman" pitchFamily="18" charset="0"/>
                <a:cs typeface="Times New Roman" pitchFamily="18" charset="0"/>
              </a:rPr>
              <a:t> A fast SSD is recommended for storing the dataset, model checkpoints, and other training-</a:t>
            </a:r>
            <a:r>
              <a:rPr lang="en-US" i="1" dirty="0" err="1" smtClean="0">
                <a:latin typeface="Times New Roman" pitchFamily="18" charset="0"/>
                <a:cs typeface="Times New Roman" pitchFamily="18" charset="0"/>
              </a:rPr>
              <a:t>releated</a:t>
            </a:r>
            <a:r>
              <a:rPr lang="en-US" i="1" dirty="0" smtClean="0">
                <a:latin typeface="Times New Roman" pitchFamily="18" charset="0"/>
                <a:cs typeface="Times New Roman" pitchFamily="18" charset="0"/>
              </a:rPr>
              <a:t> files.</a:t>
            </a:r>
          </a:p>
        </p:txBody>
      </p:sp>
      <p:sp>
        <p:nvSpPr>
          <p:cNvPr id="5" name="Title 1">
            <a:extLst>
              <a:ext uri="{FF2B5EF4-FFF2-40B4-BE49-F238E27FC236}">
                <a16:creationId xmlns:a16="http://schemas.microsoft.com/office/drawing/2014/main" xmlns="" id="{BF463CB3-2956-E8D2-C23D-A3BAA7295DEC}"/>
              </a:ext>
            </a:extLst>
          </p:cNvPr>
          <p:cNvSpPr txBox="1">
            <a:spLocks/>
          </p:cNvSpPr>
          <p:nvPr/>
        </p:nvSpPr>
        <p:spPr>
          <a:xfrm>
            <a:off x="833251" y="2788723"/>
            <a:ext cx="6503720" cy="427511"/>
          </a:xfrm>
          <a:prstGeom prst="rect">
            <a:avLst/>
          </a:prstGeom>
          <a:noFill/>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1" u="none" strike="noStrike" kern="1200" cap="all" spc="300" normalizeH="0" baseline="0" noProof="0" dirty="0" smtClean="0">
                <a:ln>
                  <a:noFill/>
                </a:ln>
                <a:solidFill>
                  <a:schemeClr val="tx1"/>
                </a:solidFill>
                <a:effectLst/>
                <a:uLnTx/>
                <a:uFillTx/>
                <a:latin typeface="Times New Roman" pitchFamily="18" charset="0"/>
                <a:ea typeface="+mj-ea"/>
                <a:cs typeface="Times New Roman" pitchFamily="18" charset="0"/>
              </a:rPr>
              <a:t>Software requirements</a:t>
            </a:r>
            <a:endParaRPr kumimoji="0" lang="en-US" sz="2800" b="0" i="1" u="none" strike="noStrike" kern="1200" cap="all" spc="30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extBox 5"/>
          <p:cNvSpPr txBox="1"/>
          <p:nvPr/>
        </p:nvSpPr>
        <p:spPr>
          <a:xfrm>
            <a:off x="2218707" y="3164681"/>
            <a:ext cx="8170223" cy="3693319"/>
          </a:xfrm>
          <a:prstGeom prst="rect">
            <a:avLst/>
          </a:prstGeom>
          <a:noFill/>
        </p:spPr>
        <p:txBody>
          <a:bodyPr wrap="square" rtlCol="0">
            <a:spAutoFit/>
          </a:bodyPr>
          <a:lstStyle/>
          <a:p>
            <a:pPr>
              <a:buFont typeface="Wingdings" pitchFamily="2" charset="2"/>
              <a:buChar char="Ø"/>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Deep Learning frameworks that supports GANs, such as </a:t>
            </a:r>
            <a:r>
              <a:rPr lang="en-US" i="1" dirty="0" err="1" smtClean="0">
                <a:latin typeface="Times New Roman" pitchFamily="18" charset="0"/>
                <a:cs typeface="Times New Roman" pitchFamily="18" charset="0"/>
              </a:rPr>
              <a:t>TensorFlow</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PyTorch</a:t>
            </a:r>
            <a:r>
              <a:rPr lang="en-US" i="1" dirty="0" smtClean="0">
                <a:latin typeface="Times New Roman" pitchFamily="18" charset="0"/>
                <a:cs typeface="Times New Roman" pitchFamily="18" charset="0"/>
              </a:rPr>
              <a:t> or </a:t>
            </a:r>
            <a:r>
              <a:rPr lang="en-US" i="1" dirty="0" err="1" smtClean="0">
                <a:latin typeface="Times New Roman" pitchFamily="18" charset="0"/>
                <a:cs typeface="Times New Roman" pitchFamily="18" charset="0"/>
              </a:rPr>
              <a:t>Keras</a:t>
            </a:r>
            <a:r>
              <a:rPr lang="en-US" i="1" dirty="0" smtClean="0">
                <a:latin typeface="Times New Roman" pitchFamily="18" charset="0"/>
                <a:cs typeface="Times New Roman" pitchFamily="18" charset="0"/>
              </a:rPr>
              <a:t>.</a:t>
            </a:r>
          </a:p>
          <a:p>
            <a:pPr>
              <a:buFont typeface="Wingdings" pitchFamily="2" charset="2"/>
              <a:buChar char="Ø"/>
            </a:pPr>
            <a:r>
              <a:rPr lang="en-US" i="1" dirty="0" smtClean="0">
                <a:latin typeface="Times New Roman" pitchFamily="18" charset="0"/>
                <a:cs typeface="Times New Roman" pitchFamily="18" charset="0"/>
              </a:rPr>
              <a:t> Python programming language due to its simplicity and availability of deep learning libraries.</a:t>
            </a:r>
          </a:p>
          <a:p>
            <a:pPr>
              <a:buFont typeface="Wingdings" pitchFamily="2" charset="2"/>
              <a:buChar char="Ø"/>
            </a:pPr>
            <a:r>
              <a:rPr lang="en-US" i="1" dirty="0" smtClean="0">
                <a:latin typeface="Times New Roman" pitchFamily="18" charset="0"/>
                <a:cs typeface="Times New Roman" pitchFamily="18" charset="0"/>
              </a:rPr>
              <a:t> CUDA and </a:t>
            </a:r>
            <a:r>
              <a:rPr lang="en-US" i="1" dirty="0" err="1" smtClean="0">
                <a:latin typeface="Times New Roman" pitchFamily="18" charset="0"/>
                <a:cs typeface="Times New Roman" pitchFamily="18" charset="0"/>
              </a:rPr>
              <a:t>cuDNN</a:t>
            </a:r>
            <a:r>
              <a:rPr lang="en-US" i="1" dirty="0" smtClean="0">
                <a:latin typeface="Times New Roman" pitchFamily="18" charset="0"/>
                <a:cs typeface="Times New Roman" pitchFamily="18" charset="0"/>
              </a:rPr>
              <a:t> to accelerate computations on the GPU.</a:t>
            </a:r>
          </a:p>
          <a:p>
            <a:pPr>
              <a:buFont typeface="Wingdings" pitchFamily="2" charset="2"/>
              <a:buChar char="Ø"/>
            </a:pP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OpenCV</a:t>
            </a:r>
            <a:r>
              <a:rPr lang="en-US" i="1" dirty="0" smtClean="0">
                <a:latin typeface="Times New Roman" pitchFamily="18" charset="0"/>
                <a:cs typeface="Times New Roman" pitchFamily="18" charset="0"/>
              </a:rPr>
              <a:t> or PIL for image manipulation and processing.</a:t>
            </a:r>
          </a:p>
          <a:p>
            <a:pPr>
              <a:buFont typeface="Wingdings" pitchFamily="2" charset="2"/>
              <a:buChar char="Ø"/>
            </a:pPr>
            <a:r>
              <a:rPr lang="en-US" i="1" dirty="0" smtClean="0">
                <a:latin typeface="Times New Roman" pitchFamily="18" charset="0"/>
                <a:cs typeface="Times New Roman" pitchFamily="18" charset="0"/>
              </a:rPr>
              <a:t> An IDE such as </a:t>
            </a:r>
            <a:r>
              <a:rPr lang="en-US" i="1" dirty="0" err="1" smtClean="0">
                <a:latin typeface="Times New Roman" pitchFamily="18" charset="0"/>
                <a:cs typeface="Times New Roman" pitchFamily="18" charset="0"/>
              </a:rPr>
              <a:t>PyCharm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Jupyter</a:t>
            </a:r>
            <a:r>
              <a:rPr lang="en-US" i="1" dirty="0" smtClean="0">
                <a:latin typeface="Times New Roman" pitchFamily="18" charset="0"/>
                <a:cs typeface="Times New Roman" pitchFamily="18" charset="0"/>
              </a:rPr>
              <a:t> Notebook or Visual Studio Code for developing and running GAN model.</a:t>
            </a:r>
          </a:p>
          <a:p>
            <a:pPr>
              <a:buFont typeface="Wingdings" pitchFamily="2" charset="2"/>
              <a:buChar char="Ø"/>
            </a:pPr>
            <a:r>
              <a:rPr lang="en-US" i="1" dirty="0" smtClean="0">
                <a:latin typeface="Times New Roman" pitchFamily="18" charset="0"/>
                <a:cs typeface="Times New Roman" pitchFamily="18" charset="0"/>
              </a:rPr>
              <a:t>Additional libraries depending of you GAN model.</a:t>
            </a:r>
          </a:p>
          <a:p>
            <a:pPr>
              <a:buFont typeface="Wingdings" pitchFamily="2" charset="2"/>
              <a:buChar char="Ø"/>
            </a:pPr>
            <a:r>
              <a:rPr lang="en-US" i="1" dirty="0" smtClean="0">
                <a:latin typeface="Times New Roman" pitchFamily="18" charset="0"/>
                <a:cs typeface="Times New Roman" pitchFamily="18" charset="0"/>
              </a:rPr>
              <a:t>Version </a:t>
            </a:r>
            <a:r>
              <a:rPr lang="en-US" i="1" dirty="0" err="1" smtClean="0">
                <a:latin typeface="Times New Roman" pitchFamily="18" charset="0"/>
                <a:cs typeface="Times New Roman" pitchFamily="18" charset="0"/>
              </a:rPr>
              <a:t>Contol</a:t>
            </a:r>
            <a:r>
              <a:rPr lang="en-US" i="1" dirty="0" smtClean="0">
                <a:latin typeface="Times New Roman" pitchFamily="18" charset="0"/>
                <a:cs typeface="Times New Roman" pitchFamily="18" charset="0"/>
              </a:rPr>
              <a:t> software like </a:t>
            </a:r>
            <a:r>
              <a:rPr lang="en-US" i="1" dirty="0" err="1" smtClean="0">
                <a:latin typeface="Times New Roman" pitchFamily="18" charset="0"/>
                <a:cs typeface="Times New Roman" pitchFamily="18" charset="0"/>
              </a:rPr>
              <a:t>Git</a:t>
            </a:r>
            <a:r>
              <a:rPr lang="en-US" i="1" dirty="0" smtClean="0">
                <a:latin typeface="Times New Roman" pitchFamily="18" charset="0"/>
                <a:cs typeface="Times New Roman" pitchFamily="18" charset="0"/>
              </a:rPr>
              <a:t> can help you manage your project codebase, </a:t>
            </a:r>
            <a:r>
              <a:rPr lang="en-US" i="1"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rack changes and collaborate with others.</a:t>
            </a:r>
          </a:p>
          <a:p>
            <a:pPr>
              <a:buFont typeface="Wingdings" pitchFamily="2" charset="2"/>
              <a:buChar char="Ø"/>
            </a:pPr>
            <a:r>
              <a:rPr lang="en-US" i="1" dirty="0" smtClean="0">
                <a:latin typeface="Times New Roman" pitchFamily="18" charset="0"/>
                <a:cs typeface="Times New Roman" pitchFamily="18" charset="0"/>
              </a:rPr>
              <a:t>Virtual Environments such as </a:t>
            </a:r>
            <a:r>
              <a:rPr lang="en-US" i="1" dirty="0" err="1" smtClean="0">
                <a:latin typeface="Times New Roman" pitchFamily="18" charset="0"/>
                <a:cs typeface="Times New Roman" pitchFamily="18" charset="0"/>
              </a:rPr>
              <a:t>virtualenv</a:t>
            </a:r>
            <a:r>
              <a:rPr lang="en-US" i="1" dirty="0" smtClean="0">
                <a:latin typeface="Times New Roman" pitchFamily="18" charset="0"/>
                <a:cs typeface="Times New Roman" pitchFamily="18" charset="0"/>
              </a:rPr>
              <a:t> or </a:t>
            </a:r>
            <a:r>
              <a:rPr lang="en-US" i="1" dirty="0" err="1" smtClean="0">
                <a:latin typeface="Times New Roman" pitchFamily="18" charset="0"/>
                <a:cs typeface="Times New Roman" pitchFamily="18" charset="0"/>
              </a:rPr>
              <a:t>conda</a:t>
            </a:r>
            <a:r>
              <a:rPr lang="en-US" i="1" dirty="0" smtClean="0">
                <a:latin typeface="Times New Roman" pitchFamily="18" charset="0"/>
                <a:cs typeface="Times New Roman" pitchFamily="18" charset="0"/>
              </a:rPr>
              <a:t> to manage dependencies and ensure reproducibility of your experiments.</a:t>
            </a:r>
          </a:p>
        </p:txBody>
      </p:sp>
    </p:spTree>
    <p:extLst>
      <p:ext uri="{BB962C8B-B14F-4D97-AF65-F5344CB8AC3E}">
        <p14:creationId xmlns:p14="http://schemas.microsoft.com/office/powerpoint/2010/main" xmlns="" val="167993662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179</TotalTime>
  <Words>1715</Words>
  <Application>Microsoft Office PowerPoint</Application>
  <PresentationFormat>Custom</PresentationFormat>
  <Paragraphs>117</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Slide 1</vt:lpstr>
      <vt:lpstr>Outline</vt:lpstr>
      <vt:lpstr>Problem Statement</vt:lpstr>
      <vt:lpstr>Slide 4</vt:lpstr>
      <vt:lpstr>Proposed solution</vt:lpstr>
      <vt:lpstr>Proposed solution</vt:lpstr>
      <vt:lpstr>Proposed solution</vt:lpstr>
      <vt:lpstr>Proposed solution</vt:lpstr>
      <vt:lpstr>Hardware requirements</vt:lpstr>
      <vt:lpstr>Algorithms</vt:lpstr>
      <vt:lpstr>Algorithms</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ADMIN</dc:creator>
  <cp:lastModifiedBy>ADMIN</cp:lastModifiedBy>
  <cp:revision>11</cp:revision>
  <dcterms:created xsi:type="dcterms:W3CDTF">2024-02-14T18:56:44Z</dcterms:created>
  <dcterms:modified xsi:type="dcterms:W3CDTF">2024-04-01T07:11:59Z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