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9"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0"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70" name="Slide Image Placeholder 1"/>
          <p:cNvSpPr>
            <a:spLocks noChangeAspect="1" noRot="1" noGrp="1"/>
          </p:cNvSpPr>
          <p:nvPr>
            <p:ph type="sldImg"/>
          </p:nvPr>
        </p:nvSpPr>
        <p:spPr>
          <a:xfrm>
            <a:off x="381000" y="685800"/>
            <a:ext cx="6096000" cy="3429000"/>
          </a:xfrm>
        </p:spPr>
      </p:sp>
      <p:sp>
        <p:nvSpPr>
          <p:cNvPr id="1048671"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2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3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7"/>
        <p:cNvGrpSpPr/>
        <p:nvPr/>
      </p:nvGrpSpPr>
      <p:grpSpPr>
        <a:xfrm>
          <a:off x="0" y="0"/>
          <a:ext cx="0" cy="0"/>
          <a:chOff x="0" y="0"/>
          <a:chExt cx="0" cy="0"/>
        </a:xfrm>
      </p:grpSpPr>
      <p:sp>
        <p:nvSpPr>
          <p:cNvPr id="104864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57"/>
        <p:cNvGrpSpPr/>
        <p:nvPr/>
      </p:nvGrpSpPr>
      <p:grpSpPr>
        <a:xfrm>
          <a:off x="0" y="0"/>
          <a:ext cx="0" cy="0"/>
          <a:chOff x="0" y="0"/>
          <a:chExt cx="0" cy="0"/>
        </a:xfrm>
      </p:grpSpPr>
      <p:sp>
        <p:nvSpPr>
          <p:cNvPr id="104866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4/9/2024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1" name=""/>
        <p:cNvGrpSpPr/>
        <p:nvPr/>
      </p:nvGrpSpPr>
      <p:grpSpPr>
        <a:xfrm>
          <a:off x="0" y="0"/>
          <a:ext cx="0" cy="0"/>
          <a:chOff x="0" y="0"/>
          <a:chExt cx="0" cy="0"/>
        </a:xfrm>
      </p:grpSpPr>
      <p:sp>
        <p:nvSpPr>
          <p:cNvPr id="1048664"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5" name="Holder 3"/>
          <p:cNvSpPr>
            <a:spLocks noGrp="1"/>
          </p:cNvSpPr>
          <p:nvPr>
            <p:ph type="body" idx="1"/>
          </p:nvPr>
        </p:nvSpPr>
        <p:spPr/>
        <p:txBody>
          <a:bodyPr bIns="0" lIns="0" rIns="0" tIns="0"/>
          <a:lstStyle>
            <a:lvl1pPr>
              <a:defRPr b="0" i="0">
                <a:solidFill>
                  <a:schemeClr val="tx1"/>
                </a:solidFill>
              </a:defRPr>
            </a:lvl1pPr>
          </a:lstStyle>
          <a:p/>
        </p:txBody>
      </p:sp>
      <p:sp>
        <p:nvSpPr>
          <p:cNvPr id="1048666"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7"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104866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0" name="Shape 28"/>
        <p:cNvGrpSpPr/>
        <p:nvPr/>
      </p:nvGrpSpPr>
      <p:grpSpPr>
        <a:xfrm>
          <a:off x="0" y="0"/>
          <a:ext cx="0" cy="0"/>
          <a:chOff x="0" y="0"/>
          <a:chExt cx="0" cy="0"/>
        </a:xfrm>
      </p:grpSpPr>
      <p:sp>
        <p:nvSpPr>
          <p:cNvPr id="104864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6" name="Shape 20"/>
        <p:cNvGrpSpPr/>
        <p:nvPr/>
      </p:nvGrpSpPr>
      <p:grpSpPr>
        <a:xfrm>
          <a:off x="0" y="0"/>
          <a:ext cx="0" cy="0"/>
          <a:chOff x="0" y="0"/>
          <a:chExt cx="0" cy="0"/>
        </a:xfrm>
      </p:grpSpPr>
      <p:sp>
        <p:nvSpPr>
          <p:cNvPr id="1048677"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8"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9"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0"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7" name="Shape 28"/>
        <p:cNvGrpSpPr/>
        <p:nvPr/>
      </p:nvGrpSpPr>
      <p:grpSpPr>
        <a:xfrm>
          <a:off x="0" y="0"/>
          <a:ext cx="0" cy="0"/>
          <a:chOff x="0" y="0"/>
          <a:chExt cx="0" cy="0"/>
        </a:xfrm>
      </p:grpSpPr>
      <p:sp>
        <p:nvSpPr>
          <p:cNvPr id="1048681"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82"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3"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8" name="Shape 32"/>
        <p:cNvGrpSpPr/>
        <p:nvPr/>
      </p:nvGrpSpPr>
      <p:grpSpPr>
        <a:xfrm>
          <a:off x="0" y="0"/>
          <a:ext cx="0" cy="0"/>
          <a:chOff x="0" y="0"/>
          <a:chExt cx="0" cy="0"/>
        </a:xfrm>
      </p:grpSpPr>
      <p:sp>
        <p:nvSpPr>
          <p:cNvPr id="1048684"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5"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5" name="Shape 35"/>
        <p:cNvGrpSpPr/>
        <p:nvPr/>
      </p:nvGrpSpPr>
      <p:grpSpPr>
        <a:xfrm>
          <a:off x="0" y="0"/>
          <a:ext cx="0" cy="0"/>
          <a:chOff x="0" y="0"/>
          <a:chExt cx="0" cy="0"/>
        </a:xfrm>
      </p:grpSpPr>
      <p:sp>
        <p:nvSpPr>
          <p:cNvPr id="1048672"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3"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4"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5"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6"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86"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7"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8"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2" name=""/>
        <p:cNvGrpSpPr/>
        <p:nvPr/>
      </p:nvGrpSpPr>
      <p:grpSpPr>
        <a:xfrm>
          <a:off x="0" y="0"/>
          <a:ext cx="0" cy="0"/>
          <a:chOff x="0" y="0"/>
          <a:chExt cx="0" cy="0"/>
        </a:xfrm>
      </p:grpSpPr>
      <p:sp>
        <p:nvSpPr>
          <p:cNvPr id="1048651"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52"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522004" y="3614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887287" y="988454"/>
            <a:ext cx="6985193" cy="370891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dirty="0"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447040"/>
          </a:xfrm>
          <a:prstGeom prst="rect"/>
          <a:noFill/>
        </p:spPr>
        <p:txBody>
          <a:bodyPr wrap="square">
            <a:spAutoFit/>
          </a:bodyPr>
          <a:p>
            <a:pPr lvl="0" marR="0" rtl="0">
              <a:lnSpc>
                <a:spcPct val="100000"/>
              </a:lnSpc>
              <a:spcBef>
                <a:spcPts val="0"/>
              </a:spcBef>
              <a:spcAft>
                <a:spcPts val="200"/>
              </a:spcAft>
              <a:buClr>
                <a:schemeClr val="bg1"/>
              </a:buClr>
            </a:pPr>
            <a:r>
              <a:rPr cap="none" dirty="0" sz="1100" i="0" lang="en-US" strike="noStrike" u="none">
                <a:solidFill>
                  <a:schemeClr val="tx1"/>
                </a:solidFill>
                <a:latin typeface="Arial"/>
                <a:ea typeface="Arial"/>
                <a:cs typeface="Arial"/>
                <a:sym typeface="Arial"/>
              </a:rPr>
              <a:t>Student Name : </a:t>
            </a:r>
            <a:r>
              <a:rPr cap="none" dirty="0" sz="1100" i="0" lang="en-US" err="1" strike="noStrike" u="none">
                <a:solidFill>
                  <a:schemeClr val="tx1"/>
                </a:solidFill>
                <a:latin typeface="Arial"/>
                <a:ea typeface="Arial"/>
                <a:cs typeface="Arial"/>
                <a:sym typeface="Arial"/>
              </a:rPr>
              <a:t>G</a:t>
            </a:r>
            <a:r>
              <a:rPr cap="none" dirty="0" sz="1100" i="0" lang="en-US" err="1" strike="noStrike" u="none">
                <a:solidFill>
                  <a:schemeClr val="tx1"/>
                </a:solidFill>
                <a:latin typeface="Arial"/>
                <a:ea typeface="Arial"/>
                <a:cs typeface="Arial"/>
                <a:sym typeface="Arial"/>
              </a:rPr>
              <a:t>i</a:t>
            </a:r>
            <a:r>
              <a:rPr cap="none" dirty="0" sz="1100" i="0" lang="en-US" err="1" strike="noStrike" u="none">
                <a:solidFill>
                  <a:schemeClr val="tx1"/>
                </a:solidFill>
                <a:latin typeface="Arial"/>
                <a:ea typeface="Arial"/>
                <a:cs typeface="Arial"/>
                <a:sym typeface="Arial"/>
              </a:rPr>
              <a:t>f</a:t>
            </a:r>
            <a:r>
              <a:rPr cap="none" dirty="0" sz="1100" i="0" lang="en-US" err="1" strike="noStrike" u="none">
                <a:solidFill>
                  <a:schemeClr val="tx1"/>
                </a:solidFill>
                <a:latin typeface="Arial"/>
                <a:ea typeface="Arial"/>
                <a:cs typeface="Arial"/>
                <a:sym typeface="Arial"/>
              </a:rPr>
              <a:t>t</a:t>
            </a:r>
            <a:r>
              <a:rPr cap="none" dirty="0" sz="1100" i="0" lang="en-US" err="1" strike="noStrike" u="none">
                <a:solidFill>
                  <a:schemeClr val="tx1"/>
                </a:solidFill>
                <a:latin typeface="Arial"/>
                <a:ea typeface="Arial"/>
                <a:cs typeface="Arial"/>
                <a:sym typeface="Arial"/>
              </a:rPr>
              <a:t>s</a:t>
            </a:r>
            <a:r>
              <a:rPr cap="none" dirty="0" sz="1100" i="0" lang="en-US" err="1" strike="noStrike" u="none">
                <a:solidFill>
                  <a:schemeClr val="tx1"/>
                </a:solidFill>
                <a:latin typeface="Arial"/>
                <a:ea typeface="Arial"/>
                <a:cs typeface="Arial"/>
                <a:sym typeface="Arial"/>
              </a:rPr>
              <a:t>y</a:t>
            </a:r>
            <a:r>
              <a:rPr cap="none" dirty="0" sz="1100" i="0" lang="en-US" err="1" strike="noStrike" u="none">
                <a:solidFill>
                  <a:schemeClr val="tx1"/>
                </a:solidFill>
                <a:latin typeface="Arial"/>
                <a:ea typeface="Arial"/>
                <a:cs typeface="Arial"/>
                <a:sym typeface="Arial"/>
              </a:rPr>
              <a:t> </a:t>
            </a:r>
            <a:r>
              <a:rPr cap="none" dirty="0" sz="1100" i="0" lang="en-US" err="1" strike="noStrike" u="none">
                <a:solidFill>
                  <a:schemeClr val="tx1"/>
                </a:solidFill>
                <a:latin typeface="Arial"/>
                <a:ea typeface="Arial"/>
                <a:cs typeface="Arial"/>
                <a:sym typeface="Arial"/>
              </a:rPr>
              <a:t>P</a:t>
            </a:r>
            <a:endParaRPr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cap="none" dirty="0" sz="1100" i="0" lang="en-US" strike="noStrike" u="none">
                <a:solidFill>
                  <a:schemeClr val="tx1"/>
                </a:solidFill>
                <a:latin typeface="Arial"/>
                <a:ea typeface="Arial"/>
                <a:cs typeface="Arial"/>
                <a:sym typeface="Arial"/>
              </a:rPr>
              <a:t>Student ID : 62022</a:t>
            </a:r>
            <a:r>
              <a:rPr cap="none" dirty="0" sz="1100" i="0" lang="en-US" strike="noStrike" u="none">
                <a:solidFill>
                  <a:schemeClr val="tx1"/>
                </a:solidFill>
                <a:latin typeface="Arial"/>
                <a:ea typeface="Arial"/>
                <a:cs typeface="Arial"/>
                <a:sym typeface="Arial"/>
              </a:rPr>
              <a:t>1</a:t>
            </a:r>
            <a:r>
              <a:rPr cap="none" dirty="0" sz="1100" i="0" lang="en-US" strike="noStrike" u="none">
                <a:solidFill>
                  <a:schemeClr val="tx1"/>
                </a:solidFill>
                <a:latin typeface="Arial"/>
                <a:ea typeface="Arial"/>
                <a:cs typeface="Arial"/>
                <a:sym typeface="Arial"/>
              </a:rPr>
              <a:t>1</a:t>
            </a:r>
            <a:r>
              <a:rPr cap="none" dirty="0" sz="1100" i="0" lang="en-US" strike="noStrike" u="none">
                <a:solidFill>
                  <a:schemeClr val="tx1"/>
                </a:solidFill>
                <a:latin typeface="Arial"/>
                <a:ea typeface="Arial"/>
                <a:cs typeface="Arial"/>
                <a:sym typeface="Arial"/>
              </a:rPr>
              <a:t>0</a:t>
            </a:r>
            <a:r>
              <a:rPr cap="none" dirty="0" sz="1100" i="0" lang="en-US" strike="noStrike" u="none">
                <a:solidFill>
                  <a:schemeClr val="tx1"/>
                </a:solidFill>
                <a:latin typeface="Arial"/>
                <a:ea typeface="Arial"/>
                <a:cs typeface="Arial"/>
                <a:sym typeface="Arial"/>
              </a:rPr>
              <a:t>4</a:t>
            </a:r>
            <a:r>
              <a:rPr cap="none" dirty="0" sz="1100" i="0" lang="en-US" strike="noStrike" u="none">
                <a:solidFill>
                  <a:schemeClr val="tx1"/>
                </a:solidFill>
                <a:latin typeface="Arial"/>
                <a:ea typeface="Arial"/>
                <a:cs typeface="Arial"/>
                <a:sym typeface="Arial"/>
              </a:rPr>
              <a:t>3</a:t>
            </a:r>
            <a:r>
              <a:rPr cap="none" dirty="0" sz="1100" i="0" lang="en-US" strike="noStrike" u="none">
                <a:solidFill>
                  <a:schemeClr val="tx1"/>
                </a:solidFill>
                <a:latin typeface="Arial"/>
                <a:ea typeface="Arial"/>
                <a:cs typeface="Arial"/>
                <a:sym typeface="Arial"/>
              </a:rPr>
              <a:t>1</a:t>
            </a:r>
            <a:r>
              <a:rPr cap="none" dirty="0" sz="1100" i="0" lang="en-US" strike="noStrike" u="none">
                <a:solidFill>
                  <a:schemeClr val="tx1"/>
                </a:solidFill>
                <a:latin typeface="Arial"/>
                <a:ea typeface="Arial"/>
                <a:cs typeface="Arial"/>
                <a:sym typeface="Arial"/>
              </a:rPr>
              <a:t>1</a:t>
            </a:r>
            <a:endParaRPr altLang="en-US" lang="zh-CN"/>
          </a:p>
        </p:txBody>
      </p:sp>
      <p:cxnSp>
        <p:nvCxnSpPr>
          <p:cNvPr id="3145728" name="Straight Connector 14"/>
          <p:cNvCxnSpPr>
            <a:cxnSpLocks/>
          </p:cNvCxnSpPr>
          <p:nvPr/>
        </p:nvCxnSpPr>
        <p:spPr>
          <a:xfrm flipV="1">
            <a:off x="1003625" y="3868050"/>
            <a:ext cx="2592533" cy="41505"/>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56535"/>
          </a:xfrm>
          <a:prstGeom prst="rect"/>
          <a:noFill/>
        </p:spPr>
        <p:txBody>
          <a:bodyPr wrap="square">
            <a:spAutoFit/>
          </a:bodyPr>
          <a:p>
            <a:pPr lvl="0" marR="0" rtl="0">
              <a:lnSpc>
                <a:spcPct val="100000"/>
              </a:lnSpc>
              <a:spcBef>
                <a:spcPts val="0"/>
              </a:spcBef>
              <a:spcAft>
                <a:spcPts val="200"/>
              </a:spcAft>
              <a:buClr>
                <a:schemeClr val="bg1"/>
              </a:buClr>
            </a:pPr>
            <a:r>
              <a:rPr dirty="0" sz="1100" lang="en-US" err="1">
                <a:solidFill>
                  <a:schemeClr val="tx1"/>
                </a:solidFill>
              </a:rPr>
              <a:t>Annai</a:t>
            </a:r>
            <a:r>
              <a:rPr dirty="0" sz="1100" lang="en-US">
                <a:solidFill>
                  <a:schemeClr val="tx1"/>
                </a:solidFill>
              </a:rPr>
              <a:t> </a:t>
            </a:r>
            <a:r>
              <a:rPr dirty="0" sz="1100" lang="en-US" err="1">
                <a:solidFill>
                  <a:schemeClr val="tx1"/>
                </a:solidFill>
              </a:rPr>
              <a:t>Mathammal</a:t>
            </a:r>
            <a:r>
              <a:rPr dirty="0" sz="1100" lang="en-US">
                <a:solidFill>
                  <a:schemeClr val="tx1"/>
                </a:solidFill>
              </a:rPr>
              <a:t> Sheela </a:t>
            </a: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Engineering </a:t>
            </a:r>
            <a:r>
              <a:rPr dirty="0" sz="1100" lang="en-US">
                <a:solidFill>
                  <a:schemeClr val="tx1"/>
                </a:solidFill>
              </a:rPr>
              <a:t>C</a:t>
            </a:r>
            <a:r>
              <a:rPr b="0" cap="none" dirty="0" sz="1100" i="0" lang="en-US" strike="noStrike" u="none">
                <a:solidFill>
                  <a:schemeClr val="tx1"/>
                </a:solidFill>
                <a:latin typeface="Arial"/>
                <a:ea typeface="Arial"/>
                <a:cs typeface="Arial"/>
                <a:sym typeface="Arial"/>
              </a:rPr>
              <a:t>ollege(6202)</a:t>
            </a: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60"/>
        <p:cNvGrpSpPr/>
        <p:nvPr/>
      </p:nvGrpSpPr>
      <p:grpSpPr>
        <a:xfrm>
          <a:off x="0" y="0"/>
          <a:ext cx="0" cy="0"/>
          <a:chOff x="0" y="0"/>
          <a:chExt cx="0" cy="0"/>
        </a:xfrm>
      </p:grpSpPr>
      <p:sp>
        <p:nvSpPr>
          <p:cNvPr id="104864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43" name="TextBox 6"/>
          <p:cNvSpPr txBox="1"/>
          <p:nvPr/>
        </p:nvSpPr>
        <p:spPr>
          <a:xfrm>
            <a:off x="2967601" y="655299"/>
            <a:ext cx="4581036" cy="4218941"/>
          </a:xfrm>
          <a:prstGeom prst="rect"/>
          <a:noFill/>
        </p:spPr>
        <p:txBody>
          <a:bodyPr wrap="square">
            <a:spAutoFit/>
          </a:bodyPr>
          <a:p>
            <a:pPr algn="l"/>
            <a:endParaRPr dirty="0" sz="1100" lang="en-US">
              <a:effectLst/>
            </a:endParaRPr>
          </a:p>
          <a:p>
            <a:pPr>
              <a:buFont typeface="+mj-lt"/>
              <a:buAutoNum type="arabicPeriod"/>
            </a:pPr>
            <a:r>
              <a:rPr dirty="0" sz="1100" lang="en-US">
                <a:effectLst/>
              </a:rPr>
              <a:t>Bus:</a:t>
            </a:r>
          </a:p>
          <a:p>
            <a:pPr indent="-285750" lvl="1" marL="742950">
              <a:buFont typeface="+mj-lt"/>
              <a:buAutoNum type="arabicPeriod"/>
            </a:pPr>
            <a:r>
              <a:rPr dirty="0" sz="1100" lang="en-US" err="1">
                <a:effectLst/>
              </a:rPr>
              <a:t>bus_id</a:t>
            </a:r>
            <a:r>
              <a:rPr dirty="0" sz="1100" lang="en-US">
                <a:effectLst/>
              </a:rPr>
              <a:t> (Primary Key)</a:t>
            </a:r>
          </a:p>
          <a:p>
            <a:pPr indent="-285750" lvl="1" marL="742950">
              <a:buFont typeface="+mj-lt"/>
              <a:buAutoNum type="arabicPeriod"/>
            </a:pPr>
            <a:r>
              <a:rPr dirty="0" sz="1100" lang="en-US" err="1">
                <a:effectLst/>
              </a:rPr>
              <a:t>bus_name</a:t>
            </a:r>
            <a:endParaRPr dirty="0" sz="1100" lang="en-US">
              <a:effectLst/>
            </a:endParaRPr>
          </a:p>
          <a:p>
            <a:pPr indent="-285750" lvl="1" marL="742950">
              <a:buFont typeface="+mj-lt"/>
              <a:buAutoNum type="arabicPeriod"/>
            </a:pPr>
            <a:r>
              <a:rPr dirty="0" sz="1100" lang="en-US">
                <a:effectLst/>
              </a:rPr>
              <a:t>capacity</a:t>
            </a:r>
          </a:p>
          <a:p>
            <a:pPr indent="-285750" lvl="1" marL="742950">
              <a:buFont typeface="+mj-lt"/>
              <a:buAutoNum type="arabicPeriod"/>
            </a:pPr>
            <a:r>
              <a:rPr dirty="0" sz="1100" lang="en-US" err="1">
                <a:effectLst/>
              </a:rPr>
              <a:t>route_id</a:t>
            </a:r>
            <a:r>
              <a:rPr dirty="0" sz="1100" lang="en-US">
                <a:effectLst/>
              </a:rPr>
              <a:t> (Foreign Key)</a:t>
            </a:r>
          </a:p>
          <a:p>
            <a:pPr>
              <a:buFont typeface="+mj-lt"/>
              <a:buAutoNum type="arabicPeriod"/>
            </a:pPr>
            <a:r>
              <a:rPr dirty="0" sz="1100" lang="en-US">
                <a:effectLst/>
              </a:rPr>
              <a:t>Passenger:</a:t>
            </a:r>
          </a:p>
          <a:p>
            <a:pPr indent="-285750" lvl="1" marL="742950">
              <a:buFont typeface="+mj-lt"/>
              <a:buAutoNum type="arabicPeriod"/>
            </a:pPr>
            <a:r>
              <a:rPr dirty="0" sz="1100" lang="en-US" err="1">
                <a:effectLst/>
              </a:rPr>
              <a:t>passenger_id</a:t>
            </a:r>
            <a:r>
              <a:rPr dirty="0" sz="1100" lang="en-US">
                <a:effectLst/>
              </a:rPr>
              <a:t> (Primary Key)</a:t>
            </a:r>
          </a:p>
          <a:p>
            <a:pPr indent="-285750" lvl="1" marL="742950">
              <a:buFont typeface="+mj-lt"/>
              <a:buAutoNum type="arabicPeriod"/>
            </a:pPr>
            <a:r>
              <a:rPr dirty="0" sz="1100" lang="en-US">
                <a:effectLst/>
              </a:rPr>
              <a:t>name</a:t>
            </a:r>
          </a:p>
          <a:p>
            <a:pPr indent="-285750" lvl="1" marL="742950">
              <a:buFont typeface="+mj-lt"/>
              <a:buAutoNum type="arabicPeriod"/>
            </a:pPr>
            <a:r>
              <a:rPr dirty="0" sz="1100" lang="en-US">
                <a:effectLst/>
              </a:rPr>
              <a:t>email</a:t>
            </a:r>
          </a:p>
          <a:p>
            <a:pPr indent="-285750" lvl="1" marL="742950">
              <a:buFont typeface="+mj-lt"/>
              <a:buAutoNum type="arabicPeriod"/>
            </a:pPr>
            <a:r>
              <a:rPr dirty="0" sz="1100" lang="en-US">
                <a:effectLst/>
              </a:rPr>
              <a:t>phone</a:t>
            </a:r>
          </a:p>
          <a:p>
            <a:pPr>
              <a:buFont typeface="+mj-lt"/>
              <a:buAutoNum type="arabicPeriod"/>
            </a:pPr>
            <a:r>
              <a:rPr dirty="0" sz="1100" lang="en-US">
                <a:effectLst/>
              </a:rPr>
              <a:t>Reservation:</a:t>
            </a:r>
          </a:p>
          <a:p>
            <a:pPr indent="-285750" lvl="1" marL="742950">
              <a:buFont typeface="+mj-lt"/>
              <a:buAutoNum type="arabicPeriod"/>
            </a:pPr>
            <a:r>
              <a:rPr dirty="0" sz="1100" lang="en-US" err="1">
                <a:effectLst/>
              </a:rPr>
              <a:t>reservation_id</a:t>
            </a:r>
            <a:r>
              <a:rPr dirty="0" sz="1100" lang="en-US">
                <a:effectLst/>
              </a:rPr>
              <a:t> (Primary Key)</a:t>
            </a:r>
          </a:p>
          <a:p>
            <a:pPr indent="-285750" lvl="1" marL="742950">
              <a:buFont typeface="+mj-lt"/>
              <a:buAutoNum type="arabicPeriod"/>
            </a:pPr>
            <a:r>
              <a:rPr dirty="0" sz="1100" lang="en-US" err="1">
                <a:effectLst/>
              </a:rPr>
              <a:t>passenger_id</a:t>
            </a:r>
            <a:r>
              <a:rPr dirty="0" sz="1100" lang="en-US">
                <a:effectLst/>
              </a:rPr>
              <a:t> (Foreign Key)</a:t>
            </a:r>
          </a:p>
          <a:p>
            <a:pPr indent="-285750" lvl="1" marL="742950">
              <a:buFont typeface="+mj-lt"/>
              <a:buAutoNum type="arabicPeriod"/>
            </a:pPr>
            <a:r>
              <a:rPr dirty="0" sz="1100" lang="en-US" err="1">
                <a:effectLst/>
              </a:rPr>
              <a:t>bus_id</a:t>
            </a:r>
            <a:r>
              <a:rPr dirty="0" sz="1100" lang="en-US">
                <a:effectLst/>
              </a:rPr>
              <a:t> (Foreign Key)</a:t>
            </a:r>
          </a:p>
          <a:p>
            <a:pPr indent="-285750" lvl="1" marL="742950">
              <a:buFont typeface="+mj-lt"/>
              <a:buAutoNum type="arabicPeriod"/>
            </a:pPr>
            <a:r>
              <a:rPr dirty="0" sz="1100" lang="en-US" err="1">
                <a:effectLst/>
              </a:rPr>
              <a:t>seat_number</a:t>
            </a:r>
            <a:endParaRPr dirty="0" sz="1100" lang="en-US">
              <a:effectLst/>
            </a:endParaRPr>
          </a:p>
          <a:p>
            <a:pPr indent="-285750" lvl="1" marL="742950">
              <a:buFont typeface="+mj-lt"/>
              <a:buAutoNum type="arabicPeriod"/>
            </a:pPr>
            <a:r>
              <a:rPr dirty="0" sz="1100" lang="en-US" err="1">
                <a:effectLst/>
              </a:rPr>
              <a:t>reservation_date</a:t>
            </a:r>
            <a:endParaRPr dirty="0" sz="1100" lang="en-US">
              <a:effectLst/>
            </a:endParaRPr>
          </a:p>
          <a:p>
            <a:pPr indent="-285750" lvl="1" marL="742950">
              <a:buFont typeface="+mj-lt"/>
              <a:buAutoNum type="arabicPeriod"/>
            </a:pPr>
            <a:r>
              <a:rPr dirty="0" sz="1100" lang="en-US">
                <a:effectLst/>
              </a:rPr>
              <a:t>status (e.g., confirmed, pending, cancelled)</a:t>
            </a:r>
          </a:p>
          <a:p>
            <a:pPr>
              <a:buFont typeface="+mj-lt"/>
              <a:buAutoNum type="arabicPeriod"/>
            </a:pPr>
            <a:r>
              <a:rPr dirty="0" sz="1100" lang="en-US">
                <a:effectLst/>
              </a:rPr>
              <a:t>Route:</a:t>
            </a:r>
          </a:p>
          <a:p>
            <a:pPr indent="-285750" lvl="1" marL="742950">
              <a:buFont typeface="+mj-lt"/>
              <a:buAutoNum type="arabicPeriod"/>
            </a:pPr>
            <a:r>
              <a:rPr dirty="0" sz="1100" lang="en-US" err="1">
                <a:effectLst/>
              </a:rPr>
              <a:t>route_id</a:t>
            </a:r>
            <a:r>
              <a:rPr dirty="0" sz="1100" lang="en-US">
                <a:effectLst/>
              </a:rPr>
              <a:t> (Primary Key)</a:t>
            </a:r>
          </a:p>
          <a:p>
            <a:pPr indent="-285750" lvl="1" marL="742950">
              <a:buFont typeface="+mj-lt"/>
              <a:buAutoNum type="arabicPeriod"/>
            </a:pPr>
            <a:r>
              <a:rPr dirty="0" sz="1100" lang="en-US">
                <a:effectLst/>
              </a:rPr>
              <a:t>origin</a:t>
            </a:r>
          </a:p>
          <a:p>
            <a:pPr indent="-285750" lvl="1" marL="742950">
              <a:buFont typeface="+mj-lt"/>
              <a:buAutoNum type="arabicPeriod"/>
            </a:pPr>
            <a:r>
              <a:rPr dirty="0" sz="1100" lang="en-US">
                <a:effectLst/>
              </a:rPr>
              <a:t>destination</a:t>
            </a:r>
          </a:p>
          <a:p>
            <a:pPr indent="-285750" lvl="1" marL="742950">
              <a:buFont typeface="+mj-lt"/>
              <a:buAutoNum type="arabicPeriod"/>
            </a:pPr>
            <a:r>
              <a:rPr dirty="0" sz="1100" lang="en-US">
                <a:effectLst/>
              </a:rPr>
              <a:t>distance</a:t>
            </a:r>
          </a:p>
          <a:p>
            <a:pPr indent="-285750" lvl="1" marL="742950">
              <a:buFont typeface="+mj-lt"/>
              <a:buAutoNum type="arabicPeriod"/>
            </a:pPr>
            <a:r>
              <a:rPr dirty="0" sz="1100" lang="en-US">
                <a:effectLst/>
              </a:rPr>
              <a:t>duration</a:t>
            </a:r>
          </a:p>
          <a:p>
            <a:pPr indent="-285750" lvl="1" marL="742950">
              <a:buFont typeface="+mj-lt"/>
              <a:buAutoNum type="arabicPeriod"/>
            </a:pPr>
            <a:r>
              <a:rPr dirty="0" sz="1100" lang="en-US">
                <a:effectLst/>
              </a:rPr>
              <a:t>fare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9" name="Title 1"/>
          <p:cNvSpPr>
            <a:spLocks noGrp="1"/>
          </p:cNvSpPr>
          <p:nvPr>
            <p:ph type="title"/>
          </p:nvPr>
        </p:nvSpPr>
        <p:spPr>
          <a:xfrm>
            <a:off x="155850" y="613142"/>
            <a:ext cx="8832300" cy="451933"/>
          </a:xfrm>
        </p:spPr>
        <p:txBody>
          <a:bodyPr/>
          <a:p>
            <a:pPr algn="ctr"/>
            <a:r>
              <a:rPr lang="en-US"/>
              <a:t>Homepage</a:t>
            </a:r>
          </a:p>
        </p:txBody>
      </p:sp>
      <p:sp>
        <p:nvSpPr>
          <p:cNvPr id="1048650" name="Text Placeholder 2"/>
          <p:cNvSpPr>
            <a:spLocks noGrp="1"/>
          </p:cNvSpPr>
          <p:nvPr>
            <p:ph type="body" idx="1"/>
          </p:nvPr>
        </p:nvSpPr>
        <p:spPr>
          <a:xfrm>
            <a:off x="311699" y="1389600"/>
            <a:ext cx="8696833" cy="3179400"/>
          </a:xfrm>
        </p:spPr>
        <p:txBody>
          <a:bodyPr/>
          <a:p>
            <a:endParaRPr lang="en-US"/>
          </a:p>
        </p:txBody>
      </p:sp>
      <p:pic>
        <p:nvPicPr>
          <p:cNvPr id="2097160" name="Picture 6"/>
          <p:cNvPicPr>
            <a:picLocks noChangeAspect="1"/>
          </p:cNvPicPr>
          <p:nvPr/>
        </p:nvPicPr>
        <p:blipFill>
          <a:blip xmlns:r="http://schemas.openxmlformats.org/officeDocument/2006/relationships" r:embed="rId1"/>
          <a:srcRect t="18538" b="18538"/>
          <a:stretch>
            <a:fillRect/>
          </a:stretch>
        </p:blipFill>
        <p:spPr>
          <a:xfrm rot="21589714">
            <a:off x="603063" y="1400556"/>
            <a:ext cx="8079848" cy="287712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3"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4"/>
          <p:cNvPicPr>
            <a:picLocks noChangeAspect="1"/>
          </p:cNvPicPr>
          <p:nvPr/>
        </p:nvPicPr>
        <p:blipFill>
          <a:blip xmlns:r="http://schemas.openxmlformats.org/officeDocument/2006/relationships" r:embed="rId1"/>
          <a:srcRect t="86" b="86"/>
          <a:stretch>
            <a:fillRect/>
          </a:stretch>
        </p:blipFill>
        <p:spPr>
          <a:xfrm>
            <a:off x="1587249" y="1267649"/>
            <a:ext cx="6096000" cy="342332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4"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4"/>
          <p:cNvPicPr>
            <a:picLocks noChangeAspect="1"/>
          </p:cNvPicPr>
          <p:nvPr/>
        </p:nvPicPr>
        <p:blipFill>
          <a:blip xmlns:r="http://schemas.openxmlformats.org/officeDocument/2006/relationships" r:embed="rId1"/>
          <a:srcRect l="11307" r="11307"/>
          <a:stretch>
            <a:fillRect/>
          </a:stretch>
        </p:blipFill>
        <p:spPr>
          <a:xfrm>
            <a:off x="1433645" y="1267649"/>
            <a:ext cx="6096000" cy="342332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5"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1433645" y="1338970"/>
            <a:ext cx="6096000" cy="3423329"/>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6" name="Title 1"/>
          <p:cNvSpPr>
            <a:spLocks noGrp="1"/>
          </p:cNvSpPr>
          <p:nvPr>
            <p:ph type="title"/>
          </p:nvPr>
        </p:nvSpPr>
        <p:spPr>
          <a:xfrm>
            <a:off x="628560" y="618066"/>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rcRect l="1148" r="1148"/>
          <a:stretch>
            <a:fillRect/>
          </a:stretch>
        </p:blipFill>
        <p:spPr>
          <a:xfrm>
            <a:off x="2493090" y="1777771"/>
            <a:ext cx="4286250" cy="2171700"/>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7"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8" name="TextBox 3"/>
          <p:cNvSpPr txBox="1"/>
          <p:nvPr/>
        </p:nvSpPr>
        <p:spPr>
          <a:xfrm>
            <a:off x="2392168" y="719666"/>
            <a:ext cx="4576518" cy="4155441"/>
          </a:xfrm>
          <a:prstGeom prst="rect"/>
          <a:noFill/>
        </p:spPr>
        <p:txBody>
          <a:bodyPr wrap="square">
            <a:spAutoFit/>
          </a:bodyPr>
          <a:p>
            <a:pPr algn="l"/>
            <a:endParaRPr dirty="0" lang="en-US">
              <a:effectLst/>
            </a:endParaRPr>
          </a:p>
          <a:p>
            <a:pPr>
              <a:buFont typeface="+mj-lt"/>
              <a:buAutoNum type="arabicPeriod"/>
            </a:pPr>
            <a:r>
              <a:rPr b="1" dirty="0" lang="en-US">
                <a:effectLst/>
              </a:rPr>
              <a:t>Real-Time Tracking</a:t>
            </a:r>
            <a:r>
              <a:rPr dirty="0" lang="en-US">
                <a:effectLst/>
              </a:rPr>
              <a:t>: Integrate GPS tracking to provide real-time updates on bus location to passengers and administrators.</a:t>
            </a:r>
          </a:p>
          <a:p>
            <a:pPr>
              <a:buFont typeface="+mj-lt"/>
              <a:buAutoNum type="arabicPeriod"/>
            </a:pPr>
            <a:r>
              <a:rPr b="1" dirty="0" lang="en-US">
                <a:effectLst/>
              </a:rPr>
              <a:t>Dynamic Pricing</a:t>
            </a:r>
            <a:r>
              <a:rPr dirty="0" lang="en-US">
                <a:effectLst/>
              </a:rPr>
              <a:t>: Implement dynamic pricing based on factors such as demand, time of booking, and seat availability.</a:t>
            </a:r>
          </a:p>
          <a:p>
            <a:pPr>
              <a:buFont typeface="+mj-lt"/>
              <a:buAutoNum type="arabicPeriod"/>
            </a:pPr>
            <a:r>
              <a:rPr b="1" dirty="0" lang="en-US">
                <a:effectLst/>
              </a:rPr>
              <a:t>Mobile App</a:t>
            </a:r>
            <a:r>
              <a:rPr dirty="0" lang="en-US">
                <a:effectLst/>
              </a:rPr>
              <a:t>: Develop a mobile app for both Android and iOS platforms to allow users to easily book tickets and track their journey.</a:t>
            </a:r>
          </a:p>
          <a:p>
            <a:pPr>
              <a:buFont typeface="+mj-lt"/>
              <a:buAutoNum type="arabicPeriod"/>
            </a:pPr>
            <a:r>
              <a:rPr b="1" dirty="0" lang="en-US">
                <a:effectLst/>
              </a:rPr>
              <a:t>Multiple Payment Gateways</a:t>
            </a:r>
            <a:r>
              <a:rPr dirty="0" lang="en-US">
                <a:effectLst/>
              </a:rPr>
              <a:t>: Offer a variety of payment options such as credit/debit cards, net banking, and digital wallets to enhance user convenience.</a:t>
            </a:r>
          </a:p>
          <a:p>
            <a:pPr>
              <a:buFont typeface="+mj-lt"/>
              <a:buAutoNum type="arabicPeriod"/>
            </a:pPr>
            <a:r>
              <a:rPr b="1" dirty="0" lang="en-US">
                <a:effectLst/>
              </a:rPr>
              <a:t>Seat Selection</a:t>
            </a:r>
            <a:r>
              <a:rPr dirty="0" lang="en-US">
                <a:effectLst/>
              </a:rPr>
              <a:t>: Allow passengers to select their preferred seats during the booking process, with a visual representation of the bus layout.</a:t>
            </a:r>
          </a:p>
          <a:p>
            <a:pPr>
              <a:buFont typeface="+mj-lt"/>
              <a:buAutoNum type="arabicPeriod"/>
            </a:pPr>
            <a:r>
              <a:rPr b="1" dirty="0" lang="en-US">
                <a:effectLst/>
              </a:rPr>
              <a:t>Feedback System</a:t>
            </a:r>
            <a:r>
              <a:rPr dirty="0" lang="en-US">
                <a:effectLst/>
              </a:rPr>
              <a:t>: Incorporate a feedback system for passengers to rate their experience and provide comments, which can help improve service quality.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8" name="Shape 60"/>
        <p:cNvGrpSpPr/>
        <p:nvPr/>
      </p:nvGrpSpPr>
      <p:grpSpPr>
        <a:xfrm>
          <a:off x="0" y="0"/>
          <a:ext cx="0" cy="0"/>
          <a:chOff x="0" y="0"/>
          <a:chExt cx="0" cy="0"/>
        </a:xfrm>
      </p:grpSpPr>
      <p:sp>
        <p:nvSpPr>
          <p:cNvPr id="104865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61" name="TextBox 3"/>
          <p:cNvSpPr txBox="1"/>
          <p:nvPr/>
        </p:nvSpPr>
        <p:spPr>
          <a:xfrm>
            <a:off x="2173056" y="1148781"/>
            <a:ext cx="4581036" cy="3291840"/>
          </a:xfrm>
          <a:prstGeom prst="rect"/>
          <a:noFill/>
        </p:spPr>
        <p:txBody>
          <a:bodyPr wrap="square">
            <a:spAutoFit/>
          </a:bodyPr>
          <a:p>
            <a:r>
              <a:rPr b="0" dirty="0" sz="1800" i="0" lang="en-US">
                <a:solidFill>
                  <a:schemeClr val="tx1"/>
                </a:solidFill>
                <a:effectLst/>
                <a:latin typeface="Söhne"/>
              </a:rPr>
              <a:t>The bus reservation system provides a convenient and efficient way for customers to book their bus tickets online, streamlining the booking process and enhancing customer satisfaction. With features such as seat selection, payment options, and booking management, it offers a seamless experience for both customers and bus operators. Overall, the system aims to improve accessibility, convenience, and reliability in the bus transportation industry</a:t>
            </a:r>
            <a:endParaRPr dirty="0" sz="1800" lang="en-US">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9"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Notes Sharing Web Application using Django Framework</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0" name="TextBox 4"/>
          <p:cNvSpPr txBox="1"/>
          <p:nvPr/>
        </p:nvSpPr>
        <p:spPr>
          <a:xfrm>
            <a:off x="1599073" y="1178158"/>
            <a:ext cx="4581036" cy="3139440"/>
          </a:xfrm>
          <a:prstGeom prst="rect"/>
          <a:noFill/>
        </p:spPr>
        <p:txBody>
          <a:bodyPr wrap="square">
            <a:spAutoFit/>
          </a:bodyPr>
          <a:p>
            <a:r>
              <a:rPr b="0" dirty="0" i="0" lang="en-US">
                <a:solidFill>
                  <a:srgbClr val="333333"/>
                </a:solidFill>
                <a:effectLst/>
                <a:latin typeface="Roboto" panose="02000000000000000000" pitchFamily="2" charset="0"/>
              </a:rPr>
              <a:t>Traveling is a large growing business across all countries. Bus reservation system deals with maintenance of records of details of each passenger. It also includes maintenance of information like schedule and details of each bus. We observed the working of the Bus reservation system and after going through it, we get to know that there are many operations, which they have to do manually. It takes a lot of time and causing many errors while data entry. Due to this, sometimes a lot of problems occur and they were facing many disputes with customers. To solve the above problem, and further maintaining records of passenger details, seat availability, price per seat, bill generation and other things, we are offering this proposal of computerized reservation system.</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8"/>
          <p:cNvSpPr txBox="1"/>
          <p:nvPr/>
        </p:nvSpPr>
        <p:spPr>
          <a:xfrm>
            <a:off x="2164020" y="1168161"/>
            <a:ext cx="4581036" cy="3228340"/>
          </a:xfrm>
          <a:prstGeom prst="rect"/>
          <a:noFill/>
        </p:spPr>
        <p:txBody>
          <a:bodyPr wrap="square">
            <a:spAutoFit/>
          </a:bodyPr>
          <a:p>
            <a:pPr algn="l">
              <a:buFont typeface="+mj-lt"/>
              <a:buAutoNum type="arabicPeriod"/>
            </a:pPr>
            <a:r>
              <a:rPr b="0" dirty="0" sz="1600" i="0" lang="en-US">
                <a:solidFill>
                  <a:schemeClr val="tx1"/>
                </a:solidFill>
                <a:effectLst/>
                <a:latin typeface="Söhne"/>
              </a:rPr>
              <a:t>Bus Schedule Management: Enable bus operators to manage their schedules, including adding, editing, and removing routes, as well as updating departure times and ticket prices.</a:t>
            </a:r>
          </a:p>
          <a:p>
            <a:pPr algn="l">
              <a:buFont typeface="+mj-lt"/>
              <a:buAutoNum type="arabicPeriod"/>
            </a:pPr>
            <a:r>
              <a:rPr b="0" dirty="0" sz="1600" i="0" lang="en-US">
                <a:solidFill>
                  <a:schemeClr val="tx1"/>
                </a:solidFill>
                <a:effectLst/>
                <a:latin typeface="Söhne"/>
              </a:rPr>
              <a:t>Seat Availability and Booking: Provide users with real-time information on seat availability for different routes and allow them to book tickets conveniently.</a:t>
            </a:r>
          </a:p>
          <a:p>
            <a:pPr algn="l">
              <a:buFont typeface="+mj-lt"/>
              <a:buAutoNum type="arabicPeriod"/>
            </a:pPr>
            <a:r>
              <a:rPr b="0" dirty="0" sz="1600" i="0" lang="en-US">
                <a:solidFill>
                  <a:schemeClr val="tx1"/>
                </a:solidFill>
                <a:effectLst/>
                <a:latin typeface="Söhne"/>
              </a:rPr>
              <a:t>Seat Selection: Allow users to select their preferred seats from an interactive seating layout.</a:t>
            </a:r>
          </a:p>
          <a:p>
            <a:pPr algn="l">
              <a:buFont typeface="+mj-lt"/>
              <a:buAutoNum type="arabicPeriod"/>
            </a:pPr>
            <a:r>
              <a:rPr b="0" dirty="0" sz="1600" i="0" lang="en-US">
                <a:solidFill>
                  <a:schemeClr val="tx1"/>
                </a:solidFill>
                <a:effectLst/>
                <a:latin typeface="Söhne"/>
              </a:rPr>
              <a:t>Payment Integration: Integrate secure payment gateways to facilitate online transactions for ticket purchases.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0" name="TextBox 4"/>
          <p:cNvSpPr txBox="1"/>
          <p:nvPr/>
        </p:nvSpPr>
        <p:spPr>
          <a:xfrm>
            <a:off x="2082700" y="843261"/>
            <a:ext cx="4581036" cy="3558540"/>
          </a:xfrm>
          <a:prstGeom prst="rect"/>
          <a:noFill/>
        </p:spPr>
        <p:txBody>
          <a:bodyPr wrap="square">
            <a:spAutoFit/>
          </a:bodyPr>
          <a:p>
            <a:pPr algn="l"/>
            <a:endParaRPr b="0" dirty="0" sz="1800" i="0" lang="en-US">
              <a:solidFill>
                <a:schemeClr val="tx1"/>
              </a:solidFill>
              <a:effectLst/>
              <a:latin typeface="Söhne"/>
            </a:endParaRPr>
          </a:p>
          <a:p>
            <a:pPr algn="l">
              <a:buFont typeface="Arial" panose="020B0604020202020204" pitchFamily="34" charset="0"/>
              <a:buChar char="•"/>
            </a:pPr>
            <a:r>
              <a:rPr b="0" dirty="0" sz="1800" i="0" lang="en-US">
                <a:solidFill>
                  <a:schemeClr val="tx1"/>
                </a:solidFill>
                <a:effectLst/>
                <a:latin typeface="Söhne"/>
              </a:rPr>
              <a:t>List of functionalities the system will offer, including:</a:t>
            </a:r>
          </a:p>
          <a:p>
            <a:pPr algn="l" indent="-285750" lvl="1" marL="742950">
              <a:buFont typeface="Arial" panose="020B0604020202020204" pitchFamily="34" charset="0"/>
              <a:buChar char="•"/>
            </a:pPr>
            <a:r>
              <a:rPr b="0" dirty="0" sz="1800" i="0" lang="en-US">
                <a:solidFill>
                  <a:schemeClr val="tx1"/>
                </a:solidFill>
                <a:effectLst/>
                <a:latin typeface="Söhne"/>
              </a:rPr>
              <a:t>User registration and login.</a:t>
            </a:r>
          </a:p>
          <a:p>
            <a:pPr algn="l" indent="-285750" lvl="1" marL="742950">
              <a:buFont typeface="Arial" panose="020B0604020202020204" pitchFamily="34" charset="0"/>
              <a:buChar char="•"/>
            </a:pPr>
            <a:r>
              <a:rPr b="0" dirty="0" sz="1800" i="0" lang="en-US">
                <a:solidFill>
                  <a:schemeClr val="tx1"/>
                </a:solidFill>
                <a:effectLst/>
                <a:latin typeface="Söhne"/>
              </a:rPr>
              <a:t>Bus route search and selection.</a:t>
            </a:r>
          </a:p>
          <a:p>
            <a:pPr algn="l" indent="-285750" lvl="1" marL="742950">
              <a:buFont typeface="Arial" panose="020B0604020202020204" pitchFamily="34" charset="0"/>
              <a:buChar char="•"/>
            </a:pPr>
            <a:r>
              <a:rPr b="0" dirty="0" sz="1800" i="0" lang="en-US">
                <a:solidFill>
                  <a:schemeClr val="tx1"/>
                </a:solidFill>
                <a:effectLst/>
                <a:latin typeface="Söhne"/>
              </a:rPr>
              <a:t>Seat selection and reservation.</a:t>
            </a:r>
          </a:p>
          <a:p>
            <a:pPr algn="l" indent="-285750" lvl="1" marL="742950">
              <a:buFont typeface="Arial" panose="020B0604020202020204" pitchFamily="34" charset="0"/>
              <a:buChar char="•"/>
            </a:pPr>
            <a:r>
              <a:rPr b="0" dirty="0" sz="1800" i="0" lang="en-US">
                <a:solidFill>
                  <a:schemeClr val="tx1"/>
                </a:solidFill>
                <a:effectLst/>
                <a:latin typeface="Söhne"/>
              </a:rPr>
              <a:t>Payment processing.</a:t>
            </a:r>
          </a:p>
          <a:p>
            <a:pPr algn="l" indent="-285750" lvl="1" marL="742950">
              <a:buFont typeface="Arial" panose="020B0604020202020204" pitchFamily="34" charset="0"/>
              <a:buChar char="•"/>
            </a:pPr>
            <a:r>
              <a:rPr b="0" dirty="0" sz="1800" i="0" lang="en-US">
                <a:solidFill>
                  <a:schemeClr val="tx1"/>
                </a:solidFill>
                <a:effectLst/>
                <a:latin typeface="Söhne"/>
              </a:rPr>
              <a:t>Booking management for both users and administrators.</a:t>
            </a:r>
          </a:p>
          <a:p>
            <a:pPr algn="l" indent="-285750" lvl="1" marL="742950">
              <a:buFont typeface="Arial" panose="020B0604020202020204" pitchFamily="34" charset="0"/>
              <a:buChar char="•"/>
            </a:pPr>
            <a:r>
              <a:rPr b="0" dirty="0" sz="1800" i="0" lang="en-US">
                <a:solidFill>
                  <a:schemeClr val="tx1"/>
                </a:solidFill>
                <a:effectLst/>
                <a:latin typeface="Söhne"/>
              </a:rPr>
              <a:t>Real-time updates on bus schedules and availability.</a:t>
            </a:r>
          </a:p>
          <a:p>
            <a:pPr algn="l" indent="-285750" lvl="1" marL="742950">
              <a:buFont typeface="Arial" panose="020B0604020202020204" pitchFamily="34" charset="0"/>
              <a:buChar char="•"/>
            </a:pPr>
            <a:r>
              <a:rPr b="0" dirty="0" sz="1800" i="0" lang="en-US">
                <a:solidFill>
                  <a:schemeClr val="tx1"/>
                </a:solidFill>
                <a:effectLst/>
                <a:latin typeface="Söhne"/>
              </a:rPr>
              <a:t>Feedback and rating system for users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24"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6" name="TextBox 8"/>
          <p:cNvSpPr txBox="1"/>
          <p:nvPr/>
        </p:nvSpPr>
        <p:spPr>
          <a:xfrm>
            <a:off x="1889025" y="760869"/>
            <a:ext cx="4581036" cy="3952241"/>
          </a:xfrm>
          <a:prstGeom prst="rect"/>
          <a:noFill/>
        </p:spPr>
        <p:txBody>
          <a:bodyPr wrap="square">
            <a:spAutoFit/>
          </a:bodyPr>
          <a:p>
            <a:endParaRPr dirty="0" lang="en-US">
              <a:effectLst/>
            </a:endParaRPr>
          </a:p>
          <a:p>
            <a:pPr>
              <a:buFont typeface="+mj-lt"/>
              <a:buAutoNum type="arabicPeriod"/>
            </a:pPr>
            <a:r>
              <a:rPr b="1" dirty="0" lang="en-US">
                <a:effectLst/>
              </a:rPr>
              <a:t>User Interface</a:t>
            </a:r>
            <a:r>
              <a:rPr dirty="0" lang="en-US">
                <a:effectLst/>
              </a:rPr>
              <a:t>: Develop a user-friendly interface for customers to search for available buses, view schedules, select seats, and make reservations. This could be a web application, mobile app, or both.</a:t>
            </a:r>
          </a:p>
          <a:p>
            <a:pPr>
              <a:buFont typeface="+mj-lt"/>
              <a:buAutoNum type="arabicPeriod"/>
            </a:pPr>
            <a:r>
              <a:rPr b="1" dirty="0" lang="en-US">
                <a:effectLst/>
              </a:rPr>
              <a:t>Database Management</a:t>
            </a:r>
            <a:r>
              <a:rPr dirty="0" lang="en-US">
                <a:effectLst/>
              </a:rPr>
              <a:t>: Set up a database to store information about buses, routes, schedules, available seats, and customer reservations. This database would need to be efficiently designed to handle large amounts of data and frequent updates.</a:t>
            </a:r>
          </a:p>
          <a:p>
            <a:pPr>
              <a:buFont typeface="+mj-lt"/>
              <a:buAutoNum type="arabicPeriod"/>
            </a:pPr>
            <a:r>
              <a:rPr b="1" dirty="0" lang="en-US">
                <a:effectLst/>
              </a:rPr>
              <a:t>Reservation Algorithm</a:t>
            </a:r>
            <a:r>
              <a:rPr dirty="0" lang="en-US">
                <a:effectLst/>
              </a:rPr>
              <a:t>: Implement an algorithm to manage seat reservations, ensuring that seats are allocated efficiently while maximizing occupancy and minimizing conflicts.</a:t>
            </a:r>
          </a:p>
          <a:p>
            <a:pPr>
              <a:buFont typeface="+mj-lt"/>
              <a:buAutoNum type="arabicPeriod"/>
            </a:pPr>
            <a:r>
              <a:rPr b="1" dirty="0" lang="en-US">
                <a:effectLst/>
              </a:rPr>
              <a:t>Payment Integration</a:t>
            </a:r>
            <a:r>
              <a:rPr dirty="0" lang="en-US">
                <a:effectLst/>
              </a:rPr>
              <a:t>: Integrate a secure payment gateway to allow customers to pay for their reservations online. This would involve handling payment processing and ensuring compliance with relevant security standards.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9"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1" name="TextBox 5"/>
          <p:cNvSpPr txBox="1"/>
          <p:nvPr/>
        </p:nvSpPr>
        <p:spPr>
          <a:xfrm>
            <a:off x="2064628" y="777237"/>
            <a:ext cx="4581036" cy="3710941"/>
          </a:xfrm>
          <a:prstGeom prst="rect"/>
          <a:noFill/>
        </p:spPr>
        <p:txBody>
          <a:bodyPr wrap="square">
            <a:spAutoFit/>
          </a:bodyPr>
          <a:p>
            <a:r>
              <a:rPr dirty="0" sz="1600" lang="en-US"/>
              <a:t>4.</a:t>
            </a:r>
            <a:r>
              <a:rPr b="1" dirty="0" sz="1600" lang="en-US">
                <a:effectLst/>
              </a:rPr>
              <a:t>Admin Panel</a:t>
            </a:r>
            <a:r>
              <a:rPr dirty="0" sz="1600" lang="en-US">
                <a:effectLst/>
              </a:rPr>
              <a:t>: Create an administrative panel for bus operators to manage routes, schedules, pricing, and seat availability. This panel would also provide tools for generating reports and analyzing performance.</a:t>
            </a:r>
          </a:p>
          <a:p>
            <a:r>
              <a:rPr b="1" dirty="0" sz="1600" lang="en-US"/>
              <a:t>5.</a:t>
            </a:r>
            <a:r>
              <a:rPr b="1" dirty="0" sz="1600" lang="en-US">
                <a:effectLst/>
              </a:rPr>
              <a:t>Notifications</a:t>
            </a:r>
            <a:r>
              <a:rPr dirty="0" sz="1600" lang="en-US">
                <a:effectLst/>
              </a:rPr>
              <a:t>: Implement a system to send notifications to customers regarding their reservations, including booking confirmations, reminders, and updates on schedule changes or cancellations.</a:t>
            </a:r>
          </a:p>
          <a:p>
            <a:r>
              <a:rPr b="1" dirty="0" sz="1600" lang="en-US"/>
              <a:t>6.</a:t>
            </a:r>
            <a:r>
              <a:rPr b="1" dirty="0" sz="1600" lang="en-US">
                <a:effectLst/>
              </a:rPr>
              <a:t>Security Measures</a:t>
            </a:r>
            <a:r>
              <a:rPr dirty="0" sz="1600" lang="en-US">
                <a:effectLst/>
              </a:rPr>
              <a:t>: Implement robust security measures to protect customer data, payment information, and the integrity of the reservation system against potential threats such as hacking or fraud.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2" name="TextBox 2"/>
          <p:cNvSpPr txBox="1"/>
          <p:nvPr/>
        </p:nvSpPr>
        <p:spPr>
          <a:xfrm>
            <a:off x="757298" y="1096751"/>
            <a:ext cx="8017933" cy="2263140"/>
          </a:xfrm>
          <a:prstGeom prst="rect"/>
          <a:noFill/>
        </p:spPr>
        <p:txBody>
          <a:bodyPr wrap="square">
            <a:spAutoFit/>
          </a:bodyPr>
          <a:p>
            <a:r>
              <a:rPr b="0" dirty="0" sz="1600" i="0" lang="en-US">
                <a:solidFill>
                  <a:srgbClr val="FFFFFF"/>
                </a:solidFill>
                <a:effectLst/>
                <a:latin typeface="Söhne"/>
              </a:rPr>
              <a:t>C</a:t>
            </a:r>
            <a:endParaRPr dirty="0" sz="1600" lang="en-US">
              <a:effectLst/>
            </a:endParaRPr>
          </a:p>
          <a:p>
            <a:r>
              <a:rPr b="1" dirty="0" sz="1600" lang="en-US">
                <a:effectLst/>
              </a:rPr>
              <a:t>7.Feedback Mechanism</a:t>
            </a:r>
            <a:r>
              <a:rPr dirty="0" sz="1600" lang="en-US">
                <a:effectLst/>
              </a:rPr>
              <a:t>: Include a feedback mechanism for customers to provide reviews and ratings, which can help improve service quality and identify areas for enhancement.</a:t>
            </a:r>
          </a:p>
          <a:p>
            <a:r>
              <a:rPr b="1" dirty="0" sz="1600" lang="en-US">
                <a:effectLst/>
              </a:rPr>
              <a:t>8.Scalability</a:t>
            </a:r>
            <a:r>
              <a:rPr dirty="0" sz="1600" lang="en-US">
                <a:effectLst/>
              </a:rPr>
              <a:t>: Design the system to be scalable, capable of handling increased demand during peak periods without sacrificing performance or reliability.</a:t>
            </a:r>
          </a:p>
          <a:p>
            <a:r>
              <a:rPr b="1" dirty="0" sz="1600" lang="en-US">
                <a:effectLst/>
              </a:rPr>
              <a:t>9.Integration with Other Systems</a:t>
            </a:r>
            <a:r>
              <a:rPr dirty="0" sz="1600" lang="en-US">
                <a:effectLst/>
              </a:rPr>
              <a:t>: Consider integrating the bus reservation system with other transportation systems or services, such as hotel bookings or car rentals, to provide a seamless travel experience for customers.</a:t>
            </a:r>
          </a:p>
        </p:txBody>
      </p:sp>
      <p:cxnSp>
        <p:nvCxnSpPr>
          <p:cNvPr id="3145735" name="Straight Connector 1"/>
          <p:cNvCxnSpPr>
            <a:cxnSpLocks/>
          </p:cNvCxnSpPr>
          <p:nvPr/>
        </p:nvCxnSpPr>
        <p:spPr>
          <a:xfrm>
            <a:off x="650562" y="5493629"/>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4"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5"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6"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7"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Nageshwari R</cp:lastModifiedBy>
  <dcterms:created xsi:type="dcterms:W3CDTF">2024-04-09T06:19:37Z</dcterms:created>
  <dcterms:modified xsi:type="dcterms:W3CDTF">2024-04-09T06:19:37Z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b60115ac802545cb97d78e787dded847</vt:lpwstr>
  </property>
</Properties>
</file>