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307" r:id="rId3"/>
    <p:sldId id="308" r:id="rId4"/>
    <p:sldId id="315" r:id="rId5"/>
    <p:sldId id="316" r:id="rId6"/>
    <p:sldId id="317" r:id="rId7"/>
    <p:sldId id="318" r:id="rId8"/>
    <p:sldId id="320" r:id="rId9"/>
    <p:sldId id="309" r:id="rId10"/>
    <p:sldId id="310" r:id="rId11"/>
    <p:sldId id="311" r:id="rId12"/>
    <p:sldId id="312" r:id="rId13"/>
    <p:sldId id="314" r:id="rId14"/>
    <p:sldId id="321" r:id="rId15"/>
    <p:sldId id="322" r:id="rId16"/>
    <p:sldId id="323" r:id="rId17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35759D"/>
    <a:srgbClr val="35B19D"/>
    <a:srgbClr val="FFFF00"/>
    <a:srgbClr val="B3D3EA"/>
    <a:srgbClr val="78ADC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74" autoAdjust="0"/>
    <p:restoredTop sz="95699" autoAdjust="0"/>
  </p:normalViewPr>
  <p:slideViewPr>
    <p:cSldViewPr>
      <p:cViewPr>
        <p:scale>
          <a:sx n="100" d="100"/>
          <a:sy n="100" d="100"/>
        </p:scale>
        <p:origin x="-1290" y="-6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70A50B-182B-4070-A635-87AB7C0F6A9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B3672D-7FE8-4F60-8007-BD93B11C045C}" type="slidenum">
              <a:rPr lang="en-US"/>
              <a:pPr/>
              <a:t>1</a:t>
            </a:fld>
            <a:endParaRPr lang="en-U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КГКУ «Партизанский детский дом»</a:t>
            </a:r>
            <a:endParaRPr lang="ru-RU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8650" y="1781175"/>
            <a:ext cx="7772400" cy="704850"/>
          </a:xfrm>
        </p:spPr>
        <p:txBody>
          <a:bodyPr/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28650" y="2466975"/>
            <a:ext cx="7772400" cy="685800"/>
          </a:xfrm>
        </p:spPr>
        <p:txBody>
          <a:bodyPr/>
          <a:lstStyle>
            <a:lvl1pPr marL="0" indent="0" algn="ctr">
              <a:buFontTx/>
              <a:buNone/>
              <a:defRPr sz="2800"/>
            </a:lvl1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</p:spTree>
  </p:cSld>
  <p:clrMapOvr>
    <a:masterClrMapping/>
  </p:clrMapOvr>
  <p:transition advClick="0" advTm="18000"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 advClick="0" advTm="18000"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334125" y="133350"/>
            <a:ext cx="2057400" cy="62674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61925" y="133350"/>
            <a:ext cx="6019800" cy="6267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 advClick="0" advTm="18000">
    <p:dissolv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161925" y="133350"/>
            <a:ext cx="8229600" cy="626745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 advClick="0" advTm="18000"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 advClick="0" advTm="18000"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 advClick="0" advTm="18000"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076325" y="1371600"/>
            <a:ext cx="35814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810125" y="1371600"/>
            <a:ext cx="35814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 advClick="0" advTm="18000"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 advClick="0" advTm="18000"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  <p:transition advClick="0" advTm="18000"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 advTm="18000"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 advClick="0" advTm="18000"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 advClick="0" advTm="18000"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1925" y="133350"/>
            <a:ext cx="73152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6325" y="1371600"/>
            <a:ext cx="7315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advClick="0" advTm="18000">
    <p:dissolv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0" y="5857892"/>
            <a:ext cx="3000364" cy="660612"/>
          </a:xfrm>
        </p:spPr>
        <p:txBody>
          <a:bodyPr/>
          <a:lstStyle/>
          <a:p>
            <a:r>
              <a:rPr lang="ru-RU" sz="1200" b="1" dirty="0" err="1" smtClean="0">
                <a:solidFill>
                  <a:srgbClr val="000000"/>
                </a:solidFill>
              </a:rPr>
              <a:t>Голев</a:t>
            </a:r>
            <a:r>
              <a:rPr lang="ru-RU" sz="1200" b="1" dirty="0" smtClean="0">
                <a:solidFill>
                  <a:srgbClr val="000000"/>
                </a:solidFill>
              </a:rPr>
              <a:t> Николай </a:t>
            </a:r>
            <a:r>
              <a:rPr lang="ru-RU" sz="1200" b="1" dirty="0" smtClean="0">
                <a:solidFill>
                  <a:srgbClr val="000000"/>
                </a:solidFill>
              </a:rPr>
              <a:t>, Егоров Денис                                        </a:t>
            </a:r>
            <a:r>
              <a:rPr lang="ru-RU" sz="1200" b="1" dirty="0" smtClean="0">
                <a:solidFill>
                  <a:srgbClr val="000000"/>
                </a:solidFill>
              </a:rPr>
              <a:t>КГКУ «Партизанский детский дом»</a:t>
            </a:r>
            <a:endParaRPr lang="ru-RU" sz="1200" b="1" dirty="0">
              <a:solidFill>
                <a:srgbClr val="000000"/>
              </a:solidFill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611560" y="1772816"/>
            <a:ext cx="7772400" cy="1008112"/>
          </a:xfrm>
        </p:spPr>
        <p:txBody>
          <a:bodyPr/>
          <a:lstStyle/>
          <a:p>
            <a:r>
              <a:rPr lang="ru-RU" b="1" dirty="0" smtClean="0">
                <a:solidFill>
                  <a:srgbClr val="000000"/>
                </a:solidFill>
              </a:rPr>
              <a:t>«Каменщик – моя будущая профессия»</a:t>
            </a:r>
            <a:endParaRPr lang="ru-RU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 advTm="10000"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kamenschik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92080" y="3573016"/>
            <a:ext cx="3048000" cy="304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Преимущества: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115616" y="1628800"/>
            <a:ext cx="7315200" cy="2664296"/>
          </a:xfrm>
        </p:spPr>
        <p:txBody>
          <a:bodyPr/>
          <a:lstStyle/>
          <a:p>
            <a:r>
              <a:rPr lang="ru-RU" sz="2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приличные заработки, так же возможен дополнительный доход за счет </a:t>
            </a:r>
            <a:r>
              <a:rPr lang="ru-RU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подработок (средняя заработная плата каменщика от 45 до 80 тысяч рублей);</a:t>
            </a:r>
            <a:endParaRPr lang="ru-RU" sz="28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2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профессиональные </a:t>
            </a:r>
            <a:r>
              <a:rPr lang="ru-RU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навыки пригодятся </a:t>
            </a:r>
            <a:r>
              <a:rPr lang="ru-RU" sz="2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в </a:t>
            </a:r>
            <a:r>
              <a:rPr lang="ru-RU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жизни.</a:t>
            </a:r>
            <a:endParaRPr lang="ru-RU" sz="28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ru-RU" sz="28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endParaRPr lang="ru-RU" dirty="0"/>
          </a:p>
        </p:txBody>
      </p:sp>
    </p:spTree>
  </p:cSld>
  <p:clrMapOvr>
    <a:masterClrMapping/>
  </p:clrMapOvr>
  <p:transition advClick="0" advTm="20000"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15892875164_722a47f526_z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00192" y="3140968"/>
            <a:ext cx="2520280" cy="252028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Недостатки: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412776"/>
            <a:ext cx="6696744" cy="5029200"/>
          </a:xfrm>
        </p:spPr>
        <p:txBody>
          <a:bodyPr/>
          <a:lstStyle/>
          <a:p>
            <a:r>
              <a:rPr lang="ru-RU" sz="28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трудная обстановка для работы – шум инструментов, скрежет железа;</a:t>
            </a:r>
          </a:p>
          <a:p>
            <a:r>
              <a:rPr lang="ru-RU" sz="28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работа не всегда в приятных климатических условиях (холод, снег, дождь);</a:t>
            </a:r>
          </a:p>
          <a:p>
            <a:r>
              <a:rPr lang="ru-RU" sz="28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стройка – это потенциально опасное место для здоровья и жизни человека.</a:t>
            </a:r>
          </a:p>
          <a:p>
            <a:endParaRPr lang="ru-RU" dirty="0"/>
          </a:p>
        </p:txBody>
      </p:sp>
    </p:spTree>
  </p:cSld>
  <p:clrMapOvr>
    <a:masterClrMapping/>
  </p:clrMapOvr>
  <p:transition advClick="0" advTm="20000"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76672"/>
            <a:ext cx="7315200" cy="715963"/>
          </a:xfrm>
        </p:spPr>
        <p:txBody>
          <a:bodyPr/>
          <a:lstStyle/>
          <a:p>
            <a:pPr algn="ctr"/>
            <a:r>
              <a:rPr lang="ru-RU" sz="36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Где учиться и как стать каменщиком</a:t>
            </a:r>
            <a:r>
              <a:rPr lang="ru-RU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/>
            </a:r>
            <a:br>
              <a:rPr lang="ru-RU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99592" y="1412776"/>
            <a:ext cx="619268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ru-RU" dirty="0">
                <a:solidFill>
                  <a:srgbClr val="000000"/>
                </a:solidFill>
              </a:rPr>
              <a:t>Профессия каменщик предполагает работу в команде. Специалист должен быть выносливым и физически сильным, так как основная часть работы проходит на открытом воздухе</a:t>
            </a:r>
            <a:r>
              <a:rPr lang="ru-RU" dirty="0" smtClean="0">
                <a:solidFill>
                  <a:srgbClr val="000000"/>
                </a:solidFill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ru-RU" dirty="0" smtClean="0">
                <a:solidFill>
                  <a:srgbClr val="000000"/>
                </a:solidFill>
              </a:rPr>
              <a:t>Тип профессии: «Человек-техника»</a:t>
            </a:r>
            <a:endParaRPr lang="ru-RU" dirty="0">
              <a:solidFill>
                <a:srgbClr val="000000"/>
              </a:solidFill>
            </a:endParaRPr>
          </a:p>
        </p:txBody>
      </p:sp>
      <p:pic>
        <p:nvPicPr>
          <p:cNvPr id="5" name="Рисунок 4" descr="1245363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00760" y="3643314"/>
            <a:ext cx="3143240" cy="2782389"/>
          </a:xfrm>
          <a:prstGeom prst="rect">
            <a:avLst/>
          </a:prstGeom>
        </p:spPr>
      </p:pic>
    </p:spTree>
  </p:cSld>
  <p:clrMapOvr>
    <a:masterClrMapping/>
  </p:clrMapOvr>
  <p:transition advClick="0" advTm="20000">
    <p:dissolv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76672"/>
            <a:ext cx="7315200" cy="715963"/>
          </a:xfrm>
        </p:spPr>
        <p:txBody>
          <a:bodyPr/>
          <a:lstStyle/>
          <a:p>
            <a:pPr algn="ctr"/>
            <a:r>
              <a:rPr lang="ru-RU" sz="36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Где учиться и как стать каменщиком</a:t>
            </a:r>
            <a:r>
              <a:rPr lang="ru-RU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/>
            </a:r>
            <a:br>
              <a:rPr lang="ru-RU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71600" y="1268760"/>
            <a:ext cx="7056784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800" b="1" dirty="0" smtClean="0">
                <a:solidFill>
                  <a:srgbClr val="000000"/>
                </a:solidFill>
              </a:rPr>
              <a:t>Освоить </a:t>
            </a:r>
            <a:r>
              <a:rPr lang="ru-RU" sz="2800" b="1" dirty="0">
                <a:solidFill>
                  <a:srgbClr val="000000"/>
                </a:solidFill>
              </a:rPr>
              <a:t>профессию предлагают следующие учебные заведения</a:t>
            </a:r>
            <a:r>
              <a:rPr lang="ru-RU" sz="2800" b="1" dirty="0" smtClean="0">
                <a:solidFill>
                  <a:srgbClr val="000000"/>
                </a:solidFill>
              </a:rPr>
              <a:t>:</a:t>
            </a:r>
          </a:p>
          <a:p>
            <a:pPr algn="l"/>
            <a:endParaRPr lang="ru-RU" sz="2000" dirty="0" smtClean="0">
              <a:solidFill>
                <a:srgbClr val="000000"/>
              </a:solidFill>
            </a:endParaRPr>
          </a:p>
          <a:p>
            <a:pPr algn="l"/>
            <a:endParaRPr lang="ru-RU" sz="2000" dirty="0" smtClean="0">
              <a:solidFill>
                <a:srgbClr val="000000"/>
              </a:solidFill>
            </a:endParaRPr>
          </a:p>
          <a:p>
            <a:pPr algn="l"/>
            <a:endParaRPr lang="ru-RU" sz="2000" dirty="0">
              <a:solidFill>
                <a:srgbClr val="00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115616" y="177281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t"/>
            <a:endParaRPr lang="ru-RU" dirty="0" smtClean="0"/>
          </a:p>
          <a:p>
            <a:pPr fontAlgn="t"/>
            <a:endParaRPr lang="ru-RU" dirty="0"/>
          </a:p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99592" y="2564904"/>
            <a:ext cx="734481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dirty="0" smtClean="0">
                <a:solidFill>
                  <a:srgbClr val="000000"/>
                </a:solidFill>
              </a:rPr>
              <a:t>КГАПОУ «Красноярский техникум социальных технологий».</a:t>
            </a:r>
            <a:endParaRPr lang="ru-RU" dirty="0" smtClean="0">
              <a:solidFill>
                <a:srgbClr val="000000"/>
              </a:solidFill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dirty="0" smtClean="0">
                <a:solidFill>
                  <a:srgbClr val="000000"/>
                </a:solidFill>
              </a:rPr>
              <a:t>КГБПОУ «</a:t>
            </a:r>
            <a:r>
              <a:rPr lang="ru-RU" dirty="0" err="1" smtClean="0">
                <a:solidFill>
                  <a:srgbClr val="000000"/>
                </a:solidFill>
              </a:rPr>
              <a:t>Зеленогорский</a:t>
            </a:r>
            <a:r>
              <a:rPr lang="ru-RU" dirty="0" smtClean="0">
                <a:solidFill>
                  <a:srgbClr val="000000"/>
                </a:solidFill>
              </a:rPr>
              <a:t> техникум промышленных технологий и сервиса»</a:t>
            </a:r>
            <a:endParaRPr lang="ru-RU" dirty="0" smtClean="0">
              <a:solidFill>
                <a:srgbClr val="000000"/>
              </a:solidFill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dirty="0" smtClean="0">
                <a:solidFill>
                  <a:srgbClr val="000000"/>
                </a:solidFill>
              </a:rPr>
              <a:t>КГАПОУ «Красноярский колледж сферы услуг и предпринимательства»</a:t>
            </a:r>
            <a:endParaRPr lang="ru-RU" dirty="0" smtClean="0">
              <a:solidFill>
                <a:srgbClr val="000000"/>
              </a:solidFill>
            </a:endParaRPr>
          </a:p>
          <a:p>
            <a:pPr marL="457200" indent="-457200" algn="l"/>
            <a:r>
              <a:rPr lang="ru-RU" dirty="0" smtClean="0"/>
              <a:t/>
            </a:r>
            <a:br>
              <a:rPr lang="ru-RU" dirty="0" smtClean="0"/>
            </a:br>
            <a:endParaRPr lang="ru-RU" u="sng" dirty="0" smtClean="0"/>
          </a:p>
          <a:p>
            <a:endParaRPr lang="ru-RU" dirty="0"/>
          </a:p>
        </p:txBody>
      </p:sp>
    </p:spTree>
  </p:cSld>
  <p:clrMapOvr>
    <a:masterClrMapping/>
  </p:clrMapOvr>
  <p:transition advClick="0" advTm="20000">
    <p:dissolv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33350"/>
            <a:ext cx="7596337" cy="715963"/>
          </a:xfrm>
        </p:spPr>
        <p:txBody>
          <a:bodyPr/>
          <a:lstStyle/>
          <a:p>
            <a:pPr algn="ctr"/>
            <a:r>
              <a:rPr lang="ru-RU" sz="4000" dirty="0" smtClean="0"/>
              <a:t>Перечень документов.</a:t>
            </a:r>
            <a:endParaRPr lang="ru-RU" sz="4000" dirty="0"/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>
          <a:xfrm>
            <a:off x="1000100" y="1357298"/>
            <a:ext cx="7567641" cy="4286280"/>
          </a:xfrm>
        </p:spPr>
        <p:txBody>
          <a:bodyPr/>
          <a:lstStyle/>
          <a:p>
            <a:r>
              <a:rPr lang="ru-RU" sz="1600" dirty="0" smtClean="0">
                <a:solidFill>
                  <a:srgbClr val="000000"/>
                </a:solidFill>
              </a:rPr>
              <a:t>·         Оригинал и ксерокопию документа, удостоверяющего личность, гражданство;</a:t>
            </a:r>
          </a:p>
          <a:p>
            <a:r>
              <a:rPr lang="ru-RU" sz="1600" dirty="0" smtClean="0">
                <a:solidFill>
                  <a:srgbClr val="000000"/>
                </a:solidFill>
              </a:rPr>
              <a:t>·         Оригинал и ксерокопию документа об образовании и (или) документа об образовании и о квалификации;</a:t>
            </a:r>
          </a:p>
          <a:p>
            <a:r>
              <a:rPr lang="ru-RU" sz="1600" dirty="0" smtClean="0">
                <a:solidFill>
                  <a:srgbClr val="000000"/>
                </a:solidFill>
              </a:rPr>
              <a:t>·         6 фотографий 3*4</a:t>
            </a:r>
          </a:p>
          <a:p>
            <a:r>
              <a:rPr lang="ru-RU" sz="1600" dirty="0" smtClean="0">
                <a:solidFill>
                  <a:srgbClr val="000000"/>
                </a:solidFill>
              </a:rPr>
              <a:t>Дополнительно:</a:t>
            </a:r>
          </a:p>
          <a:p>
            <a:r>
              <a:rPr lang="ru-RU" sz="1600" dirty="0" smtClean="0">
                <a:solidFill>
                  <a:srgbClr val="000000"/>
                </a:solidFill>
              </a:rPr>
              <a:t>·          копия пенсионного страхового свидетельства;</a:t>
            </a:r>
          </a:p>
          <a:p>
            <a:r>
              <a:rPr lang="ru-RU" sz="1600" dirty="0" smtClean="0">
                <a:solidFill>
                  <a:srgbClr val="000000"/>
                </a:solidFill>
              </a:rPr>
              <a:t>·          копия идентификационного номера налогоплательщика;</a:t>
            </a:r>
          </a:p>
          <a:p>
            <a:r>
              <a:rPr lang="ru-RU" sz="1600" dirty="0" smtClean="0">
                <a:solidFill>
                  <a:srgbClr val="000000"/>
                </a:solidFill>
              </a:rPr>
              <a:t>·          копия медицинского полиса;</a:t>
            </a:r>
          </a:p>
          <a:p>
            <a:r>
              <a:rPr lang="ru-RU" sz="1600" dirty="0" smtClean="0">
                <a:solidFill>
                  <a:srgbClr val="000000"/>
                </a:solidFill>
              </a:rPr>
              <a:t>·          Медицинская справка (форма 086-у)</a:t>
            </a:r>
          </a:p>
          <a:p>
            <a:r>
              <a:rPr lang="ru-RU" sz="1600" dirty="0" smtClean="0">
                <a:solidFill>
                  <a:srgbClr val="000000"/>
                </a:solidFill>
              </a:rPr>
              <a:t>·          Для юношей старше 17 лет, удостоверение гражданина подлежащего призыву</a:t>
            </a:r>
          </a:p>
          <a:p>
            <a:r>
              <a:rPr lang="ru-RU" sz="1600" dirty="0" smtClean="0">
                <a:solidFill>
                  <a:srgbClr val="000000"/>
                </a:solidFill>
              </a:rPr>
              <a:t>·          Справка установленной формы об инвалидности (при наличии), ИПРА, заключение ПМПК</a:t>
            </a:r>
          </a:p>
          <a:p>
            <a:r>
              <a:rPr lang="ru-RU" sz="1600" dirty="0" smtClean="0">
                <a:solidFill>
                  <a:srgbClr val="000000"/>
                </a:solidFill>
              </a:rPr>
              <a:t>·          Документы, подтверждающие наличие социального статуса и льгот для получения социальных выплат.</a:t>
            </a:r>
            <a:endParaRPr lang="ru-RU" sz="1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 advTm="20000">
    <p:dissolv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282" y="214290"/>
            <a:ext cx="7596337" cy="715963"/>
          </a:xfrm>
        </p:spPr>
        <p:txBody>
          <a:bodyPr/>
          <a:lstStyle/>
          <a:p>
            <a:pPr algn="ctr"/>
            <a:r>
              <a:rPr lang="ru-RU" sz="4000" dirty="0" smtClean="0"/>
              <a:t>Медицинские ограничения</a:t>
            </a:r>
            <a:endParaRPr lang="ru-RU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857224" y="1571612"/>
            <a:ext cx="807249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b="1" dirty="0" smtClean="0">
                <a:solidFill>
                  <a:srgbClr val="000000"/>
                </a:solidFill>
              </a:rPr>
              <a:t> - Сердечно </a:t>
            </a:r>
            <a:r>
              <a:rPr lang="ru-RU" b="1" dirty="0" smtClean="0">
                <a:solidFill>
                  <a:srgbClr val="000000"/>
                </a:solidFill>
              </a:rPr>
              <a:t>- сосудистые заболевания.</a:t>
            </a:r>
          </a:p>
          <a:p>
            <a:pPr algn="l"/>
            <a:r>
              <a:rPr lang="ru-RU" b="1" dirty="0" smtClean="0">
                <a:solidFill>
                  <a:srgbClr val="000000"/>
                </a:solidFill>
              </a:rPr>
              <a:t> </a:t>
            </a:r>
            <a:r>
              <a:rPr lang="ru-RU" b="1" dirty="0" smtClean="0">
                <a:solidFill>
                  <a:srgbClr val="000000"/>
                </a:solidFill>
              </a:rPr>
              <a:t>- Заболевания </a:t>
            </a:r>
            <a:r>
              <a:rPr lang="ru-RU" b="1" dirty="0" smtClean="0">
                <a:solidFill>
                  <a:srgbClr val="000000"/>
                </a:solidFill>
              </a:rPr>
              <a:t>дыхательных органов. </a:t>
            </a:r>
          </a:p>
          <a:p>
            <a:pPr algn="l"/>
            <a:r>
              <a:rPr lang="ru-RU" b="1" dirty="0" smtClean="0">
                <a:solidFill>
                  <a:srgbClr val="000000"/>
                </a:solidFill>
              </a:rPr>
              <a:t> - Нарушения </a:t>
            </a:r>
            <a:r>
              <a:rPr lang="ru-RU" b="1" dirty="0" smtClean="0">
                <a:solidFill>
                  <a:srgbClr val="000000"/>
                </a:solidFill>
              </a:rPr>
              <a:t>в работе опорно-двигательного аппарата.</a:t>
            </a:r>
          </a:p>
          <a:p>
            <a:pPr algn="l"/>
            <a:r>
              <a:rPr lang="ru-RU" b="1" dirty="0" smtClean="0">
                <a:solidFill>
                  <a:srgbClr val="000000"/>
                </a:solidFill>
              </a:rPr>
              <a:t> - </a:t>
            </a:r>
            <a:r>
              <a:rPr lang="ru-RU" b="1" dirty="0" smtClean="0">
                <a:solidFill>
                  <a:srgbClr val="000000"/>
                </a:solidFill>
              </a:rPr>
              <a:t>Склонность к простудным заболеваниям. </a:t>
            </a:r>
          </a:p>
          <a:p>
            <a:pPr algn="l"/>
            <a:r>
              <a:rPr lang="ru-RU" b="1" dirty="0" smtClean="0">
                <a:solidFill>
                  <a:srgbClr val="000000"/>
                </a:solidFill>
              </a:rPr>
              <a:t> - Выраженные </a:t>
            </a:r>
            <a:r>
              <a:rPr lang="ru-RU" b="1" dirty="0" smtClean="0">
                <a:solidFill>
                  <a:srgbClr val="000000"/>
                </a:solidFill>
              </a:rPr>
              <a:t>дефекты зрения и слуха.</a:t>
            </a:r>
            <a:endParaRPr lang="ru-RU" dirty="0" smtClean="0">
              <a:solidFill>
                <a:srgbClr val="000000"/>
              </a:solidFill>
            </a:endParaRPr>
          </a:p>
          <a:p>
            <a:pPr algn="l"/>
            <a:endParaRPr lang="ru-RU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 advTm="20000">
    <p:dissolv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55576" y="1412776"/>
            <a:ext cx="7315200" cy="5029200"/>
          </a:xfrm>
        </p:spPr>
        <p:txBody>
          <a:bodyPr/>
          <a:lstStyle/>
          <a:p>
            <a:pPr algn="ctr">
              <a:buNone/>
            </a:pPr>
            <a:r>
              <a:rPr lang="ru-RU" sz="4400" b="1" dirty="0" smtClean="0">
                <a:solidFill>
                  <a:srgbClr val="000000"/>
                </a:solidFill>
              </a:rPr>
              <a:t>Спасибо за внимание! </a:t>
            </a:r>
            <a:endParaRPr lang="ru-RU" sz="4400" b="1" dirty="0">
              <a:solidFill>
                <a:srgbClr val="000000"/>
              </a:solidFill>
            </a:endParaRPr>
          </a:p>
        </p:txBody>
      </p:sp>
      <p:pic>
        <p:nvPicPr>
          <p:cNvPr id="4" name="Рисунок 3" descr="10865281-funny-cartoon-bricklayer-Stock-Phot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55776" y="2276872"/>
            <a:ext cx="3997424" cy="3997424"/>
          </a:xfrm>
          <a:prstGeom prst="rect">
            <a:avLst/>
          </a:prstGeom>
        </p:spPr>
      </p:pic>
    </p:spTree>
  </p:cSld>
  <p:clrMapOvr>
    <a:masterClrMapping/>
  </p:clrMapOvr>
  <p:transition advClick="0" advTm="10000"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kladka-kirpichna-1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5085184"/>
            <a:ext cx="2808312" cy="1530529"/>
          </a:xfrm>
          <a:prstGeom prst="rect">
            <a:avLst/>
          </a:prstGeom>
        </p:spPr>
      </p:pic>
      <p:pic>
        <p:nvPicPr>
          <p:cNvPr id="3" name="Рисунок 2" descr="kladka-kirpichna-17-600x43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56176" y="4941168"/>
            <a:ext cx="2132468" cy="153893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611560" y="1412776"/>
            <a:ext cx="777686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>
                <a:solidFill>
                  <a:schemeClr val="bg2"/>
                </a:solidFill>
              </a:rPr>
              <a:t>Каменщик</a:t>
            </a:r>
            <a:r>
              <a:rPr lang="ru-RU" sz="2000" dirty="0">
                <a:solidFill>
                  <a:srgbClr val="000000"/>
                </a:solidFill>
              </a:rPr>
              <a:t> – рабочая специальность. Специалист этого профиля участвует в возведении и ремонте жилых домов, мостов, промышленных и других сложных инженерных сооружений из природных (разных видов камня) и искусственных (изготовленных из глины, шлака и т.д.) строительных материалов. Каменщик занимается непосредственно самой кладкой несущих стен, фундамента, колонн, арок, сводов; участвует в установке оконных и дверных коробок; монтирует железобетонные плиты и перекрытия. Иногда каменщиков можно увидеть во время кладки мостовых, площадей, пешеходных тротуаров брусчаткой или декоративной каменной плиткой.</a:t>
            </a:r>
          </a:p>
        </p:txBody>
      </p:sp>
    </p:spTree>
  </p:cSld>
  <p:clrMapOvr>
    <a:masterClrMapping/>
  </p:clrMapOvr>
  <p:transition advClick="0" advTm="28000"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b="1" dirty="0" smtClean="0">
                <a:solidFill>
                  <a:srgbClr val="000000"/>
                </a:solidFill>
              </a:rPr>
              <a:t>Хорошо развитый глазомер.</a:t>
            </a:r>
          </a:p>
          <a:p>
            <a:r>
              <a:rPr lang="ru-RU" sz="2400" b="1" dirty="0" smtClean="0">
                <a:solidFill>
                  <a:srgbClr val="000000"/>
                </a:solidFill>
              </a:rPr>
              <a:t> Развитое чувство времени.</a:t>
            </a:r>
          </a:p>
          <a:p>
            <a:r>
              <a:rPr lang="ru-RU" sz="2400" b="1" dirty="0" smtClean="0">
                <a:solidFill>
                  <a:srgbClr val="000000"/>
                </a:solidFill>
              </a:rPr>
              <a:t> Сила, ловкость, согласованность и взаимозаменяемость в работе обеих рук. </a:t>
            </a:r>
          </a:p>
          <a:p>
            <a:r>
              <a:rPr lang="ru-RU" sz="2400" b="1" dirty="0" smtClean="0">
                <a:solidFill>
                  <a:srgbClr val="000000"/>
                </a:solidFill>
              </a:rPr>
              <a:t>Развитое мышечно-суставное ощущение.</a:t>
            </a:r>
          </a:p>
          <a:p>
            <a:r>
              <a:rPr lang="ru-RU" sz="2400" b="1" dirty="0" smtClean="0">
                <a:solidFill>
                  <a:srgbClr val="000000"/>
                </a:solidFill>
              </a:rPr>
              <a:t> Чувствительность к равномерности давления и </a:t>
            </a:r>
            <a:r>
              <a:rPr lang="ru-RU" sz="2400" b="1" dirty="0" err="1" smtClean="0">
                <a:solidFill>
                  <a:srgbClr val="000000"/>
                </a:solidFill>
              </a:rPr>
              <a:t>дозированности</a:t>
            </a:r>
            <a:r>
              <a:rPr lang="ru-RU" sz="2400" b="1" dirty="0" smtClean="0">
                <a:solidFill>
                  <a:srgbClr val="000000"/>
                </a:solidFill>
              </a:rPr>
              <a:t> усилий.</a:t>
            </a:r>
          </a:p>
          <a:p>
            <a:r>
              <a:rPr lang="ru-RU" sz="2400" b="1" dirty="0" smtClean="0">
                <a:solidFill>
                  <a:srgbClr val="000000"/>
                </a:solidFill>
              </a:rPr>
              <a:t>Пространственное воображение.</a:t>
            </a:r>
          </a:p>
          <a:p>
            <a:r>
              <a:rPr lang="ru-RU" sz="2400" b="1" dirty="0" smtClean="0">
                <a:solidFill>
                  <a:srgbClr val="000000"/>
                </a:solidFill>
              </a:rPr>
              <a:t> Техническое мышление.</a:t>
            </a:r>
          </a:p>
          <a:p>
            <a:r>
              <a:rPr lang="ru-RU" sz="2400" b="1" dirty="0" smtClean="0">
                <a:solidFill>
                  <a:srgbClr val="000000"/>
                </a:solidFill>
              </a:rPr>
              <a:t> Устойчивое внимание.</a:t>
            </a:r>
          </a:p>
          <a:p>
            <a:r>
              <a:rPr lang="ru-RU" sz="2400" b="1" dirty="0" smtClean="0">
                <a:solidFill>
                  <a:srgbClr val="000000"/>
                </a:solidFill>
              </a:rPr>
              <a:t> Наглядно-образная память.</a:t>
            </a:r>
            <a:endParaRPr lang="ru-RU" sz="2400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1538" y="142852"/>
            <a:ext cx="6643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Необходимые качества, обеспечивающие успешность в профессии:</a:t>
            </a:r>
          </a:p>
        </p:txBody>
      </p:sp>
    </p:spTree>
  </p:cSld>
  <p:clrMapOvr>
    <a:masterClrMapping/>
  </p:clrMapOvr>
  <p:transition advClick="0" advTm="6000"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Кельма-бетонщика-vorel-180мм-tp_3189376136174277276f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76056" y="4653136"/>
            <a:ext cx="2688307" cy="1804417"/>
          </a:xfrm>
          <a:prstGeom prst="rect">
            <a:avLst/>
          </a:prstGeom>
        </p:spPr>
      </p:pic>
      <p:pic>
        <p:nvPicPr>
          <p:cNvPr id="8" name="Рисунок 7" descr="goods_1637949_0_1454350945-500x50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9672" y="4581128"/>
            <a:ext cx="2016224" cy="1881988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971600" y="1556792"/>
            <a:ext cx="7416824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1800" dirty="0" smtClean="0">
                <a:solidFill>
                  <a:srgbClr val="000000"/>
                </a:solidFill>
              </a:rPr>
              <a:t>Производственные операции каменщик выполняет при помощи ручных инструментов: кельмы, молоточка-кирки, ковша-лопаты, расшивки...</a:t>
            </a:r>
            <a:br>
              <a:rPr lang="ru-RU" sz="1800" dirty="0" smtClean="0">
                <a:solidFill>
                  <a:srgbClr val="000000"/>
                </a:solidFill>
              </a:rPr>
            </a:br>
            <a:r>
              <a:rPr lang="ru-RU" sz="1800" dirty="0" smtClean="0">
                <a:solidFill>
                  <a:srgbClr val="000000"/>
                </a:solidFill>
              </a:rPr>
              <a:t/>
            </a:r>
            <a:br>
              <a:rPr lang="ru-RU" sz="1800" dirty="0" smtClean="0">
                <a:solidFill>
                  <a:srgbClr val="000000"/>
                </a:solidFill>
              </a:rPr>
            </a:br>
            <a:r>
              <a:rPr lang="ru-RU" sz="1800" b="1" dirty="0" smtClean="0">
                <a:solidFill>
                  <a:srgbClr val="000000"/>
                </a:solidFill>
              </a:rPr>
              <a:t>Кельма</a:t>
            </a:r>
            <a:r>
              <a:rPr lang="ru-RU" sz="1800" dirty="0" smtClean="0">
                <a:solidFill>
                  <a:srgbClr val="000000"/>
                </a:solidFill>
              </a:rPr>
              <a:t> - небольшой (длиной около 30 см) лопатка с изогнутой ручкой. Кельмой рабочий разравнивает раствор на стене, заполняет им вертикальные швы кладки и удаляет излишек, выступивший на лицевой поверхности стены.</a:t>
            </a:r>
            <a:br>
              <a:rPr lang="ru-RU" sz="1800" dirty="0" smtClean="0">
                <a:solidFill>
                  <a:srgbClr val="000000"/>
                </a:solidFill>
              </a:rPr>
            </a:br>
            <a:r>
              <a:rPr lang="ru-RU" sz="1800" dirty="0" smtClean="0">
                <a:solidFill>
                  <a:srgbClr val="000000"/>
                </a:solidFill>
              </a:rPr>
              <a:t>Чтобы получить необходимую перевязку швов, каменщик использует </a:t>
            </a:r>
            <a:r>
              <a:rPr lang="ru-RU" sz="1800" dirty="0" err="1" smtClean="0">
                <a:solidFill>
                  <a:srgbClr val="000000"/>
                </a:solidFill>
              </a:rPr>
              <a:t>трехчетверки</a:t>
            </a:r>
            <a:r>
              <a:rPr lang="ru-RU" sz="1800" dirty="0" smtClean="0">
                <a:solidFill>
                  <a:srgbClr val="000000"/>
                </a:solidFill>
              </a:rPr>
              <a:t>, половинки и четверки, разрубая кирпич </a:t>
            </a:r>
            <a:r>
              <a:rPr lang="ru-RU" sz="1800" b="1" dirty="0" smtClean="0">
                <a:solidFill>
                  <a:srgbClr val="000000"/>
                </a:solidFill>
              </a:rPr>
              <a:t>молоточком-киркой</a:t>
            </a:r>
            <a:r>
              <a:rPr lang="ru-RU" sz="1800" dirty="0" smtClean="0">
                <a:solidFill>
                  <a:srgbClr val="000000"/>
                </a:solidFill>
              </a:rPr>
              <a:t>. В зависимости от архитектурного замысла швам в кирпичной кладке придается различная форма.</a:t>
            </a:r>
            <a:r>
              <a:rPr lang="ru-RU" sz="1400" dirty="0" smtClean="0">
                <a:solidFill>
                  <a:srgbClr val="000000"/>
                </a:solidFill>
              </a:rPr>
              <a:t/>
            </a:r>
            <a:br>
              <a:rPr lang="ru-RU" sz="1400" dirty="0" smtClean="0">
                <a:solidFill>
                  <a:srgbClr val="000000"/>
                </a:solidFill>
              </a:rPr>
            </a:br>
            <a:endParaRPr lang="ru-RU" sz="1400" dirty="0">
              <a:solidFill>
                <a:srgbClr val="000000"/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Инструменты</a:t>
            </a:r>
            <a:endParaRPr lang="ru-RU" dirty="0"/>
          </a:p>
        </p:txBody>
      </p:sp>
    </p:spTree>
  </p:cSld>
  <p:clrMapOvr>
    <a:masterClrMapping/>
  </p:clrMapOvr>
  <p:transition advClick="0" advTm="28000"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moving_268965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664" y="4005064"/>
            <a:ext cx="2666868" cy="1991261"/>
          </a:xfrm>
          <a:prstGeom prst="rect">
            <a:avLst/>
          </a:prstGeom>
        </p:spPr>
      </p:pic>
      <p:pic>
        <p:nvPicPr>
          <p:cNvPr id="7" name="Рисунок 6" descr="PSaeSgO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16016" y="3573016"/>
            <a:ext cx="3168352" cy="2117204"/>
          </a:xfrm>
          <a:prstGeom prst="rect">
            <a:avLst/>
          </a:prstGeom>
        </p:spPr>
      </p:pic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Инструменты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43608" y="1484784"/>
            <a:ext cx="71287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 smtClean="0">
                <a:solidFill>
                  <a:srgbClr val="000000"/>
                </a:solidFill>
              </a:rPr>
              <a:t>Производственные операции каменщик выполняет при помощи ручных инструментов: кельмы, молоточка-кирки, ковша-лопаты, расшивки...</a:t>
            </a:r>
            <a:br>
              <a:rPr lang="ru-RU" sz="1800" dirty="0" smtClean="0">
                <a:solidFill>
                  <a:srgbClr val="000000"/>
                </a:solidFill>
              </a:rPr>
            </a:br>
            <a:r>
              <a:rPr lang="ru-RU" sz="1800" dirty="0" smtClean="0">
                <a:solidFill>
                  <a:srgbClr val="000000"/>
                </a:solidFill>
              </a:rPr>
              <a:t/>
            </a:r>
            <a:br>
              <a:rPr lang="ru-RU" sz="1800" dirty="0" smtClean="0">
                <a:solidFill>
                  <a:srgbClr val="000000"/>
                </a:solidFill>
              </a:rPr>
            </a:br>
            <a:r>
              <a:rPr lang="ru-RU" sz="1800" dirty="0" smtClean="0">
                <a:solidFill>
                  <a:srgbClr val="000000"/>
                </a:solidFill>
              </a:rPr>
              <a:t>Для разделки швов используется </a:t>
            </a:r>
            <a:r>
              <a:rPr lang="ru-RU" sz="1800" b="1" dirty="0" smtClean="0">
                <a:solidFill>
                  <a:srgbClr val="000000"/>
                </a:solidFill>
              </a:rPr>
              <a:t>расшивка</a:t>
            </a:r>
            <a:r>
              <a:rPr lang="ru-RU" sz="1800" dirty="0" smtClean="0">
                <a:solidFill>
                  <a:srgbClr val="000000"/>
                </a:solidFill>
              </a:rPr>
              <a:t>.</a:t>
            </a:r>
            <a:br>
              <a:rPr lang="ru-RU" sz="1800" dirty="0" smtClean="0">
                <a:solidFill>
                  <a:srgbClr val="000000"/>
                </a:solidFill>
              </a:rPr>
            </a:br>
            <a:r>
              <a:rPr lang="ru-RU" sz="1800" b="1" dirty="0" smtClean="0">
                <a:solidFill>
                  <a:srgbClr val="000000"/>
                </a:solidFill>
              </a:rPr>
              <a:t>Ковшом-лопаткой</a:t>
            </a:r>
            <a:r>
              <a:rPr lang="ru-RU" sz="1800" dirty="0" smtClean="0">
                <a:solidFill>
                  <a:srgbClr val="000000"/>
                </a:solidFill>
              </a:rPr>
              <a:t> каменщик перелопачивает в ящике раствор и подает его на стену, расстилая ровным слоем для будущей кирпичной кладки</a:t>
            </a:r>
            <a:br>
              <a:rPr lang="ru-RU" sz="1800" dirty="0" smtClean="0">
                <a:solidFill>
                  <a:srgbClr val="000000"/>
                </a:solidFill>
              </a:rPr>
            </a:br>
            <a:r>
              <a:rPr lang="ru-RU" sz="1800" dirty="0" smtClean="0">
                <a:solidFill>
                  <a:srgbClr val="000000"/>
                </a:solidFill>
              </a:rPr>
              <a:t/>
            </a:r>
            <a:br>
              <a:rPr lang="ru-RU" sz="1800" dirty="0" smtClean="0">
                <a:solidFill>
                  <a:srgbClr val="000000"/>
                </a:solidFill>
              </a:rPr>
            </a:br>
            <a:endParaRPr lang="ru-RU" sz="1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 advTm="28000"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Инструменты</a:t>
            </a:r>
            <a:endParaRPr lang="ru-RU" dirty="0"/>
          </a:p>
        </p:txBody>
      </p:sp>
      <p:pic>
        <p:nvPicPr>
          <p:cNvPr id="8" name="Рисунок 7" descr="Kladka-pechi-svoimi-rukami-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664" y="1412776"/>
            <a:ext cx="5760640" cy="4721220"/>
          </a:xfrm>
          <a:prstGeom prst="rect">
            <a:avLst/>
          </a:prstGeom>
        </p:spPr>
      </p:pic>
    </p:spTree>
  </p:cSld>
  <p:clrMapOvr>
    <a:masterClrMapping/>
  </p:clrMapOvr>
  <p:transition advClick="0" advTm="20000"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кладок кирпича</a:t>
            </a:r>
            <a:endParaRPr lang="ru-RU" dirty="0"/>
          </a:p>
        </p:txBody>
      </p:sp>
      <p:pic>
        <p:nvPicPr>
          <p:cNvPr id="4" name="Содержимое 3" descr="kladka-kirpichna-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40788" y="1484784"/>
            <a:ext cx="6095283" cy="4896544"/>
          </a:xfrm>
        </p:spPr>
      </p:pic>
    </p:spTree>
  </p:cSld>
  <p:clrMapOvr>
    <a:masterClrMapping/>
  </p:clrMapOvr>
  <p:transition advClick="0" advTm="20000"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79512" y="1628800"/>
          <a:ext cx="8352927" cy="4511044"/>
        </p:xfrm>
        <a:graphic>
          <a:graphicData uri="http://schemas.openxmlformats.org/drawingml/2006/table">
            <a:tbl>
              <a:tblPr/>
              <a:tblGrid>
                <a:gridCol w="2784309"/>
                <a:gridCol w="2784309"/>
                <a:gridCol w="2784309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rgbClr val="000000"/>
                          </a:solidFill>
                        </a:rPr>
                        <a:t>Профессия</a:t>
                      </a:r>
                      <a:endParaRPr lang="ru-RU" sz="1400" dirty="0">
                        <a:solidFill>
                          <a:srgbClr val="000000"/>
                        </a:solidFill>
                      </a:endParaRPr>
                    </a:p>
                  </a:txBody>
                  <a:tcPr marL="22049" marR="42333" marT="21167" marB="211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>
                          <a:solidFill>
                            <a:srgbClr val="000000"/>
                          </a:solidFill>
                        </a:rPr>
                        <a:t>Наименование средств и норма выдачи на 1 год.</a:t>
                      </a:r>
                      <a:endParaRPr lang="ru-RU" sz="1400">
                        <a:solidFill>
                          <a:srgbClr val="000000"/>
                        </a:solidFill>
                      </a:endParaRPr>
                    </a:p>
                  </a:txBody>
                  <a:tcPr marL="22049" marR="42333" marT="21167" marB="211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>
                          <a:solidFill>
                            <a:srgbClr val="000000"/>
                          </a:solidFill>
                        </a:rPr>
                        <a:t>Фактические нормы расходов на 1 год.</a:t>
                      </a:r>
                      <a:endParaRPr lang="ru-RU" sz="1400">
                        <a:solidFill>
                          <a:srgbClr val="000000"/>
                        </a:solidFill>
                      </a:endParaRPr>
                    </a:p>
                  </a:txBody>
                  <a:tcPr marL="22049" marR="42333" marT="21167" marB="211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6333">
                <a:tc rowSpan="11"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rgbClr val="000000"/>
                          </a:solidFill>
                        </a:rPr>
                        <a:t>Каменщик</a:t>
                      </a:r>
                      <a:endParaRPr lang="ru-RU" sz="1400" dirty="0">
                        <a:solidFill>
                          <a:srgbClr val="000000"/>
                        </a:solidFill>
                      </a:endParaRPr>
                    </a:p>
                  </a:txBody>
                  <a:tcPr marL="22049" marR="42333" marT="21167" marB="211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solidFill>
                            <a:srgbClr val="000000"/>
                          </a:solidFill>
                        </a:rPr>
                        <a:t>Полукомбинезон х/б: 1 единица</a:t>
                      </a:r>
                    </a:p>
                  </a:txBody>
                  <a:tcPr marL="22049" marR="42333" marT="21167" marB="211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solidFill>
                            <a:srgbClr val="000000"/>
                          </a:solidFill>
                        </a:rPr>
                        <a:t>Полукомбинезон х/б: 1 единица</a:t>
                      </a:r>
                    </a:p>
                  </a:txBody>
                  <a:tcPr marL="22049" marR="42333" marT="21167" marB="211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2333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solidFill>
                            <a:srgbClr val="000000"/>
                          </a:solidFill>
                        </a:rPr>
                        <a:t>Фартук прорезиненный: дежурные</a:t>
                      </a:r>
                    </a:p>
                  </a:txBody>
                  <a:tcPr marL="22049" marR="42333" marT="21167" marB="211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solidFill>
                            <a:srgbClr val="000000"/>
                          </a:solidFill>
                        </a:rPr>
                        <a:t>Фартук прорезиненный: 3 ед.</a:t>
                      </a:r>
                    </a:p>
                  </a:txBody>
                  <a:tcPr marL="22049" marR="42333" marT="21167" marB="211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2333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solidFill>
                            <a:srgbClr val="000000"/>
                          </a:solidFill>
                        </a:rPr>
                        <a:t>Наколенники брезентовые: дежурные</a:t>
                      </a:r>
                    </a:p>
                  </a:txBody>
                  <a:tcPr marL="22049" marR="42333" marT="21167" marB="211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solidFill>
                            <a:srgbClr val="000000"/>
                          </a:solidFill>
                        </a:rPr>
                        <a:t>Наколенники брезентовые: 6 ед.</a:t>
                      </a:r>
                    </a:p>
                  </a:txBody>
                  <a:tcPr marL="22049" marR="42333" marT="21167" marB="211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2333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solidFill>
                            <a:srgbClr val="000000"/>
                          </a:solidFill>
                        </a:rPr>
                        <a:t>Рукавицы комбинированные: 12 пар</a:t>
                      </a:r>
                    </a:p>
                  </a:txBody>
                  <a:tcPr marL="22049" marR="42333" marT="21167" marB="211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0000"/>
                          </a:solidFill>
                        </a:rPr>
                        <a:t>Перчатки комбинированные: 36 пар</a:t>
                      </a:r>
                    </a:p>
                  </a:txBody>
                  <a:tcPr marL="22049" marR="42333" marT="21167" marB="211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633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solidFill>
                            <a:srgbClr val="000000"/>
                          </a:solidFill>
                        </a:rPr>
                        <a:t>Респиратор: до износа</a:t>
                      </a:r>
                    </a:p>
                  </a:txBody>
                  <a:tcPr marL="22049" marR="42333" marT="21167" marB="211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solidFill>
                            <a:srgbClr val="000000"/>
                          </a:solidFill>
                        </a:rPr>
                        <a:t>Респиратор: 12 ед.</a:t>
                      </a:r>
                    </a:p>
                  </a:txBody>
                  <a:tcPr marL="22049" marR="42333" marT="21167" marB="211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633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solidFill>
                            <a:srgbClr val="000000"/>
                          </a:solidFill>
                        </a:rPr>
                        <a:t>Очки защитные: до износа</a:t>
                      </a:r>
                    </a:p>
                  </a:txBody>
                  <a:tcPr marL="22049" marR="42333" marT="21167" marB="211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solidFill>
                            <a:srgbClr val="000000"/>
                          </a:solidFill>
                        </a:rPr>
                        <a:t>Очки защитные: 2 ед.</a:t>
                      </a:r>
                    </a:p>
                  </a:txBody>
                  <a:tcPr marL="22049" marR="42333" marT="21167" marB="211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933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400" b="1">
                          <a:solidFill>
                            <a:srgbClr val="000000"/>
                          </a:solidFill>
                        </a:rPr>
                        <a:t>На наружных работах зимой дополнительно:</a:t>
                      </a:r>
                      <a:endParaRPr lang="ru-RU" sz="1400">
                        <a:solidFill>
                          <a:srgbClr val="000000"/>
                        </a:solidFill>
                      </a:endParaRPr>
                    </a:p>
                  </a:txBody>
                  <a:tcPr marL="22049" marR="42333" marT="21167" marB="211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2333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solidFill>
                            <a:srgbClr val="000000"/>
                          </a:solidFill>
                        </a:rPr>
                        <a:t>Куртка на утепляющей прокладке: 1 ед.</a:t>
                      </a:r>
                    </a:p>
                  </a:txBody>
                  <a:tcPr marL="22049" marR="42333" marT="21167" marB="211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solidFill>
                            <a:srgbClr val="000000"/>
                          </a:solidFill>
                        </a:rPr>
                        <a:t>Куртка на утепляющей прокладке: 1 ед.</a:t>
                      </a:r>
                    </a:p>
                  </a:txBody>
                  <a:tcPr marL="22049" marR="42333" marT="21167" marB="211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2333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0000"/>
                          </a:solidFill>
                        </a:rPr>
                        <a:t>Брюки на утепляющей прокладке: 1 ед.</a:t>
                      </a:r>
                    </a:p>
                  </a:txBody>
                  <a:tcPr marL="22049" marR="42333" marT="21167" marB="211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0000"/>
                          </a:solidFill>
                        </a:rPr>
                        <a:t>Брюки на утепляющей прокладке: 1 ед.</a:t>
                      </a:r>
                    </a:p>
                  </a:txBody>
                  <a:tcPr marL="22049" marR="42333" marT="21167" marB="211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933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ru-RU" sz="1400">
                          <a:solidFill>
                            <a:srgbClr val="000000"/>
                          </a:solidFill>
                        </a:rPr>
                        <a:t>Валенки: 1 пара</a:t>
                      </a:r>
                    </a:p>
                  </a:txBody>
                  <a:tcPr marL="22049" marR="42333" marT="21167" marB="211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solidFill>
                            <a:srgbClr val="000000"/>
                          </a:solidFill>
                        </a:rPr>
                        <a:t>Валенки: неизвестно</a:t>
                      </a:r>
                    </a:p>
                  </a:txBody>
                  <a:tcPr marL="22049" marR="42333" marT="21167" marB="211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633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0000"/>
                          </a:solidFill>
                        </a:rPr>
                        <a:t>Ботики кожаные: 1 пара</a:t>
                      </a:r>
                    </a:p>
                  </a:txBody>
                  <a:tcPr marL="22049" marR="42333" marT="21167" marB="211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5" name="Рисунок 4" descr="kamen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2708920"/>
            <a:ext cx="2448272" cy="164384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Спец. одежда каменщика</a:t>
            </a:r>
            <a:endParaRPr lang="ru-RU" dirty="0"/>
          </a:p>
        </p:txBody>
      </p:sp>
      <p:pic>
        <p:nvPicPr>
          <p:cNvPr id="6" name="Рисунок 5" descr="7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528" y="4725144"/>
            <a:ext cx="2520280" cy="1677562"/>
          </a:xfrm>
          <a:prstGeom prst="rect">
            <a:avLst/>
          </a:prstGeom>
        </p:spPr>
      </p:pic>
    </p:spTree>
  </p:cSld>
  <p:clrMapOvr>
    <a:masterClrMapping/>
  </p:clrMapOvr>
  <p:transition advClick="0" advTm="28000"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b="1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Плюсы и минусы </a:t>
            </a:r>
            <a:r>
              <a:rPr lang="ru-RU" b="1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профессии</a:t>
            </a:r>
          </a:p>
          <a:p>
            <a:pPr algn="ctr">
              <a:buNone/>
            </a:pPr>
            <a:r>
              <a:rPr lang="ru-RU" b="1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каменщик</a:t>
            </a:r>
            <a:endParaRPr lang="ru-RU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Рисунок 4" descr="353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95736" y="2708920"/>
            <a:ext cx="5040560" cy="3279174"/>
          </a:xfrm>
          <a:prstGeom prst="rect">
            <a:avLst/>
          </a:prstGeom>
        </p:spPr>
      </p:pic>
    </p:spTree>
  </p:cSld>
  <p:clrMapOvr>
    <a:masterClrMapping/>
  </p:clrMapOvr>
  <p:transition advClick="0" advTm="6000"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-template-24">
  <a:themeElements>
    <a:clrScheme name="powerpoint-template-24 10">
      <a:dk1>
        <a:srgbClr val="4D4D4D"/>
      </a:dk1>
      <a:lt1>
        <a:srgbClr val="FFFFFF"/>
      </a:lt1>
      <a:dk2>
        <a:srgbClr val="4D4D4D"/>
      </a:dk2>
      <a:lt2>
        <a:srgbClr val="933A12"/>
      </a:lt2>
      <a:accent1>
        <a:srgbClr val="C2A980"/>
      </a:accent1>
      <a:accent2>
        <a:srgbClr val="AE531E"/>
      </a:accent2>
      <a:accent3>
        <a:srgbClr val="FFFFFF"/>
      </a:accent3>
      <a:accent4>
        <a:srgbClr val="404040"/>
      </a:accent4>
      <a:accent5>
        <a:srgbClr val="DDD1C0"/>
      </a:accent5>
      <a:accent6>
        <a:srgbClr val="9D4A1A"/>
      </a:accent6>
      <a:hlink>
        <a:srgbClr val="F07F39"/>
      </a:hlink>
      <a:folHlink>
        <a:srgbClr val="DDDDDD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0E0F83"/>
        </a:lt2>
        <a:accent1>
          <a:srgbClr val="4049D2"/>
        </a:accent1>
        <a:accent2>
          <a:srgbClr val="494FD9"/>
        </a:accent2>
        <a:accent3>
          <a:srgbClr val="FFFFFF"/>
        </a:accent3>
        <a:accent4>
          <a:srgbClr val="404040"/>
        </a:accent4>
        <a:accent5>
          <a:srgbClr val="AFB1E5"/>
        </a:accent5>
        <a:accent6>
          <a:srgbClr val="4147C4"/>
        </a:accent6>
        <a:hlink>
          <a:srgbClr val="757DD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4B8ACD"/>
        </a:lt2>
        <a:accent1>
          <a:srgbClr val="5C98C2"/>
        </a:accent1>
        <a:accent2>
          <a:srgbClr val="93BAD6"/>
        </a:accent2>
        <a:accent3>
          <a:srgbClr val="FFFFFF"/>
        </a:accent3>
        <a:accent4>
          <a:srgbClr val="404040"/>
        </a:accent4>
        <a:accent5>
          <a:srgbClr val="B5CADD"/>
        </a:accent5>
        <a:accent6>
          <a:srgbClr val="85A8C2"/>
        </a:accent6>
        <a:hlink>
          <a:srgbClr val="AECDE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114682"/>
        </a:lt2>
        <a:accent1>
          <a:srgbClr val="295B99"/>
        </a:accent1>
        <a:accent2>
          <a:srgbClr val="406DA6"/>
        </a:accent2>
        <a:accent3>
          <a:srgbClr val="FFFFFF"/>
        </a:accent3>
        <a:accent4>
          <a:srgbClr val="404040"/>
        </a:accent4>
        <a:accent5>
          <a:srgbClr val="ACB5CA"/>
        </a:accent5>
        <a:accent6>
          <a:srgbClr val="396296"/>
        </a:accent6>
        <a:hlink>
          <a:srgbClr val="5F84B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617180"/>
        </a:lt2>
        <a:accent1>
          <a:srgbClr val="85919F"/>
        </a:accent1>
        <a:accent2>
          <a:srgbClr val="96A3AF"/>
        </a:accent2>
        <a:accent3>
          <a:srgbClr val="FFFFFF"/>
        </a:accent3>
        <a:accent4>
          <a:srgbClr val="404040"/>
        </a:accent4>
        <a:accent5>
          <a:srgbClr val="C2C7CD"/>
        </a:accent5>
        <a:accent6>
          <a:srgbClr val="87939E"/>
        </a:accent6>
        <a:hlink>
          <a:srgbClr val="AFB9C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888888"/>
        </a:lt2>
        <a:accent1>
          <a:srgbClr val="9E9E9E"/>
        </a:accent1>
        <a:accent2>
          <a:srgbClr val="BEBEBE"/>
        </a:accent2>
        <a:accent3>
          <a:srgbClr val="FFFFFF"/>
        </a:accent3>
        <a:accent4>
          <a:srgbClr val="404040"/>
        </a:accent4>
        <a:accent5>
          <a:srgbClr val="CCCCCC"/>
        </a:accent5>
        <a:accent6>
          <a:srgbClr val="ACACAC"/>
        </a:accent6>
        <a:hlink>
          <a:srgbClr val="C8C8C8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888888"/>
        </a:lt2>
        <a:accent1>
          <a:srgbClr val="9E9E9E"/>
        </a:accent1>
        <a:accent2>
          <a:srgbClr val="BEBEBE"/>
        </a:accent2>
        <a:accent3>
          <a:srgbClr val="FFFFFF"/>
        </a:accent3>
        <a:accent4>
          <a:srgbClr val="404040"/>
        </a:accent4>
        <a:accent5>
          <a:srgbClr val="CCCCCC"/>
        </a:accent5>
        <a:accent6>
          <a:srgbClr val="ACACAC"/>
        </a:accent6>
        <a:hlink>
          <a:srgbClr val="D000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888888"/>
        </a:lt2>
        <a:accent1>
          <a:srgbClr val="9E9E9E"/>
        </a:accent1>
        <a:accent2>
          <a:srgbClr val="BEBEBE"/>
        </a:accent2>
        <a:accent3>
          <a:srgbClr val="FFFFFF"/>
        </a:accent3>
        <a:accent4>
          <a:srgbClr val="404040"/>
        </a:accent4>
        <a:accent5>
          <a:srgbClr val="CCCCCC"/>
        </a:accent5>
        <a:accent6>
          <a:srgbClr val="ACACAC"/>
        </a:accent6>
        <a:hlink>
          <a:srgbClr val="3892FE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933A12"/>
        </a:lt2>
        <a:accent1>
          <a:srgbClr val="C2A980"/>
        </a:accent1>
        <a:accent2>
          <a:srgbClr val="AE531E"/>
        </a:accent2>
        <a:accent3>
          <a:srgbClr val="FFFFFF"/>
        </a:accent3>
        <a:accent4>
          <a:srgbClr val="404040"/>
        </a:accent4>
        <a:accent5>
          <a:srgbClr val="DDD1C0"/>
        </a:accent5>
        <a:accent6>
          <a:srgbClr val="9D4A1A"/>
        </a:accent6>
        <a:hlink>
          <a:srgbClr val="F07F3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powerpoint-template-24</Template>
  <TotalTime>261</TotalTime>
  <Words>545</Words>
  <Application>Microsoft Office PowerPoint</Application>
  <PresentationFormat>Экран (4:3)</PresentationFormat>
  <Paragraphs>85</Paragraphs>
  <Slides>16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powerpoint-template-24</vt:lpstr>
      <vt:lpstr>«Каменщик – моя будущая профессия»</vt:lpstr>
      <vt:lpstr>Слайд 2</vt:lpstr>
      <vt:lpstr>Слайд 3</vt:lpstr>
      <vt:lpstr>Инструменты</vt:lpstr>
      <vt:lpstr>Инструменты</vt:lpstr>
      <vt:lpstr>Инструменты</vt:lpstr>
      <vt:lpstr>Виды кладок кирпича</vt:lpstr>
      <vt:lpstr>Спец. одежда каменщика</vt:lpstr>
      <vt:lpstr>Слайд 9</vt:lpstr>
      <vt:lpstr>Преимущества:</vt:lpstr>
      <vt:lpstr>Недостатки:</vt:lpstr>
      <vt:lpstr>Где учиться и как стать каменщиком </vt:lpstr>
      <vt:lpstr>Где учиться и как стать каменщиком </vt:lpstr>
      <vt:lpstr>Перечень документов.</vt:lpstr>
      <vt:lpstr>Медицинские ограничения</vt:lpstr>
      <vt:lpstr>Слайд 16</vt:lpstr>
    </vt:vector>
  </TitlesOfParts>
  <Company>Krokoz™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а</dc:creator>
  <cp:lastModifiedBy>ОЛЬГА</cp:lastModifiedBy>
  <cp:revision>34</cp:revision>
  <dcterms:created xsi:type="dcterms:W3CDTF">2017-02-02T17:28:07Z</dcterms:created>
  <dcterms:modified xsi:type="dcterms:W3CDTF">2021-03-22T07:19:28Z</dcterms:modified>
</cp:coreProperties>
</file>