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5" r:id="rId3"/>
    <p:sldId id="276" r:id="rId4"/>
    <p:sldId id="277" r:id="rId5"/>
    <p:sldId id="290" r:id="rId6"/>
    <p:sldId id="279" r:id="rId7"/>
    <p:sldId id="280" r:id="rId8"/>
    <p:sldId id="281" r:id="rId9"/>
    <p:sldId id="282" r:id="rId10"/>
    <p:sldId id="283" r:id="rId11"/>
    <p:sldId id="284" r:id="rId12"/>
    <p:sldId id="289" r:id="rId13"/>
    <p:sldId id="285" r:id="rId14"/>
    <p:sldId id="29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rasnoyarsk.hh.ru/employer/3377576" TargetMode="External"/><Relationship Id="rId2" Type="http://schemas.openxmlformats.org/officeDocument/2006/relationships/hyperlink" Target="https://krasnoyarsk.hh.ru/employer/15988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ekolledzhi.ru/kolledzh/krasnoyarskiy-tehnikum-promyshlennogo-servisa" TargetMode="External"/><Relationship Id="rId2" Type="http://schemas.openxmlformats.org/officeDocument/2006/relationships/hyperlink" Target="https://www.vsekolledzhi.ru/kolledzh/krasnoyarskiy-tehnologicheskiy-tehnikum-pischevo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153400" cy="92869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Профессия «Повар, кондитер»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43570" y="4929198"/>
            <a:ext cx="2000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Выполнила:</a:t>
            </a:r>
          </a:p>
          <a:p>
            <a:r>
              <a:rPr lang="ru-RU" dirty="0" smtClean="0"/>
              <a:t>Фокина Таисия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214290"/>
            <a:ext cx="57839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Краевое государственное казенное учреждение для детей-сирот и детей, 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оставшихся без попечения родителей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«Бородинский детский дом»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дминистратор\Desktop\ВК\ВК\ШКОЛА\5c8a1149d67750228628e2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3309939" cy="3971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Правила приема в ПОО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5400684" cy="4883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Требуемые документы: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Личное заявление о приеме в техникум;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Документ, удостоверяющий личность (копия);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Документ об образовании;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Фотографии (3х4) -6 штук;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5. Справка с мед. учреждения о прохождении обязательного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медицинского осмотра, по форме №086/у.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 descr="C:\Users\Администратор\Desktop\ВК\ВК\ШКОЛА\avatar_634217977_avatar_401831878_Девочка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714620"/>
            <a:ext cx="2817344" cy="386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ТРУДОУСТРОЙСТВО И ОПЛАТА ТРУДА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214422"/>
            <a:ext cx="8153400" cy="5429288"/>
          </a:xfrm>
        </p:spPr>
        <p:txBody>
          <a:bodyPr>
            <a:normAutofit fontScale="47500" lnSpcReduction="20000"/>
          </a:bodyPr>
          <a:lstStyle/>
          <a:p>
            <a:pPr marL="0" indent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Заработная плата кондитеров по России имеет большой разброс в показателях. В областных центрах она составляет 20-50 тыс. рублей, в региональных — 20-40 тыс. рублей. Сотрудники небольших городов получают 15-30 тыс. рублей, но при этом у них нередко возникают сложности с трудоустройством. На общем фоне выделяются заработки кондитеров в восточной части страны. В частности, в Магадане представители профессии могут рассчитывать на зарплату в 60-90 тыс. рублей. </a:t>
            </a:r>
          </a:p>
          <a:p>
            <a:pPr marL="0" indent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Самые высокие зарплаты поваров в ресторанах </a:t>
            </a: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в Москве и области, Санкт-Петербурге.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 Здесь среднее жалованье этих работников от </a:t>
            </a: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40–120 тысяч рублей.</a:t>
            </a:r>
            <a:endParaRPr lang="ru-RU"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Существенно ниже оплата труда в регионах. Так в </a:t>
            </a: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Новосибирске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 жалованье колеблется </a:t>
            </a: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от 10 до 40 тысяч рублей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а </a:t>
            </a: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в Екатеринбурге — от 14 до 50 тысяч рублей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 в зависимости от заведения и разряда специалиста. Также на это влияет круг обязанностей сотрудника. В зоне верхнего уровня зарплат находятся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шеф-де-парти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(тот, кто отвечает за целый цех, например, горячих или холодных блюд), старший повар (отвечающий за качество блюд), су-шеф (помощник шеф-повара).</a:t>
            </a:r>
          </a:p>
          <a:p>
            <a:pPr marL="0" indent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Заработок мастера-кондитера зависит от уровня его профессионализма, опыта, сферы деятельности, набора практических навыков, умения себя подать. Также на доход влияет место работы повара. Самые высокие зарплаты кондитеров зафиксированы в Париже, Лондоне,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Дубае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Сингапуре, Нью-Йорке, Москве, Лос-Анджелесе. Причем, многие эксперты кондитерского дела не привязаны к каким-либо ресторанам. Они работают в собственных студиях, выполняя эксклюзивные заказы для мероприятий.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ТРУДОУСТРОЙСТВО И ОПЛАТА ТРУДА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285860"/>
            <a:ext cx="8153400" cy="2928958"/>
          </a:xfrm>
        </p:spPr>
        <p:txBody>
          <a:bodyPr>
            <a:normAutofit fontScale="77500" lnSpcReduction="20000"/>
          </a:bodyPr>
          <a:lstStyle/>
          <a:p>
            <a:r>
              <a:rPr lang="ru-RU" sz="1500" b="1" u="sng" dirty="0" smtClean="0">
                <a:latin typeface="Times New Roman" pitchFamily="18" charset="0"/>
                <a:cs typeface="Times New Roman" pitchFamily="18" charset="0"/>
              </a:rPr>
              <a:t>Повар-универсал</a:t>
            </a:r>
          </a:p>
          <a:p>
            <a:pPr>
              <a:buNone/>
            </a:pP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30 000-50 000 руб.</a:t>
            </a:r>
          </a:p>
          <a:p>
            <a:pPr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  <a:hlinkClick r:id="rId2"/>
              </a:rPr>
              <a:t>ООО М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Ресто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Красноярск</a:t>
            </a:r>
          </a:p>
          <a:p>
            <a:pPr marL="93663" indent="0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Приготовление блюд и напитков. Отчетность. Соблюдение чистоты на рабочем месте.</a:t>
            </a:r>
          </a:p>
          <a:p>
            <a:pPr marL="93663" indent="0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Профессиональное образование. Любовь к своей профессии. Аккуратность. </a:t>
            </a:r>
          </a:p>
          <a:p>
            <a:pPr marL="93663" indent="0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Быстрая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обучаемость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, умение планировать рабочие процессы. Ответственность за свою работу. </a:t>
            </a:r>
            <a:endParaRPr lang="ru-RU" dirty="0" smtClean="0"/>
          </a:p>
          <a:p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Повар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27 000-40 000 руб.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Mike&amp;Molly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Красноярск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Приготовление блюд в соответствии с тех. картами. Соблюдение норм хранения.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Ответственный подход к работе. Желание работать и развиваться.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i="1" dirty="0" smtClean="0"/>
          </a:p>
          <a:p>
            <a:endParaRPr lang="ru-RU" dirty="0"/>
          </a:p>
        </p:txBody>
      </p:sp>
      <p:pic>
        <p:nvPicPr>
          <p:cNvPr id="2053" name="Picture 5" descr="C:\Users\Администратор\Desktop\ВК\ВК\ШКОЛА\1dFWtNB40A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357562"/>
            <a:ext cx="5868614" cy="3369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Предпринимательская деятельность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115328" cy="2000264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Карьерный рост повара-кондитера зависит от повышения профессионального разряда. Профессионализм и мастерство специалиста могут позволить открыть собственное дело, например, кафе, булочную.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Администратор\Desktop\ВК\ВК\ШКОЛА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429000"/>
            <a:ext cx="2549579" cy="3286124"/>
          </a:xfrm>
          <a:prstGeom prst="rect">
            <a:avLst/>
          </a:prstGeom>
          <a:noFill/>
        </p:spPr>
      </p:pic>
      <p:pic>
        <p:nvPicPr>
          <p:cNvPr id="6" name="Picture 2" descr="C:\Users\Администратор\Desktop\ВК\ВК\ШКОЛА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429000"/>
            <a:ext cx="2482444" cy="3309924"/>
          </a:xfrm>
          <a:prstGeom prst="rect">
            <a:avLst/>
          </a:prstGeom>
          <a:noFill/>
        </p:spPr>
      </p:pic>
      <p:pic>
        <p:nvPicPr>
          <p:cNvPr id="7" name="Picture 3" descr="C:\Users\Администратор\Desktop\ВК\ВК\ШКОЛА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3429000"/>
            <a:ext cx="2428864" cy="3238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Администратор\Desktop\ВК\ВК\ШКОЛА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43050"/>
            <a:ext cx="4011062" cy="4823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Содержание труда: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142984"/>
            <a:ext cx="8153400" cy="31146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Прием сырья и его переработка; </a:t>
            </a:r>
          </a:p>
          <a:p>
            <a:r>
              <a:rPr lang="ru-RU" dirty="0" smtClean="0"/>
              <a:t>хранение, приготовление холодных закусок, первых, вторых, сладких и холодных блюд; </a:t>
            </a:r>
          </a:p>
          <a:p>
            <a:r>
              <a:rPr lang="ru-RU" dirty="0" smtClean="0"/>
              <a:t>выполнение первичной обработки мясных и рыбных продуктов и овощей;</a:t>
            </a:r>
          </a:p>
          <a:p>
            <a:r>
              <a:rPr lang="ru-RU" dirty="0" smtClean="0"/>
              <a:t>оформление блюд для раздачи, их раздача; </a:t>
            </a:r>
          </a:p>
          <a:p>
            <a:r>
              <a:rPr lang="ru-RU" dirty="0" smtClean="0"/>
              <a:t>приготовление различных видов теста вручную и при помощи машин, штамповка и формовка изделия; </a:t>
            </a:r>
          </a:p>
          <a:p>
            <a:r>
              <a:rPr lang="ru-RU" dirty="0" smtClean="0"/>
              <a:t>приготовление различных видов кремов и помадок, </a:t>
            </a:r>
          </a:p>
          <a:p>
            <a:r>
              <a:rPr lang="ru-RU" dirty="0" smtClean="0"/>
              <a:t>отделка изделия кремом, шоколадом и др.; </a:t>
            </a:r>
          </a:p>
          <a:p>
            <a:r>
              <a:rPr lang="ru-RU" dirty="0" smtClean="0"/>
              <a:t>затаривание готовой продукции.</a:t>
            </a:r>
            <a:endParaRPr lang="ru-RU" dirty="0"/>
          </a:p>
        </p:txBody>
      </p:sp>
      <p:pic>
        <p:nvPicPr>
          <p:cNvPr id="2050" name="Picture 2" descr="C:\Users\Администратор\Desktop\ВК\ВК\ШКОЛА\png-transparent-foodservice-engineering-technologist-restaurant-technology-cook-technology-electronics-cafe-ha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911205"/>
            <a:ext cx="3738558" cy="2803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Базовые знания и умения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 fontScale="70000" lnSpcReduction="20000"/>
          </a:bodyPr>
          <a:lstStyle/>
          <a:p>
            <a:pPr marL="93663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 и подготовки к реализации полуфабрикатов для блюд, кулинарных изделий сложного ассортимента ;</a:t>
            </a:r>
          </a:p>
          <a:p>
            <a:pPr marL="93663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горячих блюд, кулинарных изделий, закусок сложного ассортимента с учетом потребностей различных категорий потребителей, видов и форм обслуживания;</a:t>
            </a:r>
          </a:p>
          <a:p>
            <a:pPr marL="93663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холодных блюд, кулинарных знать: требования охраны труда, пожарной безопасности и производственной санитарии в организации питания; виды, назначение, правила безопасной эксплуатации технологического оборудования, производственного инвентаря, инструментов,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весоизмерительных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приборов, посуды и правила ухода за ними; изделий, закусок сложного ассортимента с учетом потребностей различных категорий потребителей, видов и форм обслуживания;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Базовые знания и умения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757758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холодных и горячих десертов, напитков сложного ассортимента с учетом потребностей различных категорий потребителей, видов и форм обслуживания;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хлебобулочных, мучных кондитерских изделий сложного ассортимента с учетом потребностей различных категорий потребителей, видов и форм обслуживания 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Организация и контроль текущей деятельности подчиненного персонала.</a:t>
            </a:r>
          </a:p>
          <a:p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Администратор\Desktop\ВК\ВК\ШКОЛА\img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Профессионально важные качества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высокая концентрация и большой объем внимания;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высокий уровень устойчивости, переключения и распределения внимания;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хорошо развитая координация движений;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хорошая моторная память;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хороший уровень развития вкусовой и обонятельной памяти;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хорошее здоровье и физическая устойчивость (способность переносить физическое напряжение и высокую температуру в течение долгого времени);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развитое обоняние, осязание (ощущения температуры, давления) - умение определить готовность и качество продукции при помощи анализаторов;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хорошее зрительное восприятие (умение определить качество и готовность продукции);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развитая словесно-логическая память (способность запомнить технологию приготовления различных сортов хлебобулочных изделий);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хорошо развитое "чувство времени".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736" y="267494"/>
            <a:ext cx="6115064" cy="139903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Медицинские противопоказания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71744"/>
            <a:ext cx="8043890" cy="38830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Работа не рекомендуется людям со следующими  заболеваниями: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сердечнососудистой системы;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органов дыхания; 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опорно-двигательного аппарата с нарушением двигательных функций; 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эндокринными заболеваниями (сахарный диабет); 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кожной аллергией и экземой кистей рук; 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дефектами зрения; </a:t>
            </a:r>
          </a:p>
          <a:p>
            <a:pPr marL="0" indent="0">
              <a:tabLst>
                <a:tab pos="354013" algn="l"/>
              </a:tabLst>
            </a:pPr>
            <a:r>
              <a:rPr lang="ru-RU" dirty="0" smtClean="0"/>
              <a:t> хроническими инфекционными заболеваниями. </a:t>
            </a:r>
          </a:p>
          <a:p>
            <a:pPr marL="0" indent="354013">
              <a:buNone/>
            </a:pPr>
            <a:endParaRPr lang="ru-RU" dirty="0" smtClean="0"/>
          </a:p>
        </p:txBody>
      </p:sp>
      <p:pic>
        <p:nvPicPr>
          <p:cNvPr id="1027" name="Picture 3" descr="C:\Users\Администратор\Desktop\ВК\ВК\ШКОЛА\134311417-cartoon-scientist-character-pointing-at-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2357454" cy="2079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Профессиональные компетенции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714612" y="1500174"/>
            <a:ext cx="6072230" cy="5143536"/>
          </a:xfrm>
        </p:spPr>
        <p:txBody>
          <a:bodyPr>
            <a:normAutofit fontScale="55000" lnSpcReduction="20000"/>
          </a:bodyPr>
          <a:lstStyle/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 и подготовки к реализации полуфабрикатов для блюд, кулинарных изделий сложного ассортимента;</a:t>
            </a:r>
          </a:p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горячих блюд, кулинарных изделий, закусок сложного ассортимента с учетом потребностей различных категорий потребителей, видов и форм обслуживания;</a:t>
            </a:r>
          </a:p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холодных блюд, кулинарных изделий, закусок сложного ассортимента с учетом потребностей различных категорий потребителей, видов и форм обслуживания; </a:t>
            </a:r>
          </a:p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холодных и горячих десертов, напитков сложного ассортимента с учетом потребностей различных категорий потребителей, видов и форм обслуживания;</a:t>
            </a:r>
          </a:p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Организация и ведение процессов приготовления, оформления и подготовки к реализации хлебобулочных, мучных кондитерских изделий сложного ассортимента с учетом потребностей различных категорий потребителей, видов и форм обслуживания;</a:t>
            </a:r>
          </a:p>
          <a:p>
            <a:pPr marL="93663" indent="0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Организация и контроль текущей деятельности подчиненного персонала.</a:t>
            </a:r>
          </a:p>
          <a:p>
            <a:pPr marL="93663" indent="0">
              <a:buNone/>
            </a:pPr>
            <a:endParaRPr lang="ru-RU" dirty="0" smtClean="0"/>
          </a:p>
        </p:txBody>
      </p:sp>
      <p:pic>
        <p:nvPicPr>
          <p:cNvPr id="2050" name="Picture 2" descr="C:\Users\Администратор\Desktop\ВК\ВК\ШКОЛА\5668d7062549edb3f7d53f0fe3a35f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429000"/>
            <a:ext cx="2457918" cy="319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Профессиональные образовательные организации в Красноярском крае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00200"/>
            <a:ext cx="6357982" cy="4829196"/>
          </a:xfrm>
        </p:spPr>
        <p:txBody>
          <a:bodyPr>
            <a:normAutofit fontScale="77500" lnSpcReduction="20000"/>
          </a:bodyPr>
          <a:lstStyle/>
          <a:p>
            <a:pPr marL="3175" indent="-3175"/>
            <a:r>
              <a:rPr lang="ru-RU" b="1" dirty="0" smtClean="0"/>
              <a:t> </a:t>
            </a:r>
            <a:r>
              <a:rPr lang="ru-RU" b="1" dirty="0" smtClean="0">
                <a:solidFill>
                  <a:srgbClr val="00B0F0"/>
                </a:solidFill>
              </a:rPr>
              <a:t>КГБПОУ «Техникум горных разработок имени В.П. Астафьева», «Поварское и кондитерское дело</a:t>
            </a:r>
            <a:r>
              <a:rPr lang="ru-RU" b="1" dirty="0" smtClean="0">
                <a:solidFill>
                  <a:srgbClr val="00B0F0"/>
                </a:solidFill>
              </a:rPr>
              <a:t>» </a:t>
            </a:r>
          </a:p>
          <a:p>
            <a:pPr marL="3175" indent="-3175">
              <a:buNone/>
            </a:pPr>
            <a:r>
              <a:rPr lang="ru-RU" dirty="0" smtClean="0"/>
              <a:t>Красноярский </a:t>
            </a:r>
            <a:r>
              <a:rPr lang="ru-RU" dirty="0" smtClean="0"/>
              <a:t>край, </a:t>
            </a:r>
            <a:r>
              <a:rPr lang="ru-RU" dirty="0" err="1" smtClean="0"/>
              <a:t>Рыбинский</a:t>
            </a:r>
            <a:r>
              <a:rPr lang="ru-RU" dirty="0" smtClean="0"/>
              <a:t> район, пос. </a:t>
            </a:r>
            <a:r>
              <a:rPr lang="ru-RU" dirty="0" err="1" smtClean="0"/>
              <a:t>Ирша</a:t>
            </a:r>
            <a:r>
              <a:rPr lang="ru-RU" dirty="0" smtClean="0"/>
              <a:t>, ул. Студенческая, 1А</a:t>
            </a:r>
            <a:endParaRPr lang="ru-RU" b="1" dirty="0" smtClean="0"/>
          </a:p>
          <a:p>
            <a:pPr marL="3175" indent="-3175"/>
            <a:r>
              <a:rPr lang="ru-RU" b="1" dirty="0" smtClean="0">
                <a:hlinkClick r:id="rId2" tooltip="Красноярский технологический техникум пищевой промышленности"/>
              </a:rPr>
              <a:t> Красноярский </a:t>
            </a:r>
            <a:r>
              <a:rPr lang="ru-RU" b="1" dirty="0" smtClean="0">
                <a:hlinkClick r:id="rId2" tooltip="Красноярский технологический техникум пищевой промышленности"/>
              </a:rPr>
              <a:t>технологический техникум пищевой </a:t>
            </a:r>
            <a:r>
              <a:rPr lang="ru-RU" b="1" dirty="0" smtClean="0">
                <a:hlinkClick r:id="rId2" tooltip="Красноярский технологический техникум пищевой промышленности"/>
              </a:rPr>
              <a:t>промышленности</a:t>
            </a:r>
            <a:r>
              <a:rPr lang="ru-RU" b="1" dirty="0" smtClean="0"/>
              <a:t> </a:t>
            </a:r>
            <a:r>
              <a:rPr lang="ru-RU" dirty="0" smtClean="0"/>
              <a:t>Красноярский край, Красноярск, </a:t>
            </a:r>
            <a:endParaRPr lang="ru-RU" dirty="0" smtClean="0"/>
          </a:p>
          <a:p>
            <a:pPr marL="3175" indent="-3175">
              <a:buNone/>
            </a:pPr>
            <a:r>
              <a:rPr lang="ru-RU" dirty="0" smtClean="0"/>
              <a:t>ул</a:t>
            </a:r>
            <a:r>
              <a:rPr lang="ru-RU" dirty="0" smtClean="0"/>
              <a:t>. Партизана Железняка, дом 14</a:t>
            </a:r>
            <a:endParaRPr lang="ru-RU" b="1" dirty="0" smtClean="0"/>
          </a:p>
          <a:p>
            <a:r>
              <a:rPr lang="ru-RU" b="1" dirty="0" smtClean="0">
                <a:hlinkClick r:id="rId3" tooltip="Красноярский техникум промышленного сервиса"/>
              </a:rPr>
              <a:t>Красноярский техникум </a:t>
            </a:r>
            <a:endParaRPr lang="ru-RU" b="1" dirty="0" smtClean="0">
              <a:hlinkClick r:id="rId3" tooltip="Красноярский техникум промышленного сервиса"/>
            </a:endParaRPr>
          </a:p>
          <a:p>
            <a:pPr>
              <a:buNone/>
            </a:pPr>
            <a:r>
              <a:rPr lang="ru-RU" b="1" dirty="0" smtClean="0">
                <a:hlinkClick r:id="rId3" tooltip="Красноярский техникум промышленного сервиса"/>
              </a:rPr>
              <a:t>п</a:t>
            </a:r>
            <a:r>
              <a:rPr lang="ru-RU" b="1" dirty="0" smtClean="0">
                <a:hlinkClick r:id="rId3" tooltip="Красноярский техникум промышленного сервиса"/>
              </a:rPr>
              <a:t>ромышленного </a:t>
            </a:r>
            <a:r>
              <a:rPr lang="ru-RU" b="1" dirty="0" smtClean="0">
                <a:hlinkClick r:id="rId3" tooltip="Красноярский техникум промышленного сервиса"/>
              </a:rPr>
              <a:t>сервиса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Красноярский </a:t>
            </a:r>
            <a:r>
              <a:rPr lang="ru-RU" dirty="0" smtClean="0"/>
              <a:t>край, Красноярск,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ул</a:t>
            </a:r>
            <a:r>
              <a:rPr lang="ru-RU" dirty="0" smtClean="0"/>
              <a:t>. Академика Павлова, дом 23</a:t>
            </a:r>
          </a:p>
          <a:p>
            <a:pPr marL="3175" indent="-3175"/>
            <a:r>
              <a:rPr lang="ru-RU" b="1" dirty="0" smtClean="0">
                <a:solidFill>
                  <a:srgbClr val="00B0F0"/>
                </a:solidFill>
              </a:rPr>
              <a:t> И др.</a:t>
            </a:r>
            <a:endParaRPr lang="ru-RU" b="1" dirty="0" smtClean="0">
              <a:solidFill>
                <a:srgbClr val="00B0F0"/>
              </a:solidFill>
            </a:endParaRPr>
          </a:p>
          <a:p>
            <a:endParaRPr lang="ru-RU" dirty="0"/>
          </a:p>
        </p:txBody>
      </p:sp>
      <p:pic>
        <p:nvPicPr>
          <p:cNvPr id="5122" name="Picture 2" descr="C:\Users\Администратор\Desktop\ВК\ВК\ШКОЛА\2299190_9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778" y="1643050"/>
            <a:ext cx="2161940" cy="1285884"/>
          </a:xfrm>
          <a:prstGeom prst="rect">
            <a:avLst/>
          </a:prstGeom>
          <a:noFill/>
        </p:spPr>
      </p:pic>
      <p:pic>
        <p:nvPicPr>
          <p:cNvPr id="3074" name="Picture 2" descr="C:\Users\Администратор\Desktop\ВК\ВК\ШКОЛА\5d355a687154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3214686"/>
            <a:ext cx="2156636" cy="1196933"/>
          </a:xfrm>
          <a:prstGeom prst="rect">
            <a:avLst/>
          </a:prstGeom>
          <a:noFill/>
        </p:spPr>
      </p:pic>
      <p:pic>
        <p:nvPicPr>
          <p:cNvPr id="3075" name="Picture 3" descr="C:\Users\Администратор\Desktop\ВК\ВК\ШКОЛА\2042-krasnoyarskiy-tehnikum-promyshlennogo-servisa-8fcd630eefd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6578" y="4643446"/>
            <a:ext cx="2190744" cy="1218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1200</TotalTime>
  <Words>877</Words>
  <Application>Microsoft Office PowerPoint</Application>
  <PresentationFormat>Экран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Яркая</vt:lpstr>
      <vt:lpstr>Профессия «Повар, кондитер»</vt:lpstr>
      <vt:lpstr>Содержание труда:</vt:lpstr>
      <vt:lpstr>Базовые знания и умения</vt:lpstr>
      <vt:lpstr>Базовые знания и умения</vt:lpstr>
      <vt:lpstr>Слайд 5</vt:lpstr>
      <vt:lpstr>Профессионально важные качества</vt:lpstr>
      <vt:lpstr>Медицинские противопоказания</vt:lpstr>
      <vt:lpstr>Профессиональные компетенции</vt:lpstr>
      <vt:lpstr>Профессиональные образовательные организации в Красноярском крае</vt:lpstr>
      <vt:lpstr>Правила приема в ПОО</vt:lpstr>
      <vt:lpstr>ТРУДОУСТРОЙСТВО И ОПЛАТА ТРУДА</vt:lpstr>
      <vt:lpstr>ТРУДОУСТРОЙСТВО И ОПЛАТА ТРУДА</vt:lpstr>
      <vt:lpstr>Предпринимательская деятельность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Слесарь по ремонту автомобилей, автослесарь</dc:title>
  <dc:creator>Администратор</dc:creator>
  <cp:lastModifiedBy>Пользователь Windows</cp:lastModifiedBy>
  <cp:revision>142</cp:revision>
  <dcterms:created xsi:type="dcterms:W3CDTF">2019-03-28T04:03:10Z</dcterms:created>
  <dcterms:modified xsi:type="dcterms:W3CDTF">2021-03-22T02:01:49Z</dcterms:modified>
</cp:coreProperties>
</file>