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C291C25-E2DA-4AE2-BB84-7B84E038928C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4"/>
            <p14:sldId id="263"/>
            <p14:sldId id="265"/>
            <p14:sldId id="266"/>
            <p14:sldId id="268"/>
            <p14:sldId id="269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zoteka.ru/%D0%B2%D1%83%D0%B7%D1%8B/%D0%A1%D0%98%D0%91%D0%A3%D0%9F" TargetMode="External"/><Relationship Id="rId2" Type="http://schemas.openxmlformats.org/officeDocument/2006/relationships/hyperlink" Target="https://vuzoteka.ru/%D0%B2%D1%83%D0%B7%D1%8B/%D0%9A%D1%80%D0%B0%D1%81%D0%BD%D0%BE%D1%8F%D1%80%D1%81%D0%BA%D0%B8%D0%B9-%D0%93%D0%90%D0%A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zoteka.ru/%D0%B2%D1%83%D0%B7%D1%8B/%D0%A4%D0%B8%D0%BB%D0%B8%D0%B0%D0%BB-%D0%A0%D0%93%D0%A1%D0%A3-%D0%B2-%D0%9A%D1%80%D0%B0%D1%81%D0%BD%D0%BE%D1%8F%D1%80%D1%81%D0%BA%D0%B5-%D0%A0%D0%BE%D1%81%D1%81%D0%B8%D0%B9%D1%81%D0%BA%D0%BE%D0%B3%D0%BE-%D0%B3%D0%BE%D1%81%D1%83%D0%B4%D0%B0%D1%80%D1%81%D1%82%D0%B2%D0%B5%D0%BD%D0%BD%D0%BE%D0%B3%D0%BE-%D1%81%D0%BE%D1%86%D0%B8%D0%B0%D0%BB%D1%8C%D0%BD%D0%BE%D0%B3%D0%BE-%D1%83%D0%BD%D0%B8%D0%B2%D0%B5%D1%80%D1%81%D0%B8%D1%82%D0%B5%D1%82%D0%B0" TargetMode="External"/><Relationship Id="rId4" Type="http://schemas.openxmlformats.org/officeDocument/2006/relationships/hyperlink" Target="https://vuzoteka.ru/%D0%B2%D1%83%D0%B7%D1%8B/%D0%9A%D1%80%D0%B0%D1%81%D0%BD%D0%BE%D1%8F%D1%80%D1%81%D0%BA%D0%B8%D0%B9-%D1%84%D0%B8%D0%BB%D0%B8%D0%B0%D0%BB-%D0%9C%D0%AD%D0%A1%D0%98-%D0%9C%D0%BE%D1%81%D0%BA%D0%BE%D0%B2%D1%81%D0%BA%D0%BE%D0%B3%D0%BE-%D0%B3%D0%BE%D1%81%D1%83%D0%B4%D0%B0%D1%80%D1%81%D1%82%D0%B2%D0%B5%D0%BD%D0%BD%D0%BE%D0%B3%D0%BE-%D1%83%D0%BD%D0%B8%D0%B2%D0%B5%D1%80%D1%81%D0%B8%D1%82%D0%B5%D1%82%D0%B0-%D1%8D%D0%BA%D0%BE%D0%BD%D0%BE%D0%BC%D0%B8%D0%BA%D0%B8-%D1%81%D1%82%D0%B0%D1%82%D0%B8%D1%81%D1%82%D0%B8%D0%BA%D0%B8-%D0%B8-%D0%B8%D0%BD%D1%84%D0%BE%D1%80%D0%BC%D0%B0%D1%82%D0%B8%D0%BA%D0%B8-%D0%9C%D0%AD%D0%A1%D0%9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E%D1%80%D0%B8%D1%81%D0%BF%D1%80%D1%83%D0%B4%D0%B5%D0%BD%D1%86%D0%B8%D1%8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284984"/>
            <a:ext cx="7543800" cy="1524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Юрист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73216"/>
            <a:ext cx="5184576" cy="57606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sz="2000" i="1" dirty="0"/>
              <a:t>Если вы нашли клад, то одну четверть от него законно забирайте себе, а остальное закопайте!</a:t>
            </a:r>
          </a:p>
        </p:txBody>
      </p:sp>
      <p:pic>
        <p:nvPicPr>
          <p:cNvPr id="3074" name="Picture 2" descr="C:\Users\Ирина\Desktop\yuris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625"/>
            <a:ext cx="4425454" cy="29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617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266928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Профессиональные компетенции </a:t>
            </a:r>
            <a:r>
              <a:rPr lang="ru-RU" b="1" dirty="0" smtClean="0"/>
              <a:t> юриста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Ораторское искусство</a:t>
            </a:r>
          </a:p>
          <a:p>
            <a:r>
              <a:rPr lang="ru-RU" dirty="0"/>
              <a:t>Навыки письма</a:t>
            </a:r>
          </a:p>
          <a:p>
            <a:r>
              <a:rPr lang="ru-RU" dirty="0"/>
              <a:t>Умение работать с клиентом</a:t>
            </a:r>
          </a:p>
          <a:p>
            <a:r>
              <a:rPr lang="ru-RU" dirty="0" smtClean="0"/>
              <a:t>Умение </a:t>
            </a:r>
            <a:r>
              <a:rPr lang="ru-RU" dirty="0"/>
              <a:t>искать и анализировать, применять логику</a:t>
            </a:r>
          </a:p>
          <a:p>
            <a:r>
              <a:rPr lang="ru-RU" dirty="0"/>
              <a:t>Изучение судебной практики</a:t>
            </a:r>
          </a:p>
          <a:p>
            <a:r>
              <a:rPr lang="ru-RU" dirty="0"/>
              <a:t>Технологии</a:t>
            </a:r>
          </a:p>
          <a:p>
            <a:r>
              <a:rPr lang="ru-RU" dirty="0"/>
              <a:t>Знание основных законов и правовых процедур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939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4869160"/>
            <a:ext cx="6925816" cy="1312168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Пути получения профессии, профессиональные образовательные организации на территории округа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Красноярский ГАУ – Красноярский государственный аграрный университет</a:t>
            </a:r>
            <a:endParaRPr lang="ru-RU" dirty="0"/>
          </a:p>
          <a:p>
            <a:r>
              <a:rPr lang="ru-RU" u="sng" dirty="0">
                <a:hlinkClick r:id="rId3"/>
              </a:rPr>
              <a:t>СИБУП – Сибирский институт бизнеса, управления и психологии</a:t>
            </a:r>
            <a:endParaRPr lang="ru-RU" dirty="0"/>
          </a:p>
          <a:p>
            <a:r>
              <a:rPr lang="ru-RU" u="sng" dirty="0">
                <a:hlinkClick r:id="rId4"/>
              </a:rPr>
              <a:t>Красноярский филиал МЭСИ (Московского государственного университета экономики, статистики и информатики (МЭСИ))</a:t>
            </a:r>
            <a:endParaRPr lang="ru-RU" dirty="0"/>
          </a:p>
          <a:p>
            <a:r>
              <a:rPr lang="ru-RU" u="sng" dirty="0">
                <a:hlinkClick r:id="rId5"/>
              </a:rPr>
              <a:t>Филиал РГСУ в Красноярске (Российского государственного социального университета)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89869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450912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Документы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Документы Вузовские приемные комиссии начинают свою работу в августе. До этого времени важно подготовить всю необходимую документацию, среди которой обязательно должны присутствовать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Аттестат об окончании средней школы. Обычно сдается оригинал, который остается в личном деле студента до окончания вуза. </a:t>
            </a:r>
            <a:endParaRPr lang="ru-RU" sz="1800" dirty="0" smtClean="0"/>
          </a:p>
          <a:p>
            <a:r>
              <a:rPr lang="ru-RU" sz="1800" dirty="0" smtClean="0"/>
              <a:t>Копия </a:t>
            </a:r>
            <a:r>
              <a:rPr lang="ru-RU" sz="1800" dirty="0"/>
              <a:t>паспорта. </a:t>
            </a:r>
            <a:endParaRPr lang="ru-RU" sz="1800" dirty="0" smtClean="0"/>
          </a:p>
          <a:p>
            <a:r>
              <a:rPr lang="ru-RU" sz="1800" dirty="0" smtClean="0"/>
              <a:t>6 </a:t>
            </a:r>
            <a:r>
              <a:rPr lang="ru-RU" sz="1800" dirty="0"/>
              <a:t>цветных или черно-белых снимков размером 3х4 см. </a:t>
            </a:r>
            <a:endParaRPr lang="ru-RU" sz="1800" dirty="0" smtClean="0"/>
          </a:p>
          <a:p>
            <a:r>
              <a:rPr lang="ru-RU" sz="1800" dirty="0" smtClean="0"/>
              <a:t>Медицинская </a:t>
            </a:r>
            <a:r>
              <a:rPr lang="ru-RU" sz="1800" dirty="0"/>
              <a:t>справка (форма 086/У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Заявление о поступлении в вуз. Как правило, данная форма заполняется в присутствии приемной комиссии.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Лучше </a:t>
            </a:r>
            <a:r>
              <a:rPr lang="ru-RU" sz="1800" dirty="0"/>
              <a:t>всего заранее подготовить папку с документами, чтобы процесс подачи заявления не затянулся на несколько дней.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2568471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Трудоустройство и оплата труда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836712"/>
            <a:ext cx="7543800" cy="38862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smtClean="0"/>
              <a:t>секретарь </a:t>
            </a:r>
            <a:r>
              <a:rPr lang="ru-RU" dirty="0"/>
              <a:t>судебных заседаний;</a:t>
            </a:r>
          </a:p>
          <a:p>
            <a:pPr fontAlgn="base"/>
            <a:r>
              <a:rPr lang="ru-RU" dirty="0"/>
              <a:t>помощник судьи;</a:t>
            </a:r>
          </a:p>
          <a:p>
            <a:pPr fontAlgn="base"/>
            <a:r>
              <a:rPr lang="ru-RU" dirty="0"/>
              <a:t>прокурор;</a:t>
            </a:r>
          </a:p>
          <a:p>
            <a:pPr fontAlgn="base"/>
            <a:r>
              <a:rPr lang="ru-RU" dirty="0"/>
              <a:t>судья;</a:t>
            </a:r>
          </a:p>
          <a:p>
            <a:pPr fontAlgn="base"/>
            <a:r>
              <a:rPr lang="ru-RU" dirty="0"/>
              <a:t>судебный пристав;</a:t>
            </a:r>
          </a:p>
          <a:p>
            <a:pPr fontAlgn="base"/>
            <a:r>
              <a:rPr lang="ru-RU" dirty="0"/>
              <a:t>судебный эксперт.</a:t>
            </a: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29.113 </a:t>
            </a:r>
            <a:r>
              <a:rPr lang="ru-RU" sz="2800" b="1" dirty="0"/>
              <a:t>руб.</a:t>
            </a:r>
          </a:p>
          <a:p>
            <a:pPr marL="0" indent="0">
              <a:buNone/>
            </a:pPr>
            <a:r>
              <a:rPr lang="ru-RU" sz="2800" b="1" dirty="0"/>
              <a:t>Средняя зарплата юриста по России</a:t>
            </a:r>
          </a:p>
          <a:p>
            <a:pPr marL="0" indent="0"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xmlns="" val="2792326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24544" y="2276872"/>
            <a:ext cx="926937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Спасибо за внимание!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718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Выбор профессии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шаг, который определяет взрослую жизнь каждого человека. </a:t>
            </a:r>
            <a:r>
              <a:rPr lang="ru-RU" i="1" dirty="0"/>
              <a:t>Какую профессию выбрать и как быть востребованным на рынке труда в будущем? Какая профессия принесет и удовольствие, и финансовое благополучие?</a:t>
            </a:r>
            <a:r>
              <a:rPr lang="ru-RU" dirty="0"/>
              <a:t> Подростку трудно ответить на эти вопросы, потому что он не знаком с миром профессий и еще ни разу в жизни не работал. Взрослому человеку бывает еще труднее найти свое призвание, кардинально изменить свою жизнь, если выбор специальности в подростковом возрасте оказался неудачным.</a:t>
            </a:r>
          </a:p>
        </p:txBody>
      </p:sp>
    </p:spTree>
    <p:extLst>
      <p:ext uri="{BB962C8B-B14F-4D97-AF65-F5344CB8AC3E}">
        <p14:creationId xmlns:p14="http://schemas.microsoft.com/office/powerpoint/2010/main" xmlns="" val="93223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Профессия Юрист</a:t>
            </a:r>
            <a:endParaRPr lang="ru-RU" dirty="0"/>
          </a:p>
        </p:txBody>
      </p:sp>
      <p:pic>
        <p:nvPicPr>
          <p:cNvPr id="1026" name="Picture 2" descr="C:\Users\Ирина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4824536" cy="321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63888" y="404973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Юрист</a:t>
            </a:r>
            <a:r>
              <a:rPr lang="ru-RU" sz="2000" dirty="0" smtClean="0"/>
              <a:t>— </a:t>
            </a:r>
            <a:r>
              <a:rPr lang="ru-RU" sz="2000" dirty="0"/>
              <a:t>специалист по </a:t>
            </a:r>
            <a:r>
              <a:rPr lang="ru-RU" sz="2000" dirty="0">
                <a:hlinkClick r:id="rId3" tooltip="Юриспруденция"/>
              </a:rPr>
              <a:t>правоведению</a:t>
            </a:r>
            <a:r>
              <a:rPr lang="ru-RU" sz="2000" dirty="0"/>
              <a:t>, юридическим наукам; практический деятель в области </a:t>
            </a:r>
            <a:r>
              <a:rPr lang="ru-RU" sz="2000" dirty="0" smtClean="0"/>
              <a:t>права.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06552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869160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Профессия </a:t>
            </a:r>
            <a:r>
              <a:rPr lang="ru-RU" b="1" dirty="0" smtClean="0"/>
              <a:t> юрист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16" y="908720"/>
            <a:ext cx="8856984" cy="3888432"/>
          </a:xfrm>
        </p:spPr>
        <p:txBody>
          <a:bodyPr>
            <a:noAutofit/>
          </a:bodyPr>
          <a:lstStyle/>
          <a:p>
            <a:r>
              <a:rPr lang="ru-RU" sz="1800" dirty="0" smtClean="0"/>
              <a:t>Основная </a:t>
            </a:r>
            <a:r>
              <a:rPr lang="ru-RU" sz="1800" dirty="0"/>
              <a:t>цель деятельности юриста — защита прав и законных интересов гражданина или организации. Для этого юрист занимается поиском и анализом юридически значимой информации для дачи правового заключения по тем или иным вопросам.</a:t>
            </a:r>
          </a:p>
          <a:p>
            <a:r>
              <a:rPr lang="ru-RU" sz="1800" dirty="0"/>
              <a:t>Многим со стороны кажется, что суть профессии юриста заключается только в составлении документов и произнесении красивых речей в суде (как раз то, что обычно показывают в кино).</a:t>
            </a:r>
          </a:p>
          <a:p>
            <a:r>
              <a:rPr lang="ru-RU" sz="1800" dirty="0"/>
              <a:t>Грамотный документ или красивая речь — это лишь вершина айсберга. Для получения такого результата, надо обработать массу информации — найти ее, изучить, сопоставить, проанализировать и оценить с точки зрения действующего законодательства. Так как законы меняется практически каждый день, то эти изменения нужно отслеживать.</a:t>
            </a:r>
          </a:p>
          <a:p>
            <a:r>
              <a:rPr lang="ru-RU" sz="1800" dirty="0"/>
              <a:t>Работа с информацией — это одна из основных функций юриста.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2227100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301208"/>
            <a:ext cx="7848872" cy="1015008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b="1" dirty="0" smtClean="0">
                <a:solidFill>
                  <a:srgbClr val="260A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rgbClr val="260A0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>
                <a:solidFill>
                  <a:srgbClr val="260A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solidFill>
                  <a:srgbClr val="260A0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260A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rgbClr val="260A0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260A00"/>
                </a:solidFill>
                <a:latin typeface="+mn-lt"/>
                <a:cs typeface="Arial" pitchFamily="34" charset="0"/>
              </a:rPr>
              <a:t>Содержание </a:t>
            </a:r>
            <a:r>
              <a:rPr lang="ru-RU" b="1" dirty="0">
                <a:solidFill>
                  <a:srgbClr val="260A00"/>
                </a:solidFill>
                <a:latin typeface="+mn-lt"/>
                <a:cs typeface="Arial" pitchFamily="34" charset="0"/>
              </a:rPr>
              <a:t>труда </a:t>
            </a:r>
            <a:r>
              <a:rPr lang="ru-RU" b="1" dirty="0" smtClean="0">
                <a:solidFill>
                  <a:srgbClr val="260A00"/>
                </a:solidFill>
                <a:latin typeface="+mn-lt"/>
                <a:cs typeface="Arial" pitchFamily="34" charset="0"/>
              </a:rPr>
              <a:t>юриста</a:t>
            </a:r>
            <a:endParaRPr lang="ru-RU" dirty="0">
              <a:latin typeface="+mn-lt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42849085"/>
              </p:ext>
            </p:extLst>
          </p:nvPr>
        </p:nvGraphicFramePr>
        <p:xfrm>
          <a:off x="395536" y="548680"/>
          <a:ext cx="7543800" cy="4240634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23561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Главное 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в профессии юриста – это обладание логикой оценки и рассуждений, умение доказать оппоненту законный путь решения тех или иных вопросов, имеющих правовые последствия.</a:t>
                      </a:r>
                    </a:p>
                    <a:p>
                      <a:pPr marL="0" indent="0" algn="just" rtl="0" fontAlgn="base">
                        <a:buFont typeface="+mj-lt"/>
                        <a:buNone/>
                      </a:pPr>
                      <a:endParaRPr lang="ru-RU" sz="1800" dirty="0" smtClean="0">
                        <a:solidFill>
                          <a:srgbClr val="4B4B4B"/>
                        </a:solidFill>
                        <a:effectLst/>
                        <a:latin typeface="Verdana"/>
                      </a:endParaRPr>
                    </a:p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ru-RU" sz="1800" b="1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Юрист </a:t>
                      </a:r>
                      <a:r>
                        <a:rPr lang="ru-RU" sz="1800" b="1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должен знать: </a:t>
                      </a:r>
                      <a:endParaRPr lang="ru-RU" sz="1800" b="1" dirty="0" smtClean="0">
                        <a:solidFill>
                          <a:srgbClr val="4B4B4B"/>
                        </a:solidFill>
                        <a:effectLst/>
                        <a:latin typeface="Verdana"/>
                      </a:endParaRP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законодательство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, </a:t>
                      </a:r>
                      <a:endParaRPr lang="ru-RU" sz="1800" dirty="0" smtClean="0">
                        <a:solidFill>
                          <a:srgbClr val="4B4B4B"/>
                        </a:solidFill>
                        <a:effectLst/>
                        <a:latin typeface="Verdana"/>
                      </a:endParaRP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гражданское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трудовое,</a:t>
                      </a:r>
                      <a:r>
                        <a:rPr lang="ru-RU" sz="1800" baseline="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уголовное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, финансовое, административное </a:t>
                      </a: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право,</a:t>
                      </a: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методы 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криминалистики</a:t>
                      </a: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,</a:t>
                      </a: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психологию,</a:t>
                      </a: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логику,</a:t>
                      </a: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основы 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экономики, </a:t>
                      </a:r>
                      <a:endParaRPr lang="ru-RU" sz="1800" dirty="0" smtClean="0">
                        <a:solidFill>
                          <a:srgbClr val="4B4B4B"/>
                        </a:solidFill>
                        <a:effectLst/>
                        <a:latin typeface="Verdana"/>
                      </a:endParaRP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организации 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труда, </a:t>
                      </a:r>
                      <a:endParaRPr lang="ru-RU" sz="1800" dirty="0" smtClean="0">
                        <a:solidFill>
                          <a:srgbClr val="4B4B4B"/>
                        </a:solidFill>
                        <a:effectLst/>
                        <a:latin typeface="Verdana"/>
                      </a:endParaRPr>
                    </a:p>
                    <a:p>
                      <a:pPr marL="342900" indent="-342900" algn="just" rtl="0" fontAlgn="base"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производства </a:t>
                      </a:r>
                      <a:r>
                        <a:rPr lang="ru-RU" sz="1800" dirty="0">
                          <a:solidFill>
                            <a:srgbClr val="4B4B4B"/>
                          </a:solidFill>
                          <a:effectLst/>
                          <a:latin typeface="Verdana"/>
                        </a:rPr>
                        <a:t>и управления.</a:t>
                      </a:r>
                    </a:p>
                  </a:txBody>
                  <a:tcPr marL="62917" marR="62917" marT="62917" marB="629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9401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Тип и класс профессии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280920" cy="44644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Профессия юриста относится к типу: </a:t>
            </a:r>
            <a:r>
              <a:rPr lang="ru-RU" b="1" dirty="0"/>
              <a:t>«Человек – Человек», </a:t>
            </a:r>
            <a:r>
              <a:rPr lang="ru-RU" dirty="0"/>
              <a:t>она ориентирована на общение и взаимодействие с людьми. Для этого требуются умения устанавливать и поддерживать деловые контакты, понимать людей, разбираться в человеческих взаимоотношениях, проявлять активность, общительность и контактность, обладать развитыми речевыми способностями и вербальным мышлением, обладать эмоциональной устойчивостью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Дополнительный тип профессии: </a:t>
            </a:r>
            <a:r>
              <a:rPr lang="ru-RU" b="1" dirty="0"/>
              <a:t>«Человек- Знак</a:t>
            </a:r>
            <a:r>
              <a:rPr lang="ru-RU" dirty="0"/>
              <a:t>», поскольку она связана с работой со знаковой информацией: текстами, цифрами, таблицами, схемами. Для этого требуются логические способности, умение сосредотачиваться, интерес к работе с информацией, развитое внимание и усидчивость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Профессия юриста относится к классу эвристических, она связана с анализом, исследованиями, взаимодействием с </a:t>
            </a:r>
            <a:r>
              <a:rPr lang="ru-RU" dirty="0" smtClean="0"/>
              <a:t>другими.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8394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Личностные качества, интересы и склонности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организованность;</a:t>
            </a:r>
          </a:p>
          <a:p>
            <a:r>
              <a:rPr lang="ru-RU" dirty="0"/>
              <a:t>аккуратность;</a:t>
            </a:r>
          </a:p>
          <a:p>
            <a:r>
              <a:rPr lang="ru-RU" dirty="0"/>
              <a:t>уверенность в себе;</a:t>
            </a:r>
          </a:p>
          <a:p>
            <a:r>
              <a:rPr lang="ru-RU" dirty="0"/>
              <a:t>эрудированность;</a:t>
            </a:r>
          </a:p>
          <a:p>
            <a:r>
              <a:rPr lang="ru-RU" dirty="0"/>
              <a:t>честность и порядочность;</a:t>
            </a:r>
          </a:p>
          <a:p>
            <a:r>
              <a:rPr lang="ru-RU" dirty="0"/>
              <a:t>деловая хватка;</a:t>
            </a:r>
          </a:p>
          <a:p>
            <a:r>
              <a:rPr lang="ru-RU" dirty="0"/>
              <a:t>ответственность;</a:t>
            </a:r>
          </a:p>
          <a:p>
            <a:r>
              <a:rPr lang="ru-RU" dirty="0"/>
              <a:t>объективность;</a:t>
            </a:r>
          </a:p>
          <a:p>
            <a:r>
              <a:rPr lang="ru-RU" dirty="0"/>
              <a:t>коммуникабельность;</a:t>
            </a:r>
          </a:p>
          <a:p>
            <a:r>
              <a:rPr lang="ru-RU" dirty="0"/>
              <a:t>хорошая интуиция;</a:t>
            </a:r>
          </a:p>
          <a:p>
            <a:r>
              <a:rPr lang="ru-RU" dirty="0"/>
              <a:t>эмоционально-психическая устойчивость;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216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Медицинские противопоказания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Медицинские ограничения для юриста:</a:t>
            </a:r>
          </a:p>
          <a:p>
            <a:r>
              <a:rPr lang="ru-RU" dirty="0"/>
              <a:t>вирусоносительство (например, туберкулез);</a:t>
            </a:r>
          </a:p>
          <a:p>
            <a:r>
              <a:rPr lang="ru-RU" dirty="0"/>
              <a:t>хронические заболевания, вызывающие расстройства памяти и внимания;</a:t>
            </a:r>
          </a:p>
          <a:p>
            <a:r>
              <a:rPr lang="ru-RU" dirty="0"/>
              <a:t>некорректируемые нарушения зрения и слуха;</a:t>
            </a:r>
          </a:p>
          <a:p>
            <a:r>
              <a:rPr lang="ru-RU" dirty="0"/>
              <a:t>нервно-психические заболевания.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6743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537321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Квалифицированный юрист должен знать: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dirty="0"/>
              <a:t>Для успешного освоения профессии юриста необходимы базовые знания по обществоведению, истории, русскому языку. Желательно знание иностранного </a:t>
            </a:r>
            <a:r>
              <a:rPr lang="ru-RU" sz="2900" dirty="0" smtClean="0"/>
              <a:t>языка.</a:t>
            </a:r>
          </a:p>
          <a:p>
            <a:r>
              <a:rPr lang="ru-RU" sz="2900" dirty="0" smtClean="0"/>
              <a:t>гражданское,</a:t>
            </a:r>
          </a:p>
          <a:p>
            <a:r>
              <a:rPr lang="ru-RU" sz="2900" dirty="0" smtClean="0"/>
              <a:t>трудовое,</a:t>
            </a:r>
          </a:p>
          <a:p>
            <a:r>
              <a:rPr lang="ru-RU" sz="2900" dirty="0" smtClean="0"/>
              <a:t>уголовное</a:t>
            </a:r>
            <a:r>
              <a:rPr lang="ru-RU" sz="2900" dirty="0"/>
              <a:t>, </a:t>
            </a:r>
            <a:endParaRPr lang="ru-RU" sz="2900" dirty="0" smtClean="0"/>
          </a:p>
          <a:p>
            <a:r>
              <a:rPr lang="ru-RU" sz="2900" dirty="0" smtClean="0"/>
              <a:t>финансовое,</a:t>
            </a:r>
          </a:p>
          <a:p>
            <a:r>
              <a:rPr lang="ru-RU" sz="2900" dirty="0" smtClean="0"/>
              <a:t>административное </a:t>
            </a:r>
            <a:r>
              <a:rPr lang="ru-RU" sz="2900" dirty="0"/>
              <a:t>право;</a:t>
            </a:r>
          </a:p>
          <a:p>
            <a:r>
              <a:rPr lang="ru-RU" sz="2900" dirty="0"/>
              <a:t>Конституцию РФ;</a:t>
            </a:r>
          </a:p>
          <a:p>
            <a:r>
              <a:rPr lang="ru-RU" sz="2900" dirty="0"/>
              <a:t>действующее законодательство;</a:t>
            </a:r>
          </a:p>
          <a:p>
            <a:r>
              <a:rPr lang="ru-RU" sz="2900" dirty="0"/>
              <a:t>методы криминалистики;</a:t>
            </a:r>
          </a:p>
          <a:p>
            <a:r>
              <a:rPr lang="ru-RU" sz="2900" dirty="0"/>
              <a:t>логику и психологию;</a:t>
            </a:r>
          </a:p>
          <a:p>
            <a:r>
              <a:rPr lang="ru-RU" sz="2900" dirty="0"/>
              <a:t>основы экономики;</a:t>
            </a:r>
          </a:p>
          <a:p>
            <a:r>
              <a:rPr lang="ru-RU" sz="2900" dirty="0"/>
              <a:t>основы организации труда, производства и управления.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4544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118</TotalTime>
  <Words>415</Words>
  <Application>Microsoft Office PowerPoint</Application>
  <PresentationFormat>Экран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NewsPrint</vt:lpstr>
      <vt:lpstr>Юрист</vt:lpstr>
      <vt:lpstr>Выбор профессии</vt:lpstr>
      <vt:lpstr>Профессия Юрист</vt:lpstr>
      <vt:lpstr>Профессия  юрист </vt:lpstr>
      <vt:lpstr>   Содержание труда юриста</vt:lpstr>
      <vt:lpstr>Тип и класс профессии</vt:lpstr>
      <vt:lpstr>Личностные качества, интересы и склонности</vt:lpstr>
      <vt:lpstr>Медицинские противопоказания</vt:lpstr>
      <vt:lpstr>Квалифицированный юрист должен знать: </vt:lpstr>
      <vt:lpstr>Профессиональные компетенции  юриста </vt:lpstr>
      <vt:lpstr>Пути получения профессии, профессиональные образовательные организации на территории округа</vt:lpstr>
      <vt:lpstr>Документы</vt:lpstr>
      <vt:lpstr>Трудоустройство и оплата труда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Admin</cp:lastModifiedBy>
  <cp:revision>17</cp:revision>
  <dcterms:created xsi:type="dcterms:W3CDTF">2021-03-17T09:51:04Z</dcterms:created>
  <dcterms:modified xsi:type="dcterms:W3CDTF">2021-03-22T10:42:16Z</dcterms:modified>
</cp:coreProperties>
</file>