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79" r:id="rId2"/>
    <p:sldId id="278" r:id="rId3"/>
    <p:sldId id="286" r:id="rId4"/>
    <p:sldId id="277" r:id="rId5"/>
    <p:sldId id="271" r:id="rId6"/>
    <p:sldId id="270" r:id="rId7"/>
    <p:sldId id="287" r:id="rId8"/>
    <p:sldId id="272" r:id="rId9"/>
    <p:sldId id="273" r:id="rId10"/>
    <p:sldId id="274" r:id="rId11"/>
    <p:sldId id="275" r:id="rId12"/>
    <p:sldId id="276" r:id="rId13"/>
    <p:sldId id="282" r:id="rId14"/>
    <p:sldId id="290" r:id="rId15"/>
    <p:sldId id="280" r:id="rId16"/>
    <p:sldId id="281" r:id="rId17"/>
    <p:sldId id="283" r:id="rId18"/>
    <p:sldId id="284" r:id="rId19"/>
    <p:sldId id="257" r:id="rId20"/>
    <p:sldId id="262" r:id="rId21"/>
    <p:sldId id="259" r:id="rId22"/>
    <p:sldId id="260" r:id="rId23"/>
    <p:sldId id="264" r:id="rId24"/>
    <p:sldId id="289" r:id="rId25"/>
    <p:sldId id="263" r:id="rId26"/>
    <p:sldId id="266" r:id="rId27"/>
    <p:sldId id="288" r:id="rId28"/>
    <p:sldId id="267" r:id="rId29"/>
    <p:sldId id="26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p:scale>
          <a:sx n="75" d="100"/>
          <a:sy n="75" d="100"/>
        </p:scale>
        <p:origin x="-2392" y="-63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10300-9310-42C8-BC0E-C7874AE6187D}" type="datetimeFigureOut">
              <a:rPr lang="en-US" smtClean="0"/>
              <a:t>12/20/15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1FE536-C4EA-43E5-9948-95B548E1DBD5}" type="slidenum">
              <a:rPr lang="en-US" smtClean="0"/>
              <a:t>‹#›</a:t>
            </a:fld>
            <a:endParaRPr lang="en-US"/>
          </a:p>
        </p:txBody>
      </p:sp>
    </p:spTree>
    <p:extLst>
      <p:ext uri="{BB962C8B-B14F-4D97-AF65-F5344CB8AC3E}">
        <p14:creationId xmlns:p14="http://schemas.microsoft.com/office/powerpoint/2010/main" val="4177223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739789-AF4F-4E9D-9553-C44C073486C8}" type="datetimeFigureOut">
              <a:rPr lang="en-US" smtClean="0"/>
              <a:t>12/20/15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ECDB4-1EC7-423A-81D7-AFB0A3CC4D81}" type="slidenum">
              <a:rPr lang="en-US" smtClean="0"/>
              <a:t>‹#›</a:t>
            </a:fld>
            <a:endParaRPr lang="en-US"/>
          </a:p>
        </p:txBody>
      </p:sp>
    </p:spTree>
    <p:extLst>
      <p:ext uri="{BB962C8B-B14F-4D97-AF65-F5344CB8AC3E}">
        <p14:creationId xmlns:p14="http://schemas.microsoft.com/office/powerpoint/2010/main" val="3347138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284" indent="-114284"/>
            <a:r>
              <a:rPr lang="en-US" dirty="0" smtClean="0"/>
              <a:t>Before</a:t>
            </a:r>
            <a:r>
              <a:rPr lang="en-US" baseline="0" dirty="0" smtClean="0"/>
              <a:t> we review the Multi-fabric VCS architecture, let us look at some building blocks for the architecture.</a:t>
            </a:r>
          </a:p>
          <a:p>
            <a:pPr marL="114284" indent="-114284"/>
            <a:r>
              <a:rPr lang="en-US" baseline="0" dirty="0" smtClean="0"/>
              <a:t>We are first going to look at the Datacenter POD or point-of-delivery</a:t>
            </a:r>
          </a:p>
          <a:p>
            <a:pPr marL="114284" indent="-114284"/>
            <a:r>
              <a:rPr lang="en-US" baseline="0" dirty="0" smtClean="0"/>
              <a:t>In an SDDC built with VMware NSX, we categorize the server infrastructure based on their roles in the network.</a:t>
            </a:r>
          </a:p>
          <a:p>
            <a:pPr marL="114284" indent="-114284"/>
            <a:r>
              <a:rPr lang="en-US" baseline="0" dirty="0" smtClean="0"/>
              <a:t>Here we have the Management, Infrastructure and Compute cluster</a:t>
            </a:r>
          </a:p>
          <a:p>
            <a:pPr marL="114284" indent="-114284"/>
            <a:r>
              <a:rPr lang="en-US" baseline="0" dirty="0" smtClean="0"/>
              <a:t>The role of the management rack is to host the software management infrastructure for the NFV racks which includes NSX and vCenter components</a:t>
            </a:r>
          </a:p>
          <a:p>
            <a:pPr marL="114284" indent="-114284"/>
            <a:r>
              <a:rPr lang="en-US" baseline="0" dirty="0" smtClean="0"/>
              <a:t>The role of the compute racks is to host the physical and virtual workloads for the datacenter</a:t>
            </a:r>
          </a:p>
          <a:p>
            <a:pPr marL="114284" indent="-114284"/>
            <a:r>
              <a:rPr lang="en-US" baseline="0" dirty="0" smtClean="0"/>
              <a:t>The physical servers themselves can be single or dual homed to the leaf switches.</a:t>
            </a:r>
          </a:p>
        </p:txBody>
      </p:sp>
      <p:sp>
        <p:nvSpPr>
          <p:cNvPr id="4" name="Header Placeholder 3"/>
          <p:cNvSpPr>
            <a:spLocks noGrp="1"/>
          </p:cNvSpPr>
          <p:nvPr>
            <p:ph type="hdr" sz="quarter" idx="10"/>
          </p:nvPr>
        </p:nvSpPr>
        <p:spPr/>
        <p:txBody>
          <a:bodyPr/>
          <a:lstStyle/>
          <a:p>
            <a:r>
              <a:rPr lang="en-US" smtClean="0"/>
              <a:t>Title Goes Here</a:t>
            </a:r>
            <a:endParaRPr lang="en-US" dirty="0" smtClean="0"/>
          </a:p>
        </p:txBody>
      </p:sp>
      <p:sp>
        <p:nvSpPr>
          <p:cNvPr id="5" name="Date Placeholder 4"/>
          <p:cNvSpPr>
            <a:spLocks noGrp="1"/>
          </p:cNvSpPr>
          <p:nvPr>
            <p:ph type="dt" idx="11"/>
          </p:nvPr>
        </p:nvSpPr>
        <p:spPr/>
        <p:txBody>
          <a:bodyPr/>
          <a:lstStyle/>
          <a:p>
            <a:fld id="{FE6D375B-68BE-4438-9C0F-0966DB8B2848}" type="datetime1">
              <a:rPr lang="en-US" smtClean="0"/>
              <a:t>12/20/15</a:t>
            </a:fld>
            <a:endParaRPr lang="en-US" dirty="0"/>
          </a:p>
        </p:txBody>
      </p:sp>
      <p:sp>
        <p:nvSpPr>
          <p:cNvPr id="6" name="Slide Number Placeholder 5"/>
          <p:cNvSpPr>
            <a:spLocks noGrp="1"/>
          </p:cNvSpPr>
          <p:nvPr>
            <p:ph type="sldNum" sz="quarter" idx="12"/>
          </p:nvPr>
        </p:nvSpPr>
        <p:spPr/>
        <p:txBody>
          <a:bodyPr/>
          <a:lstStyle/>
          <a:p>
            <a:r>
              <a:rPr lang="en-US" smtClean="0"/>
              <a:t>Page </a:t>
            </a:r>
            <a:fld id="{111E5896-917A-4035-A860-408E1EC3CD51}" type="slidenum">
              <a:rPr lang="en-US" smtClean="0"/>
              <a:pPr/>
              <a:t>2</a:t>
            </a:fld>
            <a:endParaRPr lang="en-US" dirty="0"/>
          </a:p>
        </p:txBody>
      </p:sp>
      <p:sp>
        <p:nvSpPr>
          <p:cNvPr id="7" name="Footer Placeholder 6"/>
          <p:cNvSpPr>
            <a:spLocks noGrp="1"/>
          </p:cNvSpPr>
          <p:nvPr>
            <p:ph type="ftr" sz="quarter" idx="13"/>
          </p:nvPr>
        </p:nvSpPr>
        <p:spPr/>
        <p:txBody>
          <a:bodyPr/>
          <a:lstStyle/>
          <a:p>
            <a:r>
              <a:rPr lang="en-US" smtClean="0"/>
              <a:t>© 2015 Brocade Communications Systems, Inc. CONFIDENTIAL—For Internal Use Only</a:t>
            </a:r>
            <a:endParaRPr lang="en-US"/>
          </a:p>
        </p:txBody>
      </p:sp>
    </p:spTree>
    <p:extLst>
      <p:ext uri="{BB962C8B-B14F-4D97-AF65-F5344CB8AC3E}">
        <p14:creationId xmlns:p14="http://schemas.microsoft.com/office/powerpoint/2010/main" val="1181843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Orchestration Layer</a:t>
            </a:r>
          </a:p>
          <a:p>
            <a:pPr marL="228600" indent="-228600">
              <a:buAutoNum type="arabicParenR"/>
            </a:pPr>
            <a:r>
              <a:rPr lang="en-US" dirty="0" smtClean="0"/>
              <a:t>Starting with Service Portal</a:t>
            </a:r>
            <a:r>
              <a:rPr lang="en-US" baseline="0" dirty="0" smtClean="0"/>
              <a:t> , users can manage the services and infra through it</a:t>
            </a:r>
          </a:p>
          <a:p>
            <a:pPr marL="228600" indent="-228600">
              <a:buAutoNum type="arabicParenR"/>
            </a:pPr>
            <a:r>
              <a:rPr lang="en-US" baseline="0" dirty="0" smtClean="0"/>
              <a:t>Templates based on TOSCA, YANG or HEAT</a:t>
            </a:r>
          </a:p>
          <a:p>
            <a:pPr marL="228600" indent="-228600">
              <a:buAutoNum type="arabicParenR"/>
            </a:pPr>
            <a:r>
              <a:rPr lang="en-US" baseline="0" dirty="0" smtClean="0"/>
              <a:t>Within the </a:t>
            </a:r>
            <a:r>
              <a:rPr lang="en-US" baseline="0" dirty="0" err="1" smtClean="0"/>
              <a:t>Cloudify</a:t>
            </a:r>
            <a:r>
              <a:rPr lang="en-US" baseline="0" dirty="0" smtClean="0"/>
              <a:t> Software, different components :</a:t>
            </a:r>
          </a:p>
          <a:p>
            <a:pPr marL="228600" indent="-228600">
              <a:buAutoNum type="arabicParenR"/>
            </a:pPr>
            <a:endParaRPr lang="en-US" baseline="0" dirty="0" smtClean="0"/>
          </a:p>
          <a:p>
            <a:pPr marL="171450" indent="-171450">
              <a:buFont typeface="Arial"/>
              <a:buChar char="•"/>
            </a:pPr>
            <a:r>
              <a:rPr lang="en-US" baseline="0" dirty="0" smtClean="0"/>
              <a:t>Service Orchestrator, responsible for the service catalogs, workflows, and chaining (firewall plus UTM )</a:t>
            </a:r>
          </a:p>
          <a:p>
            <a:pPr marL="171450" indent="-171450">
              <a:buFont typeface="Arial"/>
              <a:buChar char="•"/>
            </a:pPr>
            <a:r>
              <a:rPr lang="en-US" baseline="0" dirty="0" smtClean="0"/>
              <a:t>Network controller portion – orchestration of underlay network , the integration points will be to NSX or Brocade </a:t>
            </a:r>
            <a:r>
              <a:rPr lang="en-US" baseline="0" dirty="0" err="1" smtClean="0"/>
              <a:t>Vyatta</a:t>
            </a:r>
            <a:r>
              <a:rPr lang="en-US" baseline="0" dirty="0" smtClean="0"/>
              <a:t> SDN Controller (</a:t>
            </a:r>
            <a:r>
              <a:rPr lang="en-US" baseline="0" dirty="0" err="1" smtClean="0"/>
              <a:t>RestAPI</a:t>
            </a:r>
            <a:r>
              <a:rPr lang="en-US" baseline="0" dirty="0" smtClean="0"/>
              <a:t>)</a:t>
            </a:r>
          </a:p>
          <a:p>
            <a:pPr marL="171450" indent="-171450">
              <a:buFont typeface="Arial"/>
              <a:buChar char="•"/>
            </a:pPr>
            <a:r>
              <a:rPr lang="en-US" baseline="0" dirty="0" smtClean="0"/>
              <a:t>Policy controller for the different types of rules and authentications </a:t>
            </a:r>
          </a:p>
          <a:p>
            <a:pPr marL="171450" indent="-171450">
              <a:buFont typeface="Arial"/>
              <a:buChar char="•"/>
            </a:pPr>
            <a:r>
              <a:rPr lang="en-US" baseline="0" dirty="0" smtClean="0"/>
              <a:t>App </a:t>
            </a:r>
            <a:r>
              <a:rPr lang="en-US" baseline="0" dirty="0" err="1" smtClean="0"/>
              <a:t>Contorller</a:t>
            </a:r>
            <a:r>
              <a:rPr lang="en-US" baseline="0" dirty="0" smtClean="0"/>
              <a:t> for the different types of VNF to be used</a:t>
            </a:r>
          </a:p>
          <a:p>
            <a:pPr marL="171450" indent="-171450">
              <a:buFont typeface="Arial"/>
              <a:buChar char="•"/>
            </a:pPr>
            <a:r>
              <a:rPr lang="en-US" baseline="0" dirty="0" smtClean="0"/>
              <a:t>The VNFM (VNF MANAGER) portion of </a:t>
            </a:r>
            <a:r>
              <a:rPr lang="en-US" baseline="0" dirty="0" err="1" smtClean="0"/>
              <a:t>Cloudify</a:t>
            </a:r>
            <a:r>
              <a:rPr lang="en-US" baseline="0" dirty="0" smtClean="0"/>
              <a:t> has intensive integration with VMWARE VCD and VIO via internal API development </a:t>
            </a:r>
          </a:p>
          <a:p>
            <a:pPr marL="171450" indent="-171450">
              <a:buFont typeface="Arial"/>
              <a:buChar char="•"/>
            </a:pPr>
            <a:endParaRPr lang="en-US" baseline="0" dirty="0" smtClean="0"/>
          </a:p>
          <a:p>
            <a:r>
              <a:rPr lang="en-US" sz="1200" kern="1200" dirty="0" smtClean="0">
                <a:solidFill>
                  <a:schemeClr val="tx1"/>
                </a:solidFill>
                <a:latin typeface="+mn-lt"/>
                <a:ea typeface="+mn-ea"/>
                <a:cs typeface="+mn-cs"/>
              </a:rPr>
              <a:t>1. Provision Service through the service portal (choose catalog item)</a:t>
            </a:r>
          </a:p>
          <a:p>
            <a:r>
              <a:rPr lang="en-US" sz="1200" kern="1200" dirty="0" smtClean="0">
                <a:solidFill>
                  <a:schemeClr val="tx1"/>
                </a:solidFill>
                <a:latin typeface="+mn-lt"/>
                <a:ea typeface="+mn-ea"/>
                <a:cs typeface="+mn-cs"/>
              </a:rPr>
              <a:t>created by cloud admin / tenant admin</a:t>
            </a:r>
          </a:p>
          <a:p>
            <a:r>
              <a:rPr lang="en-US" sz="1200" kern="1200" dirty="0" smtClean="0">
                <a:solidFill>
                  <a:schemeClr val="tx1"/>
                </a:solidFill>
                <a:latin typeface="+mn-lt"/>
                <a:ea typeface="+mn-ea"/>
                <a:cs typeface="+mn-cs"/>
              </a:rPr>
              <a:t>provisioned by tenant admin probably (RBAC)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 </a:t>
            </a:r>
            <a:r>
              <a:rPr lang="en-US" sz="1200" kern="1200" dirty="0" err="1" smtClean="0">
                <a:solidFill>
                  <a:schemeClr val="tx1"/>
                </a:solidFill>
                <a:latin typeface="+mn-lt"/>
                <a:ea typeface="+mn-ea"/>
                <a:cs typeface="+mn-cs"/>
              </a:rPr>
              <a:t>Cloudify</a:t>
            </a:r>
            <a:r>
              <a:rPr lang="en-US" sz="1200" kern="1200" dirty="0" smtClean="0">
                <a:solidFill>
                  <a:schemeClr val="tx1"/>
                </a:solidFill>
                <a:latin typeface="+mn-lt"/>
                <a:ea typeface="+mn-ea"/>
                <a:cs typeface="+mn-cs"/>
              </a:rPr>
              <a:t> NFVO gets the service from the catalog and checks resource availability for the tenant in the underlying VCD/VIO based on the service template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 Service = Chain Server 1 – FW 1 – LB1 – External Network</a:t>
            </a:r>
          </a:p>
          <a:p>
            <a:r>
              <a:rPr lang="en-US" sz="1200" kern="1200" dirty="0" smtClean="0">
                <a:solidFill>
                  <a:schemeClr val="tx1"/>
                </a:solidFill>
                <a:latin typeface="+mn-lt"/>
                <a:ea typeface="+mn-ea"/>
                <a:cs typeface="+mn-cs"/>
              </a:rPr>
              <a:t>Trigger creation of each component: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 Logical network backed by VXLAN </a:t>
            </a:r>
          </a:p>
          <a:p>
            <a:r>
              <a:rPr lang="en-US" sz="1200" kern="1200" dirty="0" smtClean="0">
                <a:solidFill>
                  <a:schemeClr val="tx1"/>
                </a:solidFill>
                <a:latin typeface="+mn-lt"/>
                <a:ea typeface="+mn-ea"/>
                <a:cs typeface="+mn-cs"/>
              </a:rPr>
              <a:t>Network controller -&gt; NSX (would VIM lose track of the inventory? need to check)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 Server creation</a:t>
            </a:r>
          </a:p>
          <a:p>
            <a:r>
              <a:rPr lang="en-US" sz="1200" kern="1200" dirty="0" smtClean="0">
                <a:solidFill>
                  <a:schemeClr val="tx1"/>
                </a:solidFill>
                <a:latin typeface="+mn-lt"/>
                <a:ea typeface="+mn-ea"/>
                <a:cs typeface="+mn-cs"/>
              </a:rPr>
              <a:t>Same as 3 but no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pushed to server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 LB</a:t>
            </a:r>
          </a:p>
          <a:p>
            <a:r>
              <a:rPr lang="en-US" sz="1200" kern="1200" dirty="0" smtClean="0">
                <a:solidFill>
                  <a:schemeClr val="tx1"/>
                </a:solidFill>
                <a:latin typeface="+mn-lt"/>
                <a:ea typeface="+mn-ea"/>
                <a:cs typeface="+mn-cs"/>
              </a:rPr>
              <a:t>=VMs creation + SW + CONFIG workflow</a:t>
            </a:r>
          </a:p>
          <a:p>
            <a:r>
              <a:rPr lang="en-US" sz="1200" kern="1200" dirty="0" smtClean="0">
                <a:solidFill>
                  <a:schemeClr val="tx1"/>
                </a:solidFill>
                <a:latin typeface="+mn-lt"/>
                <a:ea typeface="+mn-ea"/>
                <a:cs typeface="+mn-cs"/>
              </a:rPr>
              <a:t>Through app controller -&gt; VNFM -&gt; VCD -&gt; </a:t>
            </a:r>
            <a:r>
              <a:rPr lang="en-US" sz="1200" kern="1200" dirty="0" err="1" smtClean="0">
                <a:solidFill>
                  <a:schemeClr val="tx1"/>
                </a:solidFill>
                <a:latin typeface="+mn-lt"/>
                <a:ea typeface="+mn-ea"/>
                <a:cs typeface="+mn-cs"/>
              </a:rPr>
              <a:t>vCenter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vSphere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Configuration pushed through SSH</a:t>
            </a:r>
          </a:p>
          <a:p>
            <a:r>
              <a:rPr lang="en-US" sz="1200" kern="1200" dirty="0" smtClean="0">
                <a:solidFill>
                  <a:schemeClr val="tx1"/>
                </a:solidFill>
                <a:latin typeface="+mn-lt"/>
                <a:ea typeface="+mn-ea"/>
                <a:cs typeface="+mn-cs"/>
              </a:rPr>
              <a:t>configuration profile is included in the service template</a:t>
            </a:r>
          </a:p>
          <a:p>
            <a:r>
              <a:rPr lang="en-US" sz="1200" kern="1200" dirty="0" smtClean="0">
                <a:solidFill>
                  <a:schemeClr val="tx1"/>
                </a:solidFill>
                <a:latin typeface="+mn-lt"/>
                <a:ea typeface="+mn-ea"/>
                <a:cs typeface="+mn-cs"/>
              </a:rPr>
              <a:t>Associated to the newly created VXLAN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 FW</a:t>
            </a:r>
          </a:p>
          <a:p>
            <a:r>
              <a:rPr lang="en-US" sz="1200" kern="1200" dirty="0" smtClean="0">
                <a:solidFill>
                  <a:schemeClr val="tx1"/>
                </a:solidFill>
                <a:latin typeface="+mn-lt"/>
                <a:ea typeface="+mn-ea"/>
                <a:cs typeface="+mn-cs"/>
              </a:rPr>
              <a:t>=VMs creation + SW + CONFIG workflow</a:t>
            </a:r>
          </a:p>
          <a:p>
            <a:r>
              <a:rPr lang="en-US" sz="1200" kern="1200" dirty="0" smtClean="0">
                <a:solidFill>
                  <a:schemeClr val="tx1"/>
                </a:solidFill>
                <a:latin typeface="+mn-lt"/>
                <a:ea typeface="+mn-ea"/>
                <a:cs typeface="+mn-cs"/>
              </a:rPr>
              <a:t>FW rule based on server IP and SLB IP</a:t>
            </a:r>
          </a:p>
          <a:p>
            <a:r>
              <a:rPr lang="en-US" sz="1200" kern="1200" dirty="0" smtClean="0">
                <a:solidFill>
                  <a:schemeClr val="tx1"/>
                </a:solidFill>
                <a:latin typeface="+mn-lt"/>
                <a:ea typeface="+mn-ea"/>
                <a:cs typeface="+mn-cs"/>
              </a:rPr>
              <a:t>represented as outputs in the service template</a:t>
            </a:r>
          </a:p>
          <a:p>
            <a:r>
              <a:rPr lang="en-US" sz="1200" kern="1200" dirty="0" smtClean="0">
                <a:solidFill>
                  <a:schemeClr val="tx1"/>
                </a:solidFill>
                <a:latin typeface="+mn-lt"/>
                <a:ea typeface="+mn-ea"/>
                <a:cs typeface="+mn-cs"/>
              </a:rPr>
              <a:t>Associated to the newly created VXLAN</a:t>
            </a:r>
          </a:p>
          <a:p>
            <a:r>
              <a:rPr lang="en-US" sz="1200" kern="1200" dirty="0" smtClean="0">
                <a:solidFill>
                  <a:schemeClr val="tx1"/>
                </a:solidFill>
                <a:latin typeface="+mn-lt"/>
                <a:ea typeface="+mn-ea"/>
                <a:cs typeface="+mn-cs"/>
              </a:rPr>
              <a:t>Associated to the previously created external network</a:t>
            </a:r>
            <a:endParaRPr lang="he-IL" sz="1200" kern="1200" dirty="0" smtClean="0">
              <a:solidFill>
                <a:schemeClr val="tx1"/>
              </a:solidFill>
              <a:latin typeface="+mn-lt"/>
              <a:ea typeface="+mn-ea"/>
              <a:cs typeface="+mn-cs"/>
            </a:endParaRPr>
          </a:p>
          <a:p>
            <a:endParaRPr lang="he-IL" sz="1200" kern="1200" dirty="0" smtClean="0">
              <a:solidFill>
                <a:schemeClr val="tx1"/>
              </a:solidFill>
              <a:latin typeface="+mn-lt"/>
              <a:ea typeface="+mn-ea"/>
              <a:cs typeface="+mn-cs"/>
            </a:endParaRPr>
          </a:p>
          <a:p>
            <a:endParaRPr lang="he-IL"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Scaling of VNF service</a:t>
            </a:r>
          </a:p>
          <a:p>
            <a:r>
              <a:rPr lang="en-US" sz="1200" kern="1200" dirty="0" smtClean="0">
                <a:solidFill>
                  <a:schemeClr val="tx1"/>
                </a:solidFill>
                <a:latin typeface="+mn-lt"/>
                <a:ea typeface="+mn-ea"/>
                <a:cs typeface="+mn-cs"/>
              </a:rPr>
              <a:t>1. Policy controller includes service policy for monitoring and scaling</a:t>
            </a:r>
          </a:p>
          <a:p>
            <a:r>
              <a:rPr lang="en-US" sz="1200" kern="1200" dirty="0" smtClean="0">
                <a:solidFill>
                  <a:schemeClr val="tx1"/>
                </a:solidFill>
                <a:latin typeface="+mn-lt"/>
                <a:ea typeface="+mn-ea"/>
                <a:cs typeface="+mn-cs"/>
              </a:rPr>
              <a:t>2. </a:t>
            </a:r>
            <a:r>
              <a:rPr lang="en-US" sz="1200" kern="1200" dirty="0" err="1" smtClean="0">
                <a:solidFill>
                  <a:schemeClr val="tx1"/>
                </a:solidFill>
                <a:latin typeface="+mn-lt"/>
                <a:ea typeface="+mn-ea"/>
                <a:cs typeface="+mn-cs"/>
              </a:rPr>
              <a:t>Montoring</a:t>
            </a:r>
            <a:r>
              <a:rPr lang="en-US" sz="1200" kern="1200" dirty="0" smtClean="0">
                <a:solidFill>
                  <a:schemeClr val="tx1"/>
                </a:solidFill>
                <a:latin typeface="+mn-lt"/>
                <a:ea typeface="+mn-ea"/>
                <a:cs typeface="+mn-cs"/>
              </a:rPr>
              <a:t> is done in VIM level + service level</a:t>
            </a:r>
          </a:p>
          <a:p>
            <a:r>
              <a:rPr lang="en-US" sz="1200" kern="1200" dirty="0" smtClean="0">
                <a:solidFill>
                  <a:schemeClr val="tx1"/>
                </a:solidFill>
                <a:latin typeface="+mn-lt"/>
                <a:ea typeface="+mn-ea"/>
                <a:cs typeface="+mn-cs"/>
              </a:rPr>
              <a:t>3. Policy controller sees threshold breached</a:t>
            </a:r>
          </a:p>
          <a:p>
            <a:r>
              <a:rPr lang="en-US" sz="1200" kern="1200" dirty="0" smtClean="0">
                <a:solidFill>
                  <a:schemeClr val="tx1"/>
                </a:solidFill>
                <a:latin typeface="+mn-lt"/>
                <a:ea typeface="+mn-ea"/>
                <a:cs typeface="+mn-cs"/>
              </a:rPr>
              <a:t>4. Triggers scaling request to application controller</a:t>
            </a:r>
          </a:p>
          <a:p>
            <a:r>
              <a:rPr lang="en-US" sz="1200" kern="1200" dirty="0" smtClean="0">
                <a:solidFill>
                  <a:schemeClr val="tx1"/>
                </a:solidFill>
                <a:latin typeface="+mn-lt"/>
                <a:ea typeface="+mn-ea"/>
                <a:cs typeface="+mn-cs"/>
              </a:rPr>
              <a:t>5. triggers provision new service VM +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to VCD</a:t>
            </a:r>
          </a:p>
          <a:p>
            <a:r>
              <a:rPr lang="en-US" sz="1200" kern="1200" dirty="0" smtClean="0">
                <a:solidFill>
                  <a:schemeClr val="tx1"/>
                </a:solidFill>
                <a:latin typeface="+mn-lt"/>
                <a:ea typeface="+mn-ea"/>
                <a:cs typeface="+mn-cs"/>
              </a:rPr>
              <a:t>6. Reconfiguration of relevant components as needed (use case based, depending on scaling definition in service model)</a:t>
            </a:r>
          </a:p>
          <a:p>
            <a:r>
              <a:rPr lang="en-US" sz="1200" kern="1200" dirty="0" smtClean="0">
                <a:solidFill>
                  <a:schemeClr val="tx1"/>
                </a:solidFill>
                <a:latin typeface="+mn-lt"/>
                <a:ea typeface="+mn-ea"/>
                <a:cs typeface="+mn-cs"/>
              </a:rPr>
              <a:t>7. e.g. Add new VM IP to LB</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Combining Application VNF definition + </a:t>
            </a:r>
            <a:r>
              <a:rPr lang="en-US" sz="1200" b="1" kern="1200" dirty="0" err="1" smtClean="0">
                <a:solidFill>
                  <a:schemeClr val="tx1"/>
                </a:solidFill>
                <a:latin typeface="+mn-lt"/>
                <a:ea typeface="+mn-ea"/>
                <a:cs typeface="+mn-cs"/>
              </a:rPr>
              <a:t>vCD</a:t>
            </a:r>
            <a:r>
              <a:rPr lang="en-US" sz="1200" b="1" kern="1200" dirty="0" smtClean="0">
                <a:solidFill>
                  <a:schemeClr val="tx1"/>
                </a:solidFill>
                <a:latin typeface="+mn-lt"/>
                <a:ea typeface="+mn-ea"/>
                <a:cs typeface="+mn-cs"/>
              </a:rPr>
              <a:t> VIM KPIs</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TOSCA (NFVO+VNFM) + </a:t>
            </a:r>
            <a:r>
              <a:rPr lang="en-US" sz="1200" b="1" kern="1200" dirty="0" err="1" smtClean="0">
                <a:solidFill>
                  <a:schemeClr val="tx1"/>
                </a:solidFill>
                <a:latin typeface="+mn-lt"/>
                <a:ea typeface="+mn-ea"/>
                <a:cs typeface="+mn-cs"/>
              </a:rPr>
              <a:t>vCD</a:t>
            </a:r>
            <a:r>
              <a:rPr lang="en-US" sz="1200" b="1" kern="1200" dirty="0" smtClean="0">
                <a:solidFill>
                  <a:schemeClr val="tx1"/>
                </a:solidFill>
                <a:latin typeface="+mn-lt"/>
                <a:ea typeface="+mn-ea"/>
                <a:cs typeface="+mn-cs"/>
              </a:rPr>
              <a:t> VIM data entities, correlation mapping between VM and VNF applications (</a:t>
            </a:r>
            <a:r>
              <a:rPr lang="en-US" sz="1200" b="1" kern="1200" dirty="0" err="1" smtClean="0">
                <a:solidFill>
                  <a:schemeClr val="tx1"/>
                </a:solidFill>
                <a:latin typeface="+mn-lt"/>
                <a:ea typeface="+mn-ea"/>
                <a:cs typeface="+mn-cs"/>
              </a:rPr>
              <a:t>vIMS</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vCPE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vEPC</a:t>
            </a:r>
            <a:r>
              <a:rPr lang="en-US" sz="1200" b="1" kern="1200" dirty="0" smtClean="0">
                <a:solidFill>
                  <a:schemeClr val="tx1"/>
                </a:solidFill>
                <a:latin typeface="+mn-lt"/>
                <a:ea typeface="+mn-ea"/>
                <a:cs typeface="+mn-cs"/>
              </a:rPr>
              <a:t> etc.) </a:t>
            </a:r>
          </a:p>
          <a:p>
            <a:r>
              <a:rPr lang="en-US" sz="1200" b="1" kern="1200" dirty="0" smtClean="0">
                <a:solidFill>
                  <a:schemeClr val="tx1"/>
                </a:solidFill>
                <a:latin typeface="+mn-lt"/>
                <a:ea typeface="+mn-ea"/>
                <a:cs typeface="+mn-cs"/>
              </a:rPr>
              <a:t>CENX Service Assurance (KPIs, SLAs and business intelligence) based on </a:t>
            </a:r>
            <a:r>
              <a:rPr lang="en-US" sz="1200" b="1" kern="1200" dirty="0" err="1" smtClean="0">
                <a:solidFill>
                  <a:schemeClr val="tx1"/>
                </a:solidFill>
                <a:latin typeface="+mn-lt"/>
                <a:ea typeface="+mn-ea"/>
                <a:cs typeface="+mn-cs"/>
              </a:rPr>
              <a:t>vCD</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vROPs</a:t>
            </a:r>
            <a:r>
              <a:rPr lang="en-US" sz="1200" b="1" kern="1200" dirty="0" smtClean="0">
                <a:solidFill>
                  <a:schemeClr val="tx1"/>
                </a:solidFill>
                <a:latin typeface="+mn-lt"/>
                <a:ea typeface="+mn-ea"/>
                <a:cs typeface="+mn-cs"/>
              </a:rPr>
              <a:t> metrics </a:t>
            </a:r>
          </a:p>
          <a:p>
            <a:r>
              <a:rPr lang="en-US" sz="1200" b="1" kern="1200" dirty="0" smtClean="0">
                <a:solidFill>
                  <a:schemeClr val="tx1"/>
                </a:solidFill>
                <a:latin typeface="+mn-lt"/>
                <a:ea typeface="+mn-ea"/>
                <a:cs typeface="+mn-cs"/>
              </a:rPr>
              <a:t>Lifecycle management for any VNF deployment</a:t>
            </a:r>
          </a:p>
          <a:p>
            <a:endParaRPr lang="en-US" sz="1200" kern="1200" dirty="0" smtClean="0">
              <a:solidFill>
                <a:schemeClr val="tx1"/>
              </a:solidFill>
              <a:latin typeface="+mn-lt"/>
              <a:ea typeface="+mn-ea"/>
              <a:cs typeface="+mn-cs"/>
            </a:endParaRPr>
          </a:p>
          <a:p>
            <a:pPr marL="171450" indent="-171450">
              <a:buFont typeface="Arial"/>
              <a:buChar char="•"/>
            </a:pPr>
            <a:endParaRPr lang="en-US" baseline="0" dirty="0" smtClean="0"/>
          </a:p>
        </p:txBody>
      </p:sp>
      <p:sp>
        <p:nvSpPr>
          <p:cNvPr id="4" name="Slide Number Placeholder 3"/>
          <p:cNvSpPr>
            <a:spLocks noGrp="1"/>
          </p:cNvSpPr>
          <p:nvPr>
            <p:ph type="sldNum" sz="quarter" idx="10"/>
          </p:nvPr>
        </p:nvSpPr>
        <p:spPr/>
        <p:txBody>
          <a:bodyPr/>
          <a:lstStyle/>
          <a:p>
            <a:fld id="{A1A9ED06-DF77-4A00-9371-76A0EC030ACF}" type="slidenum">
              <a:rPr lang="en-SG" smtClean="0">
                <a:solidFill>
                  <a:prstClr val="black"/>
                </a:solidFill>
              </a:rPr>
              <a:pPr/>
              <a:t>16</a:t>
            </a:fld>
            <a:endParaRPr lang="en-SG">
              <a:solidFill>
                <a:prstClr val="black"/>
              </a:solidFill>
            </a:endParaRPr>
          </a:p>
        </p:txBody>
      </p:sp>
    </p:spTree>
    <p:extLst>
      <p:ext uri="{BB962C8B-B14F-4D97-AF65-F5344CB8AC3E}">
        <p14:creationId xmlns:p14="http://schemas.microsoft.com/office/powerpoint/2010/main" val="263636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Alert Method: Email, SNMP traps, Rest API</a:t>
            </a:r>
            <a:endParaRPr lang="en-US" dirty="0"/>
          </a:p>
        </p:txBody>
      </p:sp>
      <p:sp>
        <p:nvSpPr>
          <p:cNvPr id="4" name="Slide Number Placeholder 3"/>
          <p:cNvSpPr>
            <a:spLocks noGrp="1"/>
          </p:cNvSpPr>
          <p:nvPr>
            <p:ph type="sldNum" sz="quarter" idx="10"/>
          </p:nvPr>
        </p:nvSpPr>
        <p:spPr/>
        <p:txBody>
          <a:bodyPr/>
          <a:lstStyle/>
          <a:p>
            <a:fld id="{EB3ECDB4-1EC7-423A-81D7-AFB0A3CC4D81}" type="slidenum">
              <a:rPr lang="en-US" smtClean="0"/>
              <a:t>18</a:t>
            </a:fld>
            <a:endParaRPr lang="en-US"/>
          </a:p>
        </p:txBody>
      </p:sp>
    </p:spTree>
    <p:extLst>
      <p:ext uri="{BB962C8B-B14F-4D97-AF65-F5344CB8AC3E}">
        <p14:creationId xmlns:p14="http://schemas.microsoft.com/office/powerpoint/2010/main" val="3049662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Configuration settings that are shared by a group of VMware vSphere hosts are stored in a host profile. Once the host profile has been created, it can be attached to one or more vSphere hosts or clusters. Once attached, the host configuration is compared against the host profile and any deviations are reported. Administrators associate host profiles with other hosts and clusters, ensuring consistency. Any drift in configurations can be corrected automatically. </a:t>
            </a:r>
            <a:endParaRPr lang="en-US" dirty="0"/>
          </a:p>
        </p:txBody>
      </p:sp>
      <p:sp>
        <p:nvSpPr>
          <p:cNvPr id="4" name="Slide Number Placeholder 3"/>
          <p:cNvSpPr>
            <a:spLocks noGrp="1"/>
          </p:cNvSpPr>
          <p:nvPr>
            <p:ph type="sldNum" sz="quarter" idx="10"/>
          </p:nvPr>
        </p:nvSpPr>
        <p:spPr/>
        <p:txBody>
          <a:bodyPr/>
          <a:lstStyle/>
          <a:p>
            <a:fld id="{EB3ECDB4-1EC7-423A-81D7-AFB0A3CC4D81}" type="slidenum">
              <a:rPr lang="en-US" smtClean="0"/>
              <a:t>19</a:t>
            </a:fld>
            <a:endParaRPr lang="en-US"/>
          </a:p>
        </p:txBody>
      </p:sp>
    </p:spTree>
    <p:extLst>
      <p:ext uri="{BB962C8B-B14F-4D97-AF65-F5344CB8AC3E}">
        <p14:creationId xmlns:p14="http://schemas.microsoft.com/office/powerpoint/2010/main" val="2330741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10"/>
          </p:nvPr>
        </p:nvSpPr>
        <p:spPr/>
        <p:txBody>
          <a:bodyPr/>
          <a:lstStyle/>
          <a:p>
            <a:fld id="{EB3ECDB4-1EC7-423A-81D7-AFB0A3CC4D81}" type="slidenum">
              <a:rPr lang="en-US" smtClean="0"/>
              <a:t>20</a:t>
            </a:fld>
            <a:endParaRPr lang="en-US"/>
          </a:p>
        </p:txBody>
      </p:sp>
    </p:spTree>
    <p:extLst>
      <p:ext uri="{BB962C8B-B14F-4D97-AF65-F5344CB8AC3E}">
        <p14:creationId xmlns:p14="http://schemas.microsoft.com/office/powerpoint/2010/main" val="499308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err="1" smtClean="0"/>
              <a:t>vROps</a:t>
            </a:r>
            <a:r>
              <a:rPr lang="en-US" dirty="0" smtClean="0"/>
              <a:t> delivers virtualization with consistent management, purpose-built to get the best performance, availability and efficiency from your infrastructure and applications from day one. </a:t>
            </a:r>
          </a:p>
          <a:p>
            <a:pPr lvl="1"/>
            <a:endParaRPr lang="en-US"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SNMP adapter for </a:t>
            </a:r>
            <a:r>
              <a:rPr lang="en-US" b="1" dirty="0" smtClean="0"/>
              <a:t>Fortinet</a:t>
            </a:r>
            <a:r>
              <a:rPr lang="en-US" dirty="0" smtClean="0"/>
              <a:t> &amp; </a:t>
            </a:r>
            <a:r>
              <a:rPr lang="en-US" b="1" dirty="0" smtClean="0"/>
              <a:t>Pulse Secure</a:t>
            </a:r>
          </a:p>
          <a:p>
            <a:pPr lvl="1"/>
            <a:endParaRPr lang="en-US" dirty="0"/>
          </a:p>
        </p:txBody>
      </p:sp>
      <p:sp>
        <p:nvSpPr>
          <p:cNvPr id="4" name="Slide Number Placeholder 3"/>
          <p:cNvSpPr>
            <a:spLocks noGrp="1"/>
          </p:cNvSpPr>
          <p:nvPr>
            <p:ph type="sldNum" sz="quarter" idx="10"/>
          </p:nvPr>
        </p:nvSpPr>
        <p:spPr/>
        <p:txBody>
          <a:bodyPr/>
          <a:lstStyle/>
          <a:p>
            <a:fld id="{EB3ECDB4-1EC7-423A-81D7-AFB0A3CC4D81}" type="slidenum">
              <a:rPr lang="en-US" smtClean="0"/>
              <a:t>21</a:t>
            </a:fld>
            <a:endParaRPr lang="en-US"/>
          </a:p>
        </p:txBody>
      </p:sp>
    </p:spTree>
    <p:extLst>
      <p:ext uri="{BB962C8B-B14F-4D97-AF65-F5344CB8AC3E}">
        <p14:creationId xmlns:p14="http://schemas.microsoft.com/office/powerpoint/2010/main" val="610931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err="1" smtClean="0"/>
              <a:t>vROps</a:t>
            </a:r>
            <a:r>
              <a:rPr lang="en-US" smtClean="0"/>
              <a:t> delivers virtualization with consistent management, purpose-built to get the best performance, availability and efficiency from your infrastructure and applications from day one. </a:t>
            </a:r>
            <a:endParaRPr lang="en-US" dirty="0"/>
          </a:p>
        </p:txBody>
      </p:sp>
      <p:sp>
        <p:nvSpPr>
          <p:cNvPr id="4" name="Slide Number Placeholder 3"/>
          <p:cNvSpPr>
            <a:spLocks noGrp="1"/>
          </p:cNvSpPr>
          <p:nvPr>
            <p:ph type="sldNum" sz="quarter" idx="10"/>
          </p:nvPr>
        </p:nvSpPr>
        <p:spPr/>
        <p:txBody>
          <a:bodyPr/>
          <a:lstStyle/>
          <a:p>
            <a:fld id="{EB3ECDB4-1EC7-423A-81D7-AFB0A3CC4D81}" type="slidenum">
              <a:rPr lang="en-US" smtClean="0"/>
              <a:t>22</a:t>
            </a:fld>
            <a:endParaRPr lang="en-US"/>
          </a:p>
        </p:txBody>
      </p:sp>
    </p:spTree>
    <p:extLst>
      <p:ext uri="{BB962C8B-B14F-4D97-AF65-F5344CB8AC3E}">
        <p14:creationId xmlns:p14="http://schemas.microsoft.com/office/powerpoint/2010/main" val="3203158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err="1" smtClean="0"/>
              <a:t>vROps</a:t>
            </a:r>
            <a:r>
              <a:rPr lang="en-US" smtClean="0"/>
              <a:t> delivers virtualization with consistent management, purpose-built to get the best performance, availability and efficiency from your infrastructure and applications from day one. </a:t>
            </a:r>
            <a:endParaRPr lang="en-US" dirty="0"/>
          </a:p>
        </p:txBody>
      </p:sp>
      <p:sp>
        <p:nvSpPr>
          <p:cNvPr id="4" name="Slide Number Placeholder 3"/>
          <p:cNvSpPr>
            <a:spLocks noGrp="1"/>
          </p:cNvSpPr>
          <p:nvPr>
            <p:ph type="sldNum" sz="quarter" idx="10"/>
          </p:nvPr>
        </p:nvSpPr>
        <p:spPr/>
        <p:txBody>
          <a:bodyPr/>
          <a:lstStyle/>
          <a:p>
            <a:fld id="{EB3ECDB4-1EC7-423A-81D7-AFB0A3CC4D81}" type="slidenum">
              <a:rPr lang="en-US" smtClean="0"/>
              <a:t>23</a:t>
            </a:fld>
            <a:endParaRPr lang="en-US"/>
          </a:p>
        </p:txBody>
      </p:sp>
    </p:spTree>
    <p:extLst>
      <p:ext uri="{BB962C8B-B14F-4D97-AF65-F5344CB8AC3E}">
        <p14:creationId xmlns:p14="http://schemas.microsoft.com/office/powerpoint/2010/main" val="109733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err="1" smtClean="0"/>
              <a:t>vROps</a:t>
            </a:r>
            <a:r>
              <a:rPr lang="en-US" smtClean="0"/>
              <a:t> delivers virtualization with consistent management, purpose-built to get the best performance, availability and efficiency from your infrastructure and applications from day one. </a:t>
            </a:r>
            <a:endParaRPr lang="en-US" dirty="0"/>
          </a:p>
        </p:txBody>
      </p:sp>
      <p:sp>
        <p:nvSpPr>
          <p:cNvPr id="4" name="Slide Number Placeholder 3"/>
          <p:cNvSpPr>
            <a:spLocks noGrp="1"/>
          </p:cNvSpPr>
          <p:nvPr>
            <p:ph type="sldNum" sz="quarter" idx="10"/>
          </p:nvPr>
        </p:nvSpPr>
        <p:spPr/>
        <p:txBody>
          <a:bodyPr/>
          <a:lstStyle/>
          <a:p>
            <a:fld id="{EB3ECDB4-1EC7-423A-81D7-AFB0A3CC4D81}" type="slidenum">
              <a:rPr lang="en-US" smtClean="0"/>
              <a:t>24</a:t>
            </a:fld>
            <a:endParaRPr lang="en-US"/>
          </a:p>
        </p:txBody>
      </p:sp>
    </p:spTree>
    <p:extLst>
      <p:ext uri="{BB962C8B-B14F-4D97-AF65-F5344CB8AC3E}">
        <p14:creationId xmlns:p14="http://schemas.microsoft.com/office/powerpoint/2010/main" val="2692372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err="1" smtClean="0"/>
              <a:t>vROps</a:t>
            </a:r>
            <a:r>
              <a:rPr lang="en-US" smtClean="0"/>
              <a:t> delivers virtualization with consistent management, purpose-built to get the best performance, availability and efficiency from your infrastructure and applications from day one. </a:t>
            </a:r>
            <a:endParaRPr lang="en-US" dirty="0"/>
          </a:p>
        </p:txBody>
      </p:sp>
      <p:sp>
        <p:nvSpPr>
          <p:cNvPr id="4" name="Slide Number Placeholder 3"/>
          <p:cNvSpPr>
            <a:spLocks noGrp="1"/>
          </p:cNvSpPr>
          <p:nvPr>
            <p:ph type="sldNum" sz="quarter" idx="10"/>
          </p:nvPr>
        </p:nvSpPr>
        <p:spPr/>
        <p:txBody>
          <a:bodyPr/>
          <a:lstStyle/>
          <a:p>
            <a:fld id="{EB3ECDB4-1EC7-423A-81D7-AFB0A3CC4D81}" type="slidenum">
              <a:rPr lang="en-US" smtClean="0"/>
              <a:t>25</a:t>
            </a:fld>
            <a:endParaRPr lang="en-US"/>
          </a:p>
        </p:txBody>
      </p:sp>
    </p:spTree>
    <p:extLst>
      <p:ext uri="{BB962C8B-B14F-4D97-AF65-F5344CB8AC3E}">
        <p14:creationId xmlns:p14="http://schemas.microsoft.com/office/powerpoint/2010/main" val="1416666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267" indent="-114267" defTabSz="914136">
              <a:defRPr/>
            </a:pPr>
            <a:r>
              <a:rPr lang="en-US" dirty="0" smtClean="0"/>
              <a:t>The</a:t>
            </a:r>
            <a:r>
              <a:rPr lang="en-US" baseline="0" dirty="0" smtClean="0"/>
              <a:t> IP Analytics Pack for vRealize Operations allow customers to quickly troubleshoot any VCS issues by drilling down from the VM or application perspective which is usually the the problems user face. </a:t>
            </a:r>
          </a:p>
          <a:p>
            <a:pPr marL="114267" indent="-114267" defTabSz="914136">
              <a:defRPr/>
            </a:pPr>
            <a:r>
              <a:rPr lang="en-US" baseline="0" dirty="0" smtClean="0"/>
              <a:t>It provides a single pane of glass for managing virtual and physical assets.</a:t>
            </a:r>
            <a:endParaRPr lang="en-US" dirty="0" smtClean="0"/>
          </a:p>
          <a:p>
            <a:pPr marL="114267" indent="-114267" defTabSz="914136">
              <a:defRPr/>
            </a:pP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Title Goes Here</a:t>
            </a:r>
            <a:endParaRPr lang="en-US" dirty="0" smtClean="0"/>
          </a:p>
        </p:txBody>
      </p:sp>
      <p:sp>
        <p:nvSpPr>
          <p:cNvPr id="5" name="Date Placeholder 4"/>
          <p:cNvSpPr>
            <a:spLocks noGrp="1"/>
          </p:cNvSpPr>
          <p:nvPr>
            <p:ph type="dt" idx="11"/>
          </p:nvPr>
        </p:nvSpPr>
        <p:spPr/>
        <p:txBody>
          <a:bodyPr/>
          <a:lstStyle/>
          <a:p>
            <a:fld id="{9535A4AE-AB74-4BDA-B84A-019528CC2B4D}" type="datetimeFigureOut">
              <a:rPr lang="en-US" smtClean="0"/>
              <a:pPr/>
              <a:t>12/20/15</a:t>
            </a:fld>
            <a:endParaRPr lang="en-US" dirty="0"/>
          </a:p>
        </p:txBody>
      </p:sp>
      <p:sp>
        <p:nvSpPr>
          <p:cNvPr id="6" name="Slide Number Placeholder 5"/>
          <p:cNvSpPr>
            <a:spLocks noGrp="1"/>
          </p:cNvSpPr>
          <p:nvPr>
            <p:ph type="sldNum" sz="quarter" idx="12"/>
          </p:nvPr>
        </p:nvSpPr>
        <p:spPr/>
        <p:txBody>
          <a:bodyPr/>
          <a:lstStyle/>
          <a:p>
            <a:r>
              <a:rPr lang="en-US" smtClean="0"/>
              <a:t>Page </a:t>
            </a:r>
            <a:fld id="{111E5896-917A-4035-A860-408E1EC3CD51}" type="slidenum">
              <a:rPr lang="en-US" smtClean="0"/>
              <a:pPr/>
              <a:t>27</a:t>
            </a:fld>
            <a:endParaRPr lang="en-US" dirty="0"/>
          </a:p>
        </p:txBody>
      </p:sp>
      <p:sp>
        <p:nvSpPr>
          <p:cNvPr id="7" name="Footer Placeholder 6"/>
          <p:cNvSpPr>
            <a:spLocks noGrp="1"/>
          </p:cNvSpPr>
          <p:nvPr>
            <p:ph type="ftr" sz="quarter" idx="13"/>
          </p:nvPr>
        </p:nvSpPr>
        <p:spPr/>
        <p:txBody>
          <a:bodyPr/>
          <a:lstStyle/>
          <a:p>
            <a:r>
              <a:rPr lang="en-US" smtClean="0"/>
              <a:t>© 2015 Brocade Communications Systems, Inc. CONFIDENTIAL—For Internal Use Only</a:t>
            </a:r>
            <a:endParaRPr lang="en-US"/>
          </a:p>
        </p:txBody>
      </p:sp>
    </p:spTree>
    <p:extLst>
      <p:ext uri="{BB962C8B-B14F-4D97-AF65-F5344CB8AC3E}">
        <p14:creationId xmlns:p14="http://schemas.microsoft.com/office/powerpoint/2010/main" val="2781282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800" baseline="0" dirty="0" smtClean="0"/>
          </a:p>
        </p:txBody>
      </p:sp>
      <p:sp>
        <p:nvSpPr>
          <p:cNvPr id="4" name="Slide Number Placeholder 3"/>
          <p:cNvSpPr>
            <a:spLocks noGrp="1"/>
          </p:cNvSpPr>
          <p:nvPr>
            <p:ph type="sldNum" sz="quarter" idx="10"/>
          </p:nvPr>
        </p:nvSpPr>
        <p:spPr/>
        <p:txBody>
          <a:bodyPr/>
          <a:lstStyle/>
          <a:p>
            <a:fld id="{9F4FBC3A-A12C-40F9-BB8D-BC30C7901396}" type="slidenum">
              <a:rPr lang="en-US" smtClean="0"/>
              <a:t>5</a:t>
            </a:fld>
            <a:endParaRPr lang="en-US"/>
          </a:p>
        </p:txBody>
      </p:sp>
    </p:spTree>
    <p:extLst>
      <p:ext uri="{BB962C8B-B14F-4D97-AF65-F5344CB8AC3E}">
        <p14:creationId xmlns:p14="http://schemas.microsoft.com/office/powerpoint/2010/main" val="2014831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800" baseline="0" dirty="0" smtClean="0"/>
          </a:p>
        </p:txBody>
      </p:sp>
      <p:sp>
        <p:nvSpPr>
          <p:cNvPr id="4" name="Slide Number Placeholder 3"/>
          <p:cNvSpPr>
            <a:spLocks noGrp="1"/>
          </p:cNvSpPr>
          <p:nvPr>
            <p:ph type="sldNum" sz="quarter" idx="10"/>
          </p:nvPr>
        </p:nvSpPr>
        <p:spPr/>
        <p:txBody>
          <a:bodyPr/>
          <a:lstStyle/>
          <a:p>
            <a:fld id="{9F4FBC3A-A12C-40F9-BB8D-BC30C7901396}" type="slidenum">
              <a:rPr lang="en-US" smtClean="0"/>
              <a:t>6</a:t>
            </a:fld>
            <a:endParaRPr lang="en-US"/>
          </a:p>
        </p:txBody>
      </p:sp>
    </p:spTree>
    <p:extLst>
      <p:ext uri="{BB962C8B-B14F-4D97-AF65-F5344CB8AC3E}">
        <p14:creationId xmlns:p14="http://schemas.microsoft.com/office/powerpoint/2010/main" val="3876810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800" dirty="0"/>
          </a:p>
        </p:txBody>
      </p:sp>
      <p:sp>
        <p:nvSpPr>
          <p:cNvPr id="4" name="Slide Number Placeholder 3"/>
          <p:cNvSpPr>
            <a:spLocks noGrp="1"/>
          </p:cNvSpPr>
          <p:nvPr>
            <p:ph type="sldNum" sz="quarter" idx="10"/>
          </p:nvPr>
        </p:nvSpPr>
        <p:spPr/>
        <p:txBody>
          <a:bodyPr/>
          <a:lstStyle/>
          <a:p>
            <a:fld id="{9F4FBC3A-A12C-40F9-BB8D-BC30C7901396}" type="slidenum">
              <a:rPr lang="en-US" smtClean="0"/>
              <a:t>7</a:t>
            </a:fld>
            <a:endParaRPr lang="en-US"/>
          </a:p>
        </p:txBody>
      </p:sp>
    </p:spTree>
    <p:extLst>
      <p:ext uri="{BB962C8B-B14F-4D97-AF65-F5344CB8AC3E}">
        <p14:creationId xmlns:p14="http://schemas.microsoft.com/office/powerpoint/2010/main" val="2282104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800" baseline="0" dirty="0" smtClean="0"/>
          </a:p>
        </p:txBody>
      </p:sp>
      <p:sp>
        <p:nvSpPr>
          <p:cNvPr id="4" name="Slide Number Placeholder 3"/>
          <p:cNvSpPr>
            <a:spLocks noGrp="1"/>
          </p:cNvSpPr>
          <p:nvPr>
            <p:ph type="sldNum" sz="quarter" idx="10"/>
          </p:nvPr>
        </p:nvSpPr>
        <p:spPr/>
        <p:txBody>
          <a:bodyPr/>
          <a:lstStyle/>
          <a:p>
            <a:fld id="{9F4FBC3A-A12C-40F9-BB8D-BC30C7901396}" type="slidenum">
              <a:rPr lang="en-US" smtClean="0"/>
              <a:t>8</a:t>
            </a:fld>
            <a:endParaRPr lang="en-US"/>
          </a:p>
        </p:txBody>
      </p:sp>
    </p:spTree>
    <p:extLst>
      <p:ext uri="{BB962C8B-B14F-4D97-AF65-F5344CB8AC3E}">
        <p14:creationId xmlns:p14="http://schemas.microsoft.com/office/powerpoint/2010/main" val="15436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800" baseline="0" dirty="0" smtClean="0"/>
          </a:p>
        </p:txBody>
      </p:sp>
      <p:sp>
        <p:nvSpPr>
          <p:cNvPr id="4" name="Slide Number Placeholder 3"/>
          <p:cNvSpPr>
            <a:spLocks noGrp="1"/>
          </p:cNvSpPr>
          <p:nvPr>
            <p:ph type="sldNum" sz="quarter" idx="10"/>
          </p:nvPr>
        </p:nvSpPr>
        <p:spPr/>
        <p:txBody>
          <a:bodyPr/>
          <a:lstStyle/>
          <a:p>
            <a:fld id="{9F4FBC3A-A12C-40F9-BB8D-BC30C7901396}" type="slidenum">
              <a:rPr lang="en-US" smtClean="0"/>
              <a:t>9</a:t>
            </a:fld>
            <a:endParaRPr lang="en-US"/>
          </a:p>
        </p:txBody>
      </p:sp>
    </p:spTree>
    <p:extLst>
      <p:ext uri="{BB962C8B-B14F-4D97-AF65-F5344CB8AC3E}">
        <p14:creationId xmlns:p14="http://schemas.microsoft.com/office/powerpoint/2010/main" val="3857927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49275"/>
            <a:ext cx="3660775" cy="27463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103931" y="6954911"/>
            <a:ext cx="3904601" cy="366114"/>
          </a:xfrm>
          <a:prstGeom prst="rect">
            <a:avLst/>
          </a:prstGeom>
        </p:spPr>
        <p:txBody>
          <a:bodyPr/>
          <a:lstStyle/>
          <a:p>
            <a:fld id="{BC56613E-FD62-464D-BAA2-219D6595FD30}" type="slidenum">
              <a:rPr lang="en-US" smtClean="0">
                <a:solidFill>
                  <a:srgbClr val="717074"/>
                </a:solidFill>
                <a:latin typeface="Arial"/>
              </a:rPr>
              <a:pPr/>
              <a:t>11</a:t>
            </a:fld>
            <a:endParaRPr lang="en-US">
              <a:solidFill>
                <a:srgbClr val="717074"/>
              </a:solidFill>
              <a:latin typeface="Arial"/>
            </a:endParaRPr>
          </a:p>
        </p:txBody>
      </p:sp>
    </p:spTree>
    <p:extLst>
      <p:ext uri="{BB962C8B-B14F-4D97-AF65-F5344CB8AC3E}">
        <p14:creationId xmlns:p14="http://schemas.microsoft.com/office/powerpoint/2010/main" val="2451253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0663" y="617538"/>
            <a:ext cx="4016375" cy="3013075"/>
          </a:xfrm>
        </p:spPr>
      </p:sp>
      <p:sp>
        <p:nvSpPr>
          <p:cNvPr id="3" name="Notes Placeholder 2"/>
          <p:cNvSpPr>
            <a:spLocks noGrp="1"/>
          </p:cNvSpPr>
          <p:nvPr>
            <p:ph type="body" idx="1"/>
          </p:nvPr>
        </p:nvSpPr>
        <p:spPr/>
        <p:txBody>
          <a:bodyPr>
            <a:normAutofit/>
          </a:bodyPr>
          <a:lstStyle/>
          <a:p>
            <a:pPr marL="0" indent="0">
              <a:buFont typeface="+mj-lt"/>
              <a:buNone/>
            </a:pPr>
            <a:endParaRPr lang="en-US" sz="800" dirty="0" smtClean="0"/>
          </a:p>
        </p:txBody>
      </p:sp>
      <p:sp>
        <p:nvSpPr>
          <p:cNvPr id="4" name="Slide Number Placeholder 3"/>
          <p:cNvSpPr>
            <a:spLocks noGrp="1"/>
          </p:cNvSpPr>
          <p:nvPr>
            <p:ph type="sldNum" sz="quarter" idx="10"/>
          </p:nvPr>
        </p:nvSpPr>
        <p:spPr/>
        <p:txBody>
          <a:bodyPr/>
          <a:lstStyle/>
          <a:p>
            <a:fld id="{9F4FBC3A-A12C-40F9-BB8D-BC30C7901396}" type="slidenum">
              <a:rPr lang="en-US" smtClean="0"/>
              <a:pPr/>
              <a:t>12</a:t>
            </a:fld>
            <a:endParaRPr lang="en-US"/>
          </a:p>
        </p:txBody>
      </p:sp>
    </p:spTree>
    <p:extLst>
      <p:ext uri="{BB962C8B-B14F-4D97-AF65-F5344CB8AC3E}">
        <p14:creationId xmlns:p14="http://schemas.microsoft.com/office/powerpoint/2010/main" val="1049929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a:p>
            <a:r>
              <a:rPr lang="en-US" sz="1200" kern="1200" dirty="0" smtClean="0">
                <a:solidFill>
                  <a:schemeClr val="tx1"/>
                </a:solidFill>
                <a:latin typeface="+mn-lt"/>
                <a:ea typeface="+mn-ea"/>
                <a:cs typeface="+mn-cs"/>
              </a:rPr>
              <a:t>1. Provision Service through the service portal (choose catalog item)</a:t>
            </a:r>
          </a:p>
          <a:p>
            <a:r>
              <a:rPr lang="en-US" sz="1200" kern="1200" dirty="0" smtClean="0">
                <a:solidFill>
                  <a:schemeClr val="tx1"/>
                </a:solidFill>
                <a:latin typeface="+mn-lt"/>
                <a:ea typeface="+mn-ea"/>
                <a:cs typeface="+mn-cs"/>
              </a:rPr>
              <a:t>created by cloud admin / tenant admin</a:t>
            </a:r>
          </a:p>
          <a:p>
            <a:r>
              <a:rPr lang="en-US" sz="1200" kern="1200" dirty="0" smtClean="0">
                <a:solidFill>
                  <a:schemeClr val="tx1"/>
                </a:solidFill>
                <a:latin typeface="+mn-lt"/>
                <a:ea typeface="+mn-ea"/>
                <a:cs typeface="+mn-cs"/>
              </a:rPr>
              <a:t>provisioned by tenant admin probably (RBAC)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 </a:t>
            </a:r>
            <a:r>
              <a:rPr lang="en-US" sz="1200" kern="1200" dirty="0" err="1" smtClean="0">
                <a:solidFill>
                  <a:schemeClr val="tx1"/>
                </a:solidFill>
                <a:latin typeface="+mn-lt"/>
                <a:ea typeface="+mn-ea"/>
                <a:cs typeface="+mn-cs"/>
              </a:rPr>
              <a:t>Cloudify</a:t>
            </a:r>
            <a:r>
              <a:rPr lang="en-US" sz="1200" kern="1200" dirty="0" smtClean="0">
                <a:solidFill>
                  <a:schemeClr val="tx1"/>
                </a:solidFill>
                <a:latin typeface="+mn-lt"/>
                <a:ea typeface="+mn-ea"/>
                <a:cs typeface="+mn-cs"/>
              </a:rPr>
              <a:t> NFVO gets the service from the catalog and checks resource availability for the tenant in the underlying VCD/VIO based on the service template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 Service = Chain Server 1 – FW 1 – LB1 – External Network</a:t>
            </a:r>
          </a:p>
          <a:p>
            <a:r>
              <a:rPr lang="en-US" sz="1200" kern="1200" dirty="0" smtClean="0">
                <a:solidFill>
                  <a:schemeClr val="tx1"/>
                </a:solidFill>
                <a:latin typeface="+mn-lt"/>
                <a:ea typeface="+mn-ea"/>
                <a:cs typeface="+mn-cs"/>
              </a:rPr>
              <a:t>Trigger creation of each component: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 Logical network backed by VXLAN </a:t>
            </a:r>
          </a:p>
          <a:p>
            <a:r>
              <a:rPr lang="en-US" sz="1200" kern="1200" dirty="0" smtClean="0">
                <a:solidFill>
                  <a:schemeClr val="tx1"/>
                </a:solidFill>
                <a:latin typeface="+mn-lt"/>
                <a:ea typeface="+mn-ea"/>
                <a:cs typeface="+mn-cs"/>
              </a:rPr>
              <a:t>Network controller -&gt; NSX (would VIM lose track of the inventory? need to check)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 Server creation</a:t>
            </a:r>
          </a:p>
          <a:p>
            <a:r>
              <a:rPr lang="en-US" sz="1200" kern="1200" dirty="0" smtClean="0">
                <a:solidFill>
                  <a:schemeClr val="tx1"/>
                </a:solidFill>
                <a:latin typeface="+mn-lt"/>
                <a:ea typeface="+mn-ea"/>
                <a:cs typeface="+mn-cs"/>
              </a:rPr>
              <a:t>Same as 3 but no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pushed to server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 LB</a:t>
            </a:r>
          </a:p>
          <a:p>
            <a:r>
              <a:rPr lang="en-US" sz="1200" kern="1200" dirty="0" smtClean="0">
                <a:solidFill>
                  <a:schemeClr val="tx1"/>
                </a:solidFill>
                <a:latin typeface="+mn-lt"/>
                <a:ea typeface="+mn-ea"/>
                <a:cs typeface="+mn-cs"/>
              </a:rPr>
              <a:t>=VMs creation + SW + CONFIG workflow</a:t>
            </a:r>
          </a:p>
          <a:p>
            <a:r>
              <a:rPr lang="en-US" sz="1200" kern="1200" dirty="0" smtClean="0">
                <a:solidFill>
                  <a:schemeClr val="tx1"/>
                </a:solidFill>
                <a:latin typeface="+mn-lt"/>
                <a:ea typeface="+mn-ea"/>
                <a:cs typeface="+mn-cs"/>
              </a:rPr>
              <a:t>Through app controller -&gt; VNFM -&gt; VCD -&gt; </a:t>
            </a:r>
            <a:r>
              <a:rPr lang="en-US" sz="1200" kern="1200" dirty="0" err="1" smtClean="0">
                <a:solidFill>
                  <a:schemeClr val="tx1"/>
                </a:solidFill>
                <a:latin typeface="+mn-lt"/>
                <a:ea typeface="+mn-ea"/>
                <a:cs typeface="+mn-cs"/>
              </a:rPr>
              <a:t>vCenter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vSphere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Configuration pushed through SSH</a:t>
            </a:r>
          </a:p>
          <a:p>
            <a:r>
              <a:rPr lang="en-US" sz="1200" kern="1200" dirty="0" smtClean="0">
                <a:solidFill>
                  <a:schemeClr val="tx1"/>
                </a:solidFill>
                <a:latin typeface="+mn-lt"/>
                <a:ea typeface="+mn-ea"/>
                <a:cs typeface="+mn-cs"/>
              </a:rPr>
              <a:t>configuration profile is included in the service template</a:t>
            </a:r>
          </a:p>
          <a:p>
            <a:r>
              <a:rPr lang="en-US" sz="1200" kern="1200" dirty="0" smtClean="0">
                <a:solidFill>
                  <a:schemeClr val="tx1"/>
                </a:solidFill>
                <a:latin typeface="+mn-lt"/>
                <a:ea typeface="+mn-ea"/>
                <a:cs typeface="+mn-cs"/>
              </a:rPr>
              <a:t>Associated to the newly created VXLAN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 FW</a:t>
            </a:r>
          </a:p>
          <a:p>
            <a:r>
              <a:rPr lang="en-US" sz="1200" kern="1200" dirty="0" smtClean="0">
                <a:solidFill>
                  <a:schemeClr val="tx1"/>
                </a:solidFill>
                <a:latin typeface="+mn-lt"/>
                <a:ea typeface="+mn-ea"/>
                <a:cs typeface="+mn-cs"/>
              </a:rPr>
              <a:t>=VMs creation + SW + CONFIG workflow</a:t>
            </a:r>
          </a:p>
          <a:p>
            <a:r>
              <a:rPr lang="en-US" sz="1200" kern="1200" dirty="0" smtClean="0">
                <a:solidFill>
                  <a:schemeClr val="tx1"/>
                </a:solidFill>
                <a:latin typeface="+mn-lt"/>
                <a:ea typeface="+mn-ea"/>
                <a:cs typeface="+mn-cs"/>
              </a:rPr>
              <a:t>FW rule based on server IP and SLB IP</a:t>
            </a:r>
          </a:p>
          <a:p>
            <a:r>
              <a:rPr lang="en-US" sz="1200" kern="1200" dirty="0" smtClean="0">
                <a:solidFill>
                  <a:schemeClr val="tx1"/>
                </a:solidFill>
                <a:latin typeface="+mn-lt"/>
                <a:ea typeface="+mn-ea"/>
                <a:cs typeface="+mn-cs"/>
              </a:rPr>
              <a:t>represented as outputs in the service template</a:t>
            </a:r>
          </a:p>
          <a:p>
            <a:r>
              <a:rPr lang="en-US" sz="1200" kern="1200" dirty="0" smtClean="0">
                <a:solidFill>
                  <a:schemeClr val="tx1"/>
                </a:solidFill>
                <a:latin typeface="+mn-lt"/>
                <a:ea typeface="+mn-ea"/>
                <a:cs typeface="+mn-cs"/>
              </a:rPr>
              <a:t>Associated to the newly created VXLAN</a:t>
            </a:r>
          </a:p>
          <a:p>
            <a:r>
              <a:rPr lang="en-US" sz="1200" kern="1200" dirty="0" smtClean="0">
                <a:solidFill>
                  <a:schemeClr val="tx1"/>
                </a:solidFill>
                <a:latin typeface="+mn-lt"/>
                <a:ea typeface="+mn-ea"/>
                <a:cs typeface="+mn-cs"/>
              </a:rPr>
              <a:t>Associated to the previously created external network</a:t>
            </a:r>
          </a:p>
          <a:p>
            <a:pPr marL="171450" indent="-171450">
              <a:buFont typeface="Arial"/>
              <a:buChar char="•"/>
            </a:pPr>
            <a:endParaRPr lang="en-US" baseline="0" dirty="0" smtClean="0"/>
          </a:p>
        </p:txBody>
      </p:sp>
      <p:sp>
        <p:nvSpPr>
          <p:cNvPr id="4" name="Slide Number Placeholder 3"/>
          <p:cNvSpPr>
            <a:spLocks noGrp="1"/>
          </p:cNvSpPr>
          <p:nvPr>
            <p:ph type="sldNum" sz="quarter" idx="10"/>
          </p:nvPr>
        </p:nvSpPr>
        <p:spPr/>
        <p:txBody>
          <a:bodyPr/>
          <a:lstStyle/>
          <a:p>
            <a:fld id="{A1A9ED06-DF77-4A00-9371-76A0EC030ACF}" type="slidenum">
              <a:rPr lang="en-SG" smtClean="0">
                <a:solidFill>
                  <a:prstClr val="black"/>
                </a:solidFill>
              </a:rPr>
              <a:pPr/>
              <a:t>15</a:t>
            </a:fld>
            <a:endParaRPr lang="en-SG">
              <a:solidFill>
                <a:prstClr val="black"/>
              </a:solidFill>
            </a:endParaRPr>
          </a:p>
        </p:txBody>
      </p:sp>
    </p:spTree>
    <p:extLst>
      <p:ext uri="{BB962C8B-B14F-4D97-AF65-F5344CB8AC3E}">
        <p14:creationId xmlns:p14="http://schemas.microsoft.com/office/powerpoint/2010/main" val="271288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ADD513-5C4F-4AF5-B22E-9B93F26EA187}"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708DB-0D1F-4ABE-9F30-ECD82E7926B2}" type="slidenum">
              <a:rPr lang="en-US" smtClean="0"/>
              <a:t>‹#›</a:t>
            </a:fld>
            <a:endParaRPr lang="en-US"/>
          </a:p>
        </p:txBody>
      </p:sp>
      <p:sp>
        <p:nvSpPr>
          <p:cNvPr id="7" name="Date Placeholder 3"/>
          <p:cNvSpPr txBox="1">
            <a:spLocks/>
          </p:cNvSpPr>
          <p:nvPr userDrawn="1"/>
        </p:nvSpPr>
        <p:spPr>
          <a:xfrm>
            <a:off x="628650" y="6356350"/>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EB22BB-0BA4-4E86-847D-F90EE578585C}" type="datetimeFigureOut">
              <a:rPr lang="en-SG" smtClean="0"/>
              <a:pPr/>
              <a:t>12/20/15</a:t>
            </a:fld>
            <a:endParaRPr lang="en-SG"/>
          </a:p>
        </p:txBody>
      </p:sp>
      <p:sp>
        <p:nvSpPr>
          <p:cNvPr id="8" name="Slide Number Placeholder 5"/>
          <p:cNvSpPr txBox="1">
            <a:spLocks/>
          </p:cNvSpPr>
          <p:nvPr userDrawn="1"/>
        </p:nvSpPr>
        <p:spPr>
          <a:xfrm>
            <a:off x="6457950" y="6356350"/>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8BCBD5-DB4E-4F06-AC61-85EFC5B2EFFD}" type="slidenum">
              <a:rPr lang="en-SG" smtClean="0"/>
              <a:pPr/>
              <a:t>‹#›</a:t>
            </a:fld>
            <a:endParaRPr lang="en-SG"/>
          </a:p>
        </p:txBody>
      </p:sp>
      <p:sp>
        <p:nvSpPr>
          <p:cNvPr id="9" name="Rectangle 12"/>
          <p:cNvSpPr>
            <a:spLocks noChangeArrowheads="1"/>
          </p:cNvSpPr>
          <p:nvPr userDrawn="1"/>
        </p:nvSpPr>
        <p:spPr bwMode="auto">
          <a:xfrm>
            <a:off x="0" y="0"/>
            <a:ext cx="9144000" cy="908719"/>
          </a:xfrm>
          <a:prstGeom prst="rect">
            <a:avLst/>
          </a:prstGeom>
          <a:solidFill>
            <a:srgbClr val="ABAFB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fontAlgn="base">
              <a:spcBef>
                <a:spcPct val="0"/>
              </a:spcBef>
              <a:spcAft>
                <a:spcPct val="0"/>
              </a:spcAft>
            </a:pPr>
            <a:endParaRPr lang="en-US">
              <a:solidFill>
                <a:srgbClr val="000000"/>
              </a:solidFill>
              <a:latin typeface="Arial" charset="0"/>
              <a:ea typeface="ＭＳ Ｐゴシック" charset="0"/>
              <a:cs typeface="Arial" charset="0"/>
            </a:endParaRPr>
          </a:p>
        </p:txBody>
      </p:sp>
      <p:sp>
        <p:nvSpPr>
          <p:cNvPr id="10" name="Rectangle 12"/>
          <p:cNvSpPr>
            <a:spLocks noChangeArrowheads="1"/>
          </p:cNvSpPr>
          <p:nvPr userDrawn="1"/>
        </p:nvSpPr>
        <p:spPr bwMode="auto">
          <a:xfrm>
            <a:off x="0" y="0"/>
            <a:ext cx="9144000" cy="908719"/>
          </a:xfrm>
          <a:prstGeom prst="rect">
            <a:avLst/>
          </a:prstGeom>
          <a:solidFill>
            <a:srgbClr val="ABAFB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fontAlgn="base">
              <a:spcBef>
                <a:spcPct val="0"/>
              </a:spcBef>
              <a:spcAft>
                <a:spcPct val="0"/>
              </a:spcAft>
            </a:pPr>
            <a:endParaRPr lang="en-US">
              <a:solidFill>
                <a:srgbClr val="000000"/>
              </a:solidFill>
              <a:latin typeface="Arial" charset="0"/>
              <a:ea typeface="ＭＳ Ｐゴシック" charset="0"/>
              <a:cs typeface="Arial" charset="0"/>
            </a:endParaRPr>
          </a:p>
        </p:txBody>
      </p:sp>
      <p:pic>
        <p:nvPicPr>
          <p:cNvPr id="11" name="Picture 13" descr="NERA_LOGO_sk"/>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35825" y="293688"/>
            <a:ext cx="1655763" cy="24288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5"/>
          <p:cNvSpPr>
            <a:spLocks noChangeArrowheads="1"/>
          </p:cNvSpPr>
          <p:nvPr userDrawn="1"/>
        </p:nvSpPr>
        <p:spPr bwMode="auto">
          <a:xfrm>
            <a:off x="7173913" y="509588"/>
            <a:ext cx="18161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914400" eaLnBrk="0" fontAlgn="base" hangingPunct="0">
              <a:spcBef>
                <a:spcPct val="0"/>
              </a:spcBef>
              <a:spcAft>
                <a:spcPct val="0"/>
              </a:spcAft>
            </a:pPr>
            <a:r>
              <a:rPr lang="en-US" sz="900" b="1">
                <a:solidFill>
                  <a:srgbClr val="000000"/>
                </a:solidFill>
                <a:effectLst>
                  <a:outerShdw blurRad="38100" dist="38100" dir="2700000" algn="tl">
                    <a:srgbClr val="DDDDDD"/>
                  </a:outerShdw>
                </a:effectLst>
                <a:latin typeface="Arial" charset="0"/>
                <a:ea typeface="ＭＳ Ｐゴシック" charset="0"/>
                <a:cs typeface="Arial" charset="0"/>
              </a:rPr>
              <a:t>Nera Telecommunications Ltd</a:t>
            </a:r>
          </a:p>
        </p:txBody>
      </p:sp>
    </p:spTree>
    <p:extLst>
      <p:ext uri="{BB962C8B-B14F-4D97-AF65-F5344CB8AC3E}">
        <p14:creationId xmlns:p14="http://schemas.microsoft.com/office/powerpoint/2010/main" val="613565411"/>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ADD513-5C4F-4AF5-B22E-9B93F26EA187}"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708DB-0D1F-4ABE-9F30-ECD82E7926B2}" type="slidenum">
              <a:rPr lang="en-US" smtClean="0"/>
              <a:t>‹#›</a:t>
            </a:fld>
            <a:endParaRPr lang="en-US"/>
          </a:p>
        </p:txBody>
      </p:sp>
    </p:spTree>
    <p:extLst>
      <p:ext uri="{BB962C8B-B14F-4D97-AF65-F5344CB8AC3E}">
        <p14:creationId xmlns:p14="http://schemas.microsoft.com/office/powerpoint/2010/main" val="1782083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ADD513-5C4F-4AF5-B22E-9B93F26EA187}"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708DB-0D1F-4ABE-9F30-ECD82E7926B2}" type="slidenum">
              <a:rPr lang="en-US" smtClean="0"/>
              <a:t>‹#›</a:t>
            </a:fld>
            <a:endParaRPr lang="en-US"/>
          </a:p>
        </p:txBody>
      </p:sp>
    </p:spTree>
    <p:extLst>
      <p:ext uri="{BB962C8B-B14F-4D97-AF65-F5344CB8AC3E}">
        <p14:creationId xmlns:p14="http://schemas.microsoft.com/office/powerpoint/2010/main" val="920686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ectangle 12"/>
          <p:cNvSpPr>
            <a:spLocks noChangeArrowheads="1"/>
          </p:cNvSpPr>
          <p:nvPr userDrawn="1"/>
        </p:nvSpPr>
        <p:spPr bwMode="auto">
          <a:xfrm>
            <a:off x="0" y="0"/>
            <a:ext cx="9144000" cy="908719"/>
          </a:xfrm>
          <a:prstGeom prst="rect">
            <a:avLst/>
          </a:prstGeom>
          <a:solidFill>
            <a:srgbClr val="ABAFB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fontAlgn="base">
              <a:spcBef>
                <a:spcPct val="0"/>
              </a:spcBef>
              <a:spcAft>
                <a:spcPct val="0"/>
              </a:spcAft>
            </a:pPr>
            <a:endParaRPr lang="en-US">
              <a:solidFill>
                <a:srgbClr val="000000"/>
              </a:solidFill>
              <a:latin typeface="Arial" charset="0"/>
              <a:ea typeface="ＭＳ Ｐゴシック" charset="0"/>
              <a:cs typeface="Arial" charset="0"/>
            </a:endParaRPr>
          </a:p>
        </p:txBody>
      </p:sp>
      <p:pic>
        <p:nvPicPr>
          <p:cNvPr id="5" name="Picture 13" descr="NERA_LOGO_sk"/>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35825" y="293688"/>
            <a:ext cx="1655763" cy="2428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5"/>
          <p:cNvSpPr>
            <a:spLocks noChangeArrowheads="1"/>
          </p:cNvSpPr>
          <p:nvPr userDrawn="1"/>
        </p:nvSpPr>
        <p:spPr bwMode="auto">
          <a:xfrm>
            <a:off x="7173913" y="509588"/>
            <a:ext cx="18161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914400" eaLnBrk="0" fontAlgn="base" hangingPunct="0">
              <a:spcBef>
                <a:spcPct val="0"/>
              </a:spcBef>
              <a:spcAft>
                <a:spcPct val="0"/>
              </a:spcAft>
            </a:pPr>
            <a:r>
              <a:rPr lang="en-US" sz="900" b="1">
                <a:solidFill>
                  <a:srgbClr val="000000"/>
                </a:solidFill>
                <a:effectLst>
                  <a:outerShdw blurRad="38100" dist="38100" dir="2700000" algn="tl">
                    <a:srgbClr val="DDDDDD"/>
                  </a:outerShdw>
                </a:effectLst>
                <a:latin typeface="Arial" charset="0"/>
                <a:ea typeface="ＭＳ Ｐゴシック" charset="0"/>
                <a:cs typeface="Arial" charset="0"/>
              </a:rPr>
              <a:t>Nera Telecommunications Ltd</a:t>
            </a:r>
          </a:p>
        </p:txBody>
      </p:sp>
      <p:sp>
        <p:nvSpPr>
          <p:cNvPr id="7" name="Rectangle 17"/>
          <p:cNvSpPr>
            <a:spLocks noChangeArrowheads="1"/>
          </p:cNvSpPr>
          <p:nvPr userDrawn="1"/>
        </p:nvSpPr>
        <p:spPr bwMode="auto">
          <a:xfrm>
            <a:off x="0" y="5994285"/>
            <a:ext cx="9144000" cy="875589"/>
          </a:xfrm>
          <a:prstGeom prst="rect">
            <a:avLst/>
          </a:prstGeom>
          <a:solidFill>
            <a:srgbClr val="ABAFB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fontAlgn="base">
              <a:spcBef>
                <a:spcPct val="0"/>
              </a:spcBef>
              <a:spcAft>
                <a:spcPct val="0"/>
              </a:spcAft>
            </a:pPr>
            <a:endParaRPr lang="en-US">
              <a:solidFill>
                <a:srgbClr val="000000"/>
              </a:solidFill>
              <a:latin typeface="Arial" charset="0"/>
              <a:ea typeface="ＭＳ Ｐゴシック" charset="0"/>
              <a:cs typeface="Arial" charset="0"/>
            </a:endParaRPr>
          </a:p>
        </p:txBody>
      </p:sp>
    </p:spTree>
    <p:extLst>
      <p:ext uri="{BB962C8B-B14F-4D97-AF65-F5344CB8AC3E}">
        <p14:creationId xmlns:p14="http://schemas.microsoft.com/office/powerpoint/2010/main" val="158409537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4" name="Rectangle 12"/>
          <p:cNvSpPr>
            <a:spLocks noChangeArrowheads="1"/>
          </p:cNvSpPr>
          <p:nvPr userDrawn="1"/>
        </p:nvSpPr>
        <p:spPr bwMode="auto">
          <a:xfrm>
            <a:off x="0" y="0"/>
            <a:ext cx="9144000" cy="908719"/>
          </a:xfrm>
          <a:prstGeom prst="rect">
            <a:avLst/>
          </a:prstGeom>
          <a:solidFill>
            <a:srgbClr val="ABAFB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fontAlgn="base">
              <a:spcBef>
                <a:spcPct val="0"/>
              </a:spcBef>
              <a:spcAft>
                <a:spcPct val="0"/>
              </a:spcAft>
            </a:pPr>
            <a:endParaRPr lang="en-US">
              <a:solidFill>
                <a:srgbClr val="000000"/>
              </a:solidFill>
              <a:latin typeface="Arial" charset="0"/>
              <a:ea typeface="ＭＳ Ｐゴシック" charset="0"/>
              <a:cs typeface="Arial" charset="0"/>
            </a:endParaRPr>
          </a:p>
        </p:txBody>
      </p:sp>
      <p:pic>
        <p:nvPicPr>
          <p:cNvPr id="5" name="Picture 13" descr="NERA_LOGO_sk"/>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35825" y="293688"/>
            <a:ext cx="1655763" cy="2428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5"/>
          <p:cNvSpPr>
            <a:spLocks noChangeArrowheads="1"/>
          </p:cNvSpPr>
          <p:nvPr userDrawn="1"/>
        </p:nvSpPr>
        <p:spPr bwMode="auto">
          <a:xfrm>
            <a:off x="7173913" y="509588"/>
            <a:ext cx="18161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914400" eaLnBrk="0" fontAlgn="base" hangingPunct="0">
              <a:spcBef>
                <a:spcPct val="0"/>
              </a:spcBef>
              <a:spcAft>
                <a:spcPct val="0"/>
              </a:spcAft>
            </a:pPr>
            <a:r>
              <a:rPr lang="en-US" sz="900" b="1">
                <a:solidFill>
                  <a:srgbClr val="000000"/>
                </a:solidFill>
                <a:effectLst>
                  <a:outerShdw blurRad="38100" dist="38100" dir="2700000" algn="tl">
                    <a:srgbClr val="DDDDDD"/>
                  </a:outerShdw>
                </a:effectLst>
                <a:latin typeface="Arial" charset="0"/>
                <a:ea typeface="ＭＳ Ｐゴシック" charset="0"/>
                <a:cs typeface="Arial" charset="0"/>
              </a:rPr>
              <a:t>Nera Telecommunications Ltd</a:t>
            </a:r>
          </a:p>
        </p:txBody>
      </p:sp>
      <p:sp>
        <p:nvSpPr>
          <p:cNvPr id="7" name="Rectangle 17"/>
          <p:cNvSpPr>
            <a:spLocks noChangeArrowheads="1"/>
          </p:cNvSpPr>
          <p:nvPr userDrawn="1"/>
        </p:nvSpPr>
        <p:spPr bwMode="auto">
          <a:xfrm>
            <a:off x="0" y="5994285"/>
            <a:ext cx="9144000" cy="875589"/>
          </a:xfrm>
          <a:prstGeom prst="rect">
            <a:avLst/>
          </a:prstGeom>
          <a:solidFill>
            <a:srgbClr val="ABAFB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fontAlgn="base">
              <a:spcBef>
                <a:spcPct val="0"/>
              </a:spcBef>
              <a:spcAft>
                <a:spcPct val="0"/>
              </a:spcAft>
            </a:pPr>
            <a:endParaRPr lang="en-US">
              <a:solidFill>
                <a:srgbClr val="000000"/>
              </a:solidFill>
              <a:latin typeface="Arial" charset="0"/>
              <a:ea typeface="ＭＳ Ｐゴシック" charset="0"/>
              <a:cs typeface="Arial" charset="0"/>
            </a:endParaRPr>
          </a:p>
        </p:txBody>
      </p:sp>
    </p:spTree>
    <p:extLst>
      <p:ext uri="{BB962C8B-B14F-4D97-AF65-F5344CB8AC3E}">
        <p14:creationId xmlns:p14="http://schemas.microsoft.com/office/powerpoint/2010/main" val="838090921"/>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5"/>
            <a:ext cx="7494588" cy="1085371"/>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05800" y="6883401"/>
            <a:ext cx="838200" cy="133350"/>
          </a:xfrm>
          <a:prstGeom prst="rect">
            <a:avLst/>
          </a:prstGeom>
        </p:spPr>
        <p:txBody>
          <a:bodyPr/>
          <a:lstStyle/>
          <a:p>
            <a:endParaRPr lang="en-US"/>
          </a:p>
        </p:txBody>
      </p:sp>
      <p:sp>
        <p:nvSpPr>
          <p:cNvPr id="4" name="Footer Placeholder 3"/>
          <p:cNvSpPr>
            <a:spLocks noGrp="1"/>
          </p:cNvSpPr>
          <p:nvPr>
            <p:ph type="ftr" sz="quarter" idx="11"/>
          </p:nvPr>
        </p:nvSpPr>
        <p:spPr>
          <a:xfrm>
            <a:off x="3829869" y="6464301"/>
            <a:ext cx="3886200" cy="149224"/>
          </a:xfrm>
          <a:prstGeom prst="rect">
            <a:avLst/>
          </a:prstGeom>
        </p:spPr>
        <p:txBody>
          <a:bodyPr/>
          <a:lstStyle/>
          <a:p>
            <a:r>
              <a:rPr lang="en-US" smtClean="0"/>
              <a:t>CONFIDENTIAL</a:t>
            </a:r>
            <a:endParaRPr lang="en-US"/>
          </a:p>
        </p:txBody>
      </p:sp>
      <p:sp>
        <p:nvSpPr>
          <p:cNvPr id="5" name="Slide Number Placeholder 4"/>
          <p:cNvSpPr>
            <a:spLocks noGrp="1"/>
          </p:cNvSpPr>
          <p:nvPr>
            <p:ph type="sldNum" sz="quarter" idx="12"/>
          </p:nvPr>
        </p:nvSpPr>
        <p:spPr>
          <a:xfrm>
            <a:off x="8700260" y="6464301"/>
            <a:ext cx="338138" cy="149224"/>
          </a:xfrm>
          <a:prstGeom prst="rect">
            <a:avLst/>
          </a:prstGeom>
        </p:spPr>
        <p:txBody>
          <a:bodyPr/>
          <a:lstStyle/>
          <a:p>
            <a:fld id="{6EA6D8CF-3CDE-4807-BCD2-C9F2B831AAA5}" type="slidenum">
              <a:rPr lang="en-US" smtClean="0"/>
              <a:t>‹#›</a:t>
            </a:fld>
            <a:endParaRPr lang="en-US"/>
          </a:p>
        </p:txBody>
      </p:sp>
      <p:sp>
        <p:nvSpPr>
          <p:cNvPr id="6" name="Text Placeholder 8"/>
          <p:cNvSpPr>
            <a:spLocks noGrp="1"/>
          </p:cNvSpPr>
          <p:nvPr>
            <p:ph type="body" sz="quarter" idx="13" hasCustomPrompt="1"/>
          </p:nvPr>
        </p:nvSpPr>
        <p:spPr>
          <a:xfrm>
            <a:off x="457200" y="1219200"/>
            <a:ext cx="8229600" cy="304800"/>
          </a:xfrm>
          <a:prstGeom prst="rect">
            <a:avLst/>
          </a:prstGeom>
        </p:spPr>
        <p:txBody>
          <a:bodyPr/>
          <a:lstStyle>
            <a:lvl1pPr marL="0" indent="0">
              <a:lnSpc>
                <a:spcPct val="90000"/>
              </a:lnSpc>
              <a:spcBef>
                <a:spcPts val="0"/>
              </a:spcBef>
              <a:buNone/>
              <a:defRPr sz="1350">
                <a:solidFill>
                  <a:schemeClr val="tx1"/>
                </a:solidFill>
              </a:defRPr>
            </a:lvl1pPr>
            <a:lvl2pPr marL="0" indent="0">
              <a:lnSpc>
                <a:spcPct val="90000"/>
              </a:lnSpc>
              <a:spcBef>
                <a:spcPts val="0"/>
              </a:spcBef>
              <a:buNone/>
              <a:defRPr sz="1500">
                <a:solidFill>
                  <a:schemeClr val="accent4"/>
                </a:solidFill>
              </a:defRPr>
            </a:lvl2pPr>
            <a:lvl3pPr marL="0" indent="0">
              <a:lnSpc>
                <a:spcPct val="90000"/>
              </a:lnSpc>
              <a:spcBef>
                <a:spcPts val="0"/>
              </a:spcBef>
              <a:buNone/>
              <a:defRPr sz="1500">
                <a:solidFill>
                  <a:schemeClr val="accent4"/>
                </a:solidFill>
              </a:defRPr>
            </a:lvl3pPr>
            <a:lvl4pPr marL="0" indent="0">
              <a:lnSpc>
                <a:spcPct val="90000"/>
              </a:lnSpc>
              <a:spcBef>
                <a:spcPts val="0"/>
              </a:spcBef>
              <a:buNone/>
              <a:defRPr sz="1500">
                <a:solidFill>
                  <a:schemeClr val="accent4"/>
                </a:solidFill>
              </a:defRPr>
            </a:lvl4pPr>
            <a:lvl5pPr marL="0" indent="0">
              <a:lnSpc>
                <a:spcPct val="90000"/>
              </a:lnSpc>
              <a:spcBef>
                <a:spcPts val="0"/>
              </a:spcBef>
              <a:buNone/>
              <a:defRPr sz="1500">
                <a:solidFill>
                  <a:schemeClr val="accent4"/>
                </a:solidFill>
              </a:defRPr>
            </a:lvl5pPr>
            <a:lvl6pPr marL="0" indent="0">
              <a:lnSpc>
                <a:spcPct val="90000"/>
              </a:lnSpc>
              <a:spcBef>
                <a:spcPts val="0"/>
              </a:spcBef>
              <a:buNone/>
              <a:defRPr sz="1500">
                <a:solidFill>
                  <a:schemeClr val="accent4"/>
                </a:solidFill>
              </a:defRPr>
            </a:lvl6pPr>
            <a:lvl7pPr marL="0" indent="0">
              <a:lnSpc>
                <a:spcPct val="90000"/>
              </a:lnSpc>
              <a:spcBef>
                <a:spcPts val="0"/>
              </a:spcBef>
              <a:buNone/>
              <a:defRPr sz="1500">
                <a:solidFill>
                  <a:schemeClr val="accent4"/>
                </a:solidFill>
              </a:defRPr>
            </a:lvl7pPr>
            <a:lvl8pPr marL="0" indent="0">
              <a:lnSpc>
                <a:spcPct val="90000"/>
              </a:lnSpc>
              <a:spcBef>
                <a:spcPts val="0"/>
              </a:spcBef>
              <a:buNone/>
              <a:defRPr sz="1500">
                <a:solidFill>
                  <a:schemeClr val="accent4"/>
                </a:solidFill>
              </a:defRPr>
            </a:lvl8pPr>
            <a:lvl9pPr marL="0" indent="0">
              <a:lnSpc>
                <a:spcPct val="90000"/>
              </a:lnSpc>
              <a:spcBef>
                <a:spcPts val="0"/>
              </a:spcBef>
              <a:buNone/>
              <a:defRPr sz="1500">
                <a:solidFill>
                  <a:schemeClr val="accent4"/>
                </a:solidFill>
              </a:defRPr>
            </a:lvl9pPr>
          </a:lstStyle>
          <a:p>
            <a:pPr lvl="0"/>
            <a:r>
              <a:rPr lang="en-US" dirty="0" smtClean="0"/>
              <a:t>Click to add subtitle</a:t>
            </a:r>
          </a:p>
        </p:txBody>
      </p:sp>
    </p:spTree>
    <p:extLst>
      <p:ext uri="{BB962C8B-B14F-4D97-AF65-F5344CB8AC3E}">
        <p14:creationId xmlns:p14="http://schemas.microsoft.com/office/powerpoint/2010/main" val="3918092730"/>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Head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7252" y="449671"/>
            <a:ext cx="7727387" cy="678728"/>
          </a:xfrm>
          <a:prstGeom prst="rect">
            <a:avLst/>
          </a:prstGeom>
        </p:spPr>
        <p:txBody>
          <a:bodyPr vert="horz" lIns="0" tIns="0" rIns="91432" bIns="45716" rtlCol="0" anchor="t" anchorCtr="0">
            <a:noAutofit/>
          </a:bodyPr>
          <a:lstStyle>
            <a:lvl1pPr algn="l" defTabSz="457154" rtl="0" eaLnBrk="1" latinLnBrk="0" hangingPunct="1">
              <a:lnSpc>
                <a:spcPct val="85000"/>
              </a:lnSpc>
              <a:spcBef>
                <a:spcPct val="0"/>
              </a:spcBef>
              <a:buNone/>
              <a:defRPr lang="en-US" sz="3200" b="0" i="0" kern="1200" spc="-30" dirty="0">
                <a:solidFill>
                  <a:schemeClr val="tx1"/>
                </a:solidFill>
                <a:latin typeface="Dual 400" panose="02000603000000020004" pitchFamily="2" charset="0"/>
                <a:ea typeface="+mj-ea"/>
                <a:cs typeface="Dual 400" panose="02000603000000020004" pitchFamily="2" charset="0"/>
              </a:defRPr>
            </a:lvl1pPr>
          </a:lstStyle>
          <a:p>
            <a:pPr lvl="0"/>
            <a:r>
              <a:rPr lang="en-US" smtClean="0"/>
              <a:t>Click to edit Master title style</a:t>
            </a:r>
            <a:endParaRPr lang="en-US" dirty="0"/>
          </a:p>
        </p:txBody>
      </p:sp>
      <p:sp>
        <p:nvSpPr>
          <p:cNvPr id="8" name="Text Placeholder 7"/>
          <p:cNvSpPr>
            <a:spLocks noGrp="1"/>
          </p:cNvSpPr>
          <p:nvPr>
            <p:ph type="body" sz="quarter" idx="13"/>
          </p:nvPr>
        </p:nvSpPr>
        <p:spPr>
          <a:xfrm>
            <a:off x="686758" y="1106660"/>
            <a:ext cx="7742868" cy="361949"/>
          </a:xfrm>
          <a:prstGeom prst="rect">
            <a:avLst/>
          </a:prstGeom>
        </p:spPr>
        <p:txBody>
          <a:bodyPr lIns="0" tIns="0" rIns="182863" bIns="0" anchor="t" anchorCtr="0">
            <a:noAutofit/>
          </a:bodyPr>
          <a:lstStyle>
            <a:lvl1pPr marL="0" indent="0">
              <a:buNone/>
              <a:defRPr sz="1800" cap="none">
                <a:solidFill>
                  <a:schemeClr val="tx1"/>
                </a:solidFill>
              </a:defRPr>
            </a:lvl1pPr>
          </a:lstStyle>
          <a:p>
            <a:pPr lvl="0"/>
            <a:r>
              <a:rPr lang="en-US" smtClean="0"/>
              <a:t>Click to edit Master text styles</a:t>
            </a:r>
          </a:p>
        </p:txBody>
      </p:sp>
      <p:sp>
        <p:nvSpPr>
          <p:cNvPr id="5" name="Text Placeholder 4"/>
          <p:cNvSpPr>
            <a:spLocks noGrp="1"/>
          </p:cNvSpPr>
          <p:nvPr>
            <p:ph type="body" sz="quarter" idx="14"/>
          </p:nvPr>
        </p:nvSpPr>
        <p:spPr>
          <a:xfrm>
            <a:off x="605220" y="1828800"/>
            <a:ext cx="7816911" cy="3725333"/>
          </a:xfrm>
          <a:prstGeom prst="rect">
            <a:avLst/>
          </a:prstGeom>
        </p:spPr>
        <p:txBody>
          <a:bodyPr/>
          <a:lstStyle>
            <a:lvl1pPr>
              <a:lnSpc>
                <a:spcPct val="90000"/>
              </a:lnSpc>
              <a:defRPr>
                <a:solidFill>
                  <a:schemeClr val="tx1"/>
                </a:solidFill>
              </a:defRPr>
            </a:lvl1pPr>
            <a:lvl2pPr>
              <a:lnSpc>
                <a:spcPct val="90000"/>
              </a:lnSpc>
              <a:defRPr>
                <a:solidFill>
                  <a:schemeClr val="tx1"/>
                </a:solidFill>
              </a:defRPr>
            </a:lvl2pPr>
            <a:lvl3pPr>
              <a:lnSpc>
                <a:spcPct val="90000"/>
              </a:lnSpc>
              <a:defRPr>
                <a:solidFill>
                  <a:schemeClr val="tx1"/>
                </a:solidFill>
              </a:defRPr>
            </a:lvl3pPr>
            <a:lvl4pPr>
              <a:lnSpc>
                <a:spcPct val="90000"/>
              </a:lnSpc>
              <a:defRPr>
                <a:solidFill>
                  <a:schemeClr val="tx1"/>
                </a:solidFill>
              </a:defRPr>
            </a:lvl4pPr>
            <a:lvl5pPr>
              <a:lnSpc>
                <a:spcPct val="90000"/>
              </a:lnSpc>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5"/>
          <p:cNvSpPr>
            <a:spLocks noGrp="1"/>
          </p:cNvSpPr>
          <p:nvPr>
            <p:ph type="body" sz="quarter" idx="17"/>
          </p:nvPr>
        </p:nvSpPr>
        <p:spPr>
          <a:xfrm>
            <a:off x="357278" y="6498052"/>
            <a:ext cx="3619739" cy="182880"/>
          </a:xfrm>
          <a:prstGeom prst="rect">
            <a:avLst/>
          </a:prstGeom>
        </p:spPr>
        <p:txBody>
          <a:bodyPr lIns="0" tIns="0" rIns="0" bIns="0" anchor="b" anchorCtr="0">
            <a:normAutofit/>
          </a:bodyPr>
          <a:lstStyle>
            <a:lvl1pPr marL="0" indent="0" algn="l">
              <a:buFont typeface="Arial" panose="020B0604020202020204" pitchFamily="34" charset="0"/>
              <a:buChar char="‪"/>
              <a:defRPr sz="700" cap="all">
                <a:solidFill>
                  <a:schemeClr val="bg1">
                    <a:lumMod val="50000"/>
                  </a:schemeClr>
                </a:solidFill>
              </a:defRPr>
            </a:lvl1pPr>
            <a:lvl2pPr marL="173021" indent="0" algn="l">
              <a:buNone/>
              <a:defRPr sz="600">
                <a:solidFill>
                  <a:srgbClr val="FFFFFF"/>
                </a:solidFill>
              </a:defRPr>
            </a:lvl2pPr>
            <a:lvl3pPr marL="346040" indent="0" algn="l">
              <a:buNone/>
              <a:defRPr sz="600">
                <a:solidFill>
                  <a:srgbClr val="FFFFFF"/>
                </a:solidFill>
              </a:defRPr>
            </a:lvl3pPr>
            <a:lvl4pPr marL="512714" indent="0" algn="l">
              <a:buNone/>
              <a:defRPr sz="600">
                <a:solidFill>
                  <a:srgbClr val="FFFFFF"/>
                </a:solidFill>
              </a:defRPr>
            </a:lvl4pPr>
            <a:lvl5pPr marL="685732" indent="0" algn="l">
              <a:buNone/>
              <a:defRPr sz="600">
                <a:solidFill>
                  <a:srgbClr val="FFFFFF"/>
                </a:solidFill>
              </a:defRPr>
            </a:lvl5pPr>
          </a:lstStyle>
          <a:p>
            <a:pPr lvl="0"/>
            <a:r>
              <a:rPr lang="en-US" smtClean="0"/>
              <a:t>Click to edit Master text styles</a:t>
            </a:r>
          </a:p>
        </p:txBody>
      </p:sp>
      <p:sp>
        <p:nvSpPr>
          <p:cNvPr id="11" name="Footer Placeholder 5"/>
          <p:cNvSpPr>
            <a:spLocks noGrp="1"/>
          </p:cNvSpPr>
          <p:nvPr>
            <p:ph type="ftr" sz="quarter" idx="3"/>
          </p:nvPr>
        </p:nvSpPr>
        <p:spPr>
          <a:xfrm>
            <a:off x="4124508" y="6541471"/>
            <a:ext cx="3990646" cy="137980"/>
          </a:xfrm>
          <a:prstGeom prst="rect">
            <a:avLst/>
          </a:prstGeom>
        </p:spPr>
        <p:txBody>
          <a:bodyPr vert="horz" wrap="square" lIns="0" tIns="0" rIns="0" bIns="0" rtlCol="0" anchor="b" anchorCtr="0"/>
          <a:lstStyle>
            <a:lvl1pPr marL="0" marR="0" indent="0" algn="r" defTabSz="914270" rtl="0" eaLnBrk="1" fontAlgn="auto" latinLnBrk="0" hangingPunct="1">
              <a:lnSpc>
                <a:spcPct val="100000"/>
              </a:lnSpc>
              <a:spcBef>
                <a:spcPts val="0"/>
              </a:spcBef>
              <a:spcAft>
                <a:spcPts val="0"/>
              </a:spcAft>
              <a:buClrTx/>
              <a:buSzTx/>
              <a:buFontTx/>
              <a:buNone/>
              <a:tabLst/>
              <a:defRPr sz="700" cap="none" spc="-20" baseline="0">
                <a:solidFill>
                  <a:schemeClr val="tx1"/>
                </a:solidFill>
                <a:latin typeface="Dual 400" panose="02000603000000020004" pitchFamily="2" charset="0"/>
              </a:defRPr>
            </a:lvl1pPr>
          </a:lstStyle>
          <a:p>
            <a:pPr>
              <a:defRPr/>
            </a:pPr>
            <a:r>
              <a:rPr lang="en-US" dirty="0" smtClean="0">
                <a:solidFill>
                  <a:srgbClr val="58595D"/>
                </a:solidFill>
              </a:rPr>
              <a:t>© 2015 BROCADE COMMUNICATIONS SYSTEMS, INC. INTERNAL USE ONLY</a:t>
            </a:r>
            <a:endParaRPr lang="en-US" dirty="0">
              <a:solidFill>
                <a:srgbClr val="58595D"/>
              </a:solidFill>
            </a:endParaRPr>
          </a:p>
        </p:txBody>
      </p:sp>
      <p:sp>
        <p:nvSpPr>
          <p:cNvPr id="12" name="Slide Number Placeholder 6"/>
          <p:cNvSpPr>
            <a:spLocks noGrp="1"/>
          </p:cNvSpPr>
          <p:nvPr>
            <p:ph type="sldNum" sz="quarter" idx="4"/>
          </p:nvPr>
        </p:nvSpPr>
        <p:spPr>
          <a:xfrm>
            <a:off x="8169599" y="6526317"/>
            <a:ext cx="256801" cy="155233"/>
          </a:xfrm>
          <a:prstGeom prst="rect">
            <a:avLst/>
          </a:prstGeom>
        </p:spPr>
        <p:txBody>
          <a:bodyPr vert="horz" wrap="square" lIns="0" tIns="0" rIns="0" bIns="0" rtlCol="0" anchor="b" anchorCtr="0"/>
          <a:lstStyle>
            <a:lvl1pPr algn="r">
              <a:defRPr sz="700" spc="40" baseline="0">
                <a:solidFill>
                  <a:schemeClr val="tx1"/>
                </a:solidFill>
                <a:latin typeface="Dual 400" panose="02000603000000020004" pitchFamily="2" charset="0"/>
              </a:defRPr>
            </a:lvl1pPr>
          </a:lstStyle>
          <a:p>
            <a:fld id="{7BCC8D0D-EAEC-449D-9161-023DFF90F2E2}" type="slidenum">
              <a:rPr lang="en-US" smtClean="0">
                <a:solidFill>
                  <a:srgbClr val="58595D"/>
                </a:solidFill>
              </a:rPr>
              <a:pPr/>
              <a:t>‹#›</a:t>
            </a:fld>
            <a:endParaRPr lang="en-US" dirty="0">
              <a:solidFill>
                <a:srgbClr val="58595D"/>
              </a:solidFill>
            </a:endParaRPr>
          </a:p>
        </p:txBody>
      </p:sp>
    </p:spTree>
    <p:extLst>
      <p:ext uri="{BB962C8B-B14F-4D97-AF65-F5344CB8AC3E}">
        <p14:creationId xmlns:p14="http://schemas.microsoft.com/office/powerpoint/2010/main" val="1342294383"/>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12"/>
          <p:cNvSpPr>
            <a:spLocks noChangeArrowheads="1"/>
          </p:cNvSpPr>
          <p:nvPr userDrawn="1"/>
        </p:nvSpPr>
        <p:spPr bwMode="auto">
          <a:xfrm>
            <a:off x="0" y="0"/>
            <a:ext cx="9144000" cy="908719"/>
          </a:xfrm>
          <a:prstGeom prst="rect">
            <a:avLst/>
          </a:prstGeom>
          <a:solidFill>
            <a:srgbClr val="ABAFB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fontAlgn="base">
              <a:spcBef>
                <a:spcPct val="0"/>
              </a:spcBef>
              <a:spcAft>
                <a:spcPct val="0"/>
              </a:spcAft>
            </a:pPr>
            <a:endParaRPr lang="en-US">
              <a:solidFill>
                <a:srgbClr val="000000"/>
              </a:solidFill>
              <a:latin typeface="Arial" charset="0"/>
              <a:ea typeface="ＭＳ Ｐゴシック" charset="0"/>
              <a:cs typeface="Arial" charset="0"/>
            </a:endParaRPr>
          </a:p>
        </p:txBody>
      </p:sp>
      <p:pic>
        <p:nvPicPr>
          <p:cNvPr id="5" name="Picture 13" descr="NERA_LOGO_sk"/>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35825" y="293688"/>
            <a:ext cx="1655763" cy="2428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5"/>
          <p:cNvSpPr>
            <a:spLocks noChangeArrowheads="1"/>
          </p:cNvSpPr>
          <p:nvPr userDrawn="1"/>
        </p:nvSpPr>
        <p:spPr bwMode="auto">
          <a:xfrm>
            <a:off x="7173913" y="509588"/>
            <a:ext cx="18161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914400" eaLnBrk="0" fontAlgn="base" hangingPunct="0">
              <a:spcBef>
                <a:spcPct val="0"/>
              </a:spcBef>
              <a:spcAft>
                <a:spcPct val="0"/>
              </a:spcAft>
            </a:pPr>
            <a:r>
              <a:rPr lang="en-US" sz="900" b="1">
                <a:solidFill>
                  <a:srgbClr val="000000"/>
                </a:solidFill>
                <a:effectLst>
                  <a:outerShdw blurRad="38100" dist="38100" dir="2700000" algn="tl">
                    <a:srgbClr val="DDDDDD"/>
                  </a:outerShdw>
                </a:effectLst>
                <a:latin typeface="Arial" charset="0"/>
                <a:ea typeface="ＭＳ Ｐゴシック" charset="0"/>
                <a:cs typeface="Arial" charset="0"/>
              </a:rPr>
              <a:t>Nera Telecommunications Ltd</a:t>
            </a:r>
          </a:p>
        </p:txBody>
      </p:sp>
    </p:spTree>
    <p:extLst>
      <p:ext uri="{BB962C8B-B14F-4D97-AF65-F5344CB8AC3E}">
        <p14:creationId xmlns:p14="http://schemas.microsoft.com/office/powerpoint/2010/main" val="786210811"/>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Head and Subhead Only">
    <p:spTree>
      <p:nvGrpSpPr>
        <p:cNvPr id="1" name=""/>
        <p:cNvGrpSpPr/>
        <p:nvPr/>
      </p:nvGrpSpPr>
      <p:grpSpPr>
        <a:xfrm>
          <a:off x="0" y="0"/>
          <a:ext cx="0" cy="0"/>
          <a:chOff x="0" y="0"/>
          <a:chExt cx="0" cy="0"/>
        </a:xfrm>
      </p:grpSpPr>
      <p:sp>
        <p:nvSpPr>
          <p:cNvPr id="2" name="Title 1"/>
          <p:cNvSpPr>
            <a:spLocks noGrp="1"/>
          </p:cNvSpPr>
          <p:nvPr>
            <p:ph type="title"/>
          </p:nvPr>
        </p:nvSpPr>
        <p:spPr>
          <a:xfrm>
            <a:off x="687252" y="449671"/>
            <a:ext cx="7727387" cy="678728"/>
          </a:xfrm>
          <a:prstGeom prst="rect">
            <a:avLst/>
          </a:prstGeom>
        </p:spPr>
        <p:txBody>
          <a:bodyPr vert="horz" lIns="0" tIns="0" rIns="91432" bIns="45716" rtlCol="0" anchor="t" anchorCtr="0">
            <a:noAutofit/>
          </a:bodyPr>
          <a:lstStyle>
            <a:lvl1pPr algn="l" defTabSz="457154" rtl="0" eaLnBrk="1" latinLnBrk="0" hangingPunct="1">
              <a:lnSpc>
                <a:spcPct val="85000"/>
              </a:lnSpc>
              <a:spcBef>
                <a:spcPct val="0"/>
              </a:spcBef>
              <a:buNone/>
              <a:defRPr lang="en-US" sz="3200" b="0" i="0" kern="1200" spc="-30" dirty="0">
                <a:solidFill>
                  <a:schemeClr val="tx1"/>
                </a:solidFill>
                <a:latin typeface="Dual 400" panose="02000603000000020004" pitchFamily="2" charset="0"/>
                <a:ea typeface="+mj-ea"/>
                <a:cs typeface="Dual 400" panose="02000603000000020004" pitchFamily="2" charset="0"/>
              </a:defRPr>
            </a:lvl1pPr>
          </a:lstStyle>
          <a:p>
            <a:pPr lvl="0"/>
            <a:r>
              <a:rPr lang="en-US" dirty="0" smtClean="0"/>
              <a:t>Click to edit Master title style</a:t>
            </a:r>
            <a:endParaRPr lang="en-US" dirty="0"/>
          </a:p>
        </p:txBody>
      </p:sp>
      <p:sp>
        <p:nvSpPr>
          <p:cNvPr id="8" name="Text Placeholder 7"/>
          <p:cNvSpPr>
            <a:spLocks noGrp="1"/>
          </p:cNvSpPr>
          <p:nvPr>
            <p:ph type="body" sz="quarter" idx="13"/>
          </p:nvPr>
        </p:nvSpPr>
        <p:spPr>
          <a:xfrm>
            <a:off x="686758" y="1111428"/>
            <a:ext cx="7742868" cy="361949"/>
          </a:xfrm>
        </p:spPr>
        <p:txBody>
          <a:bodyPr lIns="0" tIns="0" rIns="182863" bIns="0" anchor="t" anchorCtr="0">
            <a:noAutofit/>
          </a:bodyPr>
          <a:lstStyle>
            <a:lvl1pPr marL="0" indent="0">
              <a:buNone/>
              <a:defRPr sz="1800" cap="none">
                <a:solidFill>
                  <a:schemeClr val="tx1"/>
                </a:solidFill>
              </a:defRPr>
            </a:lvl1pPr>
          </a:lstStyle>
          <a:p>
            <a:pPr lvl="0"/>
            <a:endParaRPr lang="en-US" dirty="0"/>
          </a:p>
        </p:txBody>
      </p:sp>
      <p:sp>
        <p:nvSpPr>
          <p:cNvPr id="13" name="Text Placeholder 5"/>
          <p:cNvSpPr>
            <a:spLocks noGrp="1"/>
          </p:cNvSpPr>
          <p:nvPr>
            <p:ph type="body" sz="quarter" idx="17"/>
          </p:nvPr>
        </p:nvSpPr>
        <p:spPr>
          <a:xfrm>
            <a:off x="357278" y="6498052"/>
            <a:ext cx="3619739" cy="182880"/>
          </a:xfrm>
        </p:spPr>
        <p:txBody>
          <a:bodyPr lIns="0" tIns="0" rIns="0" bIns="0" anchor="b" anchorCtr="0">
            <a:normAutofit/>
          </a:bodyPr>
          <a:lstStyle>
            <a:lvl1pPr marL="0" indent="0" algn="l">
              <a:buFont typeface="Arial" panose="020B0604020202020204" pitchFamily="34" charset="0"/>
              <a:buChar char="‪"/>
              <a:defRPr sz="700" cap="all">
                <a:solidFill>
                  <a:schemeClr val="bg1">
                    <a:lumMod val="50000"/>
                  </a:schemeClr>
                </a:solidFill>
              </a:defRPr>
            </a:lvl1pPr>
            <a:lvl2pPr marL="173021" indent="0" algn="l">
              <a:buNone/>
              <a:defRPr sz="600">
                <a:solidFill>
                  <a:srgbClr val="FFFFFF"/>
                </a:solidFill>
              </a:defRPr>
            </a:lvl2pPr>
            <a:lvl3pPr marL="346040" indent="0" algn="l">
              <a:buNone/>
              <a:defRPr sz="600">
                <a:solidFill>
                  <a:srgbClr val="FFFFFF"/>
                </a:solidFill>
              </a:defRPr>
            </a:lvl3pPr>
            <a:lvl4pPr marL="512714" indent="0" algn="l">
              <a:buNone/>
              <a:defRPr sz="600">
                <a:solidFill>
                  <a:srgbClr val="FFFFFF"/>
                </a:solidFill>
              </a:defRPr>
            </a:lvl4pPr>
            <a:lvl5pPr marL="685732" indent="0" algn="l">
              <a:buNone/>
              <a:defRPr sz="600">
                <a:solidFill>
                  <a:srgbClr val="FFFFFF"/>
                </a:solidFill>
              </a:defRPr>
            </a:lvl5pPr>
          </a:lstStyle>
          <a:p>
            <a:pPr lvl="0"/>
            <a:endParaRPr lang="en-US" dirty="0"/>
          </a:p>
        </p:txBody>
      </p:sp>
      <p:sp>
        <p:nvSpPr>
          <p:cNvPr id="7" name="Footer Placeholder 5"/>
          <p:cNvSpPr>
            <a:spLocks noGrp="1"/>
          </p:cNvSpPr>
          <p:nvPr>
            <p:ph type="ftr" sz="quarter" idx="3"/>
          </p:nvPr>
        </p:nvSpPr>
        <p:spPr>
          <a:xfrm>
            <a:off x="4124508" y="6541471"/>
            <a:ext cx="3990646" cy="137980"/>
          </a:xfrm>
          <a:prstGeom prst="rect">
            <a:avLst/>
          </a:prstGeom>
        </p:spPr>
        <p:txBody>
          <a:bodyPr vert="horz" wrap="square" lIns="0" tIns="0" rIns="0" bIns="0" rtlCol="0" anchor="b" anchorCtr="0"/>
          <a:lstStyle>
            <a:lvl1pPr marL="0" marR="0" indent="0" algn="r" defTabSz="914270" rtl="0" eaLnBrk="1" fontAlgn="auto" latinLnBrk="0" hangingPunct="1">
              <a:lnSpc>
                <a:spcPct val="100000"/>
              </a:lnSpc>
              <a:spcBef>
                <a:spcPts val="0"/>
              </a:spcBef>
              <a:spcAft>
                <a:spcPts val="0"/>
              </a:spcAft>
              <a:buClrTx/>
              <a:buSzTx/>
              <a:buFontTx/>
              <a:buNone/>
              <a:tabLst/>
              <a:defRPr sz="700" cap="none" spc="-20" baseline="0">
                <a:solidFill>
                  <a:schemeClr val="tx1"/>
                </a:solidFill>
                <a:latin typeface="Dual 400" panose="02000603000000020004" pitchFamily="2" charset="0"/>
              </a:defRPr>
            </a:lvl1pPr>
          </a:lstStyle>
          <a:p>
            <a:pPr>
              <a:defRPr/>
            </a:pPr>
            <a:r>
              <a:rPr lang="en-US" smtClean="0"/>
              <a:t>© 2015 BROCADE COMMUNICATIONS SYSTEMS, INC. INTERNAL USE ONLY</a:t>
            </a:r>
            <a:endParaRPr lang="en-US" dirty="0"/>
          </a:p>
        </p:txBody>
      </p:sp>
      <p:sp>
        <p:nvSpPr>
          <p:cNvPr id="11" name="Slide Number Placeholder 6"/>
          <p:cNvSpPr>
            <a:spLocks noGrp="1"/>
          </p:cNvSpPr>
          <p:nvPr>
            <p:ph type="sldNum" sz="quarter" idx="4"/>
          </p:nvPr>
        </p:nvSpPr>
        <p:spPr>
          <a:xfrm>
            <a:off x="8169599" y="6526317"/>
            <a:ext cx="256801" cy="155233"/>
          </a:xfrm>
          <a:prstGeom prst="rect">
            <a:avLst/>
          </a:prstGeom>
        </p:spPr>
        <p:txBody>
          <a:bodyPr vert="horz" wrap="square" lIns="0" tIns="0" rIns="0" bIns="0" rtlCol="0" anchor="b" anchorCtr="0"/>
          <a:lstStyle>
            <a:lvl1pPr algn="r">
              <a:defRPr sz="700" spc="40" baseline="0">
                <a:solidFill>
                  <a:schemeClr val="tx1"/>
                </a:solidFill>
                <a:latin typeface="Dual 400" panose="02000603000000020004" pitchFamily="2" charset="0"/>
              </a:defRPr>
            </a:lvl1pPr>
          </a:lstStyle>
          <a:p>
            <a:fld id="{7BCC8D0D-EAEC-449D-9161-023DFF90F2E2}" type="slidenum">
              <a:rPr lang="en-US" smtClean="0"/>
              <a:pPr/>
              <a:t>‹#›</a:t>
            </a:fld>
            <a:endParaRPr lang="en-US" dirty="0"/>
          </a:p>
        </p:txBody>
      </p:sp>
    </p:spTree>
    <p:extLst>
      <p:ext uri="{BB962C8B-B14F-4D97-AF65-F5344CB8AC3E}">
        <p14:creationId xmlns:p14="http://schemas.microsoft.com/office/powerpoint/2010/main" val="98036327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ADD513-5C4F-4AF5-B22E-9B93F26EA187}"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708DB-0D1F-4ABE-9F30-ECD82E7926B2}" type="slidenum">
              <a:rPr lang="en-US" smtClean="0"/>
              <a:t>‹#›</a:t>
            </a:fld>
            <a:endParaRPr lang="en-US"/>
          </a:p>
        </p:txBody>
      </p:sp>
      <p:sp>
        <p:nvSpPr>
          <p:cNvPr id="7" name="Date Placeholder 3"/>
          <p:cNvSpPr txBox="1">
            <a:spLocks/>
          </p:cNvSpPr>
          <p:nvPr userDrawn="1"/>
        </p:nvSpPr>
        <p:spPr>
          <a:xfrm>
            <a:off x="628650" y="6356350"/>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EB22BB-0BA4-4E86-847D-F90EE578585C}" type="datetimeFigureOut">
              <a:rPr lang="en-SG" smtClean="0"/>
              <a:pPr/>
              <a:t>12/20/15</a:t>
            </a:fld>
            <a:endParaRPr lang="en-SG"/>
          </a:p>
        </p:txBody>
      </p:sp>
      <p:sp>
        <p:nvSpPr>
          <p:cNvPr id="8" name="Slide Number Placeholder 5"/>
          <p:cNvSpPr txBox="1">
            <a:spLocks/>
          </p:cNvSpPr>
          <p:nvPr userDrawn="1"/>
        </p:nvSpPr>
        <p:spPr>
          <a:xfrm>
            <a:off x="6457950" y="6356350"/>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8BCBD5-DB4E-4F06-AC61-85EFC5B2EFFD}" type="slidenum">
              <a:rPr lang="en-SG" smtClean="0"/>
              <a:pPr/>
              <a:t>‹#›</a:t>
            </a:fld>
            <a:endParaRPr lang="en-SG"/>
          </a:p>
        </p:txBody>
      </p:sp>
      <p:sp>
        <p:nvSpPr>
          <p:cNvPr id="9" name="Rectangle 12"/>
          <p:cNvSpPr>
            <a:spLocks noChangeArrowheads="1"/>
          </p:cNvSpPr>
          <p:nvPr userDrawn="1"/>
        </p:nvSpPr>
        <p:spPr bwMode="auto">
          <a:xfrm>
            <a:off x="0" y="0"/>
            <a:ext cx="9144000" cy="908719"/>
          </a:xfrm>
          <a:prstGeom prst="rect">
            <a:avLst/>
          </a:prstGeom>
          <a:solidFill>
            <a:srgbClr val="ABAFB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fontAlgn="base">
              <a:spcBef>
                <a:spcPct val="0"/>
              </a:spcBef>
              <a:spcAft>
                <a:spcPct val="0"/>
              </a:spcAft>
            </a:pPr>
            <a:endParaRPr lang="en-US">
              <a:solidFill>
                <a:srgbClr val="000000"/>
              </a:solidFill>
              <a:latin typeface="Arial" charset="0"/>
              <a:ea typeface="ＭＳ Ｐゴシック" charset="0"/>
              <a:cs typeface="Arial" charset="0"/>
            </a:endParaRPr>
          </a:p>
        </p:txBody>
      </p:sp>
      <p:sp>
        <p:nvSpPr>
          <p:cNvPr id="10" name="Rectangle 12"/>
          <p:cNvSpPr>
            <a:spLocks noChangeArrowheads="1"/>
          </p:cNvSpPr>
          <p:nvPr userDrawn="1"/>
        </p:nvSpPr>
        <p:spPr bwMode="auto">
          <a:xfrm>
            <a:off x="0" y="0"/>
            <a:ext cx="9144000" cy="908719"/>
          </a:xfrm>
          <a:prstGeom prst="rect">
            <a:avLst/>
          </a:prstGeom>
          <a:solidFill>
            <a:srgbClr val="ABAFB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fontAlgn="base">
              <a:spcBef>
                <a:spcPct val="0"/>
              </a:spcBef>
              <a:spcAft>
                <a:spcPct val="0"/>
              </a:spcAft>
            </a:pPr>
            <a:endParaRPr lang="en-US">
              <a:solidFill>
                <a:srgbClr val="000000"/>
              </a:solidFill>
              <a:latin typeface="Arial" charset="0"/>
              <a:ea typeface="ＭＳ Ｐゴシック" charset="0"/>
              <a:cs typeface="Arial" charset="0"/>
            </a:endParaRPr>
          </a:p>
        </p:txBody>
      </p:sp>
      <p:pic>
        <p:nvPicPr>
          <p:cNvPr id="11" name="Picture 13" descr="NERA_LOGO_sk"/>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35825" y="293688"/>
            <a:ext cx="1655763" cy="24288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5"/>
          <p:cNvSpPr>
            <a:spLocks noChangeArrowheads="1"/>
          </p:cNvSpPr>
          <p:nvPr userDrawn="1"/>
        </p:nvSpPr>
        <p:spPr bwMode="auto">
          <a:xfrm>
            <a:off x="7173913" y="509588"/>
            <a:ext cx="18161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914400" eaLnBrk="0" fontAlgn="base" hangingPunct="0">
              <a:spcBef>
                <a:spcPct val="0"/>
              </a:spcBef>
              <a:spcAft>
                <a:spcPct val="0"/>
              </a:spcAft>
            </a:pPr>
            <a:r>
              <a:rPr lang="en-US" sz="900" b="1">
                <a:solidFill>
                  <a:srgbClr val="000000"/>
                </a:solidFill>
                <a:effectLst>
                  <a:outerShdw blurRad="38100" dist="38100" dir="2700000" algn="tl">
                    <a:srgbClr val="DDDDDD"/>
                  </a:outerShdw>
                </a:effectLst>
                <a:latin typeface="Arial" charset="0"/>
                <a:ea typeface="ＭＳ Ｐゴシック" charset="0"/>
                <a:cs typeface="Arial" charset="0"/>
              </a:rPr>
              <a:t>Nera Telecommunications Ltd</a:t>
            </a:r>
          </a:p>
        </p:txBody>
      </p:sp>
      <p:sp>
        <p:nvSpPr>
          <p:cNvPr id="2" name="Title 1"/>
          <p:cNvSpPr>
            <a:spLocks noGrp="1"/>
          </p:cNvSpPr>
          <p:nvPr>
            <p:ph type="title"/>
          </p:nvPr>
        </p:nvSpPr>
        <p:spPr>
          <a:xfrm>
            <a:off x="185529" y="220043"/>
            <a:ext cx="7050295" cy="465137"/>
          </a:xfrm>
          <a:prstGeom prst="rect">
            <a:avLst/>
          </a:prstGeom>
        </p:spPr>
        <p:txBody>
          <a:bodyPr>
            <a:noAutofit/>
          </a:bodyPr>
          <a:lstStyle>
            <a:lvl1pPr>
              <a:defRPr sz="36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903218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ADD513-5C4F-4AF5-B22E-9B93F26EA187}"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708DB-0D1F-4ABE-9F30-ECD82E7926B2}" type="slidenum">
              <a:rPr lang="en-US" smtClean="0"/>
              <a:t>‹#›</a:t>
            </a:fld>
            <a:endParaRPr lang="en-US"/>
          </a:p>
        </p:txBody>
      </p:sp>
    </p:spTree>
    <p:extLst>
      <p:ext uri="{BB962C8B-B14F-4D97-AF65-F5344CB8AC3E}">
        <p14:creationId xmlns:p14="http://schemas.microsoft.com/office/powerpoint/2010/main" val="644470272"/>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ADD513-5C4F-4AF5-B22E-9B93F26EA187}" type="datetimeFigureOut">
              <a:rPr lang="en-US" smtClean="0"/>
              <a:t>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708DB-0D1F-4ABE-9F30-ECD82E7926B2}" type="slidenum">
              <a:rPr lang="en-US" smtClean="0"/>
              <a:t>‹#›</a:t>
            </a:fld>
            <a:endParaRPr lang="en-US"/>
          </a:p>
        </p:txBody>
      </p:sp>
    </p:spTree>
    <p:extLst>
      <p:ext uri="{BB962C8B-B14F-4D97-AF65-F5344CB8AC3E}">
        <p14:creationId xmlns:p14="http://schemas.microsoft.com/office/powerpoint/2010/main" val="365064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ADD513-5C4F-4AF5-B22E-9B93F26EA187}" type="datetimeFigureOut">
              <a:rPr lang="en-US" smtClean="0"/>
              <a:t>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8708DB-0D1F-4ABE-9F30-ECD82E7926B2}" type="slidenum">
              <a:rPr lang="en-US" smtClean="0"/>
              <a:t>‹#›</a:t>
            </a:fld>
            <a:endParaRPr lang="en-US"/>
          </a:p>
        </p:txBody>
      </p:sp>
    </p:spTree>
    <p:extLst>
      <p:ext uri="{BB962C8B-B14F-4D97-AF65-F5344CB8AC3E}">
        <p14:creationId xmlns:p14="http://schemas.microsoft.com/office/powerpoint/2010/main" val="195476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2280" y="159025"/>
            <a:ext cx="7063408" cy="569845"/>
          </a:xfrm>
          <a:prstGeom prst="rect">
            <a:avLst/>
          </a:prstGeom>
        </p:spPr>
        <p:txBody>
          <a:bodyPr/>
          <a:lstStyle>
            <a:lvl1pPr>
              <a:defRPr sz="3600" b="1">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CAADD513-5C4F-4AF5-B22E-9B93F26EA187}" type="datetimeFigureOut">
              <a:rPr lang="en-US" smtClean="0"/>
              <a:t>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8708DB-0D1F-4ABE-9F30-ECD82E7926B2}" type="slidenum">
              <a:rPr lang="en-US" smtClean="0"/>
              <a:t>‹#›</a:t>
            </a:fld>
            <a:endParaRPr lang="en-US"/>
          </a:p>
        </p:txBody>
      </p:sp>
    </p:spTree>
    <p:extLst>
      <p:ext uri="{BB962C8B-B14F-4D97-AF65-F5344CB8AC3E}">
        <p14:creationId xmlns:p14="http://schemas.microsoft.com/office/powerpoint/2010/main" val="3636325464"/>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DD513-5C4F-4AF5-B22E-9B93F26EA187}" type="datetimeFigureOut">
              <a:rPr lang="en-US" smtClean="0"/>
              <a:t>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8708DB-0D1F-4ABE-9F30-ECD82E7926B2}" type="slidenum">
              <a:rPr lang="en-US" smtClean="0"/>
              <a:t>‹#›</a:t>
            </a:fld>
            <a:endParaRPr lang="en-US"/>
          </a:p>
        </p:txBody>
      </p:sp>
    </p:spTree>
    <p:extLst>
      <p:ext uri="{BB962C8B-B14F-4D97-AF65-F5344CB8AC3E}">
        <p14:creationId xmlns:p14="http://schemas.microsoft.com/office/powerpoint/2010/main" val="404314662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ADD513-5C4F-4AF5-B22E-9B93F26EA187}" type="datetimeFigureOut">
              <a:rPr lang="en-US" smtClean="0"/>
              <a:t>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708DB-0D1F-4ABE-9F30-ECD82E7926B2}" type="slidenum">
              <a:rPr lang="en-US" smtClean="0"/>
              <a:t>‹#›</a:t>
            </a:fld>
            <a:endParaRPr lang="en-US"/>
          </a:p>
        </p:txBody>
      </p:sp>
    </p:spTree>
    <p:extLst>
      <p:ext uri="{BB962C8B-B14F-4D97-AF65-F5344CB8AC3E}">
        <p14:creationId xmlns:p14="http://schemas.microsoft.com/office/powerpoint/2010/main" val="70339149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ADD513-5C4F-4AF5-B22E-9B93F26EA187}" type="datetimeFigureOut">
              <a:rPr lang="en-US" smtClean="0"/>
              <a:t>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708DB-0D1F-4ABE-9F30-ECD82E7926B2}" type="slidenum">
              <a:rPr lang="en-US" smtClean="0"/>
              <a:t>‹#›</a:t>
            </a:fld>
            <a:endParaRPr lang="en-US"/>
          </a:p>
        </p:txBody>
      </p:sp>
    </p:spTree>
    <p:extLst>
      <p:ext uri="{BB962C8B-B14F-4D97-AF65-F5344CB8AC3E}">
        <p14:creationId xmlns:p14="http://schemas.microsoft.com/office/powerpoint/2010/main" val="7524042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24619"/>
            <a:ext cx="7886700" cy="505234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DD513-5C4F-4AF5-B22E-9B93F26EA187}" type="datetimeFigureOut">
              <a:rPr lang="en-US" smtClean="0"/>
              <a:t>12/20/15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708DB-0D1F-4ABE-9F30-ECD82E7926B2}" type="slidenum">
              <a:rPr lang="en-US" smtClean="0"/>
              <a:t>‹#›</a:t>
            </a:fld>
            <a:endParaRPr lang="en-US"/>
          </a:p>
        </p:txBody>
      </p:sp>
      <p:sp>
        <p:nvSpPr>
          <p:cNvPr id="7" name="Rectangle 12"/>
          <p:cNvSpPr>
            <a:spLocks noChangeArrowheads="1"/>
          </p:cNvSpPr>
          <p:nvPr userDrawn="1"/>
        </p:nvSpPr>
        <p:spPr bwMode="auto">
          <a:xfrm>
            <a:off x="0" y="0"/>
            <a:ext cx="9144000" cy="908719"/>
          </a:xfrm>
          <a:prstGeom prst="rect">
            <a:avLst/>
          </a:prstGeom>
          <a:solidFill>
            <a:srgbClr val="ABAFB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fontAlgn="base">
              <a:spcBef>
                <a:spcPct val="0"/>
              </a:spcBef>
              <a:spcAft>
                <a:spcPct val="0"/>
              </a:spcAft>
            </a:pPr>
            <a:endParaRPr lang="en-US">
              <a:solidFill>
                <a:srgbClr val="000000"/>
              </a:solidFill>
              <a:latin typeface="Arial" charset="0"/>
              <a:ea typeface="ＭＳ Ｐゴシック" charset="0"/>
              <a:cs typeface="Arial" charset="0"/>
            </a:endParaRPr>
          </a:p>
        </p:txBody>
      </p:sp>
      <p:sp>
        <p:nvSpPr>
          <p:cNvPr id="8" name="Rectangle 12"/>
          <p:cNvSpPr>
            <a:spLocks noChangeArrowheads="1"/>
          </p:cNvSpPr>
          <p:nvPr userDrawn="1"/>
        </p:nvSpPr>
        <p:spPr bwMode="auto">
          <a:xfrm>
            <a:off x="0" y="0"/>
            <a:ext cx="9144000" cy="908719"/>
          </a:xfrm>
          <a:prstGeom prst="rect">
            <a:avLst/>
          </a:prstGeom>
          <a:solidFill>
            <a:srgbClr val="ABAFB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fontAlgn="base">
              <a:spcBef>
                <a:spcPct val="0"/>
              </a:spcBef>
              <a:spcAft>
                <a:spcPct val="0"/>
              </a:spcAft>
            </a:pPr>
            <a:endParaRPr lang="en-US">
              <a:solidFill>
                <a:srgbClr val="000000"/>
              </a:solidFill>
              <a:latin typeface="Arial" charset="0"/>
              <a:ea typeface="ＭＳ Ｐゴシック" charset="0"/>
              <a:cs typeface="Arial" charset="0"/>
            </a:endParaRPr>
          </a:p>
        </p:txBody>
      </p:sp>
      <p:pic>
        <p:nvPicPr>
          <p:cNvPr id="9" name="Picture 13" descr="NERA_LOGO_sk"/>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235825" y="293688"/>
            <a:ext cx="1655763" cy="2428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5"/>
          <p:cNvSpPr>
            <a:spLocks noChangeArrowheads="1"/>
          </p:cNvSpPr>
          <p:nvPr userDrawn="1"/>
        </p:nvSpPr>
        <p:spPr bwMode="auto">
          <a:xfrm>
            <a:off x="7173913" y="509588"/>
            <a:ext cx="18161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914400" eaLnBrk="0" fontAlgn="base" hangingPunct="0">
              <a:spcBef>
                <a:spcPct val="0"/>
              </a:spcBef>
              <a:spcAft>
                <a:spcPct val="0"/>
              </a:spcAft>
            </a:pPr>
            <a:r>
              <a:rPr lang="en-US" sz="900" b="1">
                <a:solidFill>
                  <a:srgbClr val="000000"/>
                </a:solidFill>
                <a:effectLst>
                  <a:outerShdw blurRad="38100" dist="38100" dir="2700000" algn="tl">
                    <a:srgbClr val="DDDDDD"/>
                  </a:outerShdw>
                </a:effectLst>
                <a:latin typeface="Arial" charset="0"/>
                <a:ea typeface="ＭＳ Ｐゴシック" charset="0"/>
                <a:cs typeface="Arial" charset="0"/>
              </a:rPr>
              <a:t>Nera Telecommunications Ltd</a:t>
            </a:r>
          </a:p>
        </p:txBody>
      </p:sp>
      <p:sp>
        <p:nvSpPr>
          <p:cNvPr id="11" name="Title 1"/>
          <p:cNvSpPr txBox="1">
            <a:spLocks/>
          </p:cNvSpPr>
          <p:nvPr userDrawn="1"/>
        </p:nvSpPr>
        <p:spPr>
          <a:xfrm>
            <a:off x="185529" y="220043"/>
            <a:ext cx="7050295" cy="465137"/>
          </a:xfrm>
          <a:prstGeom prst="rect">
            <a:avLst/>
          </a:prstGeom>
        </p:spPr>
        <p:txBody>
          <a:bodyPr>
            <a:no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endParaRPr lang="en-US" dirty="0"/>
          </a:p>
        </p:txBody>
      </p:sp>
    </p:spTree>
    <p:extLst>
      <p:ext uri="{BB962C8B-B14F-4D97-AF65-F5344CB8AC3E}">
        <p14:creationId xmlns:p14="http://schemas.microsoft.com/office/powerpoint/2010/main" val="1555502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0" Type="http://schemas.microsoft.com/office/2007/relationships/hdphoto" Target="../media/hdphoto1.wdp"/><Relationship Id="rId21" Type="http://schemas.openxmlformats.org/officeDocument/2006/relationships/image" Target="../media/image65.png"/><Relationship Id="rId22" Type="http://schemas.openxmlformats.org/officeDocument/2006/relationships/image" Target="../media/image66.png"/><Relationship Id="rId23" Type="http://schemas.openxmlformats.org/officeDocument/2006/relationships/image" Target="../media/image67.png"/><Relationship Id="rId24" Type="http://schemas.openxmlformats.org/officeDocument/2006/relationships/image" Target="../media/image68.png"/><Relationship Id="rId25" Type="http://schemas.openxmlformats.org/officeDocument/2006/relationships/image" Target="../media/image69.png"/><Relationship Id="rId26" Type="http://schemas.openxmlformats.org/officeDocument/2006/relationships/image" Target="../media/image70.png"/><Relationship Id="rId27" Type="http://schemas.openxmlformats.org/officeDocument/2006/relationships/image" Target="../media/image71.png"/><Relationship Id="rId28" Type="http://schemas.openxmlformats.org/officeDocument/2006/relationships/image" Target="../media/image72.png"/><Relationship Id="rId29" Type="http://schemas.openxmlformats.org/officeDocument/2006/relationships/image" Target="../media/image73.png"/><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30" Type="http://schemas.openxmlformats.org/officeDocument/2006/relationships/image" Target="../media/image74.png"/><Relationship Id="rId31" Type="http://schemas.openxmlformats.org/officeDocument/2006/relationships/image" Target="../media/image75.png"/><Relationship Id="rId32" Type="http://schemas.openxmlformats.org/officeDocument/2006/relationships/image" Target="../media/image76.png"/><Relationship Id="rId9" Type="http://schemas.openxmlformats.org/officeDocument/2006/relationships/tags" Target="../tags/tag9.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33" Type="http://schemas.openxmlformats.org/officeDocument/2006/relationships/image" Target="../media/image77.png"/><Relationship Id="rId34" Type="http://schemas.openxmlformats.org/officeDocument/2006/relationships/image" Target="../media/image78.png"/><Relationship Id="rId35" Type="http://schemas.openxmlformats.org/officeDocument/2006/relationships/image" Target="../media/image79.png"/><Relationship Id="rId36" Type="http://schemas.openxmlformats.org/officeDocument/2006/relationships/image" Target="../media/image80.png"/><Relationship Id="rId10" Type="http://schemas.openxmlformats.org/officeDocument/2006/relationships/tags" Target="../tags/tag10.xml"/><Relationship Id="rId11" Type="http://schemas.openxmlformats.org/officeDocument/2006/relationships/tags" Target="../tags/tag11.xml"/><Relationship Id="rId12" Type="http://schemas.openxmlformats.org/officeDocument/2006/relationships/slideLayout" Target="../slideLayouts/slideLayout6.xml"/><Relationship Id="rId13" Type="http://schemas.openxmlformats.org/officeDocument/2006/relationships/notesSlide" Target="../notesSlides/notesSlide7.xml"/><Relationship Id="rId14" Type="http://schemas.openxmlformats.org/officeDocument/2006/relationships/image" Target="../media/image59.png"/><Relationship Id="rId15" Type="http://schemas.openxmlformats.org/officeDocument/2006/relationships/image" Target="../media/image60.png"/><Relationship Id="rId16" Type="http://schemas.openxmlformats.org/officeDocument/2006/relationships/image" Target="../media/image61.png"/><Relationship Id="rId17" Type="http://schemas.openxmlformats.org/officeDocument/2006/relationships/image" Target="../media/image62.png"/><Relationship Id="rId18" Type="http://schemas.openxmlformats.org/officeDocument/2006/relationships/image" Target="../media/image63.png"/><Relationship Id="rId19" Type="http://schemas.openxmlformats.org/officeDocument/2006/relationships/image" Target="../media/image64.png"/></Relationships>
</file>

<file path=ppt/slides/_rels/slide12.xml.rels><?xml version="1.0" encoding="UTF-8" standalone="yes"?>
<Relationships xmlns="http://schemas.openxmlformats.org/package/2006/relationships"><Relationship Id="rId11" Type="http://schemas.openxmlformats.org/officeDocument/2006/relationships/image" Target="../media/image89.png"/><Relationship Id="rId12" Type="http://schemas.openxmlformats.org/officeDocument/2006/relationships/image" Target="../media/image90.png"/><Relationship Id="rId13" Type="http://schemas.openxmlformats.org/officeDocument/2006/relationships/image" Target="../media/image91.png"/><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1.png"/><Relationship Id="rId4" Type="http://schemas.openxmlformats.org/officeDocument/2006/relationships/image" Target="../media/image82.png"/><Relationship Id="rId5" Type="http://schemas.openxmlformats.org/officeDocument/2006/relationships/image" Target="../media/image83.png"/><Relationship Id="rId6" Type="http://schemas.openxmlformats.org/officeDocument/2006/relationships/image" Target="../media/image84.png"/><Relationship Id="rId7" Type="http://schemas.openxmlformats.org/officeDocument/2006/relationships/image" Target="../media/image85.png"/><Relationship Id="rId8" Type="http://schemas.openxmlformats.org/officeDocument/2006/relationships/image" Target="../media/image86.png"/><Relationship Id="rId9" Type="http://schemas.openxmlformats.org/officeDocument/2006/relationships/image" Target="../media/image87.png"/><Relationship Id="rId10" Type="http://schemas.openxmlformats.org/officeDocument/2006/relationships/image" Target="../media/image8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3.emf"/><Relationship Id="rId4" Type="http://schemas.openxmlformats.org/officeDocument/2006/relationships/image" Target="../media/image94.png"/><Relationship Id="rId1" Type="http://schemas.openxmlformats.org/officeDocument/2006/relationships/slideLayout" Target="../slideLayouts/slideLayout2.xml"/><Relationship Id="rId2" Type="http://schemas.openxmlformats.org/officeDocument/2006/relationships/image" Target="../media/image92.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9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9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1" Type="http://schemas.openxmlformats.org/officeDocument/2006/relationships/image" Target="../media/image105.png"/><Relationship Id="rId12" Type="http://schemas.openxmlformats.org/officeDocument/2006/relationships/image" Target="../media/image106.png"/><Relationship Id="rId13" Type="http://schemas.openxmlformats.org/officeDocument/2006/relationships/image" Target="../media/image107.png"/><Relationship Id="rId14" Type="http://schemas.openxmlformats.org/officeDocument/2006/relationships/image" Target="../media/image108.png"/><Relationship Id="rId15" Type="http://schemas.openxmlformats.org/officeDocument/2006/relationships/image" Target="../media/image109.png"/><Relationship Id="rId16" Type="http://schemas.microsoft.com/office/2007/relationships/hdphoto" Target="../media/hdphoto3.wdp"/><Relationship Id="rId17" Type="http://schemas.openxmlformats.org/officeDocument/2006/relationships/image" Target="../media/image110.png"/><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8.png"/><Relationship Id="rId4" Type="http://schemas.microsoft.com/office/2007/relationships/hdphoto" Target="../media/hdphoto2.wdp"/><Relationship Id="rId5" Type="http://schemas.openxmlformats.org/officeDocument/2006/relationships/image" Target="../media/image99.png"/><Relationship Id="rId6" Type="http://schemas.openxmlformats.org/officeDocument/2006/relationships/image" Target="../media/image100.png"/><Relationship Id="rId7" Type="http://schemas.openxmlformats.org/officeDocument/2006/relationships/image" Target="../media/image101.png"/><Relationship Id="rId8" Type="http://schemas.openxmlformats.org/officeDocument/2006/relationships/image" Target="../media/image102.png"/><Relationship Id="rId9" Type="http://schemas.openxmlformats.org/officeDocument/2006/relationships/image" Target="../media/image103.gif"/><Relationship Id="rId10" Type="http://schemas.openxmlformats.org/officeDocument/2006/relationships/image" Target="../media/image104.png"/></Relationships>
</file>

<file path=ppt/slides/_rels/slide26.xml.rels><?xml version="1.0" encoding="UTF-8" standalone="yes"?>
<Relationships xmlns="http://schemas.openxmlformats.org/package/2006/relationships"><Relationship Id="rId3" Type="http://schemas.openxmlformats.org/officeDocument/2006/relationships/image" Target="../media/image112.png"/><Relationship Id="rId4" Type="http://schemas.openxmlformats.org/officeDocument/2006/relationships/image" Target="../media/image113.png"/><Relationship Id="rId1" Type="http://schemas.openxmlformats.org/officeDocument/2006/relationships/slideLayout" Target="../slideLayouts/slideLayout12.xml"/><Relationship Id="rId2" Type="http://schemas.openxmlformats.org/officeDocument/2006/relationships/image" Target="../media/image111.png"/></Relationships>
</file>

<file path=ppt/slides/_rels/slide27.xml.rels><?xml version="1.0" encoding="UTF-8" standalone="yes"?>
<Relationships xmlns="http://schemas.openxmlformats.org/package/2006/relationships"><Relationship Id="rId3" Type="http://schemas.openxmlformats.org/officeDocument/2006/relationships/image" Target="../media/image114.png"/><Relationship Id="rId4" Type="http://schemas.openxmlformats.org/officeDocument/2006/relationships/image" Target="../media/image115.png"/><Relationship Id="rId5" Type="http://schemas.openxmlformats.org/officeDocument/2006/relationships/image" Target="../media/image116.png"/><Relationship Id="rId6" Type="http://schemas.openxmlformats.org/officeDocument/2006/relationships/image" Target="../media/image117.png"/><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3" Type="http://schemas.openxmlformats.org/officeDocument/2006/relationships/image" Target="../media/image119.png"/><Relationship Id="rId4" Type="http://schemas.openxmlformats.org/officeDocument/2006/relationships/image" Target="../media/image120.png"/><Relationship Id="rId1" Type="http://schemas.openxmlformats.org/officeDocument/2006/relationships/slideLayout" Target="../slideLayouts/slideLayout12.xml"/><Relationship Id="rId2" Type="http://schemas.openxmlformats.org/officeDocument/2006/relationships/image" Target="../media/image1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1.png"/><Relationship Id="rId3" Type="http://schemas.openxmlformats.org/officeDocument/2006/relationships/image" Target="../media/image1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7.png"/><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_rels/slide6.xml.rels><?xml version="1.0" encoding="UTF-8" standalone="yes"?>
<Relationships xmlns="http://schemas.openxmlformats.org/package/2006/relationships"><Relationship Id="rId9" Type="http://schemas.openxmlformats.org/officeDocument/2006/relationships/image" Target="../media/image24.png"/><Relationship Id="rId20" Type="http://schemas.openxmlformats.org/officeDocument/2006/relationships/image" Target="../media/image35.png"/><Relationship Id="rId21" Type="http://schemas.openxmlformats.org/officeDocument/2006/relationships/image" Target="../media/image36.png"/><Relationship Id="rId22" Type="http://schemas.openxmlformats.org/officeDocument/2006/relationships/image" Target="../media/image37.png"/><Relationship Id="rId10" Type="http://schemas.openxmlformats.org/officeDocument/2006/relationships/image" Target="../media/image25.png"/><Relationship Id="rId11" Type="http://schemas.openxmlformats.org/officeDocument/2006/relationships/image" Target="../media/image26.png"/><Relationship Id="rId12" Type="http://schemas.openxmlformats.org/officeDocument/2006/relationships/image" Target="../media/image27.png"/><Relationship Id="rId13" Type="http://schemas.openxmlformats.org/officeDocument/2006/relationships/image" Target="../media/image28.png"/><Relationship Id="rId14" Type="http://schemas.openxmlformats.org/officeDocument/2006/relationships/image" Target="../media/image29.png"/><Relationship Id="rId15" Type="http://schemas.openxmlformats.org/officeDocument/2006/relationships/image" Target="../media/image30.png"/><Relationship Id="rId16" Type="http://schemas.openxmlformats.org/officeDocument/2006/relationships/image" Target="../media/image31.png"/><Relationship Id="rId17" Type="http://schemas.openxmlformats.org/officeDocument/2006/relationships/image" Target="../media/image32.png"/><Relationship Id="rId18" Type="http://schemas.openxmlformats.org/officeDocument/2006/relationships/image" Target="../media/image33.png"/><Relationship Id="rId19"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s>
</file>

<file path=ppt/slides/_rels/slide7.xml.rels><?xml version="1.0" encoding="UTF-8" standalone="yes"?>
<Relationships xmlns="http://schemas.openxmlformats.org/package/2006/relationships"><Relationship Id="rId11" Type="http://schemas.openxmlformats.org/officeDocument/2006/relationships/image" Target="../media/image43.png"/><Relationship Id="rId12" Type="http://schemas.openxmlformats.org/officeDocument/2006/relationships/image" Target="../media/image44.png"/><Relationship Id="rId13"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31.png"/><Relationship Id="rId6" Type="http://schemas.openxmlformats.org/officeDocument/2006/relationships/image" Target="../media/image35.png"/><Relationship Id="rId7" Type="http://schemas.openxmlformats.org/officeDocument/2006/relationships/image" Target="../media/image40.png"/><Relationship Id="rId8" Type="http://schemas.openxmlformats.org/officeDocument/2006/relationships/image" Target="../media/image37.png"/><Relationship Id="rId9" Type="http://schemas.openxmlformats.org/officeDocument/2006/relationships/image" Target="../media/image41.png"/><Relationship Id="rId10" Type="http://schemas.openxmlformats.org/officeDocument/2006/relationships/image" Target="../media/image42.png"/></Relationships>
</file>

<file path=ppt/slides/_rels/slide8.xml.rels><?xml version="1.0" encoding="UTF-8" standalone="yes"?>
<Relationships xmlns="http://schemas.openxmlformats.org/package/2006/relationships"><Relationship Id="rId11" Type="http://schemas.openxmlformats.org/officeDocument/2006/relationships/image" Target="../media/image53.png"/><Relationship Id="rId12" Type="http://schemas.openxmlformats.org/officeDocument/2006/relationships/image" Target="../media/image54.png"/><Relationship Id="rId13" Type="http://schemas.openxmlformats.org/officeDocument/2006/relationships/image" Target="../media/image55.png"/><Relationship Id="rId14" Type="http://schemas.openxmlformats.org/officeDocument/2006/relationships/image" Target="../media/image56.png"/><Relationship Id="rId15" Type="http://schemas.openxmlformats.org/officeDocument/2006/relationships/image" Target="../media/image24.png"/><Relationship Id="rId16" Type="http://schemas.openxmlformats.org/officeDocument/2006/relationships/image" Target="../media/image35.png"/><Relationship Id="rId17" Type="http://schemas.openxmlformats.org/officeDocument/2006/relationships/image" Target="../media/image57.png"/><Relationship Id="rId18" Type="http://schemas.openxmlformats.org/officeDocument/2006/relationships/image" Target="../media/image9.png"/><Relationship Id="rId19" Type="http://schemas.openxmlformats.org/officeDocument/2006/relationships/image" Target="../media/image58.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image" Target="../media/image51.png"/><Relationship Id="rId9" Type="http://schemas.openxmlformats.org/officeDocument/2006/relationships/image" Target="../media/image39.png"/><Relationship Id="rId10" Type="http://schemas.openxmlformats.org/officeDocument/2006/relationships/image" Target="../media/image52.png"/></Relationships>
</file>

<file path=ppt/slides/_rels/slide9.xml.rels><?xml version="1.0" encoding="UTF-8" standalone="yes"?>
<Relationships xmlns="http://schemas.openxmlformats.org/package/2006/relationships"><Relationship Id="rId9" Type="http://schemas.openxmlformats.org/officeDocument/2006/relationships/image" Target="../media/image39.png"/><Relationship Id="rId20" Type="http://schemas.openxmlformats.org/officeDocument/2006/relationships/image" Target="../media/image31.png"/><Relationship Id="rId10" Type="http://schemas.openxmlformats.org/officeDocument/2006/relationships/image" Target="../media/image52.png"/><Relationship Id="rId11" Type="http://schemas.openxmlformats.org/officeDocument/2006/relationships/image" Target="../media/image53.png"/><Relationship Id="rId12" Type="http://schemas.openxmlformats.org/officeDocument/2006/relationships/image" Target="../media/image54.png"/><Relationship Id="rId13" Type="http://schemas.openxmlformats.org/officeDocument/2006/relationships/image" Target="../media/image55.png"/><Relationship Id="rId14" Type="http://schemas.openxmlformats.org/officeDocument/2006/relationships/image" Target="../media/image56.png"/><Relationship Id="rId15" Type="http://schemas.openxmlformats.org/officeDocument/2006/relationships/image" Target="../media/image24.png"/><Relationship Id="rId16" Type="http://schemas.openxmlformats.org/officeDocument/2006/relationships/image" Target="../media/image35.png"/><Relationship Id="rId17" Type="http://schemas.openxmlformats.org/officeDocument/2006/relationships/image" Target="../media/image57.png"/><Relationship Id="rId18" Type="http://schemas.openxmlformats.org/officeDocument/2006/relationships/image" Target="../media/image9.png"/><Relationship Id="rId19" Type="http://schemas.openxmlformats.org/officeDocument/2006/relationships/image" Target="../media/image58.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00425" y="1652056"/>
            <a:ext cx="8458200"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fontAlgn="base">
              <a:spcBef>
                <a:spcPct val="0"/>
              </a:spcBef>
            </a:pPr>
            <a:endParaRPr lang="en-US" sz="4400" b="1" dirty="0">
              <a:effectLst>
                <a:outerShdw blurRad="38100" dist="38100" dir="2700000" algn="tl">
                  <a:srgbClr val="DDDDDD"/>
                </a:outerShdw>
              </a:effectLst>
            </a:endParaRPr>
          </a:p>
          <a:p>
            <a:pPr algn="ctr" fontAlgn="base">
              <a:spcBef>
                <a:spcPct val="0"/>
              </a:spcBef>
            </a:pPr>
            <a:endParaRPr lang="en-US" sz="4400" b="1" dirty="0" smtClean="0">
              <a:effectLst>
                <a:outerShdw blurRad="38100" dist="38100" dir="2700000" algn="tl">
                  <a:srgbClr val="DDDDDD"/>
                </a:outerShdw>
              </a:effectLst>
            </a:endParaRPr>
          </a:p>
          <a:p>
            <a:pPr algn="ctr" fontAlgn="base">
              <a:spcBef>
                <a:spcPct val="0"/>
              </a:spcBef>
            </a:pPr>
            <a:r>
              <a:rPr lang="en-US" sz="4400" b="1" dirty="0" smtClean="0">
                <a:effectLst>
                  <a:outerShdw blurRad="38100" dist="38100" dir="2700000" algn="tl">
                    <a:srgbClr val="DDDDDD"/>
                  </a:outerShdw>
                </a:effectLst>
              </a:rPr>
              <a:t>Overall Architecture</a:t>
            </a:r>
            <a:endParaRPr lang="en-US" sz="4000" b="1" dirty="0">
              <a:effectLst>
                <a:outerShdw blurRad="38100" dist="38100" dir="2700000" algn="tl">
                  <a:srgbClr val="DDDDDD"/>
                </a:outerShdw>
              </a:effectLst>
            </a:endParaRPr>
          </a:p>
        </p:txBody>
      </p:sp>
    </p:spTree>
    <p:extLst>
      <p:ext uri="{BB962C8B-B14F-4D97-AF65-F5344CB8AC3E}">
        <p14:creationId xmlns:p14="http://schemas.microsoft.com/office/powerpoint/2010/main" val="5616322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00425" y="1652056"/>
            <a:ext cx="8458200"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fontAlgn="base">
              <a:spcBef>
                <a:spcPct val="0"/>
              </a:spcBef>
            </a:pPr>
            <a:endParaRPr lang="hr-HR" sz="3200" b="1" dirty="0" smtClean="0">
              <a:effectLst>
                <a:outerShdw blurRad="38100" dist="38100" dir="2700000" algn="tl">
                  <a:srgbClr val="DDDDDD"/>
                </a:outerShdw>
              </a:effectLst>
            </a:endParaRPr>
          </a:p>
          <a:p>
            <a:pPr algn="ctr" fontAlgn="base">
              <a:spcBef>
                <a:spcPct val="0"/>
              </a:spcBef>
              <a:buSzTx/>
              <a:buFontTx/>
              <a:buNone/>
            </a:pPr>
            <a:endParaRPr lang="hr-HR" sz="2400" b="1" dirty="0">
              <a:effectLst>
                <a:outerShdw blurRad="38100" dist="38100" dir="2700000" algn="tl">
                  <a:srgbClr val="DDDDDD"/>
                </a:outerShdw>
              </a:effectLst>
            </a:endParaRPr>
          </a:p>
          <a:p>
            <a:pPr algn="ctr" fontAlgn="base">
              <a:spcBef>
                <a:spcPct val="0"/>
              </a:spcBef>
              <a:buSzTx/>
              <a:buFontTx/>
              <a:buNone/>
            </a:pPr>
            <a:r>
              <a:rPr lang="en-US" sz="4400" b="1" dirty="0" smtClean="0">
                <a:effectLst>
                  <a:outerShdw blurRad="38100" dist="38100" dir="2700000" algn="tl">
                    <a:srgbClr val="DDDDDD"/>
                  </a:outerShdw>
                </a:effectLst>
              </a:rPr>
              <a:t>VMware</a:t>
            </a:r>
            <a:endParaRPr lang="en-US" sz="4400" b="1" dirty="0">
              <a:effectLst>
                <a:outerShdw blurRad="38100" dist="38100" dir="2700000" algn="tl">
                  <a:srgbClr val="DDDDDD"/>
                </a:outerShdw>
              </a:effectLst>
            </a:endParaRPr>
          </a:p>
          <a:p>
            <a:pPr algn="ctr" fontAlgn="base">
              <a:spcBef>
                <a:spcPct val="0"/>
              </a:spcBef>
              <a:buSzTx/>
              <a:buFontTx/>
              <a:buNone/>
            </a:pPr>
            <a:r>
              <a:rPr lang="en-US" sz="4400" b="1" dirty="0" smtClean="0">
                <a:effectLst>
                  <a:outerShdw blurRad="38100" dist="38100" dir="2700000" algn="tl">
                    <a:srgbClr val="DDDDDD"/>
                  </a:outerShdw>
                </a:effectLst>
              </a:rPr>
              <a:t>Backup Slides</a:t>
            </a:r>
            <a:r>
              <a:rPr lang="en-US" sz="2800" b="1" dirty="0" smtClean="0">
                <a:effectLst>
                  <a:outerShdw blurRad="38100" dist="38100" dir="2700000" algn="tl">
                    <a:srgbClr val="DDDDDD"/>
                  </a:outerShdw>
                </a:effectLst>
              </a:rPr>
              <a:t> </a:t>
            </a:r>
            <a:endParaRPr lang="en-US" sz="2800" b="1" dirty="0">
              <a:effectLst>
                <a:outerShdw blurRad="38100" dist="38100" dir="2700000" algn="tl">
                  <a:srgbClr val="DDDDDD"/>
                </a:outerShdw>
              </a:effectLst>
            </a:endParaRPr>
          </a:p>
        </p:txBody>
      </p:sp>
    </p:spTree>
    <p:extLst>
      <p:ext uri="{BB962C8B-B14F-4D97-AF65-F5344CB8AC3E}">
        <p14:creationId xmlns:p14="http://schemas.microsoft.com/office/powerpoint/2010/main" val="2906406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 name="Rectangle 193"/>
          <p:cNvSpPr/>
          <p:nvPr/>
        </p:nvSpPr>
        <p:spPr>
          <a:xfrm>
            <a:off x="1188696" y="2268581"/>
            <a:ext cx="6679286" cy="3110906"/>
          </a:xfrm>
          <a:prstGeom prst="rect">
            <a:avLst/>
          </a:prstGeom>
          <a:gradFill>
            <a:gsLst>
              <a:gs pos="0">
                <a:schemeClr val="bg1"/>
              </a:gs>
              <a:gs pos="80000">
                <a:srgbClr val="C9FED6"/>
              </a:gs>
              <a:gs pos="100000">
                <a:srgbClr val="91D6CC"/>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grpSp>
        <p:nvGrpSpPr>
          <p:cNvPr id="87" name="Group 86"/>
          <p:cNvGrpSpPr/>
          <p:nvPr/>
        </p:nvGrpSpPr>
        <p:grpSpPr>
          <a:xfrm>
            <a:off x="2560414" y="3192320"/>
            <a:ext cx="3437039" cy="2025781"/>
            <a:chOff x="1520825" y="1631950"/>
            <a:chExt cx="6108700" cy="3600451"/>
          </a:xfrm>
        </p:grpSpPr>
        <p:sp>
          <p:nvSpPr>
            <p:cNvPr id="88" name="Freeform 6"/>
            <p:cNvSpPr>
              <a:spLocks/>
            </p:cNvSpPr>
            <p:nvPr/>
          </p:nvSpPr>
          <p:spPr bwMode="auto">
            <a:xfrm>
              <a:off x="4584700" y="3402013"/>
              <a:ext cx="3044825" cy="1830388"/>
            </a:xfrm>
            <a:custGeom>
              <a:avLst/>
              <a:gdLst>
                <a:gd name="T0" fmla="*/ 1918 w 1918"/>
                <a:gd name="T1" fmla="*/ 0 h 1153"/>
                <a:gd name="T2" fmla="*/ 1918 w 1918"/>
                <a:gd name="T3" fmla="*/ 38 h 1153"/>
                <a:gd name="T4" fmla="*/ 0 w 1918"/>
                <a:gd name="T5" fmla="*/ 1153 h 1153"/>
                <a:gd name="T6" fmla="*/ 0 w 1918"/>
                <a:gd name="T7" fmla="*/ 1115 h 1153"/>
                <a:gd name="T8" fmla="*/ 1918 w 1918"/>
                <a:gd name="T9" fmla="*/ 0 h 1153"/>
              </a:gdLst>
              <a:ahLst/>
              <a:cxnLst>
                <a:cxn ang="0">
                  <a:pos x="T0" y="T1"/>
                </a:cxn>
                <a:cxn ang="0">
                  <a:pos x="T2" y="T3"/>
                </a:cxn>
                <a:cxn ang="0">
                  <a:pos x="T4" y="T5"/>
                </a:cxn>
                <a:cxn ang="0">
                  <a:pos x="T6" y="T7"/>
                </a:cxn>
                <a:cxn ang="0">
                  <a:pos x="T8" y="T9"/>
                </a:cxn>
              </a:cxnLst>
              <a:rect l="0" t="0" r="r" b="b"/>
              <a:pathLst>
                <a:path w="1918" h="1153">
                  <a:moveTo>
                    <a:pt x="1918" y="0"/>
                  </a:moveTo>
                  <a:lnTo>
                    <a:pt x="1918" y="38"/>
                  </a:lnTo>
                  <a:lnTo>
                    <a:pt x="0" y="1153"/>
                  </a:lnTo>
                  <a:lnTo>
                    <a:pt x="0" y="1115"/>
                  </a:lnTo>
                  <a:lnTo>
                    <a:pt x="1918" y="0"/>
                  </a:lnTo>
                  <a:close/>
                </a:path>
              </a:pathLst>
            </a:custGeom>
            <a:solidFill>
              <a:schemeClr val="bg2">
                <a:lumMod val="50000"/>
              </a:schemeClr>
            </a:solidFill>
            <a:ln>
              <a:noFill/>
            </a:ln>
          </p:spPr>
          <p:txBody>
            <a:bodyPr vert="horz" wrap="square" lIns="51448" tIns="25724" rIns="51448" bIns="25724" numCol="1" anchor="t" anchorCtr="0" compatLnSpc="1">
              <a:prstTxWarp prst="textNoShape">
                <a:avLst/>
              </a:prstTxWarp>
            </a:bodyPr>
            <a:lstStyle/>
            <a:p>
              <a:endParaRPr lang="en-US" sz="1013">
                <a:solidFill>
                  <a:srgbClr val="717074"/>
                </a:solidFill>
              </a:endParaRPr>
            </a:p>
          </p:txBody>
        </p:sp>
        <p:sp>
          <p:nvSpPr>
            <p:cNvPr id="131" name="Freeform 7"/>
            <p:cNvSpPr>
              <a:spLocks/>
            </p:cNvSpPr>
            <p:nvPr/>
          </p:nvSpPr>
          <p:spPr bwMode="auto">
            <a:xfrm>
              <a:off x="1520825" y="3402013"/>
              <a:ext cx="3063875" cy="1830388"/>
            </a:xfrm>
            <a:custGeom>
              <a:avLst/>
              <a:gdLst>
                <a:gd name="T0" fmla="*/ 1930 w 1930"/>
                <a:gd name="T1" fmla="*/ 1115 h 1153"/>
                <a:gd name="T2" fmla="*/ 1930 w 1930"/>
                <a:gd name="T3" fmla="*/ 1153 h 1153"/>
                <a:gd name="T4" fmla="*/ 0 w 1930"/>
                <a:gd name="T5" fmla="*/ 38 h 1153"/>
                <a:gd name="T6" fmla="*/ 0 w 1930"/>
                <a:gd name="T7" fmla="*/ 0 h 1153"/>
                <a:gd name="T8" fmla="*/ 1930 w 1930"/>
                <a:gd name="T9" fmla="*/ 1115 h 1153"/>
              </a:gdLst>
              <a:ahLst/>
              <a:cxnLst>
                <a:cxn ang="0">
                  <a:pos x="T0" y="T1"/>
                </a:cxn>
                <a:cxn ang="0">
                  <a:pos x="T2" y="T3"/>
                </a:cxn>
                <a:cxn ang="0">
                  <a:pos x="T4" y="T5"/>
                </a:cxn>
                <a:cxn ang="0">
                  <a:pos x="T6" y="T7"/>
                </a:cxn>
                <a:cxn ang="0">
                  <a:pos x="T8" y="T9"/>
                </a:cxn>
              </a:cxnLst>
              <a:rect l="0" t="0" r="r" b="b"/>
              <a:pathLst>
                <a:path w="1930" h="1153">
                  <a:moveTo>
                    <a:pt x="1930" y="1115"/>
                  </a:moveTo>
                  <a:lnTo>
                    <a:pt x="1930" y="1153"/>
                  </a:lnTo>
                  <a:lnTo>
                    <a:pt x="0" y="38"/>
                  </a:lnTo>
                  <a:lnTo>
                    <a:pt x="0" y="0"/>
                  </a:lnTo>
                  <a:lnTo>
                    <a:pt x="1930" y="1115"/>
                  </a:lnTo>
                  <a:close/>
                </a:path>
              </a:pathLst>
            </a:custGeom>
            <a:solidFill>
              <a:schemeClr val="bg2">
                <a:lumMod val="75000"/>
              </a:schemeClr>
            </a:solidFill>
            <a:ln>
              <a:noFill/>
            </a:ln>
          </p:spPr>
          <p:txBody>
            <a:bodyPr vert="horz" wrap="square" lIns="51448" tIns="25724" rIns="51448" bIns="25724" numCol="1" anchor="t" anchorCtr="0" compatLnSpc="1">
              <a:prstTxWarp prst="textNoShape">
                <a:avLst/>
              </a:prstTxWarp>
            </a:bodyPr>
            <a:lstStyle/>
            <a:p>
              <a:endParaRPr lang="en-US" sz="1013">
                <a:solidFill>
                  <a:srgbClr val="717074"/>
                </a:solidFill>
              </a:endParaRPr>
            </a:p>
          </p:txBody>
        </p:sp>
        <p:sp>
          <p:nvSpPr>
            <p:cNvPr id="134" name="Freeform 8"/>
            <p:cNvSpPr>
              <a:spLocks/>
            </p:cNvSpPr>
            <p:nvPr/>
          </p:nvSpPr>
          <p:spPr bwMode="auto">
            <a:xfrm>
              <a:off x="1520825" y="1631950"/>
              <a:ext cx="6108700" cy="3540125"/>
            </a:xfrm>
            <a:custGeom>
              <a:avLst/>
              <a:gdLst>
                <a:gd name="T0" fmla="*/ 3848 w 3848"/>
                <a:gd name="T1" fmla="*/ 1115 h 2230"/>
                <a:gd name="T2" fmla="*/ 1930 w 3848"/>
                <a:gd name="T3" fmla="*/ 2230 h 2230"/>
                <a:gd name="T4" fmla="*/ 0 w 3848"/>
                <a:gd name="T5" fmla="*/ 1115 h 2230"/>
                <a:gd name="T6" fmla="*/ 1918 w 3848"/>
                <a:gd name="T7" fmla="*/ 0 h 2230"/>
                <a:gd name="T8" fmla="*/ 3848 w 3848"/>
                <a:gd name="T9" fmla="*/ 1115 h 2230"/>
              </a:gdLst>
              <a:ahLst/>
              <a:cxnLst>
                <a:cxn ang="0">
                  <a:pos x="T0" y="T1"/>
                </a:cxn>
                <a:cxn ang="0">
                  <a:pos x="T2" y="T3"/>
                </a:cxn>
                <a:cxn ang="0">
                  <a:pos x="T4" y="T5"/>
                </a:cxn>
                <a:cxn ang="0">
                  <a:pos x="T6" y="T7"/>
                </a:cxn>
                <a:cxn ang="0">
                  <a:pos x="T8" y="T9"/>
                </a:cxn>
              </a:cxnLst>
              <a:rect l="0" t="0" r="r" b="b"/>
              <a:pathLst>
                <a:path w="3848" h="2230">
                  <a:moveTo>
                    <a:pt x="3848" y="1115"/>
                  </a:moveTo>
                  <a:lnTo>
                    <a:pt x="1930" y="2230"/>
                  </a:lnTo>
                  <a:lnTo>
                    <a:pt x="0" y="1115"/>
                  </a:lnTo>
                  <a:lnTo>
                    <a:pt x="1918" y="0"/>
                  </a:lnTo>
                  <a:lnTo>
                    <a:pt x="3848" y="1115"/>
                  </a:lnTo>
                  <a:close/>
                </a:path>
              </a:pathLst>
            </a:custGeom>
            <a:solidFill>
              <a:schemeClr val="bg2"/>
            </a:solidFill>
            <a:ln>
              <a:noFill/>
            </a:ln>
          </p:spPr>
          <p:txBody>
            <a:bodyPr vert="horz" wrap="square" lIns="51448" tIns="25724" rIns="51448" bIns="25724" numCol="1" anchor="t" anchorCtr="0" compatLnSpc="1">
              <a:prstTxWarp prst="textNoShape">
                <a:avLst/>
              </a:prstTxWarp>
            </a:bodyPr>
            <a:lstStyle/>
            <a:p>
              <a:endParaRPr lang="en-US" sz="1013">
                <a:solidFill>
                  <a:srgbClr val="717074"/>
                </a:solidFill>
              </a:endParaRPr>
            </a:p>
          </p:txBody>
        </p:sp>
      </p:grpSp>
      <p:grpSp>
        <p:nvGrpSpPr>
          <p:cNvPr id="70" name="Group 69"/>
          <p:cNvGrpSpPr/>
          <p:nvPr>
            <p:custDataLst>
              <p:tags r:id="rId1"/>
            </p:custDataLst>
          </p:nvPr>
        </p:nvGrpSpPr>
        <p:grpSpPr>
          <a:xfrm>
            <a:off x="3443123" y="3589367"/>
            <a:ext cx="1658312" cy="966598"/>
            <a:chOff x="4610501" y="3478273"/>
            <a:chExt cx="2947342" cy="1717949"/>
          </a:xfrm>
        </p:grpSpPr>
        <p:cxnSp>
          <p:nvCxnSpPr>
            <p:cNvPr id="16" name="Straight Connector 15"/>
            <p:cNvCxnSpPr/>
            <p:nvPr/>
          </p:nvCxnSpPr>
          <p:spPr>
            <a:xfrm>
              <a:off x="4957763" y="3684562"/>
              <a:ext cx="2242749" cy="1305223"/>
            </a:xfrm>
            <a:prstGeom prst="line">
              <a:avLst/>
            </a:prstGeom>
            <a:ln w="19050">
              <a:solidFill>
                <a:schemeClr val="tx2">
                  <a:lumMod val="95000"/>
                  <a:lumOff val="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4610501" y="3478273"/>
              <a:ext cx="714661" cy="412874"/>
            </a:xfrm>
            <a:prstGeom prst="line">
              <a:avLst/>
            </a:prstGeom>
            <a:ln w="19050">
              <a:solidFill>
                <a:schemeClr val="tx2">
                  <a:lumMod val="95000"/>
                  <a:lumOff val="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6843182" y="4783348"/>
              <a:ext cx="714661" cy="412874"/>
            </a:xfrm>
            <a:prstGeom prst="line">
              <a:avLst/>
            </a:prstGeom>
            <a:ln w="19050">
              <a:solidFill>
                <a:schemeClr val="tx2">
                  <a:lumMod val="95000"/>
                  <a:lumOff val="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custDataLst>
              <p:tags r:id="rId2"/>
            </p:custDataLst>
          </p:nvPr>
        </p:nvGrpSpPr>
        <p:grpSpPr>
          <a:xfrm>
            <a:off x="3583501" y="3594511"/>
            <a:ext cx="944840" cy="701982"/>
            <a:chOff x="4859995" y="3487417"/>
            <a:chExt cx="1679279" cy="1247642"/>
          </a:xfrm>
        </p:grpSpPr>
        <p:cxnSp>
          <p:nvCxnSpPr>
            <p:cNvPr id="13" name="Straight Connector 12"/>
            <p:cNvCxnSpPr/>
            <p:nvPr/>
          </p:nvCxnSpPr>
          <p:spPr>
            <a:xfrm flipV="1">
              <a:off x="5303156" y="3866711"/>
              <a:ext cx="786127" cy="454161"/>
            </a:xfrm>
            <a:prstGeom prst="line">
              <a:avLst/>
            </a:prstGeom>
            <a:ln w="19050">
              <a:solidFill>
                <a:schemeClr val="tx2">
                  <a:lumMod val="95000"/>
                  <a:lumOff val="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custDataLst>
                <p:tags r:id="rId11"/>
              </p:custDataLst>
            </p:nvPr>
          </p:nvPicPr>
          <p:blipFill>
            <a:blip r:embed="rId14" cstate="print">
              <a:extLst>
                <a:ext uri="{28A0092B-C50C-407E-A947-70E740481C1C}">
                  <a14:useLocalDpi xmlns:a14="http://schemas.microsoft.com/office/drawing/2010/main" val="0"/>
                </a:ext>
              </a:extLst>
            </a:blip>
            <a:stretch>
              <a:fillRect/>
            </a:stretch>
          </p:blipFill>
          <p:spPr>
            <a:xfrm flipH="1">
              <a:off x="4859995" y="4096296"/>
              <a:ext cx="638763" cy="638763"/>
            </a:xfrm>
            <a:prstGeom prst="rect">
              <a:avLst/>
            </a:prstGeom>
          </p:spPr>
        </p:pic>
        <p:pic>
          <p:nvPicPr>
            <p:cNvPr id="80" name="Picture 7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flipH="1">
              <a:off x="5900511" y="3487417"/>
              <a:ext cx="638763" cy="638763"/>
            </a:xfrm>
            <a:prstGeom prst="rect">
              <a:avLst/>
            </a:prstGeom>
          </p:spPr>
        </p:pic>
        <p:pic>
          <p:nvPicPr>
            <p:cNvPr id="6" name="Picture 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flipH="1">
              <a:off x="5382460" y="3743252"/>
              <a:ext cx="638763" cy="638763"/>
            </a:xfrm>
            <a:prstGeom prst="rect">
              <a:avLst/>
            </a:prstGeom>
          </p:spPr>
        </p:pic>
      </p:grpSp>
      <p:pic>
        <p:nvPicPr>
          <p:cNvPr id="79" name="Picture 78"/>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flipH="1">
            <a:off x="3148696" y="3678466"/>
            <a:ext cx="359398" cy="359398"/>
          </a:xfrm>
          <a:prstGeom prst="rect">
            <a:avLst/>
          </a:prstGeom>
        </p:spPr>
      </p:pic>
      <p:pic>
        <p:nvPicPr>
          <p:cNvPr id="83" name="Picture 82"/>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flipH="1">
            <a:off x="3743969" y="3348716"/>
            <a:ext cx="359398" cy="359398"/>
          </a:xfrm>
          <a:prstGeom prst="rect">
            <a:avLst/>
          </a:prstGeom>
        </p:spPr>
      </p:pic>
      <p:grpSp>
        <p:nvGrpSpPr>
          <p:cNvPr id="75" name="Group 74"/>
          <p:cNvGrpSpPr/>
          <p:nvPr>
            <p:custDataLst>
              <p:tags r:id="rId5"/>
            </p:custDataLst>
          </p:nvPr>
        </p:nvGrpSpPr>
        <p:grpSpPr>
          <a:xfrm>
            <a:off x="4012238" y="3835729"/>
            <a:ext cx="944840" cy="701982"/>
            <a:chOff x="4859995" y="3487417"/>
            <a:chExt cx="1679279" cy="1247642"/>
          </a:xfrm>
        </p:grpSpPr>
        <p:cxnSp>
          <p:nvCxnSpPr>
            <p:cNvPr id="76" name="Straight Connector 75"/>
            <p:cNvCxnSpPr/>
            <p:nvPr/>
          </p:nvCxnSpPr>
          <p:spPr>
            <a:xfrm flipV="1">
              <a:off x="5303156" y="3866711"/>
              <a:ext cx="786127" cy="454161"/>
            </a:xfrm>
            <a:prstGeom prst="line">
              <a:avLst/>
            </a:prstGeom>
            <a:ln w="19050">
              <a:solidFill>
                <a:schemeClr val="tx2">
                  <a:lumMod val="95000"/>
                  <a:lumOff val="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5" name="Picture 84"/>
            <p:cNvPicPr>
              <a:picLocks noChangeAspect="1"/>
            </p:cNvPicPr>
            <p:nvPr>
              <p:custDataLst>
                <p:tags r:id="rId10"/>
              </p:custDataLst>
            </p:nvPr>
          </p:nvPicPr>
          <p:blipFill>
            <a:blip r:embed="rId14" cstate="print">
              <a:extLst>
                <a:ext uri="{28A0092B-C50C-407E-A947-70E740481C1C}">
                  <a14:useLocalDpi xmlns:a14="http://schemas.microsoft.com/office/drawing/2010/main" val="0"/>
                </a:ext>
              </a:extLst>
            </a:blip>
            <a:stretch>
              <a:fillRect/>
            </a:stretch>
          </p:blipFill>
          <p:spPr>
            <a:xfrm flipH="1">
              <a:off x="4859995" y="4096296"/>
              <a:ext cx="638763" cy="638763"/>
            </a:xfrm>
            <a:prstGeom prst="rect">
              <a:avLst/>
            </a:prstGeom>
          </p:spPr>
        </p:pic>
        <p:pic>
          <p:nvPicPr>
            <p:cNvPr id="86" name="Picture 8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flipH="1">
              <a:off x="5900511" y="3487417"/>
              <a:ext cx="638763" cy="638763"/>
            </a:xfrm>
            <a:prstGeom prst="rect">
              <a:avLst/>
            </a:prstGeom>
          </p:spPr>
        </p:pic>
        <p:pic>
          <p:nvPicPr>
            <p:cNvPr id="89" name="Picture 8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flipH="1">
              <a:off x="5382460" y="3743252"/>
              <a:ext cx="638763" cy="638763"/>
            </a:xfrm>
            <a:prstGeom prst="rect">
              <a:avLst/>
            </a:prstGeom>
          </p:spPr>
        </p:pic>
      </p:grpSp>
      <p:pic>
        <p:nvPicPr>
          <p:cNvPr id="78" name="Picture 77"/>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flipH="1">
            <a:off x="4448710" y="4439813"/>
            <a:ext cx="359398" cy="359398"/>
          </a:xfrm>
          <a:prstGeom prst="rect">
            <a:avLst/>
          </a:prstGeom>
        </p:spPr>
      </p:pic>
      <p:grpSp>
        <p:nvGrpSpPr>
          <p:cNvPr id="396" name="Group 395"/>
          <p:cNvGrpSpPr/>
          <p:nvPr/>
        </p:nvGrpSpPr>
        <p:grpSpPr>
          <a:xfrm>
            <a:off x="2731821" y="3002326"/>
            <a:ext cx="3068988" cy="2047132"/>
            <a:chOff x="3346297" y="2009460"/>
            <a:chExt cx="5454558" cy="3638399"/>
          </a:xfrm>
        </p:grpSpPr>
        <p:grpSp>
          <p:nvGrpSpPr>
            <p:cNvPr id="397" name="Group 396"/>
            <p:cNvGrpSpPr/>
            <p:nvPr/>
          </p:nvGrpSpPr>
          <p:grpSpPr>
            <a:xfrm>
              <a:off x="5421591" y="2009460"/>
              <a:ext cx="1059128" cy="1125973"/>
              <a:chOff x="1862622" y="2933733"/>
              <a:chExt cx="1059128" cy="1125973"/>
            </a:xfrm>
          </p:grpSpPr>
          <p:pic>
            <p:nvPicPr>
              <p:cNvPr id="481" name="Picture 2" descr="C:\Users\contractor\Desktop\physical_server-singl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067358" y="3382666"/>
                <a:ext cx="854392" cy="677040"/>
              </a:xfrm>
              <a:prstGeom prst="rect">
                <a:avLst/>
              </a:prstGeom>
              <a:noFill/>
              <a:extLst>
                <a:ext uri="{909E8E84-426E-40dd-AFC4-6F175D3DCCD1}">
                  <a14:hiddenFill xmlns:a14="http://schemas.microsoft.com/office/drawing/2010/main">
                    <a:solidFill>
                      <a:srgbClr val="FFFFFF"/>
                    </a:solidFill>
                  </a14:hiddenFill>
                </a:ext>
              </a:extLst>
            </p:spPr>
          </p:pic>
          <p:pic>
            <p:nvPicPr>
              <p:cNvPr id="482" name="Picture 2" descr="C:\Users\Dan\Desktop\New folder\icons\VM_idl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066289" y="2933733"/>
                <a:ext cx="855364" cy="988062"/>
              </a:xfrm>
              <a:prstGeom prst="rect">
                <a:avLst/>
              </a:prstGeom>
              <a:noFill/>
              <a:extLst>
                <a:ext uri="{909E8E84-426E-40dd-AFC4-6F175D3DCCD1}">
                  <a14:hiddenFill xmlns:a14="http://schemas.microsoft.com/office/drawing/2010/main">
                    <a:solidFill>
                      <a:srgbClr val="FFFFFF"/>
                    </a:solidFill>
                  </a14:hiddenFill>
                </a:ext>
              </a:extLst>
            </p:spPr>
          </p:pic>
          <p:grpSp>
            <p:nvGrpSpPr>
              <p:cNvPr id="483" name="Group 482"/>
              <p:cNvGrpSpPr/>
              <p:nvPr/>
            </p:nvGrpSpPr>
            <p:grpSpPr>
              <a:xfrm>
                <a:off x="1937230" y="3123596"/>
                <a:ext cx="900399" cy="565686"/>
                <a:chOff x="976355" y="4002717"/>
                <a:chExt cx="2306595" cy="1449144"/>
              </a:xfrm>
            </p:grpSpPr>
            <p:pic>
              <p:nvPicPr>
                <p:cNvPr id="485" name="Picture 4" descr="C:\Users\Dan\Desktop\New folder\icons\network-layer.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454152" y="4002717"/>
                  <a:ext cx="1828798" cy="1330620"/>
                </a:xfrm>
                <a:prstGeom prst="rect">
                  <a:avLst/>
                </a:prstGeom>
                <a:noFill/>
                <a:extLst>
                  <a:ext uri="{909E8E84-426E-40dd-AFC4-6F175D3DCCD1}">
                    <a14:hiddenFill xmlns:a14="http://schemas.microsoft.com/office/drawing/2010/main">
                      <a:solidFill>
                        <a:srgbClr val="FFFFFF"/>
                      </a:solidFill>
                    </a14:hiddenFill>
                  </a:ext>
                </a:extLst>
              </p:spPr>
            </p:pic>
            <p:sp>
              <p:nvSpPr>
                <p:cNvPr id="486" name="TextBox 485"/>
                <p:cNvSpPr txBox="1"/>
                <p:nvPr/>
              </p:nvSpPr>
              <p:spPr>
                <a:xfrm>
                  <a:off x="976355" y="4400875"/>
                  <a:ext cx="2035635" cy="1050986"/>
                </a:xfrm>
                <a:prstGeom prst="rect">
                  <a:avLst/>
                </a:prstGeom>
                <a:noFill/>
                <a:scene3d>
                  <a:camera prst="isometricLeftDown"/>
                  <a:lightRig rig="threePt" dir="t"/>
                </a:scene3d>
              </p:spPr>
              <p:txBody>
                <a:bodyPr wrap="square" rtlCol="0">
                  <a:spAutoFit/>
                  <a:scene3d>
                    <a:camera prst="orthographicFront">
                      <a:rot lat="1802011" lon="2459900" rev="21565380"/>
                    </a:camera>
                    <a:lightRig rig="threePt" dir="t"/>
                  </a:scene3d>
                </a:bodyPr>
                <a:lstStyle/>
                <a:p>
                  <a:pPr algn="ctr">
                    <a:spcAft>
                      <a:spcPct val="40000"/>
                    </a:spcAft>
                  </a:pPr>
                  <a:r>
                    <a:rPr lang="en-US" sz="450" b="1" dirty="0">
                      <a:solidFill>
                        <a:srgbClr val="FFFFFF"/>
                      </a:solidFill>
                      <a:ea typeface="ＭＳ Ｐゴシック"/>
                    </a:rPr>
                    <a:t>NSX </a:t>
                  </a:r>
                  <a:r>
                    <a:rPr lang="en-US" sz="450" b="1" dirty="0" err="1">
                      <a:solidFill>
                        <a:srgbClr val="FFFFFF"/>
                      </a:solidFill>
                      <a:ea typeface="ＭＳ Ｐゴシック"/>
                    </a:rPr>
                    <a:t>vSwitch</a:t>
                  </a:r>
                  <a:endParaRPr lang="en-US" sz="450" b="1" dirty="0">
                    <a:solidFill>
                      <a:srgbClr val="FFFFFF"/>
                    </a:solidFill>
                    <a:ea typeface="ＭＳ Ｐゴシック"/>
                  </a:endParaRPr>
                </a:p>
              </p:txBody>
            </p:sp>
          </p:grpSp>
          <p:sp>
            <p:nvSpPr>
              <p:cNvPr id="484" name="TextBox 483"/>
              <p:cNvSpPr txBox="1"/>
              <p:nvPr/>
            </p:nvSpPr>
            <p:spPr>
              <a:xfrm>
                <a:off x="1862622" y="3573771"/>
                <a:ext cx="863830" cy="287184"/>
              </a:xfrm>
              <a:prstGeom prst="rect">
                <a:avLst/>
              </a:prstGeom>
              <a:noFill/>
              <a:scene3d>
                <a:camera prst="isometricLeftDown"/>
                <a:lightRig rig="threePt" dir="t"/>
              </a:scene3d>
            </p:spPr>
            <p:txBody>
              <a:bodyPr wrap="none" rtlCol="0">
                <a:spAutoFit/>
                <a:scene3d>
                  <a:camera prst="orthographicFront">
                    <a:rot lat="1802011" lon="2459900" rev="21565380"/>
                  </a:camera>
                  <a:lightRig rig="threePt" dir="t"/>
                </a:scene3d>
              </a:bodyPr>
              <a:lstStyle>
                <a:defPPr>
                  <a:defRPr lang="en-US"/>
                </a:defPPr>
                <a:lvl1pPr algn="ctr">
                  <a:spcAft>
                    <a:spcPct val="40000"/>
                  </a:spcAft>
                  <a:defRPr sz="1200" b="1">
                    <a:solidFill>
                      <a:srgbClr val="FFFFFF"/>
                    </a:solidFill>
                    <a:latin typeface="Arial"/>
                    <a:ea typeface="ＭＳ Ｐゴシック"/>
                  </a:defRPr>
                </a:lvl1pPr>
              </a:lstStyle>
              <a:p>
                <a:r>
                  <a:rPr lang="en-US" sz="450" dirty="0">
                    <a:solidFill>
                      <a:srgbClr val="3A3A3A"/>
                    </a:solidFill>
                  </a:rPr>
                  <a:t>Hypervisor</a:t>
                </a:r>
              </a:p>
            </p:txBody>
          </p:sp>
        </p:grpSp>
        <p:grpSp>
          <p:nvGrpSpPr>
            <p:cNvPr id="398" name="Group 397"/>
            <p:cNvGrpSpPr/>
            <p:nvPr/>
          </p:nvGrpSpPr>
          <p:grpSpPr>
            <a:xfrm>
              <a:off x="6190321" y="2442718"/>
              <a:ext cx="1059128" cy="1125973"/>
              <a:chOff x="1862622" y="2933733"/>
              <a:chExt cx="1059128" cy="1125973"/>
            </a:xfrm>
          </p:grpSpPr>
          <p:pic>
            <p:nvPicPr>
              <p:cNvPr id="475" name="Picture 2" descr="C:\Users\contractor\Desktop\physical_server-singl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067358" y="3382666"/>
                <a:ext cx="854392" cy="677040"/>
              </a:xfrm>
              <a:prstGeom prst="rect">
                <a:avLst/>
              </a:prstGeom>
              <a:noFill/>
              <a:extLst>
                <a:ext uri="{909E8E84-426E-40dd-AFC4-6F175D3DCCD1}">
                  <a14:hiddenFill xmlns:a14="http://schemas.microsoft.com/office/drawing/2010/main">
                    <a:solidFill>
                      <a:srgbClr val="FFFFFF"/>
                    </a:solidFill>
                  </a14:hiddenFill>
                </a:ext>
              </a:extLst>
            </p:spPr>
          </p:pic>
          <p:pic>
            <p:nvPicPr>
              <p:cNvPr id="476" name="Picture 2" descr="C:\Users\Dan\Desktop\New folder\icons\VM_idl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066289" y="2933733"/>
                <a:ext cx="855364" cy="988062"/>
              </a:xfrm>
              <a:prstGeom prst="rect">
                <a:avLst/>
              </a:prstGeom>
              <a:noFill/>
              <a:extLst>
                <a:ext uri="{909E8E84-426E-40dd-AFC4-6F175D3DCCD1}">
                  <a14:hiddenFill xmlns:a14="http://schemas.microsoft.com/office/drawing/2010/main">
                    <a:solidFill>
                      <a:srgbClr val="FFFFFF"/>
                    </a:solidFill>
                  </a14:hiddenFill>
                </a:ext>
              </a:extLst>
            </p:spPr>
          </p:pic>
          <p:grpSp>
            <p:nvGrpSpPr>
              <p:cNvPr id="477" name="Group 476"/>
              <p:cNvGrpSpPr/>
              <p:nvPr/>
            </p:nvGrpSpPr>
            <p:grpSpPr>
              <a:xfrm>
                <a:off x="1937230" y="3123596"/>
                <a:ext cx="900399" cy="565686"/>
                <a:chOff x="976355" y="4002717"/>
                <a:chExt cx="2306595" cy="1449144"/>
              </a:xfrm>
            </p:grpSpPr>
            <p:pic>
              <p:nvPicPr>
                <p:cNvPr id="479" name="Picture 4" descr="C:\Users\Dan\Desktop\New folder\icons\network-layer.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454152" y="4002717"/>
                  <a:ext cx="1828798" cy="1330620"/>
                </a:xfrm>
                <a:prstGeom prst="rect">
                  <a:avLst/>
                </a:prstGeom>
                <a:noFill/>
                <a:extLst>
                  <a:ext uri="{909E8E84-426E-40dd-AFC4-6F175D3DCCD1}">
                    <a14:hiddenFill xmlns:a14="http://schemas.microsoft.com/office/drawing/2010/main">
                      <a:solidFill>
                        <a:srgbClr val="FFFFFF"/>
                      </a:solidFill>
                    </a14:hiddenFill>
                  </a:ext>
                </a:extLst>
              </p:spPr>
            </p:pic>
            <p:sp>
              <p:nvSpPr>
                <p:cNvPr id="480" name="TextBox 479"/>
                <p:cNvSpPr txBox="1"/>
                <p:nvPr/>
              </p:nvSpPr>
              <p:spPr>
                <a:xfrm>
                  <a:off x="976355" y="4400875"/>
                  <a:ext cx="2035635" cy="1050986"/>
                </a:xfrm>
                <a:prstGeom prst="rect">
                  <a:avLst/>
                </a:prstGeom>
                <a:noFill/>
                <a:scene3d>
                  <a:camera prst="isometricLeftDown"/>
                  <a:lightRig rig="threePt" dir="t"/>
                </a:scene3d>
              </p:spPr>
              <p:txBody>
                <a:bodyPr wrap="square" rtlCol="0">
                  <a:spAutoFit/>
                  <a:scene3d>
                    <a:camera prst="orthographicFront">
                      <a:rot lat="1802011" lon="2459900" rev="21565380"/>
                    </a:camera>
                    <a:lightRig rig="threePt" dir="t"/>
                  </a:scene3d>
                </a:bodyPr>
                <a:lstStyle/>
                <a:p>
                  <a:pPr algn="ctr">
                    <a:spcAft>
                      <a:spcPct val="40000"/>
                    </a:spcAft>
                  </a:pPr>
                  <a:r>
                    <a:rPr lang="en-US" sz="450" b="1" dirty="0">
                      <a:solidFill>
                        <a:srgbClr val="FFFFFF"/>
                      </a:solidFill>
                      <a:ea typeface="ＭＳ Ｐゴシック"/>
                    </a:rPr>
                    <a:t>NSX </a:t>
                  </a:r>
                  <a:r>
                    <a:rPr lang="en-US" sz="450" b="1" dirty="0" err="1">
                      <a:solidFill>
                        <a:srgbClr val="FFFFFF"/>
                      </a:solidFill>
                      <a:ea typeface="ＭＳ Ｐゴシック"/>
                    </a:rPr>
                    <a:t>vSwitch</a:t>
                  </a:r>
                  <a:endParaRPr lang="en-US" sz="450" b="1" dirty="0">
                    <a:solidFill>
                      <a:srgbClr val="FFFFFF"/>
                    </a:solidFill>
                    <a:ea typeface="ＭＳ Ｐゴシック"/>
                  </a:endParaRPr>
                </a:p>
              </p:txBody>
            </p:sp>
          </p:grpSp>
          <p:sp>
            <p:nvSpPr>
              <p:cNvPr id="478" name="TextBox 477"/>
              <p:cNvSpPr txBox="1"/>
              <p:nvPr/>
            </p:nvSpPr>
            <p:spPr>
              <a:xfrm>
                <a:off x="1862622" y="3573771"/>
                <a:ext cx="863830" cy="287184"/>
              </a:xfrm>
              <a:prstGeom prst="rect">
                <a:avLst/>
              </a:prstGeom>
              <a:noFill/>
              <a:scene3d>
                <a:camera prst="isometricLeftDown"/>
                <a:lightRig rig="threePt" dir="t"/>
              </a:scene3d>
            </p:spPr>
            <p:txBody>
              <a:bodyPr wrap="none" rtlCol="0">
                <a:spAutoFit/>
                <a:scene3d>
                  <a:camera prst="orthographicFront">
                    <a:rot lat="1802011" lon="2459900" rev="21565380"/>
                  </a:camera>
                  <a:lightRig rig="threePt" dir="t"/>
                </a:scene3d>
              </a:bodyPr>
              <a:lstStyle>
                <a:defPPr>
                  <a:defRPr lang="en-US"/>
                </a:defPPr>
                <a:lvl1pPr algn="ctr">
                  <a:spcAft>
                    <a:spcPct val="40000"/>
                  </a:spcAft>
                  <a:defRPr sz="1200" b="1">
                    <a:solidFill>
                      <a:srgbClr val="FFFFFF"/>
                    </a:solidFill>
                    <a:latin typeface="Arial"/>
                    <a:ea typeface="ＭＳ Ｐゴシック"/>
                  </a:defRPr>
                </a:lvl1pPr>
              </a:lstStyle>
              <a:p>
                <a:r>
                  <a:rPr lang="en-US" sz="450" dirty="0">
                    <a:solidFill>
                      <a:srgbClr val="3A3A3A"/>
                    </a:solidFill>
                  </a:rPr>
                  <a:t>Hypervisor</a:t>
                </a:r>
              </a:p>
            </p:txBody>
          </p:sp>
        </p:grpSp>
        <p:grpSp>
          <p:nvGrpSpPr>
            <p:cNvPr id="399" name="Group 398"/>
            <p:cNvGrpSpPr/>
            <p:nvPr/>
          </p:nvGrpSpPr>
          <p:grpSpPr>
            <a:xfrm>
              <a:off x="6959912" y="2867116"/>
              <a:ext cx="1059128" cy="1125973"/>
              <a:chOff x="1862622" y="2933733"/>
              <a:chExt cx="1059128" cy="1125973"/>
            </a:xfrm>
          </p:grpSpPr>
          <p:pic>
            <p:nvPicPr>
              <p:cNvPr id="469" name="Picture 2" descr="C:\Users\contractor\Desktop\physical_server-singl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067358" y="3382666"/>
                <a:ext cx="854392" cy="677040"/>
              </a:xfrm>
              <a:prstGeom prst="rect">
                <a:avLst/>
              </a:prstGeom>
              <a:noFill/>
              <a:extLst>
                <a:ext uri="{909E8E84-426E-40dd-AFC4-6F175D3DCCD1}">
                  <a14:hiddenFill xmlns:a14="http://schemas.microsoft.com/office/drawing/2010/main">
                    <a:solidFill>
                      <a:srgbClr val="FFFFFF"/>
                    </a:solidFill>
                  </a14:hiddenFill>
                </a:ext>
              </a:extLst>
            </p:spPr>
          </p:pic>
          <p:pic>
            <p:nvPicPr>
              <p:cNvPr id="470" name="Picture 2" descr="C:\Users\Dan\Desktop\New folder\icons\VM_idl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066289" y="2933733"/>
                <a:ext cx="855364" cy="988062"/>
              </a:xfrm>
              <a:prstGeom prst="rect">
                <a:avLst/>
              </a:prstGeom>
              <a:noFill/>
              <a:extLst>
                <a:ext uri="{909E8E84-426E-40dd-AFC4-6F175D3DCCD1}">
                  <a14:hiddenFill xmlns:a14="http://schemas.microsoft.com/office/drawing/2010/main">
                    <a:solidFill>
                      <a:srgbClr val="FFFFFF"/>
                    </a:solidFill>
                  </a14:hiddenFill>
                </a:ext>
              </a:extLst>
            </p:spPr>
          </p:pic>
          <p:grpSp>
            <p:nvGrpSpPr>
              <p:cNvPr id="471" name="Group 470"/>
              <p:cNvGrpSpPr/>
              <p:nvPr/>
            </p:nvGrpSpPr>
            <p:grpSpPr>
              <a:xfrm>
                <a:off x="1937230" y="3123596"/>
                <a:ext cx="900399" cy="565686"/>
                <a:chOff x="976355" y="4002717"/>
                <a:chExt cx="2306595" cy="1449144"/>
              </a:xfrm>
            </p:grpSpPr>
            <p:pic>
              <p:nvPicPr>
                <p:cNvPr id="473" name="Picture 4" descr="C:\Users\Dan\Desktop\New folder\icons\network-layer.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454152" y="4002717"/>
                  <a:ext cx="1828798" cy="1330620"/>
                </a:xfrm>
                <a:prstGeom prst="rect">
                  <a:avLst/>
                </a:prstGeom>
                <a:noFill/>
                <a:extLst>
                  <a:ext uri="{909E8E84-426E-40dd-AFC4-6F175D3DCCD1}">
                    <a14:hiddenFill xmlns:a14="http://schemas.microsoft.com/office/drawing/2010/main">
                      <a:solidFill>
                        <a:srgbClr val="FFFFFF"/>
                      </a:solidFill>
                    </a14:hiddenFill>
                  </a:ext>
                </a:extLst>
              </p:spPr>
            </p:pic>
            <p:sp>
              <p:nvSpPr>
                <p:cNvPr id="474" name="TextBox 473"/>
                <p:cNvSpPr txBox="1"/>
                <p:nvPr/>
              </p:nvSpPr>
              <p:spPr>
                <a:xfrm>
                  <a:off x="976355" y="4400875"/>
                  <a:ext cx="2035635" cy="1050986"/>
                </a:xfrm>
                <a:prstGeom prst="rect">
                  <a:avLst/>
                </a:prstGeom>
                <a:noFill/>
                <a:scene3d>
                  <a:camera prst="isometricLeftDown"/>
                  <a:lightRig rig="threePt" dir="t"/>
                </a:scene3d>
              </p:spPr>
              <p:txBody>
                <a:bodyPr wrap="square" rtlCol="0">
                  <a:spAutoFit/>
                  <a:scene3d>
                    <a:camera prst="orthographicFront">
                      <a:rot lat="1802011" lon="2459900" rev="21565380"/>
                    </a:camera>
                    <a:lightRig rig="threePt" dir="t"/>
                  </a:scene3d>
                </a:bodyPr>
                <a:lstStyle/>
                <a:p>
                  <a:pPr algn="ctr">
                    <a:spcAft>
                      <a:spcPct val="40000"/>
                    </a:spcAft>
                  </a:pPr>
                  <a:r>
                    <a:rPr lang="en-US" sz="450" b="1" dirty="0">
                      <a:solidFill>
                        <a:srgbClr val="FFFFFF"/>
                      </a:solidFill>
                      <a:ea typeface="ＭＳ Ｐゴシック"/>
                    </a:rPr>
                    <a:t>NSX </a:t>
                  </a:r>
                  <a:r>
                    <a:rPr lang="en-US" sz="450" b="1" dirty="0" err="1">
                      <a:solidFill>
                        <a:srgbClr val="FFFFFF"/>
                      </a:solidFill>
                      <a:ea typeface="ＭＳ Ｐゴシック"/>
                    </a:rPr>
                    <a:t>vSwitch</a:t>
                  </a:r>
                  <a:endParaRPr lang="en-US" sz="450" b="1" dirty="0">
                    <a:solidFill>
                      <a:srgbClr val="FFFFFF"/>
                    </a:solidFill>
                    <a:ea typeface="ＭＳ Ｐゴシック"/>
                  </a:endParaRPr>
                </a:p>
              </p:txBody>
            </p:sp>
          </p:grpSp>
          <p:sp>
            <p:nvSpPr>
              <p:cNvPr id="472" name="TextBox 471"/>
              <p:cNvSpPr txBox="1"/>
              <p:nvPr/>
            </p:nvSpPr>
            <p:spPr>
              <a:xfrm>
                <a:off x="1862622" y="3573771"/>
                <a:ext cx="863830" cy="287184"/>
              </a:xfrm>
              <a:prstGeom prst="rect">
                <a:avLst/>
              </a:prstGeom>
              <a:noFill/>
              <a:scene3d>
                <a:camera prst="isometricLeftDown"/>
                <a:lightRig rig="threePt" dir="t"/>
              </a:scene3d>
            </p:spPr>
            <p:txBody>
              <a:bodyPr wrap="none" rtlCol="0">
                <a:spAutoFit/>
                <a:scene3d>
                  <a:camera prst="orthographicFront">
                    <a:rot lat="1802011" lon="2459900" rev="21565380"/>
                  </a:camera>
                  <a:lightRig rig="threePt" dir="t"/>
                </a:scene3d>
              </a:bodyPr>
              <a:lstStyle>
                <a:defPPr>
                  <a:defRPr lang="en-US"/>
                </a:defPPr>
                <a:lvl1pPr algn="ctr">
                  <a:spcAft>
                    <a:spcPct val="40000"/>
                  </a:spcAft>
                  <a:defRPr sz="1200" b="1">
                    <a:solidFill>
                      <a:srgbClr val="FFFFFF"/>
                    </a:solidFill>
                    <a:latin typeface="Arial"/>
                    <a:ea typeface="ＭＳ Ｐゴシック"/>
                  </a:defRPr>
                </a:lvl1pPr>
              </a:lstStyle>
              <a:p>
                <a:r>
                  <a:rPr lang="en-US" sz="450" dirty="0">
                    <a:solidFill>
                      <a:srgbClr val="3A3A3A"/>
                    </a:solidFill>
                  </a:rPr>
                  <a:t>Hypervisor</a:t>
                </a:r>
              </a:p>
            </p:txBody>
          </p:sp>
        </p:grpSp>
        <p:grpSp>
          <p:nvGrpSpPr>
            <p:cNvPr id="400" name="Group 399"/>
            <p:cNvGrpSpPr/>
            <p:nvPr/>
          </p:nvGrpSpPr>
          <p:grpSpPr>
            <a:xfrm>
              <a:off x="7741727" y="3300437"/>
              <a:ext cx="1059128" cy="1125973"/>
              <a:chOff x="1862622" y="2933733"/>
              <a:chExt cx="1059128" cy="1125973"/>
            </a:xfrm>
          </p:grpSpPr>
          <p:pic>
            <p:nvPicPr>
              <p:cNvPr id="463" name="Picture 2" descr="C:\Users\contractor\Desktop\physical_server-singl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067358" y="3382666"/>
                <a:ext cx="854392" cy="677040"/>
              </a:xfrm>
              <a:prstGeom prst="rect">
                <a:avLst/>
              </a:prstGeom>
              <a:noFill/>
              <a:extLst>
                <a:ext uri="{909E8E84-426E-40dd-AFC4-6F175D3DCCD1}">
                  <a14:hiddenFill xmlns:a14="http://schemas.microsoft.com/office/drawing/2010/main">
                    <a:solidFill>
                      <a:srgbClr val="FFFFFF"/>
                    </a:solidFill>
                  </a14:hiddenFill>
                </a:ext>
              </a:extLst>
            </p:spPr>
          </p:pic>
          <p:pic>
            <p:nvPicPr>
              <p:cNvPr id="464" name="Picture 2" descr="C:\Users\Dan\Desktop\New folder\icons\VM_idl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066289" y="2933733"/>
                <a:ext cx="855364" cy="988062"/>
              </a:xfrm>
              <a:prstGeom prst="rect">
                <a:avLst/>
              </a:prstGeom>
              <a:noFill/>
              <a:extLst>
                <a:ext uri="{909E8E84-426E-40dd-AFC4-6F175D3DCCD1}">
                  <a14:hiddenFill xmlns:a14="http://schemas.microsoft.com/office/drawing/2010/main">
                    <a:solidFill>
                      <a:srgbClr val="FFFFFF"/>
                    </a:solidFill>
                  </a14:hiddenFill>
                </a:ext>
              </a:extLst>
            </p:spPr>
          </p:pic>
          <p:grpSp>
            <p:nvGrpSpPr>
              <p:cNvPr id="465" name="Group 464"/>
              <p:cNvGrpSpPr/>
              <p:nvPr/>
            </p:nvGrpSpPr>
            <p:grpSpPr>
              <a:xfrm>
                <a:off x="1937230" y="3123596"/>
                <a:ext cx="900399" cy="565686"/>
                <a:chOff x="976355" y="4002717"/>
                <a:chExt cx="2306595" cy="1449144"/>
              </a:xfrm>
            </p:grpSpPr>
            <p:pic>
              <p:nvPicPr>
                <p:cNvPr id="467" name="Picture 4" descr="C:\Users\Dan\Desktop\New folder\icons\network-layer.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454152" y="4002717"/>
                  <a:ext cx="1828798" cy="1330620"/>
                </a:xfrm>
                <a:prstGeom prst="rect">
                  <a:avLst/>
                </a:prstGeom>
                <a:noFill/>
                <a:extLst>
                  <a:ext uri="{909E8E84-426E-40dd-AFC4-6F175D3DCCD1}">
                    <a14:hiddenFill xmlns:a14="http://schemas.microsoft.com/office/drawing/2010/main">
                      <a:solidFill>
                        <a:srgbClr val="FFFFFF"/>
                      </a:solidFill>
                    </a14:hiddenFill>
                  </a:ext>
                </a:extLst>
              </p:spPr>
            </p:pic>
            <p:sp>
              <p:nvSpPr>
                <p:cNvPr id="468" name="TextBox 467"/>
                <p:cNvSpPr txBox="1"/>
                <p:nvPr/>
              </p:nvSpPr>
              <p:spPr>
                <a:xfrm>
                  <a:off x="976355" y="4400875"/>
                  <a:ext cx="2035635" cy="1050986"/>
                </a:xfrm>
                <a:prstGeom prst="rect">
                  <a:avLst/>
                </a:prstGeom>
                <a:noFill/>
                <a:scene3d>
                  <a:camera prst="isometricLeftDown"/>
                  <a:lightRig rig="threePt" dir="t"/>
                </a:scene3d>
              </p:spPr>
              <p:txBody>
                <a:bodyPr wrap="square" rtlCol="0">
                  <a:spAutoFit/>
                  <a:scene3d>
                    <a:camera prst="orthographicFront">
                      <a:rot lat="1802011" lon="2459900" rev="21565380"/>
                    </a:camera>
                    <a:lightRig rig="threePt" dir="t"/>
                  </a:scene3d>
                </a:bodyPr>
                <a:lstStyle/>
                <a:p>
                  <a:pPr algn="ctr">
                    <a:spcAft>
                      <a:spcPct val="40000"/>
                    </a:spcAft>
                  </a:pPr>
                  <a:r>
                    <a:rPr lang="en-US" sz="450" b="1" dirty="0">
                      <a:solidFill>
                        <a:srgbClr val="FFFFFF"/>
                      </a:solidFill>
                      <a:ea typeface="ＭＳ Ｐゴシック"/>
                    </a:rPr>
                    <a:t>NSX </a:t>
                  </a:r>
                  <a:r>
                    <a:rPr lang="en-US" sz="450" b="1" dirty="0" err="1">
                      <a:solidFill>
                        <a:srgbClr val="FFFFFF"/>
                      </a:solidFill>
                      <a:ea typeface="ＭＳ Ｐゴシック"/>
                    </a:rPr>
                    <a:t>vSwitch</a:t>
                  </a:r>
                  <a:endParaRPr lang="en-US" sz="450" b="1" dirty="0">
                    <a:solidFill>
                      <a:srgbClr val="FFFFFF"/>
                    </a:solidFill>
                    <a:ea typeface="ＭＳ Ｐゴシック"/>
                  </a:endParaRPr>
                </a:p>
              </p:txBody>
            </p:sp>
          </p:grpSp>
          <p:sp>
            <p:nvSpPr>
              <p:cNvPr id="466" name="TextBox 465"/>
              <p:cNvSpPr txBox="1"/>
              <p:nvPr/>
            </p:nvSpPr>
            <p:spPr>
              <a:xfrm>
                <a:off x="1862622" y="3573771"/>
                <a:ext cx="863830" cy="287184"/>
              </a:xfrm>
              <a:prstGeom prst="rect">
                <a:avLst/>
              </a:prstGeom>
              <a:noFill/>
              <a:scene3d>
                <a:camera prst="isometricLeftDown"/>
                <a:lightRig rig="threePt" dir="t"/>
              </a:scene3d>
            </p:spPr>
            <p:txBody>
              <a:bodyPr wrap="none" rtlCol="0">
                <a:spAutoFit/>
                <a:scene3d>
                  <a:camera prst="orthographicFront">
                    <a:rot lat="1802011" lon="2459900" rev="21565380"/>
                  </a:camera>
                  <a:lightRig rig="threePt" dir="t"/>
                </a:scene3d>
              </a:bodyPr>
              <a:lstStyle>
                <a:defPPr>
                  <a:defRPr lang="en-US"/>
                </a:defPPr>
                <a:lvl1pPr algn="ctr">
                  <a:spcAft>
                    <a:spcPct val="40000"/>
                  </a:spcAft>
                  <a:defRPr sz="1200" b="1">
                    <a:solidFill>
                      <a:srgbClr val="FFFFFF"/>
                    </a:solidFill>
                    <a:latin typeface="Arial"/>
                    <a:ea typeface="ＭＳ Ｐゴシック"/>
                  </a:defRPr>
                </a:lvl1pPr>
              </a:lstStyle>
              <a:p>
                <a:r>
                  <a:rPr lang="en-US" sz="450" dirty="0">
                    <a:solidFill>
                      <a:srgbClr val="3A3A3A"/>
                    </a:solidFill>
                  </a:rPr>
                  <a:t>Hypervisor</a:t>
                </a:r>
              </a:p>
            </p:txBody>
          </p:sp>
        </p:grpSp>
        <p:grpSp>
          <p:nvGrpSpPr>
            <p:cNvPr id="401" name="Group 400"/>
            <p:cNvGrpSpPr/>
            <p:nvPr/>
          </p:nvGrpSpPr>
          <p:grpSpPr>
            <a:xfrm>
              <a:off x="3346297" y="3310179"/>
              <a:ext cx="1059128" cy="1125973"/>
              <a:chOff x="1862622" y="2933733"/>
              <a:chExt cx="1059128" cy="1125973"/>
            </a:xfrm>
          </p:grpSpPr>
          <p:pic>
            <p:nvPicPr>
              <p:cNvPr id="457" name="Picture 2" descr="C:\Users\contractor\Desktop\physical_server-singl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067358" y="3382666"/>
                <a:ext cx="854392" cy="677040"/>
              </a:xfrm>
              <a:prstGeom prst="rect">
                <a:avLst/>
              </a:prstGeom>
              <a:noFill/>
              <a:extLst>
                <a:ext uri="{909E8E84-426E-40dd-AFC4-6F175D3DCCD1}">
                  <a14:hiddenFill xmlns:a14="http://schemas.microsoft.com/office/drawing/2010/main">
                    <a:solidFill>
                      <a:srgbClr val="FFFFFF"/>
                    </a:solidFill>
                  </a14:hiddenFill>
                </a:ext>
              </a:extLst>
            </p:spPr>
          </p:pic>
          <p:pic>
            <p:nvPicPr>
              <p:cNvPr id="458" name="Picture 2" descr="C:\Users\Dan\Desktop\New folder\icons\VM_idl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066289" y="2933733"/>
                <a:ext cx="855364" cy="988062"/>
              </a:xfrm>
              <a:prstGeom prst="rect">
                <a:avLst/>
              </a:prstGeom>
              <a:noFill/>
              <a:extLst>
                <a:ext uri="{909E8E84-426E-40dd-AFC4-6F175D3DCCD1}">
                  <a14:hiddenFill xmlns:a14="http://schemas.microsoft.com/office/drawing/2010/main">
                    <a:solidFill>
                      <a:srgbClr val="FFFFFF"/>
                    </a:solidFill>
                  </a14:hiddenFill>
                </a:ext>
              </a:extLst>
            </p:spPr>
          </p:pic>
          <p:grpSp>
            <p:nvGrpSpPr>
              <p:cNvPr id="459" name="Group 458"/>
              <p:cNvGrpSpPr/>
              <p:nvPr/>
            </p:nvGrpSpPr>
            <p:grpSpPr>
              <a:xfrm>
                <a:off x="1937230" y="3123596"/>
                <a:ext cx="900399" cy="565686"/>
                <a:chOff x="976355" y="4002717"/>
                <a:chExt cx="2306595" cy="1449144"/>
              </a:xfrm>
            </p:grpSpPr>
            <p:pic>
              <p:nvPicPr>
                <p:cNvPr id="461" name="Picture 4" descr="C:\Users\Dan\Desktop\New folder\icons\network-layer.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454152" y="4002717"/>
                  <a:ext cx="1828798" cy="1330620"/>
                </a:xfrm>
                <a:prstGeom prst="rect">
                  <a:avLst/>
                </a:prstGeom>
                <a:noFill/>
                <a:extLst>
                  <a:ext uri="{909E8E84-426E-40dd-AFC4-6F175D3DCCD1}">
                    <a14:hiddenFill xmlns:a14="http://schemas.microsoft.com/office/drawing/2010/main">
                      <a:solidFill>
                        <a:srgbClr val="FFFFFF"/>
                      </a:solidFill>
                    </a14:hiddenFill>
                  </a:ext>
                </a:extLst>
              </p:spPr>
            </p:pic>
            <p:sp>
              <p:nvSpPr>
                <p:cNvPr id="462" name="TextBox 461"/>
                <p:cNvSpPr txBox="1"/>
                <p:nvPr/>
              </p:nvSpPr>
              <p:spPr>
                <a:xfrm>
                  <a:off x="976355" y="4400875"/>
                  <a:ext cx="2035635" cy="1050986"/>
                </a:xfrm>
                <a:prstGeom prst="rect">
                  <a:avLst/>
                </a:prstGeom>
                <a:noFill/>
                <a:scene3d>
                  <a:camera prst="isometricLeftDown"/>
                  <a:lightRig rig="threePt" dir="t"/>
                </a:scene3d>
              </p:spPr>
              <p:txBody>
                <a:bodyPr wrap="square" rtlCol="0">
                  <a:spAutoFit/>
                  <a:scene3d>
                    <a:camera prst="orthographicFront">
                      <a:rot lat="1802011" lon="2459900" rev="21565380"/>
                    </a:camera>
                    <a:lightRig rig="threePt" dir="t"/>
                  </a:scene3d>
                </a:bodyPr>
                <a:lstStyle/>
                <a:p>
                  <a:pPr algn="ctr">
                    <a:spcAft>
                      <a:spcPct val="40000"/>
                    </a:spcAft>
                  </a:pPr>
                  <a:r>
                    <a:rPr lang="en-US" sz="450" b="1" dirty="0">
                      <a:solidFill>
                        <a:srgbClr val="FFFFFF"/>
                      </a:solidFill>
                      <a:ea typeface="ＭＳ Ｐゴシック"/>
                    </a:rPr>
                    <a:t>NSX </a:t>
                  </a:r>
                  <a:r>
                    <a:rPr lang="en-US" sz="450" b="1" dirty="0" err="1">
                      <a:solidFill>
                        <a:srgbClr val="FFFFFF"/>
                      </a:solidFill>
                      <a:ea typeface="ＭＳ Ｐゴシック"/>
                    </a:rPr>
                    <a:t>vSwitch</a:t>
                  </a:r>
                  <a:endParaRPr lang="en-US" sz="450" b="1" dirty="0">
                    <a:solidFill>
                      <a:srgbClr val="FFFFFF"/>
                    </a:solidFill>
                    <a:ea typeface="ＭＳ Ｐゴシック"/>
                  </a:endParaRPr>
                </a:p>
              </p:txBody>
            </p:sp>
          </p:grpSp>
          <p:sp>
            <p:nvSpPr>
              <p:cNvPr id="460" name="TextBox 459"/>
              <p:cNvSpPr txBox="1"/>
              <p:nvPr/>
            </p:nvSpPr>
            <p:spPr>
              <a:xfrm>
                <a:off x="1862622" y="3573771"/>
                <a:ext cx="863830" cy="287184"/>
              </a:xfrm>
              <a:prstGeom prst="rect">
                <a:avLst/>
              </a:prstGeom>
              <a:noFill/>
              <a:scene3d>
                <a:camera prst="isometricLeftDown"/>
                <a:lightRig rig="threePt" dir="t"/>
              </a:scene3d>
            </p:spPr>
            <p:txBody>
              <a:bodyPr wrap="none" rtlCol="0">
                <a:spAutoFit/>
                <a:scene3d>
                  <a:camera prst="orthographicFront">
                    <a:rot lat="1802011" lon="2459900" rev="21565380"/>
                  </a:camera>
                  <a:lightRig rig="threePt" dir="t"/>
                </a:scene3d>
              </a:bodyPr>
              <a:lstStyle>
                <a:defPPr>
                  <a:defRPr lang="en-US"/>
                </a:defPPr>
                <a:lvl1pPr algn="ctr">
                  <a:spcAft>
                    <a:spcPct val="40000"/>
                  </a:spcAft>
                  <a:defRPr sz="1200" b="1">
                    <a:solidFill>
                      <a:srgbClr val="FFFFFF"/>
                    </a:solidFill>
                    <a:latin typeface="Arial"/>
                    <a:ea typeface="ＭＳ Ｐゴシック"/>
                  </a:defRPr>
                </a:lvl1pPr>
              </a:lstStyle>
              <a:p>
                <a:r>
                  <a:rPr lang="en-US" sz="450" dirty="0">
                    <a:solidFill>
                      <a:srgbClr val="3A3A3A"/>
                    </a:solidFill>
                  </a:rPr>
                  <a:t>Hypervisor</a:t>
                </a:r>
              </a:p>
            </p:txBody>
          </p:sp>
        </p:grpSp>
        <p:grpSp>
          <p:nvGrpSpPr>
            <p:cNvPr id="402" name="Group 401"/>
            <p:cNvGrpSpPr/>
            <p:nvPr/>
          </p:nvGrpSpPr>
          <p:grpSpPr>
            <a:xfrm>
              <a:off x="4045799" y="3712407"/>
              <a:ext cx="1059128" cy="1125973"/>
              <a:chOff x="1862622" y="2933733"/>
              <a:chExt cx="1059128" cy="1125973"/>
            </a:xfrm>
          </p:grpSpPr>
          <p:pic>
            <p:nvPicPr>
              <p:cNvPr id="451" name="Picture 2" descr="C:\Users\contractor\Desktop\physical_server-singl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067358" y="3382666"/>
                <a:ext cx="854392" cy="677040"/>
              </a:xfrm>
              <a:prstGeom prst="rect">
                <a:avLst/>
              </a:prstGeom>
              <a:noFill/>
              <a:extLst>
                <a:ext uri="{909E8E84-426E-40dd-AFC4-6F175D3DCCD1}">
                  <a14:hiddenFill xmlns:a14="http://schemas.microsoft.com/office/drawing/2010/main">
                    <a:solidFill>
                      <a:srgbClr val="FFFFFF"/>
                    </a:solidFill>
                  </a14:hiddenFill>
                </a:ext>
              </a:extLst>
            </p:spPr>
          </p:pic>
          <p:pic>
            <p:nvPicPr>
              <p:cNvPr id="452" name="Picture 2" descr="C:\Users\Dan\Desktop\New folder\icons\VM_idl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066289" y="2933733"/>
                <a:ext cx="855364" cy="988062"/>
              </a:xfrm>
              <a:prstGeom prst="rect">
                <a:avLst/>
              </a:prstGeom>
              <a:noFill/>
              <a:extLst>
                <a:ext uri="{909E8E84-426E-40dd-AFC4-6F175D3DCCD1}">
                  <a14:hiddenFill xmlns:a14="http://schemas.microsoft.com/office/drawing/2010/main">
                    <a:solidFill>
                      <a:srgbClr val="FFFFFF"/>
                    </a:solidFill>
                  </a14:hiddenFill>
                </a:ext>
              </a:extLst>
            </p:spPr>
          </p:pic>
          <p:grpSp>
            <p:nvGrpSpPr>
              <p:cNvPr id="453" name="Group 452"/>
              <p:cNvGrpSpPr/>
              <p:nvPr/>
            </p:nvGrpSpPr>
            <p:grpSpPr>
              <a:xfrm>
                <a:off x="1937230" y="3123596"/>
                <a:ext cx="900399" cy="565686"/>
                <a:chOff x="976355" y="4002717"/>
                <a:chExt cx="2306595" cy="1449144"/>
              </a:xfrm>
            </p:grpSpPr>
            <p:pic>
              <p:nvPicPr>
                <p:cNvPr id="455" name="Picture 4" descr="C:\Users\Dan\Desktop\New folder\icons\network-layer.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454152" y="4002717"/>
                  <a:ext cx="1828798" cy="1330620"/>
                </a:xfrm>
                <a:prstGeom prst="rect">
                  <a:avLst/>
                </a:prstGeom>
                <a:noFill/>
                <a:extLst>
                  <a:ext uri="{909E8E84-426E-40dd-AFC4-6F175D3DCCD1}">
                    <a14:hiddenFill xmlns:a14="http://schemas.microsoft.com/office/drawing/2010/main">
                      <a:solidFill>
                        <a:srgbClr val="FFFFFF"/>
                      </a:solidFill>
                    </a14:hiddenFill>
                  </a:ext>
                </a:extLst>
              </p:spPr>
            </p:pic>
            <p:sp>
              <p:nvSpPr>
                <p:cNvPr id="456" name="TextBox 455"/>
                <p:cNvSpPr txBox="1"/>
                <p:nvPr/>
              </p:nvSpPr>
              <p:spPr>
                <a:xfrm>
                  <a:off x="976355" y="4400875"/>
                  <a:ext cx="2035635" cy="1050986"/>
                </a:xfrm>
                <a:prstGeom prst="rect">
                  <a:avLst/>
                </a:prstGeom>
                <a:noFill/>
                <a:scene3d>
                  <a:camera prst="isometricLeftDown"/>
                  <a:lightRig rig="threePt" dir="t"/>
                </a:scene3d>
              </p:spPr>
              <p:txBody>
                <a:bodyPr wrap="square" rtlCol="0">
                  <a:spAutoFit/>
                  <a:scene3d>
                    <a:camera prst="orthographicFront">
                      <a:rot lat="1802011" lon="2459900" rev="21565380"/>
                    </a:camera>
                    <a:lightRig rig="threePt" dir="t"/>
                  </a:scene3d>
                </a:bodyPr>
                <a:lstStyle/>
                <a:p>
                  <a:pPr algn="ctr">
                    <a:spcAft>
                      <a:spcPct val="40000"/>
                    </a:spcAft>
                  </a:pPr>
                  <a:r>
                    <a:rPr lang="en-US" sz="450" b="1" dirty="0">
                      <a:solidFill>
                        <a:srgbClr val="FFFFFF"/>
                      </a:solidFill>
                      <a:ea typeface="ＭＳ Ｐゴシック"/>
                    </a:rPr>
                    <a:t>NSX </a:t>
                  </a:r>
                  <a:r>
                    <a:rPr lang="en-US" sz="450" b="1" dirty="0" err="1">
                      <a:solidFill>
                        <a:srgbClr val="FFFFFF"/>
                      </a:solidFill>
                      <a:ea typeface="ＭＳ Ｐゴシック"/>
                    </a:rPr>
                    <a:t>vSwitch</a:t>
                  </a:r>
                  <a:endParaRPr lang="en-US" sz="450" b="1" dirty="0">
                    <a:solidFill>
                      <a:srgbClr val="FFFFFF"/>
                    </a:solidFill>
                    <a:ea typeface="ＭＳ Ｐゴシック"/>
                  </a:endParaRPr>
                </a:p>
              </p:txBody>
            </p:sp>
          </p:grpSp>
          <p:sp>
            <p:nvSpPr>
              <p:cNvPr id="454" name="TextBox 453"/>
              <p:cNvSpPr txBox="1"/>
              <p:nvPr/>
            </p:nvSpPr>
            <p:spPr>
              <a:xfrm>
                <a:off x="1862622" y="3573771"/>
                <a:ext cx="863830" cy="287184"/>
              </a:xfrm>
              <a:prstGeom prst="rect">
                <a:avLst/>
              </a:prstGeom>
              <a:noFill/>
              <a:scene3d>
                <a:camera prst="isometricLeftDown"/>
                <a:lightRig rig="threePt" dir="t"/>
              </a:scene3d>
            </p:spPr>
            <p:txBody>
              <a:bodyPr wrap="none" rtlCol="0">
                <a:spAutoFit/>
                <a:scene3d>
                  <a:camera prst="orthographicFront">
                    <a:rot lat="1802011" lon="2459900" rev="21565380"/>
                  </a:camera>
                  <a:lightRig rig="threePt" dir="t"/>
                </a:scene3d>
              </a:bodyPr>
              <a:lstStyle>
                <a:defPPr>
                  <a:defRPr lang="en-US"/>
                </a:defPPr>
                <a:lvl1pPr algn="ctr">
                  <a:spcAft>
                    <a:spcPct val="40000"/>
                  </a:spcAft>
                  <a:defRPr sz="1200" b="1">
                    <a:solidFill>
                      <a:srgbClr val="FFFFFF"/>
                    </a:solidFill>
                    <a:latin typeface="Arial"/>
                    <a:ea typeface="ＭＳ Ｐゴシック"/>
                  </a:defRPr>
                </a:lvl1pPr>
              </a:lstStyle>
              <a:p>
                <a:r>
                  <a:rPr lang="en-US" sz="450" dirty="0">
                    <a:solidFill>
                      <a:srgbClr val="3A3A3A"/>
                    </a:solidFill>
                  </a:rPr>
                  <a:t>Hypervisor</a:t>
                </a:r>
              </a:p>
            </p:txBody>
          </p:sp>
        </p:grpSp>
        <p:grpSp>
          <p:nvGrpSpPr>
            <p:cNvPr id="403" name="Group 402"/>
            <p:cNvGrpSpPr/>
            <p:nvPr/>
          </p:nvGrpSpPr>
          <p:grpSpPr>
            <a:xfrm>
              <a:off x="4717593" y="4115386"/>
              <a:ext cx="1059128" cy="1125973"/>
              <a:chOff x="1862622" y="2933733"/>
              <a:chExt cx="1059128" cy="1125973"/>
            </a:xfrm>
          </p:grpSpPr>
          <p:pic>
            <p:nvPicPr>
              <p:cNvPr id="441" name="Picture 2" descr="C:\Users\contractor\Desktop\physical_server-singl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067358" y="3382666"/>
                <a:ext cx="854392" cy="677040"/>
              </a:xfrm>
              <a:prstGeom prst="rect">
                <a:avLst/>
              </a:prstGeom>
              <a:noFill/>
              <a:extLst>
                <a:ext uri="{909E8E84-426E-40dd-AFC4-6F175D3DCCD1}">
                  <a14:hiddenFill xmlns:a14="http://schemas.microsoft.com/office/drawing/2010/main">
                    <a:solidFill>
                      <a:srgbClr val="FFFFFF"/>
                    </a:solidFill>
                  </a14:hiddenFill>
                </a:ext>
              </a:extLst>
            </p:spPr>
          </p:pic>
          <p:pic>
            <p:nvPicPr>
              <p:cNvPr id="442" name="Picture 2" descr="C:\Users\Dan\Desktop\New folder\icons\VM_idl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066289" y="2933733"/>
                <a:ext cx="855364" cy="988062"/>
              </a:xfrm>
              <a:prstGeom prst="rect">
                <a:avLst/>
              </a:prstGeom>
              <a:noFill/>
              <a:extLst>
                <a:ext uri="{909E8E84-426E-40dd-AFC4-6F175D3DCCD1}">
                  <a14:hiddenFill xmlns:a14="http://schemas.microsoft.com/office/drawing/2010/main">
                    <a:solidFill>
                      <a:srgbClr val="FFFFFF"/>
                    </a:solidFill>
                  </a14:hiddenFill>
                </a:ext>
              </a:extLst>
            </p:spPr>
          </p:pic>
          <p:grpSp>
            <p:nvGrpSpPr>
              <p:cNvPr id="443" name="Group 442"/>
              <p:cNvGrpSpPr/>
              <p:nvPr/>
            </p:nvGrpSpPr>
            <p:grpSpPr>
              <a:xfrm>
                <a:off x="1937230" y="3123596"/>
                <a:ext cx="900399" cy="565686"/>
                <a:chOff x="976355" y="4002717"/>
                <a:chExt cx="2306595" cy="1449144"/>
              </a:xfrm>
            </p:grpSpPr>
            <p:pic>
              <p:nvPicPr>
                <p:cNvPr id="449" name="Picture 4" descr="C:\Users\Dan\Desktop\New folder\icons\network-layer.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454152" y="4002717"/>
                  <a:ext cx="1828798" cy="1330620"/>
                </a:xfrm>
                <a:prstGeom prst="rect">
                  <a:avLst/>
                </a:prstGeom>
                <a:noFill/>
                <a:extLst>
                  <a:ext uri="{909E8E84-426E-40dd-AFC4-6F175D3DCCD1}">
                    <a14:hiddenFill xmlns:a14="http://schemas.microsoft.com/office/drawing/2010/main">
                      <a:solidFill>
                        <a:srgbClr val="FFFFFF"/>
                      </a:solidFill>
                    </a14:hiddenFill>
                  </a:ext>
                </a:extLst>
              </p:spPr>
            </p:pic>
            <p:sp>
              <p:nvSpPr>
                <p:cNvPr id="450" name="TextBox 449"/>
                <p:cNvSpPr txBox="1"/>
                <p:nvPr/>
              </p:nvSpPr>
              <p:spPr>
                <a:xfrm>
                  <a:off x="976355" y="4400875"/>
                  <a:ext cx="2035635" cy="1050986"/>
                </a:xfrm>
                <a:prstGeom prst="rect">
                  <a:avLst/>
                </a:prstGeom>
                <a:noFill/>
                <a:scene3d>
                  <a:camera prst="isometricLeftDown"/>
                  <a:lightRig rig="threePt" dir="t"/>
                </a:scene3d>
              </p:spPr>
              <p:txBody>
                <a:bodyPr wrap="square" rtlCol="0">
                  <a:spAutoFit/>
                  <a:scene3d>
                    <a:camera prst="orthographicFront">
                      <a:rot lat="1802011" lon="2459900" rev="21565380"/>
                    </a:camera>
                    <a:lightRig rig="threePt" dir="t"/>
                  </a:scene3d>
                </a:bodyPr>
                <a:lstStyle/>
                <a:p>
                  <a:pPr algn="ctr">
                    <a:spcAft>
                      <a:spcPct val="40000"/>
                    </a:spcAft>
                  </a:pPr>
                  <a:r>
                    <a:rPr lang="en-US" sz="450" b="1" dirty="0">
                      <a:solidFill>
                        <a:srgbClr val="FFFFFF"/>
                      </a:solidFill>
                      <a:ea typeface="ＭＳ Ｐゴシック"/>
                    </a:rPr>
                    <a:t>NSX </a:t>
                  </a:r>
                  <a:r>
                    <a:rPr lang="en-US" sz="450" b="1" dirty="0" err="1">
                      <a:solidFill>
                        <a:srgbClr val="FFFFFF"/>
                      </a:solidFill>
                      <a:ea typeface="ＭＳ Ｐゴシック"/>
                    </a:rPr>
                    <a:t>vSwitch</a:t>
                  </a:r>
                  <a:endParaRPr lang="en-US" sz="450" b="1" dirty="0">
                    <a:solidFill>
                      <a:srgbClr val="FFFFFF"/>
                    </a:solidFill>
                    <a:ea typeface="ＭＳ Ｐゴシック"/>
                  </a:endParaRPr>
                </a:p>
              </p:txBody>
            </p:sp>
          </p:grpSp>
          <p:sp>
            <p:nvSpPr>
              <p:cNvPr id="444" name="TextBox 443"/>
              <p:cNvSpPr txBox="1"/>
              <p:nvPr/>
            </p:nvSpPr>
            <p:spPr>
              <a:xfrm>
                <a:off x="1862622" y="3573771"/>
                <a:ext cx="863830" cy="287184"/>
              </a:xfrm>
              <a:prstGeom prst="rect">
                <a:avLst/>
              </a:prstGeom>
              <a:noFill/>
              <a:scene3d>
                <a:camera prst="isometricLeftDown"/>
                <a:lightRig rig="threePt" dir="t"/>
              </a:scene3d>
            </p:spPr>
            <p:txBody>
              <a:bodyPr wrap="none" rtlCol="0">
                <a:spAutoFit/>
                <a:scene3d>
                  <a:camera prst="orthographicFront">
                    <a:rot lat="1802011" lon="2459900" rev="21565380"/>
                  </a:camera>
                  <a:lightRig rig="threePt" dir="t"/>
                </a:scene3d>
              </a:bodyPr>
              <a:lstStyle>
                <a:defPPr>
                  <a:defRPr lang="en-US"/>
                </a:defPPr>
                <a:lvl1pPr algn="ctr">
                  <a:spcAft>
                    <a:spcPct val="40000"/>
                  </a:spcAft>
                  <a:defRPr sz="1200" b="1">
                    <a:solidFill>
                      <a:srgbClr val="FFFFFF"/>
                    </a:solidFill>
                    <a:latin typeface="Arial"/>
                    <a:ea typeface="ＭＳ Ｐゴシック"/>
                  </a:defRPr>
                </a:lvl1pPr>
              </a:lstStyle>
              <a:p>
                <a:r>
                  <a:rPr lang="en-US" sz="450" dirty="0">
                    <a:solidFill>
                      <a:srgbClr val="3A3A3A"/>
                    </a:solidFill>
                  </a:rPr>
                  <a:t>Hypervisor</a:t>
                </a:r>
              </a:p>
            </p:txBody>
          </p:sp>
        </p:grpSp>
        <p:grpSp>
          <p:nvGrpSpPr>
            <p:cNvPr id="404" name="Group 403"/>
            <p:cNvGrpSpPr/>
            <p:nvPr/>
          </p:nvGrpSpPr>
          <p:grpSpPr>
            <a:xfrm>
              <a:off x="5404128" y="4521886"/>
              <a:ext cx="1059128" cy="1125973"/>
              <a:chOff x="1862622" y="2933733"/>
              <a:chExt cx="1059128" cy="1125973"/>
            </a:xfrm>
          </p:grpSpPr>
          <p:pic>
            <p:nvPicPr>
              <p:cNvPr id="435" name="Picture 2" descr="C:\Users\contractor\Desktop\physical_server-singl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067358" y="3382666"/>
                <a:ext cx="854392" cy="677040"/>
              </a:xfrm>
              <a:prstGeom prst="rect">
                <a:avLst/>
              </a:prstGeom>
              <a:noFill/>
              <a:extLst>
                <a:ext uri="{909E8E84-426E-40dd-AFC4-6F175D3DCCD1}">
                  <a14:hiddenFill xmlns:a14="http://schemas.microsoft.com/office/drawing/2010/main">
                    <a:solidFill>
                      <a:srgbClr val="FFFFFF"/>
                    </a:solidFill>
                  </a14:hiddenFill>
                </a:ext>
              </a:extLst>
            </p:spPr>
          </p:pic>
          <p:pic>
            <p:nvPicPr>
              <p:cNvPr id="436" name="Picture 2" descr="C:\Users\Dan\Desktop\New folder\icons\VM_idl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066289" y="2933733"/>
                <a:ext cx="855364" cy="988062"/>
              </a:xfrm>
              <a:prstGeom prst="rect">
                <a:avLst/>
              </a:prstGeom>
              <a:noFill/>
              <a:extLst>
                <a:ext uri="{909E8E84-426E-40dd-AFC4-6F175D3DCCD1}">
                  <a14:hiddenFill xmlns:a14="http://schemas.microsoft.com/office/drawing/2010/main">
                    <a:solidFill>
                      <a:srgbClr val="FFFFFF"/>
                    </a:solidFill>
                  </a14:hiddenFill>
                </a:ext>
              </a:extLst>
            </p:spPr>
          </p:pic>
          <p:grpSp>
            <p:nvGrpSpPr>
              <p:cNvPr id="437" name="Group 436"/>
              <p:cNvGrpSpPr/>
              <p:nvPr/>
            </p:nvGrpSpPr>
            <p:grpSpPr>
              <a:xfrm>
                <a:off x="1937230" y="3123596"/>
                <a:ext cx="900399" cy="565686"/>
                <a:chOff x="976355" y="4002717"/>
                <a:chExt cx="2306595" cy="1449144"/>
              </a:xfrm>
            </p:grpSpPr>
            <p:pic>
              <p:nvPicPr>
                <p:cNvPr id="439" name="Picture 4" descr="C:\Users\Dan\Desktop\New folder\icons\network-layer.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454152" y="4002717"/>
                  <a:ext cx="1828798" cy="1330620"/>
                </a:xfrm>
                <a:prstGeom prst="rect">
                  <a:avLst/>
                </a:prstGeom>
                <a:noFill/>
                <a:extLst>
                  <a:ext uri="{909E8E84-426E-40dd-AFC4-6F175D3DCCD1}">
                    <a14:hiddenFill xmlns:a14="http://schemas.microsoft.com/office/drawing/2010/main">
                      <a:solidFill>
                        <a:srgbClr val="FFFFFF"/>
                      </a:solidFill>
                    </a14:hiddenFill>
                  </a:ext>
                </a:extLst>
              </p:spPr>
            </p:pic>
            <p:sp>
              <p:nvSpPr>
                <p:cNvPr id="440" name="TextBox 439"/>
                <p:cNvSpPr txBox="1"/>
                <p:nvPr/>
              </p:nvSpPr>
              <p:spPr>
                <a:xfrm>
                  <a:off x="976355" y="4400875"/>
                  <a:ext cx="2035635" cy="1050986"/>
                </a:xfrm>
                <a:prstGeom prst="rect">
                  <a:avLst/>
                </a:prstGeom>
                <a:noFill/>
                <a:scene3d>
                  <a:camera prst="isometricLeftDown"/>
                  <a:lightRig rig="threePt" dir="t"/>
                </a:scene3d>
              </p:spPr>
              <p:txBody>
                <a:bodyPr wrap="square" rtlCol="0">
                  <a:spAutoFit/>
                  <a:scene3d>
                    <a:camera prst="orthographicFront">
                      <a:rot lat="1802011" lon="2459900" rev="21565380"/>
                    </a:camera>
                    <a:lightRig rig="threePt" dir="t"/>
                  </a:scene3d>
                </a:bodyPr>
                <a:lstStyle/>
                <a:p>
                  <a:pPr algn="ctr">
                    <a:spcAft>
                      <a:spcPct val="40000"/>
                    </a:spcAft>
                  </a:pPr>
                  <a:r>
                    <a:rPr lang="en-US" sz="450" b="1" dirty="0">
                      <a:solidFill>
                        <a:srgbClr val="FFFFFF"/>
                      </a:solidFill>
                      <a:ea typeface="ＭＳ Ｐゴシック"/>
                    </a:rPr>
                    <a:t>NSX </a:t>
                  </a:r>
                  <a:r>
                    <a:rPr lang="en-US" sz="450" b="1" dirty="0" err="1">
                      <a:solidFill>
                        <a:srgbClr val="FFFFFF"/>
                      </a:solidFill>
                      <a:ea typeface="ＭＳ Ｐゴシック"/>
                    </a:rPr>
                    <a:t>vSwitch</a:t>
                  </a:r>
                  <a:endParaRPr lang="en-US" sz="450" b="1" dirty="0">
                    <a:solidFill>
                      <a:srgbClr val="FFFFFF"/>
                    </a:solidFill>
                    <a:ea typeface="ＭＳ Ｐゴシック"/>
                  </a:endParaRPr>
                </a:p>
              </p:txBody>
            </p:sp>
          </p:grpSp>
          <p:sp>
            <p:nvSpPr>
              <p:cNvPr id="438" name="TextBox 437"/>
              <p:cNvSpPr txBox="1"/>
              <p:nvPr/>
            </p:nvSpPr>
            <p:spPr>
              <a:xfrm>
                <a:off x="1862622" y="3573771"/>
                <a:ext cx="863830" cy="287184"/>
              </a:xfrm>
              <a:prstGeom prst="rect">
                <a:avLst/>
              </a:prstGeom>
              <a:noFill/>
              <a:scene3d>
                <a:camera prst="isometricLeftDown"/>
                <a:lightRig rig="threePt" dir="t"/>
              </a:scene3d>
            </p:spPr>
            <p:txBody>
              <a:bodyPr wrap="none" rtlCol="0">
                <a:spAutoFit/>
                <a:scene3d>
                  <a:camera prst="orthographicFront">
                    <a:rot lat="1802011" lon="2459900" rev="21565380"/>
                  </a:camera>
                  <a:lightRig rig="threePt" dir="t"/>
                </a:scene3d>
              </a:bodyPr>
              <a:lstStyle>
                <a:defPPr>
                  <a:defRPr lang="en-US"/>
                </a:defPPr>
                <a:lvl1pPr algn="ctr">
                  <a:spcAft>
                    <a:spcPct val="40000"/>
                  </a:spcAft>
                  <a:defRPr sz="1200" b="1">
                    <a:solidFill>
                      <a:srgbClr val="FFFFFF"/>
                    </a:solidFill>
                    <a:latin typeface="Arial"/>
                    <a:ea typeface="ＭＳ Ｐゴシック"/>
                  </a:defRPr>
                </a:lvl1pPr>
              </a:lstStyle>
              <a:p>
                <a:r>
                  <a:rPr lang="en-US" sz="450" dirty="0">
                    <a:solidFill>
                      <a:srgbClr val="3A3A3A"/>
                    </a:solidFill>
                  </a:rPr>
                  <a:t>Hypervisor</a:t>
                </a:r>
              </a:p>
            </p:txBody>
          </p:sp>
        </p:grpSp>
      </p:grpSp>
      <p:pic>
        <p:nvPicPr>
          <p:cNvPr id="487" name="HYPERVISOR"/>
          <p:cNvPicPr>
            <a:picLocks noChangeAspect="1" noChangeArrowheads="1"/>
          </p:cNvPicPr>
          <p:nvPr>
            <p:custDataLst>
              <p:tags r:id="rId7"/>
            </p:custDataLst>
          </p:nvPr>
        </p:nvPicPr>
        <p:blipFill>
          <a:blip r:embed="rId19" cstate="print">
            <a:extLst>
              <a:ext uri="{BEBA8EAE-BF5A-486C-A8C5-ECC9F3942E4B}">
                <a14:imgProps xmlns:a14="http://schemas.microsoft.com/office/drawing/2010/main">
                  <a14:imgLayer r:embed="rId20">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bwMode="auto">
          <a:xfrm>
            <a:off x="2760004" y="2810823"/>
            <a:ext cx="3064907" cy="187950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1"/>
          <p:cNvPicPr>
            <a:picLocks noChangeAspect="1"/>
          </p:cNvPicPr>
          <p:nvPr>
            <p:custDataLst>
              <p:tags r:id="rId8"/>
            </p:custDataLst>
          </p:nvPr>
        </p:nvPicPr>
        <p:blipFill>
          <a:blip r:embed="rId14" cstate="print">
            <a:extLst>
              <a:ext uri="{28A0092B-C50C-407E-A947-70E740481C1C}">
                <a14:useLocalDpi xmlns:a14="http://schemas.microsoft.com/office/drawing/2010/main" val="0"/>
              </a:ext>
            </a:extLst>
          </a:blip>
          <a:stretch>
            <a:fillRect/>
          </a:stretch>
        </p:blipFill>
        <p:spPr>
          <a:xfrm flipH="1">
            <a:off x="5022976" y="4092495"/>
            <a:ext cx="359398" cy="359398"/>
          </a:xfrm>
          <a:prstGeom prst="rect">
            <a:avLst/>
          </a:prstGeom>
        </p:spPr>
      </p:pic>
      <p:pic>
        <p:nvPicPr>
          <p:cNvPr id="232" name="LS Icon"/>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116629" y="2965590"/>
            <a:ext cx="257180" cy="257180"/>
          </a:xfrm>
          <a:prstGeom prst="rect">
            <a:avLst/>
          </a:prstGeom>
        </p:spPr>
      </p:pic>
      <p:sp>
        <p:nvSpPr>
          <p:cNvPr id="5" name="LS Text"/>
          <p:cNvSpPr txBox="1"/>
          <p:nvPr/>
        </p:nvSpPr>
        <p:spPr>
          <a:xfrm>
            <a:off x="1468521" y="2957320"/>
            <a:ext cx="466474" cy="249299"/>
          </a:xfrm>
          <a:prstGeom prst="rect">
            <a:avLst/>
          </a:prstGeom>
          <a:noFill/>
        </p:spPr>
        <p:txBody>
          <a:bodyPr wrap="none" lIns="0" tIns="0" rIns="0" bIns="0" rtlCol="0">
            <a:spAutoFit/>
          </a:bodyPr>
          <a:lstStyle/>
          <a:p>
            <a:pPr algn="r">
              <a:lnSpc>
                <a:spcPct val="90000"/>
              </a:lnSpc>
            </a:pPr>
            <a:r>
              <a:rPr lang="en-US" sz="900" b="1" dirty="0">
                <a:solidFill>
                  <a:schemeClr val="tx2"/>
                </a:solidFill>
              </a:rPr>
              <a:t>Logical</a:t>
            </a:r>
            <a:br>
              <a:rPr lang="en-US" sz="900" b="1" dirty="0">
                <a:solidFill>
                  <a:schemeClr val="tx2"/>
                </a:solidFill>
              </a:rPr>
            </a:br>
            <a:r>
              <a:rPr lang="en-US" sz="900" b="1" dirty="0">
                <a:solidFill>
                  <a:schemeClr val="tx2"/>
                </a:solidFill>
              </a:rPr>
              <a:t>Switching</a:t>
            </a:r>
          </a:p>
        </p:txBody>
      </p:sp>
      <p:pic>
        <p:nvPicPr>
          <p:cNvPr id="233" name="LR Icon"/>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116630" y="3375750"/>
            <a:ext cx="257180" cy="257180"/>
          </a:xfrm>
          <a:prstGeom prst="ellipse">
            <a:avLst/>
          </a:prstGeom>
        </p:spPr>
      </p:pic>
      <p:sp>
        <p:nvSpPr>
          <p:cNvPr id="240" name="LR Text"/>
          <p:cNvSpPr txBox="1"/>
          <p:nvPr/>
        </p:nvSpPr>
        <p:spPr>
          <a:xfrm>
            <a:off x="1563161" y="3376497"/>
            <a:ext cx="376706" cy="249299"/>
          </a:xfrm>
          <a:prstGeom prst="rect">
            <a:avLst/>
          </a:prstGeom>
          <a:noFill/>
        </p:spPr>
        <p:txBody>
          <a:bodyPr wrap="none" lIns="0" tIns="0" rIns="0" bIns="0" rtlCol="0">
            <a:spAutoFit/>
          </a:bodyPr>
          <a:lstStyle/>
          <a:p>
            <a:pPr algn="r">
              <a:lnSpc>
                <a:spcPct val="90000"/>
              </a:lnSpc>
            </a:pPr>
            <a:r>
              <a:rPr lang="en-US" sz="900" b="1" dirty="0">
                <a:solidFill>
                  <a:schemeClr val="tx2"/>
                </a:solidFill>
              </a:rPr>
              <a:t>Logical</a:t>
            </a:r>
            <a:br>
              <a:rPr lang="en-US" sz="900" b="1" dirty="0">
                <a:solidFill>
                  <a:schemeClr val="tx2"/>
                </a:solidFill>
              </a:rPr>
            </a:br>
            <a:r>
              <a:rPr lang="en-US" sz="900" b="1" dirty="0">
                <a:solidFill>
                  <a:schemeClr val="tx2"/>
                </a:solidFill>
              </a:rPr>
              <a:t>Routing</a:t>
            </a:r>
          </a:p>
        </p:txBody>
      </p:sp>
      <p:pic>
        <p:nvPicPr>
          <p:cNvPr id="235" name="LB Icon"/>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116630" y="3790108"/>
            <a:ext cx="257180" cy="257180"/>
          </a:xfrm>
          <a:prstGeom prst="rect">
            <a:avLst/>
          </a:prstGeom>
        </p:spPr>
      </p:pic>
      <p:sp>
        <p:nvSpPr>
          <p:cNvPr id="241" name="LB Text"/>
          <p:cNvSpPr txBox="1"/>
          <p:nvPr/>
        </p:nvSpPr>
        <p:spPr>
          <a:xfrm>
            <a:off x="1469884" y="3799872"/>
            <a:ext cx="464872" cy="249299"/>
          </a:xfrm>
          <a:prstGeom prst="rect">
            <a:avLst/>
          </a:prstGeom>
          <a:noFill/>
        </p:spPr>
        <p:txBody>
          <a:bodyPr wrap="none" lIns="0" tIns="0" rIns="0" bIns="0" rtlCol="0">
            <a:spAutoFit/>
          </a:bodyPr>
          <a:lstStyle/>
          <a:p>
            <a:pPr algn="r">
              <a:lnSpc>
                <a:spcPct val="90000"/>
              </a:lnSpc>
            </a:pPr>
            <a:r>
              <a:rPr lang="en-US" sz="900" b="1" dirty="0">
                <a:solidFill>
                  <a:schemeClr val="tx2"/>
                </a:solidFill>
              </a:rPr>
              <a:t>Load</a:t>
            </a:r>
          </a:p>
          <a:p>
            <a:pPr algn="r">
              <a:lnSpc>
                <a:spcPct val="90000"/>
              </a:lnSpc>
            </a:pPr>
            <a:r>
              <a:rPr lang="en-US" sz="900" b="1" dirty="0">
                <a:solidFill>
                  <a:schemeClr val="tx2"/>
                </a:solidFill>
              </a:rPr>
              <a:t>Balancing</a:t>
            </a:r>
          </a:p>
        </p:txBody>
      </p:sp>
      <p:pic>
        <p:nvPicPr>
          <p:cNvPr id="236" name="PtoV icon"/>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116630" y="4218842"/>
            <a:ext cx="257180" cy="257180"/>
          </a:xfrm>
          <a:prstGeom prst="rect">
            <a:avLst/>
          </a:prstGeom>
        </p:spPr>
      </p:pic>
      <p:sp>
        <p:nvSpPr>
          <p:cNvPr id="242" name="PtoV text"/>
          <p:cNvSpPr txBox="1"/>
          <p:nvPr/>
        </p:nvSpPr>
        <p:spPr>
          <a:xfrm>
            <a:off x="1480189" y="4225780"/>
            <a:ext cx="456856" cy="249299"/>
          </a:xfrm>
          <a:prstGeom prst="rect">
            <a:avLst/>
          </a:prstGeom>
          <a:noFill/>
        </p:spPr>
        <p:txBody>
          <a:bodyPr wrap="none" lIns="0" tIns="0" rIns="0" bIns="0" rtlCol="0">
            <a:spAutoFit/>
          </a:bodyPr>
          <a:lstStyle/>
          <a:p>
            <a:pPr algn="r">
              <a:lnSpc>
                <a:spcPct val="90000"/>
              </a:lnSpc>
            </a:pPr>
            <a:r>
              <a:rPr lang="en-US" sz="900" b="1" dirty="0">
                <a:solidFill>
                  <a:schemeClr val="tx2"/>
                </a:solidFill>
              </a:rPr>
              <a:t>Physical</a:t>
            </a:r>
            <a:br>
              <a:rPr lang="en-US" sz="900" b="1" dirty="0">
                <a:solidFill>
                  <a:schemeClr val="tx2"/>
                </a:solidFill>
              </a:rPr>
            </a:br>
            <a:r>
              <a:rPr lang="en-US" sz="900" b="1" dirty="0">
                <a:solidFill>
                  <a:schemeClr val="tx2"/>
                </a:solidFill>
              </a:rPr>
              <a:t>to Virtual</a:t>
            </a:r>
          </a:p>
        </p:txBody>
      </p:sp>
      <p:pic>
        <p:nvPicPr>
          <p:cNvPr id="3" name="FW Icon"/>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094271" y="4613307"/>
            <a:ext cx="301895" cy="301895"/>
          </a:xfrm>
          <a:prstGeom prst="rect">
            <a:avLst/>
          </a:prstGeom>
        </p:spPr>
      </p:pic>
      <p:grpSp>
        <p:nvGrpSpPr>
          <p:cNvPr id="387" name="Group 386"/>
          <p:cNvGrpSpPr/>
          <p:nvPr/>
        </p:nvGrpSpPr>
        <p:grpSpPr>
          <a:xfrm>
            <a:off x="3011734" y="3596303"/>
            <a:ext cx="1038659" cy="642181"/>
            <a:chOff x="4256791" y="3410410"/>
            <a:chExt cx="2030627" cy="1255494"/>
          </a:xfrm>
        </p:grpSpPr>
        <p:cxnSp>
          <p:nvCxnSpPr>
            <p:cNvPr id="388" name="Straight Connector 387"/>
            <p:cNvCxnSpPr/>
            <p:nvPr/>
          </p:nvCxnSpPr>
          <p:spPr>
            <a:xfrm flipH="1" flipV="1">
              <a:off x="4523019" y="3410410"/>
              <a:ext cx="1764399" cy="1040274"/>
            </a:xfrm>
            <a:prstGeom prst="line">
              <a:avLst/>
            </a:prstGeom>
            <a:ln w="1905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p:nvPr/>
          </p:nvCxnSpPr>
          <p:spPr>
            <a:xfrm flipH="1" flipV="1">
              <a:off x="4256791" y="3683043"/>
              <a:ext cx="1656197" cy="982861"/>
            </a:xfrm>
            <a:prstGeom prst="line">
              <a:avLst/>
            </a:prstGeom>
            <a:ln w="1905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94" name="Straight Connector 393"/>
          <p:cNvCxnSpPr/>
          <p:nvPr/>
        </p:nvCxnSpPr>
        <p:spPr>
          <a:xfrm flipH="1" flipV="1">
            <a:off x="3721309" y="3296425"/>
            <a:ext cx="727402" cy="428872"/>
          </a:xfrm>
          <a:prstGeom prst="line">
            <a:avLst/>
          </a:prstGeom>
          <a:ln w="1905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flipH="1" flipV="1">
            <a:off x="3543899" y="3396993"/>
            <a:ext cx="710808" cy="421590"/>
          </a:xfrm>
          <a:prstGeom prst="line">
            <a:avLst/>
          </a:prstGeom>
          <a:ln w="1905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3" name="Picture 2" descr="C:\Users\mpaskin\Desktop\Untitled-1.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672207" y="3383429"/>
            <a:ext cx="174525" cy="201638"/>
          </a:xfrm>
          <a:prstGeom prst="rect">
            <a:avLst/>
          </a:prstGeom>
          <a:noFill/>
          <a:extLst>
            <a:ext uri="{909E8E84-426E-40dd-AFC4-6F175D3DCCD1}">
              <a14:hiddenFill xmlns:a14="http://schemas.microsoft.com/office/drawing/2010/main">
                <a:solidFill>
                  <a:srgbClr val="FFFFFF"/>
                </a:solidFill>
              </a14:hiddenFill>
            </a:ext>
          </a:extLst>
        </p:spPr>
      </p:pic>
      <p:pic>
        <p:nvPicPr>
          <p:cNvPr id="314" name="Picture 2" descr="C:\Users\mpaskin\Desktop\Untitled-1.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849378" y="3487325"/>
            <a:ext cx="174525" cy="201638"/>
          </a:xfrm>
          <a:prstGeom prst="rect">
            <a:avLst/>
          </a:prstGeom>
          <a:noFill/>
          <a:extLst>
            <a:ext uri="{909E8E84-426E-40dd-AFC4-6F175D3DCCD1}">
              <a14:hiddenFill xmlns:a14="http://schemas.microsoft.com/office/drawing/2010/main">
                <a:solidFill>
                  <a:srgbClr val="FFFFFF"/>
                </a:solidFill>
              </a14:hiddenFill>
            </a:ext>
          </a:extLst>
        </p:spPr>
      </p:pic>
      <p:pic>
        <p:nvPicPr>
          <p:cNvPr id="315" name="Picture 2" descr="C:\Users\mpaskin\Desktop\Untitled-1.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4026553" y="3593899"/>
            <a:ext cx="174525" cy="201638"/>
          </a:xfrm>
          <a:prstGeom prst="rect">
            <a:avLst/>
          </a:prstGeom>
          <a:noFill/>
          <a:extLst>
            <a:ext uri="{909E8E84-426E-40dd-AFC4-6F175D3DCCD1}">
              <a14:hiddenFill xmlns:a14="http://schemas.microsoft.com/office/drawing/2010/main">
                <a:solidFill>
                  <a:srgbClr val="FFFFFF"/>
                </a:solidFill>
              </a14:hiddenFill>
            </a:ext>
          </a:extLst>
        </p:spPr>
      </p:pic>
      <p:pic>
        <p:nvPicPr>
          <p:cNvPr id="316" name="Picture 2" descr="C:\Users\mpaskin\Desktop\Untitled-1.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850992" y="3275877"/>
            <a:ext cx="174525" cy="201638"/>
          </a:xfrm>
          <a:prstGeom prst="rect">
            <a:avLst/>
          </a:prstGeom>
          <a:noFill/>
          <a:extLst>
            <a:ext uri="{909E8E84-426E-40dd-AFC4-6F175D3DCCD1}">
              <a14:hiddenFill xmlns:a14="http://schemas.microsoft.com/office/drawing/2010/main">
                <a:solidFill>
                  <a:srgbClr val="FFFFFF"/>
                </a:solidFill>
              </a14:hiddenFill>
            </a:ext>
          </a:extLst>
        </p:spPr>
      </p:pic>
      <p:pic>
        <p:nvPicPr>
          <p:cNvPr id="369" name="Picture 2" descr="C:\Users\mpaskin\Desktop\Untitled-1.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4028163" y="3379772"/>
            <a:ext cx="174525" cy="201638"/>
          </a:xfrm>
          <a:prstGeom prst="rect">
            <a:avLst/>
          </a:prstGeom>
          <a:noFill/>
          <a:extLst>
            <a:ext uri="{909E8E84-426E-40dd-AFC4-6F175D3DCCD1}">
              <a14:hiddenFill xmlns:a14="http://schemas.microsoft.com/office/drawing/2010/main">
                <a:solidFill>
                  <a:srgbClr val="FFFFFF"/>
                </a:solidFill>
              </a14:hiddenFill>
            </a:ext>
          </a:extLst>
        </p:spPr>
      </p:pic>
      <p:pic>
        <p:nvPicPr>
          <p:cNvPr id="370" name="Picture 2" descr="C:\Users\mpaskin\Desktop\Untitled-1.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4205338" y="3486347"/>
            <a:ext cx="174525" cy="201638"/>
          </a:xfrm>
          <a:prstGeom prst="rect">
            <a:avLst/>
          </a:prstGeom>
          <a:noFill/>
          <a:extLst>
            <a:ext uri="{909E8E84-426E-40dd-AFC4-6F175D3DCCD1}">
              <a14:hiddenFill xmlns:a14="http://schemas.microsoft.com/office/drawing/2010/main">
                <a:solidFill>
                  <a:srgbClr val="FFFFFF"/>
                </a:solidFill>
              </a14:hiddenFill>
            </a:ext>
          </a:extLst>
        </p:spPr>
      </p:pic>
      <p:cxnSp>
        <p:nvCxnSpPr>
          <p:cNvPr id="190" name="Straight Connector 189"/>
          <p:cNvCxnSpPr/>
          <p:nvPr/>
        </p:nvCxnSpPr>
        <p:spPr>
          <a:xfrm flipV="1">
            <a:off x="4384441" y="3725625"/>
            <a:ext cx="1051844" cy="653590"/>
          </a:xfrm>
          <a:prstGeom prst="line">
            <a:avLst/>
          </a:prstGeom>
          <a:ln w="1905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29" name="Picture 428"/>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3675905" y="3336389"/>
            <a:ext cx="169133" cy="169133"/>
          </a:xfrm>
          <a:prstGeom prst="rect">
            <a:avLst/>
          </a:prstGeom>
        </p:spPr>
      </p:pic>
      <p:pic>
        <p:nvPicPr>
          <p:cNvPr id="430" name="Picture 429"/>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3856630" y="3438998"/>
            <a:ext cx="169133" cy="169133"/>
          </a:xfrm>
          <a:prstGeom prst="rect">
            <a:avLst/>
          </a:prstGeom>
        </p:spPr>
      </p:pic>
      <p:pic>
        <p:nvPicPr>
          <p:cNvPr id="431" name="Picture 430"/>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4035463" y="3548341"/>
            <a:ext cx="169133" cy="169133"/>
          </a:xfrm>
          <a:prstGeom prst="rect">
            <a:avLst/>
          </a:prstGeom>
        </p:spPr>
      </p:pic>
      <p:pic>
        <p:nvPicPr>
          <p:cNvPr id="432" name="Picture 431"/>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3859318" y="3229633"/>
            <a:ext cx="169133" cy="169133"/>
          </a:xfrm>
          <a:prstGeom prst="rect">
            <a:avLst/>
          </a:prstGeom>
        </p:spPr>
      </p:pic>
      <p:pic>
        <p:nvPicPr>
          <p:cNvPr id="433" name="Picture 432"/>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4036728" y="3334222"/>
            <a:ext cx="169133" cy="169133"/>
          </a:xfrm>
          <a:prstGeom prst="rect">
            <a:avLst/>
          </a:prstGeom>
        </p:spPr>
      </p:pic>
      <p:pic>
        <p:nvPicPr>
          <p:cNvPr id="434" name="Picture 433"/>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4215677" y="3443792"/>
            <a:ext cx="169133" cy="169133"/>
          </a:xfrm>
          <a:prstGeom prst="rect">
            <a:avLst/>
          </a:prstGeom>
        </p:spPr>
      </p:pic>
      <p:cxnSp>
        <p:nvCxnSpPr>
          <p:cNvPr id="11" name="Straight Connector 10"/>
          <p:cNvCxnSpPr/>
          <p:nvPr/>
        </p:nvCxnSpPr>
        <p:spPr>
          <a:xfrm flipV="1">
            <a:off x="3542452" y="3296634"/>
            <a:ext cx="184964" cy="105051"/>
          </a:xfrm>
          <a:prstGeom prst="line">
            <a:avLst/>
          </a:prstGeom>
          <a:ln w="1905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3925044" y="4127181"/>
            <a:ext cx="129936" cy="66027"/>
          </a:xfrm>
          <a:prstGeom prst="line">
            <a:avLst/>
          </a:prstGeom>
          <a:ln w="1905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p:nvPr/>
        </p:nvCxnSpPr>
        <p:spPr>
          <a:xfrm flipH="1" flipV="1">
            <a:off x="4437470" y="3092233"/>
            <a:ext cx="649395" cy="385282"/>
          </a:xfrm>
          <a:prstGeom prst="line">
            <a:avLst/>
          </a:prstGeom>
          <a:ln w="1905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p:nvPr/>
        </p:nvCxnSpPr>
        <p:spPr>
          <a:xfrm flipH="1" flipV="1">
            <a:off x="3743969" y="2879098"/>
            <a:ext cx="831097" cy="483998"/>
          </a:xfrm>
          <a:prstGeom prst="line">
            <a:avLst/>
          </a:prstGeom>
          <a:ln w="1905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4377137" y="3791290"/>
            <a:ext cx="539461" cy="319576"/>
            <a:chOff x="6334040" y="3589505"/>
            <a:chExt cx="958792" cy="567987"/>
          </a:xfrm>
        </p:grpSpPr>
        <p:cxnSp>
          <p:nvCxnSpPr>
            <p:cNvPr id="197" name="Straight Connector 196"/>
            <p:cNvCxnSpPr/>
            <p:nvPr/>
          </p:nvCxnSpPr>
          <p:spPr>
            <a:xfrm flipV="1">
              <a:off x="6514983" y="3705206"/>
              <a:ext cx="777849" cy="451341"/>
            </a:xfrm>
            <a:prstGeom prst="line">
              <a:avLst/>
            </a:prstGeom>
            <a:ln w="1905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102222" y="3589505"/>
              <a:ext cx="190610" cy="118855"/>
            </a:xfrm>
            <a:prstGeom prst="line">
              <a:avLst/>
            </a:prstGeom>
            <a:ln w="1905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6746465" y="3790941"/>
              <a:ext cx="471787" cy="294183"/>
            </a:xfrm>
            <a:prstGeom prst="line">
              <a:avLst/>
            </a:prstGeom>
            <a:ln w="1905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6334040" y="4038637"/>
              <a:ext cx="190610" cy="118855"/>
            </a:xfrm>
            <a:prstGeom prst="line">
              <a:avLst/>
            </a:prstGeom>
            <a:ln w="1905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195"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308603" y="2938841"/>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310044" y="2890083"/>
            <a:ext cx="162615" cy="162615"/>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C:\Users\mpaskin\Desktop\05_ISO_Icon_NSX_LoadBalancer_G.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4822624" y="3261832"/>
            <a:ext cx="196763" cy="19676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C:\Users\mpaskin\Desktop\10_ISO_Icon_NSX_Gateway_G.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3961194" y="2960958"/>
            <a:ext cx="197560" cy="196763"/>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descr="C:\Users\mpaskin\Desktop\03_ISO_Icon_NSX_Switch_G.pn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4342941" y="3634617"/>
            <a:ext cx="196763" cy="196763"/>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7" descr="C:\Users\mpaskin\Desktop\03_ISO_Icon_NSX_Switch_G.pn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4165006" y="3742010"/>
            <a:ext cx="196763" cy="196763"/>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487085" y="3044423"/>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488526" y="2995665"/>
            <a:ext cx="162615" cy="162615"/>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667710" y="3150659"/>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669150" y="3101902"/>
            <a:ext cx="162615" cy="162615"/>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138920" y="3033523"/>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140360" y="2984765"/>
            <a:ext cx="162615" cy="162615"/>
          </a:xfrm>
          <a:prstGeom prst="rect">
            <a:avLst/>
          </a:prstGeom>
          <a:noFill/>
          <a:extLst>
            <a:ext uri="{909E8E84-426E-40dd-AFC4-6F175D3DCCD1}">
              <a14:hiddenFill xmlns:a14="http://schemas.microsoft.com/office/drawing/2010/main">
                <a:solidFill>
                  <a:srgbClr val="FFFFFF"/>
                </a:solidFill>
              </a14:hiddenFill>
            </a:ext>
          </a:extLst>
        </p:spPr>
      </p:pic>
      <p:pic>
        <p:nvPicPr>
          <p:cNvPr id="247"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317402" y="3139105"/>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248"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318842" y="3090347"/>
            <a:ext cx="162615" cy="162615"/>
          </a:xfrm>
          <a:prstGeom prst="rect">
            <a:avLst/>
          </a:prstGeom>
          <a:noFill/>
          <a:extLst>
            <a:ext uri="{909E8E84-426E-40dd-AFC4-6F175D3DCCD1}">
              <a14:hiddenFill xmlns:a14="http://schemas.microsoft.com/office/drawing/2010/main">
                <a:solidFill>
                  <a:srgbClr val="FFFFFF"/>
                </a:solidFill>
              </a14:hiddenFill>
            </a:ext>
          </a:extLst>
        </p:spPr>
      </p:pic>
      <p:pic>
        <p:nvPicPr>
          <p:cNvPr id="249"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498025" y="3245341"/>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499466" y="3196584"/>
            <a:ext cx="162615" cy="162615"/>
          </a:xfrm>
          <a:prstGeom prst="rect">
            <a:avLst/>
          </a:prstGeom>
          <a:noFill/>
          <a:extLst>
            <a:ext uri="{909E8E84-426E-40dd-AFC4-6F175D3DCCD1}">
              <a14:hiddenFill xmlns:a14="http://schemas.microsoft.com/office/drawing/2010/main">
                <a:solidFill>
                  <a:srgbClr val="FFFFFF"/>
                </a:solidFill>
              </a14:hiddenFill>
            </a:ext>
          </a:extLst>
        </p:spPr>
      </p:pic>
      <p:pic>
        <p:nvPicPr>
          <p:cNvPr id="253" name="Picture 2" descr="C:\Users\mpaskin\Desktop\02_ISO_Icon_NSX_Router_G.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3554511" y="3253564"/>
            <a:ext cx="165656" cy="165656"/>
          </a:xfrm>
          <a:prstGeom prst="rect">
            <a:avLst/>
          </a:prstGeom>
          <a:noFill/>
          <a:extLst>
            <a:ext uri="{909E8E84-426E-40dd-AFC4-6F175D3DCCD1}">
              <a14:hiddenFill xmlns:a14="http://schemas.microsoft.com/office/drawing/2010/main">
                <a:solidFill>
                  <a:srgbClr val="FFFFFF"/>
                </a:solidFill>
              </a14:hiddenFill>
            </a:ext>
          </a:extLst>
        </p:spPr>
      </p:pic>
      <p:grpSp>
        <p:nvGrpSpPr>
          <p:cNvPr id="133" name="Group 132"/>
          <p:cNvGrpSpPr/>
          <p:nvPr/>
        </p:nvGrpSpPr>
        <p:grpSpPr>
          <a:xfrm>
            <a:off x="4284294" y="3677341"/>
            <a:ext cx="574697" cy="412139"/>
            <a:chOff x="6105525" y="3431429"/>
            <a:chExt cx="1021417" cy="732500"/>
          </a:xfrm>
        </p:grpSpPr>
        <p:pic>
          <p:nvPicPr>
            <p:cNvPr id="256" name="Picture 2" descr="C:\Users\mpaskin\Desktop\02_ISO_Icon_NSX_Router_G.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832520" y="3431429"/>
              <a:ext cx="294422" cy="294422"/>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2" descr="C:\Users\mpaskin\Desktop\02_ISO_Icon_NSX_Router_G.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467415" y="3656966"/>
              <a:ext cx="294422" cy="294422"/>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2" descr="C:\Users\mpaskin\Desktop\02_ISO_Icon_NSX_Router_G.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105525" y="3869507"/>
              <a:ext cx="294422" cy="294422"/>
            </a:xfrm>
            <a:prstGeom prst="rect">
              <a:avLst/>
            </a:prstGeom>
            <a:noFill/>
            <a:extLst>
              <a:ext uri="{909E8E84-426E-40dd-AFC4-6F175D3DCCD1}">
                <a14:hiddenFill xmlns:a14="http://schemas.microsoft.com/office/drawing/2010/main">
                  <a:solidFill>
                    <a:srgbClr val="FFFFFF"/>
                  </a:solidFill>
                </a14:hiddenFill>
              </a:ext>
            </a:extLst>
          </p:spPr>
        </p:pic>
      </p:grpSp>
      <p:pic>
        <p:nvPicPr>
          <p:cNvPr id="259" name="Picture 7" descr="C:\Users\mpaskin\Desktop\03_ISO_Icon_NSX_Switch_G.pn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3084126" y="3531927"/>
            <a:ext cx="196763" cy="196763"/>
          </a:xfrm>
          <a:prstGeom prst="rect">
            <a:avLst/>
          </a:prstGeom>
          <a:noFill/>
          <a:extLst>
            <a:ext uri="{909E8E84-426E-40dd-AFC4-6F175D3DCCD1}">
              <a14:hiddenFill xmlns:a14="http://schemas.microsoft.com/office/drawing/2010/main">
                <a:solidFill>
                  <a:srgbClr val="FFFFFF"/>
                </a:solidFill>
              </a14:hiddenFill>
            </a:ext>
          </a:extLst>
        </p:spPr>
      </p:pic>
      <p:pic>
        <p:nvPicPr>
          <p:cNvPr id="260"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307783" y="3612021"/>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486265" y="3717606"/>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666888" y="3823840"/>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137175" y="3718793"/>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315657" y="3824372"/>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496281" y="3930611"/>
            <a:ext cx="159894" cy="18473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3138613" y="3563267"/>
            <a:ext cx="692328" cy="481202"/>
            <a:chOff x="4069295" y="3431879"/>
            <a:chExt cx="1230485" cy="855246"/>
          </a:xfrm>
        </p:grpSpPr>
        <p:pic>
          <p:nvPicPr>
            <p:cNvPr id="261"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372518" y="3431879"/>
              <a:ext cx="289017" cy="289017"/>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689737" y="3619531"/>
              <a:ext cx="289017" cy="289017"/>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010763" y="3808347"/>
              <a:ext cx="289017" cy="289017"/>
            </a:xfrm>
            <a:prstGeom prst="rect">
              <a:avLst/>
            </a:prstGeom>
            <a:noFill/>
            <a:extLst>
              <a:ext uri="{909E8E84-426E-40dd-AFC4-6F175D3DCCD1}">
                <a14:hiddenFill xmlns:a14="http://schemas.microsoft.com/office/drawing/2010/main">
                  <a:solidFill>
                    <a:srgbClr val="FFFFFF"/>
                  </a:solidFill>
                </a14:hiddenFill>
              </a:ext>
            </a:extLst>
          </p:spPr>
        </p:pic>
        <p:pic>
          <p:nvPicPr>
            <p:cNvPr id="267"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069295" y="3621640"/>
              <a:ext cx="289017" cy="289017"/>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386514" y="3809292"/>
              <a:ext cx="289017" cy="289017"/>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707540" y="3998108"/>
              <a:ext cx="289017" cy="289017"/>
            </a:xfrm>
            <a:prstGeom prst="rect">
              <a:avLst/>
            </a:prstGeom>
            <a:noFill/>
            <a:extLst>
              <a:ext uri="{909E8E84-426E-40dd-AFC4-6F175D3DCCD1}">
                <a14:hiddenFill xmlns:a14="http://schemas.microsoft.com/office/drawing/2010/main">
                  <a:solidFill>
                    <a:srgbClr val="FFFFFF"/>
                  </a:solidFill>
                </a14:hiddenFill>
              </a:ext>
            </a:extLst>
          </p:spPr>
        </p:pic>
      </p:grpSp>
      <p:pic>
        <p:nvPicPr>
          <p:cNvPr id="272" name="Picture 7" descr="C:\Users\mpaskin\Desktop\03_ISO_Icon_NSX_Switch_G.pn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2898967" y="3630306"/>
            <a:ext cx="196763" cy="196763"/>
          </a:xfrm>
          <a:prstGeom prst="rect">
            <a:avLst/>
          </a:prstGeom>
          <a:noFill/>
          <a:extLst>
            <a:ext uri="{909E8E84-426E-40dd-AFC4-6F175D3DCCD1}">
              <a14:hiddenFill xmlns:a14="http://schemas.microsoft.com/office/drawing/2010/main">
                <a:solidFill>
                  <a:srgbClr val="FFFFFF"/>
                </a:solidFill>
              </a14:hiddenFill>
            </a:ext>
          </a:extLst>
        </p:spPr>
      </p:pic>
      <p:pic>
        <p:nvPicPr>
          <p:cNvPr id="273" name="Picture 5" descr="C:\Users\mpaskin\Desktop\05_ISO_Icon_NSX_LoadBalancer_G.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3804258" y="3932510"/>
            <a:ext cx="196763" cy="196763"/>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2" descr="C:\Users\mpaskin\Desktop\02_ISO_Icon_NSX_Router_G.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5029410" y="3416532"/>
            <a:ext cx="165656" cy="165656"/>
          </a:xfrm>
          <a:prstGeom prst="rect">
            <a:avLst/>
          </a:prstGeom>
          <a:noFill/>
          <a:extLst>
            <a:ext uri="{909E8E84-426E-40dd-AFC4-6F175D3DCCD1}">
              <a14:hiddenFill xmlns:a14="http://schemas.microsoft.com/office/drawing/2010/main">
                <a:solidFill>
                  <a:srgbClr val="FFFFFF"/>
                </a:solidFill>
              </a14:hiddenFill>
            </a:ext>
          </a:extLst>
        </p:spPr>
      </p:pic>
      <p:pic>
        <p:nvPicPr>
          <p:cNvPr id="282" name="Picture 2" descr="C:\Users\mpaskin\Desktop\02_ISO_Icon_NSX_Router_G.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3789679" y="4113595"/>
            <a:ext cx="165656" cy="165656"/>
          </a:xfrm>
          <a:prstGeom prst="rect">
            <a:avLst/>
          </a:prstGeom>
          <a:noFill/>
          <a:extLst>
            <a:ext uri="{909E8E84-426E-40dd-AFC4-6F175D3DCCD1}">
              <a14:hiddenFill xmlns:a14="http://schemas.microsoft.com/office/drawing/2010/main">
                <a:solidFill>
                  <a:srgbClr val="FFFFFF"/>
                </a:solidFill>
              </a14:hiddenFill>
            </a:ext>
          </a:extLst>
        </p:spPr>
      </p:pic>
      <p:pic>
        <p:nvPicPr>
          <p:cNvPr id="283"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332319" y="3619106"/>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284"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333760" y="3570349"/>
            <a:ext cx="162615" cy="162615"/>
          </a:xfrm>
          <a:prstGeom prst="rect">
            <a:avLst/>
          </a:prstGeom>
          <a:noFill/>
          <a:extLst>
            <a:ext uri="{909E8E84-426E-40dd-AFC4-6F175D3DCCD1}">
              <a14:hiddenFill xmlns:a14="http://schemas.microsoft.com/office/drawing/2010/main">
                <a:solidFill>
                  <a:srgbClr val="FFFFFF"/>
                </a:solidFill>
              </a14:hiddenFill>
            </a:ext>
          </a:extLst>
        </p:spPr>
      </p:pic>
      <p:pic>
        <p:nvPicPr>
          <p:cNvPr id="286"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150365" y="3727421"/>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287"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151806" y="3678662"/>
            <a:ext cx="162615" cy="162615"/>
          </a:xfrm>
          <a:prstGeom prst="rect">
            <a:avLst/>
          </a:prstGeom>
          <a:noFill/>
          <a:extLst>
            <a:ext uri="{909E8E84-426E-40dd-AFC4-6F175D3DCCD1}">
              <a14:hiddenFill xmlns:a14="http://schemas.microsoft.com/office/drawing/2010/main">
                <a:solidFill>
                  <a:srgbClr val="FFFFFF"/>
                </a:solidFill>
              </a14:hiddenFill>
            </a:ext>
          </a:extLst>
        </p:spPr>
      </p:pic>
      <p:pic>
        <p:nvPicPr>
          <p:cNvPr id="289"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968412" y="3838535"/>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290"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969853" y="3789776"/>
            <a:ext cx="162615" cy="162615"/>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614437" y="4061285"/>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293"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615878" y="4012527"/>
            <a:ext cx="162615" cy="162615"/>
          </a:xfrm>
          <a:prstGeom prst="rect">
            <a:avLst/>
          </a:prstGeom>
          <a:noFill/>
          <a:extLst>
            <a:ext uri="{909E8E84-426E-40dd-AFC4-6F175D3DCCD1}">
              <a14:hiddenFill xmlns:a14="http://schemas.microsoft.com/office/drawing/2010/main">
                <a:solidFill>
                  <a:srgbClr val="FFFFFF"/>
                </a:solidFill>
              </a14:hiddenFill>
            </a:ext>
          </a:extLst>
        </p:spPr>
      </p:pic>
      <p:pic>
        <p:nvPicPr>
          <p:cNvPr id="184" name="LS Icon"/>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116629" y="2965590"/>
            <a:ext cx="257180" cy="257180"/>
          </a:xfrm>
          <a:prstGeom prst="rect">
            <a:avLst/>
          </a:prstGeom>
        </p:spPr>
      </p:pic>
      <p:pic>
        <p:nvPicPr>
          <p:cNvPr id="295"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432483" y="4169597"/>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433924" y="4120843"/>
            <a:ext cx="162615" cy="162615"/>
          </a:xfrm>
          <a:prstGeom prst="rect">
            <a:avLst/>
          </a:prstGeom>
          <a:noFill/>
          <a:extLst>
            <a:ext uri="{909E8E84-426E-40dd-AFC4-6F175D3DCCD1}">
              <a14:hiddenFill xmlns:a14="http://schemas.microsoft.com/office/drawing/2010/main">
                <a:solidFill>
                  <a:srgbClr val="FFFFFF"/>
                </a:solidFill>
              </a14:hiddenFill>
            </a:ext>
          </a:extLst>
        </p:spPr>
      </p:pic>
      <p:pic>
        <p:nvPicPr>
          <p:cNvPr id="186" name="LR Icon"/>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116630" y="3375750"/>
            <a:ext cx="257180" cy="257180"/>
          </a:xfrm>
          <a:prstGeom prst="ellipse">
            <a:avLst/>
          </a:prstGeom>
        </p:spPr>
      </p:pic>
      <p:pic>
        <p:nvPicPr>
          <p:cNvPr id="298" name="Picture 3" descr="C:\Users\mpaskin\Desktop\Untitled-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250530" y="4280715"/>
            <a:ext cx="159894" cy="184732"/>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4" descr="C:\Users\mpaskin\Desktop\04_ISO_Icon_NSX_Firewall_RO.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251971" y="4231957"/>
            <a:ext cx="162615" cy="162615"/>
          </a:xfrm>
          <a:prstGeom prst="rect">
            <a:avLst/>
          </a:prstGeom>
          <a:noFill/>
          <a:extLst>
            <a:ext uri="{909E8E84-426E-40dd-AFC4-6F175D3DCCD1}">
              <a14:hiddenFill xmlns:a14="http://schemas.microsoft.com/office/drawing/2010/main">
                <a:solidFill>
                  <a:srgbClr val="FFFFFF"/>
                </a:solidFill>
              </a14:hiddenFill>
            </a:ext>
          </a:extLst>
        </p:spPr>
      </p:pic>
      <p:pic>
        <p:nvPicPr>
          <p:cNvPr id="187" name="LB Icon"/>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116630" y="3790108"/>
            <a:ext cx="257180" cy="257180"/>
          </a:xfrm>
          <a:prstGeom prst="rect">
            <a:avLst/>
          </a:prstGeom>
        </p:spPr>
      </p:pic>
      <p:pic>
        <p:nvPicPr>
          <p:cNvPr id="185" name="LS Icon"/>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2116629" y="2965590"/>
            <a:ext cx="257180" cy="257180"/>
          </a:xfrm>
          <a:prstGeom prst="rect">
            <a:avLst/>
          </a:prstGeom>
        </p:spPr>
      </p:pic>
      <p:sp>
        <p:nvSpPr>
          <p:cNvPr id="243" name="FW Text"/>
          <p:cNvSpPr txBox="1"/>
          <p:nvPr/>
        </p:nvSpPr>
        <p:spPr>
          <a:xfrm>
            <a:off x="1403409" y="4642606"/>
            <a:ext cx="528992" cy="249299"/>
          </a:xfrm>
          <a:prstGeom prst="rect">
            <a:avLst/>
          </a:prstGeom>
          <a:noFill/>
        </p:spPr>
        <p:txBody>
          <a:bodyPr wrap="none" lIns="0" tIns="0" rIns="0" bIns="0" rtlCol="0">
            <a:spAutoFit/>
          </a:bodyPr>
          <a:lstStyle/>
          <a:p>
            <a:pPr algn="r">
              <a:lnSpc>
                <a:spcPct val="90000"/>
              </a:lnSpc>
            </a:pPr>
            <a:r>
              <a:rPr lang="en-US" sz="900" b="1" dirty="0">
                <a:solidFill>
                  <a:schemeClr val="tx2"/>
                </a:solidFill>
              </a:rPr>
              <a:t>Firewalling</a:t>
            </a:r>
            <a:br>
              <a:rPr lang="en-US" sz="900" b="1" dirty="0">
                <a:solidFill>
                  <a:schemeClr val="tx2"/>
                </a:solidFill>
              </a:rPr>
            </a:br>
            <a:r>
              <a:rPr lang="en-US" sz="900" b="1" dirty="0">
                <a:solidFill>
                  <a:schemeClr val="tx2"/>
                </a:solidFill>
              </a:rPr>
              <a:t>&amp; Security</a:t>
            </a:r>
          </a:p>
        </p:txBody>
      </p:sp>
      <p:pic>
        <p:nvPicPr>
          <p:cNvPr id="180" name="FW Icon"/>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094271" y="4613307"/>
            <a:ext cx="301895" cy="301895"/>
          </a:xfrm>
          <a:prstGeom prst="rect">
            <a:avLst/>
          </a:prstGeom>
        </p:spPr>
      </p:pic>
      <p:pic>
        <p:nvPicPr>
          <p:cNvPr id="183" name="Picture 2" descr="C:\Users\contractor\Desktop\physical_server-single.pn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3564503" y="2709964"/>
            <a:ext cx="360541" cy="285701"/>
          </a:xfrm>
          <a:prstGeom prst="rect">
            <a:avLst/>
          </a:prstGeom>
          <a:noFill/>
          <a:extLst>
            <a:ext uri="{909E8E84-426E-40dd-AFC4-6F175D3DCCD1}">
              <a14:hiddenFill xmlns:a14="http://schemas.microsoft.com/office/drawing/2010/main">
                <a:solidFill>
                  <a:srgbClr val="FFFFFF"/>
                </a:solidFill>
              </a14:hiddenFill>
            </a:ext>
          </a:extLst>
        </p:spPr>
      </p:pic>
      <p:cxnSp>
        <p:nvCxnSpPr>
          <p:cNvPr id="182" name="Straight Connector 181"/>
          <p:cNvCxnSpPr/>
          <p:nvPr/>
        </p:nvCxnSpPr>
        <p:spPr>
          <a:xfrm flipH="1" flipV="1">
            <a:off x="3832614" y="2929093"/>
            <a:ext cx="160696" cy="93583"/>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3812333" y="1985244"/>
            <a:ext cx="549435" cy="551668"/>
          </a:xfrm>
          <a:prstGeom prst="rect">
            <a:avLst/>
          </a:prstGeom>
        </p:spPr>
      </p:pic>
      <p:pic>
        <p:nvPicPr>
          <p:cNvPr id="192" name="Picture 191"/>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4628408" y="1968737"/>
            <a:ext cx="551668" cy="551668"/>
          </a:xfrm>
          <a:prstGeom prst="rect">
            <a:avLst/>
          </a:prstGeom>
        </p:spPr>
      </p:pic>
      <p:sp>
        <p:nvSpPr>
          <p:cNvPr id="195" name="TextBox 194"/>
          <p:cNvSpPr txBox="1"/>
          <p:nvPr/>
        </p:nvSpPr>
        <p:spPr>
          <a:xfrm>
            <a:off x="2116630" y="5542752"/>
            <a:ext cx="5439379" cy="299392"/>
          </a:xfrm>
          <a:prstGeom prst="rect">
            <a:avLst/>
          </a:prstGeom>
          <a:noFill/>
        </p:spPr>
        <p:txBody>
          <a:bodyPr wrap="none" lIns="0" tIns="0" rIns="0" bIns="0" rtlCol="0">
            <a:noAutofit/>
          </a:bodyPr>
          <a:lstStyle/>
          <a:p>
            <a:pPr algn="ctr">
              <a:lnSpc>
                <a:spcPct val="90000"/>
              </a:lnSpc>
            </a:pPr>
            <a:r>
              <a:rPr lang="en-US" sz="1500" b="1" dirty="0">
                <a:solidFill>
                  <a:schemeClr val="accent3"/>
                </a:solidFill>
              </a:rPr>
              <a:t>One-Click Deployment via Cloud Management Platform</a:t>
            </a:r>
          </a:p>
        </p:txBody>
      </p:sp>
      <p:sp>
        <p:nvSpPr>
          <p:cNvPr id="191" name="Inhaltsplatzhalter 2"/>
          <p:cNvSpPr txBox="1">
            <a:spLocks/>
          </p:cNvSpPr>
          <p:nvPr/>
        </p:nvSpPr>
        <p:spPr>
          <a:xfrm>
            <a:off x="6058041" y="3496575"/>
            <a:ext cx="2756248" cy="2369799"/>
          </a:xfrm>
          <a:prstGeom prst="rect">
            <a:avLst/>
          </a:prstGeom>
        </p:spPr>
        <p:txBody>
          <a:bodyPr/>
          <a:lstStyle>
            <a:lvl1pPr marL="228600" indent="-228600" algn="l" defTabSz="914400" rtl="0" eaLnBrk="1" latinLnBrk="0" hangingPunct="1">
              <a:lnSpc>
                <a:spcPct val="90000"/>
              </a:lnSpc>
              <a:spcBef>
                <a:spcPts val="1200"/>
              </a:spcBef>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9pPr>
          </a:lstStyle>
          <a:p>
            <a:pPr marL="205795" lvl="1" indent="0">
              <a:buNone/>
            </a:pPr>
            <a:r>
              <a:rPr lang="en-US" sz="1350" dirty="0">
                <a:solidFill>
                  <a:srgbClr val="002060"/>
                </a:solidFill>
              </a:rPr>
              <a:t>    &gt; Fast service innovation</a:t>
            </a:r>
          </a:p>
          <a:p>
            <a:pPr marL="205795" lvl="1" indent="0">
              <a:buNone/>
            </a:pPr>
            <a:r>
              <a:rPr lang="en-US" sz="1350" dirty="0">
                <a:solidFill>
                  <a:srgbClr val="002060"/>
                </a:solidFill>
              </a:rPr>
              <a:t>    &gt; Fast network provisioning </a:t>
            </a:r>
          </a:p>
          <a:p>
            <a:pPr marL="205795" lvl="1" indent="0">
              <a:buNone/>
            </a:pPr>
            <a:r>
              <a:rPr lang="en-US" sz="1350" dirty="0">
                <a:solidFill>
                  <a:srgbClr val="002060"/>
                </a:solidFill>
              </a:rPr>
              <a:t>    &gt; Native HA</a:t>
            </a:r>
          </a:p>
          <a:p>
            <a:pPr marL="205795" lvl="1" indent="0">
              <a:buNone/>
            </a:pPr>
            <a:r>
              <a:rPr lang="en-US" sz="1350" dirty="0">
                <a:solidFill>
                  <a:srgbClr val="002060"/>
                </a:solidFill>
              </a:rPr>
              <a:t>    &gt; Native LAN extension</a:t>
            </a:r>
          </a:p>
          <a:p>
            <a:pPr marL="205795" lvl="1" indent="0">
              <a:buNone/>
            </a:pPr>
            <a:r>
              <a:rPr lang="en-US" sz="1350" dirty="0">
                <a:solidFill>
                  <a:srgbClr val="002060"/>
                </a:solidFill>
              </a:rPr>
              <a:t>    &gt; Service agility</a:t>
            </a:r>
          </a:p>
          <a:p>
            <a:pPr marL="205795" lvl="1" indent="0">
              <a:buNone/>
            </a:pPr>
            <a:r>
              <a:rPr lang="en-US" sz="1350" dirty="0">
                <a:solidFill>
                  <a:srgbClr val="002060"/>
                </a:solidFill>
              </a:rPr>
              <a:t>    &gt; Operational efficiencies</a:t>
            </a:r>
          </a:p>
          <a:p>
            <a:pPr marL="205795" lvl="1" indent="0">
              <a:buNone/>
            </a:pPr>
            <a:r>
              <a:rPr lang="en-US" sz="1350" dirty="0">
                <a:solidFill>
                  <a:srgbClr val="002060"/>
                </a:solidFill>
              </a:rPr>
              <a:t>    &gt; Hardware Independency</a:t>
            </a:r>
          </a:p>
          <a:p>
            <a:pPr marL="205795" lvl="1" indent="0">
              <a:buNone/>
            </a:pPr>
            <a:r>
              <a:rPr lang="en-US" sz="1500" dirty="0">
                <a:solidFill>
                  <a:srgbClr val="002060"/>
                </a:solidFill>
              </a:rPr>
              <a:t>    </a:t>
            </a:r>
          </a:p>
        </p:txBody>
      </p:sp>
      <p:sp>
        <p:nvSpPr>
          <p:cNvPr id="189" name="Shape 373"/>
          <p:cNvSpPr txBox="1">
            <a:spLocks/>
          </p:cNvSpPr>
          <p:nvPr/>
        </p:nvSpPr>
        <p:spPr>
          <a:xfrm>
            <a:off x="461021" y="355124"/>
            <a:ext cx="8229600" cy="411161"/>
          </a:xfrm>
          <a:prstGeom prst="rect">
            <a:avLst/>
          </a:prstGeom>
          <a:noFill/>
          <a:ln>
            <a:noFill/>
          </a:ln>
        </p:spPr>
        <p:txBody>
          <a:bodyPr lIns="0" tIns="0" rIns="0" bIns="0" anchor="b" anchorCtr="0">
            <a:noAutofit/>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accent6"/>
              </a:buClr>
              <a:buFont typeface="Arial"/>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buSzPct val="25000"/>
            </a:pPr>
            <a:r>
              <a:rPr lang="en-US" sz="2400" b="1" dirty="0" smtClean="0">
                <a:solidFill>
                  <a:schemeClr val="bg1"/>
                </a:solidFill>
              </a:rPr>
              <a:t>VMware NSX</a:t>
            </a:r>
            <a:endParaRPr lang="en-US" sz="2400" b="1" dirty="0">
              <a:solidFill>
                <a:schemeClr val="bg1"/>
              </a:solidFill>
            </a:endParaRPr>
          </a:p>
        </p:txBody>
      </p:sp>
    </p:spTree>
    <p:extLst>
      <p:ext uri="{BB962C8B-B14F-4D97-AF65-F5344CB8AC3E}">
        <p14:creationId xmlns:p14="http://schemas.microsoft.com/office/powerpoint/2010/main" val="2705609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Disaster Recovery by SRM</a:t>
            </a:r>
            <a:endParaRPr lang="en-US" dirty="0"/>
          </a:p>
        </p:txBody>
      </p:sp>
      <p:sp>
        <p:nvSpPr>
          <p:cNvPr id="276" name="Slide Number Placeholder 5"/>
          <p:cNvSpPr>
            <a:spLocks noGrp="1"/>
          </p:cNvSpPr>
          <p:nvPr>
            <p:ph type="sldNum" sz="quarter" idx="4294967295"/>
          </p:nvPr>
        </p:nvSpPr>
        <p:spPr>
          <a:xfrm>
            <a:off x="8700271" y="5706069"/>
            <a:ext cx="338138" cy="111947"/>
          </a:xfrm>
          <a:prstGeom prst="rect">
            <a:avLst/>
          </a:prstGeom>
        </p:spPr>
        <p:txBody>
          <a:bodyPr vert="horz" lIns="0" tIns="0" rIns="0" bIns="0" rtlCol="0" anchor="ctr"/>
          <a:lstStyle>
            <a:lvl1pPr algn="ctr">
              <a:defRPr sz="750">
                <a:solidFill>
                  <a:schemeClr val="bg1"/>
                </a:solidFill>
              </a:defRPr>
            </a:lvl1pPr>
          </a:lstStyle>
          <a:p>
            <a:fld id="{6EA6D8CF-3CDE-4807-BCD2-C9F2B831AAA5}" type="slidenum">
              <a:rPr lang="en-US" smtClean="0"/>
              <a:pPr/>
              <a:t>12</a:t>
            </a:fld>
            <a:endParaRPr lang="en-US" dirty="0"/>
          </a:p>
        </p:txBody>
      </p:sp>
      <p:grpSp>
        <p:nvGrpSpPr>
          <p:cNvPr id="81" name="Group 80"/>
          <p:cNvGrpSpPr/>
          <p:nvPr/>
        </p:nvGrpSpPr>
        <p:grpSpPr>
          <a:xfrm>
            <a:off x="4943910" y="3370642"/>
            <a:ext cx="1946943" cy="2126016"/>
            <a:chOff x="5068584" y="2721629"/>
            <a:chExt cx="3460331" cy="3778599"/>
          </a:xfrm>
        </p:grpSpPr>
        <p:sp>
          <p:nvSpPr>
            <p:cNvPr id="82" name="Rectangle 81"/>
            <p:cNvSpPr/>
            <p:nvPr/>
          </p:nvSpPr>
          <p:spPr>
            <a:xfrm>
              <a:off x="5068584" y="2721629"/>
              <a:ext cx="3460331" cy="2940689"/>
            </a:xfrm>
            <a:prstGeom prst="rect">
              <a:avLst/>
            </a:prstGeom>
            <a:solidFill>
              <a:schemeClr val="bg2">
                <a:lumMod val="60000"/>
                <a:lumOff val="40000"/>
              </a:schemeClr>
            </a:solidFill>
            <a:ln/>
            <a:scene3d>
              <a:camera prst="isometricTopUp"/>
              <a:lightRig rig="threePt" dir="t"/>
            </a:scene3d>
            <a:sp3d>
              <a:bevelT w="1270"/>
            </a:sp3d>
          </p:spPr>
          <p:style>
            <a:lnRef idx="1">
              <a:schemeClr val="dk1"/>
            </a:lnRef>
            <a:fillRef idx="3">
              <a:schemeClr val="dk1"/>
            </a:fillRef>
            <a:effectRef idx="2">
              <a:schemeClr val="dk1"/>
            </a:effectRef>
            <a:fontRef idx="minor">
              <a:schemeClr val="lt1"/>
            </a:fontRef>
          </p:style>
          <p:txBody>
            <a:bodyPr rtlCol="0" anchor="ctr"/>
            <a:lstStyle/>
            <a:p>
              <a:pPr algn="ctr"/>
              <a:endParaRPr lang="en-US" sz="1013" dirty="0"/>
            </a:p>
          </p:txBody>
        </p:sp>
        <p:sp>
          <p:nvSpPr>
            <p:cNvPr id="83" name="Rectangle 82"/>
            <p:cNvSpPr/>
            <p:nvPr/>
          </p:nvSpPr>
          <p:spPr>
            <a:xfrm>
              <a:off x="5828857" y="5782042"/>
              <a:ext cx="1769825" cy="718186"/>
            </a:xfrm>
            <a:prstGeom prst="rect">
              <a:avLst/>
            </a:prstGeom>
          </p:spPr>
          <p:txBody>
            <a:bodyPr wrap="none">
              <a:spAutoFit/>
            </a:bodyPr>
            <a:lstStyle/>
            <a:p>
              <a:pPr algn="ctr"/>
              <a:r>
                <a:rPr lang="en-US" sz="1013" b="1" dirty="0"/>
                <a:t>DC-Site2</a:t>
              </a:r>
            </a:p>
            <a:p>
              <a:pPr algn="ctr"/>
              <a:r>
                <a:rPr lang="en-US" sz="1013" b="1" dirty="0"/>
                <a:t>(Recovery Site)</a:t>
              </a:r>
            </a:p>
          </p:txBody>
        </p:sp>
      </p:grpSp>
      <p:sp>
        <p:nvSpPr>
          <p:cNvPr id="84" name="Rectangle 83"/>
          <p:cNvSpPr/>
          <p:nvPr/>
        </p:nvSpPr>
        <p:spPr>
          <a:xfrm>
            <a:off x="4948729" y="3375460"/>
            <a:ext cx="1946943" cy="1654569"/>
          </a:xfrm>
          <a:prstGeom prst="rect">
            <a:avLst/>
          </a:prstGeom>
          <a:solidFill>
            <a:schemeClr val="accent4">
              <a:lumMod val="60000"/>
              <a:lumOff val="40000"/>
            </a:schemeClr>
          </a:solidFill>
          <a:ln/>
          <a:scene3d>
            <a:camera prst="isometricTopUp"/>
            <a:lightRig rig="threePt" dir="t"/>
          </a:scene3d>
          <a:sp3d>
            <a:bevelT w="1270"/>
          </a:sp3d>
        </p:spPr>
        <p:style>
          <a:lnRef idx="1">
            <a:schemeClr val="dk1"/>
          </a:lnRef>
          <a:fillRef idx="3">
            <a:schemeClr val="dk1"/>
          </a:fillRef>
          <a:effectRef idx="2">
            <a:schemeClr val="dk1"/>
          </a:effectRef>
          <a:fontRef idx="minor">
            <a:schemeClr val="lt1"/>
          </a:fontRef>
        </p:style>
        <p:txBody>
          <a:bodyPr rtlCol="0" anchor="ctr"/>
          <a:lstStyle/>
          <a:p>
            <a:pPr algn="ctr"/>
            <a:endParaRPr lang="en-US" sz="1013" dirty="0"/>
          </a:p>
        </p:txBody>
      </p:sp>
      <p:sp>
        <p:nvSpPr>
          <p:cNvPr id="86" name="Rectangle 85"/>
          <p:cNvSpPr/>
          <p:nvPr/>
        </p:nvSpPr>
        <p:spPr>
          <a:xfrm>
            <a:off x="2412804" y="3367345"/>
            <a:ext cx="1946943" cy="1654569"/>
          </a:xfrm>
          <a:prstGeom prst="rect">
            <a:avLst/>
          </a:prstGeom>
          <a:solidFill>
            <a:schemeClr val="bg2">
              <a:lumMod val="60000"/>
              <a:lumOff val="40000"/>
            </a:schemeClr>
          </a:solidFill>
          <a:ln/>
          <a:scene3d>
            <a:camera prst="isometricTopUp"/>
            <a:lightRig rig="threePt" dir="t"/>
          </a:scene3d>
          <a:sp3d>
            <a:bevelT w="1270"/>
          </a:sp3d>
        </p:spPr>
        <p:style>
          <a:lnRef idx="1">
            <a:schemeClr val="dk1"/>
          </a:lnRef>
          <a:fillRef idx="3">
            <a:schemeClr val="dk1"/>
          </a:fillRef>
          <a:effectRef idx="2">
            <a:schemeClr val="dk1"/>
          </a:effectRef>
          <a:fontRef idx="minor">
            <a:schemeClr val="lt1"/>
          </a:fontRef>
        </p:style>
        <p:txBody>
          <a:bodyPr rtlCol="0" anchor="ctr"/>
          <a:lstStyle/>
          <a:p>
            <a:pPr algn="ctr"/>
            <a:endParaRPr lang="en-US" sz="1013" dirty="0"/>
          </a:p>
        </p:txBody>
      </p:sp>
      <p:sp>
        <p:nvSpPr>
          <p:cNvPr id="87" name="Rectangle 86"/>
          <p:cNvSpPr/>
          <p:nvPr/>
        </p:nvSpPr>
        <p:spPr>
          <a:xfrm>
            <a:off x="2411842" y="3366382"/>
            <a:ext cx="1946943" cy="1654569"/>
          </a:xfrm>
          <a:prstGeom prst="rect">
            <a:avLst/>
          </a:prstGeom>
          <a:solidFill>
            <a:srgbClr val="F95D5D"/>
          </a:solidFill>
          <a:ln/>
          <a:scene3d>
            <a:camera prst="isometricTopUp"/>
            <a:lightRig rig="threePt" dir="t"/>
          </a:scene3d>
          <a:sp3d>
            <a:bevelT w="1270"/>
          </a:sp3d>
        </p:spPr>
        <p:style>
          <a:lnRef idx="1">
            <a:schemeClr val="dk1"/>
          </a:lnRef>
          <a:fillRef idx="3">
            <a:schemeClr val="dk1"/>
          </a:fillRef>
          <a:effectRef idx="2">
            <a:schemeClr val="dk1"/>
          </a:effectRef>
          <a:fontRef idx="minor">
            <a:schemeClr val="lt1"/>
          </a:fontRef>
        </p:style>
        <p:txBody>
          <a:bodyPr rtlCol="0" anchor="ctr"/>
          <a:lstStyle/>
          <a:p>
            <a:pPr algn="ctr"/>
            <a:endParaRPr lang="en-US" sz="1013" dirty="0"/>
          </a:p>
        </p:txBody>
      </p:sp>
      <p:pic>
        <p:nvPicPr>
          <p:cNvPr id="88" name="Picture 384" descr="ICON_Server_Rack_Q30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57005" y="3869286"/>
            <a:ext cx="340310" cy="26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AutoShape 19"/>
          <p:cNvSpPr>
            <a:spLocks noChangeArrowheads="1"/>
          </p:cNvSpPr>
          <p:nvPr/>
        </p:nvSpPr>
        <p:spPr bwMode="auto">
          <a:xfrm>
            <a:off x="3249678" y="4440803"/>
            <a:ext cx="2298992" cy="185312"/>
          </a:xfrm>
          <a:prstGeom prst="rightArrow">
            <a:avLst>
              <a:gd name="adj1" fmla="val 62910"/>
              <a:gd name="adj2" fmla="val 50000"/>
            </a:avLst>
          </a:prstGeom>
          <a:gradFill flip="none" rotWithShape="1">
            <a:gsLst>
              <a:gs pos="40000">
                <a:schemeClr val="accent1"/>
              </a:gs>
              <a:gs pos="100000">
                <a:schemeClr val="bg1"/>
              </a:gs>
            </a:gsLst>
            <a:lin ang="10800000" scaled="1"/>
            <a:tileRect/>
          </a:gradFill>
          <a:ln w="9525" algn="ctr">
            <a:noFill/>
            <a:miter lim="800000"/>
            <a:headEnd/>
            <a:tailEnd/>
          </a:ln>
        </p:spPr>
        <p:txBody>
          <a:bodyPr wrap="none" lIns="0" tIns="0" rIns="0" bIns="0" anchor="ctr"/>
          <a:lstStyle/>
          <a:p>
            <a:pPr algn="r">
              <a:defRPr/>
            </a:pPr>
            <a:endParaRPr lang="en-US" sz="788" dirty="0">
              <a:solidFill>
                <a:schemeClr val="bg1"/>
              </a:solidFill>
              <a:latin typeface="Arial" charset="0"/>
            </a:endParaRPr>
          </a:p>
        </p:txBody>
      </p:sp>
      <p:pic>
        <p:nvPicPr>
          <p:cNvPr id="90" name="Picture 384" descr="ICON_Server_Rack_Q30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12945" y="4022804"/>
            <a:ext cx="340310" cy="26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384" descr="ICON_Server_Rack_Q30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80111" y="4170922"/>
            <a:ext cx="340310" cy="26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384" descr="ICON_Server_Rack_Q30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507130" y="3870805"/>
            <a:ext cx="340310" cy="26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384" descr="ICON_Server_Rack_Q30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63069" y="4024323"/>
            <a:ext cx="340310" cy="26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93"/>
          <p:cNvSpPr/>
          <p:nvPr/>
        </p:nvSpPr>
        <p:spPr>
          <a:xfrm>
            <a:off x="2782713" y="5087669"/>
            <a:ext cx="1027845" cy="404085"/>
          </a:xfrm>
          <a:prstGeom prst="rect">
            <a:avLst/>
          </a:prstGeom>
        </p:spPr>
        <p:txBody>
          <a:bodyPr wrap="none">
            <a:spAutoFit/>
          </a:bodyPr>
          <a:lstStyle/>
          <a:p>
            <a:pPr algn="ctr"/>
            <a:r>
              <a:rPr lang="en-US" sz="1013" b="1" dirty="0"/>
              <a:t>DC-Site1</a:t>
            </a:r>
          </a:p>
          <a:p>
            <a:pPr algn="ctr"/>
            <a:r>
              <a:rPr lang="en-US" sz="1013" b="1" dirty="0"/>
              <a:t>(Protected Site)</a:t>
            </a:r>
          </a:p>
        </p:txBody>
      </p:sp>
      <p:pic>
        <p:nvPicPr>
          <p:cNvPr id="95" name="Picture 385" descr="ICON_Server_red_Q408"/>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956097" y="3869286"/>
            <a:ext cx="332739" cy="26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13" descr="C:\Users\Abject-3D\Desktop\VMWare Files\FINAL diagrams\Basic Virtualization\3D PNGs\DGRM_Server_VMs_basic_3_VMware_Q408_1.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961716" y="3810039"/>
            <a:ext cx="341027" cy="24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3" descr="C:\Users\Abject-3D\Desktop\VMWare Files\FINAL diagrams\Basic Virtualization\3D PNGs\DGRM_Server_VMs_basic_3_VMware_Q408_1.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16435" y="3958157"/>
            <a:ext cx="341027" cy="24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13" descr="C:\Users\Abject-3D\Desktop\VMWare Files\FINAL diagrams\Basic Virtualization\3D PNGs\DGRM_Server_VMs_basic_3_VMware_Q408_1.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481890" y="4108208"/>
            <a:ext cx="341027" cy="24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13" descr="C:\Users\Abject-3D\Desktop\VMWare Files\FINAL diagrams\Basic Virtualization\3D PNGs\DGRM_Server_VMs_basic_3_VMware_Q408_1.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507128" y="3810039"/>
            <a:ext cx="341027" cy="24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13" descr="C:\Users\Abject-3D\Desktop\VMWare Files\FINAL diagrams\Basic Virtualization\3D PNGs\DGRM_Server_VMs_basic_3_VMware_Q408_1.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764543" y="3963556"/>
            <a:ext cx="341027" cy="24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150" descr="ICON_VM_basic_label_Q30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079869" y="3782020"/>
            <a:ext cx="100719" cy="11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Picture 150" descr="ICON_VM_basic_label_Q30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164245" y="3826662"/>
            <a:ext cx="100719" cy="11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150" descr="ICON_VM_basic_label_Q30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998670" y="3834082"/>
            <a:ext cx="100719" cy="11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150" descr="ICON_VM_basic_label_Q30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084309" y="3879377"/>
            <a:ext cx="100719" cy="11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150" descr="ICON_VM_basic_label_Q30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327476" y="3931354"/>
            <a:ext cx="100719" cy="11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Picture 150" descr="ICON_VM_basic_label_Q30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411852" y="3975995"/>
            <a:ext cx="100719" cy="11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Picture 150" descr="ICON_VM_basic_label_Q30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246277" y="3983417"/>
            <a:ext cx="100719" cy="11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150" descr="ICON_VM_basic_label_Q30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331916" y="4028711"/>
            <a:ext cx="100719" cy="11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Picture 150" descr="ICON_VM_basic_label_Q30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598531" y="4074947"/>
            <a:ext cx="100719" cy="11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150" descr="ICON_VM_basic_label_Q30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682908" y="4119589"/>
            <a:ext cx="100719" cy="11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Picture 150" descr="ICON_VM_basic_label_Q30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517333" y="4127010"/>
            <a:ext cx="100719" cy="11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50" descr="ICON_VM_basic_label_Q30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602972" y="4172304"/>
            <a:ext cx="100719" cy="11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Picture 150" descr="ICON_VM_basic_label_Q308"/>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615362" y="3773947"/>
            <a:ext cx="77173" cy="8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Picture 150" descr="ICON_VM_basic_label_Q308"/>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672206" y="3807668"/>
            <a:ext cx="77173" cy="8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50" descr="ICON_VM_basic_label_Q308"/>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734831" y="3847170"/>
            <a:ext cx="77173" cy="8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150" descr="ICON_VM_basic_label_Q308"/>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550813" y="3825010"/>
            <a:ext cx="77173" cy="8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150" descr="ICON_VM_basic_label_Q308"/>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607657" y="3858732"/>
            <a:ext cx="77173" cy="8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50" descr="ICON_VM_basic_label_Q308"/>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670281" y="3898234"/>
            <a:ext cx="77173" cy="8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150" descr="ICON_VM_basic_label_Q308"/>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869568" y="3928774"/>
            <a:ext cx="77173" cy="8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150" descr="ICON_VM_basic_label_Q308"/>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926412" y="3962496"/>
            <a:ext cx="77173" cy="8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150" descr="ICON_VM_basic_label_Q308"/>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989036" y="4001998"/>
            <a:ext cx="77173" cy="8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150" descr="ICON_VM_basic_label_Q308"/>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805018" y="3979838"/>
            <a:ext cx="77173" cy="8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150" descr="ICON_VM_basic_label_Q308"/>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861862" y="4013559"/>
            <a:ext cx="77173" cy="8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Picture 150" descr="ICON_VM_basic_label_Q308"/>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924487" y="4053061"/>
            <a:ext cx="77173" cy="8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 name="Picture 150" descr="ICON_VM_basic_label_Q30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010323" y="4474612"/>
            <a:ext cx="100719" cy="11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 name="Picture 150" descr="ICON_VM_basic_label_Q30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453326" y="4479201"/>
            <a:ext cx="100719" cy="11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Picture 150" descr="ICON_VM_basic_label_Q30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854946" y="4477767"/>
            <a:ext cx="100719" cy="11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Rectangular Callout 128"/>
          <p:cNvSpPr/>
          <p:nvPr/>
        </p:nvSpPr>
        <p:spPr>
          <a:xfrm>
            <a:off x="1980353" y="2409062"/>
            <a:ext cx="2199031" cy="577081"/>
          </a:xfrm>
          <a:prstGeom prst="wedgeRectCallout">
            <a:avLst>
              <a:gd name="adj1" fmla="val 19706"/>
              <a:gd name="adj2" fmla="val 123676"/>
            </a:avLst>
          </a:prstGeom>
          <a:ln/>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en-US" sz="1050" b="1" dirty="0"/>
              <a:t>Automated Recovery</a:t>
            </a:r>
          </a:p>
          <a:p>
            <a:pPr algn="ctr"/>
            <a:r>
              <a:rPr lang="en-US" sz="1050" dirty="0"/>
              <a:t>minimizes downtime (RTO) from local or site failures</a:t>
            </a:r>
          </a:p>
        </p:txBody>
      </p:sp>
      <p:pic>
        <p:nvPicPr>
          <p:cNvPr id="135" name="Picture 4" descr="http://www.workbooks.com/sites/default/files/image/Blog%20Images/action.png"/>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6276273" y="3782019"/>
            <a:ext cx="534402" cy="534402"/>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13" descr="ICON_Storage_1up_Q308.png"/>
          <p:cNvPicPr>
            <a:picLocks noChangeAspect="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5141406" y="4142703"/>
            <a:ext cx="205794" cy="2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 name="Group 138"/>
          <p:cNvGrpSpPr/>
          <p:nvPr/>
        </p:nvGrpSpPr>
        <p:grpSpPr>
          <a:xfrm>
            <a:off x="5227387" y="4280078"/>
            <a:ext cx="510664" cy="256832"/>
            <a:chOff x="1114570" y="4606088"/>
            <a:chExt cx="680708" cy="342353"/>
          </a:xfrm>
        </p:grpSpPr>
        <p:sp>
          <p:nvSpPr>
            <p:cNvPr id="140" name="AutoShape 19"/>
            <p:cNvSpPr>
              <a:spLocks noChangeArrowheads="1"/>
            </p:cNvSpPr>
            <p:nvPr/>
          </p:nvSpPr>
          <p:spPr bwMode="auto">
            <a:xfrm flipV="1">
              <a:off x="1114570" y="4606088"/>
              <a:ext cx="680708" cy="342353"/>
            </a:xfrm>
            <a:prstGeom prst="rightArrow">
              <a:avLst>
                <a:gd name="adj1" fmla="val 62910"/>
                <a:gd name="adj2" fmla="val 50000"/>
              </a:avLst>
            </a:prstGeom>
            <a:gradFill flip="none" rotWithShape="1">
              <a:gsLst>
                <a:gs pos="40000">
                  <a:schemeClr val="accent1"/>
                </a:gs>
                <a:gs pos="100000">
                  <a:schemeClr val="bg1"/>
                </a:gs>
              </a:gsLst>
              <a:lin ang="10800000" scaled="1"/>
              <a:tileRect/>
            </a:gradFill>
            <a:ln w="9525" algn="ctr">
              <a:noFill/>
              <a:miter lim="800000"/>
              <a:headEnd/>
              <a:tailEnd/>
            </a:ln>
            <a:scene3d>
              <a:camera prst="isometricTopUp">
                <a:rot lat="2381504" lon="8276930" rev="18108424"/>
              </a:camera>
              <a:lightRig rig="threePt" dir="t"/>
            </a:scene3d>
          </p:spPr>
          <p:txBody>
            <a:bodyPr wrap="none" lIns="0" tIns="0" rIns="0" bIns="0" anchor="ctr"/>
            <a:lstStyle/>
            <a:p>
              <a:pPr algn="r">
                <a:defRPr/>
              </a:pPr>
              <a:endParaRPr lang="en-US" sz="788" dirty="0">
                <a:solidFill>
                  <a:schemeClr val="bg1"/>
                </a:solidFill>
                <a:latin typeface="Arial" charset="0"/>
              </a:endParaRPr>
            </a:p>
          </p:txBody>
        </p:sp>
        <p:grpSp>
          <p:nvGrpSpPr>
            <p:cNvPr id="141" name="Group 140"/>
            <p:cNvGrpSpPr/>
            <p:nvPr/>
          </p:nvGrpSpPr>
          <p:grpSpPr>
            <a:xfrm>
              <a:off x="1336473" y="4633228"/>
              <a:ext cx="170701" cy="199314"/>
              <a:chOff x="4038940" y="251245"/>
              <a:chExt cx="823912" cy="728663"/>
            </a:xfrm>
          </p:grpSpPr>
          <p:pic>
            <p:nvPicPr>
              <p:cNvPr id="142" name="Picture 17" descr="C:\Users\Abject-3D\Desktop\VMWare Files\FINAL diagrams\Basic Virtualization\3D PNGs\DGRM_DataRecovery_R1_BackupOnly_Q210_Comm_15.png"/>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4310402" y="551283"/>
                <a:ext cx="5524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Picture 18" descr="C:\Users\Abject-3D\Desktop\VMWare Files\FINAL diagrams\Basic Virtualization\3D PNGs\DGRM_DataRecovery_R1_BackupOnly_Q210_Comm_14.png"/>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4167527" y="403645"/>
                <a:ext cx="5429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 name="Picture 19" descr="C:\Users\Abject-3D\Desktop\VMWare Files\FINAL diagrams\Basic Virtualization\3D PNGs\DGRM_DataRecovery_R1_BackupOnly_Q210_Comm_13.png"/>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4038940" y="251245"/>
                <a:ext cx="5429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50" name="Rectangular Callout 149"/>
          <p:cNvSpPr/>
          <p:nvPr/>
        </p:nvSpPr>
        <p:spPr>
          <a:xfrm>
            <a:off x="4082475" y="3188255"/>
            <a:ext cx="1571473" cy="415498"/>
          </a:xfrm>
          <a:prstGeom prst="wedgeRectCallout">
            <a:avLst>
              <a:gd name="adj1" fmla="val 20682"/>
              <a:gd name="adj2" fmla="val 138879"/>
            </a:avLst>
          </a:prstGeom>
          <a:ln/>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en-US" sz="1050" b="1" dirty="0"/>
              <a:t>Reliability </a:t>
            </a:r>
          </a:p>
          <a:p>
            <a:pPr algn="ctr"/>
            <a:r>
              <a:rPr lang="en-US" sz="1050" dirty="0"/>
              <a:t>Non-disruptive DR Test</a:t>
            </a:r>
          </a:p>
        </p:txBody>
      </p:sp>
      <p:pic>
        <p:nvPicPr>
          <p:cNvPr id="79" name="Picture 6" descr="http://tsmith.co/wp-content/uploads/2014/01/vsan-icon.png"/>
          <p:cNvPicPr>
            <a:picLocks noChangeAspect="1" noChangeArrowheads="1"/>
          </p:cNvPicPr>
          <p:nvPr/>
        </p:nvPicPr>
        <p:blipFill>
          <a:blip r:embed="rId1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28164" y="4377960"/>
            <a:ext cx="377160" cy="377161"/>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http://tsmith.co/wp-content/uploads/2014/01/vsan-icon.png"/>
          <p:cNvPicPr>
            <a:picLocks noChangeAspect="1" noChangeArrowheads="1"/>
          </p:cNvPicPr>
          <p:nvPr/>
        </p:nvPicPr>
        <p:blipFill>
          <a:blip r:embed="rId1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48670" y="4411703"/>
            <a:ext cx="377160" cy="377161"/>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4" descr="http://www.workbooks.com/sites/default/files/image/Blog%20Images/action.png"/>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2314796" y="3823325"/>
            <a:ext cx="534402" cy="534402"/>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ular Callout 62"/>
          <p:cNvSpPr/>
          <p:nvPr/>
        </p:nvSpPr>
        <p:spPr>
          <a:xfrm>
            <a:off x="923934" y="3867168"/>
            <a:ext cx="1225153" cy="738664"/>
          </a:xfrm>
          <a:prstGeom prst="wedgeRectCallout">
            <a:avLst>
              <a:gd name="adj1" fmla="val 19706"/>
              <a:gd name="adj2" fmla="val 123676"/>
            </a:avLst>
          </a:prstGeom>
          <a:noFill/>
          <a:ln>
            <a:noFill/>
          </a:ln>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r"/>
            <a:r>
              <a:rPr lang="en-US" sz="1050" b="1" dirty="0" smtClean="0">
                <a:solidFill>
                  <a:schemeClr val="tx1"/>
                </a:solidFill>
              </a:rPr>
              <a:t>vCenter-1 (mgmt.)</a:t>
            </a:r>
          </a:p>
          <a:p>
            <a:pPr algn="r"/>
            <a:endParaRPr lang="en-US" sz="1050" b="1" dirty="0">
              <a:solidFill>
                <a:schemeClr val="tx1"/>
              </a:solidFill>
            </a:endParaRPr>
          </a:p>
          <a:p>
            <a:pPr algn="r"/>
            <a:r>
              <a:rPr lang="en-US" sz="1050" b="1" dirty="0">
                <a:solidFill>
                  <a:schemeClr val="tx1"/>
                </a:solidFill>
              </a:rPr>
              <a:t>SRM-1</a:t>
            </a:r>
          </a:p>
          <a:p>
            <a:pPr algn="r"/>
            <a:endParaRPr lang="en-US" sz="1050" dirty="0">
              <a:solidFill>
                <a:schemeClr val="tx1"/>
              </a:solidFill>
            </a:endParaRPr>
          </a:p>
        </p:txBody>
      </p:sp>
      <p:sp>
        <p:nvSpPr>
          <p:cNvPr id="64" name="Rectangular Callout 63"/>
          <p:cNvSpPr/>
          <p:nvPr/>
        </p:nvSpPr>
        <p:spPr>
          <a:xfrm>
            <a:off x="7036043" y="3854162"/>
            <a:ext cx="1214250" cy="577081"/>
          </a:xfrm>
          <a:prstGeom prst="wedgeRectCallout">
            <a:avLst>
              <a:gd name="adj1" fmla="val 19706"/>
              <a:gd name="adj2" fmla="val 123676"/>
            </a:avLst>
          </a:prstGeom>
          <a:noFill/>
          <a:ln>
            <a:noFill/>
          </a:ln>
        </p:spPr>
        <p:style>
          <a:lnRef idx="1">
            <a:schemeClr val="accent1"/>
          </a:lnRef>
          <a:fillRef idx="3">
            <a:schemeClr val="accent1"/>
          </a:fillRef>
          <a:effectRef idx="2">
            <a:schemeClr val="accent1"/>
          </a:effectRef>
          <a:fontRef idx="minor">
            <a:schemeClr val="lt1"/>
          </a:fontRef>
        </p:style>
        <p:txBody>
          <a:bodyPr wrap="square" rtlCol="0" anchor="ctr">
            <a:spAutoFit/>
          </a:bodyPr>
          <a:lstStyle/>
          <a:p>
            <a:r>
              <a:rPr lang="en-US" sz="1050" b="1" dirty="0" smtClean="0">
                <a:solidFill>
                  <a:schemeClr val="tx1"/>
                </a:solidFill>
              </a:rPr>
              <a:t>vCenter-2 (mgmt.)</a:t>
            </a:r>
          </a:p>
          <a:p>
            <a:endParaRPr lang="en-US" sz="1050" b="1" dirty="0">
              <a:solidFill>
                <a:schemeClr val="tx1"/>
              </a:solidFill>
            </a:endParaRPr>
          </a:p>
          <a:p>
            <a:r>
              <a:rPr lang="en-US" sz="1050" b="1" dirty="0">
                <a:solidFill>
                  <a:schemeClr val="tx1"/>
                </a:solidFill>
              </a:rPr>
              <a:t>SRM-2</a:t>
            </a:r>
            <a:endParaRPr lang="en-US" sz="1050" dirty="0">
              <a:solidFill>
                <a:schemeClr val="tx1"/>
              </a:solidFill>
            </a:endParaRPr>
          </a:p>
        </p:txBody>
      </p:sp>
      <p:sp>
        <p:nvSpPr>
          <p:cNvPr id="65" name="Rectangular Callout 64"/>
          <p:cNvSpPr/>
          <p:nvPr/>
        </p:nvSpPr>
        <p:spPr>
          <a:xfrm>
            <a:off x="3358208" y="4671913"/>
            <a:ext cx="2341622" cy="415498"/>
          </a:xfrm>
          <a:prstGeom prst="wedgeRectCallout">
            <a:avLst>
              <a:gd name="adj1" fmla="val 19706"/>
              <a:gd name="adj2" fmla="val 123676"/>
            </a:avLst>
          </a:prstGeom>
          <a:noFill/>
          <a:ln>
            <a:noFill/>
          </a:ln>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en-US" sz="1050" b="1" dirty="0" smtClean="0">
                <a:solidFill>
                  <a:schemeClr val="tx1"/>
                </a:solidFill>
              </a:rPr>
              <a:t>Storage</a:t>
            </a:r>
            <a:endParaRPr lang="en-US" sz="1050" b="1" dirty="0">
              <a:solidFill>
                <a:schemeClr val="tx1"/>
              </a:solidFill>
            </a:endParaRPr>
          </a:p>
          <a:p>
            <a:pPr algn="ctr"/>
            <a:r>
              <a:rPr lang="en-US" sz="1050" b="1" dirty="0">
                <a:solidFill>
                  <a:schemeClr val="tx1"/>
                </a:solidFill>
              </a:rPr>
              <a:t>Replication</a:t>
            </a:r>
            <a:endParaRPr lang="en-US" sz="1050" dirty="0">
              <a:solidFill>
                <a:schemeClr val="tx1"/>
              </a:solidFill>
            </a:endParaRPr>
          </a:p>
        </p:txBody>
      </p:sp>
    </p:spTree>
    <p:extLst>
      <p:ext uri="{BB962C8B-B14F-4D97-AF65-F5344CB8AC3E}">
        <p14:creationId xmlns:p14="http://schemas.microsoft.com/office/powerpoint/2010/main" val="3440176878"/>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1000"/>
                                        <p:tgtEl>
                                          <p:spTgt spid="103"/>
                                        </p:tgtEl>
                                      </p:cBhvr>
                                    </p:animEffect>
                                    <p:anim calcmode="lin" valueType="num">
                                      <p:cBhvr>
                                        <p:cTn id="8" dur="1000" fill="hold"/>
                                        <p:tgtEl>
                                          <p:spTgt spid="103"/>
                                        </p:tgtEl>
                                        <p:attrNameLst>
                                          <p:attrName>ppt_x</p:attrName>
                                        </p:attrNameLst>
                                      </p:cBhvr>
                                      <p:tavLst>
                                        <p:tav tm="0">
                                          <p:val>
                                            <p:strVal val="#ppt_x"/>
                                          </p:val>
                                        </p:tav>
                                        <p:tav tm="100000">
                                          <p:val>
                                            <p:strVal val="#ppt_x"/>
                                          </p:val>
                                        </p:tav>
                                      </p:tavLst>
                                    </p:anim>
                                    <p:anim calcmode="lin" valueType="num">
                                      <p:cBhvr>
                                        <p:cTn id="9" dur="1000" fill="hold"/>
                                        <p:tgtEl>
                                          <p:spTgt spid="10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1000"/>
                                        <p:tgtEl>
                                          <p:spTgt spid="104"/>
                                        </p:tgtEl>
                                      </p:cBhvr>
                                    </p:animEffect>
                                    <p:anim calcmode="lin" valueType="num">
                                      <p:cBhvr>
                                        <p:cTn id="13" dur="1000" fill="hold"/>
                                        <p:tgtEl>
                                          <p:spTgt spid="104"/>
                                        </p:tgtEl>
                                        <p:attrNameLst>
                                          <p:attrName>ppt_x</p:attrName>
                                        </p:attrNameLst>
                                      </p:cBhvr>
                                      <p:tavLst>
                                        <p:tav tm="0">
                                          <p:val>
                                            <p:strVal val="#ppt_x"/>
                                          </p:val>
                                        </p:tav>
                                        <p:tav tm="100000">
                                          <p:val>
                                            <p:strVal val="#ppt_x"/>
                                          </p:val>
                                        </p:tav>
                                      </p:tavLst>
                                    </p:anim>
                                    <p:anim calcmode="lin" valueType="num">
                                      <p:cBhvr>
                                        <p:cTn id="14" dur="1000" fill="hold"/>
                                        <p:tgtEl>
                                          <p:spTgt spid="10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1000"/>
                                        <p:tgtEl>
                                          <p:spTgt spid="102"/>
                                        </p:tgtEl>
                                      </p:cBhvr>
                                    </p:animEffect>
                                    <p:anim calcmode="lin" valueType="num">
                                      <p:cBhvr>
                                        <p:cTn id="18" dur="1000" fill="hold"/>
                                        <p:tgtEl>
                                          <p:spTgt spid="102"/>
                                        </p:tgtEl>
                                        <p:attrNameLst>
                                          <p:attrName>ppt_x</p:attrName>
                                        </p:attrNameLst>
                                      </p:cBhvr>
                                      <p:tavLst>
                                        <p:tav tm="0">
                                          <p:val>
                                            <p:strVal val="#ppt_x"/>
                                          </p:val>
                                        </p:tav>
                                        <p:tav tm="100000">
                                          <p:val>
                                            <p:strVal val="#ppt_x"/>
                                          </p:val>
                                        </p:tav>
                                      </p:tavLst>
                                    </p:anim>
                                    <p:anim calcmode="lin" valueType="num">
                                      <p:cBhvr>
                                        <p:cTn id="19" dur="1000" fill="hold"/>
                                        <p:tgtEl>
                                          <p:spTgt spid="10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fade">
                                      <p:cBhvr>
                                        <p:cTn id="22" dur="1000"/>
                                        <p:tgtEl>
                                          <p:spTgt spid="101"/>
                                        </p:tgtEl>
                                      </p:cBhvr>
                                    </p:animEffect>
                                    <p:anim calcmode="lin" valueType="num">
                                      <p:cBhvr>
                                        <p:cTn id="23" dur="1000" fill="hold"/>
                                        <p:tgtEl>
                                          <p:spTgt spid="101"/>
                                        </p:tgtEl>
                                        <p:attrNameLst>
                                          <p:attrName>ppt_x</p:attrName>
                                        </p:attrNameLst>
                                      </p:cBhvr>
                                      <p:tavLst>
                                        <p:tav tm="0">
                                          <p:val>
                                            <p:strVal val="#ppt_x"/>
                                          </p:val>
                                        </p:tav>
                                        <p:tav tm="100000">
                                          <p:val>
                                            <p:strVal val="#ppt_x"/>
                                          </p:val>
                                        </p:tav>
                                      </p:tavLst>
                                    </p:anim>
                                    <p:anim calcmode="lin" valueType="num">
                                      <p:cBhvr>
                                        <p:cTn id="24" dur="1000" fill="hold"/>
                                        <p:tgtEl>
                                          <p:spTgt spid="10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7"/>
                                        </p:tgtEl>
                                        <p:attrNameLst>
                                          <p:attrName>style.visibility</p:attrName>
                                        </p:attrNameLst>
                                      </p:cBhvr>
                                      <p:to>
                                        <p:strVal val="visible"/>
                                      </p:to>
                                    </p:set>
                                    <p:animEffect transition="in" filter="fade">
                                      <p:cBhvr>
                                        <p:cTn id="27" dur="1000"/>
                                        <p:tgtEl>
                                          <p:spTgt spid="107"/>
                                        </p:tgtEl>
                                      </p:cBhvr>
                                    </p:animEffect>
                                    <p:anim calcmode="lin" valueType="num">
                                      <p:cBhvr>
                                        <p:cTn id="28" dur="1000" fill="hold"/>
                                        <p:tgtEl>
                                          <p:spTgt spid="107"/>
                                        </p:tgtEl>
                                        <p:attrNameLst>
                                          <p:attrName>ppt_x</p:attrName>
                                        </p:attrNameLst>
                                      </p:cBhvr>
                                      <p:tavLst>
                                        <p:tav tm="0">
                                          <p:val>
                                            <p:strVal val="#ppt_x"/>
                                          </p:val>
                                        </p:tav>
                                        <p:tav tm="100000">
                                          <p:val>
                                            <p:strVal val="#ppt_x"/>
                                          </p:val>
                                        </p:tav>
                                      </p:tavLst>
                                    </p:anim>
                                    <p:anim calcmode="lin" valueType="num">
                                      <p:cBhvr>
                                        <p:cTn id="29" dur="1000" fill="hold"/>
                                        <p:tgtEl>
                                          <p:spTgt spid="10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fade">
                                      <p:cBhvr>
                                        <p:cTn id="32" dur="1000"/>
                                        <p:tgtEl>
                                          <p:spTgt spid="106"/>
                                        </p:tgtEl>
                                      </p:cBhvr>
                                    </p:animEffect>
                                    <p:anim calcmode="lin" valueType="num">
                                      <p:cBhvr>
                                        <p:cTn id="33" dur="1000" fill="hold"/>
                                        <p:tgtEl>
                                          <p:spTgt spid="106"/>
                                        </p:tgtEl>
                                        <p:attrNameLst>
                                          <p:attrName>ppt_x</p:attrName>
                                        </p:attrNameLst>
                                      </p:cBhvr>
                                      <p:tavLst>
                                        <p:tav tm="0">
                                          <p:val>
                                            <p:strVal val="#ppt_x"/>
                                          </p:val>
                                        </p:tav>
                                        <p:tav tm="100000">
                                          <p:val>
                                            <p:strVal val="#ppt_x"/>
                                          </p:val>
                                        </p:tav>
                                      </p:tavLst>
                                    </p:anim>
                                    <p:anim calcmode="lin" valueType="num">
                                      <p:cBhvr>
                                        <p:cTn id="34" dur="1000" fill="hold"/>
                                        <p:tgtEl>
                                          <p:spTgt spid="10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1000"/>
                                        <p:tgtEl>
                                          <p:spTgt spid="109"/>
                                        </p:tgtEl>
                                      </p:cBhvr>
                                    </p:animEffect>
                                    <p:anim calcmode="lin" valueType="num">
                                      <p:cBhvr>
                                        <p:cTn id="38" dur="1000" fill="hold"/>
                                        <p:tgtEl>
                                          <p:spTgt spid="109"/>
                                        </p:tgtEl>
                                        <p:attrNameLst>
                                          <p:attrName>ppt_x</p:attrName>
                                        </p:attrNameLst>
                                      </p:cBhvr>
                                      <p:tavLst>
                                        <p:tav tm="0">
                                          <p:val>
                                            <p:strVal val="#ppt_x"/>
                                          </p:val>
                                        </p:tav>
                                        <p:tav tm="100000">
                                          <p:val>
                                            <p:strVal val="#ppt_x"/>
                                          </p:val>
                                        </p:tav>
                                      </p:tavLst>
                                    </p:anim>
                                    <p:anim calcmode="lin" valueType="num">
                                      <p:cBhvr>
                                        <p:cTn id="39" dur="1000" fill="hold"/>
                                        <p:tgtEl>
                                          <p:spTgt spid="10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12"/>
                                        </p:tgtEl>
                                        <p:attrNameLst>
                                          <p:attrName>style.visibility</p:attrName>
                                        </p:attrNameLst>
                                      </p:cBhvr>
                                      <p:to>
                                        <p:strVal val="visible"/>
                                      </p:to>
                                    </p:set>
                                    <p:animEffect transition="in" filter="fade">
                                      <p:cBhvr>
                                        <p:cTn id="42" dur="1000"/>
                                        <p:tgtEl>
                                          <p:spTgt spid="112"/>
                                        </p:tgtEl>
                                      </p:cBhvr>
                                    </p:animEffect>
                                    <p:anim calcmode="lin" valueType="num">
                                      <p:cBhvr>
                                        <p:cTn id="43" dur="1000" fill="hold"/>
                                        <p:tgtEl>
                                          <p:spTgt spid="112"/>
                                        </p:tgtEl>
                                        <p:attrNameLst>
                                          <p:attrName>ppt_x</p:attrName>
                                        </p:attrNameLst>
                                      </p:cBhvr>
                                      <p:tavLst>
                                        <p:tav tm="0">
                                          <p:val>
                                            <p:strVal val="#ppt_x"/>
                                          </p:val>
                                        </p:tav>
                                        <p:tav tm="100000">
                                          <p:val>
                                            <p:strVal val="#ppt_x"/>
                                          </p:val>
                                        </p:tav>
                                      </p:tavLst>
                                    </p:anim>
                                    <p:anim calcmode="lin" valueType="num">
                                      <p:cBhvr>
                                        <p:cTn id="44" dur="1000" fill="hold"/>
                                        <p:tgtEl>
                                          <p:spTgt spid="11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Effect transition="in" filter="fade">
                                      <p:cBhvr>
                                        <p:cTn id="47" dur="1000"/>
                                        <p:tgtEl>
                                          <p:spTgt spid="96"/>
                                        </p:tgtEl>
                                      </p:cBhvr>
                                    </p:animEffect>
                                    <p:anim calcmode="lin" valueType="num">
                                      <p:cBhvr>
                                        <p:cTn id="48" dur="1000" fill="hold"/>
                                        <p:tgtEl>
                                          <p:spTgt spid="96"/>
                                        </p:tgtEl>
                                        <p:attrNameLst>
                                          <p:attrName>ppt_x</p:attrName>
                                        </p:attrNameLst>
                                      </p:cBhvr>
                                      <p:tavLst>
                                        <p:tav tm="0">
                                          <p:val>
                                            <p:strVal val="#ppt_x"/>
                                          </p:val>
                                        </p:tav>
                                        <p:tav tm="100000">
                                          <p:val>
                                            <p:strVal val="#ppt_x"/>
                                          </p:val>
                                        </p:tav>
                                      </p:tavLst>
                                    </p:anim>
                                    <p:anim calcmode="lin" valueType="num">
                                      <p:cBhvr>
                                        <p:cTn id="49" dur="1000" fill="hold"/>
                                        <p:tgtEl>
                                          <p:spTgt spid="96"/>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97"/>
                                        </p:tgtEl>
                                        <p:attrNameLst>
                                          <p:attrName>style.visibility</p:attrName>
                                        </p:attrNameLst>
                                      </p:cBhvr>
                                      <p:to>
                                        <p:strVal val="visible"/>
                                      </p:to>
                                    </p:set>
                                    <p:animEffect transition="in" filter="fade">
                                      <p:cBhvr>
                                        <p:cTn id="52" dur="1000"/>
                                        <p:tgtEl>
                                          <p:spTgt spid="97"/>
                                        </p:tgtEl>
                                      </p:cBhvr>
                                    </p:animEffect>
                                    <p:anim calcmode="lin" valueType="num">
                                      <p:cBhvr>
                                        <p:cTn id="53" dur="1000" fill="hold"/>
                                        <p:tgtEl>
                                          <p:spTgt spid="97"/>
                                        </p:tgtEl>
                                        <p:attrNameLst>
                                          <p:attrName>ppt_x</p:attrName>
                                        </p:attrNameLst>
                                      </p:cBhvr>
                                      <p:tavLst>
                                        <p:tav tm="0">
                                          <p:val>
                                            <p:strVal val="#ppt_x"/>
                                          </p:val>
                                        </p:tav>
                                        <p:tav tm="100000">
                                          <p:val>
                                            <p:strVal val="#ppt_x"/>
                                          </p:val>
                                        </p:tav>
                                      </p:tavLst>
                                    </p:anim>
                                    <p:anim calcmode="lin" valueType="num">
                                      <p:cBhvr>
                                        <p:cTn id="54" dur="1000" fill="hold"/>
                                        <p:tgtEl>
                                          <p:spTgt spid="97"/>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fade">
                                      <p:cBhvr>
                                        <p:cTn id="57" dur="1000"/>
                                        <p:tgtEl>
                                          <p:spTgt spid="98"/>
                                        </p:tgtEl>
                                      </p:cBhvr>
                                    </p:animEffect>
                                    <p:anim calcmode="lin" valueType="num">
                                      <p:cBhvr>
                                        <p:cTn id="58" dur="1000" fill="hold"/>
                                        <p:tgtEl>
                                          <p:spTgt spid="98"/>
                                        </p:tgtEl>
                                        <p:attrNameLst>
                                          <p:attrName>ppt_x</p:attrName>
                                        </p:attrNameLst>
                                      </p:cBhvr>
                                      <p:tavLst>
                                        <p:tav tm="0">
                                          <p:val>
                                            <p:strVal val="#ppt_x"/>
                                          </p:val>
                                        </p:tav>
                                        <p:tav tm="100000">
                                          <p:val>
                                            <p:strVal val="#ppt_x"/>
                                          </p:val>
                                        </p:tav>
                                      </p:tavLst>
                                    </p:anim>
                                    <p:anim calcmode="lin" valueType="num">
                                      <p:cBhvr>
                                        <p:cTn id="59" dur="1000" fill="hold"/>
                                        <p:tgtEl>
                                          <p:spTgt spid="9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99"/>
                                        </p:tgtEl>
                                        <p:attrNameLst>
                                          <p:attrName>style.visibility</p:attrName>
                                        </p:attrNameLst>
                                      </p:cBhvr>
                                      <p:to>
                                        <p:strVal val="visible"/>
                                      </p:to>
                                    </p:set>
                                    <p:animEffect transition="in" filter="fade">
                                      <p:cBhvr>
                                        <p:cTn id="62" dur="1000"/>
                                        <p:tgtEl>
                                          <p:spTgt spid="99"/>
                                        </p:tgtEl>
                                      </p:cBhvr>
                                    </p:animEffect>
                                    <p:anim calcmode="lin" valueType="num">
                                      <p:cBhvr>
                                        <p:cTn id="63" dur="1000" fill="hold"/>
                                        <p:tgtEl>
                                          <p:spTgt spid="99"/>
                                        </p:tgtEl>
                                        <p:attrNameLst>
                                          <p:attrName>ppt_x</p:attrName>
                                        </p:attrNameLst>
                                      </p:cBhvr>
                                      <p:tavLst>
                                        <p:tav tm="0">
                                          <p:val>
                                            <p:strVal val="#ppt_x"/>
                                          </p:val>
                                        </p:tav>
                                        <p:tav tm="100000">
                                          <p:val>
                                            <p:strVal val="#ppt_x"/>
                                          </p:val>
                                        </p:tav>
                                      </p:tavLst>
                                    </p:anim>
                                    <p:anim calcmode="lin" valueType="num">
                                      <p:cBhvr>
                                        <p:cTn id="64" dur="1000" fill="hold"/>
                                        <p:tgtEl>
                                          <p:spTgt spid="99"/>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00"/>
                                        </p:tgtEl>
                                        <p:attrNameLst>
                                          <p:attrName>style.visibility</p:attrName>
                                        </p:attrNameLst>
                                      </p:cBhvr>
                                      <p:to>
                                        <p:strVal val="visible"/>
                                      </p:to>
                                    </p:set>
                                    <p:animEffect transition="in" filter="fade">
                                      <p:cBhvr>
                                        <p:cTn id="67" dur="1000"/>
                                        <p:tgtEl>
                                          <p:spTgt spid="100"/>
                                        </p:tgtEl>
                                      </p:cBhvr>
                                    </p:animEffect>
                                    <p:anim calcmode="lin" valueType="num">
                                      <p:cBhvr>
                                        <p:cTn id="68" dur="1000" fill="hold"/>
                                        <p:tgtEl>
                                          <p:spTgt spid="100"/>
                                        </p:tgtEl>
                                        <p:attrNameLst>
                                          <p:attrName>ppt_x</p:attrName>
                                        </p:attrNameLst>
                                      </p:cBhvr>
                                      <p:tavLst>
                                        <p:tav tm="0">
                                          <p:val>
                                            <p:strVal val="#ppt_x"/>
                                          </p:val>
                                        </p:tav>
                                        <p:tav tm="100000">
                                          <p:val>
                                            <p:strVal val="#ppt_x"/>
                                          </p:val>
                                        </p:tav>
                                      </p:tavLst>
                                    </p:anim>
                                    <p:anim calcmode="lin" valueType="num">
                                      <p:cBhvr>
                                        <p:cTn id="69" dur="1000" fill="hold"/>
                                        <p:tgtEl>
                                          <p:spTgt spid="100"/>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16"/>
                                        </p:tgtEl>
                                        <p:attrNameLst>
                                          <p:attrName>style.visibility</p:attrName>
                                        </p:attrNameLst>
                                      </p:cBhvr>
                                      <p:to>
                                        <p:strVal val="visible"/>
                                      </p:to>
                                    </p:set>
                                    <p:animEffect transition="in" filter="fade">
                                      <p:cBhvr>
                                        <p:cTn id="72" dur="1000"/>
                                        <p:tgtEl>
                                          <p:spTgt spid="116"/>
                                        </p:tgtEl>
                                      </p:cBhvr>
                                    </p:animEffect>
                                    <p:anim calcmode="lin" valueType="num">
                                      <p:cBhvr>
                                        <p:cTn id="73" dur="1000" fill="hold"/>
                                        <p:tgtEl>
                                          <p:spTgt spid="116"/>
                                        </p:tgtEl>
                                        <p:attrNameLst>
                                          <p:attrName>ppt_x</p:attrName>
                                        </p:attrNameLst>
                                      </p:cBhvr>
                                      <p:tavLst>
                                        <p:tav tm="0">
                                          <p:val>
                                            <p:strVal val="#ppt_x"/>
                                          </p:val>
                                        </p:tav>
                                        <p:tav tm="100000">
                                          <p:val>
                                            <p:strVal val="#ppt_x"/>
                                          </p:val>
                                        </p:tav>
                                      </p:tavLst>
                                    </p:anim>
                                    <p:anim calcmode="lin" valueType="num">
                                      <p:cBhvr>
                                        <p:cTn id="74" dur="1000" fill="hold"/>
                                        <p:tgtEl>
                                          <p:spTgt spid="116"/>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14"/>
                                        </p:tgtEl>
                                        <p:attrNameLst>
                                          <p:attrName>style.visibility</p:attrName>
                                        </p:attrNameLst>
                                      </p:cBhvr>
                                      <p:to>
                                        <p:strVal val="visible"/>
                                      </p:to>
                                    </p:set>
                                    <p:animEffect transition="in" filter="fade">
                                      <p:cBhvr>
                                        <p:cTn id="77" dur="1000"/>
                                        <p:tgtEl>
                                          <p:spTgt spid="114"/>
                                        </p:tgtEl>
                                      </p:cBhvr>
                                    </p:animEffect>
                                    <p:anim calcmode="lin" valueType="num">
                                      <p:cBhvr>
                                        <p:cTn id="78" dur="1000" fill="hold"/>
                                        <p:tgtEl>
                                          <p:spTgt spid="114"/>
                                        </p:tgtEl>
                                        <p:attrNameLst>
                                          <p:attrName>ppt_x</p:attrName>
                                        </p:attrNameLst>
                                      </p:cBhvr>
                                      <p:tavLst>
                                        <p:tav tm="0">
                                          <p:val>
                                            <p:strVal val="#ppt_x"/>
                                          </p:val>
                                        </p:tav>
                                        <p:tav tm="100000">
                                          <p:val>
                                            <p:strVal val="#ppt_x"/>
                                          </p:val>
                                        </p:tav>
                                      </p:tavLst>
                                    </p:anim>
                                    <p:anim calcmode="lin" valueType="num">
                                      <p:cBhvr>
                                        <p:cTn id="79" dur="1000" fill="hold"/>
                                        <p:tgtEl>
                                          <p:spTgt spid="114"/>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fade">
                                      <p:cBhvr>
                                        <p:cTn id="82" dur="1000"/>
                                        <p:tgtEl>
                                          <p:spTgt spid="122"/>
                                        </p:tgtEl>
                                      </p:cBhvr>
                                    </p:animEffect>
                                    <p:anim calcmode="lin" valueType="num">
                                      <p:cBhvr>
                                        <p:cTn id="83" dur="1000" fill="hold"/>
                                        <p:tgtEl>
                                          <p:spTgt spid="122"/>
                                        </p:tgtEl>
                                        <p:attrNameLst>
                                          <p:attrName>ppt_x</p:attrName>
                                        </p:attrNameLst>
                                      </p:cBhvr>
                                      <p:tavLst>
                                        <p:tav tm="0">
                                          <p:val>
                                            <p:strVal val="#ppt_x"/>
                                          </p:val>
                                        </p:tav>
                                        <p:tav tm="100000">
                                          <p:val>
                                            <p:strVal val="#ppt_x"/>
                                          </p:val>
                                        </p:tav>
                                      </p:tavLst>
                                    </p:anim>
                                    <p:anim calcmode="lin" valueType="num">
                                      <p:cBhvr>
                                        <p:cTn id="84" dur="1000" fill="hold"/>
                                        <p:tgtEl>
                                          <p:spTgt spid="122"/>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120"/>
                                        </p:tgtEl>
                                        <p:attrNameLst>
                                          <p:attrName>style.visibility</p:attrName>
                                        </p:attrNameLst>
                                      </p:cBhvr>
                                      <p:to>
                                        <p:strVal val="visible"/>
                                      </p:to>
                                    </p:set>
                                    <p:animEffect transition="in" filter="fade">
                                      <p:cBhvr>
                                        <p:cTn id="87" dur="1000"/>
                                        <p:tgtEl>
                                          <p:spTgt spid="120"/>
                                        </p:tgtEl>
                                      </p:cBhvr>
                                    </p:animEffect>
                                    <p:anim calcmode="lin" valueType="num">
                                      <p:cBhvr>
                                        <p:cTn id="88" dur="1000" fill="hold"/>
                                        <p:tgtEl>
                                          <p:spTgt spid="120"/>
                                        </p:tgtEl>
                                        <p:attrNameLst>
                                          <p:attrName>ppt_x</p:attrName>
                                        </p:attrNameLst>
                                      </p:cBhvr>
                                      <p:tavLst>
                                        <p:tav tm="0">
                                          <p:val>
                                            <p:strVal val="#ppt_x"/>
                                          </p:val>
                                        </p:tav>
                                        <p:tav tm="100000">
                                          <p:val>
                                            <p:strVal val="#ppt_x"/>
                                          </p:val>
                                        </p:tav>
                                      </p:tavLst>
                                    </p:anim>
                                    <p:anim calcmode="lin" valueType="num">
                                      <p:cBhvr>
                                        <p:cTn id="89" dur="1000" fill="hold"/>
                                        <p:tgtEl>
                                          <p:spTgt spid="120"/>
                                        </p:tgtEl>
                                        <p:attrNameLst>
                                          <p:attrName>ppt_y</p:attrName>
                                        </p:attrNameLst>
                                      </p:cBhvr>
                                      <p:tavLst>
                                        <p:tav tm="0">
                                          <p:val>
                                            <p:strVal val="#ppt_y+.1"/>
                                          </p:val>
                                        </p:tav>
                                        <p:tav tm="100000">
                                          <p:val>
                                            <p:strVal val="#ppt_y"/>
                                          </p:val>
                                        </p:tav>
                                      </p:tavLst>
                                    </p:anim>
                                  </p:childTnLst>
                                </p:cTn>
                              </p:par>
                              <p:par>
                                <p:cTn id="90" presetID="47" presetClass="entr" presetSubtype="0" fill="hold" nodeType="withEffect">
                                  <p:stCondLst>
                                    <p:cond delay="0"/>
                                  </p:stCondLst>
                                  <p:childTnLst>
                                    <p:set>
                                      <p:cBhvr>
                                        <p:cTn id="91" dur="1" fill="hold">
                                          <p:stCondLst>
                                            <p:cond delay="0"/>
                                          </p:stCondLst>
                                        </p:cTn>
                                        <p:tgtEl>
                                          <p:spTgt spid="138"/>
                                        </p:tgtEl>
                                        <p:attrNameLst>
                                          <p:attrName>style.visibility</p:attrName>
                                        </p:attrNameLst>
                                      </p:cBhvr>
                                      <p:to>
                                        <p:strVal val="visible"/>
                                      </p:to>
                                    </p:set>
                                    <p:animEffect transition="in" filter="fade">
                                      <p:cBhvr>
                                        <p:cTn id="92" dur="1000"/>
                                        <p:tgtEl>
                                          <p:spTgt spid="138"/>
                                        </p:tgtEl>
                                      </p:cBhvr>
                                    </p:animEffect>
                                    <p:anim calcmode="lin" valueType="num">
                                      <p:cBhvr>
                                        <p:cTn id="93" dur="1000" fill="hold"/>
                                        <p:tgtEl>
                                          <p:spTgt spid="138"/>
                                        </p:tgtEl>
                                        <p:attrNameLst>
                                          <p:attrName>ppt_x</p:attrName>
                                        </p:attrNameLst>
                                      </p:cBhvr>
                                      <p:tavLst>
                                        <p:tav tm="0">
                                          <p:val>
                                            <p:strVal val="#ppt_x"/>
                                          </p:val>
                                        </p:tav>
                                        <p:tav tm="100000">
                                          <p:val>
                                            <p:strVal val="#ppt_x"/>
                                          </p:val>
                                        </p:tav>
                                      </p:tavLst>
                                    </p:anim>
                                    <p:anim calcmode="lin" valueType="num">
                                      <p:cBhvr>
                                        <p:cTn id="94" dur="1000" fill="hold"/>
                                        <p:tgtEl>
                                          <p:spTgt spid="138"/>
                                        </p:tgtEl>
                                        <p:attrNameLst>
                                          <p:attrName>ppt_y</p:attrName>
                                        </p:attrNameLst>
                                      </p:cBhvr>
                                      <p:tavLst>
                                        <p:tav tm="0">
                                          <p:val>
                                            <p:strVal val="#ppt_y-.1"/>
                                          </p:val>
                                        </p:tav>
                                        <p:tav tm="100000">
                                          <p:val>
                                            <p:strVal val="#ppt_y"/>
                                          </p:val>
                                        </p:tav>
                                      </p:tavLst>
                                    </p:anim>
                                  </p:childTnLst>
                                </p:cTn>
                              </p:par>
                              <p:par>
                                <p:cTn id="95" presetID="47" presetClass="entr" presetSubtype="0" fill="hold" nodeType="withEffect">
                                  <p:stCondLst>
                                    <p:cond delay="0"/>
                                  </p:stCondLst>
                                  <p:childTnLst>
                                    <p:set>
                                      <p:cBhvr>
                                        <p:cTn id="96" dur="1" fill="hold">
                                          <p:stCondLst>
                                            <p:cond delay="0"/>
                                          </p:stCondLst>
                                        </p:cTn>
                                        <p:tgtEl>
                                          <p:spTgt spid="139"/>
                                        </p:tgtEl>
                                        <p:attrNameLst>
                                          <p:attrName>style.visibility</p:attrName>
                                        </p:attrNameLst>
                                      </p:cBhvr>
                                      <p:to>
                                        <p:strVal val="visible"/>
                                      </p:to>
                                    </p:set>
                                    <p:animEffect transition="in" filter="fade">
                                      <p:cBhvr>
                                        <p:cTn id="97" dur="1000"/>
                                        <p:tgtEl>
                                          <p:spTgt spid="139"/>
                                        </p:tgtEl>
                                      </p:cBhvr>
                                    </p:animEffect>
                                    <p:anim calcmode="lin" valueType="num">
                                      <p:cBhvr>
                                        <p:cTn id="98" dur="1000" fill="hold"/>
                                        <p:tgtEl>
                                          <p:spTgt spid="139"/>
                                        </p:tgtEl>
                                        <p:attrNameLst>
                                          <p:attrName>ppt_x</p:attrName>
                                        </p:attrNameLst>
                                      </p:cBhvr>
                                      <p:tavLst>
                                        <p:tav tm="0">
                                          <p:val>
                                            <p:strVal val="#ppt_x"/>
                                          </p:val>
                                        </p:tav>
                                        <p:tav tm="100000">
                                          <p:val>
                                            <p:strVal val="#ppt_x"/>
                                          </p:val>
                                        </p:tav>
                                      </p:tavLst>
                                    </p:anim>
                                    <p:anim calcmode="lin" valueType="num">
                                      <p:cBhvr>
                                        <p:cTn id="99" dur="1000" fill="hold"/>
                                        <p:tgtEl>
                                          <p:spTgt spid="139"/>
                                        </p:tgtEl>
                                        <p:attrNameLst>
                                          <p:attrName>ppt_y</p:attrName>
                                        </p:attrNameLst>
                                      </p:cBhvr>
                                      <p:tavLst>
                                        <p:tav tm="0">
                                          <p:val>
                                            <p:strVal val="#ppt_y-.1"/>
                                          </p:val>
                                        </p:tav>
                                        <p:tav tm="100000">
                                          <p:val>
                                            <p:strVal val="#ppt_y"/>
                                          </p:val>
                                        </p:tav>
                                      </p:tavLst>
                                    </p:anim>
                                  </p:childTnLst>
                                </p:cTn>
                              </p:par>
                              <p:par>
                                <p:cTn id="100" presetID="55" presetClass="entr" presetSubtype="0" fill="hold" grpId="0" nodeType="withEffect">
                                  <p:stCondLst>
                                    <p:cond delay="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1000" fill="hold"/>
                                        <p:tgtEl>
                                          <p:spTgt spid="89"/>
                                        </p:tgtEl>
                                        <p:attrNameLst>
                                          <p:attrName>ppt_w</p:attrName>
                                        </p:attrNameLst>
                                      </p:cBhvr>
                                      <p:tavLst>
                                        <p:tav tm="0">
                                          <p:val>
                                            <p:strVal val="#ppt_w*0.70"/>
                                          </p:val>
                                        </p:tav>
                                        <p:tav tm="100000">
                                          <p:val>
                                            <p:strVal val="#ppt_w"/>
                                          </p:val>
                                        </p:tav>
                                      </p:tavLst>
                                    </p:anim>
                                    <p:anim calcmode="lin" valueType="num">
                                      <p:cBhvr>
                                        <p:cTn id="103" dur="1000" fill="hold"/>
                                        <p:tgtEl>
                                          <p:spTgt spid="89"/>
                                        </p:tgtEl>
                                        <p:attrNameLst>
                                          <p:attrName>ppt_h</p:attrName>
                                        </p:attrNameLst>
                                      </p:cBhvr>
                                      <p:tavLst>
                                        <p:tav tm="0">
                                          <p:val>
                                            <p:strVal val="#ppt_h"/>
                                          </p:val>
                                        </p:tav>
                                        <p:tav tm="100000">
                                          <p:val>
                                            <p:strVal val="#ppt_h"/>
                                          </p:val>
                                        </p:tav>
                                      </p:tavLst>
                                    </p:anim>
                                    <p:animEffect transition="in" filter="fade">
                                      <p:cBhvr>
                                        <p:cTn id="104" dur="1000"/>
                                        <p:tgtEl>
                                          <p:spTgt spid="89"/>
                                        </p:tgtEl>
                                      </p:cBhvr>
                                    </p:animEffect>
                                  </p:childTnLst>
                                </p:cTn>
                              </p:par>
                              <p:par>
                                <p:cTn id="105" presetID="55" presetClass="entr" presetSubtype="0" fill="hold" nodeType="withEffect">
                                  <p:stCondLst>
                                    <p:cond delay="0"/>
                                  </p:stCondLst>
                                  <p:childTnLst>
                                    <p:set>
                                      <p:cBhvr>
                                        <p:cTn id="106" dur="1" fill="hold">
                                          <p:stCondLst>
                                            <p:cond delay="0"/>
                                          </p:stCondLst>
                                        </p:cTn>
                                        <p:tgtEl>
                                          <p:spTgt spid="125"/>
                                        </p:tgtEl>
                                        <p:attrNameLst>
                                          <p:attrName>style.visibility</p:attrName>
                                        </p:attrNameLst>
                                      </p:cBhvr>
                                      <p:to>
                                        <p:strVal val="visible"/>
                                      </p:to>
                                    </p:set>
                                    <p:anim calcmode="lin" valueType="num">
                                      <p:cBhvr>
                                        <p:cTn id="107" dur="1000" fill="hold"/>
                                        <p:tgtEl>
                                          <p:spTgt spid="125"/>
                                        </p:tgtEl>
                                        <p:attrNameLst>
                                          <p:attrName>ppt_w</p:attrName>
                                        </p:attrNameLst>
                                      </p:cBhvr>
                                      <p:tavLst>
                                        <p:tav tm="0">
                                          <p:val>
                                            <p:strVal val="#ppt_w*0.70"/>
                                          </p:val>
                                        </p:tav>
                                        <p:tav tm="100000">
                                          <p:val>
                                            <p:strVal val="#ppt_w"/>
                                          </p:val>
                                        </p:tav>
                                      </p:tavLst>
                                    </p:anim>
                                    <p:anim calcmode="lin" valueType="num">
                                      <p:cBhvr>
                                        <p:cTn id="108" dur="1000" fill="hold"/>
                                        <p:tgtEl>
                                          <p:spTgt spid="125"/>
                                        </p:tgtEl>
                                        <p:attrNameLst>
                                          <p:attrName>ppt_h</p:attrName>
                                        </p:attrNameLst>
                                      </p:cBhvr>
                                      <p:tavLst>
                                        <p:tav tm="0">
                                          <p:val>
                                            <p:strVal val="#ppt_h"/>
                                          </p:val>
                                        </p:tav>
                                        <p:tav tm="100000">
                                          <p:val>
                                            <p:strVal val="#ppt_h"/>
                                          </p:val>
                                        </p:tav>
                                      </p:tavLst>
                                    </p:anim>
                                    <p:animEffect transition="in" filter="fade">
                                      <p:cBhvr>
                                        <p:cTn id="109" dur="1000"/>
                                        <p:tgtEl>
                                          <p:spTgt spid="125"/>
                                        </p:tgtEl>
                                      </p:cBhvr>
                                    </p:animEffect>
                                  </p:childTnLst>
                                </p:cTn>
                              </p:par>
                              <p:par>
                                <p:cTn id="110" presetID="55" presetClass="entr" presetSubtype="0" fill="hold" nodeType="withEffect">
                                  <p:stCondLst>
                                    <p:cond delay="0"/>
                                  </p:stCondLst>
                                  <p:childTnLst>
                                    <p:set>
                                      <p:cBhvr>
                                        <p:cTn id="111" dur="1" fill="hold">
                                          <p:stCondLst>
                                            <p:cond delay="0"/>
                                          </p:stCondLst>
                                        </p:cTn>
                                        <p:tgtEl>
                                          <p:spTgt spid="126"/>
                                        </p:tgtEl>
                                        <p:attrNameLst>
                                          <p:attrName>style.visibility</p:attrName>
                                        </p:attrNameLst>
                                      </p:cBhvr>
                                      <p:to>
                                        <p:strVal val="visible"/>
                                      </p:to>
                                    </p:set>
                                    <p:anim calcmode="lin" valueType="num">
                                      <p:cBhvr>
                                        <p:cTn id="112" dur="1000" fill="hold"/>
                                        <p:tgtEl>
                                          <p:spTgt spid="126"/>
                                        </p:tgtEl>
                                        <p:attrNameLst>
                                          <p:attrName>ppt_w</p:attrName>
                                        </p:attrNameLst>
                                      </p:cBhvr>
                                      <p:tavLst>
                                        <p:tav tm="0">
                                          <p:val>
                                            <p:strVal val="#ppt_w*0.70"/>
                                          </p:val>
                                        </p:tav>
                                        <p:tav tm="100000">
                                          <p:val>
                                            <p:strVal val="#ppt_w"/>
                                          </p:val>
                                        </p:tav>
                                      </p:tavLst>
                                    </p:anim>
                                    <p:anim calcmode="lin" valueType="num">
                                      <p:cBhvr>
                                        <p:cTn id="113" dur="1000" fill="hold"/>
                                        <p:tgtEl>
                                          <p:spTgt spid="126"/>
                                        </p:tgtEl>
                                        <p:attrNameLst>
                                          <p:attrName>ppt_h</p:attrName>
                                        </p:attrNameLst>
                                      </p:cBhvr>
                                      <p:tavLst>
                                        <p:tav tm="0">
                                          <p:val>
                                            <p:strVal val="#ppt_h"/>
                                          </p:val>
                                        </p:tav>
                                        <p:tav tm="100000">
                                          <p:val>
                                            <p:strVal val="#ppt_h"/>
                                          </p:val>
                                        </p:tav>
                                      </p:tavLst>
                                    </p:anim>
                                    <p:animEffect transition="in" filter="fade">
                                      <p:cBhvr>
                                        <p:cTn id="114" dur="1000"/>
                                        <p:tgtEl>
                                          <p:spTgt spid="126"/>
                                        </p:tgtEl>
                                      </p:cBhvr>
                                    </p:animEffect>
                                  </p:childTnLst>
                                </p:cTn>
                              </p:par>
                              <p:par>
                                <p:cTn id="115" presetID="55" presetClass="entr" presetSubtype="0" fill="hold" nodeType="withEffect">
                                  <p:stCondLst>
                                    <p:cond delay="0"/>
                                  </p:stCondLst>
                                  <p:childTnLst>
                                    <p:set>
                                      <p:cBhvr>
                                        <p:cTn id="116" dur="1" fill="hold">
                                          <p:stCondLst>
                                            <p:cond delay="0"/>
                                          </p:stCondLst>
                                        </p:cTn>
                                        <p:tgtEl>
                                          <p:spTgt spid="127"/>
                                        </p:tgtEl>
                                        <p:attrNameLst>
                                          <p:attrName>style.visibility</p:attrName>
                                        </p:attrNameLst>
                                      </p:cBhvr>
                                      <p:to>
                                        <p:strVal val="visible"/>
                                      </p:to>
                                    </p:set>
                                    <p:anim calcmode="lin" valueType="num">
                                      <p:cBhvr>
                                        <p:cTn id="117" dur="1000" fill="hold"/>
                                        <p:tgtEl>
                                          <p:spTgt spid="127"/>
                                        </p:tgtEl>
                                        <p:attrNameLst>
                                          <p:attrName>ppt_w</p:attrName>
                                        </p:attrNameLst>
                                      </p:cBhvr>
                                      <p:tavLst>
                                        <p:tav tm="0">
                                          <p:val>
                                            <p:strVal val="#ppt_w*0.70"/>
                                          </p:val>
                                        </p:tav>
                                        <p:tav tm="100000">
                                          <p:val>
                                            <p:strVal val="#ppt_w"/>
                                          </p:val>
                                        </p:tav>
                                      </p:tavLst>
                                    </p:anim>
                                    <p:anim calcmode="lin" valueType="num">
                                      <p:cBhvr>
                                        <p:cTn id="118" dur="1000" fill="hold"/>
                                        <p:tgtEl>
                                          <p:spTgt spid="127"/>
                                        </p:tgtEl>
                                        <p:attrNameLst>
                                          <p:attrName>ppt_h</p:attrName>
                                        </p:attrNameLst>
                                      </p:cBhvr>
                                      <p:tavLst>
                                        <p:tav tm="0">
                                          <p:val>
                                            <p:strVal val="#ppt_h"/>
                                          </p:val>
                                        </p:tav>
                                        <p:tav tm="100000">
                                          <p:val>
                                            <p:strVal val="#ppt_h"/>
                                          </p:val>
                                        </p:tav>
                                      </p:tavLst>
                                    </p:anim>
                                    <p:animEffect transition="in" filter="fade">
                                      <p:cBhvr>
                                        <p:cTn id="119" dur="1000"/>
                                        <p:tgtEl>
                                          <p:spTgt spid="127"/>
                                        </p:tgtEl>
                                      </p:cBhvr>
                                    </p:animEffect>
                                  </p:childTnLst>
                                </p:cTn>
                              </p:par>
                              <p:par>
                                <p:cTn id="120" presetID="47" presetClass="entr" presetSubtype="0" fill="hold" nodeType="withEffect">
                                  <p:stCondLst>
                                    <p:cond delay="0"/>
                                  </p:stCondLst>
                                  <p:childTnLst>
                                    <p:set>
                                      <p:cBhvr>
                                        <p:cTn id="121" dur="1" fill="hold">
                                          <p:stCondLst>
                                            <p:cond delay="0"/>
                                          </p:stCondLst>
                                        </p:cTn>
                                        <p:tgtEl>
                                          <p:spTgt spid="85"/>
                                        </p:tgtEl>
                                        <p:attrNameLst>
                                          <p:attrName>style.visibility</p:attrName>
                                        </p:attrNameLst>
                                      </p:cBhvr>
                                      <p:to>
                                        <p:strVal val="visible"/>
                                      </p:to>
                                    </p:set>
                                    <p:animEffect transition="in" filter="fade">
                                      <p:cBhvr>
                                        <p:cTn id="122" dur="1000"/>
                                        <p:tgtEl>
                                          <p:spTgt spid="85"/>
                                        </p:tgtEl>
                                      </p:cBhvr>
                                    </p:animEffect>
                                    <p:anim calcmode="lin" valueType="num">
                                      <p:cBhvr>
                                        <p:cTn id="123" dur="1000" fill="hold"/>
                                        <p:tgtEl>
                                          <p:spTgt spid="85"/>
                                        </p:tgtEl>
                                        <p:attrNameLst>
                                          <p:attrName>ppt_x</p:attrName>
                                        </p:attrNameLst>
                                      </p:cBhvr>
                                      <p:tavLst>
                                        <p:tav tm="0">
                                          <p:val>
                                            <p:strVal val="#ppt_x"/>
                                          </p:val>
                                        </p:tav>
                                        <p:tav tm="100000">
                                          <p:val>
                                            <p:strVal val="#ppt_x"/>
                                          </p:val>
                                        </p:tav>
                                      </p:tavLst>
                                    </p:anim>
                                    <p:anim calcmode="lin" valueType="num">
                                      <p:cBhvr>
                                        <p:cTn id="124" dur="1000" fill="hold"/>
                                        <p:tgtEl>
                                          <p:spTgt spid="85"/>
                                        </p:tgtEl>
                                        <p:attrNameLst>
                                          <p:attrName>ppt_y</p:attrName>
                                        </p:attrNameLst>
                                      </p:cBhvr>
                                      <p:tavLst>
                                        <p:tav tm="0">
                                          <p:val>
                                            <p:strVal val="#ppt_y-.1"/>
                                          </p:val>
                                        </p:tav>
                                        <p:tav tm="100000">
                                          <p:val>
                                            <p:strVal val="#ppt_y"/>
                                          </p:val>
                                        </p:tav>
                                      </p:tavLst>
                                    </p:anim>
                                  </p:childTnLst>
                                </p:cTn>
                              </p:par>
                              <p:par>
                                <p:cTn id="125" presetID="47" presetClass="entr" presetSubtype="0" fill="hold" nodeType="withEffect">
                                  <p:stCondLst>
                                    <p:cond delay="0"/>
                                  </p:stCondLst>
                                  <p:childTnLst>
                                    <p:set>
                                      <p:cBhvr>
                                        <p:cTn id="126" dur="1" fill="hold">
                                          <p:stCondLst>
                                            <p:cond delay="0"/>
                                          </p:stCondLst>
                                        </p:cTn>
                                        <p:tgtEl>
                                          <p:spTgt spid="79"/>
                                        </p:tgtEl>
                                        <p:attrNameLst>
                                          <p:attrName>style.visibility</p:attrName>
                                        </p:attrNameLst>
                                      </p:cBhvr>
                                      <p:to>
                                        <p:strVal val="visible"/>
                                      </p:to>
                                    </p:set>
                                    <p:animEffect transition="in" filter="fade">
                                      <p:cBhvr>
                                        <p:cTn id="127" dur="1000"/>
                                        <p:tgtEl>
                                          <p:spTgt spid="79"/>
                                        </p:tgtEl>
                                      </p:cBhvr>
                                    </p:animEffect>
                                    <p:anim calcmode="lin" valueType="num">
                                      <p:cBhvr>
                                        <p:cTn id="128" dur="1000" fill="hold"/>
                                        <p:tgtEl>
                                          <p:spTgt spid="79"/>
                                        </p:tgtEl>
                                        <p:attrNameLst>
                                          <p:attrName>ppt_x</p:attrName>
                                        </p:attrNameLst>
                                      </p:cBhvr>
                                      <p:tavLst>
                                        <p:tav tm="0">
                                          <p:val>
                                            <p:strVal val="#ppt_x"/>
                                          </p:val>
                                        </p:tav>
                                        <p:tav tm="100000">
                                          <p:val>
                                            <p:strVal val="#ppt_x"/>
                                          </p:val>
                                        </p:tav>
                                      </p:tavLst>
                                    </p:anim>
                                    <p:anim calcmode="lin" valueType="num">
                                      <p:cBhvr>
                                        <p:cTn id="129" dur="1000" fill="hold"/>
                                        <p:tgtEl>
                                          <p:spTgt spid="79"/>
                                        </p:tgtEl>
                                        <p:attrNameLst>
                                          <p:attrName>ppt_y</p:attrName>
                                        </p:attrNameLst>
                                      </p:cBhvr>
                                      <p:tavLst>
                                        <p:tav tm="0">
                                          <p:val>
                                            <p:strVal val="#ppt_y-.1"/>
                                          </p:val>
                                        </p:tav>
                                        <p:tav tm="100000">
                                          <p:val>
                                            <p:strVal val="#ppt_y"/>
                                          </p:val>
                                        </p:tav>
                                      </p:tavLst>
                                    </p:anim>
                                  </p:childTnLst>
                                </p:cTn>
                              </p:par>
                              <p:par>
                                <p:cTn id="130" presetID="47" presetClass="entr" presetSubtype="0" fill="hold" nodeType="withEffect">
                                  <p:stCondLst>
                                    <p:cond delay="0"/>
                                  </p:stCondLst>
                                  <p:childTnLst>
                                    <p:set>
                                      <p:cBhvr>
                                        <p:cTn id="131" dur="1" fill="hold">
                                          <p:stCondLst>
                                            <p:cond delay="0"/>
                                          </p:stCondLst>
                                        </p:cTn>
                                        <p:tgtEl>
                                          <p:spTgt spid="135"/>
                                        </p:tgtEl>
                                        <p:attrNameLst>
                                          <p:attrName>style.visibility</p:attrName>
                                        </p:attrNameLst>
                                      </p:cBhvr>
                                      <p:to>
                                        <p:strVal val="visible"/>
                                      </p:to>
                                    </p:set>
                                    <p:animEffect transition="in" filter="fade">
                                      <p:cBhvr>
                                        <p:cTn id="132" dur="1000"/>
                                        <p:tgtEl>
                                          <p:spTgt spid="135"/>
                                        </p:tgtEl>
                                      </p:cBhvr>
                                    </p:animEffect>
                                    <p:anim calcmode="lin" valueType="num">
                                      <p:cBhvr>
                                        <p:cTn id="133" dur="1000" fill="hold"/>
                                        <p:tgtEl>
                                          <p:spTgt spid="135"/>
                                        </p:tgtEl>
                                        <p:attrNameLst>
                                          <p:attrName>ppt_x</p:attrName>
                                        </p:attrNameLst>
                                      </p:cBhvr>
                                      <p:tavLst>
                                        <p:tav tm="0">
                                          <p:val>
                                            <p:strVal val="#ppt_x"/>
                                          </p:val>
                                        </p:tav>
                                        <p:tav tm="100000">
                                          <p:val>
                                            <p:strVal val="#ppt_x"/>
                                          </p:val>
                                        </p:tav>
                                      </p:tavLst>
                                    </p:anim>
                                    <p:anim calcmode="lin" valueType="num">
                                      <p:cBhvr>
                                        <p:cTn id="134" dur="1000" fill="hold"/>
                                        <p:tgtEl>
                                          <p:spTgt spid="135"/>
                                        </p:tgtEl>
                                        <p:attrNameLst>
                                          <p:attrName>ppt_y</p:attrName>
                                        </p:attrNameLst>
                                      </p:cBhvr>
                                      <p:tavLst>
                                        <p:tav tm="0">
                                          <p:val>
                                            <p:strVal val="#ppt_y-.1"/>
                                          </p:val>
                                        </p:tav>
                                        <p:tav tm="100000">
                                          <p:val>
                                            <p:strVal val="#ppt_y"/>
                                          </p:val>
                                        </p:tav>
                                      </p:tavLst>
                                    </p:anim>
                                  </p:childTnLst>
                                </p:cTn>
                              </p:par>
                              <p:par>
                                <p:cTn id="135" presetID="47" presetClass="entr" presetSubtype="0" fill="hold" nodeType="withEffect">
                                  <p:stCondLst>
                                    <p:cond delay="0"/>
                                  </p:stCondLst>
                                  <p:childTnLst>
                                    <p:set>
                                      <p:cBhvr>
                                        <p:cTn id="136" dur="1" fill="hold">
                                          <p:stCondLst>
                                            <p:cond delay="0"/>
                                          </p:stCondLst>
                                        </p:cTn>
                                        <p:tgtEl>
                                          <p:spTgt spid="62"/>
                                        </p:tgtEl>
                                        <p:attrNameLst>
                                          <p:attrName>style.visibility</p:attrName>
                                        </p:attrNameLst>
                                      </p:cBhvr>
                                      <p:to>
                                        <p:strVal val="visible"/>
                                      </p:to>
                                    </p:set>
                                    <p:animEffect transition="in" filter="fade">
                                      <p:cBhvr>
                                        <p:cTn id="137" dur="1000"/>
                                        <p:tgtEl>
                                          <p:spTgt spid="62"/>
                                        </p:tgtEl>
                                      </p:cBhvr>
                                    </p:animEffect>
                                    <p:anim calcmode="lin" valueType="num">
                                      <p:cBhvr>
                                        <p:cTn id="138" dur="1000" fill="hold"/>
                                        <p:tgtEl>
                                          <p:spTgt spid="62"/>
                                        </p:tgtEl>
                                        <p:attrNameLst>
                                          <p:attrName>ppt_x</p:attrName>
                                        </p:attrNameLst>
                                      </p:cBhvr>
                                      <p:tavLst>
                                        <p:tav tm="0">
                                          <p:val>
                                            <p:strVal val="#ppt_x"/>
                                          </p:val>
                                        </p:tav>
                                        <p:tav tm="100000">
                                          <p:val>
                                            <p:strVal val="#ppt_x"/>
                                          </p:val>
                                        </p:tav>
                                      </p:tavLst>
                                    </p:anim>
                                    <p:anim calcmode="lin" valueType="num">
                                      <p:cBhvr>
                                        <p:cTn id="139" dur="1000" fill="hold"/>
                                        <p:tgtEl>
                                          <p:spTgt spid="62"/>
                                        </p:tgtEl>
                                        <p:attrNameLst>
                                          <p:attrName>ppt_y</p:attrName>
                                        </p:attrNameLst>
                                      </p:cBhvr>
                                      <p:tavLst>
                                        <p:tav tm="0">
                                          <p:val>
                                            <p:strVal val="#ppt_y-.1"/>
                                          </p:val>
                                        </p:tav>
                                        <p:tav tm="100000">
                                          <p:val>
                                            <p:strVal val="#ppt_y"/>
                                          </p:val>
                                        </p:tav>
                                      </p:tavLst>
                                    </p:anim>
                                  </p:childTnLst>
                                </p:cTn>
                              </p:par>
                              <p:par>
                                <p:cTn id="140" presetID="47" presetClass="entr" presetSubtype="0" fill="hold" grpId="0" nodeType="with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fade">
                                      <p:cBhvr>
                                        <p:cTn id="142" dur="1000"/>
                                        <p:tgtEl>
                                          <p:spTgt spid="63"/>
                                        </p:tgtEl>
                                      </p:cBhvr>
                                    </p:animEffect>
                                    <p:anim calcmode="lin" valueType="num">
                                      <p:cBhvr>
                                        <p:cTn id="143" dur="1000" fill="hold"/>
                                        <p:tgtEl>
                                          <p:spTgt spid="63"/>
                                        </p:tgtEl>
                                        <p:attrNameLst>
                                          <p:attrName>ppt_x</p:attrName>
                                        </p:attrNameLst>
                                      </p:cBhvr>
                                      <p:tavLst>
                                        <p:tav tm="0">
                                          <p:val>
                                            <p:strVal val="#ppt_x"/>
                                          </p:val>
                                        </p:tav>
                                        <p:tav tm="100000">
                                          <p:val>
                                            <p:strVal val="#ppt_x"/>
                                          </p:val>
                                        </p:tav>
                                      </p:tavLst>
                                    </p:anim>
                                    <p:anim calcmode="lin" valueType="num">
                                      <p:cBhvr>
                                        <p:cTn id="144" dur="1000" fill="hold"/>
                                        <p:tgtEl>
                                          <p:spTgt spid="63"/>
                                        </p:tgtEl>
                                        <p:attrNameLst>
                                          <p:attrName>ppt_y</p:attrName>
                                        </p:attrNameLst>
                                      </p:cBhvr>
                                      <p:tavLst>
                                        <p:tav tm="0">
                                          <p:val>
                                            <p:strVal val="#ppt_y-.1"/>
                                          </p:val>
                                        </p:tav>
                                        <p:tav tm="100000">
                                          <p:val>
                                            <p:strVal val="#ppt_y"/>
                                          </p:val>
                                        </p:tav>
                                      </p:tavLst>
                                    </p:anim>
                                  </p:childTnLst>
                                </p:cTn>
                              </p:par>
                              <p:par>
                                <p:cTn id="145" presetID="47" presetClass="entr" presetSubtype="0" fill="hold" grpId="0" nodeType="withEffect">
                                  <p:stCondLst>
                                    <p:cond delay="0"/>
                                  </p:stCondLst>
                                  <p:childTnLst>
                                    <p:set>
                                      <p:cBhvr>
                                        <p:cTn id="146" dur="1" fill="hold">
                                          <p:stCondLst>
                                            <p:cond delay="0"/>
                                          </p:stCondLst>
                                        </p:cTn>
                                        <p:tgtEl>
                                          <p:spTgt spid="64"/>
                                        </p:tgtEl>
                                        <p:attrNameLst>
                                          <p:attrName>style.visibility</p:attrName>
                                        </p:attrNameLst>
                                      </p:cBhvr>
                                      <p:to>
                                        <p:strVal val="visible"/>
                                      </p:to>
                                    </p:set>
                                    <p:animEffect transition="in" filter="fade">
                                      <p:cBhvr>
                                        <p:cTn id="147" dur="1000"/>
                                        <p:tgtEl>
                                          <p:spTgt spid="64"/>
                                        </p:tgtEl>
                                      </p:cBhvr>
                                    </p:animEffect>
                                    <p:anim calcmode="lin" valueType="num">
                                      <p:cBhvr>
                                        <p:cTn id="148" dur="1000" fill="hold"/>
                                        <p:tgtEl>
                                          <p:spTgt spid="64"/>
                                        </p:tgtEl>
                                        <p:attrNameLst>
                                          <p:attrName>ppt_x</p:attrName>
                                        </p:attrNameLst>
                                      </p:cBhvr>
                                      <p:tavLst>
                                        <p:tav tm="0">
                                          <p:val>
                                            <p:strVal val="#ppt_x"/>
                                          </p:val>
                                        </p:tav>
                                        <p:tav tm="100000">
                                          <p:val>
                                            <p:strVal val="#ppt_x"/>
                                          </p:val>
                                        </p:tav>
                                      </p:tavLst>
                                    </p:anim>
                                    <p:anim calcmode="lin" valueType="num">
                                      <p:cBhvr>
                                        <p:cTn id="149" dur="1000" fill="hold"/>
                                        <p:tgtEl>
                                          <p:spTgt spid="64"/>
                                        </p:tgtEl>
                                        <p:attrNameLst>
                                          <p:attrName>ppt_y</p:attrName>
                                        </p:attrNameLst>
                                      </p:cBhvr>
                                      <p:tavLst>
                                        <p:tav tm="0">
                                          <p:val>
                                            <p:strVal val="#ppt_y-.1"/>
                                          </p:val>
                                        </p:tav>
                                        <p:tav tm="100000">
                                          <p:val>
                                            <p:strVal val="#ppt_y"/>
                                          </p:val>
                                        </p:tav>
                                      </p:tavLst>
                                    </p:anim>
                                  </p:childTnLst>
                                </p:cTn>
                              </p:par>
                              <p:par>
                                <p:cTn id="150" presetID="47" presetClass="entr" presetSubtype="0" fill="hold" grpId="0" nodeType="withEffect">
                                  <p:stCondLst>
                                    <p:cond delay="0"/>
                                  </p:stCondLst>
                                  <p:childTnLst>
                                    <p:set>
                                      <p:cBhvr>
                                        <p:cTn id="151" dur="1" fill="hold">
                                          <p:stCondLst>
                                            <p:cond delay="0"/>
                                          </p:stCondLst>
                                        </p:cTn>
                                        <p:tgtEl>
                                          <p:spTgt spid="65"/>
                                        </p:tgtEl>
                                        <p:attrNameLst>
                                          <p:attrName>style.visibility</p:attrName>
                                        </p:attrNameLst>
                                      </p:cBhvr>
                                      <p:to>
                                        <p:strVal val="visible"/>
                                      </p:to>
                                    </p:set>
                                    <p:animEffect transition="in" filter="fade">
                                      <p:cBhvr>
                                        <p:cTn id="152" dur="1000"/>
                                        <p:tgtEl>
                                          <p:spTgt spid="65"/>
                                        </p:tgtEl>
                                      </p:cBhvr>
                                    </p:animEffect>
                                    <p:anim calcmode="lin" valueType="num">
                                      <p:cBhvr>
                                        <p:cTn id="153" dur="1000" fill="hold"/>
                                        <p:tgtEl>
                                          <p:spTgt spid="65"/>
                                        </p:tgtEl>
                                        <p:attrNameLst>
                                          <p:attrName>ppt_x</p:attrName>
                                        </p:attrNameLst>
                                      </p:cBhvr>
                                      <p:tavLst>
                                        <p:tav tm="0">
                                          <p:val>
                                            <p:strVal val="#ppt_x"/>
                                          </p:val>
                                        </p:tav>
                                        <p:tav tm="100000">
                                          <p:val>
                                            <p:strVal val="#ppt_x"/>
                                          </p:val>
                                        </p:tav>
                                      </p:tavLst>
                                    </p:anim>
                                    <p:anim calcmode="lin" valueType="num">
                                      <p:cBhvr>
                                        <p:cTn id="154"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95"/>
                                        </p:tgtEl>
                                        <p:attrNameLst>
                                          <p:attrName>style.visibility</p:attrName>
                                        </p:attrNameLst>
                                      </p:cBhvr>
                                      <p:to>
                                        <p:strVal val="visible"/>
                                      </p:to>
                                    </p:set>
                                    <p:animEffect transition="in" filter="fade">
                                      <p:cBhvr>
                                        <p:cTn id="159" dur="500"/>
                                        <p:tgtEl>
                                          <p:spTgt spid="95"/>
                                        </p:tgtEl>
                                      </p:cBhvr>
                                    </p:animEffect>
                                  </p:childTnLst>
                                </p:cTn>
                              </p:par>
                            </p:childTnLst>
                          </p:cTn>
                        </p:par>
                        <p:par>
                          <p:cTn id="160" fill="hold">
                            <p:stCondLst>
                              <p:cond delay="500"/>
                            </p:stCondLst>
                            <p:childTnLst>
                              <p:par>
                                <p:cTn id="161" presetID="31" presetClass="exit" presetSubtype="0" fill="hold" nodeType="afterEffect">
                                  <p:stCondLst>
                                    <p:cond delay="0"/>
                                  </p:stCondLst>
                                  <p:childTnLst>
                                    <p:anim calcmode="lin" valueType="num">
                                      <p:cBhvr>
                                        <p:cTn id="162" dur="1000"/>
                                        <p:tgtEl>
                                          <p:spTgt spid="103"/>
                                        </p:tgtEl>
                                        <p:attrNameLst>
                                          <p:attrName>ppt_w</p:attrName>
                                        </p:attrNameLst>
                                      </p:cBhvr>
                                      <p:tavLst>
                                        <p:tav tm="0">
                                          <p:val>
                                            <p:strVal val="ppt_w"/>
                                          </p:val>
                                        </p:tav>
                                        <p:tav tm="100000">
                                          <p:val>
                                            <p:fltVal val="0"/>
                                          </p:val>
                                        </p:tav>
                                      </p:tavLst>
                                    </p:anim>
                                    <p:anim calcmode="lin" valueType="num">
                                      <p:cBhvr>
                                        <p:cTn id="163" dur="1000"/>
                                        <p:tgtEl>
                                          <p:spTgt spid="103"/>
                                        </p:tgtEl>
                                        <p:attrNameLst>
                                          <p:attrName>ppt_h</p:attrName>
                                        </p:attrNameLst>
                                      </p:cBhvr>
                                      <p:tavLst>
                                        <p:tav tm="0">
                                          <p:val>
                                            <p:strVal val="ppt_h"/>
                                          </p:val>
                                        </p:tav>
                                        <p:tav tm="100000">
                                          <p:val>
                                            <p:fltVal val="0"/>
                                          </p:val>
                                        </p:tav>
                                      </p:tavLst>
                                    </p:anim>
                                    <p:anim calcmode="lin" valueType="num">
                                      <p:cBhvr>
                                        <p:cTn id="164" dur="1000"/>
                                        <p:tgtEl>
                                          <p:spTgt spid="103"/>
                                        </p:tgtEl>
                                        <p:attrNameLst>
                                          <p:attrName>style.rotation</p:attrName>
                                        </p:attrNameLst>
                                      </p:cBhvr>
                                      <p:tavLst>
                                        <p:tav tm="0">
                                          <p:val>
                                            <p:fltVal val="0"/>
                                          </p:val>
                                        </p:tav>
                                        <p:tav tm="100000">
                                          <p:val>
                                            <p:fltVal val="90"/>
                                          </p:val>
                                        </p:tav>
                                      </p:tavLst>
                                    </p:anim>
                                    <p:animEffect transition="out" filter="fade">
                                      <p:cBhvr>
                                        <p:cTn id="165" dur="1000"/>
                                        <p:tgtEl>
                                          <p:spTgt spid="103"/>
                                        </p:tgtEl>
                                      </p:cBhvr>
                                    </p:animEffect>
                                    <p:set>
                                      <p:cBhvr>
                                        <p:cTn id="166" dur="1" fill="hold">
                                          <p:stCondLst>
                                            <p:cond delay="999"/>
                                          </p:stCondLst>
                                        </p:cTn>
                                        <p:tgtEl>
                                          <p:spTgt spid="103"/>
                                        </p:tgtEl>
                                        <p:attrNameLst>
                                          <p:attrName>style.visibility</p:attrName>
                                        </p:attrNameLst>
                                      </p:cBhvr>
                                      <p:to>
                                        <p:strVal val="hidden"/>
                                      </p:to>
                                    </p:set>
                                  </p:childTnLst>
                                </p:cTn>
                              </p:par>
                              <p:par>
                                <p:cTn id="167" presetID="31" presetClass="exit" presetSubtype="0" fill="hold" nodeType="withEffect">
                                  <p:stCondLst>
                                    <p:cond delay="0"/>
                                  </p:stCondLst>
                                  <p:childTnLst>
                                    <p:anim calcmode="lin" valueType="num">
                                      <p:cBhvr>
                                        <p:cTn id="168" dur="1000"/>
                                        <p:tgtEl>
                                          <p:spTgt spid="104"/>
                                        </p:tgtEl>
                                        <p:attrNameLst>
                                          <p:attrName>ppt_w</p:attrName>
                                        </p:attrNameLst>
                                      </p:cBhvr>
                                      <p:tavLst>
                                        <p:tav tm="0">
                                          <p:val>
                                            <p:strVal val="ppt_w"/>
                                          </p:val>
                                        </p:tav>
                                        <p:tav tm="100000">
                                          <p:val>
                                            <p:fltVal val="0"/>
                                          </p:val>
                                        </p:tav>
                                      </p:tavLst>
                                    </p:anim>
                                    <p:anim calcmode="lin" valueType="num">
                                      <p:cBhvr>
                                        <p:cTn id="169" dur="1000"/>
                                        <p:tgtEl>
                                          <p:spTgt spid="104"/>
                                        </p:tgtEl>
                                        <p:attrNameLst>
                                          <p:attrName>ppt_h</p:attrName>
                                        </p:attrNameLst>
                                      </p:cBhvr>
                                      <p:tavLst>
                                        <p:tav tm="0">
                                          <p:val>
                                            <p:strVal val="ppt_h"/>
                                          </p:val>
                                        </p:tav>
                                        <p:tav tm="100000">
                                          <p:val>
                                            <p:fltVal val="0"/>
                                          </p:val>
                                        </p:tav>
                                      </p:tavLst>
                                    </p:anim>
                                    <p:anim calcmode="lin" valueType="num">
                                      <p:cBhvr>
                                        <p:cTn id="170" dur="1000"/>
                                        <p:tgtEl>
                                          <p:spTgt spid="104"/>
                                        </p:tgtEl>
                                        <p:attrNameLst>
                                          <p:attrName>style.rotation</p:attrName>
                                        </p:attrNameLst>
                                      </p:cBhvr>
                                      <p:tavLst>
                                        <p:tav tm="0">
                                          <p:val>
                                            <p:fltVal val="0"/>
                                          </p:val>
                                        </p:tav>
                                        <p:tav tm="100000">
                                          <p:val>
                                            <p:fltVal val="90"/>
                                          </p:val>
                                        </p:tav>
                                      </p:tavLst>
                                    </p:anim>
                                    <p:animEffect transition="out" filter="fade">
                                      <p:cBhvr>
                                        <p:cTn id="171" dur="1000"/>
                                        <p:tgtEl>
                                          <p:spTgt spid="104"/>
                                        </p:tgtEl>
                                      </p:cBhvr>
                                    </p:animEffect>
                                    <p:set>
                                      <p:cBhvr>
                                        <p:cTn id="172" dur="1" fill="hold">
                                          <p:stCondLst>
                                            <p:cond delay="999"/>
                                          </p:stCondLst>
                                        </p:cTn>
                                        <p:tgtEl>
                                          <p:spTgt spid="104"/>
                                        </p:tgtEl>
                                        <p:attrNameLst>
                                          <p:attrName>style.visibility</p:attrName>
                                        </p:attrNameLst>
                                      </p:cBhvr>
                                      <p:to>
                                        <p:strVal val="hidden"/>
                                      </p:to>
                                    </p:set>
                                  </p:childTnLst>
                                </p:cTn>
                              </p:par>
                              <p:par>
                                <p:cTn id="173" presetID="31" presetClass="exit" presetSubtype="0" fill="hold" nodeType="withEffect">
                                  <p:stCondLst>
                                    <p:cond delay="0"/>
                                  </p:stCondLst>
                                  <p:childTnLst>
                                    <p:anim calcmode="lin" valueType="num">
                                      <p:cBhvr>
                                        <p:cTn id="174" dur="1000"/>
                                        <p:tgtEl>
                                          <p:spTgt spid="102"/>
                                        </p:tgtEl>
                                        <p:attrNameLst>
                                          <p:attrName>ppt_w</p:attrName>
                                        </p:attrNameLst>
                                      </p:cBhvr>
                                      <p:tavLst>
                                        <p:tav tm="0">
                                          <p:val>
                                            <p:strVal val="ppt_w"/>
                                          </p:val>
                                        </p:tav>
                                        <p:tav tm="100000">
                                          <p:val>
                                            <p:fltVal val="0"/>
                                          </p:val>
                                        </p:tav>
                                      </p:tavLst>
                                    </p:anim>
                                    <p:anim calcmode="lin" valueType="num">
                                      <p:cBhvr>
                                        <p:cTn id="175" dur="1000"/>
                                        <p:tgtEl>
                                          <p:spTgt spid="102"/>
                                        </p:tgtEl>
                                        <p:attrNameLst>
                                          <p:attrName>ppt_h</p:attrName>
                                        </p:attrNameLst>
                                      </p:cBhvr>
                                      <p:tavLst>
                                        <p:tav tm="0">
                                          <p:val>
                                            <p:strVal val="ppt_h"/>
                                          </p:val>
                                        </p:tav>
                                        <p:tav tm="100000">
                                          <p:val>
                                            <p:fltVal val="0"/>
                                          </p:val>
                                        </p:tav>
                                      </p:tavLst>
                                    </p:anim>
                                    <p:anim calcmode="lin" valueType="num">
                                      <p:cBhvr>
                                        <p:cTn id="176" dur="1000"/>
                                        <p:tgtEl>
                                          <p:spTgt spid="102"/>
                                        </p:tgtEl>
                                        <p:attrNameLst>
                                          <p:attrName>style.rotation</p:attrName>
                                        </p:attrNameLst>
                                      </p:cBhvr>
                                      <p:tavLst>
                                        <p:tav tm="0">
                                          <p:val>
                                            <p:fltVal val="0"/>
                                          </p:val>
                                        </p:tav>
                                        <p:tav tm="100000">
                                          <p:val>
                                            <p:fltVal val="90"/>
                                          </p:val>
                                        </p:tav>
                                      </p:tavLst>
                                    </p:anim>
                                    <p:animEffect transition="out" filter="fade">
                                      <p:cBhvr>
                                        <p:cTn id="177" dur="1000"/>
                                        <p:tgtEl>
                                          <p:spTgt spid="102"/>
                                        </p:tgtEl>
                                      </p:cBhvr>
                                    </p:animEffect>
                                    <p:set>
                                      <p:cBhvr>
                                        <p:cTn id="178" dur="1" fill="hold">
                                          <p:stCondLst>
                                            <p:cond delay="999"/>
                                          </p:stCondLst>
                                        </p:cTn>
                                        <p:tgtEl>
                                          <p:spTgt spid="102"/>
                                        </p:tgtEl>
                                        <p:attrNameLst>
                                          <p:attrName>style.visibility</p:attrName>
                                        </p:attrNameLst>
                                      </p:cBhvr>
                                      <p:to>
                                        <p:strVal val="hidden"/>
                                      </p:to>
                                    </p:set>
                                  </p:childTnLst>
                                </p:cTn>
                              </p:par>
                              <p:par>
                                <p:cTn id="179" presetID="31" presetClass="exit" presetSubtype="0" fill="hold" nodeType="withEffect">
                                  <p:stCondLst>
                                    <p:cond delay="0"/>
                                  </p:stCondLst>
                                  <p:childTnLst>
                                    <p:anim calcmode="lin" valueType="num">
                                      <p:cBhvr>
                                        <p:cTn id="180" dur="1000"/>
                                        <p:tgtEl>
                                          <p:spTgt spid="101"/>
                                        </p:tgtEl>
                                        <p:attrNameLst>
                                          <p:attrName>ppt_w</p:attrName>
                                        </p:attrNameLst>
                                      </p:cBhvr>
                                      <p:tavLst>
                                        <p:tav tm="0">
                                          <p:val>
                                            <p:strVal val="ppt_w"/>
                                          </p:val>
                                        </p:tav>
                                        <p:tav tm="100000">
                                          <p:val>
                                            <p:fltVal val="0"/>
                                          </p:val>
                                        </p:tav>
                                      </p:tavLst>
                                    </p:anim>
                                    <p:anim calcmode="lin" valueType="num">
                                      <p:cBhvr>
                                        <p:cTn id="181" dur="1000"/>
                                        <p:tgtEl>
                                          <p:spTgt spid="101"/>
                                        </p:tgtEl>
                                        <p:attrNameLst>
                                          <p:attrName>ppt_h</p:attrName>
                                        </p:attrNameLst>
                                      </p:cBhvr>
                                      <p:tavLst>
                                        <p:tav tm="0">
                                          <p:val>
                                            <p:strVal val="ppt_h"/>
                                          </p:val>
                                        </p:tav>
                                        <p:tav tm="100000">
                                          <p:val>
                                            <p:fltVal val="0"/>
                                          </p:val>
                                        </p:tav>
                                      </p:tavLst>
                                    </p:anim>
                                    <p:anim calcmode="lin" valueType="num">
                                      <p:cBhvr>
                                        <p:cTn id="182" dur="1000"/>
                                        <p:tgtEl>
                                          <p:spTgt spid="101"/>
                                        </p:tgtEl>
                                        <p:attrNameLst>
                                          <p:attrName>style.rotation</p:attrName>
                                        </p:attrNameLst>
                                      </p:cBhvr>
                                      <p:tavLst>
                                        <p:tav tm="0">
                                          <p:val>
                                            <p:fltVal val="0"/>
                                          </p:val>
                                        </p:tav>
                                        <p:tav tm="100000">
                                          <p:val>
                                            <p:fltVal val="90"/>
                                          </p:val>
                                        </p:tav>
                                      </p:tavLst>
                                    </p:anim>
                                    <p:animEffect transition="out" filter="fade">
                                      <p:cBhvr>
                                        <p:cTn id="183" dur="1000"/>
                                        <p:tgtEl>
                                          <p:spTgt spid="101"/>
                                        </p:tgtEl>
                                      </p:cBhvr>
                                    </p:animEffect>
                                    <p:set>
                                      <p:cBhvr>
                                        <p:cTn id="184" dur="1" fill="hold">
                                          <p:stCondLst>
                                            <p:cond delay="999"/>
                                          </p:stCondLst>
                                        </p:cTn>
                                        <p:tgtEl>
                                          <p:spTgt spid="101"/>
                                        </p:tgtEl>
                                        <p:attrNameLst>
                                          <p:attrName>style.visibility</p:attrName>
                                        </p:attrNameLst>
                                      </p:cBhvr>
                                      <p:to>
                                        <p:strVal val="hidden"/>
                                      </p:to>
                                    </p:set>
                                  </p:childTnLst>
                                </p:cTn>
                              </p:par>
                            </p:childTnLst>
                          </p:cTn>
                        </p:par>
                        <p:par>
                          <p:cTn id="185" fill="hold">
                            <p:stCondLst>
                              <p:cond delay="1500"/>
                            </p:stCondLst>
                            <p:childTnLst>
                              <p:par>
                                <p:cTn id="186" presetID="31" presetClass="entr" presetSubtype="0" fill="hold" nodeType="afterEffect">
                                  <p:stCondLst>
                                    <p:cond delay="0"/>
                                  </p:stCondLst>
                                  <p:childTnLst>
                                    <p:set>
                                      <p:cBhvr>
                                        <p:cTn id="187" dur="1" fill="hold">
                                          <p:stCondLst>
                                            <p:cond delay="0"/>
                                          </p:stCondLst>
                                        </p:cTn>
                                        <p:tgtEl>
                                          <p:spTgt spid="108"/>
                                        </p:tgtEl>
                                        <p:attrNameLst>
                                          <p:attrName>style.visibility</p:attrName>
                                        </p:attrNameLst>
                                      </p:cBhvr>
                                      <p:to>
                                        <p:strVal val="visible"/>
                                      </p:to>
                                    </p:set>
                                    <p:anim calcmode="lin" valueType="num">
                                      <p:cBhvr>
                                        <p:cTn id="188" dur="1000" fill="hold"/>
                                        <p:tgtEl>
                                          <p:spTgt spid="108"/>
                                        </p:tgtEl>
                                        <p:attrNameLst>
                                          <p:attrName>ppt_w</p:attrName>
                                        </p:attrNameLst>
                                      </p:cBhvr>
                                      <p:tavLst>
                                        <p:tav tm="0">
                                          <p:val>
                                            <p:fltVal val="0"/>
                                          </p:val>
                                        </p:tav>
                                        <p:tav tm="100000">
                                          <p:val>
                                            <p:strVal val="#ppt_w"/>
                                          </p:val>
                                        </p:tav>
                                      </p:tavLst>
                                    </p:anim>
                                    <p:anim calcmode="lin" valueType="num">
                                      <p:cBhvr>
                                        <p:cTn id="189" dur="1000" fill="hold"/>
                                        <p:tgtEl>
                                          <p:spTgt spid="108"/>
                                        </p:tgtEl>
                                        <p:attrNameLst>
                                          <p:attrName>ppt_h</p:attrName>
                                        </p:attrNameLst>
                                      </p:cBhvr>
                                      <p:tavLst>
                                        <p:tav tm="0">
                                          <p:val>
                                            <p:fltVal val="0"/>
                                          </p:val>
                                        </p:tav>
                                        <p:tav tm="100000">
                                          <p:val>
                                            <p:strVal val="#ppt_h"/>
                                          </p:val>
                                        </p:tav>
                                      </p:tavLst>
                                    </p:anim>
                                    <p:anim calcmode="lin" valueType="num">
                                      <p:cBhvr>
                                        <p:cTn id="190" dur="1000" fill="hold"/>
                                        <p:tgtEl>
                                          <p:spTgt spid="108"/>
                                        </p:tgtEl>
                                        <p:attrNameLst>
                                          <p:attrName>style.rotation</p:attrName>
                                        </p:attrNameLst>
                                      </p:cBhvr>
                                      <p:tavLst>
                                        <p:tav tm="0">
                                          <p:val>
                                            <p:fltVal val="90"/>
                                          </p:val>
                                        </p:tav>
                                        <p:tav tm="100000">
                                          <p:val>
                                            <p:fltVal val="0"/>
                                          </p:val>
                                        </p:tav>
                                      </p:tavLst>
                                    </p:anim>
                                    <p:animEffect transition="in" filter="fade">
                                      <p:cBhvr>
                                        <p:cTn id="191" dur="1000"/>
                                        <p:tgtEl>
                                          <p:spTgt spid="108"/>
                                        </p:tgtEl>
                                      </p:cBhvr>
                                    </p:animEffect>
                                  </p:childTnLst>
                                </p:cTn>
                              </p:par>
                              <p:par>
                                <p:cTn id="192" presetID="31" presetClass="entr" presetSubtype="0" fill="hold" nodeType="withEffect">
                                  <p:stCondLst>
                                    <p:cond delay="0"/>
                                  </p:stCondLst>
                                  <p:childTnLst>
                                    <p:set>
                                      <p:cBhvr>
                                        <p:cTn id="193" dur="1" fill="hold">
                                          <p:stCondLst>
                                            <p:cond delay="0"/>
                                          </p:stCondLst>
                                        </p:cTn>
                                        <p:tgtEl>
                                          <p:spTgt spid="105"/>
                                        </p:tgtEl>
                                        <p:attrNameLst>
                                          <p:attrName>style.visibility</p:attrName>
                                        </p:attrNameLst>
                                      </p:cBhvr>
                                      <p:to>
                                        <p:strVal val="visible"/>
                                      </p:to>
                                    </p:set>
                                    <p:anim calcmode="lin" valueType="num">
                                      <p:cBhvr>
                                        <p:cTn id="194" dur="1000" fill="hold"/>
                                        <p:tgtEl>
                                          <p:spTgt spid="105"/>
                                        </p:tgtEl>
                                        <p:attrNameLst>
                                          <p:attrName>ppt_w</p:attrName>
                                        </p:attrNameLst>
                                      </p:cBhvr>
                                      <p:tavLst>
                                        <p:tav tm="0">
                                          <p:val>
                                            <p:fltVal val="0"/>
                                          </p:val>
                                        </p:tav>
                                        <p:tav tm="100000">
                                          <p:val>
                                            <p:strVal val="#ppt_w"/>
                                          </p:val>
                                        </p:tav>
                                      </p:tavLst>
                                    </p:anim>
                                    <p:anim calcmode="lin" valueType="num">
                                      <p:cBhvr>
                                        <p:cTn id="195" dur="1000" fill="hold"/>
                                        <p:tgtEl>
                                          <p:spTgt spid="105"/>
                                        </p:tgtEl>
                                        <p:attrNameLst>
                                          <p:attrName>ppt_h</p:attrName>
                                        </p:attrNameLst>
                                      </p:cBhvr>
                                      <p:tavLst>
                                        <p:tav tm="0">
                                          <p:val>
                                            <p:fltVal val="0"/>
                                          </p:val>
                                        </p:tav>
                                        <p:tav tm="100000">
                                          <p:val>
                                            <p:strVal val="#ppt_h"/>
                                          </p:val>
                                        </p:tav>
                                      </p:tavLst>
                                    </p:anim>
                                    <p:anim calcmode="lin" valueType="num">
                                      <p:cBhvr>
                                        <p:cTn id="196" dur="1000" fill="hold"/>
                                        <p:tgtEl>
                                          <p:spTgt spid="105"/>
                                        </p:tgtEl>
                                        <p:attrNameLst>
                                          <p:attrName>style.rotation</p:attrName>
                                        </p:attrNameLst>
                                      </p:cBhvr>
                                      <p:tavLst>
                                        <p:tav tm="0">
                                          <p:val>
                                            <p:fltVal val="90"/>
                                          </p:val>
                                        </p:tav>
                                        <p:tav tm="100000">
                                          <p:val>
                                            <p:fltVal val="0"/>
                                          </p:val>
                                        </p:tav>
                                      </p:tavLst>
                                    </p:anim>
                                    <p:animEffect transition="in" filter="fade">
                                      <p:cBhvr>
                                        <p:cTn id="197" dur="1000"/>
                                        <p:tgtEl>
                                          <p:spTgt spid="105"/>
                                        </p:tgtEl>
                                      </p:cBhvr>
                                    </p:animEffect>
                                  </p:childTnLst>
                                </p:cTn>
                              </p:par>
                              <p:par>
                                <p:cTn id="198" presetID="31" presetClass="entr" presetSubtype="0" fill="hold" nodeType="withEffect">
                                  <p:stCondLst>
                                    <p:cond delay="0"/>
                                  </p:stCondLst>
                                  <p:childTnLst>
                                    <p:set>
                                      <p:cBhvr>
                                        <p:cTn id="199" dur="1" fill="hold">
                                          <p:stCondLst>
                                            <p:cond delay="0"/>
                                          </p:stCondLst>
                                        </p:cTn>
                                        <p:tgtEl>
                                          <p:spTgt spid="111"/>
                                        </p:tgtEl>
                                        <p:attrNameLst>
                                          <p:attrName>style.visibility</p:attrName>
                                        </p:attrNameLst>
                                      </p:cBhvr>
                                      <p:to>
                                        <p:strVal val="visible"/>
                                      </p:to>
                                    </p:set>
                                    <p:anim calcmode="lin" valueType="num">
                                      <p:cBhvr>
                                        <p:cTn id="200" dur="1000" fill="hold"/>
                                        <p:tgtEl>
                                          <p:spTgt spid="111"/>
                                        </p:tgtEl>
                                        <p:attrNameLst>
                                          <p:attrName>ppt_w</p:attrName>
                                        </p:attrNameLst>
                                      </p:cBhvr>
                                      <p:tavLst>
                                        <p:tav tm="0">
                                          <p:val>
                                            <p:fltVal val="0"/>
                                          </p:val>
                                        </p:tav>
                                        <p:tav tm="100000">
                                          <p:val>
                                            <p:strVal val="#ppt_w"/>
                                          </p:val>
                                        </p:tav>
                                      </p:tavLst>
                                    </p:anim>
                                    <p:anim calcmode="lin" valueType="num">
                                      <p:cBhvr>
                                        <p:cTn id="201" dur="1000" fill="hold"/>
                                        <p:tgtEl>
                                          <p:spTgt spid="111"/>
                                        </p:tgtEl>
                                        <p:attrNameLst>
                                          <p:attrName>ppt_h</p:attrName>
                                        </p:attrNameLst>
                                      </p:cBhvr>
                                      <p:tavLst>
                                        <p:tav tm="0">
                                          <p:val>
                                            <p:fltVal val="0"/>
                                          </p:val>
                                        </p:tav>
                                        <p:tav tm="100000">
                                          <p:val>
                                            <p:strVal val="#ppt_h"/>
                                          </p:val>
                                        </p:tav>
                                      </p:tavLst>
                                    </p:anim>
                                    <p:anim calcmode="lin" valueType="num">
                                      <p:cBhvr>
                                        <p:cTn id="202" dur="1000" fill="hold"/>
                                        <p:tgtEl>
                                          <p:spTgt spid="111"/>
                                        </p:tgtEl>
                                        <p:attrNameLst>
                                          <p:attrName>style.rotation</p:attrName>
                                        </p:attrNameLst>
                                      </p:cBhvr>
                                      <p:tavLst>
                                        <p:tav tm="0">
                                          <p:val>
                                            <p:fltVal val="90"/>
                                          </p:val>
                                        </p:tav>
                                        <p:tav tm="100000">
                                          <p:val>
                                            <p:fltVal val="0"/>
                                          </p:val>
                                        </p:tav>
                                      </p:tavLst>
                                    </p:anim>
                                    <p:animEffect transition="in" filter="fade">
                                      <p:cBhvr>
                                        <p:cTn id="203" dur="1000"/>
                                        <p:tgtEl>
                                          <p:spTgt spid="111"/>
                                        </p:tgtEl>
                                      </p:cBhvr>
                                    </p:animEffect>
                                  </p:childTnLst>
                                </p:cTn>
                              </p:par>
                              <p:par>
                                <p:cTn id="204" presetID="31" presetClass="entr" presetSubtype="0" fill="hold" nodeType="withEffect">
                                  <p:stCondLst>
                                    <p:cond delay="0"/>
                                  </p:stCondLst>
                                  <p:childTnLst>
                                    <p:set>
                                      <p:cBhvr>
                                        <p:cTn id="205" dur="1" fill="hold">
                                          <p:stCondLst>
                                            <p:cond delay="0"/>
                                          </p:stCondLst>
                                        </p:cTn>
                                        <p:tgtEl>
                                          <p:spTgt spid="110"/>
                                        </p:tgtEl>
                                        <p:attrNameLst>
                                          <p:attrName>style.visibility</p:attrName>
                                        </p:attrNameLst>
                                      </p:cBhvr>
                                      <p:to>
                                        <p:strVal val="visible"/>
                                      </p:to>
                                    </p:set>
                                    <p:anim calcmode="lin" valueType="num">
                                      <p:cBhvr>
                                        <p:cTn id="206" dur="1000" fill="hold"/>
                                        <p:tgtEl>
                                          <p:spTgt spid="110"/>
                                        </p:tgtEl>
                                        <p:attrNameLst>
                                          <p:attrName>ppt_w</p:attrName>
                                        </p:attrNameLst>
                                      </p:cBhvr>
                                      <p:tavLst>
                                        <p:tav tm="0">
                                          <p:val>
                                            <p:fltVal val="0"/>
                                          </p:val>
                                        </p:tav>
                                        <p:tav tm="100000">
                                          <p:val>
                                            <p:strVal val="#ppt_w"/>
                                          </p:val>
                                        </p:tav>
                                      </p:tavLst>
                                    </p:anim>
                                    <p:anim calcmode="lin" valueType="num">
                                      <p:cBhvr>
                                        <p:cTn id="207" dur="1000" fill="hold"/>
                                        <p:tgtEl>
                                          <p:spTgt spid="110"/>
                                        </p:tgtEl>
                                        <p:attrNameLst>
                                          <p:attrName>ppt_h</p:attrName>
                                        </p:attrNameLst>
                                      </p:cBhvr>
                                      <p:tavLst>
                                        <p:tav tm="0">
                                          <p:val>
                                            <p:fltVal val="0"/>
                                          </p:val>
                                        </p:tav>
                                        <p:tav tm="100000">
                                          <p:val>
                                            <p:strVal val="#ppt_h"/>
                                          </p:val>
                                        </p:tav>
                                      </p:tavLst>
                                    </p:anim>
                                    <p:anim calcmode="lin" valueType="num">
                                      <p:cBhvr>
                                        <p:cTn id="208" dur="1000" fill="hold"/>
                                        <p:tgtEl>
                                          <p:spTgt spid="110"/>
                                        </p:tgtEl>
                                        <p:attrNameLst>
                                          <p:attrName>style.rotation</p:attrName>
                                        </p:attrNameLst>
                                      </p:cBhvr>
                                      <p:tavLst>
                                        <p:tav tm="0">
                                          <p:val>
                                            <p:fltVal val="90"/>
                                          </p:val>
                                        </p:tav>
                                        <p:tav tm="100000">
                                          <p:val>
                                            <p:fltVal val="0"/>
                                          </p:val>
                                        </p:tav>
                                      </p:tavLst>
                                    </p:anim>
                                    <p:animEffect transition="in" filter="fade">
                                      <p:cBhvr>
                                        <p:cTn id="209" dur="1000"/>
                                        <p:tgtEl>
                                          <p:spTgt spid="110"/>
                                        </p:tgtEl>
                                      </p:cBhvr>
                                    </p:animEffect>
                                  </p:childTnLst>
                                </p:cTn>
                              </p:par>
                            </p:childTnLst>
                          </p:cTn>
                        </p:par>
                        <p:par>
                          <p:cTn id="210" fill="hold">
                            <p:stCondLst>
                              <p:cond delay="2500"/>
                            </p:stCondLst>
                            <p:childTnLst>
                              <p:par>
                                <p:cTn id="211" presetID="10" presetClass="entr" presetSubtype="0" fill="hold" grpId="0" nodeType="afterEffect">
                                  <p:stCondLst>
                                    <p:cond delay="500"/>
                                  </p:stCondLst>
                                  <p:childTnLst>
                                    <p:set>
                                      <p:cBhvr>
                                        <p:cTn id="212" dur="1" fill="hold">
                                          <p:stCondLst>
                                            <p:cond delay="0"/>
                                          </p:stCondLst>
                                        </p:cTn>
                                        <p:tgtEl>
                                          <p:spTgt spid="87"/>
                                        </p:tgtEl>
                                        <p:attrNameLst>
                                          <p:attrName>style.visibility</p:attrName>
                                        </p:attrNameLst>
                                      </p:cBhvr>
                                      <p:to>
                                        <p:strVal val="visible"/>
                                      </p:to>
                                    </p:set>
                                    <p:animEffect transition="in" filter="fade">
                                      <p:cBhvr>
                                        <p:cTn id="213" dur="500"/>
                                        <p:tgtEl>
                                          <p:spTgt spid="87"/>
                                        </p:tgtEl>
                                      </p:cBhvr>
                                    </p:animEffect>
                                  </p:childTnLst>
                                </p:cTn>
                              </p:par>
                            </p:childTnLst>
                          </p:cTn>
                        </p:par>
                        <p:par>
                          <p:cTn id="214" fill="hold">
                            <p:stCondLst>
                              <p:cond delay="3500"/>
                            </p:stCondLst>
                            <p:childTnLst>
                              <p:par>
                                <p:cTn id="215" presetID="31" presetClass="exit" presetSubtype="0" fill="hold" nodeType="afterEffect">
                                  <p:stCondLst>
                                    <p:cond delay="0"/>
                                  </p:stCondLst>
                                  <p:childTnLst>
                                    <p:anim calcmode="lin" valueType="num">
                                      <p:cBhvr>
                                        <p:cTn id="216" dur="1000"/>
                                        <p:tgtEl>
                                          <p:spTgt spid="103"/>
                                        </p:tgtEl>
                                        <p:attrNameLst>
                                          <p:attrName>ppt_w</p:attrName>
                                        </p:attrNameLst>
                                      </p:cBhvr>
                                      <p:tavLst>
                                        <p:tav tm="0">
                                          <p:val>
                                            <p:strVal val="ppt_w"/>
                                          </p:val>
                                        </p:tav>
                                        <p:tav tm="100000">
                                          <p:val>
                                            <p:fltVal val="0"/>
                                          </p:val>
                                        </p:tav>
                                      </p:tavLst>
                                    </p:anim>
                                    <p:anim calcmode="lin" valueType="num">
                                      <p:cBhvr>
                                        <p:cTn id="217" dur="1000"/>
                                        <p:tgtEl>
                                          <p:spTgt spid="103"/>
                                        </p:tgtEl>
                                        <p:attrNameLst>
                                          <p:attrName>ppt_h</p:attrName>
                                        </p:attrNameLst>
                                      </p:cBhvr>
                                      <p:tavLst>
                                        <p:tav tm="0">
                                          <p:val>
                                            <p:strVal val="ppt_h"/>
                                          </p:val>
                                        </p:tav>
                                        <p:tav tm="100000">
                                          <p:val>
                                            <p:fltVal val="0"/>
                                          </p:val>
                                        </p:tav>
                                      </p:tavLst>
                                    </p:anim>
                                    <p:anim calcmode="lin" valueType="num">
                                      <p:cBhvr>
                                        <p:cTn id="218" dur="1000"/>
                                        <p:tgtEl>
                                          <p:spTgt spid="103"/>
                                        </p:tgtEl>
                                        <p:attrNameLst>
                                          <p:attrName>style.rotation</p:attrName>
                                        </p:attrNameLst>
                                      </p:cBhvr>
                                      <p:tavLst>
                                        <p:tav tm="0">
                                          <p:val>
                                            <p:fltVal val="0"/>
                                          </p:val>
                                        </p:tav>
                                        <p:tav tm="100000">
                                          <p:val>
                                            <p:fltVal val="90"/>
                                          </p:val>
                                        </p:tav>
                                      </p:tavLst>
                                    </p:anim>
                                    <p:animEffect transition="out" filter="fade">
                                      <p:cBhvr>
                                        <p:cTn id="219" dur="1000"/>
                                        <p:tgtEl>
                                          <p:spTgt spid="103"/>
                                        </p:tgtEl>
                                      </p:cBhvr>
                                    </p:animEffect>
                                    <p:set>
                                      <p:cBhvr>
                                        <p:cTn id="220" dur="1" fill="hold">
                                          <p:stCondLst>
                                            <p:cond delay="999"/>
                                          </p:stCondLst>
                                        </p:cTn>
                                        <p:tgtEl>
                                          <p:spTgt spid="103"/>
                                        </p:tgtEl>
                                        <p:attrNameLst>
                                          <p:attrName>style.visibility</p:attrName>
                                        </p:attrNameLst>
                                      </p:cBhvr>
                                      <p:to>
                                        <p:strVal val="hidden"/>
                                      </p:to>
                                    </p:set>
                                  </p:childTnLst>
                                </p:cTn>
                              </p:par>
                              <p:par>
                                <p:cTn id="221" presetID="31" presetClass="exit" presetSubtype="0" fill="hold" nodeType="withEffect">
                                  <p:stCondLst>
                                    <p:cond delay="0"/>
                                  </p:stCondLst>
                                  <p:childTnLst>
                                    <p:anim calcmode="lin" valueType="num">
                                      <p:cBhvr>
                                        <p:cTn id="222" dur="1000"/>
                                        <p:tgtEl>
                                          <p:spTgt spid="101"/>
                                        </p:tgtEl>
                                        <p:attrNameLst>
                                          <p:attrName>ppt_w</p:attrName>
                                        </p:attrNameLst>
                                      </p:cBhvr>
                                      <p:tavLst>
                                        <p:tav tm="0">
                                          <p:val>
                                            <p:strVal val="ppt_w"/>
                                          </p:val>
                                        </p:tav>
                                        <p:tav tm="100000">
                                          <p:val>
                                            <p:fltVal val="0"/>
                                          </p:val>
                                        </p:tav>
                                      </p:tavLst>
                                    </p:anim>
                                    <p:anim calcmode="lin" valueType="num">
                                      <p:cBhvr>
                                        <p:cTn id="223" dur="1000"/>
                                        <p:tgtEl>
                                          <p:spTgt spid="101"/>
                                        </p:tgtEl>
                                        <p:attrNameLst>
                                          <p:attrName>ppt_h</p:attrName>
                                        </p:attrNameLst>
                                      </p:cBhvr>
                                      <p:tavLst>
                                        <p:tav tm="0">
                                          <p:val>
                                            <p:strVal val="ppt_h"/>
                                          </p:val>
                                        </p:tav>
                                        <p:tav tm="100000">
                                          <p:val>
                                            <p:fltVal val="0"/>
                                          </p:val>
                                        </p:tav>
                                      </p:tavLst>
                                    </p:anim>
                                    <p:anim calcmode="lin" valueType="num">
                                      <p:cBhvr>
                                        <p:cTn id="224" dur="1000"/>
                                        <p:tgtEl>
                                          <p:spTgt spid="101"/>
                                        </p:tgtEl>
                                        <p:attrNameLst>
                                          <p:attrName>style.rotation</p:attrName>
                                        </p:attrNameLst>
                                      </p:cBhvr>
                                      <p:tavLst>
                                        <p:tav tm="0">
                                          <p:val>
                                            <p:fltVal val="0"/>
                                          </p:val>
                                        </p:tav>
                                        <p:tav tm="100000">
                                          <p:val>
                                            <p:fltVal val="90"/>
                                          </p:val>
                                        </p:tav>
                                      </p:tavLst>
                                    </p:anim>
                                    <p:animEffect transition="out" filter="fade">
                                      <p:cBhvr>
                                        <p:cTn id="225" dur="1000"/>
                                        <p:tgtEl>
                                          <p:spTgt spid="101"/>
                                        </p:tgtEl>
                                      </p:cBhvr>
                                    </p:animEffect>
                                    <p:set>
                                      <p:cBhvr>
                                        <p:cTn id="226" dur="1" fill="hold">
                                          <p:stCondLst>
                                            <p:cond delay="999"/>
                                          </p:stCondLst>
                                        </p:cTn>
                                        <p:tgtEl>
                                          <p:spTgt spid="101"/>
                                        </p:tgtEl>
                                        <p:attrNameLst>
                                          <p:attrName>style.visibility</p:attrName>
                                        </p:attrNameLst>
                                      </p:cBhvr>
                                      <p:to>
                                        <p:strVal val="hidden"/>
                                      </p:to>
                                    </p:set>
                                  </p:childTnLst>
                                </p:cTn>
                              </p:par>
                              <p:par>
                                <p:cTn id="227" presetID="31" presetClass="exit" presetSubtype="0" fill="hold" nodeType="withEffect">
                                  <p:stCondLst>
                                    <p:cond delay="0"/>
                                  </p:stCondLst>
                                  <p:childTnLst>
                                    <p:anim calcmode="lin" valueType="num">
                                      <p:cBhvr>
                                        <p:cTn id="228" dur="1000"/>
                                        <p:tgtEl>
                                          <p:spTgt spid="108"/>
                                        </p:tgtEl>
                                        <p:attrNameLst>
                                          <p:attrName>ppt_w</p:attrName>
                                        </p:attrNameLst>
                                      </p:cBhvr>
                                      <p:tavLst>
                                        <p:tav tm="0">
                                          <p:val>
                                            <p:strVal val="ppt_w"/>
                                          </p:val>
                                        </p:tav>
                                        <p:tav tm="100000">
                                          <p:val>
                                            <p:fltVal val="0"/>
                                          </p:val>
                                        </p:tav>
                                      </p:tavLst>
                                    </p:anim>
                                    <p:anim calcmode="lin" valueType="num">
                                      <p:cBhvr>
                                        <p:cTn id="229" dur="1000"/>
                                        <p:tgtEl>
                                          <p:spTgt spid="108"/>
                                        </p:tgtEl>
                                        <p:attrNameLst>
                                          <p:attrName>ppt_h</p:attrName>
                                        </p:attrNameLst>
                                      </p:cBhvr>
                                      <p:tavLst>
                                        <p:tav tm="0">
                                          <p:val>
                                            <p:strVal val="ppt_h"/>
                                          </p:val>
                                        </p:tav>
                                        <p:tav tm="100000">
                                          <p:val>
                                            <p:fltVal val="0"/>
                                          </p:val>
                                        </p:tav>
                                      </p:tavLst>
                                    </p:anim>
                                    <p:anim calcmode="lin" valueType="num">
                                      <p:cBhvr>
                                        <p:cTn id="230" dur="1000"/>
                                        <p:tgtEl>
                                          <p:spTgt spid="108"/>
                                        </p:tgtEl>
                                        <p:attrNameLst>
                                          <p:attrName>style.rotation</p:attrName>
                                        </p:attrNameLst>
                                      </p:cBhvr>
                                      <p:tavLst>
                                        <p:tav tm="0">
                                          <p:val>
                                            <p:fltVal val="0"/>
                                          </p:val>
                                        </p:tav>
                                        <p:tav tm="100000">
                                          <p:val>
                                            <p:fltVal val="90"/>
                                          </p:val>
                                        </p:tav>
                                      </p:tavLst>
                                    </p:anim>
                                    <p:animEffect transition="out" filter="fade">
                                      <p:cBhvr>
                                        <p:cTn id="231" dur="1000"/>
                                        <p:tgtEl>
                                          <p:spTgt spid="108"/>
                                        </p:tgtEl>
                                      </p:cBhvr>
                                    </p:animEffect>
                                    <p:set>
                                      <p:cBhvr>
                                        <p:cTn id="232" dur="1" fill="hold">
                                          <p:stCondLst>
                                            <p:cond delay="999"/>
                                          </p:stCondLst>
                                        </p:cTn>
                                        <p:tgtEl>
                                          <p:spTgt spid="108"/>
                                        </p:tgtEl>
                                        <p:attrNameLst>
                                          <p:attrName>style.visibility</p:attrName>
                                        </p:attrNameLst>
                                      </p:cBhvr>
                                      <p:to>
                                        <p:strVal val="hidden"/>
                                      </p:to>
                                    </p:set>
                                  </p:childTnLst>
                                </p:cTn>
                              </p:par>
                              <p:par>
                                <p:cTn id="233" presetID="31" presetClass="exit" presetSubtype="0" fill="hold" nodeType="withEffect">
                                  <p:stCondLst>
                                    <p:cond delay="0"/>
                                  </p:stCondLst>
                                  <p:childTnLst>
                                    <p:anim calcmode="lin" valueType="num">
                                      <p:cBhvr>
                                        <p:cTn id="234" dur="1000"/>
                                        <p:tgtEl>
                                          <p:spTgt spid="105"/>
                                        </p:tgtEl>
                                        <p:attrNameLst>
                                          <p:attrName>ppt_w</p:attrName>
                                        </p:attrNameLst>
                                      </p:cBhvr>
                                      <p:tavLst>
                                        <p:tav tm="0">
                                          <p:val>
                                            <p:strVal val="ppt_w"/>
                                          </p:val>
                                        </p:tav>
                                        <p:tav tm="100000">
                                          <p:val>
                                            <p:fltVal val="0"/>
                                          </p:val>
                                        </p:tav>
                                      </p:tavLst>
                                    </p:anim>
                                    <p:anim calcmode="lin" valueType="num">
                                      <p:cBhvr>
                                        <p:cTn id="235" dur="1000"/>
                                        <p:tgtEl>
                                          <p:spTgt spid="105"/>
                                        </p:tgtEl>
                                        <p:attrNameLst>
                                          <p:attrName>ppt_h</p:attrName>
                                        </p:attrNameLst>
                                      </p:cBhvr>
                                      <p:tavLst>
                                        <p:tav tm="0">
                                          <p:val>
                                            <p:strVal val="ppt_h"/>
                                          </p:val>
                                        </p:tav>
                                        <p:tav tm="100000">
                                          <p:val>
                                            <p:fltVal val="0"/>
                                          </p:val>
                                        </p:tav>
                                      </p:tavLst>
                                    </p:anim>
                                    <p:anim calcmode="lin" valueType="num">
                                      <p:cBhvr>
                                        <p:cTn id="236" dur="1000"/>
                                        <p:tgtEl>
                                          <p:spTgt spid="105"/>
                                        </p:tgtEl>
                                        <p:attrNameLst>
                                          <p:attrName>style.rotation</p:attrName>
                                        </p:attrNameLst>
                                      </p:cBhvr>
                                      <p:tavLst>
                                        <p:tav tm="0">
                                          <p:val>
                                            <p:fltVal val="0"/>
                                          </p:val>
                                        </p:tav>
                                        <p:tav tm="100000">
                                          <p:val>
                                            <p:fltVal val="90"/>
                                          </p:val>
                                        </p:tav>
                                      </p:tavLst>
                                    </p:anim>
                                    <p:animEffect transition="out" filter="fade">
                                      <p:cBhvr>
                                        <p:cTn id="237" dur="1000"/>
                                        <p:tgtEl>
                                          <p:spTgt spid="105"/>
                                        </p:tgtEl>
                                      </p:cBhvr>
                                    </p:animEffect>
                                    <p:set>
                                      <p:cBhvr>
                                        <p:cTn id="238" dur="1" fill="hold">
                                          <p:stCondLst>
                                            <p:cond delay="999"/>
                                          </p:stCondLst>
                                        </p:cTn>
                                        <p:tgtEl>
                                          <p:spTgt spid="105"/>
                                        </p:tgtEl>
                                        <p:attrNameLst>
                                          <p:attrName>style.visibility</p:attrName>
                                        </p:attrNameLst>
                                      </p:cBhvr>
                                      <p:to>
                                        <p:strVal val="hidden"/>
                                      </p:to>
                                    </p:set>
                                  </p:childTnLst>
                                </p:cTn>
                              </p:par>
                              <p:par>
                                <p:cTn id="239" presetID="31" presetClass="exit" presetSubtype="0" fill="hold" nodeType="withEffect">
                                  <p:stCondLst>
                                    <p:cond delay="0"/>
                                  </p:stCondLst>
                                  <p:childTnLst>
                                    <p:anim calcmode="lin" valueType="num">
                                      <p:cBhvr>
                                        <p:cTn id="240" dur="1000"/>
                                        <p:tgtEl>
                                          <p:spTgt spid="111"/>
                                        </p:tgtEl>
                                        <p:attrNameLst>
                                          <p:attrName>ppt_w</p:attrName>
                                        </p:attrNameLst>
                                      </p:cBhvr>
                                      <p:tavLst>
                                        <p:tav tm="0">
                                          <p:val>
                                            <p:strVal val="ppt_w"/>
                                          </p:val>
                                        </p:tav>
                                        <p:tav tm="100000">
                                          <p:val>
                                            <p:fltVal val="0"/>
                                          </p:val>
                                        </p:tav>
                                      </p:tavLst>
                                    </p:anim>
                                    <p:anim calcmode="lin" valueType="num">
                                      <p:cBhvr>
                                        <p:cTn id="241" dur="1000"/>
                                        <p:tgtEl>
                                          <p:spTgt spid="111"/>
                                        </p:tgtEl>
                                        <p:attrNameLst>
                                          <p:attrName>ppt_h</p:attrName>
                                        </p:attrNameLst>
                                      </p:cBhvr>
                                      <p:tavLst>
                                        <p:tav tm="0">
                                          <p:val>
                                            <p:strVal val="ppt_h"/>
                                          </p:val>
                                        </p:tav>
                                        <p:tav tm="100000">
                                          <p:val>
                                            <p:fltVal val="0"/>
                                          </p:val>
                                        </p:tav>
                                      </p:tavLst>
                                    </p:anim>
                                    <p:anim calcmode="lin" valueType="num">
                                      <p:cBhvr>
                                        <p:cTn id="242" dur="1000"/>
                                        <p:tgtEl>
                                          <p:spTgt spid="111"/>
                                        </p:tgtEl>
                                        <p:attrNameLst>
                                          <p:attrName>style.rotation</p:attrName>
                                        </p:attrNameLst>
                                      </p:cBhvr>
                                      <p:tavLst>
                                        <p:tav tm="0">
                                          <p:val>
                                            <p:fltVal val="0"/>
                                          </p:val>
                                        </p:tav>
                                        <p:tav tm="100000">
                                          <p:val>
                                            <p:fltVal val="90"/>
                                          </p:val>
                                        </p:tav>
                                      </p:tavLst>
                                    </p:anim>
                                    <p:animEffect transition="out" filter="fade">
                                      <p:cBhvr>
                                        <p:cTn id="243" dur="1000"/>
                                        <p:tgtEl>
                                          <p:spTgt spid="111"/>
                                        </p:tgtEl>
                                      </p:cBhvr>
                                    </p:animEffect>
                                    <p:set>
                                      <p:cBhvr>
                                        <p:cTn id="244" dur="1" fill="hold">
                                          <p:stCondLst>
                                            <p:cond delay="999"/>
                                          </p:stCondLst>
                                        </p:cTn>
                                        <p:tgtEl>
                                          <p:spTgt spid="111"/>
                                        </p:tgtEl>
                                        <p:attrNameLst>
                                          <p:attrName>style.visibility</p:attrName>
                                        </p:attrNameLst>
                                      </p:cBhvr>
                                      <p:to>
                                        <p:strVal val="hidden"/>
                                      </p:to>
                                    </p:set>
                                  </p:childTnLst>
                                </p:cTn>
                              </p:par>
                              <p:par>
                                <p:cTn id="245" presetID="31" presetClass="exit" presetSubtype="0" fill="hold" nodeType="withEffect">
                                  <p:stCondLst>
                                    <p:cond delay="0"/>
                                  </p:stCondLst>
                                  <p:childTnLst>
                                    <p:anim calcmode="lin" valueType="num">
                                      <p:cBhvr>
                                        <p:cTn id="246" dur="1000"/>
                                        <p:tgtEl>
                                          <p:spTgt spid="110"/>
                                        </p:tgtEl>
                                        <p:attrNameLst>
                                          <p:attrName>ppt_w</p:attrName>
                                        </p:attrNameLst>
                                      </p:cBhvr>
                                      <p:tavLst>
                                        <p:tav tm="0">
                                          <p:val>
                                            <p:strVal val="ppt_w"/>
                                          </p:val>
                                        </p:tav>
                                        <p:tav tm="100000">
                                          <p:val>
                                            <p:fltVal val="0"/>
                                          </p:val>
                                        </p:tav>
                                      </p:tavLst>
                                    </p:anim>
                                    <p:anim calcmode="lin" valueType="num">
                                      <p:cBhvr>
                                        <p:cTn id="247" dur="1000"/>
                                        <p:tgtEl>
                                          <p:spTgt spid="110"/>
                                        </p:tgtEl>
                                        <p:attrNameLst>
                                          <p:attrName>ppt_h</p:attrName>
                                        </p:attrNameLst>
                                      </p:cBhvr>
                                      <p:tavLst>
                                        <p:tav tm="0">
                                          <p:val>
                                            <p:strVal val="ppt_h"/>
                                          </p:val>
                                        </p:tav>
                                        <p:tav tm="100000">
                                          <p:val>
                                            <p:fltVal val="0"/>
                                          </p:val>
                                        </p:tav>
                                      </p:tavLst>
                                    </p:anim>
                                    <p:anim calcmode="lin" valueType="num">
                                      <p:cBhvr>
                                        <p:cTn id="248" dur="1000"/>
                                        <p:tgtEl>
                                          <p:spTgt spid="110"/>
                                        </p:tgtEl>
                                        <p:attrNameLst>
                                          <p:attrName>style.rotation</p:attrName>
                                        </p:attrNameLst>
                                      </p:cBhvr>
                                      <p:tavLst>
                                        <p:tav tm="0">
                                          <p:val>
                                            <p:fltVal val="0"/>
                                          </p:val>
                                        </p:tav>
                                        <p:tav tm="100000">
                                          <p:val>
                                            <p:fltVal val="90"/>
                                          </p:val>
                                        </p:tav>
                                      </p:tavLst>
                                    </p:anim>
                                    <p:animEffect transition="out" filter="fade">
                                      <p:cBhvr>
                                        <p:cTn id="249" dur="1000"/>
                                        <p:tgtEl>
                                          <p:spTgt spid="110"/>
                                        </p:tgtEl>
                                      </p:cBhvr>
                                    </p:animEffect>
                                    <p:set>
                                      <p:cBhvr>
                                        <p:cTn id="250" dur="1" fill="hold">
                                          <p:stCondLst>
                                            <p:cond delay="999"/>
                                          </p:stCondLst>
                                        </p:cTn>
                                        <p:tgtEl>
                                          <p:spTgt spid="110"/>
                                        </p:tgtEl>
                                        <p:attrNameLst>
                                          <p:attrName>style.visibility</p:attrName>
                                        </p:attrNameLst>
                                      </p:cBhvr>
                                      <p:to>
                                        <p:strVal val="hidden"/>
                                      </p:to>
                                    </p:set>
                                  </p:childTnLst>
                                </p:cTn>
                              </p:par>
                              <p:par>
                                <p:cTn id="251" presetID="31" presetClass="exit" presetSubtype="0" fill="hold" nodeType="withEffect">
                                  <p:stCondLst>
                                    <p:cond delay="0"/>
                                  </p:stCondLst>
                                  <p:childTnLst>
                                    <p:anim calcmode="lin" valueType="num">
                                      <p:cBhvr>
                                        <p:cTn id="252" dur="1000"/>
                                        <p:tgtEl>
                                          <p:spTgt spid="107"/>
                                        </p:tgtEl>
                                        <p:attrNameLst>
                                          <p:attrName>ppt_w</p:attrName>
                                        </p:attrNameLst>
                                      </p:cBhvr>
                                      <p:tavLst>
                                        <p:tav tm="0">
                                          <p:val>
                                            <p:strVal val="ppt_w"/>
                                          </p:val>
                                        </p:tav>
                                        <p:tav tm="100000">
                                          <p:val>
                                            <p:fltVal val="0"/>
                                          </p:val>
                                        </p:tav>
                                      </p:tavLst>
                                    </p:anim>
                                    <p:anim calcmode="lin" valueType="num">
                                      <p:cBhvr>
                                        <p:cTn id="253" dur="1000"/>
                                        <p:tgtEl>
                                          <p:spTgt spid="107"/>
                                        </p:tgtEl>
                                        <p:attrNameLst>
                                          <p:attrName>ppt_h</p:attrName>
                                        </p:attrNameLst>
                                      </p:cBhvr>
                                      <p:tavLst>
                                        <p:tav tm="0">
                                          <p:val>
                                            <p:strVal val="ppt_h"/>
                                          </p:val>
                                        </p:tav>
                                        <p:tav tm="100000">
                                          <p:val>
                                            <p:fltVal val="0"/>
                                          </p:val>
                                        </p:tav>
                                      </p:tavLst>
                                    </p:anim>
                                    <p:anim calcmode="lin" valueType="num">
                                      <p:cBhvr>
                                        <p:cTn id="254" dur="1000"/>
                                        <p:tgtEl>
                                          <p:spTgt spid="107"/>
                                        </p:tgtEl>
                                        <p:attrNameLst>
                                          <p:attrName>style.rotation</p:attrName>
                                        </p:attrNameLst>
                                      </p:cBhvr>
                                      <p:tavLst>
                                        <p:tav tm="0">
                                          <p:val>
                                            <p:fltVal val="0"/>
                                          </p:val>
                                        </p:tav>
                                        <p:tav tm="100000">
                                          <p:val>
                                            <p:fltVal val="90"/>
                                          </p:val>
                                        </p:tav>
                                      </p:tavLst>
                                    </p:anim>
                                    <p:animEffect transition="out" filter="fade">
                                      <p:cBhvr>
                                        <p:cTn id="255" dur="1000"/>
                                        <p:tgtEl>
                                          <p:spTgt spid="107"/>
                                        </p:tgtEl>
                                      </p:cBhvr>
                                    </p:animEffect>
                                    <p:set>
                                      <p:cBhvr>
                                        <p:cTn id="256" dur="1" fill="hold">
                                          <p:stCondLst>
                                            <p:cond delay="999"/>
                                          </p:stCondLst>
                                        </p:cTn>
                                        <p:tgtEl>
                                          <p:spTgt spid="107"/>
                                        </p:tgtEl>
                                        <p:attrNameLst>
                                          <p:attrName>style.visibility</p:attrName>
                                        </p:attrNameLst>
                                      </p:cBhvr>
                                      <p:to>
                                        <p:strVal val="hidden"/>
                                      </p:to>
                                    </p:set>
                                  </p:childTnLst>
                                </p:cTn>
                              </p:par>
                              <p:par>
                                <p:cTn id="257" presetID="31" presetClass="exit" presetSubtype="0" fill="hold" nodeType="withEffect">
                                  <p:stCondLst>
                                    <p:cond delay="0"/>
                                  </p:stCondLst>
                                  <p:childTnLst>
                                    <p:anim calcmode="lin" valueType="num">
                                      <p:cBhvr>
                                        <p:cTn id="258" dur="1000"/>
                                        <p:tgtEl>
                                          <p:spTgt spid="106"/>
                                        </p:tgtEl>
                                        <p:attrNameLst>
                                          <p:attrName>ppt_w</p:attrName>
                                        </p:attrNameLst>
                                      </p:cBhvr>
                                      <p:tavLst>
                                        <p:tav tm="0">
                                          <p:val>
                                            <p:strVal val="ppt_w"/>
                                          </p:val>
                                        </p:tav>
                                        <p:tav tm="100000">
                                          <p:val>
                                            <p:fltVal val="0"/>
                                          </p:val>
                                        </p:tav>
                                      </p:tavLst>
                                    </p:anim>
                                    <p:anim calcmode="lin" valueType="num">
                                      <p:cBhvr>
                                        <p:cTn id="259" dur="1000"/>
                                        <p:tgtEl>
                                          <p:spTgt spid="106"/>
                                        </p:tgtEl>
                                        <p:attrNameLst>
                                          <p:attrName>ppt_h</p:attrName>
                                        </p:attrNameLst>
                                      </p:cBhvr>
                                      <p:tavLst>
                                        <p:tav tm="0">
                                          <p:val>
                                            <p:strVal val="ppt_h"/>
                                          </p:val>
                                        </p:tav>
                                        <p:tav tm="100000">
                                          <p:val>
                                            <p:fltVal val="0"/>
                                          </p:val>
                                        </p:tav>
                                      </p:tavLst>
                                    </p:anim>
                                    <p:anim calcmode="lin" valueType="num">
                                      <p:cBhvr>
                                        <p:cTn id="260" dur="1000"/>
                                        <p:tgtEl>
                                          <p:spTgt spid="106"/>
                                        </p:tgtEl>
                                        <p:attrNameLst>
                                          <p:attrName>style.rotation</p:attrName>
                                        </p:attrNameLst>
                                      </p:cBhvr>
                                      <p:tavLst>
                                        <p:tav tm="0">
                                          <p:val>
                                            <p:fltVal val="0"/>
                                          </p:val>
                                        </p:tav>
                                        <p:tav tm="100000">
                                          <p:val>
                                            <p:fltVal val="90"/>
                                          </p:val>
                                        </p:tav>
                                      </p:tavLst>
                                    </p:anim>
                                    <p:animEffect transition="out" filter="fade">
                                      <p:cBhvr>
                                        <p:cTn id="261" dur="1000"/>
                                        <p:tgtEl>
                                          <p:spTgt spid="106"/>
                                        </p:tgtEl>
                                      </p:cBhvr>
                                    </p:animEffect>
                                    <p:set>
                                      <p:cBhvr>
                                        <p:cTn id="262" dur="1" fill="hold">
                                          <p:stCondLst>
                                            <p:cond delay="999"/>
                                          </p:stCondLst>
                                        </p:cTn>
                                        <p:tgtEl>
                                          <p:spTgt spid="106"/>
                                        </p:tgtEl>
                                        <p:attrNameLst>
                                          <p:attrName>style.visibility</p:attrName>
                                        </p:attrNameLst>
                                      </p:cBhvr>
                                      <p:to>
                                        <p:strVal val="hidden"/>
                                      </p:to>
                                    </p:set>
                                  </p:childTnLst>
                                </p:cTn>
                              </p:par>
                              <p:par>
                                <p:cTn id="263" presetID="31" presetClass="exit" presetSubtype="0" fill="hold" nodeType="withEffect">
                                  <p:stCondLst>
                                    <p:cond delay="0"/>
                                  </p:stCondLst>
                                  <p:childTnLst>
                                    <p:anim calcmode="lin" valueType="num">
                                      <p:cBhvr>
                                        <p:cTn id="264" dur="1000"/>
                                        <p:tgtEl>
                                          <p:spTgt spid="109"/>
                                        </p:tgtEl>
                                        <p:attrNameLst>
                                          <p:attrName>ppt_w</p:attrName>
                                        </p:attrNameLst>
                                      </p:cBhvr>
                                      <p:tavLst>
                                        <p:tav tm="0">
                                          <p:val>
                                            <p:strVal val="ppt_w"/>
                                          </p:val>
                                        </p:tav>
                                        <p:tav tm="100000">
                                          <p:val>
                                            <p:fltVal val="0"/>
                                          </p:val>
                                        </p:tav>
                                      </p:tavLst>
                                    </p:anim>
                                    <p:anim calcmode="lin" valueType="num">
                                      <p:cBhvr>
                                        <p:cTn id="265" dur="1000"/>
                                        <p:tgtEl>
                                          <p:spTgt spid="109"/>
                                        </p:tgtEl>
                                        <p:attrNameLst>
                                          <p:attrName>ppt_h</p:attrName>
                                        </p:attrNameLst>
                                      </p:cBhvr>
                                      <p:tavLst>
                                        <p:tav tm="0">
                                          <p:val>
                                            <p:strVal val="ppt_h"/>
                                          </p:val>
                                        </p:tav>
                                        <p:tav tm="100000">
                                          <p:val>
                                            <p:fltVal val="0"/>
                                          </p:val>
                                        </p:tav>
                                      </p:tavLst>
                                    </p:anim>
                                    <p:anim calcmode="lin" valueType="num">
                                      <p:cBhvr>
                                        <p:cTn id="266" dur="1000"/>
                                        <p:tgtEl>
                                          <p:spTgt spid="109"/>
                                        </p:tgtEl>
                                        <p:attrNameLst>
                                          <p:attrName>style.rotation</p:attrName>
                                        </p:attrNameLst>
                                      </p:cBhvr>
                                      <p:tavLst>
                                        <p:tav tm="0">
                                          <p:val>
                                            <p:fltVal val="0"/>
                                          </p:val>
                                        </p:tav>
                                        <p:tav tm="100000">
                                          <p:val>
                                            <p:fltVal val="90"/>
                                          </p:val>
                                        </p:tav>
                                      </p:tavLst>
                                    </p:anim>
                                    <p:animEffect transition="out" filter="fade">
                                      <p:cBhvr>
                                        <p:cTn id="267" dur="1000"/>
                                        <p:tgtEl>
                                          <p:spTgt spid="109"/>
                                        </p:tgtEl>
                                      </p:cBhvr>
                                    </p:animEffect>
                                    <p:set>
                                      <p:cBhvr>
                                        <p:cTn id="268" dur="1" fill="hold">
                                          <p:stCondLst>
                                            <p:cond delay="999"/>
                                          </p:stCondLst>
                                        </p:cTn>
                                        <p:tgtEl>
                                          <p:spTgt spid="109"/>
                                        </p:tgtEl>
                                        <p:attrNameLst>
                                          <p:attrName>style.visibility</p:attrName>
                                        </p:attrNameLst>
                                      </p:cBhvr>
                                      <p:to>
                                        <p:strVal val="hidden"/>
                                      </p:to>
                                    </p:set>
                                  </p:childTnLst>
                                </p:cTn>
                              </p:par>
                              <p:par>
                                <p:cTn id="269" presetID="31" presetClass="exit" presetSubtype="0" fill="hold" nodeType="withEffect">
                                  <p:stCondLst>
                                    <p:cond delay="0"/>
                                  </p:stCondLst>
                                  <p:childTnLst>
                                    <p:anim calcmode="lin" valueType="num">
                                      <p:cBhvr>
                                        <p:cTn id="270" dur="1000"/>
                                        <p:tgtEl>
                                          <p:spTgt spid="112"/>
                                        </p:tgtEl>
                                        <p:attrNameLst>
                                          <p:attrName>ppt_w</p:attrName>
                                        </p:attrNameLst>
                                      </p:cBhvr>
                                      <p:tavLst>
                                        <p:tav tm="0">
                                          <p:val>
                                            <p:strVal val="ppt_w"/>
                                          </p:val>
                                        </p:tav>
                                        <p:tav tm="100000">
                                          <p:val>
                                            <p:fltVal val="0"/>
                                          </p:val>
                                        </p:tav>
                                      </p:tavLst>
                                    </p:anim>
                                    <p:anim calcmode="lin" valueType="num">
                                      <p:cBhvr>
                                        <p:cTn id="271" dur="1000"/>
                                        <p:tgtEl>
                                          <p:spTgt spid="112"/>
                                        </p:tgtEl>
                                        <p:attrNameLst>
                                          <p:attrName>ppt_h</p:attrName>
                                        </p:attrNameLst>
                                      </p:cBhvr>
                                      <p:tavLst>
                                        <p:tav tm="0">
                                          <p:val>
                                            <p:strVal val="ppt_h"/>
                                          </p:val>
                                        </p:tav>
                                        <p:tav tm="100000">
                                          <p:val>
                                            <p:fltVal val="0"/>
                                          </p:val>
                                        </p:tav>
                                      </p:tavLst>
                                    </p:anim>
                                    <p:anim calcmode="lin" valueType="num">
                                      <p:cBhvr>
                                        <p:cTn id="272" dur="1000"/>
                                        <p:tgtEl>
                                          <p:spTgt spid="112"/>
                                        </p:tgtEl>
                                        <p:attrNameLst>
                                          <p:attrName>style.rotation</p:attrName>
                                        </p:attrNameLst>
                                      </p:cBhvr>
                                      <p:tavLst>
                                        <p:tav tm="0">
                                          <p:val>
                                            <p:fltVal val="0"/>
                                          </p:val>
                                        </p:tav>
                                        <p:tav tm="100000">
                                          <p:val>
                                            <p:fltVal val="90"/>
                                          </p:val>
                                        </p:tav>
                                      </p:tavLst>
                                    </p:anim>
                                    <p:animEffect transition="out" filter="fade">
                                      <p:cBhvr>
                                        <p:cTn id="273" dur="1000"/>
                                        <p:tgtEl>
                                          <p:spTgt spid="112"/>
                                        </p:tgtEl>
                                      </p:cBhvr>
                                    </p:animEffect>
                                    <p:set>
                                      <p:cBhvr>
                                        <p:cTn id="274" dur="1" fill="hold">
                                          <p:stCondLst>
                                            <p:cond delay="999"/>
                                          </p:stCondLst>
                                        </p:cTn>
                                        <p:tgtEl>
                                          <p:spTgt spid="112"/>
                                        </p:tgtEl>
                                        <p:attrNameLst>
                                          <p:attrName>style.visibility</p:attrName>
                                        </p:attrNameLst>
                                      </p:cBhvr>
                                      <p:to>
                                        <p:strVal val="hidden"/>
                                      </p:to>
                                    </p:set>
                                  </p:childTnLst>
                                </p:cTn>
                              </p:par>
                            </p:childTnLst>
                          </p:cTn>
                        </p:par>
                        <p:par>
                          <p:cTn id="275" fill="hold">
                            <p:stCondLst>
                              <p:cond delay="4500"/>
                            </p:stCondLst>
                            <p:childTnLst>
                              <p:par>
                                <p:cTn id="276" presetID="10" presetClass="entr" presetSubtype="0" fill="hold" grpId="0" nodeType="afterEffect">
                                  <p:stCondLst>
                                    <p:cond delay="0"/>
                                  </p:stCondLst>
                                  <p:childTnLst>
                                    <p:set>
                                      <p:cBhvr>
                                        <p:cTn id="277" dur="1" fill="hold">
                                          <p:stCondLst>
                                            <p:cond delay="0"/>
                                          </p:stCondLst>
                                        </p:cTn>
                                        <p:tgtEl>
                                          <p:spTgt spid="84"/>
                                        </p:tgtEl>
                                        <p:attrNameLst>
                                          <p:attrName>style.visibility</p:attrName>
                                        </p:attrNameLst>
                                      </p:cBhvr>
                                      <p:to>
                                        <p:strVal val="visible"/>
                                      </p:to>
                                    </p:set>
                                    <p:animEffect transition="in" filter="fade">
                                      <p:cBhvr>
                                        <p:cTn id="278" dur="500"/>
                                        <p:tgtEl>
                                          <p:spTgt spid="84"/>
                                        </p:tgtEl>
                                      </p:cBhvr>
                                    </p:animEffect>
                                  </p:childTnLst>
                                </p:cTn>
                              </p:par>
                            </p:childTnLst>
                          </p:cTn>
                        </p:par>
                        <p:par>
                          <p:cTn id="279" fill="hold">
                            <p:stCondLst>
                              <p:cond delay="5000"/>
                            </p:stCondLst>
                            <p:childTnLst>
                              <p:par>
                                <p:cTn id="280" presetID="31" presetClass="entr" presetSubtype="0" fill="hold" nodeType="afterEffect">
                                  <p:stCondLst>
                                    <p:cond delay="0"/>
                                  </p:stCondLst>
                                  <p:childTnLst>
                                    <p:set>
                                      <p:cBhvr>
                                        <p:cTn id="281" dur="1" fill="hold">
                                          <p:stCondLst>
                                            <p:cond delay="0"/>
                                          </p:stCondLst>
                                        </p:cTn>
                                        <p:tgtEl>
                                          <p:spTgt spid="113"/>
                                        </p:tgtEl>
                                        <p:attrNameLst>
                                          <p:attrName>style.visibility</p:attrName>
                                        </p:attrNameLst>
                                      </p:cBhvr>
                                      <p:to>
                                        <p:strVal val="visible"/>
                                      </p:to>
                                    </p:set>
                                    <p:anim calcmode="lin" valueType="num">
                                      <p:cBhvr>
                                        <p:cTn id="282" dur="1000" fill="hold"/>
                                        <p:tgtEl>
                                          <p:spTgt spid="113"/>
                                        </p:tgtEl>
                                        <p:attrNameLst>
                                          <p:attrName>ppt_w</p:attrName>
                                        </p:attrNameLst>
                                      </p:cBhvr>
                                      <p:tavLst>
                                        <p:tav tm="0">
                                          <p:val>
                                            <p:fltVal val="0"/>
                                          </p:val>
                                        </p:tav>
                                        <p:tav tm="100000">
                                          <p:val>
                                            <p:strVal val="#ppt_w"/>
                                          </p:val>
                                        </p:tav>
                                      </p:tavLst>
                                    </p:anim>
                                    <p:anim calcmode="lin" valueType="num">
                                      <p:cBhvr>
                                        <p:cTn id="283" dur="1000" fill="hold"/>
                                        <p:tgtEl>
                                          <p:spTgt spid="113"/>
                                        </p:tgtEl>
                                        <p:attrNameLst>
                                          <p:attrName>ppt_h</p:attrName>
                                        </p:attrNameLst>
                                      </p:cBhvr>
                                      <p:tavLst>
                                        <p:tav tm="0">
                                          <p:val>
                                            <p:fltVal val="0"/>
                                          </p:val>
                                        </p:tav>
                                        <p:tav tm="100000">
                                          <p:val>
                                            <p:strVal val="#ppt_h"/>
                                          </p:val>
                                        </p:tav>
                                      </p:tavLst>
                                    </p:anim>
                                    <p:anim calcmode="lin" valueType="num">
                                      <p:cBhvr>
                                        <p:cTn id="284" dur="1000" fill="hold"/>
                                        <p:tgtEl>
                                          <p:spTgt spid="113"/>
                                        </p:tgtEl>
                                        <p:attrNameLst>
                                          <p:attrName>style.rotation</p:attrName>
                                        </p:attrNameLst>
                                      </p:cBhvr>
                                      <p:tavLst>
                                        <p:tav tm="0">
                                          <p:val>
                                            <p:fltVal val="90"/>
                                          </p:val>
                                        </p:tav>
                                        <p:tav tm="100000">
                                          <p:val>
                                            <p:fltVal val="0"/>
                                          </p:val>
                                        </p:tav>
                                      </p:tavLst>
                                    </p:anim>
                                    <p:animEffect transition="in" filter="fade">
                                      <p:cBhvr>
                                        <p:cTn id="285" dur="1000"/>
                                        <p:tgtEl>
                                          <p:spTgt spid="113"/>
                                        </p:tgtEl>
                                      </p:cBhvr>
                                    </p:animEffect>
                                  </p:childTnLst>
                                </p:cTn>
                              </p:par>
                              <p:par>
                                <p:cTn id="286" presetID="31" presetClass="entr" presetSubtype="0" fill="hold" nodeType="withEffect">
                                  <p:stCondLst>
                                    <p:cond delay="0"/>
                                  </p:stCondLst>
                                  <p:childTnLst>
                                    <p:set>
                                      <p:cBhvr>
                                        <p:cTn id="287" dur="1" fill="hold">
                                          <p:stCondLst>
                                            <p:cond delay="0"/>
                                          </p:stCondLst>
                                        </p:cTn>
                                        <p:tgtEl>
                                          <p:spTgt spid="117"/>
                                        </p:tgtEl>
                                        <p:attrNameLst>
                                          <p:attrName>style.visibility</p:attrName>
                                        </p:attrNameLst>
                                      </p:cBhvr>
                                      <p:to>
                                        <p:strVal val="visible"/>
                                      </p:to>
                                    </p:set>
                                    <p:anim calcmode="lin" valueType="num">
                                      <p:cBhvr>
                                        <p:cTn id="288" dur="1000" fill="hold"/>
                                        <p:tgtEl>
                                          <p:spTgt spid="117"/>
                                        </p:tgtEl>
                                        <p:attrNameLst>
                                          <p:attrName>ppt_w</p:attrName>
                                        </p:attrNameLst>
                                      </p:cBhvr>
                                      <p:tavLst>
                                        <p:tav tm="0">
                                          <p:val>
                                            <p:fltVal val="0"/>
                                          </p:val>
                                        </p:tav>
                                        <p:tav tm="100000">
                                          <p:val>
                                            <p:strVal val="#ppt_w"/>
                                          </p:val>
                                        </p:tav>
                                      </p:tavLst>
                                    </p:anim>
                                    <p:anim calcmode="lin" valueType="num">
                                      <p:cBhvr>
                                        <p:cTn id="289" dur="1000" fill="hold"/>
                                        <p:tgtEl>
                                          <p:spTgt spid="117"/>
                                        </p:tgtEl>
                                        <p:attrNameLst>
                                          <p:attrName>ppt_h</p:attrName>
                                        </p:attrNameLst>
                                      </p:cBhvr>
                                      <p:tavLst>
                                        <p:tav tm="0">
                                          <p:val>
                                            <p:fltVal val="0"/>
                                          </p:val>
                                        </p:tav>
                                        <p:tav tm="100000">
                                          <p:val>
                                            <p:strVal val="#ppt_h"/>
                                          </p:val>
                                        </p:tav>
                                      </p:tavLst>
                                    </p:anim>
                                    <p:anim calcmode="lin" valueType="num">
                                      <p:cBhvr>
                                        <p:cTn id="290" dur="1000" fill="hold"/>
                                        <p:tgtEl>
                                          <p:spTgt spid="117"/>
                                        </p:tgtEl>
                                        <p:attrNameLst>
                                          <p:attrName>style.rotation</p:attrName>
                                        </p:attrNameLst>
                                      </p:cBhvr>
                                      <p:tavLst>
                                        <p:tav tm="0">
                                          <p:val>
                                            <p:fltVal val="90"/>
                                          </p:val>
                                        </p:tav>
                                        <p:tav tm="100000">
                                          <p:val>
                                            <p:fltVal val="0"/>
                                          </p:val>
                                        </p:tav>
                                      </p:tavLst>
                                    </p:anim>
                                    <p:animEffect transition="in" filter="fade">
                                      <p:cBhvr>
                                        <p:cTn id="291" dur="1000"/>
                                        <p:tgtEl>
                                          <p:spTgt spid="117"/>
                                        </p:tgtEl>
                                      </p:cBhvr>
                                    </p:animEffect>
                                  </p:childTnLst>
                                </p:cTn>
                              </p:par>
                              <p:par>
                                <p:cTn id="292" presetID="31" presetClass="entr" presetSubtype="0" fill="hold" nodeType="withEffect">
                                  <p:stCondLst>
                                    <p:cond delay="0"/>
                                  </p:stCondLst>
                                  <p:childTnLst>
                                    <p:set>
                                      <p:cBhvr>
                                        <p:cTn id="293" dur="1" fill="hold">
                                          <p:stCondLst>
                                            <p:cond delay="0"/>
                                          </p:stCondLst>
                                        </p:cTn>
                                        <p:tgtEl>
                                          <p:spTgt spid="118"/>
                                        </p:tgtEl>
                                        <p:attrNameLst>
                                          <p:attrName>style.visibility</p:attrName>
                                        </p:attrNameLst>
                                      </p:cBhvr>
                                      <p:to>
                                        <p:strVal val="visible"/>
                                      </p:to>
                                    </p:set>
                                    <p:anim calcmode="lin" valueType="num">
                                      <p:cBhvr>
                                        <p:cTn id="294" dur="1000" fill="hold"/>
                                        <p:tgtEl>
                                          <p:spTgt spid="118"/>
                                        </p:tgtEl>
                                        <p:attrNameLst>
                                          <p:attrName>ppt_w</p:attrName>
                                        </p:attrNameLst>
                                      </p:cBhvr>
                                      <p:tavLst>
                                        <p:tav tm="0">
                                          <p:val>
                                            <p:fltVal val="0"/>
                                          </p:val>
                                        </p:tav>
                                        <p:tav tm="100000">
                                          <p:val>
                                            <p:strVal val="#ppt_w"/>
                                          </p:val>
                                        </p:tav>
                                      </p:tavLst>
                                    </p:anim>
                                    <p:anim calcmode="lin" valueType="num">
                                      <p:cBhvr>
                                        <p:cTn id="295" dur="1000" fill="hold"/>
                                        <p:tgtEl>
                                          <p:spTgt spid="118"/>
                                        </p:tgtEl>
                                        <p:attrNameLst>
                                          <p:attrName>ppt_h</p:attrName>
                                        </p:attrNameLst>
                                      </p:cBhvr>
                                      <p:tavLst>
                                        <p:tav tm="0">
                                          <p:val>
                                            <p:fltVal val="0"/>
                                          </p:val>
                                        </p:tav>
                                        <p:tav tm="100000">
                                          <p:val>
                                            <p:strVal val="#ppt_h"/>
                                          </p:val>
                                        </p:tav>
                                      </p:tavLst>
                                    </p:anim>
                                    <p:anim calcmode="lin" valueType="num">
                                      <p:cBhvr>
                                        <p:cTn id="296" dur="1000" fill="hold"/>
                                        <p:tgtEl>
                                          <p:spTgt spid="118"/>
                                        </p:tgtEl>
                                        <p:attrNameLst>
                                          <p:attrName>style.rotation</p:attrName>
                                        </p:attrNameLst>
                                      </p:cBhvr>
                                      <p:tavLst>
                                        <p:tav tm="0">
                                          <p:val>
                                            <p:fltVal val="90"/>
                                          </p:val>
                                        </p:tav>
                                        <p:tav tm="100000">
                                          <p:val>
                                            <p:fltVal val="0"/>
                                          </p:val>
                                        </p:tav>
                                      </p:tavLst>
                                    </p:anim>
                                    <p:animEffect transition="in" filter="fade">
                                      <p:cBhvr>
                                        <p:cTn id="297" dur="1000"/>
                                        <p:tgtEl>
                                          <p:spTgt spid="118"/>
                                        </p:tgtEl>
                                      </p:cBhvr>
                                    </p:animEffect>
                                  </p:childTnLst>
                                </p:cTn>
                              </p:par>
                              <p:par>
                                <p:cTn id="298" presetID="31" presetClass="entr" presetSubtype="0" fill="hold" nodeType="withEffect">
                                  <p:stCondLst>
                                    <p:cond delay="0"/>
                                  </p:stCondLst>
                                  <p:childTnLst>
                                    <p:set>
                                      <p:cBhvr>
                                        <p:cTn id="299" dur="1" fill="hold">
                                          <p:stCondLst>
                                            <p:cond delay="0"/>
                                          </p:stCondLst>
                                        </p:cTn>
                                        <p:tgtEl>
                                          <p:spTgt spid="115"/>
                                        </p:tgtEl>
                                        <p:attrNameLst>
                                          <p:attrName>style.visibility</p:attrName>
                                        </p:attrNameLst>
                                      </p:cBhvr>
                                      <p:to>
                                        <p:strVal val="visible"/>
                                      </p:to>
                                    </p:set>
                                    <p:anim calcmode="lin" valueType="num">
                                      <p:cBhvr>
                                        <p:cTn id="300" dur="1000" fill="hold"/>
                                        <p:tgtEl>
                                          <p:spTgt spid="115"/>
                                        </p:tgtEl>
                                        <p:attrNameLst>
                                          <p:attrName>ppt_w</p:attrName>
                                        </p:attrNameLst>
                                      </p:cBhvr>
                                      <p:tavLst>
                                        <p:tav tm="0">
                                          <p:val>
                                            <p:fltVal val="0"/>
                                          </p:val>
                                        </p:tav>
                                        <p:tav tm="100000">
                                          <p:val>
                                            <p:strVal val="#ppt_w"/>
                                          </p:val>
                                        </p:tav>
                                      </p:tavLst>
                                    </p:anim>
                                    <p:anim calcmode="lin" valueType="num">
                                      <p:cBhvr>
                                        <p:cTn id="301" dur="1000" fill="hold"/>
                                        <p:tgtEl>
                                          <p:spTgt spid="115"/>
                                        </p:tgtEl>
                                        <p:attrNameLst>
                                          <p:attrName>ppt_h</p:attrName>
                                        </p:attrNameLst>
                                      </p:cBhvr>
                                      <p:tavLst>
                                        <p:tav tm="0">
                                          <p:val>
                                            <p:fltVal val="0"/>
                                          </p:val>
                                        </p:tav>
                                        <p:tav tm="100000">
                                          <p:val>
                                            <p:strVal val="#ppt_h"/>
                                          </p:val>
                                        </p:tav>
                                      </p:tavLst>
                                    </p:anim>
                                    <p:anim calcmode="lin" valueType="num">
                                      <p:cBhvr>
                                        <p:cTn id="302" dur="1000" fill="hold"/>
                                        <p:tgtEl>
                                          <p:spTgt spid="115"/>
                                        </p:tgtEl>
                                        <p:attrNameLst>
                                          <p:attrName>style.rotation</p:attrName>
                                        </p:attrNameLst>
                                      </p:cBhvr>
                                      <p:tavLst>
                                        <p:tav tm="0">
                                          <p:val>
                                            <p:fltVal val="90"/>
                                          </p:val>
                                        </p:tav>
                                        <p:tav tm="100000">
                                          <p:val>
                                            <p:fltVal val="0"/>
                                          </p:val>
                                        </p:tav>
                                      </p:tavLst>
                                    </p:anim>
                                    <p:animEffect transition="in" filter="fade">
                                      <p:cBhvr>
                                        <p:cTn id="303" dur="1000"/>
                                        <p:tgtEl>
                                          <p:spTgt spid="115"/>
                                        </p:tgtEl>
                                      </p:cBhvr>
                                    </p:animEffect>
                                  </p:childTnLst>
                                </p:cTn>
                              </p:par>
                              <p:par>
                                <p:cTn id="304" presetID="31" presetClass="entr" presetSubtype="0" fill="hold" nodeType="withEffect">
                                  <p:stCondLst>
                                    <p:cond delay="0"/>
                                  </p:stCondLst>
                                  <p:childTnLst>
                                    <p:set>
                                      <p:cBhvr>
                                        <p:cTn id="305" dur="1" fill="hold">
                                          <p:stCondLst>
                                            <p:cond delay="0"/>
                                          </p:stCondLst>
                                        </p:cTn>
                                        <p:tgtEl>
                                          <p:spTgt spid="119"/>
                                        </p:tgtEl>
                                        <p:attrNameLst>
                                          <p:attrName>style.visibility</p:attrName>
                                        </p:attrNameLst>
                                      </p:cBhvr>
                                      <p:to>
                                        <p:strVal val="visible"/>
                                      </p:to>
                                    </p:set>
                                    <p:anim calcmode="lin" valueType="num">
                                      <p:cBhvr>
                                        <p:cTn id="306" dur="1000" fill="hold"/>
                                        <p:tgtEl>
                                          <p:spTgt spid="119"/>
                                        </p:tgtEl>
                                        <p:attrNameLst>
                                          <p:attrName>ppt_w</p:attrName>
                                        </p:attrNameLst>
                                      </p:cBhvr>
                                      <p:tavLst>
                                        <p:tav tm="0">
                                          <p:val>
                                            <p:fltVal val="0"/>
                                          </p:val>
                                        </p:tav>
                                        <p:tav tm="100000">
                                          <p:val>
                                            <p:strVal val="#ppt_w"/>
                                          </p:val>
                                        </p:tav>
                                      </p:tavLst>
                                    </p:anim>
                                    <p:anim calcmode="lin" valueType="num">
                                      <p:cBhvr>
                                        <p:cTn id="307" dur="1000" fill="hold"/>
                                        <p:tgtEl>
                                          <p:spTgt spid="119"/>
                                        </p:tgtEl>
                                        <p:attrNameLst>
                                          <p:attrName>ppt_h</p:attrName>
                                        </p:attrNameLst>
                                      </p:cBhvr>
                                      <p:tavLst>
                                        <p:tav tm="0">
                                          <p:val>
                                            <p:fltVal val="0"/>
                                          </p:val>
                                        </p:tav>
                                        <p:tav tm="100000">
                                          <p:val>
                                            <p:strVal val="#ppt_h"/>
                                          </p:val>
                                        </p:tav>
                                      </p:tavLst>
                                    </p:anim>
                                    <p:anim calcmode="lin" valueType="num">
                                      <p:cBhvr>
                                        <p:cTn id="308" dur="1000" fill="hold"/>
                                        <p:tgtEl>
                                          <p:spTgt spid="119"/>
                                        </p:tgtEl>
                                        <p:attrNameLst>
                                          <p:attrName>style.rotation</p:attrName>
                                        </p:attrNameLst>
                                      </p:cBhvr>
                                      <p:tavLst>
                                        <p:tav tm="0">
                                          <p:val>
                                            <p:fltVal val="90"/>
                                          </p:val>
                                        </p:tav>
                                        <p:tav tm="100000">
                                          <p:val>
                                            <p:fltVal val="0"/>
                                          </p:val>
                                        </p:tav>
                                      </p:tavLst>
                                    </p:anim>
                                    <p:animEffect transition="in" filter="fade">
                                      <p:cBhvr>
                                        <p:cTn id="309" dur="1000"/>
                                        <p:tgtEl>
                                          <p:spTgt spid="119"/>
                                        </p:tgtEl>
                                      </p:cBhvr>
                                    </p:animEffect>
                                  </p:childTnLst>
                                </p:cTn>
                              </p:par>
                              <p:par>
                                <p:cTn id="310" presetID="31" presetClass="entr" presetSubtype="0" fill="hold" nodeType="withEffect">
                                  <p:stCondLst>
                                    <p:cond delay="0"/>
                                  </p:stCondLst>
                                  <p:childTnLst>
                                    <p:set>
                                      <p:cBhvr>
                                        <p:cTn id="311" dur="1" fill="hold">
                                          <p:stCondLst>
                                            <p:cond delay="0"/>
                                          </p:stCondLst>
                                        </p:cTn>
                                        <p:tgtEl>
                                          <p:spTgt spid="123"/>
                                        </p:tgtEl>
                                        <p:attrNameLst>
                                          <p:attrName>style.visibility</p:attrName>
                                        </p:attrNameLst>
                                      </p:cBhvr>
                                      <p:to>
                                        <p:strVal val="visible"/>
                                      </p:to>
                                    </p:set>
                                    <p:anim calcmode="lin" valueType="num">
                                      <p:cBhvr>
                                        <p:cTn id="312" dur="1000" fill="hold"/>
                                        <p:tgtEl>
                                          <p:spTgt spid="123"/>
                                        </p:tgtEl>
                                        <p:attrNameLst>
                                          <p:attrName>ppt_w</p:attrName>
                                        </p:attrNameLst>
                                      </p:cBhvr>
                                      <p:tavLst>
                                        <p:tav tm="0">
                                          <p:val>
                                            <p:fltVal val="0"/>
                                          </p:val>
                                        </p:tav>
                                        <p:tav tm="100000">
                                          <p:val>
                                            <p:strVal val="#ppt_w"/>
                                          </p:val>
                                        </p:tav>
                                      </p:tavLst>
                                    </p:anim>
                                    <p:anim calcmode="lin" valueType="num">
                                      <p:cBhvr>
                                        <p:cTn id="313" dur="1000" fill="hold"/>
                                        <p:tgtEl>
                                          <p:spTgt spid="123"/>
                                        </p:tgtEl>
                                        <p:attrNameLst>
                                          <p:attrName>ppt_h</p:attrName>
                                        </p:attrNameLst>
                                      </p:cBhvr>
                                      <p:tavLst>
                                        <p:tav tm="0">
                                          <p:val>
                                            <p:fltVal val="0"/>
                                          </p:val>
                                        </p:tav>
                                        <p:tav tm="100000">
                                          <p:val>
                                            <p:strVal val="#ppt_h"/>
                                          </p:val>
                                        </p:tav>
                                      </p:tavLst>
                                    </p:anim>
                                    <p:anim calcmode="lin" valueType="num">
                                      <p:cBhvr>
                                        <p:cTn id="314" dur="1000" fill="hold"/>
                                        <p:tgtEl>
                                          <p:spTgt spid="123"/>
                                        </p:tgtEl>
                                        <p:attrNameLst>
                                          <p:attrName>style.rotation</p:attrName>
                                        </p:attrNameLst>
                                      </p:cBhvr>
                                      <p:tavLst>
                                        <p:tav tm="0">
                                          <p:val>
                                            <p:fltVal val="90"/>
                                          </p:val>
                                        </p:tav>
                                        <p:tav tm="100000">
                                          <p:val>
                                            <p:fltVal val="0"/>
                                          </p:val>
                                        </p:tav>
                                      </p:tavLst>
                                    </p:anim>
                                    <p:animEffect transition="in" filter="fade">
                                      <p:cBhvr>
                                        <p:cTn id="315" dur="1000"/>
                                        <p:tgtEl>
                                          <p:spTgt spid="123"/>
                                        </p:tgtEl>
                                      </p:cBhvr>
                                    </p:animEffect>
                                  </p:childTnLst>
                                </p:cTn>
                              </p:par>
                              <p:par>
                                <p:cTn id="316" presetID="31" presetClass="entr" presetSubtype="0" fill="hold" nodeType="withEffect">
                                  <p:stCondLst>
                                    <p:cond delay="0"/>
                                  </p:stCondLst>
                                  <p:childTnLst>
                                    <p:set>
                                      <p:cBhvr>
                                        <p:cTn id="317" dur="1" fill="hold">
                                          <p:stCondLst>
                                            <p:cond delay="0"/>
                                          </p:stCondLst>
                                        </p:cTn>
                                        <p:tgtEl>
                                          <p:spTgt spid="124"/>
                                        </p:tgtEl>
                                        <p:attrNameLst>
                                          <p:attrName>style.visibility</p:attrName>
                                        </p:attrNameLst>
                                      </p:cBhvr>
                                      <p:to>
                                        <p:strVal val="visible"/>
                                      </p:to>
                                    </p:set>
                                    <p:anim calcmode="lin" valueType="num">
                                      <p:cBhvr>
                                        <p:cTn id="318" dur="1000" fill="hold"/>
                                        <p:tgtEl>
                                          <p:spTgt spid="124"/>
                                        </p:tgtEl>
                                        <p:attrNameLst>
                                          <p:attrName>ppt_w</p:attrName>
                                        </p:attrNameLst>
                                      </p:cBhvr>
                                      <p:tavLst>
                                        <p:tav tm="0">
                                          <p:val>
                                            <p:fltVal val="0"/>
                                          </p:val>
                                        </p:tav>
                                        <p:tav tm="100000">
                                          <p:val>
                                            <p:strVal val="#ppt_w"/>
                                          </p:val>
                                        </p:tav>
                                      </p:tavLst>
                                    </p:anim>
                                    <p:anim calcmode="lin" valueType="num">
                                      <p:cBhvr>
                                        <p:cTn id="319" dur="1000" fill="hold"/>
                                        <p:tgtEl>
                                          <p:spTgt spid="124"/>
                                        </p:tgtEl>
                                        <p:attrNameLst>
                                          <p:attrName>ppt_h</p:attrName>
                                        </p:attrNameLst>
                                      </p:cBhvr>
                                      <p:tavLst>
                                        <p:tav tm="0">
                                          <p:val>
                                            <p:fltVal val="0"/>
                                          </p:val>
                                        </p:tav>
                                        <p:tav tm="100000">
                                          <p:val>
                                            <p:strVal val="#ppt_h"/>
                                          </p:val>
                                        </p:tav>
                                      </p:tavLst>
                                    </p:anim>
                                    <p:anim calcmode="lin" valueType="num">
                                      <p:cBhvr>
                                        <p:cTn id="320" dur="1000" fill="hold"/>
                                        <p:tgtEl>
                                          <p:spTgt spid="124"/>
                                        </p:tgtEl>
                                        <p:attrNameLst>
                                          <p:attrName>style.rotation</p:attrName>
                                        </p:attrNameLst>
                                      </p:cBhvr>
                                      <p:tavLst>
                                        <p:tav tm="0">
                                          <p:val>
                                            <p:fltVal val="90"/>
                                          </p:val>
                                        </p:tav>
                                        <p:tav tm="100000">
                                          <p:val>
                                            <p:fltVal val="0"/>
                                          </p:val>
                                        </p:tav>
                                      </p:tavLst>
                                    </p:anim>
                                    <p:animEffect transition="in" filter="fade">
                                      <p:cBhvr>
                                        <p:cTn id="321" dur="1000"/>
                                        <p:tgtEl>
                                          <p:spTgt spid="124"/>
                                        </p:tgtEl>
                                      </p:cBhvr>
                                    </p:animEffect>
                                  </p:childTnLst>
                                </p:cTn>
                              </p:par>
                              <p:par>
                                <p:cTn id="322" presetID="31" presetClass="entr" presetSubtype="0" fill="hold" nodeType="withEffect">
                                  <p:stCondLst>
                                    <p:cond delay="0"/>
                                  </p:stCondLst>
                                  <p:childTnLst>
                                    <p:set>
                                      <p:cBhvr>
                                        <p:cTn id="323" dur="1" fill="hold">
                                          <p:stCondLst>
                                            <p:cond delay="0"/>
                                          </p:stCondLst>
                                        </p:cTn>
                                        <p:tgtEl>
                                          <p:spTgt spid="121"/>
                                        </p:tgtEl>
                                        <p:attrNameLst>
                                          <p:attrName>style.visibility</p:attrName>
                                        </p:attrNameLst>
                                      </p:cBhvr>
                                      <p:to>
                                        <p:strVal val="visible"/>
                                      </p:to>
                                    </p:set>
                                    <p:anim calcmode="lin" valueType="num">
                                      <p:cBhvr>
                                        <p:cTn id="324" dur="1000" fill="hold"/>
                                        <p:tgtEl>
                                          <p:spTgt spid="121"/>
                                        </p:tgtEl>
                                        <p:attrNameLst>
                                          <p:attrName>ppt_w</p:attrName>
                                        </p:attrNameLst>
                                      </p:cBhvr>
                                      <p:tavLst>
                                        <p:tav tm="0">
                                          <p:val>
                                            <p:fltVal val="0"/>
                                          </p:val>
                                        </p:tav>
                                        <p:tav tm="100000">
                                          <p:val>
                                            <p:strVal val="#ppt_w"/>
                                          </p:val>
                                        </p:tav>
                                      </p:tavLst>
                                    </p:anim>
                                    <p:anim calcmode="lin" valueType="num">
                                      <p:cBhvr>
                                        <p:cTn id="325" dur="1000" fill="hold"/>
                                        <p:tgtEl>
                                          <p:spTgt spid="121"/>
                                        </p:tgtEl>
                                        <p:attrNameLst>
                                          <p:attrName>ppt_h</p:attrName>
                                        </p:attrNameLst>
                                      </p:cBhvr>
                                      <p:tavLst>
                                        <p:tav tm="0">
                                          <p:val>
                                            <p:fltVal val="0"/>
                                          </p:val>
                                        </p:tav>
                                        <p:tav tm="100000">
                                          <p:val>
                                            <p:strVal val="#ppt_h"/>
                                          </p:val>
                                        </p:tav>
                                      </p:tavLst>
                                    </p:anim>
                                    <p:anim calcmode="lin" valueType="num">
                                      <p:cBhvr>
                                        <p:cTn id="326" dur="1000" fill="hold"/>
                                        <p:tgtEl>
                                          <p:spTgt spid="121"/>
                                        </p:tgtEl>
                                        <p:attrNameLst>
                                          <p:attrName>style.rotation</p:attrName>
                                        </p:attrNameLst>
                                      </p:cBhvr>
                                      <p:tavLst>
                                        <p:tav tm="0">
                                          <p:val>
                                            <p:fltVal val="90"/>
                                          </p:val>
                                        </p:tav>
                                        <p:tav tm="100000">
                                          <p:val>
                                            <p:fltVal val="0"/>
                                          </p:val>
                                        </p:tav>
                                      </p:tavLst>
                                    </p:anim>
                                    <p:animEffect transition="in" filter="fade">
                                      <p:cBhvr>
                                        <p:cTn id="327" dur="1000"/>
                                        <p:tgtEl>
                                          <p:spTgt spid="121"/>
                                        </p:tgtEl>
                                      </p:cBhvr>
                                    </p:animEffect>
                                  </p:childTnLst>
                                </p:cTn>
                              </p:par>
                              <p:par>
                                <p:cTn id="328" presetID="47" presetClass="entr" presetSubtype="0" fill="hold" grpId="0" nodeType="withEffect">
                                  <p:stCondLst>
                                    <p:cond delay="0"/>
                                  </p:stCondLst>
                                  <p:childTnLst>
                                    <p:set>
                                      <p:cBhvr>
                                        <p:cTn id="329" dur="1" fill="hold">
                                          <p:stCondLst>
                                            <p:cond delay="0"/>
                                          </p:stCondLst>
                                        </p:cTn>
                                        <p:tgtEl>
                                          <p:spTgt spid="129"/>
                                        </p:tgtEl>
                                        <p:attrNameLst>
                                          <p:attrName>style.visibility</p:attrName>
                                        </p:attrNameLst>
                                      </p:cBhvr>
                                      <p:to>
                                        <p:strVal val="visible"/>
                                      </p:to>
                                    </p:set>
                                    <p:animEffect transition="in" filter="fade">
                                      <p:cBhvr>
                                        <p:cTn id="330" dur="1000"/>
                                        <p:tgtEl>
                                          <p:spTgt spid="129"/>
                                        </p:tgtEl>
                                      </p:cBhvr>
                                    </p:animEffect>
                                    <p:anim calcmode="lin" valueType="num">
                                      <p:cBhvr>
                                        <p:cTn id="331" dur="1000" fill="hold"/>
                                        <p:tgtEl>
                                          <p:spTgt spid="129"/>
                                        </p:tgtEl>
                                        <p:attrNameLst>
                                          <p:attrName>ppt_x</p:attrName>
                                        </p:attrNameLst>
                                      </p:cBhvr>
                                      <p:tavLst>
                                        <p:tav tm="0">
                                          <p:val>
                                            <p:strVal val="#ppt_x"/>
                                          </p:val>
                                        </p:tav>
                                        <p:tav tm="100000">
                                          <p:val>
                                            <p:strVal val="#ppt_x"/>
                                          </p:val>
                                        </p:tav>
                                      </p:tavLst>
                                    </p:anim>
                                    <p:anim calcmode="lin" valueType="num">
                                      <p:cBhvr>
                                        <p:cTn id="332" dur="1000" fill="hold"/>
                                        <p:tgtEl>
                                          <p:spTgt spid="129"/>
                                        </p:tgtEl>
                                        <p:attrNameLst>
                                          <p:attrName>ppt_y</p:attrName>
                                        </p:attrNameLst>
                                      </p:cBhvr>
                                      <p:tavLst>
                                        <p:tav tm="0">
                                          <p:val>
                                            <p:strVal val="#ppt_y-.1"/>
                                          </p:val>
                                        </p:tav>
                                        <p:tav tm="100000">
                                          <p:val>
                                            <p:strVal val="#ppt_y"/>
                                          </p:val>
                                        </p:tav>
                                      </p:tavLst>
                                    </p:anim>
                                  </p:childTnLst>
                                </p:cTn>
                              </p:par>
                              <p:par>
                                <p:cTn id="333" presetID="47" presetClass="entr" presetSubtype="0" fill="hold" grpId="0" nodeType="withEffect">
                                  <p:stCondLst>
                                    <p:cond delay="0"/>
                                  </p:stCondLst>
                                  <p:childTnLst>
                                    <p:set>
                                      <p:cBhvr>
                                        <p:cTn id="334" dur="1" fill="hold">
                                          <p:stCondLst>
                                            <p:cond delay="0"/>
                                          </p:stCondLst>
                                        </p:cTn>
                                        <p:tgtEl>
                                          <p:spTgt spid="150"/>
                                        </p:tgtEl>
                                        <p:attrNameLst>
                                          <p:attrName>style.visibility</p:attrName>
                                        </p:attrNameLst>
                                      </p:cBhvr>
                                      <p:to>
                                        <p:strVal val="visible"/>
                                      </p:to>
                                    </p:set>
                                    <p:animEffect transition="in" filter="fade">
                                      <p:cBhvr>
                                        <p:cTn id="335" dur="1000"/>
                                        <p:tgtEl>
                                          <p:spTgt spid="150"/>
                                        </p:tgtEl>
                                      </p:cBhvr>
                                    </p:animEffect>
                                    <p:anim calcmode="lin" valueType="num">
                                      <p:cBhvr>
                                        <p:cTn id="336" dur="1000" fill="hold"/>
                                        <p:tgtEl>
                                          <p:spTgt spid="150"/>
                                        </p:tgtEl>
                                        <p:attrNameLst>
                                          <p:attrName>ppt_x</p:attrName>
                                        </p:attrNameLst>
                                      </p:cBhvr>
                                      <p:tavLst>
                                        <p:tav tm="0">
                                          <p:val>
                                            <p:strVal val="#ppt_x"/>
                                          </p:val>
                                        </p:tav>
                                        <p:tav tm="100000">
                                          <p:val>
                                            <p:strVal val="#ppt_x"/>
                                          </p:val>
                                        </p:tav>
                                      </p:tavLst>
                                    </p:anim>
                                    <p:anim calcmode="lin" valueType="num">
                                      <p:cBhvr>
                                        <p:cTn id="337" dur="1000" fill="hold"/>
                                        <p:tgtEl>
                                          <p:spTgt spid="1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7" grpId="0" animBg="1"/>
      <p:bldP spid="89" grpId="0" animBg="1"/>
      <p:bldP spid="129" grpId="0" animBg="1"/>
      <p:bldP spid="150" grpId="0" animBg="1"/>
      <p:bldP spid="63" grpId="0"/>
      <p:bldP spid="64" grpId="0"/>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00425" y="1652056"/>
            <a:ext cx="8458200"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fontAlgn="base">
              <a:spcBef>
                <a:spcPct val="0"/>
              </a:spcBef>
            </a:pPr>
            <a:endParaRPr lang="en-US" sz="4000" b="1" dirty="0" smtClean="0">
              <a:effectLst>
                <a:outerShdw blurRad="38100" dist="38100" dir="2700000" algn="tl">
                  <a:srgbClr val="DDDDDD"/>
                </a:outerShdw>
              </a:effectLst>
            </a:endParaRPr>
          </a:p>
          <a:p>
            <a:pPr algn="ctr" fontAlgn="base">
              <a:spcBef>
                <a:spcPct val="0"/>
              </a:spcBef>
            </a:pPr>
            <a:endParaRPr lang="en-US" sz="4000" b="1" dirty="0">
              <a:effectLst>
                <a:outerShdw blurRad="38100" dist="38100" dir="2700000" algn="tl">
                  <a:srgbClr val="DDDDDD"/>
                </a:outerShdw>
              </a:effectLst>
            </a:endParaRPr>
          </a:p>
          <a:p>
            <a:pPr algn="ctr" fontAlgn="base">
              <a:spcBef>
                <a:spcPct val="0"/>
              </a:spcBef>
            </a:pPr>
            <a:r>
              <a:rPr lang="en-US" sz="4000" b="1" dirty="0" smtClean="0">
                <a:effectLst>
                  <a:outerShdw blurRad="38100" dist="38100" dir="2700000" algn="tl">
                    <a:srgbClr val="DDDDDD"/>
                  </a:outerShdw>
                </a:effectLst>
              </a:rPr>
              <a:t>Workflow</a:t>
            </a:r>
            <a:endParaRPr lang="en-US" sz="3600" b="1" dirty="0">
              <a:effectLst>
                <a:outerShdw blurRad="38100" dist="38100" dir="2700000" algn="tl">
                  <a:srgbClr val="DDDDDD"/>
                </a:outerShdw>
              </a:effectLst>
            </a:endParaRPr>
          </a:p>
        </p:txBody>
      </p:sp>
    </p:spTree>
    <p:extLst>
      <p:ext uri="{BB962C8B-B14F-4D97-AF65-F5344CB8AC3E}">
        <p14:creationId xmlns:p14="http://schemas.microsoft.com/office/powerpoint/2010/main" val="19439631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a:spLocks noGrp="1"/>
          </p:cNvSpPr>
          <p:nvPr>
            <p:ph type="title"/>
          </p:nvPr>
        </p:nvSpPr>
        <p:spPr>
          <a:xfrm>
            <a:off x="424402" y="228600"/>
            <a:ext cx="8612093" cy="484808"/>
          </a:xfrm>
        </p:spPr>
        <p:txBody>
          <a:bodyPr/>
          <a:lstStyle/>
          <a:p>
            <a:r>
              <a:rPr lang="en-US" sz="2800" b="1" dirty="0" smtClean="0">
                <a:latin typeface="Arial" panose="020B0604020202020204" pitchFamily="34" charset="0"/>
                <a:cs typeface="Arial" panose="020B0604020202020204" pitchFamily="34" charset="0"/>
              </a:rPr>
              <a:t>New Service Creation</a:t>
            </a:r>
            <a:endParaRPr lang="en-US" sz="2800" b="1" dirty="0">
              <a:latin typeface="Arial" panose="020B0604020202020204" pitchFamily="34" charset="0"/>
              <a:cs typeface="Arial" panose="020B0604020202020204" pitchFamily="34" charset="0"/>
            </a:endParaRPr>
          </a:p>
        </p:txBody>
      </p:sp>
      <p:sp>
        <p:nvSpPr>
          <p:cNvPr id="34" name="Rounded Rectangle 33"/>
          <p:cNvSpPr/>
          <p:nvPr/>
        </p:nvSpPr>
        <p:spPr>
          <a:xfrm>
            <a:off x="7452320" y="1700808"/>
            <a:ext cx="1226984" cy="3816424"/>
          </a:xfrm>
          <a:prstGeom prst="roundRect">
            <a:avLst/>
          </a:prstGeom>
          <a:solidFill>
            <a:schemeClr val="accent1">
              <a:lumMod val="20000"/>
              <a:lumOff val="80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t"/>
          <a:lstStyle/>
          <a:p>
            <a:pPr algn="ctr">
              <a:lnSpc>
                <a:spcPct val="120000"/>
              </a:lnSpc>
            </a:pPr>
            <a:endParaRPr lang="en-US" sz="1000" b="1" dirty="0" smtClean="0">
              <a:solidFill>
                <a:schemeClr val="tx1"/>
              </a:solidFill>
            </a:endParaRPr>
          </a:p>
        </p:txBody>
      </p:sp>
      <p:pic>
        <p:nvPicPr>
          <p:cNvPr id="36" name="Picture 35" descr="Cloudify-Logo-Gra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740352" y="4847174"/>
            <a:ext cx="664425" cy="459373"/>
          </a:xfrm>
          <a:prstGeom prst="rect">
            <a:avLst/>
          </a:prstGeom>
        </p:spPr>
      </p:pic>
      <p:grpSp>
        <p:nvGrpSpPr>
          <p:cNvPr id="37" name="Group 36"/>
          <p:cNvGrpSpPr/>
          <p:nvPr/>
        </p:nvGrpSpPr>
        <p:grpSpPr>
          <a:xfrm>
            <a:off x="7596336" y="1844824"/>
            <a:ext cx="936104" cy="864096"/>
            <a:chOff x="539552" y="2276872"/>
            <a:chExt cx="936104" cy="864096"/>
          </a:xfrm>
        </p:grpSpPr>
        <p:sp>
          <p:nvSpPr>
            <p:cNvPr id="38" name="Rounded Rectangle 37"/>
            <p:cNvSpPr/>
            <p:nvPr/>
          </p:nvSpPr>
          <p:spPr>
            <a:xfrm>
              <a:off x="539552" y="2276872"/>
              <a:ext cx="936104" cy="864096"/>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t"/>
            <a:lstStyle/>
            <a:p>
              <a:pPr algn="ctr">
                <a:lnSpc>
                  <a:spcPct val="120000"/>
                </a:lnSpc>
              </a:pPr>
              <a:endParaRPr lang="en-US" sz="1000" b="1" dirty="0" smtClean="0">
                <a:solidFill>
                  <a:schemeClr val="tx1"/>
                </a:solidFill>
              </a:endParaRPr>
            </a:p>
          </p:txBody>
        </p:sp>
        <p:pic>
          <p:nvPicPr>
            <p:cNvPr id="39" name="Picture 3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27584" y="2725019"/>
              <a:ext cx="360040" cy="271933"/>
            </a:xfrm>
            <a:prstGeom prst="rect">
              <a:avLst/>
            </a:prstGeom>
          </p:spPr>
        </p:pic>
        <p:sp>
          <p:nvSpPr>
            <p:cNvPr id="40" name="TextBox 39"/>
            <p:cNvSpPr txBox="1"/>
            <p:nvPr/>
          </p:nvSpPr>
          <p:spPr>
            <a:xfrm>
              <a:off x="561256" y="2420888"/>
              <a:ext cx="914400" cy="288032"/>
            </a:xfrm>
            <a:prstGeom prst="rect">
              <a:avLst/>
            </a:prstGeom>
            <a:noFill/>
          </p:spPr>
          <p:txBody>
            <a:bodyPr wrap="none" lIns="0" tIns="0" rIns="0" bIns="0" rtlCol="0">
              <a:noAutofit/>
            </a:bodyPr>
            <a:lstStyle/>
            <a:p>
              <a:pPr algn="ctr">
                <a:lnSpc>
                  <a:spcPct val="90000"/>
                </a:lnSpc>
              </a:pPr>
              <a:r>
                <a:rPr lang="en-US" sz="900" dirty="0" smtClean="0"/>
                <a:t>Tosca Blueprint</a:t>
              </a:r>
            </a:p>
            <a:p>
              <a:pPr algn="ctr">
                <a:lnSpc>
                  <a:spcPct val="90000"/>
                </a:lnSpc>
              </a:pPr>
              <a:r>
                <a:rPr lang="en-US" sz="900" dirty="0" smtClean="0"/>
                <a:t>Builder</a:t>
              </a:r>
            </a:p>
          </p:txBody>
        </p:sp>
      </p:grpSp>
      <p:sp>
        <p:nvSpPr>
          <p:cNvPr id="41" name="Rounded Rectangle 40"/>
          <p:cNvSpPr/>
          <p:nvPr/>
        </p:nvSpPr>
        <p:spPr>
          <a:xfrm>
            <a:off x="7596336" y="3140968"/>
            <a:ext cx="936104" cy="1008112"/>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t"/>
          <a:lstStyle/>
          <a:p>
            <a:pPr algn="ctr">
              <a:lnSpc>
                <a:spcPct val="120000"/>
              </a:lnSpc>
            </a:pPr>
            <a:endParaRPr lang="en-US" sz="1000" b="1" dirty="0" smtClean="0">
              <a:solidFill>
                <a:schemeClr val="tx1"/>
              </a:solidFill>
            </a:endParaRPr>
          </a:p>
        </p:txBody>
      </p:sp>
      <p:pic>
        <p:nvPicPr>
          <p:cNvPr id="42" name="Picture 41"/>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740352" y="3645024"/>
            <a:ext cx="607031" cy="337156"/>
          </a:xfrm>
          <a:prstGeom prst="rect">
            <a:avLst/>
          </a:prstGeom>
        </p:spPr>
      </p:pic>
      <p:sp>
        <p:nvSpPr>
          <p:cNvPr id="43" name="TextBox 42"/>
          <p:cNvSpPr txBox="1"/>
          <p:nvPr/>
        </p:nvSpPr>
        <p:spPr>
          <a:xfrm>
            <a:off x="7618040" y="3284984"/>
            <a:ext cx="914400" cy="288032"/>
          </a:xfrm>
          <a:prstGeom prst="rect">
            <a:avLst/>
          </a:prstGeom>
          <a:noFill/>
        </p:spPr>
        <p:txBody>
          <a:bodyPr wrap="none" lIns="0" tIns="0" rIns="0" bIns="0" rtlCol="0">
            <a:noAutofit/>
          </a:bodyPr>
          <a:lstStyle/>
          <a:p>
            <a:pPr algn="ctr">
              <a:lnSpc>
                <a:spcPct val="90000"/>
              </a:lnSpc>
            </a:pPr>
            <a:r>
              <a:rPr lang="en-US" sz="900" dirty="0" smtClean="0"/>
              <a:t>Service </a:t>
            </a:r>
          </a:p>
          <a:p>
            <a:pPr algn="ctr">
              <a:lnSpc>
                <a:spcPct val="90000"/>
              </a:lnSpc>
            </a:pPr>
            <a:r>
              <a:rPr lang="en-US" sz="900" dirty="0" smtClean="0"/>
              <a:t>Catalogue</a:t>
            </a:r>
          </a:p>
        </p:txBody>
      </p:sp>
      <p:cxnSp>
        <p:nvCxnSpPr>
          <p:cNvPr id="44" name="Straight Arrow Connector 43"/>
          <p:cNvCxnSpPr>
            <a:stCxn id="41" idx="0"/>
          </p:cNvCxnSpPr>
          <p:nvPr/>
        </p:nvCxnSpPr>
        <p:spPr>
          <a:xfrm flipH="1" flipV="1">
            <a:off x="8054092" y="2719598"/>
            <a:ext cx="0" cy="421370"/>
          </a:xfrm>
          <a:prstGeom prst="straightConnector1">
            <a:avLst/>
          </a:prstGeom>
          <a:ln w="15875">
            <a:solidFill>
              <a:schemeClr val="bg1">
                <a:lumMod val="50000"/>
              </a:schemeClr>
            </a:solidFill>
            <a:miter lim="800000"/>
            <a:headEnd type="stealth" w="sm" len="lg"/>
            <a:tailEnd type="stealth" w="sm" len="lg"/>
          </a:ln>
        </p:spPr>
        <p:style>
          <a:lnRef idx="1">
            <a:schemeClr val="accent1"/>
          </a:lnRef>
          <a:fillRef idx="0">
            <a:schemeClr val="accent1"/>
          </a:fillRef>
          <a:effectRef idx="0">
            <a:schemeClr val="accent1"/>
          </a:effectRef>
          <a:fontRef idx="minor">
            <a:schemeClr val="tx1"/>
          </a:fontRef>
        </p:style>
      </p:cxnSp>
      <p:sp>
        <p:nvSpPr>
          <p:cNvPr id="48" name="Content Placeholder 2"/>
          <p:cNvSpPr>
            <a:spLocks noGrp="1"/>
          </p:cNvSpPr>
          <p:nvPr>
            <p:ph idx="1"/>
          </p:nvPr>
        </p:nvSpPr>
        <p:spPr>
          <a:xfrm>
            <a:off x="457200" y="1340768"/>
            <a:ext cx="6851104" cy="4648200"/>
          </a:xfrm>
        </p:spPr>
        <p:txBody>
          <a:bodyPr>
            <a:normAutofit/>
          </a:bodyPr>
          <a:lstStyle/>
          <a:p>
            <a:r>
              <a:rPr lang="en-GB" sz="1800" dirty="0" smtClean="0"/>
              <a:t>VNF service templates are modelled in a TOSCA format</a:t>
            </a:r>
            <a:r>
              <a:rPr lang="en-GB" sz="1800" dirty="0"/>
              <a:t> </a:t>
            </a:r>
            <a:r>
              <a:rPr lang="en-GB" sz="1800" dirty="0" smtClean="0"/>
              <a:t>using the Cloudify Blueprint builder or through TOSCA </a:t>
            </a:r>
            <a:r>
              <a:rPr lang="en-GB" sz="1800" dirty="0" err="1" smtClean="0"/>
              <a:t>yaml</a:t>
            </a:r>
            <a:r>
              <a:rPr lang="en-GB" sz="1800" dirty="0" smtClean="0"/>
              <a:t> files</a:t>
            </a:r>
            <a:endParaRPr lang="en-GB" sz="1800" dirty="0"/>
          </a:p>
          <a:p>
            <a:r>
              <a:rPr lang="en-GB" sz="1800" dirty="0" smtClean="0"/>
              <a:t>Model is stored in the Service Catalogue, when a customer requests service</a:t>
            </a:r>
            <a:r>
              <a:rPr lang="he-IL" sz="1800" dirty="0" smtClean="0"/>
              <a:t> </a:t>
            </a:r>
            <a:r>
              <a:rPr lang="en-US" sz="1800" dirty="0" smtClean="0"/>
              <a:t>provisioning it is done based on the service template</a:t>
            </a:r>
          </a:p>
          <a:p>
            <a:r>
              <a:rPr lang="en-US" sz="1800" dirty="0" smtClean="0"/>
              <a:t>Service template includes:</a:t>
            </a:r>
          </a:p>
          <a:p>
            <a:pPr lvl="1"/>
            <a:r>
              <a:rPr lang="en-US" sz="1600" dirty="0" smtClean="0"/>
              <a:t>Infrastructure requirements (VMs, images, volumes, networks)</a:t>
            </a:r>
          </a:p>
          <a:p>
            <a:pPr lvl="1"/>
            <a:r>
              <a:rPr lang="en-US" sz="1600" dirty="0" smtClean="0"/>
              <a:t>Relationships (dependencies, connectivity)</a:t>
            </a:r>
          </a:p>
          <a:p>
            <a:pPr lvl="1"/>
            <a:r>
              <a:rPr lang="en-US" sz="1600" dirty="0" smtClean="0"/>
              <a:t>Operational processes for lifecycle events:</a:t>
            </a:r>
          </a:p>
          <a:p>
            <a:pPr lvl="2"/>
            <a:r>
              <a:rPr lang="en-US" sz="1400" dirty="0" smtClean="0"/>
              <a:t>Deployment</a:t>
            </a:r>
          </a:p>
          <a:p>
            <a:pPr lvl="2"/>
            <a:r>
              <a:rPr lang="en-US" sz="1400" dirty="0" smtClean="0"/>
              <a:t>Configuration</a:t>
            </a:r>
          </a:p>
          <a:p>
            <a:pPr lvl="2"/>
            <a:r>
              <a:rPr lang="en-US" sz="1400" dirty="0" smtClean="0"/>
              <a:t>Monitoring</a:t>
            </a:r>
          </a:p>
          <a:p>
            <a:pPr lvl="2"/>
            <a:r>
              <a:rPr lang="en-US" sz="1400" dirty="0" smtClean="0"/>
              <a:t>Scaling</a:t>
            </a:r>
          </a:p>
          <a:p>
            <a:pPr lvl="2"/>
            <a:r>
              <a:rPr lang="en-US" sz="1400" dirty="0" smtClean="0"/>
              <a:t>Healing</a:t>
            </a:r>
          </a:p>
          <a:p>
            <a:pPr lvl="2"/>
            <a:r>
              <a:rPr lang="en-US" sz="1400" dirty="0" smtClean="0"/>
              <a:t>Teardown</a:t>
            </a:r>
          </a:p>
          <a:p>
            <a:pPr lvl="1"/>
            <a:r>
              <a:rPr lang="en-US" sz="1600" dirty="0" smtClean="0"/>
              <a:t>Means </a:t>
            </a:r>
            <a:r>
              <a:rPr lang="en-US" sz="1600" dirty="0"/>
              <a:t>to communicate with the VMs in the service (SSH/REST/CLI/</a:t>
            </a:r>
            <a:r>
              <a:rPr lang="en-US" sz="1600" dirty="0" err="1"/>
              <a:t>etc</a:t>
            </a:r>
            <a:r>
              <a:rPr lang="en-US" sz="1600" dirty="0"/>
              <a:t>)</a:t>
            </a:r>
          </a:p>
          <a:p>
            <a:pPr lvl="1"/>
            <a:endParaRPr lang="en-GB" sz="1600" dirty="0" smtClean="0"/>
          </a:p>
        </p:txBody>
      </p:sp>
    </p:spTree>
    <p:extLst>
      <p:ext uri="{BB962C8B-B14F-4D97-AF65-F5344CB8AC3E}">
        <p14:creationId xmlns:p14="http://schemas.microsoft.com/office/powerpoint/2010/main" val="285120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876424" y="5733757"/>
            <a:ext cx="1668146" cy="5022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1841600" y="4760327"/>
            <a:ext cx="3887598" cy="1564751"/>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b="1" dirty="0">
              <a:solidFill>
                <a:prstClr val="black"/>
              </a:solidFill>
            </a:endParaRPr>
          </a:p>
        </p:txBody>
      </p:sp>
      <p:grpSp>
        <p:nvGrpSpPr>
          <p:cNvPr id="12" name="Group 11"/>
          <p:cNvGrpSpPr/>
          <p:nvPr/>
        </p:nvGrpSpPr>
        <p:grpSpPr>
          <a:xfrm>
            <a:off x="1976097" y="4892574"/>
            <a:ext cx="3620789" cy="671394"/>
            <a:chOff x="-4153422" y="3841675"/>
            <a:chExt cx="3620789" cy="671394"/>
          </a:xfrm>
        </p:grpSpPr>
        <p:sp>
          <p:nvSpPr>
            <p:cNvPr id="123" name="Rounded Rectangle 122"/>
            <p:cNvSpPr/>
            <p:nvPr/>
          </p:nvSpPr>
          <p:spPr>
            <a:xfrm>
              <a:off x="-2277358" y="3851394"/>
              <a:ext cx="1744725" cy="661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ounded Rectangle 2"/>
            <p:cNvSpPr/>
            <p:nvPr/>
          </p:nvSpPr>
          <p:spPr>
            <a:xfrm>
              <a:off x="-4153422" y="3841675"/>
              <a:ext cx="1815742" cy="661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4" name="Rounded Rectangle 123"/>
            <p:cNvSpPr/>
            <p:nvPr/>
          </p:nvSpPr>
          <p:spPr>
            <a:xfrm>
              <a:off x="-2255442" y="4233759"/>
              <a:ext cx="536225" cy="202084"/>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err="1" smtClean="0">
                  <a:solidFill>
                    <a:prstClr val="black"/>
                  </a:solidFill>
                </a:rPr>
                <a:t>vSphere</a:t>
              </a:r>
              <a:r>
                <a:rPr lang="en-US" sz="700" b="1" dirty="0" smtClean="0">
                  <a:solidFill>
                    <a:prstClr val="black"/>
                  </a:solidFill>
                </a:rPr>
                <a:t> </a:t>
              </a:r>
              <a:endParaRPr lang="en-US" sz="500" b="1" dirty="0">
                <a:solidFill>
                  <a:prstClr val="black"/>
                </a:solidFill>
              </a:endParaRPr>
            </a:p>
          </p:txBody>
        </p:sp>
        <p:sp>
          <p:nvSpPr>
            <p:cNvPr id="110" name="Rounded Rectangle 109"/>
            <p:cNvSpPr/>
            <p:nvPr/>
          </p:nvSpPr>
          <p:spPr>
            <a:xfrm>
              <a:off x="-2247502" y="3914243"/>
              <a:ext cx="1678799" cy="215148"/>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VMware Integrated </a:t>
              </a:r>
              <a:r>
                <a:rPr lang="en-US" sz="700" b="1" dirty="0" err="1" smtClean="0">
                  <a:solidFill>
                    <a:prstClr val="black"/>
                  </a:solidFill>
                </a:rPr>
                <a:t>Openstack</a:t>
              </a:r>
              <a:r>
                <a:rPr lang="en-US" sz="700" b="1" dirty="0" smtClean="0">
                  <a:solidFill>
                    <a:prstClr val="black"/>
                  </a:solidFill>
                </a:rPr>
                <a:t> </a:t>
              </a:r>
              <a:endParaRPr lang="en-US" sz="500" b="1" dirty="0">
                <a:solidFill>
                  <a:prstClr val="black"/>
                </a:solidFill>
              </a:endParaRPr>
            </a:p>
          </p:txBody>
        </p:sp>
        <p:sp>
          <p:nvSpPr>
            <p:cNvPr id="102" name="Rounded Rectangle 101"/>
            <p:cNvSpPr/>
            <p:nvPr/>
          </p:nvSpPr>
          <p:spPr>
            <a:xfrm>
              <a:off x="-1104928" y="4233759"/>
              <a:ext cx="536225" cy="202084"/>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Scale I/O</a:t>
              </a:r>
              <a:endParaRPr lang="en-US" sz="700" b="1" dirty="0">
                <a:solidFill>
                  <a:prstClr val="black"/>
                </a:solidFill>
              </a:endParaRPr>
            </a:p>
          </p:txBody>
        </p:sp>
        <p:sp>
          <p:nvSpPr>
            <p:cNvPr id="104" name="Rounded Rectangle 103"/>
            <p:cNvSpPr/>
            <p:nvPr/>
          </p:nvSpPr>
          <p:spPr>
            <a:xfrm>
              <a:off x="-1680185" y="4233759"/>
              <a:ext cx="536225" cy="202084"/>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NSX</a:t>
              </a:r>
              <a:endParaRPr lang="en-US" sz="700" b="1" dirty="0">
                <a:solidFill>
                  <a:prstClr val="black"/>
                </a:solidFill>
              </a:endParaRPr>
            </a:p>
          </p:txBody>
        </p:sp>
        <p:sp>
          <p:nvSpPr>
            <p:cNvPr id="115" name="Rounded Rectangle 114"/>
            <p:cNvSpPr/>
            <p:nvPr/>
          </p:nvSpPr>
          <p:spPr>
            <a:xfrm>
              <a:off x="-4119841" y="4229478"/>
              <a:ext cx="536225" cy="202084"/>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err="1" smtClean="0">
                  <a:solidFill>
                    <a:prstClr val="black"/>
                  </a:solidFill>
                </a:rPr>
                <a:t>vSphere</a:t>
              </a:r>
              <a:r>
                <a:rPr lang="en-US" sz="700" b="1" dirty="0" smtClean="0">
                  <a:solidFill>
                    <a:prstClr val="black"/>
                  </a:solidFill>
                </a:rPr>
                <a:t> </a:t>
              </a:r>
              <a:endParaRPr lang="en-US" sz="500" b="1" dirty="0">
                <a:solidFill>
                  <a:prstClr val="black"/>
                </a:solidFill>
              </a:endParaRPr>
            </a:p>
          </p:txBody>
        </p:sp>
        <p:sp>
          <p:nvSpPr>
            <p:cNvPr id="118" name="Rounded Rectangle 117"/>
            <p:cNvSpPr/>
            <p:nvPr/>
          </p:nvSpPr>
          <p:spPr>
            <a:xfrm>
              <a:off x="-2969327" y="4229478"/>
              <a:ext cx="536225" cy="202084"/>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Scale I/O</a:t>
              </a:r>
              <a:endParaRPr lang="en-US" sz="700" b="1" dirty="0">
                <a:solidFill>
                  <a:prstClr val="black"/>
                </a:solidFill>
              </a:endParaRPr>
            </a:p>
          </p:txBody>
        </p:sp>
        <p:sp>
          <p:nvSpPr>
            <p:cNvPr id="120" name="Rounded Rectangle 119"/>
            <p:cNvSpPr/>
            <p:nvPr/>
          </p:nvSpPr>
          <p:spPr>
            <a:xfrm>
              <a:off x="-3544584" y="4229478"/>
              <a:ext cx="536225" cy="202084"/>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NSX</a:t>
              </a:r>
              <a:endParaRPr lang="en-US" sz="700" b="1" dirty="0">
                <a:solidFill>
                  <a:prstClr val="black"/>
                </a:solidFill>
              </a:endParaRPr>
            </a:p>
          </p:txBody>
        </p:sp>
        <p:sp>
          <p:nvSpPr>
            <p:cNvPr id="122" name="Rounded Rectangle 121"/>
            <p:cNvSpPr/>
            <p:nvPr/>
          </p:nvSpPr>
          <p:spPr>
            <a:xfrm>
              <a:off x="-4090393" y="3895863"/>
              <a:ext cx="1678799" cy="215148"/>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err="1" smtClean="0">
                  <a:solidFill>
                    <a:prstClr val="black"/>
                  </a:solidFill>
                </a:rPr>
                <a:t>vCloud</a:t>
              </a:r>
              <a:r>
                <a:rPr lang="en-US" sz="700" b="1" dirty="0" smtClean="0">
                  <a:solidFill>
                    <a:prstClr val="black"/>
                  </a:solidFill>
                </a:rPr>
                <a:t> Director</a:t>
              </a:r>
              <a:endParaRPr lang="en-US" sz="500" b="1" dirty="0">
                <a:solidFill>
                  <a:prstClr val="black"/>
                </a:solidFill>
              </a:endParaRPr>
            </a:p>
          </p:txBody>
        </p:sp>
      </p:grpSp>
      <p:sp>
        <p:nvSpPr>
          <p:cNvPr id="176" name="Rounded Rectangle 175"/>
          <p:cNvSpPr/>
          <p:nvPr/>
        </p:nvSpPr>
        <p:spPr>
          <a:xfrm>
            <a:off x="749163" y="5368056"/>
            <a:ext cx="869641" cy="914689"/>
          </a:xfrm>
          <a:prstGeom prst="roundRect">
            <a:avLst/>
          </a:prstGeom>
          <a:solidFill>
            <a:srgbClr val="FF66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VNFs</a:t>
            </a:r>
            <a:endParaRPr lang="en-US" sz="700" b="1" dirty="0">
              <a:solidFill>
                <a:prstClr val="black"/>
              </a:solidFill>
            </a:endParaRPr>
          </a:p>
        </p:txBody>
      </p:sp>
      <p:sp>
        <p:nvSpPr>
          <p:cNvPr id="210" name="TextBox 209"/>
          <p:cNvSpPr txBox="1"/>
          <p:nvPr/>
        </p:nvSpPr>
        <p:spPr>
          <a:xfrm>
            <a:off x="9933522" y="4955678"/>
            <a:ext cx="914400" cy="914400"/>
          </a:xfrm>
          <a:prstGeom prst="rect">
            <a:avLst/>
          </a:prstGeom>
          <a:noFill/>
        </p:spPr>
        <p:txBody>
          <a:bodyPr wrap="none" lIns="0" tIns="0" rIns="0" bIns="0" rtlCol="0">
            <a:noAutofit/>
          </a:bodyPr>
          <a:lstStyle/>
          <a:p>
            <a:pPr>
              <a:lnSpc>
                <a:spcPct val="90000"/>
              </a:lnSpc>
            </a:pPr>
            <a:endParaRPr lang="en-US" dirty="0" smtClean="0">
              <a:solidFill>
                <a:prstClr val="black"/>
              </a:solidFill>
            </a:endParaRPr>
          </a:p>
        </p:txBody>
      </p:sp>
      <p:sp>
        <p:nvSpPr>
          <p:cNvPr id="11" name="TextBox 10"/>
          <p:cNvSpPr txBox="1"/>
          <p:nvPr/>
        </p:nvSpPr>
        <p:spPr>
          <a:xfrm>
            <a:off x="5825044" y="2526232"/>
            <a:ext cx="828527" cy="795215"/>
          </a:xfrm>
          <a:prstGeom prst="rect">
            <a:avLst/>
          </a:prstGeom>
          <a:noFill/>
        </p:spPr>
        <p:txBody>
          <a:bodyPr wrap="none" lIns="0" tIns="0" rIns="0" bIns="0" rtlCol="0">
            <a:noAutofit/>
          </a:bodyPr>
          <a:lstStyle/>
          <a:p>
            <a:pPr>
              <a:lnSpc>
                <a:spcPct val="90000"/>
              </a:lnSpc>
            </a:pPr>
            <a:endParaRPr lang="en-US" sz="1600" dirty="0" smtClean="0">
              <a:solidFill>
                <a:prstClr val="black"/>
              </a:solidFill>
            </a:endParaRPr>
          </a:p>
        </p:txBody>
      </p:sp>
      <p:sp>
        <p:nvSpPr>
          <p:cNvPr id="73" name="Rounded Rectangle 72"/>
          <p:cNvSpPr/>
          <p:nvPr/>
        </p:nvSpPr>
        <p:spPr>
          <a:xfrm>
            <a:off x="499186" y="1962149"/>
            <a:ext cx="6136434" cy="1733765"/>
          </a:xfrm>
          <a:prstGeom prst="roundRect">
            <a:avLst/>
          </a:prstGeom>
          <a:solidFill>
            <a:schemeClr val="accent6">
              <a:lumMod val="20000"/>
              <a:lumOff val="80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b="1" dirty="0">
              <a:solidFill>
                <a:prstClr val="black"/>
              </a:solidFill>
            </a:endParaRPr>
          </a:p>
        </p:txBody>
      </p:sp>
      <p:sp>
        <p:nvSpPr>
          <p:cNvPr id="43" name="Rounded Rectangle 42"/>
          <p:cNvSpPr/>
          <p:nvPr/>
        </p:nvSpPr>
        <p:spPr>
          <a:xfrm>
            <a:off x="860944" y="2423139"/>
            <a:ext cx="3189314" cy="564741"/>
          </a:xfrm>
          <a:prstGeom prst="roundRect">
            <a:avLst/>
          </a:prstGeom>
          <a:ln/>
        </p:spPr>
        <p:style>
          <a:lnRef idx="1">
            <a:schemeClr val="dk1"/>
          </a:lnRef>
          <a:fillRef idx="2">
            <a:schemeClr val="dk1"/>
          </a:fillRef>
          <a:effectRef idx="1">
            <a:schemeClr val="dk1"/>
          </a:effectRef>
          <a:fontRef idx="minor">
            <a:schemeClr val="dk1"/>
          </a:fontRef>
        </p:style>
        <p:txBody>
          <a:bodyPr rtlCol="0" anchor="t"/>
          <a:lstStyle/>
          <a:p>
            <a:pPr algn="ctr">
              <a:lnSpc>
                <a:spcPct val="120000"/>
              </a:lnSpc>
            </a:pPr>
            <a:endParaRPr lang="en-US" sz="1100" b="1" dirty="0" smtClean="0">
              <a:solidFill>
                <a:prstClr val="black"/>
              </a:solidFill>
            </a:endParaRPr>
          </a:p>
        </p:txBody>
      </p:sp>
      <p:cxnSp>
        <p:nvCxnSpPr>
          <p:cNvPr id="103" name="Straight Arrow Connector 102"/>
          <p:cNvCxnSpPr/>
          <p:nvPr/>
        </p:nvCxnSpPr>
        <p:spPr>
          <a:xfrm>
            <a:off x="1959091" y="1491882"/>
            <a:ext cx="0" cy="454194"/>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a:off x="1237825" y="2088972"/>
            <a:ext cx="5130767" cy="222014"/>
          </a:xfrm>
          <a:prstGeom prst="roundRect">
            <a:avLst/>
          </a:prstGeom>
          <a:solidFill>
            <a:srgbClr val="FFFF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prstClr val="black"/>
              </a:solidFill>
            </a:endParaRPr>
          </a:p>
        </p:txBody>
      </p:sp>
      <p:sp>
        <p:nvSpPr>
          <p:cNvPr id="119" name="Rectangle 118"/>
          <p:cNvSpPr/>
          <p:nvPr/>
        </p:nvSpPr>
        <p:spPr>
          <a:xfrm>
            <a:off x="3281060" y="2080154"/>
            <a:ext cx="716944" cy="230832"/>
          </a:xfrm>
          <a:prstGeom prst="rect">
            <a:avLst/>
          </a:prstGeom>
        </p:spPr>
        <p:txBody>
          <a:bodyPr wrap="none">
            <a:spAutoFit/>
          </a:bodyPr>
          <a:lstStyle/>
          <a:p>
            <a:pPr algn="ctr"/>
            <a:r>
              <a:rPr lang="en-US" sz="900" b="1" dirty="0" smtClean="0">
                <a:solidFill>
                  <a:prstClr val="black"/>
                </a:solidFill>
              </a:rPr>
              <a:t>REST API</a:t>
            </a:r>
          </a:p>
        </p:txBody>
      </p:sp>
      <p:sp>
        <p:nvSpPr>
          <p:cNvPr id="129" name="Rectangle 128"/>
          <p:cNvSpPr/>
          <p:nvPr/>
        </p:nvSpPr>
        <p:spPr>
          <a:xfrm>
            <a:off x="1655352" y="2425555"/>
            <a:ext cx="1822917" cy="233397"/>
          </a:xfrm>
          <a:prstGeom prst="rect">
            <a:avLst/>
          </a:prstGeom>
        </p:spPr>
        <p:txBody>
          <a:bodyPr wrap="square">
            <a:spAutoFit/>
          </a:bodyPr>
          <a:lstStyle/>
          <a:p>
            <a:pPr algn="ctr">
              <a:lnSpc>
                <a:spcPct val="90000"/>
              </a:lnSpc>
            </a:pPr>
            <a:r>
              <a:rPr lang="en-US" sz="1000" b="1" dirty="0" smtClean="0">
                <a:solidFill>
                  <a:prstClr val="black"/>
                </a:solidFill>
              </a:rPr>
              <a:t>Service Orchestrator</a:t>
            </a:r>
            <a:endParaRPr lang="en-US" sz="1000" b="1" dirty="0">
              <a:solidFill>
                <a:prstClr val="black"/>
              </a:solidFill>
            </a:endParaRPr>
          </a:p>
        </p:txBody>
      </p:sp>
      <p:sp>
        <p:nvSpPr>
          <p:cNvPr id="141" name="Rounded Rectangle 140"/>
          <p:cNvSpPr/>
          <p:nvPr/>
        </p:nvSpPr>
        <p:spPr>
          <a:xfrm>
            <a:off x="3002366" y="2658952"/>
            <a:ext cx="944435" cy="245226"/>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prstClr val="black"/>
                </a:solidFill>
              </a:rPr>
              <a:t>Service Workflow</a:t>
            </a:r>
            <a:endParaRPr lang="en-US" sz="600" b="1" dirty="0">
              <a:solidFill>
                <a:prstClr val="black"/>
              </a:solidFill>
            </a:endParaRPr>
          </a:p>
        </p:txBody>
      </p:sp>
      <p:sp>
        <p:nvSpPr>
          <p:cNvPr id="90" name="Rounded Rectangle 89"/>
          <p:cNvSpPr/>
          <p:nvPr/>
        </p:nvSpPr>
        <p:spPr>
          <a:xfrm>
            <a:off x="5177008" y="3221898"/>
            <a:ext cx="1292091" cy="378966"/>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600" b="1" dirty="0">
              <a:solidFill>
                <a:prstClr val="black"/>
              </a:solidFill>
            </a:endParaRPr>
          </a:p>
        </p:txBody>
      </p:sp>
      <p:sp>
        <p:nvSpPr>
          <p:cNvPr id="121" name="Rounded Rectangle 120"/>
          <p:cNvSpPr/>
          <p:nvPr/>
        </p:nvSpPr>
        <p:spPr>
          <a:xfrm>
            <a:off x="2018116" y="5785076"/>
            <a:ext cx="2786021" cy="386341"/>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t"/>
          <a:lstStyle/>
          <a:p>
            <a:pPr algn="ctr">
              <a:lnSpc>
                <a:spcPct val="120000"/>
              </a:lnSpc>
            </a:pPr>
            <a:endParaRPr lang="en-US" sz="900" b="1" dirty="0">
              <a:solidFill>
                <a:prstClr val="black"/>
              </a:solidFill>
            </a:endParaRPr>
          </a:p>
        </p:txBody>
      </p:sp>
      <p:cxnSp>
        <p:nvCxnSpPr>
          <p:cNvPr id="189" name="Straight Arrow Connector 188"/>
          <p:cNvCxnSpPr/>
          <p:nvPr/>
        </p:nvCxnSpPr>
        <p:spPr>
          <a:xfrm>
            <a:off x="4858077" y="5492129"/>
            <a:ext cx="1143902" cy="370850"/>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sp>
        <p:nvSpPr>
          <p:cNvPr id="228" name="Rounded Rectangle 227"/>
          <p:cNvSpPr/>
          <p:nvPr/>
        </p:nvSpPr>
        <p:spPr>
          <a:xfrm>
            <a:off x="1121555" y="2658514"/>
            <a:ext cx="674420" cy="245226"/>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prstClr val="black"/>
                </a:solidFill>
              </a:rPr>
              <a:t>Service Catalog</a:t>
            </a:r>
            <a:endParaRPr lang="en-US" sz="600" b="1" dirty="0">
              <a:solidFill>
                <a:prstClr val="black"/>
              </a:solidFill>
            </a:endParaRPr>
          </a:p>
        </p:txBody>
      </p:sp>
      <p:sp>
        <p:nvSpPr>
          <p:cNvPr id="232" name="Rounded Rectangle 231"/>
          <p:cNvSpPr/>
          <p:nvPr/>
        </p:nvSpPr>
        <p:spPr>
          <a:xfrm>
            <a:off x="2844976" y="5886524"/>
            <a:ext cx="549978" cy="204582"/>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700" b="1" dirty="0" err="1" smtClean="0">
                <a:solidFill>
                  <a:prstClr val="black"/>
                </a:solidFill>
              </a:rPr>
              <a:t>vROPS</a:t>
            </a:r>
            <a:endParaRPr lang="en-US" sz="500" b="1" dirty="0">
              <a:solidFill>
                <a:prstClr val="black"/>
              </a:solidFill>
            </a:endParaRPr>
          </a:p>
        </p:txBody>
      </p:sp>
      <p:sp>
        <p:nvSpPr>
          <p:cNvPr id="243" name="Rounded Rectangle 242"/>
          <p:cNvSpPr/>
          <p:nvPr/>
        </p:nvSpPr>
        <p:spPr>
          <a:xfrm>
            <a:off x="2089708" y="5862979"/>
            <a:ext cx="701328" cy="208635"/>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700" b="1" dirty="0" smtClean="0">
                <a:solidFill>
                  <a:prstClr val="black"/>
                </a:solidFill>
              </a:rPr>
              <a:t>Log Insight</a:t>
            </a:r>
            <a:endParaRPr lang="en-US" sz="500" b="1" dirty="0">
              <a:solidFill>
                <a:prstClr val="black"/>
              </a:solidFill>
            </a:endParaRPr>
          </a:p>
        </p:txBody>
      </p:sp>
      <p:sp>
        <p:nvSpPr>
          <p:cNvPr id="241" name="Rounded Rectangle 240"/>
          <p:cNvSpPr/>
          <p:nvPr/>
        </p:nvSpPr>
        <p:spPr>
          <a:xfrm>
            <a:off x="1730012" y="3954813"/>
            <a:ext cx="3987741" cy="678848"/>
          </a:xfrm>
          <a:prstGeom prst="roundRect">
            <a:avLst/>
          </a:prstGeom>
          <a:solidFill>
            <a:schemeClr val="accent6">
              <a:lumMod val="20000"/>
              <a:lumOff val="80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b="1" dirty="0">
              <a:solidFill>
                <a:prstClr val="black"/>
              </a:solidFill>
            </a:endParaRPr>
          </a:p>
        </p:txBody>
      </p:sp>
      <p:sp>
        <p:nvSpPr>
          <p:cNvPr id="246" name="Rounded Rectangle 245"/>
          <p:cNvSpPr/>
          <p:nvPr/>
        </p:nvSpPr>
        <p:spPr>
          <a:xfrm>
            <a:off x="2628643" y="4073115"/>
            <a:ext cx="1012104" cy="274398"/>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VNF catalog</a:t>
            </a:r>
            <a:endParaRPr lang="en-US" sz="700" b="1" dirty="0">
              <a:solidFill>
                <a:prstClr val="black"/>
              </a:solidFill>
            </a:endParaRPr>
          </a:p>
        </p:txBody>
      </p:sp>
      <p:sp>
        <p:nvSpPr>
          <p:cNvPr id="252" name="Rounded Rectangle 251"/>
          <p:cNvSpPr/>
          <p:nvPr/>
        </p:nvSpPr>
        <p:spPr>
          <a:xfrm>
            <a:off x="3788984" y="4086483"/>
            <a:ext cx="763102" cy="261029"/>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Lifecycle</a:t>
            </a:r>
            <a:endParaRPr lang="en-US" sz="700" b="1" dirty="0">
              <a:solidFill>
                <a:prstClr val="black"/>
              </a:solidFill>
            </a:endParaRPr>
          </a:p>
        </p:txBody>
      </p:sp>
      <p:sp>
        <p:nvSpPr>
          <p:cNvPr id="256" name="Rounded Rectangle 255"/>
          <p:cNvSpPr/>
          <p:nvPr/>
        </p:nvSpPr>
        <p:spPr>
          <a:xfrm>
            <a:off x="1036632" y="3194490"/>
            <a:ext cx="1237440" cy="378965"/>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500" b="1" dirty="0">
              <a:solidFill>
                <a:prstClr val="black"/>
              </a:solidFill>
            </a:endParaRPr>
          </a:p>
        </p:txBody>
      </p:sp>
      <p:sp>
        <p:nvSpPr>
          <p:cNvPr id="106" name="Shape 373"/>
          <p:cNvSpPr txBox="1">
            <a:spLocks/>
          </p:cNvSpPr>
          <p:nvPr/>
        </p:nvSpPr>
        <p:spPr>
          <a:xfrm>
            <a:off x="317937" y="140462"/>
            <a:ext cx="8229600" cy="486087"/>
          </a:xfrm>
          <a:prstGeom prst="rect">
            <a:avLst/>
          </a:prstGeom>
          <a:noFill/>
          <a:ln>
            <a:noFill/>
          </a:ln>
        </p:spPr>
        <p:txBody>
          <a:bodyPr lIns="0" tIns="0" rIns="0" bIns="0" anchor="b" anchorCtr="0">
            <a:noAutofit/>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accent6"/>
              </a:buClr>
              <a:buFont typeface="Arial"/>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buClr>
                <a:srgbClr val="70AD47"/>
              </a:buClr>
              <a:buSzPct val="25000"/>
            </a:pPr>
            <a:r>
              <a:rPr lang="en-US" sz="2500" b="1" dirty="0" smtClean="0">
                <a:solidFill>
                  <a:schemeClr val="bg1"/>
                </a:solidFill>
              </a:rPr>
              <a:t>Service Provisioning Workflow</a:t>
            </a:r>
            <a:endParaRPr lang="en-US" sz="2500" b="1" dirty="0">
              <a:solidFill>
                <a:schemeClr val="bg1"/>
              </a:solidFill>
            </a:endParaRPr>
          </a:p>
        </p:txBody>
      </p:sp>
      <p:sp>
        <p:nvSpPr>
          <p:cNvPr id="95" name="Rectangle 94"/>
          <p:cNvSpPr/>
          <p:nvPr/>
        </p:nvSpPr>
        <p:spPr>
          <a:xfrm>
            <a:off x="1657404" y="3969039"/>
            <a:ext cx="901111" cy="400110"/>
          </a:xfrm>
          <a:prstGeom prst="rect">
            <a:avLst/>
          </a:prstGeom>
        </p:spPr>
        <p:txBody>
          <a:bodyPr wrap="square">
            <a:spAutoFit/>
          </a:bodyPr>
          <a:lstStyle/>
          <a:p>
            <a:pPr algn="ctr"/>
            <a:r>
              <a:rPr lang="en-US" sz="1000" b="1" dirty="0" smtClean="0">
                <a:solidFill>
                  <a:prstClr val="black"/>
                </a:solidFill>
              </a:rPr>
              <a:t>Cloudify VNFM</a:t>
            </a:r>
            <a:endParaRPr lang="en-US" sz="1000" b="1" dirty="0">
              <a:solidFill>
                <a:prstClr val="black"/>
              </a:solidFill>
            </a:endParaRPr>
          </a:p>
        </p:txBody>
      </p:sp>
      <p:sp>
        <p:nvSpPr>
          <p:cNvPr id="108" name="Rounded Rectangle 107"/>
          <p:cNvSpPr/>
          <p:nvPr/>
        </p:nvSpPr>
        <p:spPr>
          <a:xfrm>
            <a:off x="2700872" y="4515730"/>
            <a:ext cx="939875" cy="219318"/>
          </a:xfrm>
          <a:prstGeom prst="roundRect">
            <a:avLst/>
          </a:prstGeom>
          <a:solidFill>
            <a:srgbClr val="FFFF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solidFill>
                  <a:srgbClr val="000000"/>
                </a:solidFill>
              </a:rPr>
              <a:t>VCD plugin</a:t>
            </a:r>
            <a:endParaRPr lang="en-US" sz="500" dirty="0">
              <a:solidFill>
                <a:srgbClr val="000000"/>
              </a:solidFill>
            </a:endParaRPr>
          </a:p>
        </p:txBody>
      </p:sp>
      <p:sp>
        <p:nvSpPr>
          <p:cNvPr id="109" name="Rounded Rectangle 108"/>
          <p:cNvSpPr/>
          <p:nvPr/>
        </p:nvSpPr>
        <p:spPr>
          <a:xfrm>
            <a:off x="3827675" y="4515730"/>
            <a:ext cx="1022574" cy="219318"/>
          </a:xfrm>
          <a:prstGeom prst="roundRect">
            <a:avLst/>
          </a:prstGeom>
          <a:solidFill>
            <a:srgbClr val="FFFF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solidFill>
                  <a:srgbClr val="000000"/>
                </a:solidFill>
              </a:rPr>
              <a:t>VIO Plugin</a:t>
            </a:r>
            <a:endParaRPr lang="en-US" sz="500" dirty="0">
              <a:solidFill>
                <a:srgbClr val="000000"/>
              </a:solidFill>
            </a:endParaRPr>
          </a:p>
        </p:txBody>
      </p:sp>
      <p:sp>
        <p:nvSpPr>
          <p:cNvPr id="97" name="Rounded Rectangle 96"/>
          <p:cNvSpPr/>
          <p:nvPr/>
        </p:nvSpPr>
        <p:spPr>
          <a:xfrm>
            <a:off x="2759103" y="3177019"/>
            <a:ext cx="2066771" cy="464219"/>
          </a:xfrm>
          <a:prstGeom prst="roundRect">
            <a:avLst/>
          </a:prstGeom>
          <a:ln/>
        </p:spPr>
        <p:style>
          <a:lnRef idx="1">
            <a:schemeClr val="dk1"/>
          </a:lnRef>
          <a:fillRef idx="2">
            <a:schemeClr val="dk1"/>
          </a:fillRef>
          <a:effectRef idx="1">
            <a:schemeClr val="dk1"/>
          </a:effectRef>
          <a:fontRef idx="minor">
            <a:schemeClr val="dk1"/>
          </a:fontRef>
        </p:style>
        <p:txBody>
          <a:bodyPr rtlCol="0" anchor="t"/>
          <a:lstStyle/>
          <a:p>
            <a:pPr algn="ctr"/>
            <a:endParaRPr lang="en-US" sz="900" b="1" dirty="0">
              <a:solidFill>
                <a:prstClr val="white"/>
              </a:solidFill>
            </a:endParaRPr>
          </a:p>
        </p:txBody>
      </p:sp>
      <p:sp>
        <p:nvSpPr>
          <p:cNvPr id="113" name="Rounded Rectangle 112"/>
          <p:cNvSpPr/>
          <p:nvPr/>
        </p:nvSpPr>
        <p:spPr>
          <a:xfrm>
            <a:off x="2833025" y="3362450"/>
            <a:ext cx="826196" cy="245226"/>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prstClr val="black"/>
                </a:solidFill>
              </a:rPr>
              <a:t>Service Policy  </a:t>
            </a:r>
            <a:endParaRPr lang="en-US" sz="600" b="1" dirty="0">
              <a:solidFill>
                <a:prstClr val="black"/>
              </a:solidFill>
            </a:endParaRPr>
          </a:p>
        </p:txBody>
      </p:sp>
      <p:sp>
        <p:nvSpPr>
          <p:cNvPr id="87" name="Rounded Rectangle 86"/>
          <p:cNvSpPr/>
          <p:nvPr/>
        </p:nvSpPr>
        <p:spPr>
          <a:xfrm>
            <a:off x="3844081" y="3367493"/>
            <a:ext cx="960641" cy="245226"/>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prstClr val="black"/>
                </a:solidFill>
              </a:rPr>
              <a:t>Application Policy </a:t>
            </a:r>
            <a:endParaRPr lang="en-US" sz="600" b="1" dirty="0">
              <a:solidFill>
                <a:prstClr val="black"/>
              </a:solidFill>
            </a:endParaRPr>
          </a:p>
        </p:txBody>
      </p:sp>
      <p:sp>
        <p:nvSpPr>
          <p:cNvPr id="116" name="Rounded Rectangle 115"/>
          <p:cNvSpPr/>
          <p:nvPr/>
        </p:nvSpPr>
        <p:spPr>
          <a:xfrm>
            <a:off x="499185" y="3954813"/>
            <a:ext cx="1037380" cy="678848"/>
          </a:xfrm>
          <a:prstGeom prst="roundRect">
            <a:avLst/>
          </a:prstGeom>
          <a:solidFill>
            <a:srgbClr val="FF66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b="1" dirty="0">
              <a:solidFill>
                <a:prstClr val="black"/>
              </a:solidFill>
            </a:endParaRPr>
          </a:p>
        </p:txBody>
      </p:sp>
      <p:sp>
        <p:nvSpPr>
          <p:cNvPr id="117" name="Rectangle 116"/>
          <p:cNvSpPr/>
          <p:nvPr/>
        </p:nvSpPr>
        <p:spPr>
          <a:xfrm>
            <a:off x="567683" y="4086484"/>
            <a:ext cx="901111" cy="400110"/>
          </a:xfrm>
          <a:prstGeom prst="rect">
            <a:avLst/>
          </a:prstGeom>
        </p:spPr>
        <p:txBody>
          <a:bodyPr wrap="square">
            <a:spAutoFit/>
          </a:bodyPr>
          <a:lstStyle/>
          <a:p>
            <a:pPr algn="ctr"/>
            <a:r>
              <a:rPr lang="en-US" sz="1000" b="1" dirty="0" smtClean="0">
                <a:solidFill>
                  <a:prstClr val="black"/>
                </a:solidFill>
              </a:rPr>
              <a:t>3</a:t>
            </a:r>
            <a:r>
              <a:rPr lang="en-US" sz="1000" b="1" baseline="30000" dirty="0" smtClean="0">
                <a:solidFill>
                  <a:prstClr val="black"/>
                </a:solidFill>
              </a:rPr>
              <a:t>rd</a:t>
            </a:r>
            <a:r>
              <a:rPr lang="en-US" sz="1000" b="1" dirty="0" smtClean="0">
                <a:solidFill>
                  <a:prstClr val="black"/>
                </a:solidFill>
              </a:rPr>
              <a:t> party VNFM</a:t>
            </a:r>
            <a:endParaRPr lang="en-US" sz="1000" b="1" dirty="0">
              <a:solidFill>
                <a:prstClr val="black"/>
              </a:solidFill>
            </a:endParaRPr>
          </a:p>
        </p:txBody>
      </p:sp>
      <p:sp>
        <p:nvSpPr>
          <p:cNvPr id="79" name="Rectangle 78"/>
          <p:cNvSpPr/>
          <p:nvPr/>
        </p:nvSpPr>
        <p:spPr>
          <a:xfrm>
            <a:off x="428261" y="2080154"/>
            <a:ext cx="911458" cy="371897"/>
          </a:xfrm>
          <a:prstGeom prst="rect">
            <a:avLst/>
          </a:prstGeom>
        </p:spPr>
        <p:txBody>
          <a:bodyPr wrap="square">
            <a:spAutoFit/>
          </a:bodyPr>
          <a:lstStyle/>
          <a:p>
            <a:pPr algn="ctr">
              <a:lnSpc>
                <a:spcPct val="90000"/>
              </a:lnSpc>
            </a:pPr>
            <a:r>
              <a:rPr lang="en-US" sz="1000" b="1" dirty="0" smtClean="0">
                <a:solidFill>
                  <a:prstClr val="black"/>
                </a:solidFill>
              </a:rPr>
              <a:t>Cloudify NFVO</a:t>
            </a:r>
            <a:endParaRPr lang="en-US" sz="1000" b="1" dirty="0">
              <a:solidFill>
                <a:prstClr val="black"/>
              </a:solidFill>
            </a:endParaRPr>
          </a:p>
        </p:txBody>
      </p:sp>
      <p:sp>
        <p:nvSpPr>
          <p:cNvPr id="81" name="Rounded Rectangle 80"/>
          <p:cNvSpPr/>
          <p:nvPr/>
        </p:nvSpPr>
        <p:spPr>
          <a:xfrm>
            <a:off x="1946933" y="2658333"/>
            <a:ext cx="944435" cy="245226"/>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prstClr val="black"/>
                </a:solidFill>
              </a:rPr>
              <a:t>Service Chaining</a:t>
            </a:r>
            <a:endParaRPr lang="en-US" sz="600" b="1" dirty="0">
              <a:solidFill>
                <a:prstClr val="black"/>
              </a:solidFill>
            </a:endParaRPr>
          </a:p>
        </p:txBody>
      </p:sp>
      <p:sp>
        <p:nvSpPr>
          <p:cNvPr id="98" name="Rectangle 97"/>
          <p:cNvSpPr/>
          <p:nvPr/>
        </p:nvSpPr>
        <p:spPr>
          <a:xfrm>
            <a:off x="3325140" y="3121401"/>
            <a:ext cx="1108165" cy="253916"/>
          </a:xfrm>
          <a:prstGeom prst="rect">
            <a:avLst/>
          </a:prstGeom>
        </p:spPr>
        <p:txBody>
          <a:bodyPr wrap="none">
            <a:spAutoFit/>
          </a:bodyPr>
          <a:lstStyle/>
          <a:p>
            <a:pPr algn="ctr">
              <a:lnSpc>
                <a:spcPct val="120000"/>
              </a:lnSpc>
            </a:pPr>
            <a:r>
              <a:rPr lang="en-US" sz="900" b="1" dirty="0" smtClean="0">
                <a:solidFill>
                  <a:prstClr val="black"/>
                </a:solidFill>
              </a:rPr>
              <a:t>Policy Controller</a:t>
            </a:r>
            <a:endParaRPr lang="en-US" sz="900" b="1" dirty="0">
              <a:solidFill>
                <a:prstClr val="black"/>
              </a:solidFill>
            </a:endParaRPr>
          </a:p>
        </p:txBody>
      </p:sp>
      <p:sp>
        <p:nvSpPr>
          <p:cNvPr id="85" name="Rounded Rectangle 84"/>
          <p:cNvSpPr/>
          <p:nvPr/>
        </p:nvSpPr>
        <p:spPr>
          <a:xfrm>
            <a:off x="1121555" y="3555184"/>
            <a:ext cx="349525" cy="80920"/>
          </a:xfrm>
          <a:prstGeom prst="roundRect">
            <a:avLst/>
          </a:prstGeom>
          <a:solidFill>
            <a:srgbClr val="FFFF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b="1" dirty="0">
              <a:solidFill>
                <a:prstClr val="black"/>
              </a:solidFill>
            </a:endParaRPr>
          </a:p>
        </p:txBody>
      </p:sp>
      <p:sp>
        <p:nvSpPr>
          <p:cNvPr id="86" name="Rounded Rectangle 85"/>
          <p:cNvSpPr/>
          <p:nvPr/>
        </p:nvSpPr>
        <p:spPr>
          <a:xfrm>
            <a:off x="1772170" y="3555183"/>
            <a:ext cx="349525" cy="80920"/>
          </a:xfrm>
          <a:prstGeom prst="roundRect">
            <a:avLst/>
          </a:prstGeom>
          <a:solidFill>
            <a:srgbClr val="FFFF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b="1" dirty="0">
              <a:solidFill>
                <a:prstClr val="black"/>
              </a:solidFill>
            </a:endParaRPr>
          </a:p>
        </p:txBody>
      </p:sp>
      <p:sp>
        <p:nvSpPr>
          <p:cNvPr id="88" name="Rounded Rectangle 87"/>
          <p:cNvSpPr/>
          <p:nvPr/>
        </p:nvSpPr>
        <p:spPr>
          <a:xfrm>
            <a:off x="5394713" y="3526522"/>
            <a:ext cx="222920" cy="101330"/>
          </a:xfrm>
          <a:prstGeom prst="roundRect">
            <a:avLst/>
          </a:prstGeom>
          <a:solidFill>
            <a:srgbClr val="FFFF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b="1" dirty="0">
              <a:solidFill>
                <a:prstClr val="black"/>
              </a:solidFill>
            </a:endParaRPr>
          </a:p>
        </p:txBody>
      </p:sp>
      <p:cxnSp>
        <p:nvCxnSpPr>
          <p:cNvPr id="99" name="Straight Arrow Connector 98"/>
          <p:cNvCxnSpPr/>
          <p:nvPr/>
        </p:nvCxnSpPr>
        <p:spPr>
          <a:xfrm>
            <a:off x="5815907" y="3828146"/>
            <a:ext cx="13126" cy="1014746"/>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12" name="Rounded Rectangle 111"/>
          <p:cNvSpPr/>
          <p:nvPr/>
        </p:nvSpPr>
        <p:spPr>
          <a:xfrm>
            <a:off x="6089576" y="3536727"/>
            <a:ext cx="222921" cy="80920"/>
          </a:xfrm>
          <a:prstGeom prst="roundRect">
            <a:avLst/>
          </a:prstGeom>
          <a:solidFill>
            <a:srgbClr val="FFFF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b="1" dirty="0">
              <a:solidFill>
                <a:prstClr val="black"/>
              </a:solidFill>
            </a:endParaRPr>
          </a:p>
        </p:txBody>
      </p:sp>
      <p:sp>
        <p:nvSpPr>
          <p:cNvPr id="126" name="Rectangle 125"/>
          <p:cNvSpPr/>
          <p:nvPr/>
        </p:nvSpPr>
        <p:spPr>
          <a:xfrm>
            <a:off x="1151966" y="3226356"/>
            <a:ext cx="992523" cy="253916"/>
          </a:xfrm>
          <a:prstGeom prst="rect">
            <a:avLst/>
          </a:prstGeom>
        </p:spPr>
        <p:txBody>
          <a:bodyPr wrap="none">
            <a:spAutoFit/>
          </a:bodyPr>
          <a:lstStyle/>
          <a:p>
            <a:pPr algn="ctr">
              <a:lnSpc>
                <a:spcPct val="120000"/>
              </a:lnSpc>
            </a:pPr>
            <a:r>
              <a:rPr lang="en-US" sz="900" b="1" dirty="0" smtClean="0">
                <a:solidFill>
                  <a:prstClr val="black"/>
                </a:solidFill>
              </a:rPr>
              <a:t>App Controller</a:t>
            </a:r>
            <a:endParaRPr lang="en-US" sz="900" b="1" dirty="0">
              <a:solidFill>
                <a:prstClr val="black"/>
              </a:solidFill>
            </a:endParaRPr>
          </a:p>
        </p:txBody>
      </p:sp>
      <p:sp>
        <p:nvSpPr>
          <p:cNvPr id="127" name="Rectangle 126"/>
          <p:cNvSpPr/>
          <p:nvPr/>
        </p:nvSpPr>
        <p:spPr>
          <a:xfrm>
            <a:off x="5187833" y="3202284"/>
            <a:ext cx="1223525" cy="253916"/>
          </a:xfrm>
          <a:prstGeom prst="rect">
            <a:avLst/>
          </a:prstGeom>
        </p:spPr>
        <p:txBody>
          <a:bodyPr wrap="none">
            <a:spAutoFit/>
          </a:bodyPr>
          <a:lstStyle/>
          <a:p>
            <a:pPr algn="ctr">
              <a:lnSpc>
                <a:spcPct val="120000"/>
              </a:lnSpc>
            </a:pPr>
            <a:r>
              <a:rPr lang="en-US" sz="900" b="1" dirty="0" smtClean="0">
                <a:solidFill>
                  <a:prstClr val="black"/>
                </a:solidFill>
              </a:rPr>
              <a:t>Network Controller</a:t>
            </a:r>
            <a:endParaRPr lang="en-US" sz="900" b="1" dirty="0">
              <a:solidFill>
                <a:prstClr val="black"/>
              </a:solidFill>
            </a:endParaRPr>
          </a:p>
        </p:txBody>
      </p:sp>
      <p:sp>
        <p:nvSpPr>
          <p:cNvPr id="128" name="Rounded Rectangle 127"/>
          <p:cNvSpPr/>
          <p:nvPr/>
        </p:nvSpPr>
        <p:spPr>
          <a:xfrm>
            <a:off x="4305723" y="2473400"/>
            <a:ext cx="2066771" cy="464219"/>
          </a:xfrm>
          <a:prstGeom prst="roundRect">
            <a:avLst/>
          </a:prstGeom>
          <a:ln/>
        </p:spPr>
        <p:style>
          <a:lnRef idx="1">
            <a:schemeClr val="dk1"/>
          </a:lnRef>
          <a:fillRef idx="2">
            <a:schemeClr val="dk1"/>
          </a:fillRef>
          <a:effectRef idx="1">
            <a:schemeClr val="dk1"/>
          </a:effectRef>
          <a:fontRef idx="minor">
            <a:schemeClr val="dk1"/>
          </a:fontRef>
        </p:style>
        <p:txBody>
          <a:bodyPr rtlCol="0" anchor="t"/>
          <a:lstStyle/>
          <a:p>
            <a:pPr algn="ctr"/>
            <a:r>
              <a:rPr lang="en-US" sz="900" b="1" dirty="0" smtClean="0">
                <a:solidFill>
                  <a:srgbClr val="E7E6E6"/>
                </a:solidFill>
              </a:rPr>
              <a:t>Resources</a:t>
            </a:r>
            <a:endParaRPr lang="en-US" sz="900" b="1" dirty="0">
              <a:solidFill>
                <a:srgbClr val="E7E6E6"/>
              </a:solidFill>
            </a:endParaRPr>
          </a:p>
        </p:txBody>
      </p:sp>
      <p:cxnSp>
        <p:nvCxnSpPr>
          <p:cNvPr id="237" name="Straight Connector 236"/>
          <p:cNvCxnSpPr>
            <a:stCxn id="85" idx="2"/>
          </p:cNvCxnSpPr>
          <p:nvPr/>
        </p:nvCxnSpPr>
        <p:spPr>
          <a:xfrm>
            <a:off x="1296318" y="3636104"/>
            <a:ext cx="0" cy="192042"/>
          </a:xfrm>
          <a:prstGeom prst="line">
            <a:avLst/>
          </a:prstGeom>
          <a:ln w="9525" cmpd="sng">
            <a:solidFill>
              <a:srgbClr val="660066"/>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017875" y="3828146"/>
            <a:ext cx="278443" cy="0"/>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endCxn id="116" idx="0"/>
          </p:cNvCxnSpPr>
          <p:nvPr/>
        </p:nvCxnSpPr>
        <p:spPr>
          <a:xfrm>
            <a:off x="1017875" y="3828146"/>
            <a:ext cx="0" cy="126667"/>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86" idx="2"/>
          </p:cNvCxnSpPr>
          <p:nvPr/>
        </p:nvCxnSpPr>
        <p:spPr>
          <a:xfrm>
            <a:off x="1946933" y="3636103"/>
            <a:ext cx="0" cy="192043"/>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1946934" y="3828146"/>
            <a:ext cx="1776949" cy="0"/>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endCxn id="241" idx="0"/>
          </p:cNvCxnSpPr>
          <p:nvPr/>
        </p:nvCxnSpPr>
        <p:spPr>
          <a:xfrm>
            <a:off x="3723883" y="3828146"/>
            <a:ext cx="0" cy="126667"/>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88" idx="2"/>
          </p:cNvCxnSpPr>
          <p:nvPr/>
        </p:nvCxnSpPr>
        <p:spPr>
          <a:xfrm>
            <a:off x="5506173" y="3627852"/>
            <a:ext cx="6951" cy="200294"/>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a:off x="5513125" y="3828146"/>
            <a:ext cx="302782" cy="0"/>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endCxn id="131" idx="0"/>
          </p:cNvCxnSpPr>
          <p:nvPr/>
        </p:nvCxnSpPr>
        <p:spPr>
          <a:xfrm>
            <a:off x="6284063" y="3586664"/>
            <a:ext cx="748482" cy="458726"/>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46" name="Freeform 45"/>
          <p:cNvSpPr/>
          <p:nvPr/>
        </p:nvSpPr>
        <p:spPr>
          <a:xfrm>
            <a:off x="1662961" y="2996735"/>
            <a:ext cx="773923" cy="182727"/>
          </a:xfrm>
          <a:custGeom>
            <a:avLst/>
            <a:gdLst>
              <a:gd name="connsiteX0" fmla="*/ 694423 w 773923"/>
              <a:gd name="connsiteY0" fmla="*/ 0 h 182727"/>
              <a:gd name="connsiteX1" fmla="*/ 730972 w 773923"/>
              <a:gd name="connsiteY1" fmla="*/ 109636 h 182727"/>
              <a:gd name="connsiteX2" fmla="*/ 173606 w 773923"/>
              <a:gd name="connsiteY2" fmla="*/ 100500 h 182727"/>
              <a:gd name="connsiteX3" fmla="*/ 0 w 773923"/>
              <a:gd name="connsiteY3" fmla="*/ 182727 h 182727"/>
            </a:gdLst>
            <a:ahLst/>
            <a:cxnLst>
              <a:cxn ang="0">
                <a:pos x="connsiteX0" y="connsiteY0"/>
              </a:cxn>
              <a:cxn ang="0">
                <a:pos x="connsiteX1" y="connsiteY1"/>
              </a:cxn>
              <a:cxn ang="0">
                <a:pos x="connsiteX2" y="connsiteY2"/>
              </a:cxn>
              <a:cxn ang="0">
                <a:pos x="connsiteX3" y="connsiteY3"/>
              </a:cxn>
            </a:cxnLst>
            <a:rect l="l" t="t" r="r" b="b"/>
            <a:pathLst>
              <a:path w="773923" h="182727">
                <a:moveTo>
                  <a:pt x="694423" y="0"/>
                </a:moveTo>
                <a:cubicBezTo>
                  <a:pt x="756099" y="46443"/>
                  <a:pt x="817775" y="92886"/>
                  <a:pt x="730972" y="109636"/>
                </a:cubicBezTo>
                <a:cubicBezTo>
                  <a:pt x="644169" y="126386"/>
                  <a:pt x="295435" y="88318"/>
                  <a:pt x="173606" y="100500"/>
                </a:cubicBezTo>
                <a:cubicBezTo>
                  <a:pt x="51777" y="112682"/>
                  <a:pt x="0" y="182727"/>
                  <a:pt x="0" y="182727"/>
                </a:cubicBezTo>
              </a:path>
            </a:pathLst>
          </a:custGeom>
          <a:ln w="9525" cmpd="sng">
            <a:solidFill>
              <a:schemeClr val="tx1"/>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sp>
        <p:nvSpPr>
          <p:cNvPr id="47" name="Freeform 46"/>
          <p:cNvSpPr/>
          <p:nvPr/>
        </p:nvSpPr>
        <p:spPr>
          <a:xfrm>
            <a:off x="3097493" y="2996735"/>
            <a:ext cx="2622361" cy="191864"/>
          </a:xfrm>
          <a:custGeom>
            <a:avLst/>
            <a:gdLst>
              <a:gd name="connsiteX0" fmla="*/ 0 w 2622361"/>
              <a:gd name="connsiteY0" fmla="*/ 0 h 191864"/>
              <a:gd name="connsiteX1" fmla="*/ 274114 w 2622361"/>
              <a:gd name="connsiteY1" fmla="*/ 82227 h 191864"/>
              <a:gd name="connsiteX2" fmla="*/ 1233515 w 2622361"/>
              <a:gd name="connsiteY2" fmla="*/ 45682 h 191864"/>
              <a:gd name="connsiteX3" fmla="*/ 2311698 w 2622361"/>
              <a:gd name="connsiteY3" fmla="*/ 18272 h 191864"/>
              <a:gd name="connsiteX4" fmla="*/ 2622361 w 2622361"/>
              <a:gd name="connsiteY4" fmla="*/ 191864 h 19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2361" h="191864">
                <a:moveTo>
                  <a:pt x="0" y="0"/>
                </a:moveTo>
                <a:cubicBezTo>
                  <a:pt x="34264" y="37306"/>
                  <a:pt x="68528" y="74613"/>
                  <a:pt x="274114" y="82227"/>
                </a:cubicBezTo>
                <a:lnTo>
                  <a:pt x="1233515" y="45682"/>
                </a:lnTo>
                <a:cubicBezTo>
                  <a:pt x="1573112" y="35023"/>
                  <a:pt x="2080224" y="-6092"/>
                  <a:pt x="2311698" y="18272"/>
                </a:cubicBezTo>
                <a:cubicBezTo>
                  <a:pt x="2543172" y="42636"/>
                  <a:pt x="2582766" y="117250"/>
                  <a:pt x="2622361" y="191864"/>
                </a:cubicBezTo>
              </a:path>
            </a:pathLst>
          </a:custGeom>
          <a:ln w="9525" cmpd="sng">
            <a:solidFill>
              <a:schemeClr val="tx1"/>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cxnSp>
        <p:nvCxnSpPr>
          <p:cNvPr id="49" name="Straight Connector 48"/>
          <p:cNvCxnSpPr>
            <a:stCxn id="43" idx="3"/>
            <a:endCxn id="128" idx="1"/>
          </p:cNvCxnSpPr>
          <p:nvPr/>
        </p:nvCxnSpPr>
        <p:spPr>
          <a:xfrm>
            <a:off x="4050258" y="2705510"/>
            <a:ext cx="255465" cy="0"/>
          </a:xfrm>
          <a:prstGeom prst="line">
            <a:avLst/>
          </a:prstGeom>
          <a:ln w="9525" cmpd="sng">
            <a:solidFill>
              <a:srgbClr val="717074"/>
            </a:solidFill>
            <a:prstDash val="sysDash"/>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a:off x="2436884" y="3376629"/>
            <a:ext cx="255465" cy="0"/>
          </a:xfrm>
          <a:prstGeom prst="line">
            <a:avLst/>
          </a:prstGeom>
          <a:ln w="9525" cmpd="sng">
            <a:solidFill>
              <a:srgbClr val="717074"/>
            </a:solidFill>
            <a:prstDash val="sysDash"/>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4884809" y="3437490"/>
            <a:ext cx="255465" cy="0"/>
          </a:xfrm>
          <a:prstGeom prst="line">
            <a:avLst/>
          </a:prstGeom>
          <a:ln w="9525" cmpd="sng">
            <a:solidFill>
              <a:srgbClr val="717074"/>
            </a:solidFill>
            <a:prstDash val="sysDash"/>
          </a:ln>
        </p:spPr>
        <p:style>
          <a:lnRef idx="2">
            <a:schemeClr val="accent1"/>
          </a:lnRef>
          <a:fillRef idx="0">
            <a:schemeClr val="accent1"/>
          </a:fillRef>
          <a:effectRef idx="1">
            <a:schemeClr val="accent1"/>
          </a:effectRef>
          <a:fontRef idx="minor">
            <a:schemeClr val="tx1"/>
          </a:fontRef>
        </p:style>
      </p:cxnSp>
      <p:sp>
        <p:nvSpPr>
          <p:cNvPr id="170" name="Rounded Rectangle 169"/>
          <p:cNvSpPr/>
          <p:nvPr/>
        </p:nvSpPr>
        <p:spPr>
          <a:xfrm>
            <a:off x="4723920" y="4086083"/>
            <a:ext cx="670793" cy="261029"/>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Monitor</a:t>
            </a:r>
            <a:endParaRPr lang="en-US" sz="700" b="1" dirty="0">
              <a:solidFill>
                <a:prstClr val="black"/>
              </a:solidFill>
            </a:endParaRPr>
          </a:p>
        </p:txBody>
      </p:sp>
      <p:sp>
        <p:nvSpPr>
          <p:cNvPr id="172" name="Rounded Rectangle 171"/>
          <p:cNvSpPr/>
          <p:nvPr/>
        </p:nvSpPr>
        <p:spPr>
          <a:xfrm>
            <a:off x="4908410" y="4524002"/>
            <a:ext cx="558846" cy="219318"/>
          </a:xfrm>
          <a:prstGeom prst="roundRect">
            <a:avLst/>
          </a:prstGeom>
          <a:solidFill>
            <a:srgbClr val="FFFF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err="1" smtClean="0">
                <a:solidFill>
                  <a:srgbClr val="000000"/>
                </a:solidFill>
              </a:rPr>
              <a:t>Mmgt</a:t>
            </a:r>
            <a:r>
              <a:rPr lang="en-US" sz="700" dirty="0" smtClean="0">
                <a:solidFill>
                  <a:srgbClr val="000000"/>
                </a:solidFill>
              </a:rPr>
              <a:t> Pack</a:t>
            </a:r>
            <a:endParaRPr lang="en-US" sz="500" dirty="0">
              <a:solidFill>
                <a:srgbClr val="000000"/>
              </a:solidFill>
            </a:endParaRPr>
          </a:p>
        </p:txBody>
      </p:sp>
      <p:cxnSp>
        <p:nvCxnSpPr>
          <p:cNvPr id="173" name="Straight Arrow Connector 172"/>
          <p:cNvCxnSpPr/>
          <p:nvPr/>
        </p:nvCxnSpPr>
        <p:spPr>
          <a:xfrm>
            <a:off x="5054591" y="4743320"/>
            <a:ext cx="1" cy="1228334"/>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75" name="Rounded Rectangle 174"/>
          <p:cNvSpPr/>
          <p:nvPr/>
        </p:nvSpPr>
        <p:spPr>
          <a:xfrm>
            <a:off x="651586" y="5160840"/>
            <a:ext cx="884980" cy="1010577"/>
          </a:xfrm>
          <a:prstGeom prst="roundRect">
            <a:avLst/>
          </a:prstGeom>
          <a:solidFill>
            <a:srgbClr val="FF66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VNFs</a:t>
            </a:r>
            <a:endParaRPr lang="en-US" sz="700" b="1" dirty="0">
              <a:solidFill>
                <a:prstClr val="black"/>
              </a:solidFill>
            </a:endParaRPr>
          </a:p>
        </p:txBody>
      </p:sp>
      <p:sp>
        <p:nvSpPr>
          <p:cNvPr id="84" name="Rounded Rectangle 83"/>
          <p:cNvSpPr/>
          <p:nvPr/>
        </p:nvSpPr>
        <p:spPr>
          <a:xfrm>
            <a:off x="499185" y="5108937"/>
            <a:ext cx="971895" cy="962678"/>
          </a:xfrm>
          <a:prstGeom prst="roundRect">
            <a:avLst/>
          </a:prstGeom>
          <a:solidFill>
            <a:srgbClr val="FF66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srgbClr val="E7E6E6"/>
                </a:solidFill>
              </a:rPr>
              <a:t>VNFs</a:t>
            </a:r>
            <a:endParaRPr lang="en-US" sz="700" b="1" dirty="0">
              <a:solidFill>
                <a:srgbClr val="E7E6E6"/>
              </a:solidFill>
            </a:endParaRPr>
          </a:p>
        </p:txBody>
      </p:sp>
      <p:sp>
        <p:nvSpPr>
          <p:cNvPr id="51" name="Freeform 50"/>
          <p:cNvSpPr/>
          <p:nvPr/>
        </p:nvSpPr>
        <p:spPr>
          <a:xfrm>
            <a:off x="1222062" y="4275829"/>
            <a:ext cx="1409435" cy="938566"/>
          </a:xfrm>
          <a:custGeom>
            <a:avLst/>
            <a:gdLst>
              <a:gd name="connsiteX0" fmla="*/ 0 w 1343160"/>
              <a:gd name="connsiteY0" fmla="*/ 794865 h 843695"/>
              <a:gd name="connsiteX1" fmla="*/ 447720 w 1343160"/>
              <a:gd name="connsiteY1" fmla="*/ 813138 h 843695"/>
              <a:gd name="connsiteX2" fmla="*/ 465994 w 1343160"/>
              <a:gd name="connsiteY2" fmla="*/ 438546 h 843695"/>
              <a:gd name="connsiteX3" fmla="*/ 676149 w 1343160"/>
              <a:gd name="connsiteY3" fmla="*/ 118773 h 843695"/>
              <a:gd name="connsiteX4" fmla="*/ 1343160 w 1343160"/>
              <a:gd name="connsiteY4" fmla="*/ 0 h 843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160" h="843695">
                <a:moveTo>
                  <a:pt x="0" y="794865"/>
                </a:moveTo>
                <a:cubicBezTo>
                  <a:pt x="185027" y="833695"/>
                  <a:pt x="370054" y="872525"/>
                  <a:pt x="447720" y="813138"/>
                </a:cubicBezTo>
                <a:cubicBezTo>
                  <a:pt x="525386" y="753751"/>
                  <a:pt x="427923" y="554273"/>
                  <a:pt x="465994" y="438546"/>
                </a:cubicBezTo>
                <a:cubicBezTo>
                  <a:pt x="504066" y="322818"/>
                  <a:pt x="529955" y="191864"/>
                  <a:pt x="676149" y="118773"/>
                </a:cubicBezTo>
                <a:cubicBezTo>
                  <a:pt x="822343" y="45682"/>
                  <a:pt x="1230469" y="19795"/>
                  <a:pt x="1343160" y="0"/>
                </a:cubicBezTo>
              </a:path>
            </a:pathLst>
          </a:custGeom>
          <a:ln w="9525" cmpd="sng">
            <a:solidFill>
              <a:srgbClr val="660066"/>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cxnSp>
        <p:nvCxnSpPr>
          <p:cNvPr id="182" name="Straight Arrow Connector 181"/>
          <p:cNvCxnSpPr/>
          <p:nvPr/>
        </p:nvCxnSpPr>
        <p:spPr>
          <a:xfrm flipH="1">
            <a:off x="4338961" y="5954494"/>
            <a:ext cx="715630" cy="0"/>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sp>
        <p:nvSpPr>
          <p:cNvPr id="203" name="Rectangle 202"/>
          <p:cNvSpPr/>
          <p:nvPr/>
        </p:nvSpPr>
        <p:spPr>
          <a:xfrm>
            <a:off x="4773041" y="5885354"/>
            <a:ext cx="901111" cy="400110"/>
          </a:xfrm>
          <a:prstGeom prst="rect">
            <a:avLst/>
          </a:prstGeom>
        </p:spPr>
        <p:txBody>
          <a:bodyPr wrap="square">
            <a:spAutoFit/>
          </a:bodyPr>
          <a:lstStyle/>
          <a:p>
            <a:pPr algn="ctr"/>
            <a:r>
              <a:rPr lang="en-US" sz="1000" b="1" dirty="0" smtClean="0">
                <a:solidFill>
                  <a:prstClr val="black"/>
                </a:solidFill>
              </a:rPr>
              <a:t>VMware</a:t>
            </a:r>
            <a:endParaRPr lang="en-US" sz="1000" b="1" dirty="0">
              <a:solidFill>
                <a:prstClr val="black"/>
              </a:solidFill>
            </a:endParaRPr>
          </a:p>
          <a:p>
            <a:pPr algn="ctr"/>
            <a:r>
              <a:rPr lang="en-US" sz="1000" b="1" dirty="0" smtClean="0">
                <a:solidFill>
                  <a:prstClr val="black"/>
                </a:solidFill>
              </a:rPr>
              <a:t>NFVI</a:t>
            </a:r>
            <a:endParaRPr lang="en-US" sz="1000" b="1" dirty="0">
              <a:solidFill>
                <a:prstClr val="black"/>
              </a:solidFill>
            </a:endParaRPr>
          </a:p>
        </p:txBody>
      </p:sp>
      <p:sp>
        <p:nvSpPr>
          <p:cNvPr id="131" name="Rounded Rectangle 130"/>
          <p:cNvSpPr/>
          <p:nvPr/>
        </p:nvSpPr>
        <p:spPr>
          <a:xfrm>
            <a:off x="6579706" y="4045390"/>
            <a:ext cx="905678" cy="536765"/>
          </a:xfrm>
          <a:prstGeom prst="roundRect">
            <a:avLst/>
          </a:prstGeom>
          <a:solidFill>
            <a:srgbClr val="FF66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b="1" dirty="0">
              <a:solidFill>
                <a:prstClr val="black"/>
              </a:solidFill>
            </a:endParaRPr>
          </a:p>
        </p:txBody>
      </p:sp>
      <p:sp>
        <p:nvSpPr>
          <p:cNvPr id="132" name="Rectangle 131"/>
          <p:cNvSpPr/>
          <p:nvPr/>
        </p:nvSpPr>
        <p:spPr>
          <a:xfrm>
            <a:off x="6563893" y="4124836"/>
            <a:ext cx="901111" cy="400110"/>
          </a:xfrm>
          <a:prstGeom prst="rect">
            <a:avLst/>
          </a:prstGeom>
        </p:spPr>
        <p:txBody>
          <a:bodyPr wrap="square">
            <a:spAutoFit/>
          </a:bodyPr>
          <a:lstStyle/>
          <a:p>
            <a:pPr algn="ctr"/>
            <a:r>
              <a:rPr lang="en-US" sz="1000" b="1" dirty="0" smtClean="0">
                <a:solidFill>
                  <a:prstClr val="black"/>
                </a:solidFill>
              </a:rPr>
              <a:t>Brocade ODL Controller </a:t>
            </a:r>
            <a:endParaRPr lang="en-US" sz="1000" b="1" dirty="0">
              <a:solidFill>
                <a:prstClr val="black"/>
              </a:solidFill>
            </a:endParaRPr>
          </a:p>
        </p:txBody>
      </p:sp>
      <p:cxnSp>
        <p:nvCxnSpPr>
          <p:cNvPr id="133" name="Straight Connector 132"/>
          <p:cNvCxnSpPr/>
          <p:nvPr/>
        </p:nvCxnSpPr>
        <p:spPr bwMode="auto">
          <a:xfrm>
            <a:off x="6853970" y="5938672"/>
            <a:ext cx="665082"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134" name="Straight Connector 133"/>
          <p:cNvCxnSpPr/>
          <p:nvPr/>
        </p:nvCxnSpPr>
        <p:spPr bwMode="auto">
          <a:xfrm flipV="1">
            <a:off x="6853970" y="6073983"/>
            <a:ext cx="656486" cy="328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137" name="Straight Connector 136"/>
          <p:cNvCxnSpPr/>
          <p:nvPr/>
        </p:nvCxnSpPr>
        <p:spPr bwMode="auto">
          <a:xfrm>
            <a:off x="6627310" y="5935393"/>
            <a:ext cx="255984" cy="141871"/>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138" name="Straight Connector 137"/>
          <p:cNvCxnSpPr/>
          <p:nvPr/>
        </p:nvCxnSpPr>
        <p:spPr bwMode="auto">
          <a:xfrm flipV="1">
            <a:off x="6627310" y="5935393"/>
            <a:ext cx="255984" cy="135311"/>
          </a:xfrm>
          <a:prstGeom prst="line">
            <a:avLst/>
          </a:prstGeom>
          <a:solidFill>
            <a:srgbClr val="0095D3"/>
          </a:solidFill>
          <a:ln w="19050" cap="flat" cmpd="sng" algn="ctr">
            <a:solidFill>
              <a:schemeClr val="tx1"/>
            </a:solidFill>
            <a:prstDash val="solid"/>
            <a:round/>
            <a:headEnd type="none" w="med" len="med"/>
            <a:tailEnd type="none" w="med" len="med"/>
          </a:ln>
          <a:effectLst/>
        </p:spPr>
      </p:cxnSp>
      <p:pic>
        <p:nvPicPr>
          <p:cNvPr id="139" name="Picture 138" descr="switch.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392" y="5848967"/>
            <a:ext cx="419354" cy="268185"/>
          </a:xfrm>
          <a:prstGeom prst="rect">
            <a:avLst/>
          </a:prstGeom>
        </p:spPr>
      </p:pic>
      <p:cxnSp>
        <p:nvCxnSpPr>
          <p:cNvPr id="142" name="Straight Connector 141"/>
          <p:cNvCxnSpPr/>
          <p:nvPr/>
        </p:nvCxnSpPr>
        <p:spPr bwMode="auto">
          <a:xfrm>
            <a:off x="6031228" y="6076091"/>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6018289" y="5938672"/>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pic>
        <p:nvPicPr>
          <p:cNvPr id="144" name="Picture 143" descr="switch.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1979" y="5848967"/>
            <a:ext cx="419354" cy="268185"/>
          </a:xfrm>
          <a:prstGeom prst="rect">
            <a:avLst/>
          </a:prstGeom>
        </p:spPr>
      </p:pic>
      <p:cxnSp>
        <p:nvCxnSpPr>
          <p:cNvPr id="146" name="Straight Arrow Connector 145"/>
          <p:cNvCxnSpPr>
            <a:stCxn id="131" idx="2"/>
          </p:cNvCxnSpPr>
          <p:nvPr/>
        </p:nvCxnSpPr>
        <p:spPr>
          <a:xfrm flipH="1">
            <a:off x="7021167" y="4582155"/>
            <a:ext cx="11378" cy="1185581"/>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7564960" y="5694362"/>
            <a:ext cx="1172116" cy="400110"/>
          </a:xfrm>
          <a:prstGeom prst="rect">
            <a:avLst/>
          </a:prstGeom>
          <a:noFill/>
        </p:spPr>
        <p:txBody>
          <a:bodyPr wrap="none" rtlCol="0">
            <a:spAutoFit/>
          </a:bodyPr>
          <a:lstStyle/>
          <a:p>
            <a:pPr algn="ctr">
              <a:defRPr/>
            </a:pPr>
            <a:r>
              <a:rPr lang="en-US" sz="1000" b="1" kern="0" dirty="0" smtClean="0">
                <a:solidFill>
                  <a:sysClr val="windowText" lastClr="000000"/>
                </a:solidFill>
              </a:rPr>
              <a:t>Underlay Network</a:t>
            </a:r>
          </a:p>
          <a:p>
            <a:pPr algn="ctr">
              <a:defRPr/>
            </a:pPr>
            <a:r>
              <a:rPr lang="en-US" sz="1000" b="1" kern="0" dirty="0" smtClean="0">
                <a:solidFill>
                  <a:sysClr val="windowText" lastClr="000000"/>
                </a:solidFill>
              </a:rPr>
              <a:t>VCS Fabric</a:t>
            </a:r>
            <a:endParaRPr lang="en-US" sz="1000" b="1" kern="0" dirty="0">
              <a:solidFill>
                <a:sysClr val="windowText" lastClr="000000"/>
              </a:solidFill>
            </a:endParaRPr>
          </a:p>
        </p:txBody>
      </p:sp>
      <p:sp>
        <p:nvSpPr>
          <p:cNvPr id="107" name="Rounded Rectangle 106"/>
          <p:cNvSpPr/>
          <p:nvPr/>
        </p:nvSpPr>
        <p:spPr>
          <a:xfrm>
            <a:off x="601563" y="1136237"/>
            <a:ext cx="2434899" cy="305929"/>
          </a:xfrm>
          <a:prstGeom prst="roundRect">
            <a:avLst/>
          </a:prstGeom>
          <a:solidFill>
            <a:schemeClr val="accent6">
              <a:lumMod val="20000"/>
              <a:lumOff val="80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prstClr val="black"/>
                </a:solidFill>
              </a:rPr>
              <a:t>Service Porta</a:t>
            </a:r>
            <a:r>
              <a:rPr lang="en-US" sz="900" b="1" dirty="0">
                <a:solidFill>
                  <a:prstClr val="black"/>
                </a:solidFill>
              </a:rPr>
              <a:t>l</a:t>
            </a:r>
          </a:p>
        </p:txBody>
      </p:sp>
      <p:sp>
        <p:nvSpPr>
          <p:cNvPr id="114" name="Rounded Rectangle 113"/>
          <p:cNvSpPr/>
          <p:nvPr/>
        </p:nvSpPr>
        <p:spPr>
          <a:xfrm>
            <a:off x="3539528" y="5832991"/>
            <a:ext cx="880068" cy="268796"/>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600" b="1" dirty="0" smtClean="0">
                <a:solidFill>
                  <a:prstClr val="black"/>
                </a:solidFill>
              </a:rPr>
              <a:t>vRealize  Orchestrator</a:t>
            </a:r>
            <a:endParaRPr lang="en-US" sz="400" b="1" dirty="0">
              <a:solidFill>
                <a:prstClr val="black"/>
              </a:solidFill>
            </a:endParaRPr>
          </a:p>
        </p:txBody>
      </p:sp>
      <p:cxnSp>
        <p:nvCxnSpPr>
          <p:cNvPr id="91" name="Straight Arrow Connector 90"/>
          <p:cNvCxnSpPr/>
          <p:nvPr/>
        </p:nvCxnSpPr>
        <p:spPr>
          <a:xfrm>
            <a:off x="4033670" y="6124813"/>
            <a:ext cx="910863" cy="331793"/>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sp>
        <p:nvSpPr>
          <p:cNvPr id="93" name="Rounded Rectangle 92"/>
          <p:cNvSpPr/>
          <p:nvPr/>
        </p:nvSpPr>
        <p:spPr>
          <a:xfrm>
            <a:off x="4999192" y="6383872"/>
            <a:ext cx="905678" cy="425256"/>
          </a:xfrm>
          <a:prstGeom prst="roundRect">
            <a:avLst/>
          </a:prstGeom>
          <a:solidFill>
            <a:srgbClr val="FF66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b="1" dirty="0">
              <a:solidFill>
                <a:prstClr val="black"/>
              </a:solidFill>
            </a:endParaRPr>
          </a:p>
        </p:txBody>
      </p:sp>
      <p:sp>
        <p:nvSpPr>
          <p:cNvPr id="94" name="Rectangle 93"/>
          <p:cNvSpPr/>
          <p:nvPr/>
        </p:nvSpPr>
        <p:spPr>
          <a:xfrm>
            <a:off x="4965459" y="6418702"/>
            <a:ext cx="901111" cy="400110"/>
          </a:xfrm>
          <a:prstGeom prst="rect">
            <a:avLst/>
          </a:prstGeom>
        </p:spPr>
        <p:txBody>
          <a:bodyPr wrap="square">
            <a:spAutoFit/>
          </a:bodyPr>
          <a:lstStyle/>
          <a:p>
            <a:pPr algn="ctr"/>
            <a:r>
              <a:rPr lang="en-US" sz="1000" b="1" dirty="0" smtClean="0">
                <a:solidFill>
                  <a:prstClr val="black"/>
                </a:solidFill>
              </a:rPr>
              <a:t>EMC VIPR Storage</a:t>
            </a:r>
            <a:endParaRPr lang="en-US" sz="1000" b="1" dirty="0">
              <a:solidFill>
                <a:prstClr val="black"/>
              </a:solidFill>
            </a:endParaRPr>
          </a:p>
        </p:txBody>
      </p:sp>
      <p:cxnSp>
        <p:nvCxnSpPr>
          <p:cNvPr id="96" name="Straight Arrow Connector 95"/>
          <p:cNvCxnSpPr/>
          <p:nvPr/>
        </p:nvCxnSpPr>
        <p:spPr>
          <a:xfrm>
            <a:off x="5921737" y="6658213"/>
            <a:ext cx="436730" cy="1593"/>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pic>
        <p:nvPicPr>
          <p:cNvPr id="6" name="Picture 5" descr="Screen Shot 2015-12-10 at 2.39.58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8468" y="6456605"/>
            <a:ext cx="2125134" cy="330201"/>
          </a:xfrm>
          <a:prstGeom prst="rect">
            <a:avLst/>
          </a:prstGeom>
        </p:spPr>
      </p:pic>
      <p:cxnSp>
        <p:nvCxnSpPr>
          <p:cNvPr id="130" name="Straight Arrow Connector 129"/>
          <p:cNvCxnSpPr/>
          <p:nvPr/>
        </p:nvCxnSpPr>
        <p:spPr>
          <a:xfrm>
            <a:off x="2720216" y="4814461"/>
            <a:ext cx="3095691" cy="14755"/>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3047811" y="5477486"/>
            <a:ext cx="2881003" cy="511175"/>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pic>
        <p:nvPicPr>
          <p:cNvPr id="151" name="Picture 150" descr="switch.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8258" y="5928194"/>
            <a:ext cx="419354" cy="268185"/>
          </a:xfrm>
          <a:prstGeom prst="rect">
            <a:avLst/>
          </a:prstGeom>
        </p:spPr>
      </p:pic>
      <p:sp>
        <p:nvSpPr>
          <p:cNvPr id="2" name="TextBox 1"/>
          <p:cNvSpPr txBox="1"/>
          <p:nvPr/>
        </p:nvSpPr>
        <p:spPr>
          <a:xfrm>
            <a:off x="5866946" y="5563166"/>
            <a:ext cx="1905099" cy="369332"/>
          </a:xfrm>
          <a:prstGeom prst="rect">
            <a:avLst/>
          </a:prstGeom>
          <a:noFill/>
        </p:spPr>
        <p:txBody>
          <a:bodyPr wrap="square" rtlCol="0">
            <a:spAutoFit/>
          </a:bodyPr>
          <a:lstStyle/>
          <a:p>
            <a:endParaRPr lang="en-US" dirty="0"/>
          </a:p>
        </p:txBody>
      </p:sp>
      <p:cxnSp>
        <p:nvCxnSpPr>
          <p:cNvPr id="161" name="Straight Arrow Connector 160"/>
          <p:cNvCxnSpPr/>
          <p:nvPr/>
        </p:nvCxnSpPr>
        <p:spPr>
          <a:xfrm flipH="1">
            <a:off x="4558968" y="4821378"/>
            <a:ext cx="2044" cy="154196"/>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H="1">
            <a:off x="2749400" y="4803187"/>
            <a:ext cx="2044" cy="154196"/>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H="1">
            <a:off x="2750150" y="5145133"/>
            <a:ext cx="2044" cy="154196"/>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4559719" y="5134892"/>
            <a:ext cx="2044" cy="154196"/>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2056750" y="1558729"/>
            <a:ext cx="389750" cy="24413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6" name="TextBox 235"/>
          <p:cNvSpPr txBox="1"/>
          <p:nvPr/>
        </p:nvSpPr>
        <p:spPr>
          <a:xfrm>
            <a:off x="2426393" y="1431070"/>
            <a:ext cx="1658669" cy="553998"/>
          </a:xfrm>
          <a:prstGeom prst="rect">
            <a:avLst/>
          </a:prstGeom>
          <a:noFill/>
        </p:spPr>
        <p:txBody>
          <a:bodyPr wrap="square" rtlCol="0">
            <a:spAutoFit/>
          </a:bodyPr>
          <a:lstStyle/>
          <a:p>
            <a:r>
              <a:rPr lang="en-US" sz="1000" b="1" dirty="0" smtClean="0">
                <a:solidFill>
                  <a:schemeClr val="tx2"/>
                </a:solidFill>
              </a:rPr>
              <a:t>Provision Service</a:t>
            </a:r>
          </a:p>
          <a:p>
            <a:r>
              <a:rPr lang="en-US" sz="1000" b="1" dirty="0" smtClean="0">
                <a:solidFill>
                  <a:schemeClr val="tx2"/>
                </a:solidFill>
              </a:rPr>
              <a:t>by choosing catalog item previously created</a:t>
            </a:r>
            <a:endParaRPr lang="en-US" sz="1000" b="1" dirty="0">
              <a:solidFill>
                <a:schemeClr val="tx2"/>
              </a:solidFill>
            </a:endParaRPr>
          </a:p>
        </p:txBody>
      </p:sp>
      <p:sp>
        <p:nvSpPr>
          <p:cNvPr id="166" name="Oval 165"/>
          <p:cNvSpPr/>
          <p:nvPr/>
        </p:nvSpPr>
        <p:spPr>
          <a:xfrm>
            <a:off x="5905607" y="2488269"/>
            <a:ext cx="389750" cy="24413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7" name="TextBox 166"/>
          <p:cNvSpPr txBox="1"/>
          <p:nvPr/>
        </p:nvSpPr>
        <p:spPr>
          <a:xfrm>
            <a:off x="6312415" y="2407994"/>
            <a:ext cx="1677625" cy="553998"/>
          </a:xfrm>
          <a:prstGeom prst="rect">
            <a:avLst/>
          </a:prstGeom>
          <a:noFill/>
        </p:spPr>
        <p:txBody>
          <a:bodyPr wrap="square" rtlCol="0">
            <a:spAutoFit/>
          </a:bodyPr>
          <a:lstStyle/>
          <a:p>
            <a:r>
              <a:rPr lang="en-US" sz="1000" b="1" dirty="0" smtClean="0">
                <a:solidFill>
                  <a:schemeClr val="tx2"/>
                </a:solidFill>
              </a:rPr>
              <a:t>Check resource availability for tenant based on service details</a:t>
            </a:r>
            <a:endParaRPr lang="en-US" sz="1000" b="1" dirty="0">
              <a:solidFill>
                <a:schemeClr val="tx2"/>
              </a:solidFill>
            </a:endParaRPr>
          </a:p>
        </p:txBody>
      </p:sp>
      <p:sp>
        <p:nvSpPr>
          <p:cNvPr id="171" name="Oval 170"/>
          <p:cNvSpPr/>
          <p:nvPr/>
        </p:nvSpPr>
        <p:spPr>
          <a:xfrm>
            <a:off x="3290402" y="2413213"/>
            <a:ext cx="389750" cy="24413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77" name="Oval 176"/>
          <p:cNvSpPr/>
          <p:nvPr/>
        </p:nvSpPr>
        <p:spPr>
          <a:xfrm>
            <a:off x="826094" y="2574328"/>
            <a:ext cx="389750" cy="24413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9" name="TextBox 178"/>
          <p:cNvSpPr txBox="1"/>
          <p:nvPr/>
        </p:nvSpPr>
        <p:spPr>
          <a:xfrm>
            <a:off x="85302" y="2001244"/>
            <a:ext cx="862507" cy="1015663"/>
          </a:xfrm>
          <a:prstGeom prst="rect">
            <a:avLst/>
          </a:prstGeom>
          <a:noFill/>
        </p:spPr>
        <p:txBody>
          <a:bodyPr wrap="square" rtlCol="0">
            <a:spAutoFit/>
          </a:bodyPr>
          <a:lstStyle/>
          <a:p>
            <a:r>
              <a:rPr lang="en-US" sz="1000" b="1" dirty="0" smtClean="0">
                <a:solidFill>
                  <a:schemeClr val="tx2"/>
                </a:solidFill>
              </a:rPr>
              <a:t>Detect required resources based on service template</a:t>
            </a:r>
            <a:endParaRPr lang="en-US" sz="1000" b="1" dirty="0">
              <a:solidFill>
                <a:schemeClr val="tx2"/>
              </a:solidFill>
            </a:endParaRPr>
          </a:p>
        </p:txBody>
      </p:sp>
      <p:sp>
        <p:nvSpPr>
          <p:cNvPr id="180" name="TextBox 179"/>
          <p:cNvSpPr txBox="1"/>
          <p:nvPr/>
        </p:nvSpPr>
        <p:spPr>
          <a:xfrm>
            <a:off x="4047898" y="1498174"/>
            <a:ext cx="2510949" cy="400110"/>
          </a:xfrm>
          <a:prstGeom prst="rect">
            <a:avLst/>
          </a:prstGeom>
          <a:noFill/>
        </p:spPr>
        <p:txBody>
          <a:bodyPr wrap="square" rtlCol="0">
            <a:spAutoFit/>
          </a:bodyPr>
          <a:lstStyle/>
          <a:p>
            <a:r>
              <a:rPr lang="en-US" sz="1000" b="1" dirty="0" smtClean="0">
                <a:solidFill>
                  <a:schemeClr val="tx2"/>
                </a:solidFill>
              </a:rPr>
              <a:t>Service = </a:t>
            </a:r>
            <a:r>
              <a:rPr lang="en-US" sz="1000" b="1" dirty="0" err="1" smtClean="0">
                <a:solidFill>
                  <a:schemeClr val="tx2"/>
                </a:solidFill>
              </a:rPr>
              <a:t>Server+FW+LB+External</a:t>
            </a:r>
            <a:r>
              <a:rPr lang="en-US" sz="1000" b="1" dirty="0" smtClean="0">
                <a:solidFill>
                  <a:schemeClr val="tx2"/>
                </a:solidFill>
              </a:rPr>
              <a:t> Network</a:t>
            </a:r>
          </a:p>
          <a:p>
            <a:r>
              <a:rPr lang="en-US" sz="1000" b="1" dirty="0" smtClean="0">
                <a:solidFill>
                  <a:schemeClr val="tx2"/>
                </a:solidFill>
              </a:rPr>
              <a:t>Trigger each component creation</a:t>
            </a:r>
            <a:endParaRPr lang="en-US" sz="1000" b="1" dirty="0">
              <a:solidFill>
                <a:schemeClr val="tx2"/>
              </a:solidFill>
            </a:endParaRPr>
          </a:p>
        </p:txBody>
      </p:sp>
      <p:cxnSp>
        <p:nvCxnSpPr>
          <p:cNvPr id="240" name="Straight Connector 239"/>
          <p:cNvCxnSpPr/>
          <p:nvPr/>
        </p:nvCxnSpPr>
        <p:spPr>
          <a:xfrm flipH="1">
            <a:off x="3668026" y="1867025"/>
            <a:ext cx="1175285" cy="597069"/>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181" name="Oval 180"/>
          <p:cNvSpPr/>
          <p:nvPr/>
        </p:nvSpPr>
        <p:spPr>
          <a:xfrm>
            <a:off x="6200929" y="3162681"/>
            <a:ext cx="389750" cy="24413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84" name="TextBox 183"/>
          <p:cNvSpPr txBox="1"/>
          <p:nvPr/>
        </p:nvSpPr>
        <p:spPr>
          <a:xfrm>
            <a:off x="6512206" y="3195372"/>
            <a:ext cx="1259839" cy="553998"/>
          </a:xfrm>
          <a:prstGeom prst="rect">
            <a:avLst/>
          </a:prstGeom>
          <a:noFill/>
        </p:spPr>
        <p:txBody>
          <a:bodyPr wrap="square" rtlCol="0">
            <a:spAutoFit/>
          </a:bodyPr>
          <a:lstStyle/>
          <a:p>
            <a:r>
              <a:rPr lang="en-US" sz="1000" b="1" dirty="0" smtClean="0">
                <a:solidFill>
                  <a:schemeClr val="tx2"/>
                </a:solidFill>
              </a:rPr>
              <a:t>Trigger logical network creation (backed by VXLAN)</a:t>
            </a:r>
            <a:endParaRPr lang="en-US" sz="1000" b="1" dirty="0">
              <a:solidFill>
                <a:schemeClr val="tx2"/>
              </a:solidFill>
            </a:endParaRPr>
          </a:p>
        </p:txBody>
      </p:sp>
      <p:sp>
        <p:nvSpPr>
          <p:cNvPr id="185" name="Oval 184"/>
          <p:cNvSpPr/>
          <p:nvPr/>
        </p:nvSpPr>
        <p:spPr>
          <a:xfrm>
            <a:off x="2675826" y="5087334"/>
            <a:ext cx="389750" cy="24413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86" name="TextBox 185"/>
          <p:cNvSpPr txBox="1"/>
          <p:nvPr/>
        </p:nvSpPr>
        <p:spPr>
          <a:xfrm>
            <a:off x="2987101" y="5082117"/>
            <a:ext cx="1259839" cy="246221"/>
          </a:xfrm>
          <a:prstGeom prst="rect">
            <a:avLst/>
          </a:prstGeom>
          <a:noFill/>
        </p:spPr>
        <p:txBody>
          <a:bodyPr wrap="square" rtlCol="0">
            <a:spAutoFit/>
          </a:bodyPr>
          <a:lstStyle/>
          <a:p>
            <a:r>
              <a:rPr lang="en-US" sz="1000" b="1" dirty="0" smtClean="0">
                <a:solidFill>
                  <a:schemeClr val="tx2"/>
                </a:solidFill>
              </a:rPr>
              <a:t>Create network</a:t>
            </a:r>
            <a:endParaRPr lang="en-US" sz="1000" b="1" dirty="0">
              <a:solidFill>
                <a:schemeClr val="tx2"/>
              </a:solidFill>
            </a:endParaRPr>
          </a:p>
        </p:txBody>
      </p:sp>
      <p:sp>
        <p:nvSpPr>
          <p:cNvPr id="187" name="Oval 186"/>
          <p:cNvSpPr/>
          <p:nvPr/>
        </p:nvSpPr>
        <p:spPr>
          <a:xfrm>
            <a:off x="1015656" y="3095578"/>
            <a:ext cx="389750" cy="24413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88" name="TextBox 187"/>
          <p:cNvSpPr txBox="1"/>
          <p:nvPr/>
        </p:nvSpPr>
        <p:spPr>
          <a:xfrm>
            <a:off x="37913" y="3129805"/>
            <a:ext cx="1090731" cy="553998"/>
          </a:xfrm>
          <a:prstGeom prst="rect">
            <a:avLst/>
          </a:prstGeom>
          <a:noFill/>
        </p:spPr>
        <p:txBody>
          <a:bodyPr wrap="square" rtlCol="0">
            <a:spAutoFit/>
          </a:bodyPr>
          <a:lstStyle/>
          <a:p>
            <a:r>
              <a:rPr lang="en-US" sz="1000" b="1" dirty="0" smtClean="0">
                <a:solidFill>
                  <a:schemeClr val="tx2"/>
                </a:solidFill>
              </a:rPr>
              <a:t>Trigger resource creation (server, FW, LB)</a:t>
            </a:r>
            <a:endParaRPr lang="en-US" sz="1000" b="1" dirty="0">
              <a:solidFill>
                <a:schemeClr val="tx2"/>
              </a:solidFill>
            </a:endParaRPr>
          </a:p>
        </p:txBody>
      </p:sp>
      <p:sp>
        <p:nvSpPr>
          <p:cNvPr id="191" name="Oval 190"/>
          <p:cNvSpPr/>
          <p:nvPr/>
        </p:nvSpPr>
        <p:spPr>
          <a:xfrm>
            <a:off x="2684552" y="4271525"/>
            <a:ext cx="389750" cy="24413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92" name="TextBox 191"/>
          <p:cNvSpPr txBox="1"/>
          <p:nvPr/>
        </p:nvSpPr>
        <p:spPr>
          <a:xfrm>
            <a:off x="1687853" y="4239412"/>
            <a:ext cx="1278793" cy="400110"/>
          </a:xfrm>
          <a:prstGeom prst="rect">
            <a:avLst/>
          </a:prstGeom>
          <a:noFill/>
        </p:spPr>
        <p:txBody>
          <a:bodyPr wrap="square" rtlCol="0">
            <a:spAutoFit/>
          </a:bodyPr>
          <a:lstStyle/>
          <a:p>
            <a:r>
              <a:rPr lang="en-US" sz="1000" b="1" dirty="0" smtClean="0">
                <a:solidFill>
                  <a:schemeClr val="tx2"/>
                </a:solidFill>
              </a:rPr>
              <a:t>Start deployment workflow for VNFs</a:t>
            </a:r>
            <a:endParaRPr lang="en-US" sz="1000" b="1" dirty="0">
              <a:solidFill>
                <a:schemeClr val="tx2"/>
              </a:solidFill>
            </a:endParaRPr>
          </a:p>
        </p:txBody>
      </p:sp>
      <p:sp>
        <p:nvSpPr>
          <p:cNvPr id="193" name="Oval 192"/>
          <p:cNvSpPr/>
          <p:nvPr/>
        </p:nvSpPr>
        <p:spPr>
          <a:xfrm>
            <a:off x="1927807" y="5135483"/>
            <a:ext cx="389750" cy="24413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194" name="TextBox 193"/>
          <p:cNvSpPr txBox="1"/>
          <p:nvPr/>
        </p:nvSpPr>
        <p:spPr>
          <a:xfrm>
            <a:off x="1803090" y="5461970"/>
            <a:ext cx="1259839" cy="246221"/>
          </a:xfrm>
          <a:prstGeom prst="rect">
            <a:avLst/>
          </a:prstGeom>
          <a:noFill/>
        </p:spPr>
        <p:txBody>
          <a:bodyPr wrap="square" rtlCol="0">
            <a:spAutoFit/>
          </a:bodyPr>
          <a:lstStyle/>
          <a:p>
            <a:r>
              <a:rPr lang="en-US" sz="1000" b="1" dirty="0" smtClean="0">
                <a:solidFill>
                  <a:schemeClr val="tx2"/>
                </a:solidFill>
              </a:rPr>
              <a:t>Create servers</a:t>
            </a:r>
            <a:endParaRPr lang="en-US" sz="1000" b="1" dirty="0">
              <a:solidFill>
                <a:schemeClr val="tx2"/>
              </a:solidFill>
            </a:endParaRPr>
          </a:p>
        </p:txBody>
      </p:sp>
      <p:sp>
        <p:nvSpPr>
          <p:cNvPr id="195" name="Oval 194"/>
          <p:cNvSpPr/>
          <p:nvPr/>
        </p:nvSpPr>
        <p:spPr>
          <a:xfrm>
            <a:off x="810140" y="4966097"/>
            <a:ext cx="535751" cy="36013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200" dirty="0" smtClean="0"/>
              <a:t>10</a:t>
            </a:r>
            <a:endParaRPr lang="en-US" sz="1200" dirty="0"/>
          </a:p>
        </p:txBody>
      </p:sp>
      <p:sp>
        <p:nvSpPr>
          <p:cNvPr id="196" name="TextBox 195"/>
          <p:cNvSpPr txBox="1"/>
          <p:nvPr/>
        </p:nvSpPr>
        <p:spPr>
          <a:xfrm>
            <a:off x="0" y="4646933"/>
            <a:ext cx="1090731" cy="553998"/>
          </a:xfrm>
          <a:prstGeom prst="rect">
            <a:avLst/>
          </a:prstGeom>
          <a:noFill/>
        </p:spPr>
        <p:txBody>
          <a:bodyPr wrap="square" rtlCol="0">
            <a:spAutoFit/>
          </a:bodyPr>
          <a:lstStyle/>
          <a:p>
            <a:r>
              <a:rPr lang="en-US" sz="1000" b="1" dirty="0" smtClean="0">
                <a:solidFill>
                  <a:schemeClr val="tx2"/>
                </a:solidFill>
              </a:rPr>
              <a:t>Configuration pushed through SSH</a:t>
            </a:r>
            <a:endParaRPr lang="en-US" sz="1000" b="1" dirty="0">
              <a:solidFill>
                <a:schemeClr val="tx2"/>
              </a:solidFill>
            </a:endParaRPr>
          </a:p>
        </p:txBody>
      </p:sp>
    </p:spTree>
    <p:extLst>
      <p:ext uri="{BB962C8B-B14F-4D97-AF65-F5344CB8AC3E}">
        <p14:creationId xmlns:p14="http://schemas.microsoft.com/office/powerpoint/2010/main" val="405892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p:bldP spid="236" grpId="0"/>
      <p:bldP spid="166" grpId="0" animBg="1"/>
      <p:bldP spid="167" grpId="0"/>
      <p:bldP spid="171" grpId="0" animBg="1"/>
      <p:bldP spid="177" grpId="0" animBg="1"/>
      <p:bldP spid="179" grpId="0"/>
      <p:bldP spid="180" grpId="0"/>
      <p:bldP spid="181" grpId="0" animBg="1"/>
      <p:bldP spid="184" grpId="0"/>
      <p:bldP spid="185" grpId="0" animBg="1"/>
      <p:bldP spid="187" grpId="0" animBg="1"/>
      <p:bldP spid="188" grpId="0"/>
      <p:bldP spid="191" grpId="0" animBg="1"/>
      <p:bldP spid="192" grpId="0"/>
      <p:bldP spid="193" grpId="0" animBg="1"/>
      <p:bldP spid="195" grpId="0" animBg="1"/>
      <p:bldP spid="19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876424" y="5733757"/>
            <a:ext cx="1668146" cy="5022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1841600" y="4760327"/>
            <a:ext cx="3887598" cy="1564751"/>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b="1" dirty="0">
              <a:solidFill>
                <a:prstClr val="black"/>
              </a:solidFill>
            </a:endParaRPr>
          </a:p>
        </p:txBody>
      </p:sp>
      <p:grpSp>
        <p:nvGrpSpPr>
          <p:cNvPr id="12" name="Group 11"/>
          <p:cNvGrpSpPr/>
          <p:nvPr/>
        </p:nvGrpSpPr>
        <p:grpSpPr>
          <a:xfrm>
            <a:off x="1976097" y="4892574"/>
            <a:ext cx="3620789" cy="671394"/>
            <a:chOff x="-4153422" y="3841675"/>
            <a:chExt cx="3620789" cy="671394"/>
          </a:xfrm>
        </p:grpSpPr>
        <p:sp>
          <p:nvSpPr>
            <p:cNvPr id="123" name="Rounded Rectangle 122"/>
            <p:cNvSpPr/>
            <p:nvPr/>
          </p:nvSpPr>
          <p:spPr>
            <a:xfrm>
              <a:off x="-2277358" y="3851394"/>
              <a:ext cx="1744725" cy="661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ounded Rectangle 2"/>
            <p:cNvSpPr/>
            <p:nvPr/>
          </p:nvSpPr>
          <p:spPr>
            <a:xfrm>
              <a:off x="-4153422" y="3841675"/>
              <a:ext cx="1815742" cy="661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4" name="Rounded Rectangle 123"/>
            <p:cNvSpPr/>
            <p:nvPr/>
          </p:nvSpPr>
          <p:spPr>
            <a:xfrm>
              <a:off x="-2255442" y="4233759"/>
              <a:ext cx="536225" cy="202084"/>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err="1" smtClean="0">
                  <a:solidFill>
                    <a:prstClr val="black"/>
                  </a:solidFill>
                </a:rPr>
                <a:t>vSphere</a:t>
              </a:r>
              <a:r>
                <a:rPr lang="en-US" sz="700" b="1" dirty="0" smtClean="0">
                  <a:solidFill>
                    <a:prstClr val="black"/>
                  </a:solidFill>
                </a:rPr>
                <a:t> </a:t>
              </a:r>
              <a:endParaRPr lang="en-US" sz="500" b="1" dirty="0">
                <a:solidFill>
                  <a:prstClr val="black"/>
                </a:solidFill>
              </a:endParaRPr>
            </a:p>
          </p:txBody>
        </p:sp>
        <p:sp>
          <p:nvSpPr>
            <p:cNvPr id="110" name="Rounded Rectangle 109"/>
            <p:cNvSpPr/>
            <p:nvPr/>
          </p:nvSpPr>
          <p:spPr>
            <a:xfrm>
              <a:off x="-2247502" y="3914243"/>
              <a:ext cx="1678799" cy="215148"/>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VMware Integrated </a:t>
              </a:r>
              <a:r>
                <a:rPr lang="en-US" sz="700" b="1" dirty="0" err="1" smtClean="0">
                  <a:solidFill>
                    <a:prstClr val="black"/>
                  </a:solidFill>
                </a:rPr>
                <a:t>Openstack</a:t>
              </a:r>
              <a:r>
                <a:rPr lang="en-US" sz="700" b="1" dirty="0" smtClean="0">
                  <a:solidFill>
                    <a:prstClr val="black"/>
                  </a:solidFill>
                </a:rPr>
                <a:t> </a:t>
              </a:r>
              <a:endParaRPr lang="en-US" sz="500" b="1" dirty="0">
                <a:solidFill>
                  <a:prstClr val="black"/>
                </a:solidFill>
              </a:endParaRPr>
            </a:p>
          </p:txBody>
        </p:sp>
        <p:sp>
          <p:nvSpPr>
            <p:cNvPr id="102" name="Rounded Rectangle 101"/>
            <p:cNvSpPr/>
            <p:nvPr/>
          </p:nvSpPr>
          <p:spPr>
            <a:xfrm>
              <a:off x="-1104928" y="4233759"/>
              <a:ext cx="536225" cy="202084"/>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Scale I/O</a:t>
              </a:r>
              <a:endParaRPr lang="en-US" sz="700" b="1" dirty="0">
                <a:solidFill>
                  <a:prstClr val="black"/>
                </a:solidFill>
              </a:endParaRPr>
            </a:p>
          </p:txBody>
        </p:sp>
        <p:sp>
          <p:nvSpPr>
            <p:cNvPr id="104" name="Rounded Rectangle 103"/>
            <p:cNvSpPr/>
            <p:nvPr/>
          </p:nvSpPr>
          <p:spPr>
            <a:xfrm>
              <a:off x="-1680185" y="4233759"/>
              <a:ext cx="536225" cy="202084"/>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NSX</a:t>
              </a:r>
              <a:endParaRPr lang="en-US" sz="700" b="1" dirty="0">
                <a:solidFill>
                  <a:prstClr val="black"/>
                </a:solidFill>
              </a:endParaRPr>
            </a:p>
          </p:txBody>
        </p:sp>
        <p:sp>
          <p:nvSpPr>
            <p:cNvPr id="115" name="Rounded Rectangle 114"/>
            <p:cNvSpPr/>
            <p:nvPr/>
          </p:nvSpPr>
          <p:spPr>
            <a:xfrm>
              <a:off x="-4119841" y="4229478"/>
              <a:ext cx="536225" cy="202084"/>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err="1" smtClean="0">
                  <a:solidFill>
                    <a:prstClr val="black"/>
                  </a:solidFill>
                </a:rPr>
                <a:t>vSphere</a:t>
              </a:r>
              <a:r>
                <a:rPr lang="en-US" sz="700" b="1" dirty="0" smtClean="0">
                  <a:solidFill>
                    <a:prstClr val="black"/>
                  </a:solidFill>
                </a:rPr>
                <a:t> </a:t>
              </a:r>
              <a:endParaRPr lang="en-US" sz="500" b="1" dirty="0">
                <a:solidFill>
                  <a:prstClr val="black"/>
                </a:solidFill>
              </a:endParaRPr>
            </a:p>
          </p:txBody>
        </p:sp>
        <p:sp>
          <p:nvSpPr>
            <p:cNvPr id="118" name="Rounded Rectangle 117"/>
            <p:cNvSpPr/>
            <p:nvPr/>
          </p:nvSpPr>
          <p:spPr>
            <a:xfrm>
              <a:off x="-2969327" y="4229478"/>
              <a:ext cx="536225" cy="202084"/>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Scale I/O</a:t>
              </a:r>
              <a:endParaRPr lang="en-US" sz="700" b="1" dirty="0">
                <a:solidFill>
                  <a:prstClr val="black"/>
                </a:solidFill>
              </a:endParaRPr>
            </a:p>
          </p:txBody>
        </p:sp>
        <p:sp>
          <p:nvSpPr>
            <p:cNvPr id="120" name="Rounded Rectangle 119"/>
            <p:cNvSpPr/>
            <p:nvPr/>
          </p:nvSpPr>
          <p:spPr>
            <a:xfrm>
              <a:off x="-3544584" y="4229478"/>
              <a:ext cx="536225" cy="202084"/>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NSX</a:t>
              </a:r>
              <a:endParaRPr lang="en-US" sz="700" b="1" dirty="0">
                <a:solidFill>
                  <a:prstClr val="black"/>
                </a:solidFill>
              </a:endParaRPr>
            </a:p>
          </p:txBody>
        </p:sp>
        <p:sp>
          <p:nvSpPr>
            <p:cNvPr id="122" name="Rounded Rectangle 121"/>
            <p:cNvSpPr/>
            <p:nvPr/>
          </p:nvSpPr>
          <p:spPr>
            <a:xfrm>
              <a:off x="-4090393" y="3895863"/>
              <a:ext cx="1678799" cy="215148"/>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err="1" smtClean="0">
                  <a:solidFill>
                    <a:prstClr val="black"/>
                  </a:solidFill>
                </a:rPr>
                <a:t>vCloud</a:t>
              </a:r>
              <a:r>
                <a:rPr lang="en-US" sz="700" b="1" dirty="0" smtClean="0">
                  <a:solidFill>
                    <a:prstClr val="black"/>
                  </a:solidFill>
                </a:rPr>
                <a:t> Director</a:t>
              </a:r>
              <a:endParaRPr lang="en-US" sz="500" b="1" dirty="0">
                <a:solidFill>
                  <a:prstClr val="black"/>
                </a:solidFill>
              </a:endParaRPr>
            </a:p>
          </p:txBody>
        </p:sp>
      </p:grpSp>
      <p:sp>
        <p:nvSpPr>
          <p:cNvPr id="176" name="Rounded Rectangle 175"/>
          <p:cNvSpPr/>
          <p:nvPr/>
        </p:nvSpPr>
        <p:spPr>
          <a:xfrm>
            <a:off x="749163" y="5368056"/>
            <a:ext cx="869641" cy="914689"/>
          </a:xfrm>
          <a:prstGeom prst="roundRect">
            <a:avLst/>
          </a:prstGeom>
          <a:solidFill>
            <a:srgbClr val="FF66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VNFs</a:t>
            </a:r>
            <a:endParaRPr lang="en-US" sz="700" b="1" dirty="0">
              <a:solidFill>
                <a:prstClr val="black"/>
              </a:solidFill>
            </a:endParaRPr>
          </a:p>
        </p:txBody>
      </p:sp>
      <p:sp>
        <p:nvSpPr>
          <p:cNvPr id="210" name="TextBox 209"/>
          <p:cNvSpPr txBox="1"/>
          <p:nvPr/>
        </p:nvSpPr>
        <p:spPr>
          <a:xfrm>
            <a:off x="9933522" y="4955678"/>
            <a:ext cx="914400" cy="914400"/>
          </a:xfrm>
          <a:prstGeom prst="rect">
            <a:avLst/>
          </a:prstGeom>
          <a:noFill/>
        </p:spPr>
        <p:txBody>
          <a:bodyPr wrap="none" lIns="0" tIns="0" rIns="0" bIns="0" rtlCol="0">
            <a:noAutofit/>
          </a:bodyPr>
          <a:lstStyle/>
          <a:p>
            <a:pPr>
              <a:lnSpc>
                <a:spcPct val="90000"/>
              </a:lnSpc>
            </a:pPr>
            <a:endParaRPr lang="en-US" dirty="0" smtClean="0">
              <a:solidFill>
                <a:prstClr val="black"/>
              </a:solidFill>
            </a:endParaRPr>
          </a:p>
        </p:txBody>
      </p:sp>
      <p:sp>
        <p:nvSpPr>
          <p:cNvPr id="11" name="TextBox 10"/>
          <p:cNvSpPr txBox="1"/>
          <p:nvPr/>
        </p:nvSpPr>
        <p:spPr>
          <a:xfrm>
            <a:off x="5825044" y="2526232"/>
            <a:ext cx="828527" cy="795215"/>
          </a:xfrm>
          <a:prstGeom prst="rect">
            <a:avLst/>
          </a:prstGeom>
          <a:noFill/>
        </p:spPr>
        <p:txBody>
          <a:bodyPr wrap="none" lIns="0" tIns="0" rIns="0" bIns="0" rtlCol="0">
            <a:noAutofit/>
          </a:bodyPr>
          <a:lstStyle/>
          <a:p>
            <a:pPr>
              <a:lnSpc>
                <a:spcPct val="90000"/>
              </a:lnSpc>
            </a:pPr>
            <a:endParaRPr lang="en-US" sz="1600" dirty="0" smtClean="0">
              <a:solidFill>
                <a:prstClr val="black"/>
              </a:solidFill>
            </a:endParaRPr>
          </a:p>
        </p:txBody>
      </p:sp>
      <p:sp>
        <p:nvSpPr>
          <p:cNvPr id="73" name="Rounded Rectangle 72"/>
          <p:cNvSpPr/>
          <p:nvPr/>
        </p:nvSpPr>
        <p:spPr>
          <a:xfrm>
            <a:off x="499186" y="1962149"/>
            <a:ext cx="6136434" cy="1733765"/>
          </a:xfrm>
          <a:prstGeom prst="roundRect">
            <a:avLst/>
          </a:prstGeom>
          <a:solidFill>
            <a:schemeClr val="accent6">
              <a:lumMod val="20000"/>
              <a:lumOff val="80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b="1" dirty="0">
              <a:solidFill>
                <a:prstClr val="black"/>
              </a:solidFill>
            </a:endParaRPr>
          </a:p>
        </p:txBody>
      </p:sp>
      <p:sp>
        <p:nvSpPr>
          <p:cNvPr id="43" name="Rounded Rectangle 42"/>
          <p:cNvSpPr/>
          <p:nvPr/>
        </p:nvSpPr>
        <p:spPr>
          <a:xfrm>
            <a:off x="860944" y="2423139"/>
            <a:ext cx="3189314" cy="564741"/>
          </a:xfrm>
          <a:prstGeom prst="roundRect">
            <a:avLst/>
          </a:prstGeom>
          <a:ln/>
        </p:spPr>
        <p:style>
          <a:lnRef idx="1">
            <a:schemeClr val="dk1"/>
          </a:lnRef>
          <a:fillRef idx="2">
            <a:schemeClr val="dk1"/>
          </a:fillRef>
          <a:effectRef idx="1">
            <a:schemeClr val="dk1"/>
          </a:effectRef>
          <a:fontRef idx="minor">
            <a:schemeClr val="dk1"/>
          </a:fontRef>
        </p:style>
        <p:txBody>
          <a:bodyPr rtlCol="0" anchor="t"/>
          <a:lstStyle/>
          <a:p>
            <a:pPr algn="ctr">
              <a:lnSpc>
                <a:spcPct val="120000"/>
              </a:lnSpc>
            </a:pPr>
            <a:endParaRPr lang="en-US" sz="1100" b="1" dirty="0" smtClean="0">
              <a:solidFill>
                <a:prstClr val="black"/>
              </a:solidFill>
            </a:endParaRPr>
          </a:p>
        </p:txBody>
      </p:sp>
      <p:cxnSp>
        <p:nvCxnSpPr>
          <p:cNvPr id="103" name="Straight Arrow Connector 102"/>
          <p:cNvCxnSpPr/>
          <p:nvPr/>
        </p:nvCxnSpPr>
        <p:spPr>
          <a:xfrm>
            <a:off x="1959091" y="1491882"/>
            <a:ext cx="0" cy="454194"/>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a:off x="1237825" y="2088972"/>
            <a:ext cx="5130767" cy="222014"/>
          </a:xfrm>
          <a:prstGeom prst="roundRect">
            <a:avLst/>
          </a:prstGeom>
          <a:solidFill>
            <a:srgbClr val="FFFF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prstClr val="black"/>
              </a:solidFill>
            </a:endParaRPr>
          </a:p>
        </p:txBody>
      </p:sp>
      <p:sp>
        <p:nvSpPr>
          <p:cNvPr id="119" name="Rectangle 118"/>
          <p:cNvSpPr/>
          <p:nvPr/>
        </p:nvSpPr>
        <p:spPr>
          <a:xfrm>
            <a:off x="3281060" y="2080154"/>
            <a:ext cx="716944" cy="230832"/>
          </a:xfrm>
          <a:prstGeom prst="rect">
            <a:avLst/>
          </a:prstGeom>
        </p:spPr>
        <p:txBody>
          <a:bodyPr wrap="none">
            <a:spAutoFit/>
          </a:bodyPr>
          <a:lstStyle/>
          <a:p>
            <a:pPr algn="ctr"/>
            <a:r>
              <a:rPr lang="en-US" sz="900" b="1" dirty="0" smtClean="0">
                <a:solidFill>
                  <a:prstClr val="black"/>
                </a:solidFill>
              </a:rPr>
              <a:t>REST API</a:t>
            </a:r>
          </a:p>
        </p:txBody>
      </p:sp>
      <p:sp>
        <p:nvSpPr>
          <p:cNvPr id="129" name="Rectangle 128"/>
          <p:cNvSpPr/>
          <p:nvPr/>
        </p:nvSpPr>
        <p:spPr>
          <a:xfrm>
            <a:off x="1655352" y="2425555"/>
            <a:ext cx="1822917" cy="233397"/>
          </a:xfrm>
          <a:prstGeom prst="rect">
            <a:avLst/>
          </a:prstGeom>
        </p:spPr>
        <p:txBody>
          <a:bodyPr wrap="square">
            <a:spAutoFit/>
          </a:bodyPr>
          <a:lstStyle/>
          <a:p>
            <a:pPr algn="ctr">
              <a:lnSpc>
                <a:spcPct val="90000"/>
              </a:lnSpc>
            </a:pPr>
            <a:r>
              <a:rPr lang="en-US" sz="1000" b="1" dirty="0" smtClean="0">
                <a:solidFill>
                  <a:prstClr val="black"/>
                </a:solidFill>
              </a:rPr>
              <a:t>Service Orchestrator</a:t>
            </a:r>
            <a:endParaRPr lang="en-US" sz="1000" b="1" dirty="0">
              <a:solidFill>
                <a:prstClr val="black"/>
              </a:solidFill>
            </a:endParaRPr>
          </a:p>
        </p:txBody>
      </p:sp>
      <p:sp>
        <p:nvSpPr>
          <p:cNvPr id="141" name="Rounded Rectangle 140"/>
          <p:cNvSpPr/>
          <p:nvPr/>
        </p:nvSpPr>
        <p:spPr>
          <a:xfrm>
            <a:off x="3002366" y="2658952"/>
            <a:ext cx="944435" cy="245226"/>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prstClr val="black"/>
                </a:solidFill>
              </a:rPr>
              <a:t>Service Workflow</a:t>
            </a:r>
            <a:endParaRPr lang="en-US" sz="600" b="1" dirty="0">
              <a:solidFill>
                <a:prstClr val="black"/>
              </a:solidFill>
            </a:endParaRPr>
          </a:p>
        </p:txBody>
      </p:sp>
      <p:sp>
        <p:nvSpPr>
          <p:cNvPr id="90" name="Rounded Rectangle 89"/>
          <p:cNvSpPr/>
          <p:nvPr/>
        </p:nvSpPr>
        <p:spPr>
          <a:xfrm>
            <a:off x="5177008" y="3221898"/>
            <a:ext cx="1292091" cy="378966"/>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600" b="1" dirty="0">
              <a:solidFill>
                <a:prstClr val="black"/>
              </a:solidFill>
            </a:endParaRPr>
          </a:p>
        </p:txBody>
      </p:sp>
      <p:sp>
        <p:nvSpPr>
          <p:cNvPr id="121" name="Rounded Rectangle 120"/>
          <p:cNvSpPr/>
          <p:nvPr/>
        </p:nvSpPr>
        <p:spPr>
          <a:xfrm>
            <a:off x="2018116" y="5785076"/>
            <a:ext cx="2786021" cy="386341"/>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t"/>
          <a:lstStyle/>
          <a:p>
            <a:pPr algn="ctr">
              <a:lnSpc>
                <a:spcPct val="120000"/>
              </a:lnSpc>
            </a:pPr>
            <a:endParaRPr lang="en-US" sz="900" b="1" dirty="0">
              <a:solidFill>
                <a:prstClr val="black"/>
              </a:solidFill>
            </a:endParaRPr>
          </a:p>
        </p:txBody>
      </p:sp>
      <p:cxnSp>
        <p:nvCxnSpPr>
          <p:cNvPr id="189" name="Straight Arrow Connector 188"/>
          <p:cNvCxnSpPr/>
          <p:nvPr/>
        </p:nvCxnSpPr>
        <p:spPr>
          <a:xfrm>
            <a:off x="4858077" y="5492129"/>
            <a:ext cx="1143902" cy="370850"/>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sp>
        <p:nvSpPr>
          <p:cNvPr id="228" name="Rounded Rectangle 227"/>
          <p:cNvSpPr/>
          <p:nvPr/>
        </p:nvSpPr>
        <p:spPr>
          <a:xfrm>
            <a:off x="1121555" y="2658514"/>
            <a:ext cx="674420" cy="245226"/>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prstClr val="black"/>
                </a:solidFill>
              </a:rPr>
              <a:t>Service Catalog</a:t>
            </a:r>
            <a:endParaRPr lang="en-US" sz="600" b="1" dirty="0">
              <a:solidFill>
                <a:prstClr val="black"/>
              </a:solidFill>
            </a:endParaRPr>
          </a:p>
        </p:txBody>
      </p:sp>
      <p:sp>
        <p:nvSpPr>
          <p:cNvPr id="232" name="Rounded Rectangle 231"/>
          <p:cNvSpPr/>
          <p:nvPr/>
        </p:nvSpPr>
        <p:spPr>
          <a:xfrm>
            <a:off x="2844976" y="5886524"/>
            <a:ext cx="549978" cy="204582"/>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700" b="1" dirty="0" err="1" smtClean="0">
                <a:solidFill>
                  <a:prstClr val="black"/>
                </a:solidFill>
              </a:rPr>
              <a:t>vROPS</a:t>
            </a:r>
            <a:endParaRPr lang="en-US" sz="500" b="1" dirty="0">
              <a:solidFill>
                <a:prstClr val="black"/>
              </a:solidFill>
            </a:endParaRPr>
          </a:p>
        </p:txBody>
      </p:sp>
      <p:sp>
        <p:nvSpPr>
          <p:cNvPr id="243" name="Rounded Rectangle 242"/>
          <p:cNvSpPr/>
          <p:nvPr/>
        </p:nvSpPr>
        <p:spPr>
          <a:xfrm>
            <a:off x="2089708" y="5862979"/>
            <a:ext cx="701328" cy="208635"/>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700" b="1" dirty="0" smtClean="0">
                <a:solidFill>
                  <a:prstClr val="black"/>
                </a:solidFill>
              </a:rPr>
              <a:t>Log Insight</a:t>
            </a:r>
            <a:endParaRPr lang="en-US" sz="500" b="1" dirty="0">
              <a:solidFill>
                <a:prstClr val="black"/>
              </a:solidFill>
            </a:endParaRPr>
          </a:p>
        </p:txBody>
      </p:sp>
      <p:sp>
        <p:nvSpPr>
          <p:cNvPr id="241" name="Rounded Rectangle 240"/>
          <p:cNvSpPr/>
          <p:nvPr/>
        </p:nvSpPr>
        <p:spPr>
          <a:xfrm>
            <a:off x="1730012" y="3954813"/>
            <a:ext cx="3987741" cy="678848"/>
          </a:xfrm>
          <a:prstGeom prst="roundRect">
            <a:avLst/>
          </a:prstGeom>
          <a:solidFill>
            <a:schemeClr val="accent6">
              <a:lumMod val="20000"/>
              <a:lumOff val="80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b="1" dirty="0">
              <a:solidFill>
                <a:prstClr val="black"/>
              </a:solidFill>
            </a:endParaRPr>
          </a:p>
        </p:txBody>
      </p:sp>
      <p:sp>
        <p:nvSpPr>
          <p:cNvPr id="246" name="Rounded Rectangle 245"/>
          <p:cNvSpPr/>
          <p:nvPr/>
        </p:nvSpPr>
        <p:spPr>
          <a:xfrm>
            <a:off x="2628643" y="4073115"/>
            <a:ext cx="1012104" cy="274398"/>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VNF catalog</a:t>
            </a:r>
            <a:endParaRPr lang="en-US" sz="700" b="1" dirty="0">
              <a:solidFill>
                <a:prstClr val="black"/>
              </a:solidFill>
            </a:endParaRPr>
          </a:p>
        </p:txBody>
      </p:sp>
      <p:sp>
        <p:nvSpPr>
          <p:cNvPr id="252" name="Rounded Rectangle 251"/>
          <p:cNvSpPr/>
          <p:nvPr/>
        </p:nvSpPr>
        <p:spPr>
          <a:xfrm>
            <a:off x="3788984" y="4086483"/>
            <a:ext cx="763102" cy="261029"/>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Lifecycle</a:t>
            </a:r>
            <a:endParaRPr lang="en-US" sz="700" b="1" dirty="0">
              <a:solidFill>
                <a:prstClr val="black"/>
              </a:solidFill>
            </a:endParaRPr>
          </a:p>
        </p:txBody>
      </p:sp>
      <p:sp>
        <p:nvSpPr>
          <p:cNvPr id="256" name="Rounded Rectangle 255"/>
          <p:cNvSpPr/>
          <p:nvPr/>
        </p:nvSpPr>
        <p:spPr>
          <a:xfrm>
            <a:off x="1036632" y="3194490"/>
            <a:ext cx="1237440" cy="378965"/>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500" b="1" dirty="0">
              <a:solidFill>
                <a:prstClr val="black"/>
              </a:solidFill>
            </a:endParaRPr>
          </a:p>
        </p:txBody>
      </p:sp>
      <p:sp>
        <p:nvSpPr>
          <p:cNvPr id="106" name="Shape 373"/>
          <p:cNvSpPr txBox="1">
            <a:spLocks/>
          </p:cNvSpPr>
          <p:nvPr/>
        </p:nvSpPr>
        <p:spPr>
          <a:xfrm>
            <a:off x="317937" y="140462"/>
            <a:ext cx="8229600" cy="459010"/>
          </a:xfrm>
          <a:prstGeom prst="rect">
            <a:avLst/>
          </a:prstGeom>
          <a:noFill/>
          <a:ln>
            <a:noFill/>
          </a:ln>
        </p:spPr>
        <p:txBody>
          <a:bodyPr lIns="0" tIns="0" rIns="0" bIns="0" anchor="b" anchorCtr="0">
            <a:noAutofit/>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accent6"/>
              </a:buClr>
              <a:buFont typeface="Arial"/>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buClr>
                <a:srgbClr val="70AD47"/>
              </a:buClr>
              <a:buSzPct val="25000"/>
            </a:pPr>
            <a:r>
              <a:rPr lang="en-US" sz="2500" b="1" dirty="0" smtClean="0">
                <a:solidFill>
                  <a:schemeClr val="bg1"/>
                </a:solidFill>
              </a:rPr>
              <a:t>Service Scaling Workflow</a:t>
            </a:r>
            <a:endParaRPr lang="en-US" sz="2500" b="1" dirty="0">
              <a:solidFill>
                <a:schemeClr val="bg1"/>
              </a:solidFill>
            </a:endParaRPr>
          </a:p>
        </p:txBody>
      </p:sp>
      <p:sp>
        <p:nvSpPr>
          <p:cNvPr id="95" name="Rectangle 94"/>
          <p:cNvSpPr/>
          <p:nvPr/>
        </p:nvSpPr>
        <p:spPr>
          <a:xfrm>
            <a:off x="1657404" y="3969039"/>
            <a:ext cx="901111" cy="400110"/>
          </a:xfrm>
          <a:prstGeom prst="rect">
            <a:avLst/>
          </a:prstGeom>
        </p:spPr>
        <p:txBody>
          <a:bodyPr wrap="square">
            <a:spAutoFit/>
          </a:bodyPr>
          <a:lstStyle/>
          <a:p>
            <a:pPr algn="ctr"/>
            <a:r>
              <a:rPr lang="en-US" sz="1000" b="1" dirty="0" smtClean="0">
                <a:solidFill>
                  <a:prstClr val="black"/>
                </a:solidFill>
              </a:rPr>
              <a:t>Cloudify VNFM</a:t>
            </a:r>
            <a:endParaRPr lang="en-US" sz="1000" b="1" dirty="0">
              <a:solidFill>
                <a:prstClr val="black"/>
              </a:solidFill>
            </a:endParaRPr>
          </a:p>
        </p:txBody>
      </p:sp>
      <p:sp>
        <p:nvSpPr>
          <p:cNvPr id="108" name="Rounded Rectangle 107"/>
          <p:cNvSpPr/>
          <p:nvPr/>
        </p:nvSpPr>
        <p:spPr>
          <a:xfrm>
            <a:off x="2700872" y="4515730"/>
            <a:ext cx="939875" cy="219318"/>
          </a:xfrm>
          <a:prstGeom prst="roundRect">
            <a:avLst/>
          </a:prstGeom>
          <a:solidFill>
            <a:srgbClr val="FFFF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solidFill>
                  <a:srgbClr val="000000"/>
                </a:solidFill>
              </a:rPr>
              <a:t>VCD plugin</a:t>
            </a:r>
            <a:endParaRPr lang="en-US" sz="500" dirty="0">
              <a:solidFill>
                <a:srgbClr val="000000"/>
              </a:solidFill>
            </a:endParaRPr>
          </a:p>
        </p:txBody>
      </p:sp>
      <p:sp>
        <p:nvSpPr>
          <p:cNvPr id="109" name="Rounded Rectangle 108"/>
          <p:cNvSpPr/>
          <p:nvPr/>
        </p:nvSpPr>
        <p:spPr>
          <a:xfrm>
            <a:off x="3827675" y="4515730"/>
            <a:ext cx="1022574" cy="219318"/>
          </a:xfrm>
          <a:prstGeom prst="roundRect">
            <a:avLst/>
          </a:prstGeom>
          <a:solidFill>
            <a:srgbClr val="FFFF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solidFill>
                  <a:srgbClr val="000000"/>
                </a:solidFill>
              </a:rPr>
              <a:t>VIO Plugin</a:t>
            </a:r>
            <a:endParaRPr lang="en-US" sz="500" dirty="0">
              <a:solidFill>
                <a:srgbClr val="000000"/>
              </a:solidFill>
            </a:endParaRPr>
          </a:p>
        </p:txBody>
      </p:sp>
      <p:sp>
        <p:nvSpPr>
          <p:cNvPr id="97" name="Rounded Rectangle 96"/>
          <p:cNvSpPr/>
          <p:nvPr/>
        </p:nvSpPr>
        <p:spPr>
          <a:xfrm>
            <a:off x="2759103" y="3177019"/>
            <a:ext cx="2066771" cy="464219"/>
          </a:xfrm>
          <a:prstGeom prst="roundRect">
            <a:avLst/>
          </a:prstGeom>
          <a:ln/>
        </p:spPr>
        <p:style>
          <a:lnRef idx="1">
            <a:schemeClr val="dk1"/>
          </a:lnRef>
          <a:fillRef idx="2">
            <a:schemeClr val="dk1"/>
          </a:fillRef>
          <a:effectRef idx="1">
            <a:schemeClr val="dk1"/>
          </a:effectRef>
          <a:fontRef idx="minor">
            <a:schemeClr val="dk1"/>
          </a:fontRef>
        </p:style>
        <p:txBody>
          <a:bodyPr rtlCol="0" anchor="t"/>
          <a:lstStyle/>
          <a:p>
            <a:pPr algn="ctr"/>
            <a:endParaRPr lang="en-US" sz="900" b="1" dirty="0">
              <a:solidFill>
                <a:prstClr val="white"/>
              </a:solidFill>
            </a:endParaRPr>
          </a:p>
        </p:txBody>
      </p:sp>
      <p:sp>
        <p:nvSpPr>
          <p:cNvPr id="113" name="Rounded Rectangle 112"/>
          <p:cNvSpPr/>
          <p:nvPr/>
        </p:nvSpPr>
        <p:spPr>
          <a:xfrm>
            <a:off x="2833025" y="3362450"/>
            <a:ext cx="826196" cy="245226"/>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prstClr val="black"/>
                </a:solidFill>
              </a:rPr>
              <a:t>Service Policy  </a:t>
            </a:r>
            <a:endParaRPr lang="en-US" sz="600" b="1" dirty="0">
              <a:solidFill>
                <a:prstClr val="black"/>
              </a:solidFill>
            </a:endParaRPr>
          </a:p>
        </p:txBody>
      </p:sp>
      <p:sp>
        <p:nvSpPr>
          <p:cNvPr id="87" name="Rounded Rectangle 86"/>
          <p:cNvSpPr/>
          <p:nvPr/>
        </p:nvSpPr>
        <p:spPr>
          <a:xfrm>
            <a:off x="3844081" y="3367493"/>
            <a:ext cx="960641" cy="245226"/>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prstClr val="black"/>
                </a:solidFill>
              </a:rPr>
              <a:t>Application Policy </a:t>
            </a:r>
            <a:endParaRPr lang="en-US" sz="600" b="1" dirty="0">
              <a:solidFill>
                <a:prstClr val="black"/>
              </a:solidFill>
            </a:endParaRPr>
          </a:p>
        </p:txBody>
      </p:sp>
      <p:sp>
        <p:nvSpPr>
          <p:cNvPr id="116" name="Rounded Rectangle 115"/>
          <p:cNvSpPr/>
          <p:nvPr/>
        </p:nvSpPr>
        <p:spPr>
          <a:xfrm>
            <a:off x="499185" y="3954813"/>
            <a:ext cx="1037380" cy="678848"/>
          </a:xfrm>
          <a:prstGeom prst="roundRect">
            <a:avLst/>
          </a:prstGeom>
          <a:solidFill>
            <a:srgbClr val="FF66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b="1" dirty="0">
              <a:solidFill>
                <a:prstClr val="black"/>
              </a:solidFill>
            </a:endParaRPr>
          </a:p>
        </p:txBody>
      </p:sp>
      <p:sp>
        <p:nvSpPr>
          <p:cNvPr id="117" name="Rectangle 116"/>
          <p:cNvSpPr/>
          <p:nvPr/>
        </p:nvSpPr>
        <p:spPr>
          <a:xfrm>
            <a:off x="567683" y="4086484"/>
            <a:ext cx="901111" cy="400110"/>
          </a:xfrm>
          <a:prstGeom prst="rect">
            <a:avLst/>
          </a:prstGeom>
        </p:spPr>
        <p:txBody>
          <a:bodyPr wrap="square">
            <a:spAutoFit/>
          </a:bodyPr>
          <a:lstStyle/>
          <a:p>
            <a:pPr algn="ctr"/>
            <a:r>
              <a:rPr lang="en-US" sz="1000" b="1" dirty="0" smtClean="0">
                <a:solidFill>
                  <a:prstClr val="black"/>
                </a:solidFill>
              </a:rPr>
              <a:t>3</a:t>
            </a:r>
            <a:r>
              <a:rPr lang="en-US" sz="1000" b="1" baseline="30000" dirty="0" smtClean="0">
                <a:solidFill>
                  <a:prstClr val="black"/>
                </a:solidFill>
              </a:rPr>
              <a:t>rd</a:t>
            </a:r>
            <a:r>
              <a:rPr lang="en-US" sz="1000" b="1" dirty="0" smtClean="0">
                <a:solidFill>
                  <a:prstClr val="black"/>
                </a:solidFill>
              </a:rPr>
              <a:t> party VNFM</a:t>
            </a:r>
            <a:endParaRPr lang="en-US" sz="1000" b="1" dirty="0">
              <a:solidFill>
                <a:prstClr val="black"/>
              </a:solidFill>
            </a:endParaRPr>
          </a:p>
        </p:txBody>
      </p:sp>
      <p:sp>
        <p:nvSpPr>
          <p:cNvPr id="79" name="Rectangle 78"/>
          <p:cNvSpPr/>
          <p:nvPr/>
        </p:nvSpPr>
        <p:spPr>
          <a:xfrm>
            <a:off x="428261" y="2080154"/>
            <a:ext cx="911458" cy="371897"/>
          </a:xfrm>
          <a:prstGeom prst="rect">
            <a:avLst/>
          </a:prstGeom>
        </p:spPr>
        <p:txBody>
          <a:bodyPr wrap="square">
            <a:spAutoFit/>
          </a:bodyPr>
          <a:lstStyle/>
          <a:p>
            <a:pPr algn="ctr">
              <a:lnSpc>
                <a:spcPct val="90000"/>
              </a:lnSpc>
            </a:pPr>
            <a:r>
              <a:rPr lang="en-US" sz="1000" b="1" dirty="0" smtClean="0">
                <a:solidFill>
                  <a:prstClr val="black"/>
                </a:solidFill>
              </a:rPr>
              <a:t>Cloudify NFVO</a:t>
            </a:r>
            <a:endParaRPr lang="en-US" sz="1000" b="1" dirty="0">
              <a:solidFill>
                <a:prstClr val="black"/>
              </a:solidFill>
            </a:endParaRPr>
          </a:p>
        </p:txBody>
      </p:sp>
      <p:sp>
        <p:nvSpPr>
          <p:cNvPr id="81" name="Rounded Rectangle 80"/>
          <p:cNvSpPr/>
          <p:nvPr/>
        </p:nvSpPr>
        <p:spPr>
          <a:xfrm>
            <a:off x="1946933" y="2658333"/>
            <a:ext cx="944435" cy="245226"/>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prstClr val="black"/>
                </a:solidFill>
              </a:rPr>
              <a:t>Service Chaining</a:t>
            </a:r>
            <a:endParaRPr lang="en-US" sz="600" b="1" dirty="0">
              <a:solidFill>
                <a:prstClr val="black"/>
              </a:solidFill>
            </a:endParaRPr>
          </a:p>
        </p:txBody>
      </p:sp>
      <p:sp>
        <p:nvSpPr>
          <p:cNvPr id="98" name="Rectangle 97"/>
          <p:cNvSpPr/>
          <p:nvPr/>
        </p:nvSpPr>
        <p:spPr>
          <a:xfrm>
            <a:off x="3325140" y="3121401"/>
            <a:ext cx="1108165" cy="253916"/>
          </a:xfrm>
          <a:prstGeom prst="rect">
            <a:avLst/>
          </a:prstGeom>
        </p:spPr>
        <p:txBody>
          <a:bodyPr wrap="none">
            <a:spAutoFit/>
          </a:bodyPr>
          <a:lstStyle/>
          <a:p>
            <a:pPr algn="ctr">
              <a:lnSpc>
                <a:spcPct val="120000"/>
              </a:lnSpc>
            </a:pPr>
            <a:r>
              <a:rPr lang="en-US" sz="900" b="1" dirty="0" smtClean="0">
                <a:solidFill>
                  <a:prstClr val="black"/>
                </a:solidFill>
              </a:rPr>
              <a:t>Policy Controller</a:t>
            </a:r>
            <a:endParaRPr lang="en-US" sz="900" b="1" dirty="0">
              <a:solidFill>
                <a:prstClr val="black"/>
              </a:solidFill>
            </a:endParaRPr>
          </a:p>
        </p:txBody>
      </p:sp>
      <p:sp>
        <p:nvSpPr>
          <p:cNvPr id="85" name="Rounded Rectangle 84"/>
          <p:cNvSpPr/>
          <p:nvPr/>
        </p:nvSpPr>
        <p:spPr>
          <a:xfrm>
            <a:off x="1121555" y="3555184"/>
            <a:ext cx="349525" cy="80920"/>
          </a:xfrm>
          <a:prstGeom prst="roundRect">
            <a:avLst/>
          </a:prstGeom>
          <a:solidFill>
            <a:srgbClr val="FFFF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b="1" dirty="0">
              <a:solidFill>
                <a:prstClr val="black"/>
              </a:solidFill>
            </a:endParaRPr>
          </a:p>
        </p:txBody>
      </p:sp>
      <p:sp>
        <p:nvSpPr>
          <p:cNvPr id="86" name="Rounded Rectangle 85"/>
          <p:cNvSpPr/>
          <p:nvPr/>
        </p:nvSpPr>
        <p:spPr>
          <a:xfrm>
            <a:off x="1772170" y="3555183"/>
            <a:ext cx="349525" cy="80920"/>
          </a:xfrm>
          <a:prstGeom prst="roundRect">
            <a:avLst/>
          </a:prstGeom>
          <a:solidFill>
            <a:srgbClr val="FFFF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b="1" dirty="0">
              <a:solidFill>
                <a:prstClr val="black"/>
              </a:solidFill>
            </a:endParaRPr>
          </a:p>
        </p:txBody>
      </p:sp>
      <p:sp>
        <p:nvSpPr>
          <p:cNvPr id="88" name="Rounded Rectangle 87"/>
          <p:cNvSpPr/>
          <p:nvPr/>
        </p:nvSpPr>
        <p:spPr>
          <a:xfrm>
            <a:off x="5394713" y="3526522"/>
            <a:ext cx="222920" cy="101330"/>
          </a:xfrm>
          <a:prstGeom prst="roundRect">
            <a:avLst/>
          </a:prstGeom>
          <a:solidFill>
            <a:srgbClr val="FFFF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b="1" dirty="0">
              <a:solidFill>
                <a:prstClr val="black"/>
              </a:solidFill>
            </a:endParaRPr>
          </a:p>
        </p:txBody>
      </p:sp>
      <p:cxnSp>
        <p:nvCxnSpPr>
          <p:cNvPr id="99" name="Straight Arrow Connector 98"/>
          <p:cNvCxnSpPr/>
          <p:nvPr/>
        </p:nvCxnSpPr>
        <p:spPr>
          <a:xfrm>
            <a:off x="5815907" y="3828146"/>
            <a:ext cx="13126" cy="1014746"/>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12" name="Rounded Rectangle 111"/>
          <p:cNvSpPr/>
          <p:nvPr/>
        </p:nvSpPr>
        <p:spPr>
          <a:xfrm>
            <a:off x="6089576" y="3536727"/>
            <a:ext cx="222921" cy="80920"/>
          </a:xfrm>
          <a:prstGeom prst="roundRect">
            <a:avLst/>
          </a:prstGeom>
          <a:solidFill>
            <a:srgbClr val="FFFF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b="1" dirty="0">
              <a:solidFill>
                <a:prstClr val="black"/>
              </a:solidFill>
            </a:endParaRPr>
          </a:p>
        </p:txBody>
      </p:sp>
      <p:sp>
        <p:nvSpPr>
          <p:cNvPr id="126" name="Rectangle 125"/>
          <p:cNvSpPr/>
          <p:nvPr/>
        </p:nvSpPr>
        <p:spPr>
          <a:xfrm>
            <a:off x="1151966" y="3226356"/>
            <a:ext cx="992523" cy="253916"/>
          </a:xfrm>
          <a:prstGeom prst="rect">
            <a:avLst/>
          </a:prstGeom>
        </p:spPr>
        <p:txBody>
          <a:bodyPr wrap="none">
            <a:spAutoFit/>
          </a:bodyPr>
          <a:lstStyle/>
          <a:p>
            <a:pPr algn="ctr">
              <a:lnSpc>
                <a:spcPct val="120000"/>
              </a:lnSpc>
            </a:pPr>
            <a:r>
              <a:rPr lang="en-US" sz="900" b="1" dirty="0" smtClean="0">
                <a:solidFill>
                  <a:prstClr val="black"/>
                </a:solidFill>
              </a:rPr>
              <a:t>App Controller</a:t>
            </a:r>
            <a:endParaRPr lang="en-US" sz="900" b="1" dirty="0">
              <a:solidFill>
                <a:prstClr val="black"/>
              </a:solidFill>
            </a:endParaRPr>
          </a:p>
        </p:txBody>
      </p:sp>
      <p:sp>
        <p:nvSpPr>
          <p:cNvPr id="127" name="Rectangle 126"/>
          <p:cNvSpPr/>
          <p:nvPr/>
        </p:nvSpPr>
        <p:spPr>
          <a:xfrm>
            <a:off x="5187833" y="3202284"/>
            <a:ext cx="1223525" cy="253916"/>
          </a:xfrm>
          <a:prstGeom prst="rect">
            <a:avLst/>
          </a:prstGeom>
        </p:spPr>
        <p:txBody>
          <a:bodyPr wrap="none">
            <a:spAutoFit/>
          </a:bodyPr>
          <a:lstStyle/>
          <a:p>
            <a:pPr algn="ctr">
              <a:lnSpc>
                <a:spcPct val="120000"/>
              </a:lnSpc>
            </a:pPr>
            <a:r>
              <a:rPr lang="en-US" sz="900" b="1" dirty="0" smtClean="0">
                <a:solidFill>
                  <a:prstClr val="black"/>
                </a:solidFill>
              </a:rPr>
              <a:t>Network Controller</a:t>
            </a:r>
            <a:endParaRPr lang="en-US" sz="900" b="1" dirty="0">
              <a:solidFill>
                <a:prstClr val="black"/>
              </a:solidFill>
            </a:endParaRPr>
          </a:p>
        </p:txBody>
      </p:sp>
      <p:sp>
        <p:nvSpPr>
          <p:cNvPr id="128" name="Rounded Rectangle 127"/>
          <p:cNvSpPr/>
          <p:nvPr/>
        </p:nvSpPr>
        <p:spPr>
          <a:xfrm>
            <a:off x="4305723" y="2473400"/>
            <a:ext cx="2066771" cy="464219"/>
          </a:xfrm>
          <a:prstGeom prst="roundRect">
            <a:avLst/>
          </a:prstGeom>
          <a:ln/>
        </p:spPr>
        <p:style>
          <a:lnRef idx="1">
            <a:schemeClr val="dk1"/>
          </a:lnRef>
          <a:fillRef idx="2">
            <a:schemeClr val="dk1"/>
          </a:fillRef>
          <a:effectRef idx="1">
            <a:schemeClr val="dk1"/>
          </a:effectRef>
          <a:fontRef idx="minor">
            <a:schemeClr val="dk1"/>
          </a:fontRef>
        </p:style>
        <p:txBody>
          <a:bodyPr rtlCol="0" anchor="t"/>
          <a:lstStyle/>
          <a:p>
            <a:pPr algn="ctr"/>
            <a:r>
              <a:rPr lang="en-US" sz="900" b="1" dirty="0" smtClean="0">
                <a:solidFill>
                  <a:srgbClr val="E7E6E6"/>
                </a:solidFill>
              </a:rPr>
              <a:t>Resources</a:t>
            </a:r>
            <a:endParaRPr lang="en-US" sz="900" b="1" dirty="0">
              <a:solidFill>
                <a:srgbClr val="E7E6E6"/>
              </a:solidFill>
            </a:endParaRPr>
          </a:p>
        </p:txBody>
      </p:sp>
      <p:cxnSp>
        <p:nvCxnSpPr>
          <p:cNvPr id="237" name="Straight Connector 236"/>
          <p:cNvCxnSpPr>
            <a:stCxn id="85" idx="2"/>
          </p:cNvCxnSpPr>
          <p:nvPr/>
        </p:nvCxnSpPr>
        <p:spPr>
          <a:xfrm>
            <a:off x="1296318" y="3636104"/>
            <a:ext cx="0" cy="192042"/>
          </a:xfrm>
          <a:prstGeom prst="line">
            <a:avLst/>
          </a:prstGeom>
          <a:ln w="9525" cmpd="sng">
            <a:solidFill>
              <a:srgbClr val="660066"/>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017875" y="3828146"/>
            <a:ext cx="278443" cy="0"/>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endCxn id="116" idx="0"/>
          </p:cNvCxnSpPr>
          <p:nvPr/>
        </p:nvCxnSpPr>
        <p:spPr>
          <a:xfrm>
            <a:off x="1017875" y="3828146"/>
            <a:ext cx="0" cy="126667"/>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86" idx="2"/>
          </p:cNvCxnSpPr>
          <p:nvPr/>
        </p:nvCxnSpPr>
        <p:spPr>
          <a:xfrm>
            <a:off x="1946933" y="3636103"/>
            <a:ext cx="0" cy="192043"/>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1946934" y="3828146"/>
            <a:ext cx="1776949" cy="0"/>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endCxn id="241" idx="0"/>
          </p:cNvCxnSpPr>
          <p:nvPr/>
        </p:nvCxnSpPr>
        <p:spPr>
          <a:xfrm>
            <a:off x="3723883" y="3828146"/>
            <a:ext cx="0" cy="126667"/>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88" idx="2"/>
          </p:cNvCxnSpPr>
          <p:nvPr/>
        </p:nvCxnSpPr>
        <p:spPr>
          <a:xfrm>
            <a:off x="5506173" y="3627852"/>
            <a:ext cx="6951" cy="200294"/>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a:off x="5513125" y="3828146"/>
            <a:ext cx="302782" cy="0"/>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endCxn id="131" idx="0"/>
          </p:cNvCxnSpPr>
          <p:nvPr/>
        </p:nvCxnSpPr>
        <p:spPr>
          <a:xfrm>
            <a:off x="6701099" y="3558232"/>
            <a:ext cx="748482" cy="458726"/>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46" name="Freeform 45"/>
          <p:cNvSpPr/>
          <p:nvPr/>
        </p:nvSpPr>
        <p:spPr>
          <a:xfrm>
            <a:off x="1662961" y="2996735"/>
            <a:ext cx="773923" cy="182727"/>
          </a:xfrm>
          <a:custGeom>
            <a:avLst/>
            <a:gdLst>
              <a:gd name="connsiteX0" fmla="*/ 694423 w 773923"/>
              <a:gd name="connsiteY0" fmla="*/ 0 h 182727"/>
              <a:gd name="connsiteX1" fmla="*/ 730972 w 773923"/>
              <a:gd name="connsiteY1" fmla="*/ 109636 h 182727"/>
              <a:gd name="connsiteX2" fmla="*/ 173606 w 773923"/>
              <a:gd name="connsiteY2" fmla="*/ 100500 h 182727"/>
              <a:gd name="connsiteX3" fmla="*/ 0 w 773923"/>
              <a:gd name="connsiteY3" fmla="*/ 182727 h 182727"/>
            </a:gdLst>
            <a:ahLst/>
            <a:cxnLst>
              <a:cxn ang="0">
                <a:pos x="connsiteX0" y="connsiteY0"/>
              </a:cxn>
              <a:cxn ang="0">
                <a:pos x="connsiteX1" y="connsiteY1"/>
              </a:cxn>
              <a:cxn ang="0">
                <a:pos x="connsiteX2" y="connsiteY2"/>
              </a:cxn>
              <a:cxn ang="0">
                <a:pos x="connsiteX3" y="connsiteY3"/>
              </a:cxn>
            </a:cxnLst>
            <a:rect l="l" t="t" r="r" b="b"/>
            <a:pathLst>
              <a:path w="773923" h="182727">
                <a:moveTo>
                  <a:pt x="694423" y="0"/>
                </a:moveTo>
                <a:cubicBezTo>
                  <a:pt x="756099" y="46443"/>
                  <a:pt x="817775" y="92886"/>
                  <a:pt x="730972" y="109636"/>
                </a:cubicBezTo>
                <a:cubicBezTo>
                  <a:pt x="644169" y="126386"/>
                  <a:pt x="295435" y="88318"/>
                  <a:pt x="173606" y="100500"/>
                </a:cubicBezTo>
                <a:cubicBezTo>
                  <a:pt x="51777" y="112682"/>
                  <a:pt x="0" y="182727"/>
                  <a:pt x="0" y="182727"/>
                </a:cubicBezTo>
              </a:path>
            </a:pathLst>
          </a:custGeom>
          <a:ln w="9525" cmpd="sng">
            <a:solidFill>
              <a:schemeClr val="tx1"/>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sp>
        <p:nvSpPr>
          <p:cNvPr id="47" name="Freeform 46"/>
          <p:cNvSpPr/>
          <p:nvPr/>
        </p:nvSpPr>
        <p:spPr>
          <a:xfrm>
            <a:off x="3097493" y="2996735"/>
            <a:ext cx="2622361" cy="191864"/>
          </a:xfrm>
          <a:custGeom>
            <a:avLst/>
            <a:gdLst>
              <a:gd name="connsiteX0" fmla="*/ 0 w 2622361"/>
              <a:gd name="connsiteY0" fmla="*/ 0 h 191864"/>
              <a:gd name="connsiteX1" fmla="*/ 274114 w 2622361"/>
              <a:gd name="connsiteY1" fmla="*/ 82227 h 191864"/>
              <a:gd name="connsiteX2" fmla="*/ 1233515 w 2622361"/>
              <a:gd name="connsiteY2" fmla="*/ 45682 h 191864"/>
              <a:gd name="connsiteX3" fmla="*/ 2311698 w 2622361"/>
              <a:gd name="connsiteY3" fmla="*/ 18272 h 191864"/>
              <a:gd name="connsiteX4" fmla="*/ 2622361 w 2622361"/>
              <a:gd name="connsiteY4" fmla="*/ 191864 h 19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2361" h="191864">
                <a:moveTo>
                  <a:pt x="0" y="0"/>
                </a:moveTo>
                <a:cubicBezTo>
                  <a:pt x="34264" y="37306"/>
                  <a:pt x="68528" y="74613"/>
                  <a:pt x="274114" y="82227"/>
                </a:cubicBezTo>
                <a:lnTo>
                  <a:pt x="1233515" y="45682"/>
                </a:lnTo>
                <a:cubicBezTo>
                  <a:pt x="1573112" y="35023"/>
                  <a:pt x="2080224" y="-6092"/>
                  <a:pt x="2311698" y="18272"/>
                </a:cubicBezTo>
                <a:cubicBezTo>
                  <a:pt x="2543172" y="42636"/>
                  <a:pt x="2582766" y="117250"/>
                  <a:pt x="2622361" y="191864"/>
                </a:cubicBezTo>
              </a:path>
            </a:pathLst>
          </a:custGeom>
          <a:ln w="9525" cmpd="sng">
            <a:solidFill>
              <a:schemeClr val="tx1"/>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cxnSp>
        <p:nvCxnSpPr>
          <p:cNvPr id="49" name="Straight Connector 48"/>
          <p:cNvCxnSpPr>
            <a:stCxn id="43" idx="3"/>
            <a:endCxn id="128" idx="1"/>
          </p:cNvCxnSpPr>
          <p:nvPr/>
        </p:nvCxnSpPr>
        <p:spPr>
          <a:xfrm>
            <a:off x="4050258" y="2705510"/>
            <a:ext cx="255465" cy="0"/>
          </a:xfrm>
          <a:prstGeom prst="line">
            <a:avLst/>
          </a:prstGeom>
          <a:ln w="9525" cmpd="sng">
            <a:solidFill>
              <a:srgbClr val="717074"/>
            </a:solidFill>
            <a:prstDash val="sysDash"/>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a:off x="2436884" y="3376629"/>
            <a:ext cx="255465" cy="0"/>
          </a:xfrm>
          <a:prstGeom prst="line">
            <a:avLst/>
          </a:prstGeom>
          <a:ln w="9525" cmpd="sng">
            <a:solidFill>
              <a:srgbClr val="717074"/>
            </a:solidFill>
            <a:prstDash val="sysDash"/>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4884809" y="3437490"/>
            <a:ext cx="255465" cy="0"/>
          </a:xfrm>
          <a:prstGeom prst="line">
            <a:avLst/>
          </a:prstGeom>
          <a:ln w="9525" cmpd="sng">
            <a:solidFill>
              <a:srgbClr val="717074"/>
            </a:solidFill>
            <a:prstDash val="sysDash"/>
          </a:ln>
        </p:spPr>
        <p:style>
          <a:lnRef idx="2">
            <a:schemeClr val="accent1"/>
          </a:lnRef>
          <a:fillRef idx="0">
            <a:schemeClr val="accent1"/>
          </a:fillRef>
          <a:effectRef idx="1">
            <a:schemeClr val="accent1"/>
          </a:effectRef>
          <a:fontRef idx="minor">
            <a:schemeClr val="tx1"/>
          </a:fontRef>
        </p:style>
      </p:cxnSp>
      <p:sp>
        <p:nvSpPr>
          <p:cNvPr id="170" name="Rounded Rectangle 169"/>
          <p:cNvSpPr/>
          <p:nvPr/>
        </p:nvSpPr>
        <p:spPr>
          <a:xfrm>
            <a:off x="4723920" y="4086083"/>
            <a:ext cx="670793" cy="261029"/>
          </a:xfrm>
          <a:prstGeom prst="roundRect">
            <a:avLst/>
          </a:prstGeom>
          <a:solidFill>
            <a:schemeClr val="bg1"/>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Monitor</a:t>
            </a:r>
            <a:endParaRPr lang="en-US" sz="700" b="1" dirty="0">
              <a:solidFill>
                <a:prstClr val="black"/>
              </a:solidFill>
            </a:endParaRPr>
          </a:p>
        </p:txBody>
      </p:sp>
      <p:sp>
        <p:nvSpPr>
          <p:cNvPr id="172" name="Rounded Rectangle 171"/>
          <p:cNvSpPr/>
          <p:nvPr/>
        </p:nvSpPr>
        <p:spPr>
          <a:xfrm>
            <a:off x="4908410" y="4524002"/>
            <a:ext cx="558846" cy="219318"/>
          </a:xfrm>
          <a:prstGeom prst="roundRect">
            <a:avLst/>
          </a:prstGeom>
          <a:solidFill>
            <a:srgbClr val="FFFF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err="1" smtClean="0">
                <a:solidFill>
                  <a:srgbClr val="000000"/>
                </a:solidFill>
              </a:rPr>
              <a:t>Mmgt</a:t>
            </a:r>
            <a:r>
              <a:rPr lang="en-US" sz="700" dirty="0" smtClean="0">
                <a:solidFill>
                  <a:srgbClr val="000000"/>
                </a:solidFill>
              </a:rPr>
              <a:t> Pack</a:t>
            </a:r>
            <a:endParaRPr lang="en-US" sz="500" dirty="0">
              <a:solidFill>
                <a:srgbClr val="000000"/>
              </a:solidFill>
            </a:endParaRPr>
          </a:p>
        </p:txBody>
      </p:sp>
      <p:cxnSp>
        <p:nvCxnSpPr>
          <p:cNvPr id="173" name="Straight Arrow Connector 172"/>
          <p:cNvCxnSpPr/>
          <p:nvPr/>
        </p:nvCxnSpPr>
        <p:spPr>
          <a:xfrm>
            <a:off x="5054591" y="4743320"/>
            <a:ext cx="1" cy="1228334"/>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75" name="Rounded Rectangle 174"/>
          <p:cNvSpPr/>
          <p:nvPr/>
        </p:nvSpPr>
        <p:spPr>
          <a:xfrm>
            <a:off x="651586" y="5160840"/>
            <a:ext cx="884980" cy="1010577"/>
          </a:xfrm>
          <a:prstGeom prst="roundRect">
            <a:avLst/>
          </a:prstGeom>
          <a:solidFill>
            <a:srgbClr val="FF66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prstClr val="black"/>
                </a:solidFill>
              </a:rPr>
              <a:t>VNFs</a:t>
            </a:r>
            <a:endParaRPr lang="en-US" sz="700" b="1" dirty="0">
              <a:solidFill>
                <a:prstClr val="black"/>
              </a:solidFill>
            </a:endParaRPr>
          </a:p>
        </p:txBody>
      </p:sp>
      <p:sp>
        <p:nvSpPr>
          <p:cNvPr id="84" name="Rounded Rectangle 83"/>
          <p:cNvSpPr/>
          <p:nvPr/>
        </p:nvSpPr>
        <p:spPr>
          <a:xfrm>
            <a:off x="499185" y="5108937"/>
            <a:ext cx="971895" cy="962678"/>
          </a:xfrm>
          <a:prstGeom prst="roundRect">
            <a:avLst/>
          </a:prstGeom>
          <a:solidFill>
            <a:srgbClr val="FF66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srgbClr val="E7E6E6"/>
                </a:solidFill>
              </a:rPr>
              <a:t>VNFs</a:t>
            </a:r>
            <a:endParaRPr lang="en-US" sz="700" b="1" dirty="0">
              <a:solidFill>
                <a:srgbClr val="E7E6E6"/>
              </a:solidFill>
            </a:endParaRPr>
          </a:p>
        </p:txBody>
      </p:sp>
      <p:sp>
        <p:nvSpPr>
          <p:cNvPr id="51" name="Freeform 50"/>
          <p:cNvSpPr/>
          <p:nvPr/>
        </p:nvSpPr>
        <p:spPr>
          <a:xfrm>
            <a:off x="1222062" y="4275829"/>
            <a:ext cx="1409435" cy="938566"/>
          </a:xfrm>
          <a:custGeom>
            <a:avLst/>
            <a:gdLst>
              <a:gd name="connsiteX0" fmla="*/ 0 w 1343160"/>
              <a:gd name="connsiteY0" fmla="*/ 794865 h 843695"/>
              <a:gd name="connsiteX1" fmla="*/ 447720 w 1343160"/>
              <a:gd name="connsiteY1" fmla="*/ 813138 h 843695"/>
              <a:gd name="connsiteX2" fmla="*/ 465994 w 1343160"/>
              <a:gd name="connsiteY2" fmla="*/ 438546 h 843695"/>
              <a:gd name="connsiteX3" fmla="*/ 676149 w 1343160"/>
              <a:gd name="connsiteY3" fmla="*/ 118773 h 843695"/>
              <a:gd name="connsiteX4" fmla="*/ 1343160 w 1343160"/>
              <a:gd name="connsiteY4" fmla="*/ 0 h 843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160" h="843695">
                <a:moveTo>
                  <a:pt x="0" y="794865"/>
                </a:moveTo>
                <a:cubicBezTo>
                  <a:pt x="185027" y="833695"/>
                  <a:pt x="370054" y="872525"/>
                  <a:pt x="447720" y="813138"/>
                </a:cubicBezTo>
                <a:cubicBezTo>
                  <a:pt x="525386" y="753751"/>
                  <a:pt x="427923" y="554273"/>
                  <a:pt x="465994" y="438546"/>
                </a:cubicBezTo>
                <a:cubicBezTo>
                  <a:pt x="504066" y="322818"/>
                  <a:pt x="529955" y="191864"/>
                  <a:pt x="676149" y="118773"/>
                </a:cubicBezTo>
                <a:cubicBezTo>
                  <a:pt x="822343" y="45682"/>
                  <a:pt x="1230469" y="19795"/>
                  <a:pt x="1343160" y="0"/>
                </a:cubicBezTo>
              </a:path>
            </a:pathLst>
          </a:custGeom>
          <a:ln w="9525" cmpd="sng">
            <a:solidFill>
              <a:srgbClr val="660066"/>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cxnSp>
        <p:nvCxnSpPr>
          <p:cNvPr id="182" name="Straight Arrow Connector 181"/>
          <p:cNvCxnSpPr/>
          <p:nvPr/>
        </p:nvCxnSpPr>
        <p:spPr>
          <a:xfrm flipH="1">
            <a:off x="4338961" y="5954494"/>
            <a:ext cx="715630" cy="0"/>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sp>
        <p:nvSpPr>
          <p:cNvPr id="203" name="Rectangle 202"/>
          <p:cNvSpPr/>
          <p:nvPr/>
        </p:nvSpPr>
        <p:spPr>
          <a:xfrm>
            <a:off x="4773041" y="5885354"/>
            <a:ext cx="901111" cy="400110"/>
          </a:xfrm>
          <a:prstGeom prst="rect">
            <a:avLst/>
          </a:prstGeom>
        </p:spPr>
        <p:txBody>
          <a:bodyPr wrap="square">
            <a:spAutoFit/>
          </a:bodyPr>
          <a:lstStyle/>
          <a:p>
            <a:pPr algn="ctr"/>
            <a:r>
              <a:rPr lang="en-US" sz="1000" b="1" dirty="0" smtClean="0">
                <a:solidFill>
                  <a:prstClr val="black"/>
                </a:solidFill>
              </a:rPr>
              <a:t>VMware</a:t>
            </a:r>
            <a:endParaRPr lang="en-US" sz="1000" b="1" dirty="0">
              <a:solidFill>
                <a:prstClr val="black"/>
              </a:solidFill>
            </a:endParaRPr>
          </a:p>
          <a:p>
            <a:pPr algn="ctr"/>
            <a:r>
              <a:rPr lang="en-US" sz="1000" b="1" dirty="0" smtClean="0">
                <a:solidFill>
                  <a:prstClr val="black"/>
                </a:solidFill>
              </a:rPr>
              <a:t>NFVI</a:t>
            </a:r>
            <a:endParaRPr lang="en-US" sz="1000" b="1" dirty="0">
              <a:solidFill>
                <a:prstClr val="black"/>
              </a:solidFill>
            </a:endParaRPr>
          </a:p>
        </p:txBody>
      </p:sp>
      <p:sp>
        <p:nvSpPr>
          <p:cNvPr id="131" name="Rounded Rectangle 130"/>
          <p:cNvSpPr/>
          <p:nvPr/>
        </p:nvSpPr>
        <p:spPr>
          <a:xfrm>
            <a:off x="6996742" y="4016958"/>
            <a:ext cx="905678" cy="536765"/>
          </a:xfrm>
          <a:prstGeom prst="roundRect">
            <a:avLst/>
          </a:prstGeom>
          <a:solidFill>
            <a:srgbClr val="FF66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b="1" dirty="0">
              <a:solidFill>
                <a:prstClr val="black"/>
              </a:solidFill>
            </a:endParaRPr>
          </a:p>
        </p:txBody>
      </p:sp>
      <p:sp>
        <p:nvSpPr>
          <p:cNvPr id="132" name="Rectangle 131"/>
          <p:cNvSpPr/>
          <p:nvPr/>
        </p:nvSpPr>
        <p:spPr>
          <a:xfrm>
            <a:off x="7018842" y="4124836"/>
            <a:ext cx="901111" cy="400110"/>
          </a:xfrm>
          <a:prstGeom prst="rect">
            <a:avLst/>
          </a:prstGeom>
        </p:spPr>
        <p:txBody>
          <a:bodyPr wrap="square">
            <a:spAutoFit/>
          </a:bodyPr>
          <a:lstStyle/>
          <a:p>
            <a:pPr algn="ctr"/>
            <a:r>
              <a:rPr lang="en-US" sz="1000" b="1" dirty="0" smtClean="0">
                <a:solidFill>
                  <a:prstClr val="black"/>
                </a:solidFill>
              </a:rPr>
              <a:t>Brocade ODL Controller </a:t>
            </a:r>
            <a:endParaRPr lang="en-US" sz="1000" b="1" dirty="0">
              <a:solidFill>
                <a:prstClr val="black"/>
              </a:solidFill>
            </a:endParaRPr>
          </a:p>
        </p:txBody>
      </p:sp>
      <p:cxnSp>
        <p:nvCxnSpPr>
          <p:cNvPr id="133" name="Straight Connector 132"/>
          <p:cNvCxnSpPr/>
          <p:nvPr/>
        </p:nvCxnSpPr>
        <p:spPr bwMode="auto">
          <a:xfrm>
            <a:off x="6853970" y="5938672"/>
            <a:ext cx="665082"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134" name="Straight Connector 133"/>
          <p:cNvCxnSpPr/>
          <p:nvPr/>
        </p:nvCxnSpPr>
        <p:spPr bwMode="auto">
          <a:xfrm flipV="1">
            <a:off x="6853970" y="6073983"/>
            <a:ext cx="656486" cy="328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137" name="Straight Connector 136"/>
          <p:cNvCxnSpPr/>
          <p:nvPr/>
        </p:nvCxnSpPr>
        <p:spPr bwMode="auto">
          <a:xfrm>
            <a:off x="6627310" y="5935393"/>
            <a:ext cx="255984" cy="141871"/>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138" name="Straight Connector 137"/>
          <p:cNvCxnSpPr/>
          <p:nvPr/>
        </p:nvCxnSpPr>
        <p:spPr bwMode="auto">
          <a:xfrm flipV="1">
            <a:off x="6627310" y="5935393"/>
            <a:ext cx="255984" cy="135311"/>
          </a:xfrm>
          <a:prstGeom prst="line">
            <a:avLst/>
          </a:prstGeom>
          <a:solidFill>
            <a:srgbClr val="0095D3"/>
          </a:solidFill>
          <a:ln w="19050" cap="flat" cmpd="sng" algn="ctr">
            <a:solidFill>
              <a:schemeClr val="tx1"/>
            </a:solidFill>
            <a:prstDash val="solid"/>
            <a:round/>
            <a:headEnd type="none" w="med" len="med"/>
            <a:tailEnd type="none" w="med" len="med"/>
          </a:ln>
          <a:effectLst/>
        </p:spPr>
      </p:cxnSp>
      <p:pic>
        <p:nvPicPr>
          <p:cNvPr id="139" name="Picture 138" descr="switch.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392" y="5848967"/>
            <a:ext cx="419354" cy="268185"/>
          </a:xfrm>
          <a:prstGeom prst="rect">
            <a:avLst/>
          </a:prstGeom>
        </p:spPr>
      </p:pic>
      <p:cxnSp>
        <p:nvCxnSpPr>
          <p:cNvPr id="142" name="Straight Connector 141"/>
          <p:cNvCxnSpPr/>
          <p:nvPr/>
        </p:nvCxnSpPr>
        <p:spPr bwMode="auto">
          <a:xfrm>
            <a:off x="6031228" y="6076091"/>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6018289" y="5938672"/>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pic>
        <p:nvPicPr>
          <p:cNvPr id="144" name="Picture 143" descr="switch.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1979" y="5848967"/>
            <a:ext cx="419354" cy="268185"/>
          </a:xfrm>
          <a:prstGeom prst="rect">
            <a:avLst/>
          </a:prstGeom>
        </p:spPr>
      </p:pic>
      <p:cxnSp>
        <p:nvCxnSpPr>
          <p:cNvPr id="146" name="Straight Arrow Connector 145"/>
          <p:cNvCxnSpPr>
            <a:stCxn id="131" idx="2"/>
          </p:cNvCxnSpPr>
          <p:nvPr/>
        </p:nvCxnSpPr>
        <p:spPr>
          <a:xfrm flipH="1">
            <a:off x="7438203" y="4553723"/>
            <a:ext cx="11378" cy="1185581"/>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7564960" y="5694362"/>
            <a:ext cx="1172116" cy="400110"/>
          </a:xfrm>
          <a:prstGeom prst="rect">
            <a:avLst/>
          </a:prstGeom>
          <a:noFill/>
        </p:spPr>
        <p:txBody>
          <a:bodyPr wrap="none" rtlCol="0">
            <a:spAutoFit/>
          </a:bodyPr>
          <a:lstStyle/>
          <a:p>
            <a:pPr algn="ctr">
              <a:defRPr/>
            </a:pPr>
            <a:r>
              <a:rPr lang="en-US" sz="1000" b="1" kern="0" dirty="0" smtClean="0">
                <a:solidFill>
                  <a:sysClr val="windowText" lastClr="000000"/>
                </a:solidFill>
              </a:rPr>
              <a:t>Underlay Network</a:t>
            </a:r>
          </a:p>
          <a:p>
            <a:pPr algn="ctr">
              <a:defRPr/>
            </a:pPr>
            <a:r>
              <a:rPr lang="en-US" sz="1000" b="1" kern="0" dirty="0" smtClean="0">
                <a:solidFill>
                  <a:sysClr val="windowText" lastClr="000000"/>
                </a:solidFill>
              </a:rPr>
              <a:t>VCS Fabric</a:t>
            </a:r>
            <a:endParaRPr lang="en-US" sz="1000" b="1" kern="0" dirty="0">
              <a:solidFill>
                <a:sysClr val="windowText" lastClr="000000"/>
              </a:solidFill>
            </a:endParaRPr>
          </a:p>
        </p:txBody>
      </p:sp>
      <p:sp>
        <p:nvSpPr>
          <p:cNvPr id="107" name="Rounded Rectangle 106"/>
          <p:cNvSpPr/>
          <p:nvPr/>
        </p:nvSpPr>
        <p:spPr>
          <a:xfrm>
            <a:off x="601563" y="1136237"/>
            <a:ext cx="2434899" cy="305929"/>
          </a:xfrm>
          <a:prstGeom prst="roundRect">
            <a:avLst/>
          </a:prstGeom>
          <a:solidFill>
            <a:schemeClr val="accent6">
              <a:lumMod val="20000"/>
              <a:lumOff val="80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prstClr val="black"/>
                </a:solidFill>
              </a:rPr>
              <a:t>Service Porta</a:t>
            </a:r>
            <a:r>
              <a:rPr lang="en-US" sz="900" b="1" dirty="0">
                <a:solidFill>
                  <a:prstClr val="black"/>
                </a:solidFill>
              </a:rPr>
              <a:t>l</a:t>
            </a:r>
          </a:p>
        </p:txBody>
      </p:sp>
      <p:sp>
        <p:nvSpPr>
          <p:cNvPr id="114" name="Rounded Rectangle 113"/>
          <p:cNvSpPr/>
          <p:nvPr/>
        </p:nvSpPr>
        <p:spPr>
          <a:xfrm>
            <a:off x="3539528" y="5832991"/>
            <a:ext cx="880068" cy="268796"/>
          </a:xfrm>
          <a:prstGeom prst="roundRect">
            <a:avLst/>
          </a:prstGeom>
          <a:solidFill>
            <a:schemeClr val="bg1">
              <a:lumMod val="9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600" b="1" dirty="0" smtClean="0">
                <a:solidFill>
                  <a:prstClr val="black"/>
                </a:solidFill>
              </a:rPr>
              <a:t>vRealize  Orchestrator</a:t>
            </a:r>
            <a:endParaRPr lang="en-US" sz="400" b="1" dirty="0">
              <a:solidFill>
                <a:prstClr val="black"/>
              </a:solidFill>
            </a:endParaRPr>
          </a:p>
        </p:txBody>
      </p:sp>
      <p:cxnSp>
        <p:nvCxnSpPr>
          <p:cNvPr id="91" name="Straight Arrow Connector 90"/>
          <p:cNvCxnSpPr/>
          <p:nvPr/>
        </p:nvCxnSpPr>
        <p:spPr>
          <a:xfrm>
            <a:off x="4033670" y="6124813"/>
            <a:ext cx="910863" cy="331793"/>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sp>
        <p:nvSpPr>
          <p:cNvPr id="93" name="Rounded Rectangle 92"/>
          <p:cNvSpPr/>
          <p:nvPr/>
        </p:nvSpPr>
        <p:spPr>
          <a:xfrm>
            <a:off x="4999192" y="6383872"/>
            <a:ext cx="905678" cy="425256"/>
          </a:xfrm>
          <a:prstGeom prst="roundRect">
            <a:avLst/>
          </a:prstGeom>
          <a:solidFill>
            <a:srgbClr val="FF6600"/>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b="1" dirty="0">
              <a:solidFill>
                <a:prstClr val="black"/>
              </a:solidFill>
            </a:endParaRPr>
          </a:p>
        </p:txBody>
      </p:sp>
      <p:sp>
        <p:nvSpPr>
          <p:cNvPr id="94" name="Rectangle 93"/>
          <p:cNvSpPr/>
          <p:nvPr/>
        </p:nvSpPr>
        <p:spPr>
          <a:xfrm>
            <a:off x="4965459" y="6418702"/>
            <a:ext cx="901111" cy="400110"/>
          </a:xfrm>
          <a:prstGeom prst="rect">
            <a:avLst/>
          </a:prstGeom>
        </p:spPr>
        <p:txBody>
          <a:bodyPr wrap="square">
            <a:spAutoFit/>
          </a:bodyPr>
          <a:lstStyle/>
          <a:p>
            <a:pPr algn="ctr"/>
            <a:r>
              <a:rPr lang="en-US" sz="1000" b="1" dirty="0" smtClean="0">
                <a:solidFill>
                  <a:prstClr val="black"/>
                </a:solidFill>
              </a:rPr>
              <a:t>EMC VIPR Storage</a:t>
            </a:r>
            <a:endParaRPr lang="en-US" sz="1000" b="1" dirty="0">
              <a:solidFill>
                <a:prstClr val="black"/>
              </a:solidFill>
            </a:endParaRPr>
          </a:p>
        </p:txBody>
      </p:sp>
      <p:cxnSp>
        <p:nvCxnSpPr>
          <p:cNvPr id="96" name="Straight Arrow Connector 95"/>
          <p:cNvCxnSpPr/>
          <p:nvPr/>
        </p:nvCxnSpPr>
        <p:spPr>
          <a:xfrm>
            <a:off x="5921737" y="6658213"/>
            <a:ext cx="436730" cy="1593"/>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pic>
        <p:nvPicPr>
          <p:cNvPr id="6" name="Picture 5" descr="Screen Shot 2015-12-10 at 2.39.58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8468" y="6456605"/>
            <a:ext cx="2125134" cy="330201"/>
          </a:xfrm>
          <a:prstGeom prst="rect">
            <a:avLst/>
          </a:prstGeom>
        </p:spPr>
      </p:pic>
      <p:cxnSp>
        <p:nvCxnSpPr>
          <p:cNvPr id="130" name="Straight Arrow Connector 129"/>
          <p:cNvCxnSpPr/>
          <p:nvPr/>
        </p:nvCxnSpPr>
        <p:spPr>
          <a:xfrm>
            <a:off x="2720216" y="4814461"/>
            <a:ext cx="3095691" cy="14755"/>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3047811" y="5477486"/>
            <a:ext cx="2881003" cy="511175"/>
          </a:xfrm>
          <a:prstGeom prst="straightConnector1">
            <a:avLst/>
          </a:prstGeom>
          <a:ln w="9525" cmpd="sng">
            <a:solidFill>
              <a:srgbClr val="660066"/>
            </a:solidFill>
            <a:miter lim="800000"/>
            <a:headEnd type="none" w="med" len="med"/>
            <a:tailEnd type="stealth"/>
          </a:ln>
        </p:spPr>
        <p:style>
          <a:lnRef idx="1">
            <a:schemeClr val="accent1"/>
          </a:lnRef>
          <a:fillRef idx="0">
            <a:schemeClr val="accent1"/>
          </a:fillRef>
          <a:effectRef idx="0">
            <a:schemeClr val="accent1"/>
          </a:effectRef>
          <a:fontRef idx="minor">
            <a:schemeClr val="tx1"/>
          </a:fontRef>
        </p:style>
      </p:cxnSp>
      <p:pic>
        <p:nvPicPr>
          <p:cNvPr id="151" name="Picture 150" descr="switch.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8258" y="5928194"/>
            <a:ext cx="419354" cy="268185"/>
          </a:xfrm>
          <a:prstGeom prst="rect">
            <a:avLst/>
          </a:prstGeom>
        </p:spPr>
      </p:pic>
      <p:sp>
        <p:nvSpPr>
          <p:cNvPr id="2" name="TextBox 1"/>
          <p:cNvSpPr txBox="1"/>
          <p:nvPr/>
        </p:nvSpPr>
        <p:spPr>
          <a:xfrm>
            <a:off x="5866946" y="5563166"/>
            <a:ext cx="1905099" cy="369332"/>
          </a:xfrm>
          <a:prstGeom prst="rect">
            <a:avLst/>
          </a:prstGeom>
          <a:noFill/>
        </p:spPr>
        <p:txBody>
          <a:bodyPr wrap="square" rtlCol="0">
            <a:spAutoFit/>
          </a:bodyPr>
          <a:lstStyle/>
          <a:p>
            <a:endParaRPr lang="en-US" dirty="0"/>
          </a:p>
        </p:txBody>
      </p:sp>
      <p:cxnSp>
        <p:nvCxnSpPr>
          <p:cNvPr id="161" name="Straight Arrow Connector 160"/>
          <p:cNvCxnSpPr/>
          <p:nvPr/>
        </p:nvCxnSpPr>
        <p:spPr>
          <a:xfrm flipH="1">
            <a:off x="4558968" y="4821378"/>
            <a:ext cx="2044" cy="154196"/>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H="1">
            <a:off x="2749400" y="4803187"/>
            <a:ext cx="2044" cy="154196"/>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H="1">
            <a:off x="2750150" y="5145133"/>
            <a:ext cx="2044" cy="154196"/>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4559719" y="5134892"/>
            <a:ext cx="2044" cy="154196"/>
          </a:xfrm>
          <a:prstGeom prst="straightConnector1">
            <a:avLst/>
          </a:prstGeom>
          <a:ln w="9525" cmpd="sng">
            <a:solidFill>
              <a:srgbClr val="660066"/>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4303810" y="3132721"/>
            <a:ext cx="389750" cy="24413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52" name="TextBox 151"/>
          <p:cNvSpPr txBox="1"/>
          <p:nvPr/>
        </p:nvSpPr>
        <p:spPr>
          <a:xfrm>
            <a:off x="6454587" y="2701026"/>
            <a:ext cx="2490373" cy="553998"/>
          </a:xfrm>
          <a:prstGeom prst="rect">
            <a:avLst/>
          </a:prstGeom>
          <a:noFill/>
        </p:spPr>
        <p:txBody>
          <a:bodyPr wrap="square" rtlCol="0">
            <a:spAutoFit/>
          </a:bodyPr>
          <a:lstStyle/>
          <a:p>
            <a:r>
              <a:rPr lang="en-US" sz="1000" b="1" dirty="0" smtClean="0">
                <a:solidFill>
                  <a:schemeClr val="tx2"/>
                </a:solidFill>
              </a:rPr>
              <a:t>Service policy for monitoring and scaling is configured into the controller via the service template</a:t>
            </a:r>
            <a:endParaRPr lang="en-US" sz="1000" b="1" dirty="0">
              <a:solidFill>
                <a:schemeClr val="tx2"/>
              </a:solidFill>
            </a:endParaRPr>
          </a:p>
        </p:txBody>
      </p:sp>
      <p:cxnSp>
        <p:nvCxnSpPr>
          <p:cNvPr id="8" name="Straight Connector 7"/>
          <p:cNvCxnSpPr/>
          <p:nvPr/>
        </p:nvCxnSpPr>
        <p:spPr>
          <a:xfrm flipH="1">
            <a:off x="4691662" y="2994822"/>
            <a:ext cx="1886142" cy="180068"/>
          </a:xfrm>
          <a:prstGeom prst="line">
            <a:avLst/>
          </a:prstGeom>
          <a:ln>
            <a:solidFill>
              <a:srgbClr val="44546A"/>
            </a:solidFill>
          </a:ln>
        </p:spPr>
        <p:style>
          <a:lnRef idx="2">
            <a:schemeClr val="accent1"/>
          </a:lnRef>
          <a:fillRef idx="0">
            <a:schemeClr val="accent1"/>
          </a:fillRef>
          <a:effectRef idx="1">
            <a:schemeClr val="accent1"/>
          </a:effectRef>
          <a:fontRef idx="minor">
            <a:schemeClr val="tx1"/>
          </a:fontRef>
        </p:style>
      </p:cxnSp>
      <p:sp>
        <p:nvSpPr>
          <p:cNvPr id="154" name="Oval 153"/>
          <p:cNvSpPr/>
          <p:nvPr/>
        </p:nvSpPr>
        <p:spPr>
          <a:xfrm>
            <a:off x="5212957" y="3920098"/>
            <a:ext cx="438641" cy="24413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7" name="Oval 156"/>
          <p:cNvSpPr/>
          <p:nvPr/>
        </p:nvSpPr>
        <p:spPr>
          <a:xfrm>
            <a:off x="3735121" y="3532293"/>
            <a:ext cx="438641" cy="24413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58" name="Curved Connector 157"/>
          <p:cNvCxnSpPr>
            <a:stCxn id="154" idx="2"/>
          </p:cNvCxnSpPr>
          <p:nvPr/>
        </p:nvCxnSpPr>
        <p:spPr>
          <a:xfrm rot="10800000" flipV="1">
            <a:off x="1099463" y="4042165"/>
            <a:ext cx="4113495" cy="1037659"/>
          </a:xfrm>
          <a:prstGeom prst="curvedConnector3">
            <a:avLst>
              <a:gd name="adj1" fmla="val 50000"/>
            </a:avLst>
          </a:prstGeom>
          <a:ln>
            <a:solidFill>
              <a:srgbClr val="44546A"/>
            </a:solidFill>
            <a:tailEnd type="arrow"/>
          </a:ln>
        </p:spPr>
        <p:style>
          <a:lnRef idx="2">
            <a:schemeClr val="accent1"/>
          </a:lnRef>
          <a:fillRef idx="0">
            <a:schemeClr val="accent1"/>
          </a:fillRef>
          <a:effectRef idx="1">
            <a:schemeClr val="accent1"/>
          </a:effectRef>
          <a:fontRef idx="minor">
            <a:schemeClr val="tx1"/>
          </a:fontRef>
        </p:style>
      </p:cxnSp>
      <p:sp>
        <p:nvSpPr>
          <p:cNvPr id="160" name="TextBox 159"/>
          <p:cNvSpPr txBox="1"/>
          <p:nvPr/>
        </p:nvSpPr>
        <p:spPr>
          <a:xfrm>
            <a:off x="5791871" y="3706381"/>
            <a:ext cx="1165057" cy="1169551"/>
          </a:xfrm>
          <a:prstGeom prst="rect">
            <a:avLst/>
          </a:prstGeom>
          <a:noFill/>
        </p:spPr>
        <p:txBody>
          <a:bodyPr wrap="square" rtlCol="0">
            <a:spAutoFit/>
          </a:bodyPr>
          <a:lstStyle/>
          <a:p>
            <a:r>
              <a:rPr lang="en-US" sz="1000" b="1" dirty="0" smtClean="0">
                <a:solidFill>
                  <a:schemeClr val="tx2"/>
                </a:solidFill>
              </a:rPr>
              <a:t>Continuous monitoring of VIM level and service level, metrics are aggregated and checked for thresholds</a:t>
            </a:r>
            <a:endParaRPr lang="en-US" sz="1000" b="1" dirty="0">
              <a:solidFill>
                <a:schemeClr val="tx2"/>
              </a:solidFill>
            </a:endParaRPr>
          </a:p>
        </p:txBody>
      </p:sp>
      <p:sp>
        <p:nvSpPr>
          <p:cNvPr id="167" name="TextBox 166"/>
          <p:cNvSpPr txBox="1"/>
          <p:nvPr/>
        </p:nvSpPr>
        <p:spPr>
          <a:xfrm>
            <a:off x="3356747" y="3726101"/>
            <a:ext cx="1988902" cy="400110"/>
          </a:xfrm>
          <a:prstGeom prst="rect">
            <a:avLst/>
          </a:prstGeom>
          <a:noFill/>
        </p:spPr>
        <p:txBody>
          <a:bodyPr wrap="square" rtlCol="0">
            <a:spAutoFit/>
          </a:bodyPr>
          <a:lstStyle/>
          <a:p>
            <a:r>
              <a:rPr lang="en-US" sz="1000" b="1" dirty="0" smtClean="0">
                <a:solidFill>
                  <a:schemeClr val="tx2"/>
                </a:solidFill>
              </a:rPr>
              <a:t>Threshold reached (e.g. CPU&gt;50%)</a:t>
            </a:r>
          </a:p>
          <a:p>
            <a:r>
              <a:rPr lang="en-US" sz="1000" b="1" dirty="0" smtClean="0">
                <a:solidFill>
                  <a:schemeClr val="tx2"/>
                </a:solidFill>
              </a:rPr>
              <a:t>Trigger scale workflow</a:t>
            </a:r>
            <a:endParaRPr lang="en-US" sz="1000" b="1" dirty="0">
              <a:solidFill>
                <a:schemeClr val="tx2"/>
              </a:solidFill>
            </a:endParaRPr>
          </a:p>
        </p:txBody>
      </p:sp>
      <p:sp>
        <p:nvSpPr>
          <p:cNvPr id="174" name="Oval 173"/>
          <p:cNvSpPr/>
          <p:nvPr/>
        </p:nvSpPr>
        <p:spPr>
          <a:xfrm>
            <a:off x="2032066" y="4756391"/>
            <a:ext cx="389750" cy="24413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77" name="TextBox 176"/>
          <p:cNvSpPr txBox="1"/>
          <p:nvPr/>
        </p:nvSpPr>
        <p:spPr>
          <a:xfrm>
            <a:off x="1907349" y="5082878"/>
            <a:ext cx="1259839" cy="246221"/>
          </a:xfrm>
          <a:prstGeom prst="rect">
            <a:avLst/>
          </a:prstGeom>
          <a:noFill/>
        </p:spPr>
        <p:txBody>
          <a:bodyPr wrap="square" rtlCol="0">
            <a:spAutoFit/>
          </a:bodyPr>
          <a:lstStyle/>
          <a:p>
            <a:r>
              <a:rPr lang="en-US" sz="1000" b="1" dirty="0" smtClean="0">
                <a:solidFill>
                  <a:schemeClr val="tx2"/>
                </a:solidFill>
              </a:rPr>
              <a:t>Provision VM</a:t>
            </a:r>
            <a:endParaRPr lang="en-US" sz="1000" b="1" dirty="0">
              <a:solidFill>
                <a:schemeClr val="tx2"/>
              </a:solidFill>
            </a:endParaRPr>
          </a:p>
        </p:txBody>
      </p:sp>
      <p:sp>
        <p:nvSpPr>
          <p:cNvPr id="179" name="TextBox 178"/>
          <p:cNvSpPr txBox="1"/>
          <p:nvPr/>
        </p:nvSpPr>
        <p:spPr>
          <a:xfrm>
            <a:off x="-37911" y="4751186"/>
            <a:ext cx="1090731" cy="553998"/>
          </a:xfrm>
          <a:prstGeom prst="rect">
            <a:avLst/>
          </a:prstGeom>
          <a:noFill/>
        </p:spPr>
        <p:txBody>
          <a:bodyPr wrap="square" rtlCol="0">
            <a:spAutoFit/>
          </a:bodyPr>
          <a:lstStyle/>
          <a:p>
            <a:r>
              <a:rPr lang="en-US" sz="1000" b="1" dirty="0" smtClean="0">
                <a:solidFill>
                  <a:schemeClr val="tx2"/>
                </a:solidFill>
              </a:rPr>
              <a:t>Configuration pushed through SSH</a:t>
            </a:r>
            <a:endParaRPr lang="en-US" sz="1000" b="1" dirty="0">
              <a:solidFill>
                <a:schemeClr val="tx2"/>
              </a:solidFill>
            </a:endParaRPr>
          </a:p>
        </p:txBody>
      </p:sp>
      <p:sp>
        <p:nvSpPr>
          <p:cNvPr id="183" name="Oval 182"/>
          <p:cNvSpPr/>
          <p:nvPr/>
        </p:nvSpPr>
        <p:spPr>
          <a:xfrm>
            <a:off x="753273" y="5069905"/>
            <a:ext cx="389750" cy="24413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84" name="Oval 183"/>
          <p:cNvSpPr/>
          <p:nvPr/>
        </p:nvSpPr>
        <p:spPr>
          <a:xfrm>
            <a:off x="2694783" y="3201354"/>
            <a:ext cx="389750" cy="24413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85" name="TextBox 184"/>
          <p:cNvSpPr txBox="1"/>
          <p:nvPr/>
        </p:nvSpPr>
        <p:spPr>
          <a:xfrm>
            <a:off x="-75824" y="3252997"/>
            <a:ext cx="1259839" cy="707886"/>
          </a:xfrm>
          <a:prstGeom prst="rect">
            <a:avLst/>
          </a:prstGeom>
          <a:noFill/>
        </p:spPr>
        <p:txBody>
          <a:bodyPr wrap="square" rtlCol="0">
            <a:spAutoFit/>
          </a:bodyPr>
          <a:lstStyle/>
          <a:p>
            <a:r>
              <a:rPr lang="en-US" sz="1000" b="1" dirty="0" smtClean="0">
                <a:solidFill>
                  <a:schemeClr val="tx2"/>
                </a:solidFill>
              </a:rPr>
              <a:t>Reconfiguration of other components (e.g. add new VM IP to LB)</a:t>
            </a:r>
            <a:endParaRPr lang="en-US" sz="1000" b="1" dirty="0">
              <a:solidFill>
                <a:schemeClr val="tx2"/>
              </a:solidFill>
            </a:endParaRPr>
          </a:p>
        </p:txBody>
      </p:sp>
      <p:cxnSp>
        <p:nvCxnSpPr>
          <p:cNvPr id="186" name="Straight Connector 185"/>
          <p:cNvCxnSpPr/>
          <p:nvPr/>
        </p:nvCxnSpPr>
        <p:spPr>
          <a:xfrm flipH="1">
            <a:off x="1061548" y="3384154"/>
            <a:ext cx="1706809" cy="236169"/>
          </a:xfrm>
          <a:prstGeom prst="line">
            <a:avLst/>
          </a:prstGeom>
          <a:ln>
            <a:solidFill>
              <a:srgbClr val="44546A"/>
            </a:solidFill>
          </a:ln>
        </p:spPr>
        <p:style>
          <a:lnRef idx="2">
            <a:schemeClr val="accent1"/>
          </a:lnRef>
          <a:fillRef idx="0">
            <a:schemeClr val="accent1"/>
          </a:fillRef>
          <a:effectRef idx="1">
            <a:schemeClr val="accent1"/>
          </a:effectRef>
          <a:fontRef idx="minor">
            <a:schemeClr val="tx1"/>
          </a:fontRef>
        </p:style>
      </p:cxnSp>
      <p:cxnSp>
        <p:nvCxnSpPr>
          <p:cNvPr id="233" name="Curved Connector 232"/>
          <p:cNvCxnSpPr>
            <a:stCxn id="154" idx="4"/>
            <a:endCxn id="121" idx="0"/>
          </p:cNvCxnSpPr>
          <p:nvPr/>
        </p:nvCxnSpPr>
        <p:spPr>
          <a:xfrm rot="5400000">
            <a:off x="3611282" y="3964079"/>
            <a:ext cx="1620843" cy="2021151"/>
          </a:xfrm>
          <a:prstGeom prst="curvedConnector3">
            <a:avLst>
              <a:gd name="adj1" fmla="val 50000"/>
            </a:avLst>
          </a:prstGeom>
          <a:ln>
            <a:solidFill>
              <a:srgbClr val="44546A"/>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929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52" grpId="0"/>
      <p:bldP spid="154" grpId="0" animBg="1"/>
      <p:bldP spid="157" grpId="0" animBg="1"/>
      <p:bldP spid="160" grpId="0"/>
      <p:bldP spid="167" grpId="0"/>
      <p:bldP spid="174" grpId="0" animBg="1"/>
      <p:bldP spid="177" grpId="0"/>
      <p:bldP spid="179" grpId="0"/>
      <p:bldP spid="183" grpId="0" animBg="1"/>
      <p:bldP spid="184" grpId="0" animBg="1"/>
      <p:bldP spid="18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23850" y="1652056"/>
            <a:ext cx="8534775"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fontAlgn="base">
              <a:spcBef>
                <a:spcPct val="0"/>
              </a:spcBef>
            </a:pPr>
            <a:endParaRPr lang="en-US" sz="3200" b="1" dirty="0" smtClean="0">
              <a:effectLst>
                <a:outerShdw blurRad="38100" dist="38100" dir="2700000" algn="tl">
                  <a:srgbClr val="DDDDDD"/>
                </a:outerShdw>
              </a:effectLst>
              <a:latin typeface="Arial" panose="020B0604020202020204" pitchFamily="34" charset="0"/>
              <a:cs typeface="Arial" panose="020B0604020202020204" pitchFamily="34" charset="0"/>
            </a:endParaRPr>
          </a:p>
          <a:p>
            <a:pPr algn="ctr" fontAlgn="base">
              <a:spcBef>
                <a:spcPct val="0"/>
              </a:spcBef>
            </a:pPr>
            <a:endParaRPr lang="en-US" sz="3200" b="1" dirty="0">
              <a:effectLst>
                <a:outerShdw blurRad="38100" dist="38100" dir="2700000" algn="tl">
                  <a:srgbClr val="DDDDDD"/>
                </a:outerShdw>
              </a:effectLst>
              <a:latin typeface="Arial" panose="020B0604020202020204" pitchFamily="34" charset="0"/>
              <a:cs typeface="Arial" panose="020B0604020202020204" pitchFamily="34" charset="0"/>
            </a:endParaRPr>
          </a:p>
          <a:p>
            <a:pPr algn="ctr" fontAlgn="base">
              <a:spcBef>
                <a:spcPct val="0"/>
              </a:spcBef>
            </a:pPr>
            <a:endParaRPr lang="en-US" sz="3200" b="1" dirty="0">
              <a:effectLst>
                <a:outerShdw blurRad="38100" dist="38100" dir="2700000" algn="tl">
                  <a:srgbClr val="DDDDDD"/>
                </a:outerShdw>
              </a:effectLst>
              <a:latin typeface="Arial" panose="020B0604020202020204" pitchFamily="34" charset="0"/>
              <a:cs typeface="Arial" panose="020B0604020202020204" pitchFamily="34" charset="0"/>
            </a:endParaRPr>
          </a:p>
          <a:p>
            <a:pPr algn="ctr" fontAlgn="base">
              <a:spcBef>
                <a:spcPct val="0"/>
              </a:spcBef>
            </a:pPr>
            <a:r>
              <a:rPr lang="en-US" sz="3200" b="1" dirty="0" smtClean="0">
                <a:effectLst>
                  <a:outerShdw blurRad="38100" dist="38100" dir="2700000" algn="tl">
                    <a:srgbClr val="DDDDDD"/>
                  </a:outerShdw>
                </a:effectLst>
                <a:latin typeface="Arial" panose="020B0604020202020204" pitchFamily="34" charset="0"/>
                <a:cs typeface="Arial" panose="020B0604020202020204" pitchFamily="34" charset="0"/>
              </a:rPr>
              <a:t>Monitoring Matrix</a:t>
            </a:r>
            <a:endParaRPr lang="en-US" sz="2800" b="1" dirty="0">
              <a:effectLst>
                <a:outerShdw blurRad="38100" dist="38100" dir="2700000" algn="tl">
                  <a:srgbClr val="DDDDDD"/>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48629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Monitoring Matrix</a:t>
            </a:r>
            <a:endParaRPr lang="en-US" b="1" dirty="0"/>
          </a:p>
        </p:txBody>
      </p:sp>
      <p:cxnSp>
        <p:nvCxnSpPr>
          <p:cNvPr id="6" name="Straight Connector 5"/>
          <p:cNvCxnSpPr/>
          <p:nvPr/>
        </p:nvCxnSpPr>
        <p:spPr>
          <a:xfrm>
            <a:off x="1828799" y="1794295"/>
            <a:ext cx="6901131" cy="0"/>
          </a:xfrm>
          <a:prstGeom prst="line">
            <a:avLst/>
          </a:prstGeom>
          <a:ln w="63500" cmpd="dbl"/>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49583" y="1311217"/>
            <a:ext cx="2193934" cy="400110"/>
          </a:xfrm>
          <a:prstGeom prst="rect">
            <a:avLst/>
          </a:prstGeom>
          <a:noFill/>
        </p:spPr>
        <p:txBody>
          <a:bodyPr wrap="none" rtlCol="0">
            <a:spAutoFit/>
          </a:bodyPr>
          <a:lstStyle/>
          <a:p>
            <a:r>
              <a:rPr lang="en-US" sz="2000" b="1" dirty="0" smtClean="0"/>
              <a:t>Fault Management</a:t>
            </a:r>
            <a:endParaRPr lang="en-US" sz="2000" b="1" dirty="0"/>
          </a:p>
        </p:txBody>
      </p:sp>
      <p:sp>
        <p:nvSpPr>
          <p:cNvPr id="12" name="TextBox 11"/>
          <p:cNvSpPr txBox="1"/>
          <p:nvPr/>
        </p:nvSpPr>
        <p:spPr>
          <a:xfrm>
            <a:off x="1903121" y="1311217"/>
            <a:ext cx="3039294" cy="400110"/>
          </a:xfrm>
          <a:prstGeom prst="rect">
            <a:avLst/>
          </a:prstGeom>
          <a:noFill/>
        </p:spPr>
        <p:txBody>
          <a:bodyPr wrap="none" rtlCol="0">
            <a:spAutoFit/>
          </a:bodyPr>
          <a:lstStyle/>
          <a:p>
            <a:r>
              <a:rPr lang="en-US" sz="2000" b="1" dirty="0" smtClean="0"/>
              <a:t>Performance Management</a:t>
            </a:r>
            <a:endParaRPr lang="en-US" sz="2000" b="1" dirty="0"/>
          </a:p>
        </p:txBody>
      </p:sp>
      <p:sp>
        <p:nvSpPr>
          <p:cNvPr id="14" name="TextBox 13"/>
          <p:cNvSpPr txBox="1"/>
          <p:nvPr/>
        </p:nvSpPr>
        <p:spPr>
          <a:xfrm>
            <a:off x="220705" y="2195525"/>
            <a:ext cx="1064394" cy="707886"/>
          </a:xfrm>
          <a:prstGeom prst="rect">
            <a:avLst/>
          </a:prstGeom>
          <a:noFill/>
          <a:effectLst>
            <a:outerShdw blurRad="50800" dist="38100" dir="2700000" algn="tl" rotWithShape="0">
              <a:schemeClr val="bg1">
                <a:lumMod val="50000"/>
                <a:alpha val="41000"/>
              </a:schemeClr>
            </a:outerShdw>
          </a:effectLst>
        </p:spPr>
        <p:txBody>
          <a:bodyPr wrap="none" rtlCol="0">
            <a:spAutoFit/>
          </a:bodyPr>
          <a:lstStyle/>
          <a:p>
            <a:pPr algn="ctr"/>
            <a:r>
              <a:rPr lang="en-US" sz="2000" b="1" dirty="0" err="1" smtClean="0"/>
              <a:t>Cloudify</a:t>
            </a:r>
            <a:endParaRPr lang="en-US" sz="2000" b="1" dirty="0" smtClean="0"/>
          </a:p>
          <a:p>
            <a:pPr algn="ctr"/>
            <a:r>
              <a:rPr lang="en-US" sz="2000" b="1" dirty="0" smtClean="0"/>
              <a:t>(VNF)</a:t>
            </a:r>
            <a:endParaRPr lang="en-US" sz="2000" b="1" dirty="0"/>
          </a:p>
        </p:txBody>
      </p:sp>
      <p:sp>
        <p:nvSpPr>
          <p:cNvPr id="15" name="TextBox 14"/>
          <p:cNvSpPr txBox="1"/>
          <p:nvPr/>
        </p:nvSpPr>
        <p:spPr>
          <a:xfrm>
            <a:off x="-43103" y="4349679"/>
            <a:ext cx="1661031" cy="1323439"/>
          </a:xfrm>
          <a:prstGeom prst="rect">
            <a:avLst/>
          </a:prstGeom>
          <a:noFill/>
          <a:effectLst>
            <a:outerShdw blurRad="50800" dist="38100" dir="2700000" algn="tl" rotWithShape="0">
              <a:schemeClr val="bg1">
                <a:lumMod val="50000"/>
                <a:alpha val="40000"/>
              </a:schemeClr>
            </a:outerShdw>
          </a:effectLst>
        </p:spPr>
        <p:txBody>
          <a:bodyPr wrap="none" rtlCol="0">
            <a:spAutoFit/>
          </a:bodyPr>
          <a:lstStyle/>
          <a:p>
            <a:pPr algn="ctr"/>
            <a:r>
              <a:rPr lang="en-US" sz="2000" b="1" dirty="0" err="1" smtClean="0"/>
              <a:t>vRealized</a:t>
            </a:r>
            <a:r>
              <a:rPr lang="en-US" sz="2000" b="1" dirty="0" smtClean="0"/>
              <a:t> </a:t>
            </a:r>
          </a:p>
          <a:p>
            <a:pPr algn="ctr"/>
            <a:r>
              <a:rPr lang="en-US" sz="2000" b="1" dirty="0" smtClean="0"/>
              <a:t>Operations &amp; </a:t>
            </a:r>
          </a:p>
          <a:p>
            <a:pPr algn="ctr"/>
            <a:r>
              <a:rPr lang="en-US" sz="2000" b="1" dirty="0" smtClean="0"/>
              <a:t>Log Insight</a:t>
            </a:r>
          </a:p>
          <a:p>
            <a:pPr algn="ctr"/>
            <a:r>
              <a:rPr lang="en-US" sz="2000" b="1" dirty="0" smtClean="0"/>
              <a:t>(Infra)</a:t>
            </a:r>
            <a:endParaRPr lang="en-US" sz="2000" b="1" dirty="0"/>
          </a:p>
        </p:txBody>
      </p:sp>
      <p:sp>
        <p:nvSpPr>
          <p:cNvPr id="22" name="TextBox 21"/>
          <p:cNvSpPr txBox="1"/>
          <p:nvPr/>
        </p:nvSpPr>
        <p:spPr>
          <a:xfrm>
            <a:off x="1828799" y="2046271"/>
            <a:ext cx="3088258" cy="1477328"/>
          </a:xfrm>
          <a:prstGeom prst="rect">
            <a:avLst/>
          </a:prstGeom>
          <a:solidFill>
            <a:schemeClr val="accent1"/>
          </a:solidFill>
          <a:ln>
            <a:solidFill>
              <a:schemeClr val="tx2">
                <a:lumMod val="20000"/>
                <a:lumOff val="80000"/>
              </a:schemeClr>
            </a:solidFill>
          </a:ln>
          <a:effectLst>
            <a:outerShdw blurRad="50800" dist="38100" dir="2700000" algn="tl" rotWithShape="0">
              <a:prstClr val="black">
                <a:alpha val="40000"/>
              </a:prstClr>
            </a:outerShdw>
          </a:effectLst>
        </p:spPr>
        <p:txBody>
          <a:bodyPr wrap="square" rtlCol="0">
            <a:spAutoFit/>
          </a:bodyPr>
          <a:lstStyle/>
          <a:p>
            <a:r>
              <a:rPr lang="en-US" dirty="0" smtClean="0">
                <a:solidFill>
                  <a:schemeClr val="bg1"/>
                </a:solidFill>
              </a:rPr>
              <a:t>- Auto Scaling function</a:t>
            </a:r>
          </a:p>
          <a:p>
            <a:r>
              <a:rPr lang="en-US" dirty="0" smtClean="0">
                <a:solidFill>
                  <a:schemeClr val="bg1"/>
                </a:solidFill>
              </a:rPr>
              <a:t>- Collection Method: SSH, Telnet, plugins, &amp; etc.</a:t>
            </a:r>
          </a:p>
          <a:p>
            <a:r>
              <a:rPr lang="en-US" dirty="0" smtClean="0">
                <a:solidFill>
                  <a:schemeClr val="bg1"/>
                </a:solidFill>
              </a:rPr>
              <a:t>-</a:t>
            </a:r>
            <a:r>
              <a:rPr lang="en-US" dirty="0">
                <a:solidFill>
                  <a:schemeClr val="bg1"/>
                </a:solidFill>
              </a:rPr>
              <a:t> </a:t>
            </a:r>
            <a:r>
              <a:rPr lang="en-US" dirty="0" smtClean="0">
                <a:solidFill>
                  <a:schemeClr val="bg1"/>
                </a:solidFill>
              </a:rPr>
              <a:t>Collected Data: Application or Infrastructure KPI</a:t>
            </a:r>
          </a:p>
        </p:txBody>
      </p:sp>
      <p:sp>
        <p:nvSpPr>
          <p:cNvPr id="26" name="TextBox 25"/>
          <p:cNvSpPr txBox="1"/>
          <p:nvPr/>
        </p:nvSpPr>
        <p:spPr>
          <a:xfrm>
            <a:off x="5502421" y="2049339"/>
            <a:ext cx="3088258" cy="1477328"/>
          </a:xfrm>
          <a:prstGeom prst="rect">
            <a:avLst/>
          </a:prstGeom>
          <a:solidFill>
            <a:schemeClr val="accent1"/>
          </a:solidFill>
          <a:ln>
            <a:solidFill>
              <a:schemeClr val="tx2">
                <a:lumMod val="20000"/>
                <a:lumOff val="80000"/>
              </a:schemeClr>
            </a:solidFill>
          </a:ln>
          <a:effectLst>
            <a:outerShdw blurRad="50800" dist="38100" dir="2700000" algn="tl" rotWithShape="0">
              <a:prstClr val="black">
                <a:alpha val="40000"/>
              </a:prstClr>
            </a:outerShdw>
          </a:effectLst>
        </p:spPr>
        <p:txBody>
          <a:bodyPr wrap="square" rtlCol="0">
            <a:spAutoFit/>
          </a:bodyPr>
          <a:lstStyle/>
          <a:p>
            <a:r>
              <a:rPr lang="en-US" dirty="0" smtClean="0">
                <a:solidFill>
                  <a:schemeClr val="bg1"/>
                </a:solidFill>
              </a:rPr>
              <a:t>- Auto Heal function</a:t>
            </a:r>
          </a:p>
          <a:p>
            <a:r>
              <a:rPr lang="en-US" dirty="0" smtClean="0">
                <a:solidFill>
                  <a:schemeClr val="bg1"/>
                </a:solidFill>
              </a:rPr>
              <a:t>- Checking of Service availability</a:t>
            </a:r>
          </a:p>
          <a:p>
            <a:r>
              <a:rPr lang="en-US" dirty="0" smtClean="0">
                <a:solidFill>
                  <a:schemeClr val="bg1"/>
                </a:solidFill>
              </a:rPr>
              <a:t>- </a:t>
            </a:r>
            <a:r>
              <a:rPr lang="en-US" u="sng" dirty="0" smtClean="0">
                <a:solidFill>
                  <a:schemeClr val="bg1"/>
                </a:solidFill>
              </a:rPr>
              <a:t>Detection Method</a:t>
            </a:r>
            <a:r>
              <a:rPr lang="en-US" dirty="0" smtClean="0">
                <a:solidFill>
                  <a:schemeClr val="bg1"/>
                </a:solidFill>
              </a:rPr>
              <a:t>: </a:t>
            </a:r>
          </a:p>
          <a:p>
            <a:r>
              <a:rPr lang="en-US" dirty="0" smtClean="0">
                <a:solidFill>
                  <a:schemeClr val="bg1"/>
                </a:solidFill>
              </a:rPr>
              <a:t>  - SNMP, plugins, SSH/Telnet</a:t>
            </a:r>
          </a:p>
        </p:txBody>
      </p:sp>
      <p:sp>
        <p:nvSpPr>
          <p:cNvPr id="27" name="TextBox 26"/>
          <p:cNvSpPr txBox="1"/>
          <p:nvPr/>
        </p:nvSpPr>
        <p:spPr>
          <a:xfrm>
            <a:off x="1889929" y="4338022"/>
            <a:ext cx="3088258" cy="2031325"/>
          </a:xfrm>
          <a:prstGeom prst="rect">
            <a:avLst/>
          </a:prstGeom>
          <a:solidFill>
            <a:schemeClr val="bg1">
              <a:lumMod val="85000"/>
            </a:schemeClr>
          </a:solidFill>
          <a:ln>
            <a:solidFill>
              <a:schemeClr val="tx2">
                <a:lumMod val="20000"/>
                <a:lumOff val="80000"/>
              </a:schemeClr>
            </a:solidFill>
          </a:ln>
          <a:effectLst>
            <a:outerShdw blurRad="50800" dist="38100" dir="2700000" algn="tl" rotWithShape="0">
              <a:prstClr val="black">
                <a:alpha val="40000"/>
              </a:prstClr>
            </a:outerShdw>
          </a:effectLst>
        </p:spPr>
        <p:txBody>
          <a:bodyPr wrap="square" rtlCol="0">
            <a:spAutoFit/>
          </a:bodyPr>
          <a:lstStyle/>
          <a:p>
            <a:pPr>
              <a:defRPr/>
            </a:pPr>
            <a:r>
              <a:rPr lang="en-US" dirty="0" smtClean="0"/>
              <a:t>- Performance </a:t>
            </a:r>
            <a:r>
              <a:rPr lang="en-US" dirty="0"/>
              <a:t>Monitoring and </a:t>
            </a:r>
            <a:r>
              <a:rPr lang="en-US" dirty="0" smtClean="0"/>
              <a:t>Analytics (vSphere, OS, Application &amp; etc.)</a:t>
            </a:r>
          </a:p>
          <a:p>
            <a:pPr>
              <a:defRPr/>
            </a:pPr>
            <a:r>
              <a:rPr lang="en-US" dirty="0" smtClean="0"/>
              <a:t>- Dashboards and Reports</a:t>
            </a:r>
          </a:p>
          <a:p>
            <a:r>
              <a:rPr lang="en-US" dirty="0" smtClean="0"/>
              <a:t>- </a:t>
            </a:r>
            <a:r>
              <a:rPr lang="en-US" u="sng" dirty="0" smtClean="0"/>
              <a:t>Methods</a:t>
            </a:r>
            <a:r>
              <a:rPr lang="en-US" dirty="0" smtClean="0"/>
              <a:t>: </a:t>
            </a:r>
          </a:p>
          <a:p>
            <a:r>
              <a:rPr lang="en-US" dirty="0" smtClean="0"/>
              <a:t>   - Vendor Packages</a:t>
            </a:r>
          </a:p>
          <a:p>
            <a:r>
              <a:rPr lang="en-US" dirty="0" smtClean="0"/>
              <a:t>   - SNMP adapter</a:t>
            </a:r>
            <a:endParaRPr lang="en-US" dirty="0"/>
          </a:p>
        </p:txBody>
      </p:sp>
      <p:sp>
        <p:nvSpPr>
          <p:cNvPr id="28" name="TextBox 27"/>
          <p:cNvSpPr txBox="1"/>
          <p:nvPr/>
        </p:nvSpPr>
        <p:spPr>
          <a:xfrm>
            <a:off x="5502421" y="4338022"/>
            <a:ext cx="3088258" cy="2031325"/>
          </a:xfrm>
          <a:prstGeom prst="rect">
            <a:avLst/>
          </a:prstGeom>
          <a:solidFill>
            <a:schemeClr val="bg1">
              <a:lumMod val="85000"/>
            </a:schemeClr>
          </a:solidFill>
          <a:ln>
            <a:solidFill>
              <a:schemeClr val="tx2">
                <a:lumMod val="20000"/>
                <a:lumOff val="80000"/>
              </a:schemeClr>
            </a:solidFill>
          </a:ln>
          <a:effectLst>
            <a:outerShdw blurRad="50800" dist="38100" dir="2700000" algn="tl" rotWithShape="0">
              <a:prstClr val="black">
                <a:alpha val="40000"/>
              </a:prstClr>
            </a:outerShdw>
          </a:effectLst>
        </p:spPr>
        <p:txBody>
          <a:bodyPr wrap="square" rtlCol="0">
            <a:spAutoFit/>
          </a:bodyPr>
          <a:lstStyle/>
          <a:p>
            <a:r>
              <a:rPr lang="en-US" dirty="0" smtClean="0"/>
              <a:t>- Faults Alert</a:t>
            </a:r>
          </a:p>
          <a:p>
            <a:r>
              <a:rPr lang="en-US" dirty="0" smtClean="0"/>
              <a:t>- Intelligent Analysis Operations</a:t>
            </a:r>
          </a:p>
          <a:p>
            <a:endParaRPr lang="en-US" dirty="0"/>
          </a:p>
          <a:p>
            <a:r>
              <a:rPr lang="en-US" dirty="0" smtClean="0"/>
              <a:t>- </a:t>
            </a:r>
            <a:r>
              <a:rPr lang="en-US" u="sng" dirty="0" smtClean="0"/>
              <a:t>Methods</a:t>
            </a:r>
            <a:r>
              <a:rPr lang="en-US" dirty="0" smtClean="0"/>
              <a:t>: </a:t>
            </a:r>
          </a:p>
          <a:p>
            <a:r>
              <a:rPr lang="en-US" dirty="0" smtClean="0"/>
              <a:t>   - Vendor Packages</a:t>
            </a:r>
          </a:p>
          <a:p>
            <a:r>
              <a:rPr lang="en-US" dirty="0" smtClean="0"/>
              <a:t>   - Syslog</a:t>
            </a:r>
            <a:endParaRPr lang="en-US" dirty="0"/>
          </a:p>
        </p:txBody>
      </p:sp>
      <p:cxnSp>
        <p:nvCxnSpPr>
          <p:cNvPr id="29" name="Straight Connector 28"/>
          <p:cNvCxnSpPr/>
          <p:nvPr/>
        </p:nvCxnSpPr>
        <p:spPr>
          <a:xfrm>
            <a:off x="5224730" y="1394605"/>
            <a:ext cx="0" cy="524486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828799" y="3795623"/>
            <a:ext cx="67618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22593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VMware</a:t>
            </a:r>
          </a:p>
          <a:p>
            <a:pPr lvl="1"/>
            <a:r>
              <a:rPr lang="en-US" dirty="0"/>
              <a:t>vSphere host profile </a:t>
            </a:r>
          </a:p>
          <a:p>
            <a:pPr lvl="1"/>
            <a:endParaRPr lang="en-US" dirty="0" smtClean="0"/>
          </a:p>
          <a:p>
            <a:r>
              <a:rPr lang="en-US" dirty="0" err="1" smtClean="0"/>
              <a:t>Cloudify</a:t>
            </a:r>
            <a:endParaRPr lang="en-US" dirty="0" smtClean="0"/>
          </a:p>
          <a:p>
            <a:pPr lvl="1"/>
            <a:r>
              <a:rPr lang="en-US" dirty="0" smtClean="0"/>
              <a:t>Will </a:t>
            </a:r>
            <a:r>
              <a:rPr lang="en-US" dirty="0"/>
              <a:t>be available </a:t>
            </a:r>
          </a:p>
          <a:p>
            <a:endParaRPr lang="en-US" dirty="0"/>
          </a:p>
        </p:txBody>
      </p:sp>
      <p:sp>
        <p:nvSpPr>
          <p:cNvPr id="3" name="Title 2"/>
          <p:cNvSpPr>
            <a:spLocks noGrp="1"/>
          </p:cNvSpPr>
          <p:nvPr>
            <p:ph type="title"/>
          </p:nvPr>
        </p:nvSpPr>
        <p:spPr/>
        <p:txBody>
          <a:bodyPr/>
          <a:lstStyle/>
          <a:p>
            <a:r>
              <a:rPr lang="en-US" b="1" dirty="0"/>
              <a:t>Configuration Management</a:t>
            </a:r>
          </a:p>
        </p:txBody>
      </p:sp>
    </p:spTree>
    <p:extLst>
      <p:ext uri="{BB962C8B-B14F-4D97-AF65-F5344CB8AC3E}">
        <p14:creationId xmlns:p14="http://schemas.microsoft.com/office/powerpoint/2010/main" val="2224091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Rounded Rectangle 1217"/>
          <p:cNvSpPr/>
          <p:nvPr/>
        </p:nvSpPr>
        <p:spPr>
          <a:xfrm>
            <a:off x="1092740" y="3261286"/>
            <a:ext cx="3044264" cy="315539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8" name="Title 1"/>
          <p:cNvSpPr txBox="1">
            <a:spLocks/>
          </p:cNvSpPr>
          <p:nvPr/>
        </p:nvSpPr>
        <p:spPr>
          <a:xfrm>
            <a:off x="185355" y="179049"/>
            <a:ext cx="8804275" cy="584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400" b="1" dirty="0" smtClean="0">
                <a:solidFill>
                  <a:schemeClr val="bg1"/>
                </a:solidFill>
                <a:latin typeface="Arial" panose="020B0604020202020204" pitchFamily="34" charset="0"/>
                <a:cs typeface="Arial" panose="020B0604020202020204" pitchFamily="34" charset="0"/>
              </a:rPr>
              <a:t>Overall Physical Diagram</a:t>
            </a:r>
            <a:endParaRPr lang="en-US" sz="2400" b="1" dirty="0">
              <a:solidFill>
                <a:schemeClr val="bg1"/>
              </a:solidFill>
              <a:latin typeface="Arial" panose="020B0604020202020204" pitchFamily="34" charset="0"/>
              <a:cs typeface="Arial" panose="020B0604020202020204" pitchFamily="34" charset="0"/>
            </a:endParaRPr>
          </a:p>
        </p:txBody>
      </p:sp>
      <p:pic>
        <p:nvPicPr>
          <p:cNvPr id="1217" name="Picture 1216"/>
          <p:cNvPicPr>
            <a:picLocks noChangeAspect="1"/>
          </p:cNvPicPr>
          <p:nvPr/>
        </p:nvPicPr>
        <p:blipFill>
          <a:blip r:embed="rId3"/>
          <a:stretch>
            <a:fillRect/>
          </a:stretch>
        </p:blipFill>
        <p:spPr>
          <a:xfrm>
            <a:off x="1114258" y="4011134"/>
            <a:ext cx="2638753" cy="1792271"/>
          </a:xfrm>
          <a:prstGeom prst="rect">
            <a:avLst/>
          </a:prstGeom>
        </p:spPr>
      </p:pic>
      <p:sp>
        <p:nvSpPr>
          <p:cNvPr id="1219" name="TextBox 1218"/>
          <p:cNvSpPr txBox="1"/>
          <p:nvPr/>
        </p:nvSpPr>
        <p:spPr>
          <a:xfrm>
            <a:off x="1158445" y="3354794"/>
            <a:ext cx="1861096" cy="246221"/>
          </a:xfrm>
          <a:prstGeom prst="rect">
            <a:avLst/>
          </a:prstGeom>
          <a:noFill/>
        </p:spPr>
        <p:txBody>
          <a:bodyPr wrap="square" rtlCol="0">
            <a:spAutoFit/>
          </a:bodyPr>
          <a:lstStyle/>
          <a:p>
            <a:r>
              <a:rPr lang="en-US" sz="1000" dirty="0" err="1" smtClean="0">
                <a:solidFill>
                  <a:srgbClr val="0000FF"/>
                </a:solidFill>
              </a:rPr>
              <a:t>MediaHub</a:t>
            </a:r>
            <a:r>
              <a:rPr lang="en-US" sz="1000" dirty="0" smtClean="0">
                <a:solidFill>
                  <a:srgbClr val="0000FF"/>
                </a:solidFill>
              </a:rPr>
              <a:t> Corporate Network</a:t>
            </a:r>
            <a:endParaRPr lang="en-US" sz="1000" dirty="0">
              <a:solidFill>
                <a:srgbClr val="0000FF"/>
              </a:solidFill>
            </a:endParaRPr>
          </a:p>
        </p:txBody>
      </p:sp>
      <p:sp>
        <p:nvSpPr>
          <p:cNvPr id="390" name="TextBox 389"/>
          <p:cNvSpPr txBox="1"/>
          <p:nvPr/>
        </p:nvSpPr>
        <p:spPr>
          <a:xfrm>
            <a:off x="1548261" y="5804169"/>
            <a:ext cx="1861096" cy="246221"/>
          </a:xfrm>
          <a:prstGeom prst="rect">
            <a:avLst/>
          </a:prstGeom>
          <a:noFill/>
        </p:spPr>
        <p:txBody>
          <a:bodyPr wrap="square" rtlCol="0">
            <a:spAutoFit/>
          </a:bodyPr>
          <a:lstStyle/>
          <a:p>
            <a:r>
              <a:rPr lang="en-US" sz="1000" dirty="0" err="1" smtClean="0"/>
              <a:t>StarHub</a:t>
            </a:r>
            <a:r>
              <a:rPr lang="en-US" sz="1000" dirty="0" smtClean="0"/>
              <a:t> Corporate User</a:t>
            </a:r>
            <a:endParaRPr lang="en-US" sz="1000" dirty="0"/>
          </a:p>
        </p:txBody>
      </p:sp>
      <p:cxnSp>
        <p:nvCxnSpPr>
          <p:cNvPr id="1222" name="Straight Connector 1221"/>
          <p:cNvCxnSpPr>
            <a:endCxn id="388" idx="1"/>
          </p:cNvCxnSpPr>
          <p:nvPr/>
        </p:nvCxnSpPr>
        <p:spPr>
          <a:xfrm flipV="1">
            <a:off x="1844630" y="3106291"/>
            <a:ext cx="4087494" cy="1158397"/>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flipV="1">
            <a:off x="3694975" y="3223880"/>
            <a:ext cx="2766625" cy="1066787"/>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grpSp>
        <p:nvGrpSpPr>
          <p:cNvPr id="484" name="Group 483"/>
          <p:cNvGrpSpPr/>
          <p:nvPr/>
        </p:nvGrpSpPr>
        <p:grpSpPr>
          <a:xfrm rot="10800000" flipH="1" flipV="1">
            <a:off x="5539444" y="2257672"/>
            <a:ext cx="1549351" cy="395579"/>
            <a:chOff x="517022" y="1736539"/>
            <a:chExt cx="4021763" cy="1016600"/>
          </a:xfrm>
        </p:grpSpPr>
        <p:sp>
          <p:nvSpPr>
            <p:cNvPr id="485" name="Cloud 484"/>
            <p:cNvSpPr/>
            <p:nvPr/>
          </p:nvSpPr>
          <p:spPr>
            <a:xfrm>
              <a:off x="517022" y="1736539"/>
              <a:ext cx="4021763" cy="1016600"/>
            </a:xfrm>
            <a:prstGeom prst="cloud">
              <a:avLst/>
            </a:prstGeom>
            <a:noFill/>
            <a:ln>
              <a:solidFill>
                <a:schemeClr val="tx1">
                  <a:alpha val="8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37">
                <a:lnSpc>
                  <a:spcPct val="90000"/>
                </a:lnSpc>
                <a:spcBef>
                  <a:spcPts val="300"/>
                </a:spcBef>
              </a:pPr>
              <a:endParaRPr lang="en-US" sz="1600" dirty="0">
                <a:solidFill>
                  <a:srgbClr val="FFFFFF"/>
                </a:solidFill>
                <a:latin typeface="Dual 300" panose="02000503020000020004" pitchFamily="2" charset="0"/>
              </a:endParaRPr>
            </a:p>
          </p:txBody>
        </p:sp>
        <p:sp>
          <p:nvSpPr>
            <p:cNvPr id="486" name="TextBox 485"/>
            <p:cNvSpPr txBox="1"/>
            <p:nvPr/>
          </p:nvSpPr>
          <p:spPr>
            <a:xfrm>
              <a:off x="2164042" y="1962228"/>
              <a:ext cx="787591" cy="267928"/>
            </a:xfrm>
            <a:prstGeom prst="rect">
              <a:avLst/>
            </a:prstGeom>
            <a:noFill/>
          </p:spPr>
          <p:txBody>
            <a:bodyPr wrap="none" rtlCol="0">
              <a:spAutoFit/>
            </a:bodyPr>
            <a:lstStyle/>
            <a:p>
              <a:pPr algn="ctr" defTabSz="914377">
                <a:lnSpc>
                  <a:spcPct val="90000"/>
                </a:lnSpc>
                <a:spcBef>
                  <a:spcPts val="300"/>
                </a:spcBef>
              </a:pPr>
              <a:r>
                <a:rPr lang="en-US" sz="900" dirty="0" smtClean="0">
                  <a:solidFill>
                    <a:srgbClr val="898989"/>
                  </a:solidFill>
                  <a:latin typeface="Cooper Black" panose="0208090404030B020404" pitchFamily="18" charset="0"/>
                </a:rPr>
                <a:t>MPLS </a:t>
              </a:r>
              <a:endParaRPr lang="en-US" sz="900" dirty="0">
                <a:solidFill>
                  <a:srgbClr val="898989"/>
                </a:solidFill>
                <a:latin typeface="Cooper Black" panose="0208090404030B020404" pitchFamily="18" charset="0"/>
              </a:endParaRPr>
            </a:p>
          </p:txBody>
        </p:sp>
      </p:grpSp>
      <p:sp>
        <p:nvSpPr>
          <p:cNvPr id="1235" name="Oval 1234"/>
          <p:cNvSpPr/>
          <p:nvPr/>
        </p:nvSpPr>
        <p:spPr>
          <a:xfrm flipH="1" flipV="1">
            <a:off x="5603042" y="4859407"/>
            <a:ext cx="280055" cy="45719"/>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60">
              <a:lnSpc>
                <a:spcPct val="90000"/>
              </a:lnSpc>
              <a:spcBef>
                <a:spcPts val="300"/>
              </a:spcBef>
            </a:pPr>
            <a:endParaRPr lang="en-US" sz="1600" dirty="0">
              <a:solidFill>
                <a:srgbClr val="FFFFFF"/>
              </a:solidFill>
              <a:latin typeface="Dual 300" panose="02000503020000020004" pitchFamily="2" charset="0"/>
            </a:endParaRPr>
          </a:p>
        </p:txBody>
      </p:sp>
      <p:grpSp>
        <p:nvGrpSpPr>
          <p:cNvPr id="1422" name="Group 1421"/>
          <p:cNvGrpSpPr/>
          <p:nvPr/>
        </p:nvGrpSpPr>
        <p:grpSpPr>
          <a:xfrm rot="10800000" flipH="1" flipV="1">
            <a:off x="4845628" y="3941249"/>
            <a:ext cx="2693382" cy="832052"/>
            <a:chOff x="517022" y="1736539"/>
            <a:chExt cx="4021763" cy="1016600"/>
          </a:xfrm>
        </p:grpSpPr>
        <p:sp>
          <p:nvSpPr>
            <p:cNvPr id="1662" name="Cloud 1661"/>
            <p:cNvSpPr/>
            <p:nvPr/>
          </p:nvSpPr>
          <p:spPr>
            <a:xfrm>
              <a:off x="517022" y="1736539"/>
              <a:ext cx="4021763" cy="1016600"/>
            </a:xfrm>
            <a:prstGeom prst="cloud">
              <a:avLst/>
            </a:prstGeom>
            <a:noFill/>
            <a:ln>
              <a:solidFill>
                <a:schemeClr val="tx1">
                  <a:alpha val="8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37">
                <a:lnSpc>
                  <a:spcPct val="90000"/>
                </a:lnSpc>
                <a:spcBef>
                  <a:spcPts val="300"/>
                </a:spcBef>
              </a:pPr>
              <a:endParaRPr lang="en-US" sz="1600" dirty="0">
                <a:solidFill>
                  <a:srgbClr val="FFFFFF"/>
                </a:solidFill>
                <a:latin typeface="Dual 300" panose="02000503020000020004" pitchFamily="2" charset="0"/>
              </a:endParaRPr>
            </a:p>
          </p:txBody>
        </p:sp>
        <p:sp>
          <p:nvSpPr>
            <p:cNvPr id="1663" name="TextBox 1662"/>
            <p:cNvSpPr txBox="1"/>
            <p:nvPr/>
          </p:nvSpPr>
          <p:spPr>
            <a:xfrm>
              <a:off x="1185730" y="1827980"/>
              <a:ext cx="391862" cy="215373"/>
            </a:xfrm>
            <a:prstGeom prst="rect">
              <a:avLst/>
            </a:prstGeom>
            <a:noFill/>
          </p:spPr>
          <p:txBody>
            <a:bodyPr wrap="none" rtlCol="0">
              <a:spAutoFit/>
            </a:bodyPr>
            <a:lstStyle/>
            <a:p>
              <a:pPr algn="ctr" defTabSz="914377">
                <a:lnSpc>
                  <a:spcPct val="90000"/>
                </a:lnSpc>
                <a:spcBef>
                  <a:spcPts val="300"/>
                </a:spcBef>
              </a:pPr>
              <a:r>
                <a:rPr lang="en-US" sz="900" dirty="0">
                  <a:solidFill>
                    <a:srgbClr val="898989"/>
                  </a:solidFill>
                  <a:latin typeface="Cooper Black" panose="0208090404030B020404" pitchFamily="18" charset="0"/>
                </a:rPr>
                <a:t>VCS</a:t>
              </a:r>
            </a:p>
            <a:p>
              <a:pPr algn="ctr" defTabSz="914377">
                <a:lnSpc>
                  <a:spcPct val="90000"/>
                </a:lnSpc>
                <a:spcBef>
                  <a:spcPts val="300"/>
                </a:spcBef>
              </a:pPr>
              <a:r>
                <a:rPr lang="en-US" sz="900" dirty="0">
                  <a:solidFill>
                    <a:srgbClr val="898989"/>
                  </a:solidFill>
                  <a:latin typeface="Cooper Black" panose="0208090404030B020404" pitchFamily="18" charset="0"/>
                </a:rPr>
                <a:t>Fabric</a:t>
              </a:r>
            </a:p>
          </p:txBody>
        </p:sp>
      </p:grpSp>
      <p:grpSp>
        <p:nvGrpSpPr>
          <p:cNvPr id="1424" name="Group 1423"/>
          <p:cNvGrpSpPr>
            <a:grpSpLocks noChangeAspect="1"/>
          </p:cNvGrpSpPr>
          <p:nvPr/>
        </p:nvGrpSpPr>
        <p:grpSpPr>
          <a:xfrm flipH="1" flipV="1">
            <a:off x="6575525" y="4382098"/>
            <a:ext cx="248173" cy="209767"/>
            <a:chOff x="5469160" y="2716355"/>
            <a:chExt cx="631145" cy="420577"/>
          </a:xfrm>
          <a:solidFill>
            <a:schemeClr val="tx2">
              <a:lumMod val="75000"/>
            </a:schemeClr>
          </a:solidFill>
        </p:grpSpPr>
        <p:sp>
          <p:nvSpPr>
            <p:cNvPr id="1657" name="Freeform 48"/>
            <p:cNvSpPr>
              <a:spLocks noChangeArrowheads="1"/>
            </p:cNvSpPr>
            <p:nvPr/>
          </p:nvSpPr>
          <p:spPr bwMode="auto">
            <a:xfrm>
              <a:off x="5469160" y="2716355"/>
              <a:ext cx="631145" cy="420577"/>
            </a:xfrm>
            <a:custGeom>
              <a:avLst/>
              <a:gdLst>
                <a:gd name="T0" fmla="*/ 2695 w 2719"/>
                <a:gd name="T1" fmla="*/ 246 h 1702"/>
                <a:gd name="T2" fmla="*/ 2515 w 2719"/>
                <a:gd name="T3" fmla="*/ 186 h 1702"/>
                <a:gd name="T4" fmla="*/ 2329 w 2719"/>
                <a:gd name="T5" fmla="*/ 123 h 1702"/>
                <a:gd name="T6" fmla="*/ 2143 w 2719"/>
                <a:gd name="T7" fmla="*/ 60 h 1702"/>
                <a:gd name="T8" fmla="*/ 1957 w 2719"/>
                <a:gd name="T9" fmla="*/ 0 h 1702"/>
                <a:gd name="T10" fmla="*/ 2137 w 2719"/>
                <a:gd name="T11" fmla="*/ 74 h 1702"/>
                <a:gd name="T12" fmla="*/ 2320 w 2719"/>
                <a:gd name="T13" fmla="*/ 146 h 1702"/>
                <a:gd name="T14" fmla="*/ 2503 w 2719"/>
                <a:gd name="T15" fmla="*/ 220 h 1702"/>
                <a:gd name="T16" fmla="*/ 2397 w 2719"/>
                <a:gd name="T17" fmla="*/ 246 h 1702"/>
                <a:gd name="T18" fmla="*/ 2277 w 2719"/>
                <a:gd name="T19" fmla="*/ 243 h 1702"/>
                <a:gd name="T20" fmla="*/ 2028 w 2719"/>
                <a:gd name="T21" fmla="*/ 241 h 1702"/>
                <a:gd name="T22" fmla="*/ 1696 w 2719"/>
                <a:gd name="T23" fmla="*/ 241 h 1702"/>
                <a:gd name="T24" fmla="*/ 1031 w 2719"/>
                <a:gd name="T25" fmla="*/ 241 h 1702"/>
                <a:gd name="T26" fmla="*/ 699 w 2719"/>
                <a:gd name="T27" fmla="*/ 238 h 1702"/>
                <a:gd name="T28" fmla="*/ 178 w 2719"/>
                <a:gd name="T29" fmla="*/ 238 h 1702"/>
                <a:gd name="T30" fmla="*/ 223 w 2719"/>
                <a:gd name="T31" fmla="*/ 220 h 1702"/>
                <a:gd name="T32" fmla="*/ 499 w 2719"/>
                <a:gd name="T33" fmla="*/ 112 h 1702"/>
                <a:gd name="T34" fmla="*/ 682 w 2719"/>
                <a:gd name="T35" fmla="*/ 37 h 1702"/>
                <a:gd name="T36" fmla="*/ 679 w 2719"/>
                <a:gd name="T37" fmla="*/ 29 h 1702"/>
                <a:gd name="T38" fmla="*/ 493 w 2719"/>
                <a:gd name="T39" fmla="*/ 91 h 1702"/>
                <a:gd name="T40" fmla="*/ 398 w 2719"/>
                <a:gd name="T41" fmla="*/ 123 h 1702"/>
                <a:gd name="T42" fmla="*/ 63 w 2719"/>
                <a:gd name="T43" fmla="*/ 238 h 1702"/>
                <a:gd name="T44" fmla="*/ 34 w 2719"/>
                <a:gd name="T45" fmla="*/ 238 h 1702"/>
                <a:gd name="T46" fmla="*/ 34 w 2719"/>
                <a:gd name="T47" fmla="*/ 238 h 1702"/>
                <a:gd name="T48" fmla="*/ 9 w 2719"/>
                <a:gd name="T49" fmla="*/ 249 h 1702"/>
                <a:gd name="T50" fmla="*/ 0 w 2719"/>
                <a:gd name="T51" fmla="*/ 272 h 1702"/>
                <a:gd name="T52" fmla="*/ 6 w 2719"/>
                <a:gd name="T53" fmla="*/ 1673 h 1702"/>
                <a:gd name="T54" fmla="*/ 6 w 2719"/>
                <a:gd name="T55" fmla="*/ 1675 h 1702"/>
                <a:gd name="T56" fmla="*/ 6 w 2719"/>
                <a:gd name="T57" fmla="*/ 1684 h 1702"/>
                <a:gd name="T58" fmla="*/ 23 w 2719"/>
                <a:gd name="T59" fmla="*/ 1701 h 1702"/>
                <a:gd name="T60" fmla="*/ 178 w 2719"/>
                <a:gd name="T61" fmla="*/ 1701 h 1702"/>
                <a:gd name="T62" fmla="*/ 607 w 2719"/>
                <a:gd name="T63" fmla="*/ 1699 h 1702"/>
                <a:gd name="T64" fmla="*/ 1183 w 2719"/>
                <a:gd name="T65" fmla="*/ 1693 h 1702"/>
                <a:gd name="T66" fmla="*/ 1756 w 2719"/>
                <a:gd name="T67" fmla="*/ 1684 h 1702"/>
                <a:gd name="T68" fmla="*/ 2329 w 2719"/>
                <a:gd name="T69" fmla="*/ 1673 h 1702"/>
                <a:gd name="T70" fmla="*/ 1756 w 2719"/>
                <a:gd name="T71" fmla="*/ 1664 h 1702"/>
                <a:gd name="T72" fmla="*/ 1183 w 2719"/>
                <a:gd name="T73" fmla="*/ 1656 h 1702"/>
                <a:gd name="T74" fmla="*/ 607 w 2719"/>
                <a:gd name="T75" fmla="*/ 1650 h 1702"/>
                <a:gd name="T76" fmla="*/ 178 w 2719"/>
                <a:gd name="T77" fmla="*/ 1647 h 1702"/>
                <a:gd name="T78" fmla="*/ 66 w 2719"/>
                <a:gd name="T79" fmla="*/ 974 h 1702"/>
                <a:gd name="T80" fmla="*/ 367 w 2719"/>
                <a:gd name="T81" fmla="*/ 306 h 1702"/>
                <a:gd name="T82" fmla="*/ 1000 w 2719"/>
                <a:gd name="T83" fmla="*/ 304 h 1702"/>
                <a:gd name="T84" fmla="*/ 1364 w 2719"/>
                <a:gd name="T85" fmla="*/ 306 h 1702"/>
                <a:gd name="T86" fmla="*/ 1862 w 2719"/>
                <a:gd name="T87" fmla="*/ 304 h 1702"/>
                <a:gd name="T88" fmla="*/ 2194 w 2719"/>
                <a:gd name="T89" fmla="*/ 301 h 1702"/>
                <a:gd name="T90" fmla="*/ 2360 w 2719"/>
                <a:gd name="T91" fmla="*/ 298 h 1702"/>
                <a:gd name="T92" fmla="*/ 2670 w 2719"/>
                <a:gd name="T93" fmla="*/ 298 h 1702"/>
                <a:gd name="T94" fmla="*/ 2675 w 2719"/>
                <a:gd name="T95" fmla="*/ 621 h 1702"/>
                <a:gd name="T96" fmla="*/ 2678 w 2719"/>
                <a:gd name="T97" fmla="*/ 974 h 1702"/>
                <a:gd name="T98" fmla="*/ 2687 w 2719"/>
                <a:gd name="T99" fmla="*/ 1323 h 1702"/>
                <a:gd name="T100" fmla="*/ 2695 w 2719"/>
                <a:gd name="T101" fmla="*/ 1673 h 1702"/>
                <a:gd name="T102" fmla="*/ 2704 w 2719"/>
                <a:gd name="T103" fmla="*/ 1323 h 1702"/>
                <a:gd name="T104" fmla="*/ 2710 w 2719"/>
                <a:gd name="T105" fmla="*/ 974 h 1702"/>
                <a:gd name="T106" fmla="*/ 2715 w 2719"/>
                <a:gd name="T107" fmla="*/ 621 h 1702"/>
                <a:gd name="T108" fmla="*/ 2718 w 2719"/>
                <a:gd name="T109" fmla="*/ 272 h 1702"/>
                <a:gd name="T110" fmla="*/ 2718 w 2719"/>
                <a:gd name="T111" fmla="*/ 272 h 1702"/>
                <a:gd name="T112" fmla="*/ 2712 w 2719"/>
                <a:gd name="T113" fmla="*/ 255 h 1702"/>
                <a:gd name="T114" fmla="*/ 2695 w 2719"/>
                <a:gd name="T115" fmla="*/ 246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9" h="1702">
                  <a:moveTo>
                    <a:pt x="2695" y="246"/>
                  </a:moveTo>
                  <a:lnTo>
                    <a:pt x="2695" y="246"/>
                  </a:lnTo>
                  <a:lnTo>
                    <a:pt x="2690" y="246"/>
                  </a:lnTo>
                  <a:lnTo>
                    <a:pt x="2515" y="186"/>
                  </a:lnTo>
                  <a:lnTo>
                    <a:pt x="2515" y="186"/>
                  </a:lnTo>
                  <a:lnTo>
                    <a:pt x="2329" y="123"/>
                  </a:lnTo>
                  <a:lnTo>
                    <a:pt x="2237" y="91"/>
                  </a:lnTo>
                  <a:lnTo>
                    <a:pt x="2143" y="60"/>
                  </a:lnTo>
                  <a:lnTo>
                    <a:pt x="2048" y="29"/>
                  </a:lnTo>
                  <a:lnTo>
                    <a:pt x="1957" y="0"/>
                  </a:lnTo>
                  <a:lnTo>
                    <a:pt x="2045" y="37"/>
                  </a:lnTo>
                  <a:lnTo>
                    <a:pt x="2137" y="74"/>
                  </a:lnTo>
                  <a:lnTo>
                    <a:pt x="2229" y="112"/>
                  </a:lnTo>
                  <a:lnTo>
                    <a:pt x="2320" y="146"/>
                  </a:lnTo>
                  <a:lnTo>
                    <a:pt x="2320" y="146"/>
                  </a:lnTo>
                  <a:lnTo>
                    <a:pt x="2503" y="220"/>
                  </a:lnTo>
                  <a:lnTo>
                    <a:pt x="2569" y="246"/>
                  </a:lnTo>
                  <a:lnTo>
                    <a:pt x="2397" y="246"/>
                  </a:lnTo>
                  <a:lnTo>
                    <a:pt x="2360" y="243"/>
                  </a:lnTo>
                  <a:lnTo>
                    <a:pt x="2277" y="243"/>
                  </a:lnTo>
                  <a:lnTo>
                    <a:pt x="2194" y="243"/>
                  </a:lnTo>
                  <a:lnTo>
                    <a:pt x="2028" y="241"/>
                  </a:lnTo>
                  <a:lnTo>
                    <a:pt x="1862" y="241"/>
                  </a:lnTo>
                  <a:lnTo>
                    <a:pt x="1696" y="241"/>
                  </a:lnTo>
                  <a:lnTo>
                    <a:pt x="1364" y="238"/>
                  </a:lnTo>
                  <a:lnTo>
                    <a:pt x="1031" y="241"/>
                  </a:lnTo>
                  <a:lnTo>
                    <a:pt x="1000" y="241"/>
                  </a:lnTo>
                  <a:lnTo>
                    <a:pt x="699" y="238"/>
                  </a:lnTo>
                  <a:lnTo>
                    <a:pt x="367" y="238"/>
                  </a:lnTo>
                  <a:lnTo>
                    <a:pt x="178" y="238"/>
                  </a:lnTo>
                  <a:lnTo>
                    <a:pt x="223" y="220"/>
                  </a:lnTo>
                  <a:lnTo>
                    <a:pt x="223" y="220"/>
                  </a:lnTo>
                  <a:lnTo>
                    <a:pt x="407" y="146"/>
                  </a:lnTo>
                  <a:lnTo>
                    <a:pt x="499" y="112"/>
                  </a:lnTo>
                  <a:lnTo>
                    <a:pt x="590" y="74"/>
                  </a:lnTo>
                  <a:lnTo>
                    <a:pt x="682" y="37"/>
                  </a:lnTo>
                  <a:lnTo>
                    <a:pt x="774" y="0"/>
                  </a:lnTo>
                  <a:lnTo>
                    <a:pt x="679" y="29"/>
                  </a:lnTo>
                  <a:lnTo>
                    <a:pt x="585" y="60"/>
                  </a:lnTo>
                  <a:lnTo>
                    <a:pt x="493" y="91"/>
                  </a:lnTo>
                  <a:lnTo>
                    <a:pt x="398" y="123"/>
                  </a:lnTo>
                  <a:lnTo>
                    <a:pt x="398" y="123"/>
                  </a:lnTo>
                  <a:lnTo>
                    <a:pt x="212" y="186"/>
                  </a:lnTo>
                  <a:lnTo>
                    <a:pt x="63" y="238"/>
                  </a:lnTo>
                  <a:lnTo>
                    <a:pt x="34" y="238"/>
                  </a:lnTo>
                  <a:lnTo>
                    <a:pt x="34" y="238"/>
                  </a:lnTo>
                  <a:lnTo>
                    <a:pt x="34" y="238"/>
                  </a:lnTo>
                  <a:lnTo>
                    <a:pt x="34" y="238"/>
                  </a:lnTo>
                  <a:lnTo>
                    <a:pt x="20" y="241"/>
                  </a:lnTo>
                  <a:lnTo>
                    <a:pt x="9" y="249"/>
                  </a:lnTo>
                  <a:lnTo>
                    <a:pt x="3" y="258"/>
                  </a:lnTo>
                  <a:lnTo>
                    <a:pt x="0" y="272"/>
                  </a:lnTo>
                  <a:lnTo>
                    <a:pt x="0" y="974"/>
                  </a:lnTo>
                  <a:lnTo>
                    <a:pt x="6" y="1673"/>
                  </a:lnTo>
                  <a:lnTo>
                    <a:pt x="6" y="1675"/>
                  </a:lnTo>
                  <a:lnTo>
                    <a:pt x="6" y="1675"/>
                  </a:lnTo>
                  <a:lnTo>
                    <a:pt x="6" y="1675"/>
                  </a:lnTo>
                  <a:lnTo>
                    <a:pt x="6" y="1684"/>
                  </a:lnTo>
                  <a:lnTo>
                    <a:pt x="15" y="1696"/>
                  </a:lnTo>
                  <a:lnTo>
                    <a:pt x="23" y="1701"/>
                  </a:lnTo>
                  <a:lnTo>
                    <a:pt x="34" y="1701"/>
                  </a:lnTo>
                  <a:lnTo>
                    <a:pt x="178" y="1701"/>
                  </a:lnTo>
                  <a:lnTo>
                    <a:pt x="321" y="1701"/>
                  </a:lnTo>
                  <a:lnTo>
                    <a:pt x="607" y="1699"/>
                  </a:lnTo>
                  <a:lnTo>
                    <a:pt x="894" y="1696"/>
                  </a:lnTo>
                  <a:lnTo>
                    <a:pt x="1183" y="1693"/>
                  </a:lnTo>
                  <a:lnTo>
                    <a:pt x="1469" y="1690"/>
                  </a:lnTo>
                  <a:lnTo>
                    <a:pt x="1756" y="1684"/>
                  </a:lnTo>
                  <a:lnTo>
                    <a:pt x="2042" y="1678"/>
                  </a:lnTo>
                  <a:lnTo>
                    <a:pt x="2329" y="1673"/>
                  </a:lnTo>
                  <a:lnTo>
                    <a:pt x="2042" y="1667"/>
                  </a:lnTo>
                  <a:lnTo>
                    <a:pt x="1756" y="1664"/>
                  </a:lnTo>
                  <a:lnTo>
                    <a:pt x="1469" y="1658"/>
                  </a:lnTo>
                  <a:lnTo>
                    <a:pt x="1183" y="1656"/>
                  </a:lnTo>
                  <a:lnTo>
                    <a:pt x="894" y="1653"/>
                  </a:lnTo>
                  <a:lnTo>
                    <a:pt x="607" y="1650"/>
                  </a:lnTo>
                  <a:lnTo>
                    <a:pt x="321" y="1647"/>
                  </a:lnTo>
                  <a:lnTo>
                    <a:pt x="178" y="1647"/>
                  </a:lnTo>
                  <a:lnTo>
                    <a:pt x="63" y="1644"/>
                  </a:lnTo>
                  <a:lnTo>
                    <a:pt x="66" y="974"/>
                  </a:lnTo>
                  <a:lnTo>
                    <a:pt x="66" y="306"/>
                  </a:lnTo>
                  <a:lnTo>
                    <a:pt x="367" y="306"/>
                  </a:lnTo>
                  <a:lnTo>
                    <a:pt x="699" y="304"/>
                  </a:lnTo>
                  <a:lnTo>
                    <a:pt x="1000" y="304"/>
                  </a:lnTo>
                  <a:lnTo>
                    <a:pt x="1031" y="304"/>
                  </a:lnTo>
                  <a:lnTo>
                    <a:pt x="1364" y="306"/>
                  </a:lnTo>
                  <a:lnTo>
                    <a:pt x="1696" y="304"/>
                  </a:lnTo>
                  <a:lnTo>
                    <a:pt x="1862" y="304"/>
                  </a:lnTo>
                  <a:lnTo>
                    <a:pt x="2028" y="304"/>
                  </a:lnTo>
                  <a:lnTo>
                    <a:pt x="2194" y="301"/>
                  </a:lnTo>
                  <a:lnTo>
                    <a:pt x="2277" y="301"/>
                  </a:lnTo>
                  <a:lnTo>
                    <a:pt x="2360" y="298"/>
                  </a:lnTo>
                  <a:lnTo>
                    <a:pt x="2397" y="298"/>
                  </a:lnTo>
                  <a:lnTo>
                    <a:pt x="2670" y="298"/>
                  </a:lnTo>
                  <a:lnTo>
                    <a:pt x="2673" y="447"/>
                  </a:lnTo>
                  <a:lnTo>
                    <a:pt x="2675" y="621"/>
                  </a:lnTo>
                  <a:lnTo>
                    <a:pt x="2675" y="621"/>
                  </a:lnTo>
                  <a:lnTo>
                    <a:pt x="2678" y="974"/>
                  </a:lnTo>
                  <a:lnTo>
                    <a:pt x="2678" y="974"/>
                  </a:lnTo>
                  <a:lnTo>
                    <a:pt x="2687" y="1323"/>
                  </a:lnTo>
                  <a:lnTo>
                    <a:pt x="2690" y="1498"/>
                  </a:lnTo>
                  <a:lnTo>
                    <a:pt x="2695" y="1673"/>
                  </a:lnTo>
                  <a:lnTo>
                    <a:pt x="2698" y="1498"/>
                  </a:lnTo>
                  <a:lnTo>
                    <a:pt x="2704" y="1323"/>
                  </a:lnTo>
                  <a:lnTo>
                    <a:pt x="2704" y="1323"/>
                  </a:lnTo>
                  <a:lnTo>
                    <a:pt x="2710" y="974"/>
                  </a:lnTo>
                  <a:lnTo>
                    <a:pt x="2710" y="974"/>
                  </a:lnTo>
                  <a:lnTo>
                    <a:pt x="2715" y="621"/>
                  </a:lnTo>
                  <a:lnTo>
                    <a:pt x="2718" y="447"/>
                  </a:lnTo>
                  <a:lnTo>
                    <a:pt x="2718" y="272"/>
                  </a:lnTo>
                  <a:lnTo>
                    <a:pt x="2718" y="272"/>
                  </a:lnTo>
                  <a:lnTo>
                    <a:pt x="2718" y="272"/>
                  </a:lnTo>
                  <a:lnTo>
                    <a:pt x="2715" y="263"/>
                  </a:lnTo>
                  <a:lnTo>
                    <a:pt x="2712" y="255"/>
                  </a:lnTo>
                  <a:lnTo>
                    <a:pt x="2704" y="249"/>
                  </a:lnTo>
                  <a:lnTo>
                    <a:pt x="2695" y="24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58" name="Freeform 21"/>
            <p:cNvSpPr>
              <a:spLocks noChangeArrowheads="1"/>
            </p:cNvSpPr>
            <p:nvPr/>
          </p:nvSpPr>
          <p:spPr bwMode="auto">
            <a:xfrm>
              <a:off x="5806508" y="2824188"/>
              <a:ext cx="219667" cy="116046"/>
            </a:xfrm>
            <a:custGeom>
              <a:avLst/>
              <a:gdLst>
                <a:gd name="T0" fmla="*/ 653 w 1092"/>
                <a:gd name="T1" fmla="*/ 372 h 542"/>
                <a:gd name="T2" fmla="*/ 630 w 1092"/>
                <a:gd name="T3" fmla="*/ 363 h 542"/>
                <a:gd name="T4" fmla="*/ 618 w 1092"/>
                <a:gd name="T5" fmla="*/ 363 h 542"/>
                <a:gd name="T6" fmla="*/ 581 w 1092"/>
                <a:gd name="T7" fmla="*/ 366 h 542"/>
                <a:gd name="T8" fmla="*/ 232 w 1092"/>
                <a:gd name="T9" fmla="*/ 375 h 542"/>
                <a:gd name="T10" fmla="*/ 28 w 1092"/>
                <a:gd name="T11" fmla="*/ 386 h 542"/>
                <a:gd name="T12" fmla="*/ 28 w 1092"/>
                <a:gd name="T13" fmla="*/ 389 h 542"/>
                <a:gd name="T14" fmla="*/ 232 w 1092"/>
                <a:gd name="T15" fmla="*/ 398 h 542"/>
                <a:gd name="T16" fmla="*/ 581 w 1092"/>
                <a:gd name="T17" fmla="*/ 406 h 542"/>
                <a:gd name="T18" fmla="*/ 618 w 1092"/>
                <a:gd name="T19" fmla="*/ 409 h 542"/>
                <a:gd name="T20" fmla="*/ 615 w 1092"/>
                <a:gd name="T21" fmla="*/ 501 h 542"/>
                <a:gd name="T22" fmla="*/ 615 w 1092"/>
                <a:gd name="T23" fmla="*/ 509 h 542"/>
                <a:gd name="T24" fmla="*/ 618 w 1092"/>
                <a:gd name="T25" fmla="*/ 515 h 542"/>
                <a:gd name="T26" fmla="*/ 630 w 1092"/>
                <a:gd name="T27" fmla="*/ 535 h 542"/>
                <a:gd name="T28" fmla="*/ 647 w 1092"/>
                <a:gd name="T29" fmla="*/ 541 h 542"/>
                <a:gd name="T30" fmla="*/ 667 w 1092"/>
                <a:gd name="T31" fmla="*/ 535 h 542"/>
                <a:gd name="T32" fmla="*/ 879 w 1092"/>
                <a:gd name="T33" fmla="*/ 415 h 542"/>
                <a:gd name="T34" fmla="*/ 1028 w 1092"/>
                <a:gd name="T35" fmla="*/ 326 h 542"/>
                <a:gd name="T36" fmla="*/ 1074 w 1092"/>
                <a:gd name="T37" fmla="*/ 300 h 542"/>
                <a:gd name="T38" fmla="*/ 1077 w 1092"/>
                <a:gd name="T39" fmla="*/ 297 h 542"/>
                <a:gd name="T40" fmla="*/ 1091 w 1092"/>
                <a:gd name="T41" fmla="*/ 274 h 542"/>
                <a:gd name="T42" fmla="*/ 1082 w 1092"/>
                <a:gd name="T43" fmla="*/ 246 h 542"/>
                <a:gd name="T44" fmla="*/ 1054 w 1092"/>
                <a:gd name="T45" fmla="*/ 229 h 542"/>
                <a:gd name="T46" fmla="*/ 976 w 1092"/>
                <a:gd name="T47" fmla="*/ 183 h 542"/>
                <a:gd name="T48" fmla="*/ 667 w 1092"/>
                <a:gd name="T49" fmla="*/ 5 h 542"/>
                <a:gd name="T50" fmla="*/ 661 w 1092"/>
                <a:gd name="T51" fmla="*/ 2 h 542"/>
                <a:gd name="T52" fmla="*/ 653 w 1092"/>
                <a:gd name="T53" fmla="*/ 0 h 542"/>
                <a:gd name="T54" fmla="*/ 627 w 1092"/>
                <a:gd name="T55" fmla="*/ 8 h 542"/>
                <a:gd name="T56" fmla="*/ 618 w 1092"/>
                <a:gd name="T57" fmla="*/ 25 h 542"/>
                <a:gd name="T58" fmla="*/ 618 w 1092"/>
                <a:gd name="T59" fmla="*/ 54 h 542"/>
                <a:gd name="T60" fmla="*/ 618 w 1092"/>
                <a:gd name="T61" fmla="*/ 134 h 542"/>
                <a:gd name="T62" fmla="*/ 581 w 1092"/>
                <a:gd name="T63" fmla="*/ 134 h 542"/>
                <a:gd name="T64" fmla="*/ 232 w 1092"/>
                <a:gd name="T65" fmla="*/ 146 h 542"/>
                <a:gd name="T66" fmla="*/ 28 w 1092"/>
                <a:gd name="T67" fmla="*/ 154 h 542"/>
                <a:gd name="T68" fmla="*/ 28 w 1092"/>
                <a:gd name="T69" fmla="*/ 157 h 542"/>
                <a:gd name="T70" fmla="*/ 232 w 1092"/>
                <a:gd name="T71" fmla="*/ 166 h 542"/>
                <a:gd name="T72" fmla="*/ 581 w 1092"/>
                <a:gd name="T73" fmla="*/ 177 h 542"/>
                <a:gd name="T74" fmla="*/ 618 w 1092"/>
                <a:gd name="T75" fmla="*/ 177 h 542"/>
                <a:gd name="T76" fmla="*/ 635 w 1092"/>
                <a:gd name="T77" fmla="*/ 177 h 542"/>
                <a:gd name="T78" fmla="*/ 659 w 1092"/>
                <a:gd name="T79" fmla="*/ 163 h 542"/>
                <a:gd name="T80" fmla="*/ 664 w 1092"/>
                <a:gd name="T81" fmla="*/ 148 h 542"/>
                <a:gd name="T82" fmla="*/ 664 w 1092"/>
                <a:gd name="T83" fmla="*/ 140 h 542"/>
                <a:gd name="T84" fmla="*/ 664 w 1092"/>
                <a:gd name="T85" fmla="*/ 108 h 542"/>
                <a:gd name="T86" fmla="*/ 848 w 1092"/>
                <a:gd name="T87" fmla="*/ 171 h 542"/>
                <a:gd name="T88" fmla="*/ 1011 w 1092"/>
                <a:gd name="T89" fmla="*/ 269 h 542"/>
                <a:gd name="T90" fmla="*/ 950 w 1092"/>
                <a:gd name="T91" fmla="*/ 306 h 542"/>
                <a:gd name="T92" fmla="*/ 667 w 1092"/>
                <a:gd name="T93" fmla="*/ 478 h 542"/>
                <a:gd name="T94" fmla="*/ 664 w 1092"/>
                <a:gd name="T95" fmla="*/ 401 h 542"/>
                <a:gd name="T96" fmla="*/ 618 w 1092"/>
                <a:gd name="T97" fmla="*/ 143 h 542"/>
                <a:gd name="T98" fmla="*/ 641 w 1092"/>
                <a:gd name="T99" fmla="*/ 48 h 542"/>
                <a:gd name="T100" fmla="*/ 667 w 1092"/>
                <a:gd name="T101" fmla="*/ 34 h 542"/>
                <a:gd name="T102" fmla="*/ 667 w 1092"/>
                <a:gd name="T103" fmla="*/ 506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2" h="542">
                  <a:moveTo>
                    <a:pt x="661" y="386"/>
                  </a:moveTo>
                  <a:lnTo>
                    <a:pt x="661" y="386"/>
                  </a:lnTo>
                  <a:lnTo>
                    <a:pt x="659" y="381"/>
                  </a:lnTo>
                  <a:lnTo>
                    <a:pt x="653" y="372"/>
                  </a:lnTo>
                  <a:lnTo>
                    <a:pt x="644" y="369"/>
                  </a:lnTo>
                  <a:lnTo>
                    <a:pt x="635" y="366"/>
                  </a:lnTo>
                  <a:lnTo>
                    <a:pt x="635" y="366"/>
                  </a:lnTo>
                  <a:lnTo>
                    <a:pt x="630" y="363"/>
                  </a:lnTo>
                  <a:lnTo>
                    <a:pt x="627" y="363"/>
                  </a:lnTo>
                  <a:lnTo>
                    <a:pt x="624" y="363"/>
                  </a:lnTo>
                  <a:lnTo>
                    <a:pt x="618" y="363"/>
                  </a:lnTo>
                  <a:lnTo>
                    <a:pt x="618" y="363"/>
                  </a:lnTo>
                  <a:lnTo>
                    <a:pt x="607" y="363"/>
                  </a:lnTo>
                  <a:lnTo>
                    <a:pt x="607" y="363"/>
                  </a:lnTo>
                  <a:lnTo>
                    <a:pt x="581" y="366"/>
                  </a:lnTo>
                  <a:lnTo>
                    <a:pt x="581" y="366"/>
                  </a:lnTo>
                  <a:lnTo>
                    <a:pt x="392" y="369"/>
                  </a:lnTo>
                  <a:lnTo>
                    <a:pt x="392" y="369"/>
                  </a:lnTo>
                  <a:lnTo>
                    <a:pt x="232" y="375"/>
                  </a:lnTo>
                  <a:lnTo>
                    <a:pt x="232" y="375"/>
                  </a:lnTo>
                  <a:lnTo>
                    <a:pt x="106" y="381"/>
                  </a:lnTo>
                  <a:lnTo>
                    <a:pt x="106" y="381"/>
                  </a:lnTo>
                  <a:lnTo>
                    <a:pt x="28" y="386"/>
                  </a:lnTo>
                  <a:lnTo>
                    <a:pt x="28" y="386"/>
                  </a:lnTo>
                  <a:lnTo>
                    <a:pt x="0" y="386"/>
                  </a:lnTo>
                  <a:lnTo>
                    <a:pt x="0" y="386"/>
                  </a:lnTo>
                  <a:lnTo>
                    <a:pt x="28" y="389"/>
                  </a:lnTo>
                  <a:lnTo>
                    <a:pt x="28" y="389"/>
                  </a:lnTo>
                  <a:lnTo>
                    <a:pt x="106" y="392"/>
                  </a:lnTo>
                  <a:lnTo>
                    <a:pt x="106" y="392"/>
                  </a:lnTo>
                  <a:lnTo>
                    <a:pt x="232" y="398"/>
                  </a:lnTo>
                  <a:lnTo>
                    <a:pt x="232" y="398"/>
                  </a:lnTo>
                  <a:lnTo>
                    <a:pt x="392" y="403"/>
                  </a:lnTo>
                  <a:lnTo>
                    <a:pt x="392" y="403"/>
                  </a:lnTo>
                  <a:lnTo>
                    <a:pt x="581" y="406"/>
                  </a:lnTo>
                  <a:lnTo>
                    <a:pt x="581" y="406"/>
                  </a:lnTo>
                  <a:lnTo>
                    <a:pt x="607" y="409"/>
                  </a:lnTo>
                  <a:lnTo>
                    <a:pt x="607" y="409"/>
                  </a:lnTo>
                  <a:lnTo>
                    <a:pt x="618" y="409"/>
                  </a:lnTo>
                  <a:lnTo>
                    <a:pt x="618" y="409"/>
                  </a:lnTo>
                  <a:lnTo>
                    <a:pt x="618" y="435"/>
                  </a:lnTo>
                  <a:lnTo>
                    <a:pt x="618" y="435"/>
                  </a:lnTo>
                  <a:lnTo>
                    <a:pt x="618" y="486"/>
                  </a:lnTo>
                  <a:lnTo>
                    <a:pt x="615" y="501"/>
                  </a:lnTo>
                  <a:lnTo>
                    <a:pt x="615" y="504"/>
                  </a:lnTo>
                  <a:lnTo>
                    <a:pt x="615" y="506"/>
                  </a:lnTo>
                  <a:lnTo>
                    <a:pt x="615" y="509"/>
                  </a:lnTo>
                  <a:lnTo>
                    <a:pt x="615" y="509"/>
                  </a:lnTo>
                  <a:lnTo>
                    <a:pt x="618" y="512"/>
                  </a:lnTo>
                  <a:lnTo>
                    <a:pt x="618" y="512"/>
                  </a:lnTo>
                  <a:lnTo>
                    <a:pt x="618" y="515"/>
                  </a:lnTo>
                  <a:lnTo>
                    <a:pt x="618" y="515"/>
                  </a:lnTo>
                  <a:lnTo>
                    <a:pt x="618" y="521"/>
                  </a:lnTo>
                  <a:lnTo>
                    <a:pt x="618" y="521"/>
                  </a:lnTo>
                  <a:lnTo>
                    <a:pt x="624" y="527"/>
                  </a:lnTo>
                  <a:lnTo>
                    <a:pt x="630" y="535"/>
                  </a:lnTo>
                  <a:lnTo>
                    <a:pt x="630" y="535"/>
                  </a:lnTo>
                  <a:lnTo>
                    <a:pt x="638" y="538"/>
                  </a:lnTo>
                  <a:lnTo>
                    <a:pt x="647" y="541"/>
                  </a:lnTo>
                  <a:lnTo>
                    <a:pt x="647" y="541"/>
                  </a:lnTo>
                  <a:lnTo>
                    <a:pt x="661" y="538"/>
                  </a:lnTo>
                  <a:lnTo>
                    <a:pt x="661" y="538"/>
                  </a:lnTo>
                  <a:lnTo>
                    <a:pt x="664" y="535"/>
                  </a:lnTo>
                  <a:lnTo>
                    <a:pt x="667" y="535"/>
                  </a:lnTo>
                  <a:lnTo>
                    <a:pt x="670" y="532"/>
                  </a:lnTo>
                  <a:lnTo>
                    <a:pt x="681" y="527"/>
                  </a:lnTo>
                  <a:lnTo>
                    <a:pt x="681" y="527"/>
                  </a:lnTo>
                  <a:lnTo>
                    <a:pt x="879" y="415"/>
                  </a:lnTo>
                  <a:lnTo>
                    <a:pt x="879" y="415"/>
                  </a:lnTo>
                  <a:lnTo>
                    <a:pt x="979" y="355"/>
                  </a:lnTo>
                  <a:lnTo>
                    <a:pt x="979" y="355"/>
                  </a:lnTo>
                  <a:lnTo>
                    <a:pt x="1028" y="326"/>
                  </a:lnTo>
                  <a:lnTo>
                    <a:pt x="1054" y="312"/>
                  </a:lnTo>
                  <a:lnTo>
                    <a:pt x="1068" y="303"/>
                  </a:lnTo>
                  <a:lnTo>
                    <a:pt x="1071" y="300"/>
                  </a:lnTo>
                  <a:lnTo>
                    <a:pt x="1074" y="300"/>
                  </a:lnTo>
                  <a:lnTo>
                    <a:pt x="1074" y="300"/>
                  </a:lnTo>
                  <a:lnTo>
                    <a:pt x="1074" y="300"/>
                  </a:lnTo>
                  <a:lnTo>
                    <a:pt x="1077" y="297"/>
                  </a:lnTo>
                  <a:lnTo>
                    <a:pt x="1077" y="297"/>
                  </a:lnTo>
                  <a:lnTo>
                    <a:pt x="1082" y="292"/>
                  </a:lnTo>
                  <a:lnTo>
                    <a:pt x="1088" y="283"/>
                  </a:lnTo>
                  <a:lnTo>
                    <a:pt x="1088" y="283"/>
                  </a:lnTo>
                  <a:lnTo>
                    <a:pt x="1091" y="274"/>
                  </a:lnTo>
                  <a:lnTo>
                    <a:pt x="1091" y="263"/>
                  </a:lnTo>
                  <a:lnTo>
                    <a:pt x="1091" y="263"/>
                  </a:lnTo>
                  <a:lnTo>
                    <a:pt x="1085" y="252"/>
                  </a:lnTo>
                  <a:lnTo>
                    <a:pt x="1082" y="246"/>
                  </a:lnTo>
                  <a:lnTo>
                    <a:pt x="1082" y="246"/>
                  </a:lnTo>
                  <a:lnTo>
                    <a:pt x="1071" y="237"/>
                  </a:lnTo>
                  <a:lnTo>
                    <a:pt x="1065" y="234"/>
                  </a:lnTo>
                  <a:lnTo>
                    <a:pt x="1054" y="229"/>
                  </a:lnTo>
                  <a:lnTo>
                    <a:pt x="1028" y="211"/>
                  </a:lnTo>
                  <a:lnTo>
                    <a:pt x="1028" y="211"/>
                  </a:lnTo>
                  <a:lnTo>
                    <a:pt x="976" y="183"/>
                  </a:lnTo>
                  <a:lnTo>
                    <a:pt x="976" y="183"/>
                  </a:lnTo>
                  <a:lnTo>
                    <a:pt x="876" y="126"/>
                  </a:lnTo>
                  <a:lnTo>
                    <a:pt x="876" y="126"/>
                  </a:lnTo>
                  <a:lnTo>
                    <a:pt x="678" y="11"/>
                  </a:lnTo>
                  <a:lnTo>
                    <a:pt x="667" y="5"/>
                  </a:lnTo>
                  <a:lnTo>
                    <a:pt x="667" y="5"/>
                  </a:lnTo>
                  <a:lnTo>
                    <a:pt x="664" y="2"/>
                  </a:lnTo>
                  <a:lnTo>
                    <a:pt x="661" y="2"/>
                  </a:lnTo>
                  <a:lnTo>
                    <a:pt x="661" y="2"/>
                  </a:lnTo>
                  <a:lnTo>
                    <a:pt x="659" y="0"/>
                  </a:lnTo>
                  <a:lnTo>
                    <a:pt x="659" y="0"/>
                  </a:lnTo>
                  <a:lnTo>
                    <a:pt x="653" y="0"/>
                  </a:lnTo>
                  <a:lnTo>
                    <a:pt x="653" y="0"/>
                  </a:lnTo>
                  <a:lnTo>
                    <a:pt x="644" y="0"/>
                  </a:lnTo>
                  <a:lnTo>
                    <a:pt x="635" y="2"/>
                  </a:lnTo>
                  <a:lnTo>
                    <a:pt x="635" y="2"/>
                  </a:lnTo>
                  <a:lnTo>
                    <a:pt x="627" y="8"/>
                  </a:lnTo>
                  <a:lnTo>
                    <a:pt x="621" y="14"/>
                  </a:lnTo>
                  <a:lnTo>
                    <a:pt x="621" y="14"/>
                  </a:lnTo>
                  <a:lnTo>
                    <a:pt x="618" y="25"/>
                  </a:lnTo>
                  <a:lnTo>
                    <a:pt x="618" y="25"/>
                  </a:lnTo>
                  <a:lnTo>
                    <a:pt x="615" y="31"/>
                  </a:lnTo>
                  <a:lnTo>
                    <a:pt x="615" y="34"/>
                  </a:lnTo>
                  <a:lnTo>
                    <a:pt x="615" y="40"/>
                  </a:lnTo>
                  <a:lnTo>
                    <a:pt x="618" y="54"/>
                  </a:lnTo>
                  <a:lnTo>
                    <a:pt x="618" y="54"/>
                  </a:lnTo>
                  <a:lnTo>
                    <a:pt x="618" y="108"/>
                  </a:lnTo>
                  <a:lnTo>
                    <a:pt x="618" y="108"/>
                  </a:lnTo>
                  <a:lnTo>
                    <a:pt x="618" y="134"/>
                  </a:lnTo>
                  <a:lnTo>
                    <a:pt x="618" y="134"/>
                  </a:lnTo>
                  <a:lnTo>
                    <a:pt x="607" y="134"/>
                  </a:lnTo>
                  <a:lnTo>
                    <a:pt x="607" y="134"/>
                  </a:lnTo>
                  <a:lnTo>
                    <a:pt x="581" y="134"/>
                  </a:lnTo>
                  <a:lnTo>
                    <a:pt x="581" y="134"/>
                  </a:lnTo>
                  <a:lnTo>
                    <a:pt x="392" y="140"/>
                  </a:lnTo>
                  <a:lnTo>
                    <a:pt x="392" y="140"/>
                  </a:lnTo>
                  <a:lnTo>
                    <a:pt x="232" y="146"/>
                  </a:lnTo>
                  <a:lnTo>
                    <a:pt x="232" y="146"/>
                  </a:lnTo>
                  <a:lnTo>
                    <a:pt x="106" y="148"/>
                  </a:lnTo>
                  <a:lnTo>
                    <a:pt x="106" y="148"/>
                  </a:lnTo>
                  <a:lnTo>
                    <a:pt x="28" y="154"/>
                  </a:lnTo>
                  <a:lnTo>
                    <a:pt x="28" y="154"/>
                  </a:lnTo>
                  <a:lnTo>
                    <a:pt x="0" y="154"/>
                  </a:lnTo>
                  <a:lnTo>
                    <a:pt x="0" y="154"/>
                  </a:lnTo>
                  <a:lnTo>
                    <a:pt x="28" y="157"/>
                  </a:lnTo>
                  <a:lnTo>
                    <a:pt x="28" y="157"/>
                  </a:lnTo>
                  <a:lnTo>
                    <a:pt x="106" y="160"/>
                  </a:lnTo>
                  <a:lnTo>
                    <a:pt x="106" y="160"/>
                  </a:lnTo>
                  <a:lnTo>
                    <a:pt x="232" y="166"/>
                  </a:lnTo>
                  <a:lnTo>
                    <a:pt x="232" y="166"/>
                  </a:lnTo>
                  <a:lnTo>
                    <a:pt x="392" y="171"/>
                  </a:lnTo>
                  <a:lnTo>
                    <a:pt x="392" y="171"/>
                  </a:lnTo>
                  <a:lnTo>
                    <a:pt x="581" y="177"/>
                  </a:lnTo>
                  <a:lnTo>
                    <a:pt x="581" y="177"/>
                  </a:lnTo>
                  <a:lnTo>
                    <a:pt x="607" y="177"/>
                  </a:lnTo>
                  <a:lnTo>
                    <a:pt x="607" y="177"/>
                  </a:lnTo>
                  <a:lnTo>
                    <a:pt x="618" y="177"/>
                  </a:lnTo>
                  <a:lnTo>
                    <a:pt x="624" y="177"/>
                  </a:lnTo>
                  <a:lnTo>
                    <a:pt x="627" y="177"/>
                  </a:lnTo>
                  <a:lnTo>
                    <a:pt x="627" y="177"/>
                  </a:lnTo>
                  <a:lnTo>
                    <a:pt x="635" y="177"/>
                  </a:lnTo>
                  <a:lnTo>
                    <a:pt x="635" y="177"/>
                  </a:lnTo>
                  <a:lnTo>
                    <a:pt x="644" y="174"/>
                  </a:lnTo>
                  <a:lnTo>
                    <a:pt x="653" y="168"/>
                  </a:lnTo>
                  <a:lnTo>
                    <a:pt x="659" y="163"/>
                  </a:lnTo>
                  <a:lnTo>
                    <a:pt x="661" y="154"/>
                  </a:lnTo>
                  <a:lnTo>
                    <a:pt x="661" y="154"/>
                  </a:lnTo>
                  <a:lnTo>
                    <a:pt x="664" y="151"/>
                  </a:lnTo>
                  <a:lnTo>
                    <a:pt x="664" y="148"/>
                  </a:lnTo>
                  <a:lnTo>
                    <a:pt x="664" y="146"/>
                  </a:lnTo>
                  <a:lnTo>
                    <a:pt x="664" y="143"/>
                  </a:lnTo>
                  <a:lnTo>
                    <a:pt x="664" y="143"/>
                  </a:lnTo>
                  <a:lnTo>
                    <a:pt x="664" y="140"/>
                  </a:lnTo>
                  <a:lnTo>
                    <a:pt x="664" y="134"/>
                  </a:lnTo>
                  <a:lnTo>
                    <a:pt x="664" y="134"/>
                  </a:lnTo>
                  <a:lnTo>
                    <a:pt x="664" y="108"/>
                  </a:lnTo>
                  <a:lnTo>
                    <a:pt x="664" y="108"/>
                  </a:lnTo>
                  <a:lnTo>
                    <a:pt x="667" y="63"/>
                  </a:lnTo>
                  <a:lnTo>
                    <a:pt x="667" y="63"/>
                  </a:lnTo>
                  <a:lnTo>
                    <a:pt x="848" y="171"/>
                  </a:lnTo>
                  <a:lnTo>
                    <a:pt x="848" y="171"/>
                  </a:lnTo>
                  <a:lnTo>
                    <a:pt x="948" y="231"/>
                  </a:lnTo>
                  <a:lnTo>
                    <a:pt x="948" y="231"/>
                  </a:lnTo>
                  <a:lnTo>
                    <a:pt x="999" y="260"/>
                  </a:lnTo>
                  <a:lnTo>
                    <a:pt x="1011" y="269"/>
                  </a:lnTo>
                  <a:lnTo>
                    <a:pt x="999" y="277"/>
                  </a:lnTo>
                  <a:lnTo>
                    <a:pt x="999" y="277"/>
                  </a:lnTo>
                  <a:lnTo>
                    <a:pt x="950" y="306"/>
                  </a:lnTo>
                  <a:lnTo>
                    <a:pt x="950" y="306"/>
                  </a:lnTo>
                  <a:lnTo>
                    <a:pt x="850" y="366"/>
                  </a:lnTo>
                  <a:lnTo>
                    <a:pt x="850" y="366"/>
                  </a:lnTo>
                  <a:lnTo>
                    <a:pt x="667" y="478"/>
                  </a:lnTo>
                  <a:lnTo>
                    <a:pt x="667" y="478"/>
                  </a:lnTo>
                  <a:lnTo>
                    <a:pt x="664" y="435"/>
                  </a:lnTo>
                  <a:lnTo>
                    <a:pt x="664" y="435"/>
                  </a:lnTo>
                  <a:lnTo>
                    <a:pt x="664" y="409"/>
                  </a:lnTo>
                  <a:lnTo>
                    <a:pt x="664" y="401"/>
                  </a:lnTo>
                  <a:lnTo>
                    <a:pt x="664" y="401"/>
                  </a:lnTo>
                  <a:lnTo>
                    <a:pt x="664" y="395"/>
                  </a:lnTo>
                  <a:lnTo>
                    <a:pt x="661" y="386"/>
                  </a:lnTo>
                  <a:close/>
                  <a:moveTo>
                    <a:pt x="618" y="143"/>
                  </a:moveTo>
                  <a:lnTo>
                    <a:pt x="618" y="143"/>
                  </a:lnTo>
                  <a:close/>
                  <a:moveTo>
                    <a:pt x="627" y="134"/>
                  </a:moveTo>
                  <a:lnTo>
                    <a:pt x="627" y="134"/>
                  </a:lnTo>
                  <a:close/>
                  <a:moveTo>
                    <a:pt x="641" y="48"/>
                  </a:moveTo>
                  <a:lnTo>
                    <a:pt x="641" y="48"/>
                  </a:lnTo>
                  <a:close/>
                  <a:moveTo>
                    <a:pt x="667" y="34"/>
                  </a:moveTo>
                  <a:lnTo>
                    <a:pt x="667" y="31"/>
                  </a:lnTo>
                  <a:lnTo>
                    <a:pt x="667" y="34"/>
                  </a:lnTo>
                  <a:close/>
                  <a:moveTo>
                    <a:pt x="641" y="492"/>
                  </a:moveTo>
                  <a:lnTo>
                    <a:pt x="641" y="492"/>
                  </a:lnTo>
                  <a:close/>
                  <a:moveTo>
                    <a:pt x="667" y="506"/>
                  </a:moveTo>
                  <a:lnTo>
                    <a:pt x="667" y="5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59" name="Freeform 22"/>
            <p:cNvSpPr>
              <a:spLocks noChangeArrowheads="1"/>
            </p:cNvSpPr>
            <p:nvPr/>
          </p:nvSpPr>
          <p:spPr bwMode="auto">
            <a:xfrm>
              <a:off x="5532217" y="2880669"/>
              <a:ext cx="218781" cy="116990"/>
            </a:xfrm>
            <a:custGeom>
              <a:avLst/>
              <a:gdLst>
                <a:gd name="T0" fmla="*/ 857 w 1090"/>
                <a:gd name="T1" fmla="*/ 381 h 545"/>
                <a:gd name="T2" fmla="*/ 507 w 1090"/>
                <a:gd name="T3" fmla="*/ 370 h 545"/>
                <a:gd name="T4" fmla="*/ 461 w 1090"/>
                <a:gd name="T5" fmla="*/ 367 h 545"/>
                <a:gd name="T6" fmla="*/ 444 w 1090"/>
                <a:gd name="T7" fmla="*/ 370 h 545"/>
                <a:gd name="T8" fmla="*/ 433 w 1090"/>
                <a:gd name="T9" fmla="*/ 384 h 545"/>
                <a:gd name="T10" fmla="*/ 430 w 1090"/>
                <a:gd name="T11" fmla="*/ 401 h 545"/>
                <a:gd name="T12" fmla="*/ 427 w 1090"/>
                <a:gd name="T13" fmla="*/ 441 h 545"/>
                <a:gd name="T14" fmla="*/ 241 w 1090"/>
                <a:gd name="T15" fmla="*/ 370 h 545"/>
                <a:gd name="T16" fmla="*/ 81 w 1090"/>
                <a:gd name="T17" fmla="*/ 272 h 545"/>
                <a:gd name="T18" fmla="*/ 146 w 1090"/>
                <a:gd name="T19" fmla="*/ 235 h 545"/>
                <a:gd name="T20" fmla="*/ 427 w 1090"/>
                <a:gd name="T21" fmla="*/ 66 h 545"/>
                <a:gd name="T22" fmla="*/ 427 w 1090"/>
                <a:gd name="T23" fmla="*/ 149 h 545"/>
                <a:gd name="T24" fmla="*/ 427 w 1090"/>
                <a:gd name="T25" fmla="*/ 161 h 545"/>
                <a:gd name="T26" fmla="*/ 433 w 1090"/>
                <a:gd name="T27" fmla="*/ 178 h 545"/>
                <a:gd name="T28" fmla="*/ 456 w 1090"/>
                <a:gd name="T29" fmla="*/ 192 h 545"/>
                <a:gd name="T30" fmla="*/ 499 w 1090"/>
                <a:gd name="T31" fmla="*/ 192 h 545"/>
                <a:gd name="T32" fmla="*/ 851 w 1090"/>
                <a:gd name="T33" fmla="*/ 181 h 545"/>
                <a:gd name="T34" fmla="*/ 1054 w 1090"/>
                <a:gd name="T35" fmla="*/ 172 h 545"/>
                <a:gd name="T36" fmla="*/ 1054 w 1090"/>
                <a:gd name="T37" fmla="*/ 169 h 545"/>
                <a:gd name="T38" fmla="*/ 851 w 1090"/>
                <a:gd name="T39" fmla="*/ 161 h 545"/>
                <a:gd name="T40" fmla="*/ 499 w 1090"/>
                <a:gd name="T41" fmla="*/ 149 h 545"/>
                <a:gd name="T42" fmla="*/ 473 w 1090"/>
                <a:gd name="T43" fmla="*/ 135 h 545"/>
                <a:gd name="T44" fmla="*/ 476 w 1090"/>
                <a:gd name="T45" fmla="*/ 54 h 545"/>
                <a:gd name="T46" fmla="*/ 476 w 1090"/>
                <a:gd name="T47" fmla="*/ 32 h 545"/>
                <a:gd name="T48" fmla="*/ 476 w 1090"/>
                <a:gd name="T49" fmla="*/ 20 h 545"/>
                <a:gd name="T50" fmla="*/ 456 w 1090"/>
                <a:gd name="T51" fmla="*/ 3 h 545"/>
                <a:gd name="T52" fmla="*/ 438 w 1090"/>
                <a:gd name="T53" fmla="*/ 3 h 545"/>
                <a:gd name="T54" fmla="*/ 416 w 1090"/>
                <a:gd name="T55" fmla="*/ 14 h 545"/>
                <a:gd name="T56" fmla="*/ 118 w 1090"/>
                <a:gd name="T57" fmla="*/ 186 h 545"/>
                <a:gd name="T58" fmla="*/ 20 w 1090"/>
                <a:gd name="T59" fmla="*/ 244 h 545"/>
                <a:gd name="T60" fmla="*/ 15 w 1090"/>
                <a:gd name="T61" fmla="*/ 246 h 545"/>
                <a:gd name="T62" fmla="*/ 0 w 1090"/>
                <a:gd name="T63" fmla="*/ 266 h 545"/>
                <a:gd name="T64" fmla="*/ 3 w 1090"/>
                <a:gd name="T65" fmla="*/ 289 h 545"/>
                <a:gd name="T66" fmla="*/ 18 w 1090"/>
                <a:gd name="T67" fmla="*/ 301 h 545"/>
                <a:gd name="T68" fmla="*/ 60 w 1090"/>
                <a:gd name="T69" fmla="*/ 326 h 545"/>
                <a:gd name="T70" fmla="*/ 212 w 1090"/>
                <a:gd name="T71" fmla="*/ 415 h 545"/>
                <a:gd name="T72" fmla="*/ 433 w 1090"/>
                <a:gd name="T73" fmla="*/ 541 h 545"/>
                <a:gd name="T74" fmla="*/ 436 w 1090"/>
                <a:gd name="T75" fmla="*/ 544 h 545"/>
                <a:gd name="T76" fmla="*/ 447 w 1090"/>
                <a:gd name="T77" fmla="*/ 544 h 545"/>
                <a:gd name="T78" fmla="*/ 473 w 1090"/>
                <a:gd name="T79" fmla="*/ 527 h 545"/>
                <a:gd name="T80" fmla="*/ 476 w 1090"/>
                <a:gd name="T81" fmla="*/ 516 h 545"/>
                <a:gd name="T82" fmla="*/ 476 w 1090"/>
                <a:gd name="T83" fmla="*/ 496 h 545"/>
                <a:gd name="T84" fmla="*/ 476 w 1090"/>
                <a:gd name="T85" fmla="*/ 412 h 545"/>
                <a:gd name="T86" fmla="*/ 504 w 1090"/>
                <a:gd name="T87" fmla="*/ 412 h 545"/>
                <a:gd name="T88" fmla="*/ 857 w 1090"/>
                <a:gd name="T89" fmla="*/ 401 h 545"/>
                <a:gd name="T90" fmla="*/ 1060 w 1090"/>
                <a:gd name="T91" fmla="*/ 392 h 545"/>
                <a:gd name="T92" fmla="*/ 1060 w 1090"/>
                <a:gd name="T93" fmla="*/ 390 h 545"/>
                <a:gd name="T94" fmla="*/ 46 w 1090"/>
                <a:gd name="T95" fmla="*/ 295 h 545"/>
                <a:gd name="T96" fmla="*/ 427 w 1090"/>
                <a:gd name="T97" fmla="*/ 51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0" h="545">
                  <a:moveTo>
                    <a:pt x="983" y="384"/>
                  </a:moveTo>
                  <a:lnTo>
                    <a:pt x="983" y="384"/>
                  </a:lnTo>
                  <a:lnTo>
                    <a:pt x="857" y="381"/>
                  </a:lnTo>
                  <a:lnTo>
                    <a:pt x="857" y="381"/>
                  </a:lnTo>
                  <a:lnTo>
                    <a:pt x="696" y="375"/>
                  </a:lnTo>
                  <a:lnTo>
                    <a:pt x="696" y="375"/>
                  </a:lnTo>
                  <a:lnTo>
                    <a:pt x="507" y="370"/>
                  </a:lnTo>
                  <a:lnTo>
                    <a:pt x="507" y="370"/>
                  </a:lnTo>
                  <a:lnTo>
                    <a:pt x="482" y="370"/>
                  </a:lnTo>
                  <a:lnTo>
                    <a:pt x="482" y="370"/>
                  </a:lnTo>
                  <a:lnTo>
                    <a:pt x="467" y="367"/>
                  </a:lnTo>
                  <a:lnTo>
                    <a:pt x="461" y="367"/>
                  </a:lnTo>
                  <a:lnTo>
                    <a:pt x="459" y="367"/>
                  </a:lnTo>
                  <a:lnTo>
                    <a:pt x="456" y="367"/>
                  </a:lnTo>
                  <a:lnTo>
                    <a:pt x="456" y="367"/>
                  </a:lnTo>
                  <a:lnTo>
                    <a:pt x="444" y="370"/>
                  </a:lnTo>
                  <a:lnTo>
                    <a:pt x="444" y="370"/>
                  </a:lnTo>
                  <a:lnTo>
                    <a:pt x="438" y="375"/>
                  </a:lnTo>
                  <a:lnTo>
                    <a:pt x="433" y="384"/>
                  </a:lnTo>
                  <a:lnTo>
                    <a:pt x="433" y="384"/>
                  </a:lnTo>
                  <a:lnTo>
                    <a:pt x="430" y="387"/>
                  </a:lnTo>
                  <a:lnTo>
                    <a:pt x="430" y="392"/>
                  </a:lnTo>
                  <a:lnTo>
                    <a:pt x="430" y="395"/>
                  </a:lnTo>
                  <a:lnTo>
                    <a:pt x="430" y="401"/>
                  </a:lnTo>
                  <a:lnTo>
                    <a:pt x="430" y="415"/>
                  </a:lnTo>
                  <a:lnTo>
                    <a:pt x="430" y="415"/>
                  </a:lnTo>
                  <a:lnTo>
                    <a:pt x="427" y="441"/>
                  </a:lnTo>
                  <a:lnTo>
                    <a:pt x="427" y="441"/>
                  </a:lnTo>
                  <a:lnTo>
                    <a:pt x="427" y="481"/>
                  </a:lnTo>
                  <a:lnTo>
                    <a:pt x="427" y="481"/>
                  </a:lnTo>
                  <a:lnTo>
                    <a:pt x="241" y="370"/>
                  </a:lnTo>
                  <a:lnTo>
                    <a:pt x="241" y="370"/>
                  </a:lnTo>
                  <a:lnTo>
                    <a:pt x="141" y="310"/>
                  </a:lnTo>
                  <a:lnTo>
                    <a:pt x="141" y="310"/>
                  </a:lnTo>
                  <a:lnTo>
                    <a:pt x="89" y="278"/>
                  </a:lnTo>
                  <a:lnTo>
                    <a:pt x="81" y="272"/>
                  </a:lnTo>
                  <a:lnTo>
                    <a:pt x="95" y="266"/>
                  </a:lnTo>
                  <a:lnTo>
                    <a:pt x="95" y="266"/>
                  </a:lnTo>
                  <a:lnTo>
                    <a:pt x="146" y="235"/>
                  </a:lnTo>
                  <a:lnTo>
                    <a:pt x="146" y="235"/>
                  </a:lnTo>
                  <a:lnTo>
                    <a:pt x="246" y="175"/>
                  </a:lnTo>
                  <a:lnTo>
                    <a:pt x="246" y="175"/>
                  </a:lnTo>
                  <a:lnTo>
                    <a:pt x="427" y="66"/>
                  </a:lnTo>
                  <a:lnTo>
                    <a:pt x="427" y="66"/>
                  </a:lnTo>
                  <a:lnTo>
                    <a:pt x="427" y="109"/>
                  </a:lnTo>
                  <a:lnTo>
                    <a:pt x="427" y="109"/>
                  </a:lnTo>
                  <a:lnTo>
                    <a:pt x="427" y="135"/>
                  </a:lnTo>
                  <a:lnTo>
                    <a:pt x="427" y="149"/>
                  </a:lnTo>
                  <a:lnTo>
                    <a:pt x="427" y="155"/>
                  </a:lnTo>
                  <a:lnTo>
                    <a:pt x="427" y="158"/>
                  </a:lnTo>
                  <a:lnTo>
                    <a:pt x="427" y="158"/>
                  </a:lnTo>
                  <a:lnTo>
                    <a:pt x="427" y="161"/>
                  </a:lnTo>
                  <a:lnTo>
                    <a:pt x="427" y="161"/>
                  </a:lnTo>
                  <a:lnTo>
                    <a:pt x="430" y="169"/>
                  </a:lnTo>
                  <a:lnTo>
                    <a:pt x="430" y="169"/>
                  </a:lnTo>
                  <a:lnTo>
                    <a:pt x="433" y="178"/>
                  </a:lnTo>
                  <a:lnTo>
                    <a:pt x="441" y="183"/>
                  </a:lnTo>
                  <a:lnTo>
                    <a:pt x="447" y="189"/>
                  </a:lnTo>
                  <a:lnTo>
                    <a:pt x="456" y="192"/>
                  </a:lnTo>
                  <a:lnTo>
                    <a:pt x="456" y="192"/>
                  </a:lnTo>
                  <a:lnTo>
                    <a:pt x="467" y="192"/>
                  </a:lnTo>
                  <a:lnTo>
                    <a:pt x="473" y="192"/>
                  </a:lnTo>
                  <a:lnTo>
                    <a:pt x="473" y="192"/>
                  </a:lnTo>
                  <a:lnTo>
                    <a:pt x="499" y="192"/>
                  </a:lnTo>
                  <a:lnTo>
                    <a:pt x="499" y="192"/>
                  </a:lnTo>
                  <a:lnTo>
                    <a:pt x="691" y="186"/>
                  </a:lnTo>
                  <a:lnTo>
                    <a:pt x="691" y="186"/>
                  </a:lnTo>
                  <a:lnTo>
                    <a:pt x="851" y="181"/>
                  </a:lnTo>
                  <a:lnTo>
                    <a:pt x="851" y="181"/>
                  </a:lnTo>
                  <a:lnTo>
                    <a:pt x="974" y="175"/>
                  </a:lnTo>
                  <a:lnTo>
                    <a:pt x="974" y="175"/>
                  </a:lnTo>
                  <a:lnTo>
                    <a:pt x="1054" y="172"/>
                  </a:lnTo>
                  <a:lnTo>
                    <a:pt x="1054" y="172"/>
                  </a:lnTo>
                  <a:lnTo>
                    <a:pt x="1083" y="169"/>
                  </a:lnTo>
                  <a:lnTo>
                    <a:pt x="1083" y="169"/>
                  </a:lnTo>
                  <a:lnTo>
                    <a:pt x="1054" y="169"/>
                  </a:lnTo>
                  <a:lnTo>
                    <a:pt x="1054" y="169"/>
                  </a:lnTo>
                  <a:lnTo>
                    <a:pt x="974" y="163"/>
                  </a:lnTo>
                  <a:lnTo>
                    <a:pt x="974" y="163"/>
                  </a:lnTo>
                  <a:lnTo>
                    <a:pt x="851" y="161"/>
                  </a:lnTo>
                  <a:lnTo>
                    <a:pt x="851" y="161"/>
                  </a:lnTo>
                  <a:lnTo>
                    <a:pt x="691" y="155"/>
                  </a:lnTo>
                  <a:lnTo>
                    <a:pt x="691" y="155"/>
                  </a:lnTo>
                  <a:lnTo>
                    <a:pt x="499" y="149"/>
                  </a:lnTo>
                  <a:lnTo>
                    <a:pt x="499" y="149"/>
                  </a:lnTo>
                  <a:lnTo>
                    <a:pt x="473" y="149"/>
                  </a:lnTo>
                  <a:lnTo>
                    <a:pt x="473" y="149"/>
                  </a:lnTo>
                  <a:lnTo>
                    <a:pt x="473" y="135"/>
                  </a:lnTo>
                  <a:lnTo>
                    <a:pt x="473" y="135"/>
                  </a:lnTo>
                  <a:lnTo>
                    <a:pt x="476" y="109"/>
                  </a:lnTo>
                  <a:lnTo>
                    <a:pt x="476" y="109"/>
                  </a:lnTo>
                  <a:lnTo>
                    <a:pt x="476" y="54"/>
                  </a:lnTo>
                  <a:lnTo>
                    <a:pt x="476" y="43"/>
                  </a:lnTo>
                  <a:lnTo>
                    <a:pt x="476" y="35"/>
                  </a:lnTo>
                  <a:lnTo>
                    <a:pt x="476" y="32"/>
                  </a:lnTo>
                  <a:lnTo>
                    <a:pt x="476" y="32"/>
                  </a:lnTo>
                  <a:lnTo>
                    <a:pt x="476" y="32"/>
                  </a:lnTo>
                  <a:lnTo>
                    <a:pt x="476" y="26"/>
                  </a:lnTo>
                  <a:lnTo>
                    <a:pt x="476" y="26"/>
                  </a:lnTo>
                  <a:lnTo>
                    <a:pt x="476" y="20"/>
                  </a:lnTo>
                  <a:lnTo>
                    <a:pt x="476" y="20"/>
                  </a:lnTo>
                  <a:lnTo>
                    <a:pt x="467" y="9"/>
                  </a:lnTo>
                  <a:lnTo>
                    <a:pt x="456" y="3"/>
                  </a:lnTo>
                  <a:lnTo>
                    <a:pt x="456" y="3"/>
                  </a:lnTo>
                  <a:lnTo>
                    <a:pt x="444" y="0"/>
                  </a:lnTo>
                  <a:lnTo>
                    <a:pt x="444" y="0"/>
                  </a:lnTo>
                  <a:lnTo>
                    <a:pt x="438" y="3"/>
                  </a:lnTo>
                  <a:lnTo>
                    <a:pt x="438" y="3"/>
                  </a:lnTo>
                  <a:lnTo>
                    <a:pt x="433" y="6"/>
                  </a:lnTo>
                  <a:lnTo>
                    <a:pt x="427" y="9"/>
                  </a:lnTo>
                  <a:lnTo>
                    <a:pt x="416" y="14"/>
                  </a:lnTo>
                  <a:lnTo>
                    <a:pt x="416" y="14"/>
                  </a:lnTo>
                  <a:lnTo>
                    <a:pt x="218" y="129"/>
                  </a:lnTo>
                  <a:lnTo>
                    <a:pt x="218" y="129"/>
                  </a:lnTo>
                  <a:lnTo>
                    <a:pt x="118" y="186"/>
                  </a:lnTo>
                  <a:lnTo>
                    <a:pt x="118" y="186"/>
                  </a:lnTo>
                  <a:lnTo>
                    <a:pt x="66" y="218"/>
                  </a:lnTo>
                  <a:lnTo>
                    <a:pt x="40" y="232"/>
                  </a:lnTo>
                  <a:lnTo>
                    <a:pt x="29" y="238"/>
                  </a:lnTo>
                  <a:lnTo>
                    <a:pt x="20" y="244"/>
                  </a:lnTo>
                  <a:lnTo>
                    <a:pt x="18" y="244"/>
                  </a:lnTo>
                  <a:lnTo>
                    <a:pt x="18" y="246"/>
                  </a:lnTo>
                  <a:lnTo>
                    <a:pt x="15" y="246"/>
                  </a:lnTo>
                  <a:lnTo>
                    <a:pt x="15" y="246"/>
                  </a:lnTo>
                  <a:lnTo>
                    <a:pt x="9" y="252"/>
                  </a:lnTo>
                  <a:lnTo>
                    <a:pt x="9" y="252"/>
                  </a:lnTo>
                  <a:lnTo>
                    <a:pt x="3" y="261"/>
                  </a:lnTo>
                  <a:lnTo>
                    <a:pt x="0" y="266"/>
                  </a:lnTo>
                  <a:lnTo>
                    <a:pt x="0" y="275"/>
                  </a:lnTo>
                  <a:lnTo>
                    <a:pt x="0" y="284"/>
                  </a:lnTo>
                  <a:lnTo>
                    <a:pt x="0" y="284"/>
                  </a:lnTo>
                  <a:lnTo>
                    <a:pt x="3" y="289"/>
                  </a:lnTo>
                  <a:lnTo>
                    <a:pt x="9" y="295"/>
                  </a:lnTo>
                  <a:lnTo>
                    <a:pt x="9" y="295"/>
                  </a:lnTo>
                  <a:lnTo>
                    <a:pt x="15" y="301"/>
                  </a:lnTo>
                  <a:lnTo>
                    <a:pt x="18" y="301"/>
                  </a:lnTo>
                  <a:lnTo>
                    <a:pt x="23" y="307"/>
                  </a:lnTo>
                  <a:lnTo>
                    <a:pt x="35" y="312"/>
                  </a:lnTo>
                  <a:lnTo>
                    <a:pt x="60" y="326"/>
                  </a:lnTo>
                  <a:lnTo>
                    <a:pt x="60" y="326"/>
                  </a:lnTo>
                  <a:lnTo>
                    <a:pt x="112" y="358"/>
                  </a:lnTo>
                  <a:lnTo>
                    <a:pt x="112" y="358"/>
                  </a:lnTo>
                  <a:lnTo>
                    <a:pt x="212" y="415"/>
                  </a:lnTo>
                  <a:lnTo>
                    <a:pt x="212" y="415"/>
                  </a:lnTo>
                  <a:lnTo>
                    <a:pt x="410" y="530"/>
                  </a:lnTo>
                  <a:lnTo>
                    <a:pt x="421" y="536"/>
                  </a:lnTo>
                  <a:lnTo>
                    <a:pt x="430" y="538"/>
                  </a:lnTo>
                  <a:lnTo>
                    <a:pt x="433" y="541"/>
                  </a:lnTo>
                  <a:lnTo>
                    <a:pt x="433" y="541"/>
                  </a:lnTo>
                  <a:lnTo>
                    <a:pt x="433" y="541"/>
                  </a:lnTo>
                  <a:lnTo>
                    <a:pt x="436" y="544"/>
                  </a:lnTo>
                  <a:lnTo>
                    <a:pt x="436" y="544"/>
                  </a:lnTo>
                  <a:lnTo>
                    <a:pt x="441" y="544"/>
                  </a:lnTo>
                  <a:lnTo>
                    <a:pt x="441" y="544"/>
                  </a:lnTo>
                  <a:lnTo>
                    <a:pt x="447" y="544"/>
                  </a:lnTo>
                  <a:lnTo>
                    <a:pt x="447" y="544"/>
                  </a:lnTo>
                  <a:lnTo>
                    <a:pt x="459" y="544"/>
                  </a:lnTo>
                  <a:lnTo>
                    <a:pt x="467" y="538"/>
                  </a:lnTo>
                  <a:lnTo>
                    <a:pt x="467" y="538"/>
                  </a:lnTo>
                  <a:lnTo>
                    <a:pt x="473" y="527"/>
                  </a:lnTo>
                  <a:lnTo>
                    <a:pt x="476" y="518"/>
                  </a:lnTo>
                  <a:lnTo>
                    <a:pt x="476" y="518"/>
                  </a:lnTo>
                  <a:lnTo>
                    <a:pt x="476" y="516"/>
                  </a:lnTo>
                  <a:lnTo>
                    <a:pt x="476" y="516"/>
                  </a:lnTo>
                  <a:lnTo>
                    <a:pt x="476" y="513"/>
                  </a:lnTo>
                  <a:lnTo>
                    <a:pt x="476" y="510"/>
                  </a:lnTo>
                  <a:lnTo>
                    <a:pt x="476" y="496"/>
                  </a:lnTo>
                  <a:lnTo>
                    <a:pt x="476" y="496"/>
                  </a:lnTo>
                  <a:lnTo>
                    <a:pt x="476" y="441"/>
                  </a:lnTo>
                  <a:lnTo>
                    <a:pt x="476" y="441"/>
                  </a:lnTo>
                  <a:lnTo>
                    <a:pt x="476" y="415"/>
                  </a:lnTo>
                  <a:lnTo>
                    <a:pt x="476" y="412"/>
                  </a:lnTo>
                  <a:lnTo>
                    <a:pt x="476" y="412"/>
                  </a:lnTo>
                  <a:lnTo>
                    <a:pt x="482" y="412"/>
                  </a:lnTo>
                  <a:lnTo>
                    <a:pt x="482" y="412"/>
                  </a:lnTo>
                  <a:lnTo>
                    <a:pt x="504" y="412"/>
                  </a:lnTo>
                  <a:lnTo>
                    <a:pt x="504" y="412"/>
                  </a:lnTo>
                  <a:lnTo>
                    <a:pt x="696" y="407"/>
                  </a:lnTo>
                  <a:lnTo>
                    <a:pt x="696" y="407"/>
                  </a:lnTo>
                  <a:lnTo>
                    <a:pt x="857" y="401"/>
                  </a:lnTo>
                  <a:lnTo>
                    <a:pt x="857" y="401"/>
                  </a:lnTo>
                  <a:lnTo>
                    <a:pt x="983" y="395"/>
                  </a:lnTo>
                  <a:lnTo>
                    <a:pt x="983" y="395"/>
                  </a:lnTo>
                  <a:lnTo>
                    <a:pt x="1060" y="392"/>
                  </a:lnTo>
                  <a:lnTo>
                    <a:pt x="1060" y="392"/>
                  </a:lnTo>
                  <a:lnTo>
                    <a:pt x="1089" y="390"/>
                  </a:lnTo>
                  <a:lnTo>
                    <a:pt x="1089" y="390"/>
                  </a:lnTo>
                  <a:lnTo>
                    <a:pt x="1060" y="390"/>
                  </a:lnTo>
                  <a:lnTo>
                    <a:pt x="1060" y="390"/>
                  </a:lnTo>
                  <a:lnTo>
                    <a:pt x="983" y="384"/>
                  </a:lnTo>
                  <a:close/>
                  <a:moveTo>
                    <a:pt x="46" y="295"/>
                  </a:moveTo>
                  <a:lnTo>
                    <a:pt x="46" y="295"/>
                  </a:lnTo>
                  <a:close/>
                  <a:moveTo>
                    <a:pt x="456" y="412"/>
                  </a:moveTo>
                  <a:lnTo>
                    <a:pt x="456" y="412"/>
                  </a:lnTo>
                  <a:close/>
                  <a:moveTo>
                    <a:pt x="427" y="516"/>
                  </a:moveTo>
                  <a:lnTo>
                    <a:pt x="427"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60" name="Freeform 23"/>
            <p:cNvSpPr>
              <a:spLocks noChangeArrowheads="1"/>
            </p:cNvSpPr>
            <p:nvPr/>
          </p:nvSpPr>
          <p:spPr bwMode="auto">
            <a:xfrm>
              <a:off x="5822588" y="2976247"/>
              <a:ext cx="219667" cy="116047"/>
            </a:xfrm>
            <a:custGeom>
              <a:avLst/>
              <a:gdLst>
                <a:gd name="T0" fmla="*/ 1065 w 1092"/>
                <a:gd name="T1" fmla="*/ 235 h 542"/>
                <a:gd name="T2" fmla="*/ 976 w 1092"/>
                <a:gd name="T3" fmla="*/ 183 h 542"/>
                <a:gd name="T4" fmla="*/ 678 w 1092"/>
                <a:gd name="T5" fmla="*/ 11 h 542"/>
                <a:gd name="T6" fmla="*/ 661 w 1092"/>
                <a:gd name="T7" fmla="*/ 3 h 542"/>
                <a:gd name="T8" fmla="*/ 653 w 1092"/>
                <a:gd name="T9" fmla="*/ 0 h 542"/>
                <a:gd name="T10" fmla="*/ 635 w 1092"/>
                <a:gd name="T11" fmla="*/ 3 h 542"/>
                <a:gd name="T12" fmla="*/ 618 w 1092"/>
                <a:gd name="T13" fmla="*/ 26 h 542"/>
                <a:gd name="T14" fmla="*/ 615 w 1092"/>
                <a:gd name="T15" fmla="*/ 40 h 542"/>
                <a:gd name="T16" fmla="*/ 618 w 1092"/>
                <a:gd name="T17" fmla="*/ 109 h 542"/>
                <a:gd name="T18" fmla="*/ 607 w 1092"/>
                <a:gd name="T19" fmla="*/ 135 h 542"/>
                <a:gd name="T20" fmla="*/ 392 w 1092"/>
                <a:gd name="T21" fmla="*/ 140 h 542"/>
                <a:gd name="T22" fmla="*/ 106 w 1092"/>
                <a:gd name="T23" fmla="*/ 149 h 542"/>
                <a:gd name="T24" fmla="*/ 0 w 1092"/>
                <a:gd name="T25" fmla="*/ 155 h 542"/>
                <a:gd name="T26" fmla="*/ 106 w 1092"/>
                <a:gd name="T27" fmla="*/ 160 h 542"/>
                <a:gd name="T28" fmla="*/ 392 w 1092"/>
                <a:gd name="T29" fmla="*/ 172 h 542"/>
                <a:gd name="T30" fmla="*/ 607 w 1092"/>
                <a:gd name="T31" fmla="*/ 178 h 542"/>
                <a:gd name="T32" fmla="*/ 627 w 1092"/>
                <a:gd name="T33" fmla="*/ 178 h 542"/>
                <a:gd name="T34" fmla="*/ 653 w 1092"/>
                <a:gd name="T35" fmla="*/ 169 h 542"/>
                <a:gd name="T36" fmla="*/ 664 w 1092"/>
                <a:gd name="T37" fmla="*/ 149 h 542"/>
                <a:gd name="T38" fmla="*/ 664 w 1092"/>
                <a:gd name="T39" fmla="*/ 143 h 542"/>
                <a:gd name="T40" fmla="*/ 664 w 1092"/>
                <a:gd name="T41" fmla="*/ 109 h 542"/>
                <a:gd name="T42" fmla="*/ 848 w 1092"/>
                <a:gd name="T43" fmla="*/ 172 h 542"/>
                <a:gd name="T44" fmla="*/ 999 w 1092"/>
                <a:gd name="T45" fmla="*/ 261 h 542"/>
                <a:gd name="T46" fmla="*/ 950 w 1092"/>
                <a:gd name="T47" fmla="*/ 307 h 542"/>
                <a:gd name="T48" fmla="*/ 667 w 1092"/>
                <a:gd name="T49" fmla="*/ 475 h 542"/>
                <a:gd name="T50" fmla="*/ 664 w 1092"/>
                <a:gd name="T51" fmla="*/ 407 h 542"/>
                <a:gd name="T52" fmla="*/ 661 w 1092"/>
                <a:gd name="T53" fmla="*/ 387 h 542"/>
                <a:gd name="T54" fmla="*/ 644 w 1092"/>
                <a:gd name="T55" fmla="*/ 367 h 542"/>
                <a:gd name="T56" fmla="*/ 627 w 1092"/>
                <a:gd name="T57" fmla="*/ 364 h 542"/>
                <a:gd name="T58" fmla="*/ 607 w 1092"/>
                <a:gd name="T59" fmla="*/ 364 h 542"/>
                <a:gd name="T60" fmla="*/ 392 w 1092"/>
                <a:gd name="T61" fmla="*/ 369 h 542"/>
                <a:gd name="T62" fmla="*/ 106 w 1092"/>
                <a:gd name="T63" fmla="*/ 381 h 542"/>
                <a:gd name="T64" fmla="*/ 0 w 1092"/>
                <a:gd name="T65" fmla="*/ 387 h 542"/>
                <a:gd name="T66" fmla="*/ 106 w 1092"/>
                <a:gd name="T67" fmla="*/ 393 h 542"/>
                <a:gd name="T68" fmla="*/ 392 w 1092"/>
                <a:gd name="T69" fmla="*/ 404 h 542"/>
                <a:gd name="T70" fmla="*/ 607 w 1092"/>
                <a:gd name="T71" fmla="*/ 410 h 542"/>
                <a:gd name="T72" fmla="*/ 618 w 1092"/>
                <a:gd name="T73" fmla="*/ 435 h 542"/>
                <a:gd name="T74" fmla="*/ 615 w 1092"/>
                <a:gd name="T75" fmla="*/ 504 h 542"/>
                <a:gd name="T76" fmla="*/ 618 w 1092"/>
                <a:gd name="T77" fmla="*/ 513 h 542"/>
                <a:gd name="T78" fmla="*/ 618 w 1092"/>
                <a:gd name="T79" fmla="*/ 521 h 542"/>
                <a:gd name="T80" fmla="*/ 630 w 1092"/>
                <a:gd name="T81" fmla="*/ 536 h 542"/>
                <a:gd name="T82" fmla="*/ 661 w 1092"/>
                <a:gd name="T83" fmla="*/ 538 h 542"/>
                <a:gd name="T84" fmla="*/ 670 w 1092"/>
                <a:gd name="T85" fmla="*/ 533 h 542"/>
                <a:gd name="T86" fmla="*/ 879 w 1092"/>
                <a:gd name="T87" fmla="*/ 412 h 542"/>
                <a:gd name="T88" fmla="*/ 1054 w 1092"/>
                <a:gd name="T89" fmla="*/ 312 h 542"/>
                <a:gd name="T90" fmla="*/ 1074 w 1092"/>
                <a:gd name="T91" fmla="*/ 301 h 542"/>
                <a:gd name="T92" fmla="*/ 1082 w 1092"/>
                <a:gd name="T93" fmla="*/ 292 h 542"/>
                <a:gd name="T94" fmla="*/ 1091 w 1092"/>
                <a:gd name="T95" fmla="*/ 264 h 542"/>
                <a:gd name="T96" fmla="*/ 618 w 1092"/>
                <a:gd name="T97" fmla="*/ 143 h 542"/>
                <a:gd name="T98" fmla="*/ 641 w 1092"/>
                <a:gd name="T99" fmla="*/ 49 h 542"/>
                <a:gd name="T100" fmla="*/ 667 w 1092"/>
                <a:gd name="T101" fmla="*/ 34 h 542"/>
                <a:gd name="T102" fmla="*/ 667 w 1092"/>
                <a:gd name="T103" fmla="*/ 50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2" h="542">
                  <a:moveTo>
                    <a:pt x="1082" y="246"/>
                  </a:moveTo>
                  <a:lnTo>
                    <a:pt x="1082" y="246"/>
                  </a:lnTo>
                  <a:lnTo>
                    <a:pt x="1071" y="238"/>
                  </a:lnTo>
                  <a:lnTo>
                    <a:pt x="1065" y="235"/>
                  </a:lnTo>
                  <a:lnTo>
                    <a:pt x="1054" y="226"/>
                  </a:lnTo>
                  <a:lnTo>
                    <a:pt x="1028" y="212"/>
                  </a:lnTo>
                  <a:lnTo>
                    <a:pt x="1028" y="212"/>
                  </a:lnTo>
                  <a:lnTo>
                    <a:pt x="976" y="183"/>
                  </a:lnTo>
                  <a:lnTo>
                    <a:pt x="976" y="183"/>
                  </a:lnTo>
                  <a:lnTo>
                    <a:pt x="876" y="126"/>
                  </a:lnTo>
                  <a:lnTo>
                    <a:pt x="876" y="126"/>
                  </a:lnTo>
                  <a:lnTo>
                    <a:pt x="678" y="11"/>
                  </a:lnTo>
                  <a:lnTo>
                    <a:pt x="667" y="6"/>
                  </a:lnTo>
                  <a:lnTo>
                    <a:pt x="667" y="6"/>
                  </a:lnTo>
                  <a:lnTo>
                    <a:pt x="664" y="3"/>
                  </a:lnTo>
                  <a:lnTo>
                    <a:pt x="661" y="3"/>
                  </a:lnTo>
                  <a:lnTo>
                    <a:pt x="661" y="3"/>
                  </a:lnTo>
                  <a:lnTo>
                    <a:pt x="659" y="0"/>
                  </a:lnTo>
                  <a:lnTo>
                    <a:pt x="659" y="0"/>
                  </a:lnTo>
                  <a:lnTo>
                    <a:pt x="653" y="0"/>
                  </a:lnTo>
                  <a:lnTo>
                    <a:pt x="653" y="0"/>
                  </a:lnTo>
                  <a:lnTo>
                    <a:pt x="644" y="0"/>
                  </a:lnTo>
                  <a:lnTo>
                    <a:pt x="635" y="3"/>
                  </a:lnTo>
                  <a:lnTo>
                    <a:pt x="635" y="3"/>
                  </a:lnTo>
                  <a:lnTo>
                    <a:pt x="627" y="9"/>
                  </a:lnTo>
                  <a:lnTo>
                    <a:pt x="621" y="14"/>
                  </a:lnTo>
                  <a:lnTo>
                    <a:pt x="621" y="14"/>
                  </a:lnTo>
                  <a:lnTo>
                    <a:pt x="618" y="26"/>
                  </a:lnTo>
                  <a:lnTo>
                    <a:pt x="618" y="26"/>
                  </a:lnTo>
                  <a:lnTo>
                    <a:pt x="615" y="31"/>
                  </a:lnTo>
                  <a:lnTo>
                    <a:pt x="615" y="34"/>
                  </a:lnTo>
                  <a:lnTo>
                    <a:pt x="615" y="40"/>
                  </a:lnTo>
                  <a:lnTo>
                    <a:pt x="618" y="55"/>
                  </a:lnTo>
                  <a:lnTo>
                    <a:pt x="618" y="55"/>
                  </a:lnTo>
                  <a:lnTo>
                    <a:pt x="618" y="109"/>
                  </a:lnTo>
                  <a:lnTo>
                    <a:pt x="618" y="109"/>
                  </a:lnTo>
                  <a:lnTo>
                    <a:pt x="618" y="135"/>
                  </a:lnTo>
                  <a:lnTo>
                    <a:pt x="618" y="135"/>
                  </a:lnTo>
                  <a:lnTo>
                    <a:pt x="607" y="135"/>
                  </a:lnTo>
                  <a:lnTo>
                    <a:pt x="607" y="135"/>
                  </a:lnTo>
                  <a:lnTo>
                    <a:pt x="581" y="135"/>
                  </a:lnTo>
                  <a:lnTo>
                    <a:pt x="581" y="135"/>
                  </a:lnTo>
                  <a:lnTo>
                    <a:pt x="392" y="140"/>
                  </a:lnTo>
                  <a:lnTo>
                    <a:pt x="392" y="140"/>
                  </a:lnTo>
                  <a:lnTo>
                    <a:pt x="232" y="143"/>
                  </a:lnTo>
                  <a:lnTo>
                    <a:pt x="232" y="143"/>
                  </a:lnTo>
                  <a:lnTo>
                    <a:pt x="106" y="149"/>
                  </a:lnTo>
                  <a:lnTo>
                    <a:pt x="106" y="149"/>
                  </a:lnTo>
                  <a:lnTo>
                    <a:pt x="28" y="155"/>
                  </a:lnTo>
                  <a:lnTo>
                    <a:pt x="28" y="155"/>
                  </a:lnTo>
                  <a:lnTo>
                    <a:pt x="0" y="155"/>
                  </a:lnTo>
                  <a:lnTo>
                    <a:pt x="0" y="155"/>
                  </a:lnTo>
                  <a:lnTo>
                    <a:pt x="28" y="157"/>
                  </a:lnTo>
                  <a:lnTo>
                    <a:pt x="28" y="157"/>
                  </a:lnTo>
                  <a:lnTo>
                    <a:pt x="106" y="160"/>
                  </a:lnTo>
                  <a:lnTo>
                    <a:pt x="106" y="160"/>
                  </a:lnTo>
                  <a:lnTo>
                    <a:pt x="232" y="166"/>
                  </a:lnTo>
                  <a:lnTo>
                    <a:pt x="232" y="166"/>
                  </a:lnTo>
                  <a:lnTo>
                    <a:pt x="392" y="172"/>
                  </a:lnTo>
                  <a:lnTo>
                    <a:pt x="392" y="172"/>
                  </a:lnTo>
                  <a:lnTo>
                    <a:pt x="581" y="178"/>
                  </a:lnTo>
                  <a:lnTo>
                    <a:pt x="581" y="178"/>
                  </a:lnTo>
                  <a:lnTo>
                    <a:pt x="607" y="178"/>
                  </a:lnTo>
                  <a:lnTo>
                    <a:pt x="607" y="178"/>
                  </a:lnTo>
                  <a:lnTo>
                    <a:pt x="618" y="178"/>
                  </a:lnTo>
                  <a:lnTo>
                    <a:pt x="624" y="178"/>
                  </a:lnTo>
                  <a:lnTo>
                    <a:pt x="627" y="178"/>
                  </a:lnTo>
                  <a:lnTo>
                    <a:pt x="627" y="178"/>
                  </a:lnTo>
                  <a:lnTo>
                    <a:pt x="635" y="178"/>
                  </a:lnTo>
                  <a:lnTo>
                    <a:pt x="635" y="178"/>
                  </a:lnTo>
                  <a:lnTo>
                    <a:pt x="644" y="175"/>
                  </a:lnTo>
                  <a:lnTo>
                    <a:pt x="653" y="169"/>
                  </a:lnTo>
                  <a:lnTo>
                    <a:pt x="659" y="163"/>
                  </a:lnTo>
                  <a:lnTo>
                    <a:pt x="661" y="155"/>
                  </a:lnTo>
                  <a:lnTo>
                    <a:pt x="661" y="155"/>
                  </a:lnTo>
                  <a:lnTo>
                    <a:pt x="664" y="149"/>
                  </a:lnTo>
                  <a:lnTo>
                    <a:pt x="664" y="146"/>
                  </a:lnTo>
                  <a:lnTo>
                    <a:pt x="664" y="146"/>
                  </a:lnTo>
                  <a:lnTo>
                    <a:pt x="664" y="143"/>
                  </a:lnTo>
                  <a:lnTo>
                    <a:pt x="664" y="143"/>
                  </a:lnTo>
                  <a:lnTo>
                    <a:pt x="664" y="140"/>
                  </a:lnTo>
                  <a:lnTo>
                    <a:pt x="664" y="135"/>
                  </a:lnTo>
                  <a:lnTo>
                    <a:pt x="664" y="135"/>
                  </a:lnTo>
                  <a:lnTo>
                    <a:pt x="664" y="109"/>
                  </a:lnTo>
                  <a:lnTo>
                    <a:pt x="664" y="109"/>
                  </a:lnTo>
                  <a:lnTo>
                    <a:pt x="667" y="63"/>
                  </a:lnTo>
                  <a:lnTo>
                    <a:pt x="667" y="63"/>
                  </a:lnTo>
                  <a:lnTo>
                    <a:pt x="848" y="172"/>
                  </a:lnTo>
                  <a:lnTo>
                    <a:pt x="848" y="172"/>
                  </a:lnTo>
                  <a:lnTo>
                    <a:pt x="948" y="232"/>
                  </a:lnTo>
                  <a:lnTo>
                    <a:pt x="948" y="232"/>
                  </a:lnTo>
                  <a:lnTo>
                    <a:pt x="999" y="261"/>
                  </a:lnTo>
                  <a:lnTo>
                    <a:pt x="1011" y="269"/>
                  </a:lnTo>
                  <a:lnTo>
                    <a:pt x="999" y="278"/>
                  </a:lnTo>
                  <a:lnTo>
                    <a:pt x="999" y="278"/>
                  </a:lnTo>
                  <a:lnTo>
                    <a:pt x="950" y="307"/>
                  </a:lnTo>
                  <a:lnTo>
                    <a:pt x="950" y="307"/>
                  </a:lnTo>
                  <a:lnTo>
                    <a:pt x="850" y="367"/>
                  </a:lnTo>
                  <a:lnTo>
                    <a:pt x="850" y="367"/>
                  </a:lnTo>
                  <a:lnTo>
                    <a:pt x="667" y="475"/>
                  </a:lnTo>
                  <a:lnTo>
                    <a:pt x="667" y="475"/>
                  </a:lnTo>
                  <a:lnTo>
                    <a:pt x="664" y="435"/>
                  </a:lnTo>
                  <a:lnTo>
                    <a:pt x="664" y="435"/>
                  </a:lnTo>
                  <a:lnTo>
                    <a:pt x="664" y="407"/>
                  </a:lnTo>
                  <a:lnTo>
                    <a:pt x="664" y="401"/>
                  </a:lnTo>
                  <a:lnTo>
                    <a:pt x="664" y="401"/>
                  </a:lnTo>
                  <a:lnTo>
                    <a:pt x="664" y="395"/>
                  </a:lnTo>
                  <a:lnTo>
                    <a:pt x="661" y="387"/>
                  </a:lnTo>
                  <a:lnTo>
                    <a:pt x="661" y="387"/>
                  </a:lnTo>
                  <a:lnTo>
                    <a:pt x="659" y="381"/>
                  </a:lnTo>
                  <a:lnTo>
                    <a:pt x="653" y="372"/>
                  </a:lnTo>
                  <a:lnTo>
                    <a:pt x="644" y="367"/>
                  </a:lnTo>
                  <a:lnTo>
                    <a:pt x="635" y="364"/>
                  </a:lnTo>
                  <a:lnTo>
                    <a:pt x="635" y="364"/>
                  </a:lnTo>
                  <a:lnTo>
                    <a:pt x="630" y="364"/>
                  </a:lnTo>
                  <a:lnTo>
                    <a:pt x="627" y="364"/>
                  </a:lnTo>
                  <a:lnTo>
                    <a:pt x="624" y="364"/>
                  </a:lnTo>
                  <a:lnTo>
                    <a:pt x="618" y="364"/>
                  </a:lnTo>
                  <a:lnTo>
                    <a:pt x="618" y="364"/>
                  </a:lnTo>
                  <a:lnTo>
                    <a:pt x="607" y="364"/>
                  </a:lnTo>
                  <a:lnTo>
                    <a:pt x="607" y="364"/>
                  </a:lnTo>
                  <a:lnTo>
                    <a:pt x="581" y="364"/>
                  </a:lnTo>
                  <a:lnTo>
                    <a:pt x="581" y="364"/>
                  </a:lnTo>
                  <a:lnTo>
                    <a:pt x="392" y="369"/>
                  </a:lnTo>
                  <a:lnTo>
                    <a:pt x="392" y="369"/>
                  </a:lnTo>
                  <a:lnTo>
                    <a:pt x="232" y="375"/>
                  </a:lnTo>
                  <a:lnTo>
                    <a:pt x="232" y="375"/>
                  </a:lnTo>
                  <a:lnTo>
                    <a:pt x="106" y="381"/>
                  </a:lnTo>
                  <a:lnTo>
                    <a:pt x="106" y="381"/>
                  </a:lnTo>
                  <a:lnTo>
                    <a:pt x="28" y="387"/>
                  </a:lnTo>
                  <a:lnTo>
                    <a:pt x="28" y="387"/>
                  </a:lnTo>
                  <a:lnTo>
                    <a:pt x="0" y="387"/>
                  </a:lnTo>
                  <a:lnTo>
                    <a:pt x="0" y="387"/>
                  </a:lnTo>
                  <a:lnTo>
                    <a:pt x="28" y="390"/>
                  </a:lnTo>
                  <a:lnTo>
                    <a:pt x="28" y="390"/>
                  </a:lnTo>
                  <a:lnTo>
                    <a:pt x="106" y="393"/>
                  </a:lnTo>
                  <a:lnTo>
                    <a:pt x="106" y="393"/>
                  </a:lnTo>
                  <a:lnTo>
                    <a:pt x="232" y="398"/>
                  </a:lnTo>
                  <a:lnTo>
                    <a:pt x="232" y="398"/>
                  </a:lnTo>
                  <a:lnTo>
                    <a:pt x="392" y="404"/>
                  </a:lnTo>
                  <a:lnTo>
                    <a:pt x="392" y="404"/>
                  </a:lnTo>
                  <a:lnTo>
                    <a:pt x="581" y="407"/>
                  </a:lnTo>
                  <a:lnTo>
                    <a:pt x="581" y="407"/>
                  </a:lnTo>
                  <a:lnTo>
                    <a:pt x="607" y="410"/>
                  </a:lnTo>
                  <a:lnTo>
                    <a:pt x="607" y="410"/>
                  </a:lnTo>
                  <a:lnTo>
                    <a:pt x="618" y="410"/>
                  </a:lnTo>
                  <a:lnTo>
                    <a:pt x="618" y="410"/>
                  </a:lnTo>
                  <a:lnTo>
                    <a:pt x="618" y="435"/>
                  </a:lnTo>
                  <a:lnTo>
                    <a:pt x="618" y="435"/>
                  </a:lnTo>
                  <a:lnTo>
                    <a:pt x="618" y="487"/>
                  </a:lnTo>
                  <a:lnTo>
                    <a:pt x="615" y="501"/>
                  </a:lnTo>
                  <a:lnTo>
                    <a:pt x="615" y="504"/>
                  </a:lnTo>
                  <a:lnTo>
                    <a:pt x="615" y="507"/>
                  </a:lnTo>
                  <a:lnTo>
                    <a:pt x="615" y="510"/>
                  </a:lnTo>
                  <a:lnTo>
                    <a:pt x="615" y="510"/>
                  </a:lnTo>
                  <a:lnTo>
                    <a:pt x="618" y="513"/>
                  </a:lnTo>
                  <a:lnTo>
                    <a:pt x="618" y="513"/>
                  </a:lnTo>
                  <a:lnTo>
                    <a:pt x="618" y="516"/>
                  </a:lnTo>
                  <a:lnTo>
                    <a:pt x="618" y="516"/>
                  </a:lnTo>
                  <a:lnTo>
                    <a:pt x="618" y="521"/>
                  </a:lnTo>
                  <a:lnTo>
                    <a:pt x="618" y="521"/>
                  </a:lnTo>
                  <a:lnTo>
                    <a:pt x="624" y="527"/>
                  </a:lnTo>
                  <a:lnTo>
                    <a:pt x="630" y="536"/>
                  </a:lnTo>
                  <a:lnTo>
                    <a:pt x="630" y="536"/>
                  </a:lnTo>
                  <a:lnTo>
                    <a:pt x="638" y="538"/>
                  </a:lnTo>
                  <a:lnTo>
                    <a:pt x="647" y="541"/>
                  </a:lnTo>
                  <a:lnTo>
                    <a:pt x="647" y="541"/>
                  </a:lnTo>
                  <a:lnTo>
                    <a:pt x="661" y="538"/>
                  </a:lnTo>
                  <a:lnTo>
                    <a:pt x="661" y="538"/>
                  </a:lnTo>
                  <a:lnTo>
                    <a:pt x="664" y="536"/>
                  </a:lnTo>
                  <a:lnTo>
                    <a:pt x="667" y="536"/>
                  </a:lnTo>
                  <a:lnTo>
                    <a:pt x="670" y="533"/>
                  </a:lnTo>
                  <a:lnTo>
                    <a:pt x="681" y="527"/>
                  </a:lnTo>
                  <a:lnTo>
                    <a:pt x="681" y="527"/>
                  </a:lnTo>
                  <a:lnTo>
                    <a:pt x="879" y="412"/>
                  </a:lnTo>
                  <a:lnTo>
                    <a:pt x="879" y="412"/>
                  </a:lnTo>
                  <a:lnTo>
                    <a:pt x="979" y="355"/>
                  </a:lnTo>
                  <a:lnTo>
                    <a:pt x="979" y="355"/>
                  </a:lnTo>
                  <a:lnTo>
                    <a:pt x="1028" y="327"/>
                  </a:lnTo>
                  <a:lnTo>
                    <a:pt x="1054" y="312"/>
                  </a:lnTo>
                  <a:lnTo>
                    <a:pt x="1068" y="304"/>
                  </a:lnTo>
                  <a:lnTo>
                    <a:pt x="1071" y="301"/>
                  </a:lnTo>
                  <a:lnTo>
                    <a:pt x="1074" y="301"/>
                  </a:lnTo>
                  <a:lnTo>
                    <a:pt x="1074" y="301"/>
                  </a:lnTo>
                  <a:lnTo>
                    <a:pt x="1074" y="301"/>
                  </a:lnTo>
                  <a:lnTo>
                    <a:pt x="1077" y="298"/>
                  </a:lnTo>
                  <a:lnTo>
                    <a:pt x="1077" y="298"/>
                  </a:lnTo>
                  <a:lnTo>
                    <a:pt x="1082" y="292"/>
                  </a:lnTo>
                  <a:lnTo>
                    <a:pt x="1088" y="283"/>
                  </a:lnTo>
                  <a:lnTo>
                    <a:pt x="1088" y="283"/>
                  </a:lnTo>
                  <a:lnTo>
                    <a:pt x="1091" y="275"/>
                  </a:lnTo>
                  <a:lnTo>
                    <a:pt x="1091" y="264"/>
                  </a:lnTo>
                  <a:lnTo>
                    <a:pt x="1091" y="264"/>
                  </a:lnTo>
                  <a:lnTo>
                    <a:pt x="1085" y="252"/>
                  </a:lnTo>
                  <a:lnTo>
                    <a:pt x="1082" y="246"/>
                  </a:lnTo>
                  <a:close/>
                  <a:moveTo>
                    <a:pt x="618" y="143"/>
                  </a:moveTo>
                  <a:lnTo>
                    <a:pt x="618" y="143"/>
                  </a:lnTo>
                  <a:close/>
                  <a:moveTo>
                    <a:pt x="627" y="135"/>
                  </a:moveTo>
                  <a:lnTo>
                    <a:pt x="627" y="135"/>
                  </a:lnTo>
                  <a:close/>
                  <a:moveTo>
                    <a:pt x="641" y="49"/>
                  </a:moveTo>
                  <a:lnTo>
                    <a:pt x="641" y="49"/>
                  </a:lnTo>
                  <a:close/>
                  <a:moveTo>
                    <a:pt x="667" y="34"/>
                  </a:moveTo>
                  <a:lnTo>
                    <a:pt x="667" y="31"/>
                  </a:lnTo>
                  <a:lnTo>
                    <a:pt x="667" y="34"/>
                  </a:lnTo>
                  <a:close/>
                  <a:moveTo>
                    <a:pt x="641" y="493"/>
                  </a:moveTo>
                  <a:lnTo>
                    <a:pt x="641" y="493"/>
                  </a:lnTo>
                  <a:close/>
                  <a:moveTo>
                    <a:pt x="667" y="507"/>
                  </a:moveTo>
                  <a:lnTo>
                    <a:pt x="667" y="50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61" name="Freeform 24"/>
            <p:cNvSpPr>
              <a:spLocks noChangeArrowheads="1"/>
            </p:cNvSpPr>
            <p:nvPr/>
          </p:nvSpPr>
          <p:spPr bwMode="auto">
            <a:xfrm>
              <a:off x="5539030" y="3012077"/>
              <a:ext cx="218780" cy="116990"/>
            </a:xfrm>
            <a:custGeom>
              <a:avLst/>
              <a:gdLst>
                <a:gd name="T0" fmla="*/ 857 w 1090"/>
                <a:gd name="T1" fmla="*/ 379 h 546"/>
                <a:gd name="T2" fmla="*/ 507 w 1090"/>
                <a:gd name="T3" fmla="*/ 370 h 546"/>
                <a:gd name="T4" fmla="*/ 461 w 1090"/>
                <a:gd name="T5" fmla="*/ 367 h 546"/>
                <a:gd name="T6" fmla="*/ 444 w 1090"/>
                <a:gd name="T7" fmla="*/ 370 h 546"/>
                <a:gd name="T8" fmla="*/ 433 w 1090"/>
                <a:gd name="T9" fmla="*/ 384 h 546"/>
                <a:gd name="T10" fmla="*/ 430 w 1090"/>
                <a:gd name="T11" fmla="*/ 401 h 546"/>
                <a:gd name="T12" fmla="*/ 427 w 1090"/>
                <a:gd name="T13" fmla="*/ 442 h 546"/>
                <a:gd name="T14" fmla="*/ 241 w 1090"/>
                <a:gd name="T15" fmla="*/ 367 h 546"/>
                <a:gd name="T16" fmla="*/ 81 w 1090"/>
                <a:gd name="T17" fmla="*/ 273 h 546"/>
                <a:gd name="T18" fmla="*/ 146 w 1090"/>
                <a:gd name="T19" fmla="*/ 236 h 546"/>
                <a:gd name="T20" fmla="*/ 427 w 1090"/>
                <a:gd name="T21" fmla="*/ 66 h 546"/>
                <a:gd name="T22" fmla="*/ 427 w 1090"/>
                <a:gd name="T23" fmla="*/ 149 h 546"/>
                <a:gd name="T24" fmla="*/ 427 w 1090"/>
                <a:gd name="T25" fmla="*/ 161 h 546"/>
                <a:gd name="T26" fmla="*/ 433 w 1090"/>
                <a:gd name="T27" fmla="*/ 178 h 546"/>
                <a:gd name="T28" fmla="*/ 456 w 1090"/>
                <a:gd name="T29" fmla="*/ 192 h 546"/>
                <a:gd name="T30" fmla="*/ 499 w 1090"/>
                <a:gd name="T31" fmla="*/ 192 h 546"/>
                <a:gd name="T32" fmla="*/ 851 w 1090"/>
                <a:gd name="T33" fmla="*/ 181 h 546"/>
                <a:gd name="T34" fmla="*/ 1054 w 1090"/>
                <a:gd name="T35" fmla="*/ 173 h 546"/>
                <a:gd name="T36" fmla="*/ 1054 w 1090"/>
                <a:gd name="T37" fmla="*/ 170 h 546"/>
                <a:gd name="T38" fmla="*/ 851 w 1090"/>
                <a:gd name="T39" fmla="*/ 158 h 546"/>
                <a:gd name="T40" fmla="*/ 499 w 1090"/>
                <a:gd name="T41" fmla="*/ 149 h 546"/>
                <a:gd name="T42" fmla="*/ 473 w 1090"/>
                <a:gd name="T43" fmla="*/ 135 h 546"/>
                <a:gd name="T44" fmla="*/ 476 w 1090"/>
                <a:gd name="T45" fmla="*/ 55 h 546"/>
                <a:gd name="T46" fmla="*/ 476 w 1090"/>
                <a:gd name="T47" fmla="*/ 29 h 546"/>
                <a:gd name="T48" fmla="*/ 476 w 1090"/>
                <a:gd name="T49" fmla="*/ 18 h 546"/>
                <a:gd name="T50" fmla="*/ 456 w 1090"/>
                <a:gd name="T51" fmla="*/ 3 h 546"/>
                <a:gd name="T52" fmla="*/ 438 w 1090"/>
                <a:gd name="T53" fmla="*/ 3 h 546"/>
                <a:gd name="T54" fmla="*/ 416 w 1090"/>
                <a:gd name="T55" fmla="*/ 15 h 546"/>
                <a:gd name="T56" fmla="*/ 118 w 1090"/>
                <a:gd name="T57" fmla="*/ 187 h 546"/>
                <a:gd name="T58" fmla="*/ 20 w 1090"/>
                <a:gd name="T59" fmla="*/ 244 h 546"/>
                <a:gd name="T60" fmla="*/ 15 w 1090"/>
                <a:gd name="T61" fmla="*/ 247 h 546"/>
                <a:gd name="T62" fmla="*/ 0 w 1090"/>
                <a:gd name="T63" fmla="*/ 267 h 546"/>
                <a:gd name="T64" fmla="*/ 3 w 1090"/>
                <a:gd name="T65" fmla="*/ 290 h 546"/>
                <a:gd name="T66" fmla="*/ 18 w 1090"/>
                <a:gd name="T67" fmla="*/ 301 h 546"/>
                <a:gd name="T68" fmla="*/ 60 w 1090"/>
                <a:gd name="T69" fmla="*/ 327 h 546"/>
                <a:gd name="T70" fmla="*/ 212 w 1090"/>
                <a:gd name="T71" fmla="*/ 416 h 546"/>
                <a:gd name="T72" fmla="*/ 433 w 1090"/>
                <a:gd name="T73" fmla="*/ 542 h 546"/>
                <a:gd name="T74" fmla="*/ 436 w 1090"/>
                <a:gd name="T75" fmla="*/ 542 h 546"/>
                <a:gd name="T76" fmla="*/ 447 w 1090"/>
                <a:gd name="T77" fmla="*/ 545 h 546"/>
                <a:gd name="T78" fmla="*/ 473 w 1090"/>
                <a:gd name="T79" fmla="*/ 527 h 546"/>
                <a:gd name="T80" fmla="*/ 476 w 1090"/>
                <a:gd name="T81" fmla="*/ 513 h 546"/>
                <a:gd name="T82" fmla="*/ 476 w 1090"/>
                <a:gd name="T83" fmla="*/ 496 h 546"/>
                <a:gd name="T84" fmla="*/ 476 w 1090"/>
                <a:gd name="T85" fmla="*/ 413 h 546"/>
                <a:gd name="T86" fmla="*/ 504 w 1090"/>
                <a:gd name="T87" fmla="*/ 413 h 546"/>
                <a:gd name="T88" fmla="*/ 857 w 1090"/>
                <a:gd name="T89" fmla="*/ 401 h 546"/>
                <a:gd name="T90" fmla="*/ 1060 w 1090"/>
                <a:gd name="T91" fmla="*/ 393 h 546"/>
                <a:gd name="T92" fmla="*/ 1060 w 1090"/>
                <a:gd name="T93" fmla="*/ 390 h 546"/>
                <a:gd name="T94" fmla="*/ 46 w 1090"/>
                <a:gd name="T95" fmla="*/ 296 h 546"/>
                <a:gd name="T96" fmla="*/ 427 w 1090"/>
                <a:gd name="T97" fmla="*/ 51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0" h="546">
                  <a:moveTo>
                    <a:pt x="983" y="384"/>
                  </a:moveTo>
                  <a:lnTo>
                    <a:pt x="983" y="384"/>
                  </a:lnTo>
                  <a:lnTo>
                    <a:pt x="857" y="379"/>
                  </a:lnTo>
                  <a:lnTo>
                    <a:pt x="857" y="379"/>
                  </a:lnTo>
                  <a:lnTo>
                    <a:pt x="696" y="373"/>
                  </a:lnTo>
                  <a:lnTo>
                    <a:pt x="696" y="373"/>
                  </a:lnTo>
                  <a:lnTo>
                    <a:pt x="507" y="370"/>
                  </a:lnTo>
                  <a:lnTo>
                    <a:pt x="507" y="370"/>
                  </a:lnTo>
                  <a:lnTo>
                    <a:pt x="482" y="367"/>
                  </a:lnTo>
                  <a:lnTo>
                    <a:pt x="482" y="367"/>
                  </a:lnTo>
                  <a:lnTo>
                    <a:pt x="467" y="367"/>
                  </a:lnTo>
                  <a:lnTo>
                    <a:pt x="461" y="367"/>
                  </a:lnTo>
                  <a:lnTo>
                    <a:pt x="459" y="367"/>
                  </a:lnTo>
                  <a:lnTo>
                    <a:pt x="456" y="367"/>
                  </a:lnTo>
                  <a:lnTo>
                    <a:pt x="456" y="367"/>
                  </a:lnTo>
                  <a:lnTo>
                    <a:pt x="444" y="370"/>
                  </a:lnTo>
                  <a:lnTo>
                    <a:pt x="444" y="370"/>
                  </a:lnTo>
                  <a:lnTo>
                    <a:pt x="438" y="376"/>
                  </a:lnTo>
                  <a:lnTo>
                    <a:pt x="433" y="384"/>
                  </a:lnTo>
                  <a:lnTo>
                    <a:pt x="433" y="384"/>
                  </a:lnTo>
                  <a:lnTo>
                    <a:pt x="430" y="387"/>
                  </a:lnTo>
                  <a:lnTo>
                    <a:pt x="430" y="393"/>
                  </a:lnTo>
                  <a:lnTo>
                    <a:pt x="430" y="396"/>
                  </a:lnTo>
                  <a:lnTo>
                    <a:pt x="430" y="401"/>
                  </a:lnTo>
                  <a:lnTo>
                    <a:pt x="430" y="416"/>
                  </a:lnTo>
                  <a:lnTo>
                    <a:pt x="430" y="416"/>
                  </a:lnTo>
                  <a:lnTo>
                    <a:pt x="427" y="442"/>
                  </a:lnTo>
                  <a:lnTo>
                    <a:pt x="427" y="442"/>
                  </a:lnTo>
                  <a:lnTo>
                    <a:pt x="427" y="482"/>
                  </a:lnTo>
                  <a:lnTo>
                    <a:pt x="427" y="482"/>
                  </a:lnTo>
                  <a:lnTo>
                    <a:pt x="241" y="367"/>
                  </a:lnTo>
                  <a:lnTo>
                    <a:pt x="241" y="367"/>
                  </a:lnTo>
                  <a:lnTo>
                    <a:pt x="141" y="310"/>
                  </a:lnTo>
                  <a:lnTo>
                    <a:pt x="141" y="310"/>
                  </a:lnTo>
                  <a:lnTo>
                    <a:pt x="89" y="278"/>
                  </a:lnTo>
                  <a:lnTo>
                    <a:pt x="81" y="273"/>
                  </a:lnTo>
                  <a:lnTo>
                    <a:pt x="95" y="267"/>
                  </a:lnTo>
                  <a:lnTo>
                    <a:pt x="95" y="267"/>
                  </a:lnTo>
                  <a:lnTo>
                    <a:pt x="146" y="236"/>
                  </a:lnTo>
                  <a:lnTo>
                    <a:pt x="146" y="236"/>
                  </a:lnTo>
                  <a:lnTo>
                    <a:pt x="246" y="175"/>
                  </a:lnTo>
                  <a:lnTo>
                    <a:pt x="246" y="175"/>
                  </a:lnTo>
                  <a:lnTo>
                    <a:pt x="427" y="66"/>
                  </a:lnTo>
                  <a:lnTo>
                    <a:pt x="427" y="66"/>
                  </a:lnTo>
                  <a:lnTo>
                    <a:pt x="427" y="110"/>
                  </a:lnTo>
                  <a:lnTo>
                    <a:pt x="427" y="110"/>
                  </a:lnTo>
                  <a:lnTo>
                    <a:pt x="427" y="135"/>
                  </a:lnTo>
                  <a:lnTo>
                    <a:pt x="427" y="149"/>
                  </a:lnTo>
                  <a:lnTo>
                    <a:pt x="427" y="155"/>
                  </a:lnTo>
                  <a:lnTo>
                    <a:pt x="427" y="158"/>
                  </a:lnTo>
                  <a:lnTo>
                    <a:pt x="427" y="158"/>
                  </a:lnTo>
                  <a:lnTo>
                    <a:pt x="427" y="161"/>
                  </a:lnTo>
                  <a:lnTo>
                    <a:pt x="427" y="161"/>
                  </a:lnTo>
                  <a:lnTo>
                    <a:pt x="430" y="170"/>
                  </a:lnTo>
                  <a:lnTo>
                    <a:pt x="430" y="170"/>
                  </a:lnTo>
                  <a:lnTo>
                    <a:pt x="433" y="178"/>
                  </a:lnTo>
                  <a:lnTo>
                    <a:pt x="441" y="184"/>
                  </a:lnTo>
                  <a:lnTo>
                    <a:pt x="447" y="190"/>
                  </a:lnTo>
                  <a:lnTo>
                    <a:pt x="456" y="192"/>
                  </a:lnTo>
                  <a:lnTo>
                    <a:pt x="456" y="192"/>
                  </a:lnTo>
                  <a:lnTo>
                    <a:pt x="467" y="192"/>
                  </a:lnTo>
                  <a:lnTo>
                    <a:pt x="473" y="192"/>
                  </a:lnTo>
                  <a:lnTo>
                    <a:pt x="473" y="192"/>
                  </a:lnTo>
                  <a:lnTo>
                    <a:pt x="499" y="192"/>
                  </a:lnTo>
                  <a:lnTo>
                    <a:pt x="499" y="192"/>
                  </a:lnTo>
                  <a:lnTo>
                    <a:pt x="691" y="187"/>
                  </a:lnTo>
                  <a:lnTo>
                    <a:pt x="691" y="187"/>
                  </a:lnTo>
                  <a:lnTo>
                    <a:pt x="851" y="181"/>
                  </a:lnTo>
                  <a:lnTo>
                    <a:pt x="851" y="181"/>
                  </a:lnTo>
                  <a:lnTo>
                    <a:pt x="974" y="175"/>
                  </a:lnTo>
                  <a:lnTo>
                    <a:pt x="974" y="175"/>
                  </a:lnTo>
                  <a:lnTo>
                    <a:pt x="1054" y="173"/>
                  </a:lnTo>
                  <a:lnTo>
                    <a:pt x="1054" y="173"/>
                  </a:lnTo>
                  <a:lnTo>
                    <a:pt x="1083" y="170"/>
                  </a:lnTo>
                  <a:lnTo>
                    <a:pt x="1083" y="170"/>
                  </a:lnTo>
                  <a:lnTo>
                    <a:pt x="1054" y="170"/>
                  </a:lnTo>
                  <a:lnTo>
                    <a:pt x="1054" y="170"/>
                  </a:lnTo>
                  <a:lnTo>
                    <a:pt x="974" y="164"/>
                  </a:lnTo>
                  <a:lnTo>
                    <a:pt x="974" y="164"/>
                  </a:lnTo>
                  <a:lnTo>
                    <a:pt x="851" y="158"/>
                  </a:lnTo>
                  <a:lnTo>
                    <a:pt x="851" y="158"/>
                  </a:lnTo>
                  <a:lnTo>
                    <a:pt x="691" y="155"/>
                  </a:lnTo>
                  <a:lnTo>
                    <a:pt x="691" y="155"/>
                  </a:lnTo>
                  <a:lnTo>
                    <a:pt x="499" y="149"/>
                  </a:lnTo>
                  <a:lnTo>
                    <a:pt x="499" y="149"/>
                  </a:lnTo>
                  <a:lnTo>
                    <a:pt x="473" y="149"/>
                  </a:lnTo>
                  <a:lnTo>
                    <a:pt x="473" y="149"/>
                  </a:lnTo>
                  <a:lnTo>
                    <a:pt x="473" y="135"/>
                  </a:lnTo>
                  <a:lnTo>
                    <a:pt x="473" y="135"/>
                  </a:lnTo>
                  <a:lnTo>
                    <a:pt x="476" y="110"/>
                  </a:lnTo>
                  <a:lnTo>
                    <a:pt x="476" y="110"/>
                  </a:lnTo>
                  <a:lnTo>
                    <a:pt x="476" y="55"/>
                  </a:lnTo>
                  <a:lnTo>
                    <a:pt x="476" y="44"/>
                  </a:lnTo>
                  <a:lnTo>
                    <a:pt x="476" y="35"/>
                  </a:lnTo>
                  <a:lnTo>
                    <a:pt x="476" y="32"/>
                  </a:lnTo>
                  <a:lnTo>
                    <a:pt x="476" y="29"/>
                  </a:lnTo>
                  <a:lnTo>
                    <a:pt x="476" y="29"/>
                  </a:lnTo>
                  <a:lnTo>
                    <a:pt x="476" y="26"/>
                  </a:lnTo>
                  <a:lnTo>
                    <a:pt x="476" y="26"/>
                  </a:lnTo>
                  <a:lnTo>
                    <a:pt x="476" y="18"/>
                  </a:lnTo>
                  <a:lnTo>
                    <a:pt x="476" y="18"/>
                  </a:lnTo>
                  <a:lnTo>
                    <a:pt x="467" y="9"/>
                  </a:lnTo>
                  <a:lnTo>
                    <a:pt x="456" y="3"/>
                  </a:lnTo>
                  <a:lnTo>
                    <a:pt x="456" y="3"/>
                  </a:lnTo>
                  <a:lnTo>
                    <a:pt x="444" y="0"/>
                  </a:lnTo>
                  <a:lnTo>
                    <a:pt x="444" y="0"/>
                  </a:lnTo>
                  <a:lnTo>
                    <a:pt x="438" y="3"/>
                  </a:lnTo>
                  <a:lnTo>
                    <a:pt x="438" y="3"/>
                  </a:lnTo>
                  <a:lnTo>
                    <a:pt x="433" y="6"/>
                  </a:lnTo>
                  <a:lnTo>
                    <a:pt x="427" y="9"/>
                  </a:lnTo>
                  <a:lnTo>
                    <a:pt x="416" y="15"/>
                  </a:lnTo>
                  <a:lnTo>
                    <a:pt x="416" y="15"/>
                  </a:lnTo>
                  <a:lnTo>
                    <a:pt x="218" y="129"/>
                  </a:lnTo>
                  <a:lnTo>
                    <a:pt x="218" y="129"/>
                  </a:lnTo>
                  <a:lnTo>
                    <a:pt x="118" y="187"/>
                  </a:lnTo>
                  <a:lnTo>
                    <a:pt x="118" y="187"/>
                  </a:lnTo>
                  <a:lnTo>
                    <a:pt x="66" y="215"/>
                  </a:lnTo>
                  <a:lnTo>
                    <a:pt x="40" y="233"/>
                  </a:lnTo>
                  <a:lnTo>
                    <a:pt x="29" y="238"/>
                  </a:lnTo>
                  <a:lnTo>
                    <a:pt x="20" y="244"/>
                  </a:lnTo>
                  <a:lnTo>
                    <a:pt x="18" y="244"/>
                  </a:lnTo>
                  <a:lnTo>
                    <a:pt x="18" y="244"/>
                  </a:lnTo>
                  <a:lnTo>
                    <a:pt x="15" y="247"/>
                  </a:lnTo>
                  <a:lnTo>
                    <a:pt x="15" y="247"/>
                  </a:lnTo>
                  <a:lnTo>
                    <a:pt x="9" y="253"/>
                  </a:lnTo>
                  <a:lnTo>
                    <a:pt x="9" y="253"/>
                  </a:lnTo>
                  <a:lnTo>
                    <a:pt x="3" y="258"/>
                  </a:lnTo>
                  <a:lnTo>
                    <a:pt x="0" y="267"/>
                  </a:lnTo>
                  <a:lnTo>
                    <a:pt x="0" y="275"/>
                  </a:lnTo>
                  <a:lnTo>
                    <a:pt x="0" y="281"/>
                  </a:lnTo>
                  <a:lnTo>
                    <a:pt x="0" y="281"/>
                  </a:lnTo>
                  <a:lnTo>
                    <a:pt x="3" y="290"/>
                  </a:lnTo>
                  <a:lnTo>
                    <a:pt x="9" y="296"/>
                  </a:lnTo>
                  <a:lnTo>
                    <a:pt x="9" y="296"/>
                  </a:lnTo>
                  <a:lnTo>
                    <a:pt x="15" y="301"/>
                  </a:lnTo>
                  <a:lnTo>
                    <a:pt x="18" y="301"/>
                  </a:lnTo>
                  <a:lnTo>
                    <a:pt x="23" y="307"/>
                  </a:lnTo>
                  <a:lnTo>
                    <a:pt x="35" y="313"/>
                  </a:lnTo>
                  <a:lnTo>
                    <a:pt x="60" y="327"/>
                  </a:lnTo>
                  <a:lnTo>
                    <a:pt x="60" y="327"/>
                  </a:lnTo>
                  <a:lnTo>
                    <a:pt x="112" y="359"/>
                  </a:lnTo>
                  <a:lnTo>
                    <a:pt x="112" y="359"/>
                  </a:lnTo>
                  <a:lnTo>
                    <a:pt x="212" y="416"/>
                  </a:lnTo>
                  <a:lnTo>
                    <a:pt x="212" y="416"/>
                  </a:lnTo>
                  <a:lnTo>
                    <a:pt x="410" y="530"/>
                  </a:lnTo>
                  <a:lnTo>
                    <a:pt x="421" y="536"/>
                  </a:lnTo>
                  <a:lnTo>
                    <a:pt x="430" y="539"/>
                  </a:lnTo>
                  <a:lnTo>
                    <a:pt x="433" y="542"/>
                  </a:lnTo>
                  <a:lnTo>
                    <a:pt x="433" y="542"/>
                  </a:lnTo>
                  <a:lnTo>
                    <a:pt x="433" y="542"/>
                  </a:lnTo>
                  <a:lnTo>
                    <a:pt x="436" y="542"/>
                  </a:lnTo>
                  <a:lnTo>
                    <a:pt x="436" y="542"/>
                  </a:lnTo>
                  <a:lnTo>
                    <a:pt x="441" y="545"/>
                  </a:lnTo>
                  <a:lnTo>
                    <a:pt x="441" y="545"/>
                  </a:lnTo>
                  <a:lnTo>
                    <a:pt x="447" y="545"/>
                  </a:lnTo>
                  <a:lnTo>
                    <a:pt x="447" y="545"/>
                  </a:lnTo>
                  <a:lnTo>
                    <a:pt x="459" y="542"/>
                  </a:lnTo>
                  <a:lnTo>
                    <a:pt x="467" y="536"/>
                  </a:lnTo>
                  <a:lnTo>
                    <a:pt x="467" y="536"/>
                  </a:lnTo>
                  <a:lnTo>
                    <a:pt x="473" y="527"/>
                  </a:lnTo>
                  <a:lnTo>
                    <a:pt x="476" y="519"/>
                  </a:lnTo>
                  <a:lnTo>
                    <a:pt x="476" y="519"/>
                  </a:lnTo>
                  <a:lnTo>
                    <a:pt x="476" y="516"/>
                  </a:lnTo>
                  <a:lnTo>
                    <a:pt x="476" y="513"/>
                  </a:lnTo>
                  <a:lnTo>
                    <a:pt x="476" y="513"/>
                  </a:lnTo>
                  <a:lnTo>
                    <a:pt x="476" y="510"/>
                  </a:lnTo>
                  <a:lnTo>
                    <a:pt x="476" y="496"/>
                  </a:lnTo>
                  <a:lnTo>
                    <a:pt x="476" y="496"/>
                  </a:lnTo>
                  <a:lnTo>
                    <a:pt x="476" y="442"/>
                  </a:lnTo>
                  <a:lnTo>
                    <a:pt x="476" y="442"/>
                  </a:lnTo>
                  <a:lnTo>
                    <a:pt x="476" y="416"/>
                  </a:lnTo>
                  <a:lnTo>
                    <a:pt x="476" y="413"/>
                  </a:lnTo>
                  <a:lnTo>
                    <a:pt x="476" y="413"/>
                  </a:lnTo>
                  <a:lnTo>
                    <a:pt x="482" y="413"/>
                  </a:lnTo>
                  <a:lnTo>
                    <a:pt x="482" y="413"/>
                  </a:lnTo>
                  <a:lnTo>
                    <a:pt x="504" y="413"/>
                  </a:lnTo>
                  <a:lnTo>
                    <a:pt x="504" y="413"/>
                  </a:lnTo>
                  <a:lnTo>
                    <a:pt x="696" y="407"/>
                  </a:lnTo>
                  <a:lnTo>
                    <a:pt x="696" y="407"/>
                  </a:lnTo>
                  <a:lnTo>
                    <a:pt x="857" y="401"/>
                  </a:lnTo>
                  <a:lnTo>
                    <a:pt x="857" y="401"/>
                  </a:lnTo>
                  <a:lnTo>
                    <a:pt x="983" y="396"/>
                  </a:lnTo>
                  <a:lnTo>
                    <a:pt x="983" y="396"/>
                  </a:lnTo>
                  <a:lnTo>
                    <a:pt x="1060" y="393"/>
                  </a:lnTo>
                  <a:lnTo>
                    <a:pt x="1060" y="393"/>
                  </a:lnTo>
                  <a:lnTo>
                    <a:pt x="1089" y="390"/>
                  </a:lnTo>
                  <a:lnTo>
                    <a:pt x="1089" y="390"/>
                  </a:lnTo>
                  <a:lnTo>
                    <a:pt x="1060" y="390"/>
                  </a:lnTo>
                  <a:lnTo>
                    <a:pt x="1060" y="390"/>
                  </a:lnTo>
                  <a:lnTo>
                    <a:pt x="983" y="384"/>
                  </a:lnTo>
                  <a:close/>
                  <a:moveTo>
                    <a:pt x="46" y="296"/>
                  </a:moveTo>
                  <a:lnTo>
                    <a:pt x="46" y="296"/>
                  </a:lnTo>
                  <a:close/>
                  <a:moveTo>
                    <a:pt x="456" y="413"/>
                  </a:moveTo>
                  <a:lnTo>
                    <a:pt x="456" y="413"/>
                  </a:lnTo>
                  <a:close/>
                  <a:moveTo>
                    <a:pt x="427" y="516"/>
                  </a:moveTo>
                  <a:lnTo>
                    <a:pt x="427"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grpSp>
      <p:grpSp>
        <p:nvGrpSpPr>
          <p:cNvPr id="1426" name="Group 1425"/>
          <p:cNvGrpSpPr>
            <a:grpSpLocks noChangeAspect="1"/>
          </p:cNvGrpSpPr>
          <p:nvPr/>
        </p:nvGrpSpPr>
        <p:grpSpPr>
          <a:xfrm flipH="1" flipV="1">
            <a:off x="5858678" y="4014249"/>
            <a:ext cx="357246" cy="241647"/>
            <a:chOff x="8283907" y="1365185"/>
            <a:chExt cx="659342" cy="413558"/>
          </a:xfrm>
          <a:solidFill>
            <a:schemeClr val="tx1"/>
          </a:solidFill>
        </p:grpSpPr>
        <p:sp>
          <p:nvSpPr>
            <p:cNvPr id="1581" name="Freeform 10"/>
            <p:cNvSpPr>
              <a:spLocks noChangeArrowheads="1"/>
            </p:cNvSpPr>
            <p:nvPr/>
          </p:nvSpPr>
          <p:spPr bwMode="auto">
            <a:xfrm>
              <a:off x="8283907" y="1365185"/>
              <a:ext cx="659342" cy="413558"/>
            </a:xfrm>
            <a:custGeom>
              <a:avLst/>
              <a:gdLst>
                <a:gd name="T0" fmla="*/ 2692 w 2719"/>
                <a:gd name="T1" fmla="*/ 249 h 1705"/>
                <a:gd name="T2" fmla="*/ 2514 w 2719"/>
                <a:gd name="T3" fmla="*/ 189 h 1705"/>
                <a:gd name="T4" fmla="*/ 2328 w 2719"/>
                <a:gd name="T5" fmla="*/ 126 h 1705"/>
                <a:gd name="T6" fmla="*/ 2142 w 2719"/>
                <a:gd name="T7" fmla="*/ 63 h 1705"/>
                <a:gd name="T8" fmla="*/ 1953 w 2719"/>
                <a:gd name="T9" fmla="*/ 0 h 1705"/>
                <a:gd name="T10" fmla="*/ 2136 w 2719"/>
                <a:gd name="T11" fmla="*/ 74 h 1705"/>
                <a:gd name="T12" fmla="*/ 2320 w 2719"/>
                <a:gd name="T13" fmla="*/ 148 h 1705"/>
                <a:gd name="T14" fmla="*/ 2503 w 2719"/>
                <a:gd name="T15" fmla="*/ 223 h 1705"/>
                <a:gd name="T16" fmla="*/ 2394 w 2719"/>
                <a:gd name="T17" fmla="*/ 246 h 1705"/>
                <a:gd name="T18" fmla="*/ 2277 w 2719"/>
                <a:gd name="T19" fmla="*/ 246 h 1705"/>
                <a:gd name="T20" fmla="*/ 2028 w 2719"/>
                <a:gd name="T21" fmla="*/ 243 h 1705"/>
                <a:gd name="T22" fmla="*/ 1695 w 2719"/>
                <a:gd name="T23" fmla="*/ 240 h 1705"/>
                <a:gd name="T24" fmla="*/ 1031 w 2719"/>
                <a:gd name="T25" fmla="*/ 240 h 1705"/>
                <a:gd name="T26" fmla="*/ 699 w 2719"/>
                <a:gd name="T27" fmla="*/ 240 h 1705"/>
                <a:gd name="T28" fmla="*/ 177 w 2719"/>
                <a:gd name="T29" fmla="*/ 240 h 1705"/>
                <a:gd name="T30" fmla="*/ 223 w 2719"/>
                <a:gd name="T31" fmla="*/ 223 h 1705"/>
                <a:gd name="T32" fmla="*/ 498 w 2719"/>
                <a:gd name="T33" fmla="*/ 111 h 1705"/>
                <a:gd name="T34" fmla="*/ 678 w 2719"/>
                <a:gd name="T35" fmla="*/ 37 h 1705"/>
                <a:gd name="T36" fmla="*/ 676 w 2719"/>
                <a:gd name="T37" fmla="*/ 31 h 1705"/>
                <a:gd name="T38" fmla="*/ 489 w 2719"/>
                <a:gd name="T39" fmla="*/ 94 h 1705"/>
                <a:gd name="T40" fmla="*/ 398 w 2719"/>
                <a:gd name="T41" fmla="*/ 126 h 1705"/>
                <a:gd name="T42" fmla="*/ 63 w 2719"/>
                <a:gd name="T43" fmla="*/ 240 h 1705"/>
                <a:gd name="T44" fmla="*/ 31 w 2719"/>
                <a:gd name="T45" fmla="*/ 240 h 1705"/>
                <a:gd name="T46" fmla="*/ 31 w 2719"/>
                <a:gd name="T47" fmla="*/ 240 h 1705"/>
                <a:gd name="T48" fmla="*/ 8 w 2719"/>
                <a:gd name="T49" fmla="*/ 249 h 1705"/>
                <a:gd name="T50" fmla="*/ 0 w 2719"/>
                <a:gd name="T51" fmla="*/ 274 h 1705"/>
                <a:gd name="T52" fmla="*/ 3 w 2719"/>
                <a:gd name="T53" fmla="*/ 1675 h 1705"/>
                <a:gd name="T54" fmla="*/ 3 w 2719"/>
                <a:gd name="T55" fmla="*/ 1675 h 1705"/>
                <a:gd name="T56" fmla="*/ 6 w 2719"/>
                <a:gd name="T57" fmla="*/ 1687 h 1705"/>
                <a:gd name="T58" fmla="*/ 20 w 2719"/>
                <a:gd name="T59" fmla="*/ 1701 h 1705"/>
                <a:gd name="T60" fmla="*/ 174 w 2719"/>
                <a:gd name="T61" fmla="*/ 1704 h 1705"/>
                <a:gd name="T62" fmla="*/ 607 w 2719"/>
                <a:gd name="T63" fmla="*/ 1701 h 1705"/>
                <a:gd name="T64" fmla="*/ 1180 w 2719"/>
                <a:gd name="T65" fmla="*/ 1695 h 1705"/>
                <a:gd name="T66" fmla="*/ 1756 w 2719"/>
                <a:gd name="T67" fmla="*/ 1687 h 1705"/>
                <a:gd name="T68" fmla="*/ 2328 w 2719"/>
                <a:gd name="T69" fmla="*/ 1675 h 1705"/>
                <a:gd name="T70" fmla="*/ 1756 w 2719"/>
                <a:gd name="T71" fmla="*/ 1664 h 1705"/>
                <a:gd name="T72" fmla="*/ 1180 w 2719"/>
                <a:gd name="T73" fmla="*/ 1658 h 1705"/>
                <a:gd name="T74" fmla="*/ 607 w 2719"/>
                <a:gd name="T75" fmla="*/ 1652 h 1705"/>
                <a:gd name="T76" fmla="*/ 174 w 2719"/>
                <a:gd name="T77" fmla="*/ 1647 h 1705"/>
                <a:gd name="T78" fmla="*/ 66 w 2719"/>
                <a:gd name="T79" fmla="*/ 973 h 1705"/>
                <a:gd name="T80" fmla="*/ 363 w 2719"/>
                <a:gd name="T81" fmla="*/ 306 h 1705"/>
                <a:gd name="T82" fmla="*/ 999 w 2719"/>
                <a:gd name="T83" fmla="*/ 306 h 1705"/>
                <a:gd name="T84" fmla="*/ 1363 w 2719"/>
                <a:gd name="T85" fmla="*/ 306 h 1705"/>
                <a:gd name="T86" fmla="*/ 1861 w 2719"/>
                <a:gd name="T87" fmla="*/ 306 h 1705"/>
                <a:gd name="T88" fmla="*/ 2194 w 2719"/>
                <a:gd name="T89" fmla="*/ 303 h 1705"/>
                <a:gd name="T90" fmla="*/ 2360 w 2719"/>
                <a:gd name="T91" fmla="*/ 300 h 1705"/>
                <a:gd name="T92" fmla="*/ 2669 w 2719"/>
                <a:gd name="T93" fmla="*/ 297 h 1705"/>
                <a:gd name="T94" fmla="*/ 2672 w 2719"/>
                <a:gd name="T95" fmla="*/ 624 h 1705"/>
                <a:gd name="T96" fmla="*/ 2678 w 2719"/>
                <a:gd name="T97" fmla="*/ 973 h 1705"/>
                <a:gd name="T98" fmla="*/ 2684 w 2719"/>
                <a:gd name="T99" fmla="*/ 1326 h 1705"/>
                <a:gd name="T100" fmla="*/ 2692 w 2719"/>
                <a:gd name="T101" fmla="*/ 1675 h 1705"/>
                <a:gd name="T102" fmla="*/ 2701 w 2719"/>
                <a:gd name="T103" fmla="*/ 1326 h 1705"/>
                <a:gd name="T104" fmla="*/ 2706 w 2719"/>
                <a:gd name="T105" fmla="*/ 973 h 1705"/>
                <a:gd name="T106" fmla="*/ 2712 w 2719"/>
                <a:gd name="T107" fmla="*/ 624 h 1705"/>
                <a:gd name="T108" fmla="*/ 2718 w 2719"/>
                <a:gd name="T109" fmla="*/ 274 h 1705"/>
                <a:gd name="T110" fmla="*/ 2718 w 2719"/>
                <a:gd name="T111" fmla="*/ 274 h 1705"/>
                <a:gd name="T112" fmla="*/ 2709 w 2719"/>
                <a:gd name="T113" fmla="*/ 257 h 1705"/>
                <a:gd name="T114" fmla="*/ 2692 w 2719"/>
                <a:gd name="T115" fmla="*/ 249 h 1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9" h="1705">
                  <a:moveTo>
                    <a:pt x="2692" y="249"/>
                  </a:moveTo>
                  <a:lnTo>
                    <a:pt x="2692" y="249"/>
                  </a:lnTo>
                  <a:lnTo>
                    <a:pt x="2689" y="249"/>
                  </a:lnTo>
                  <a:lnTo>
                    <a:pt x="2514" y="189"/>
                  </a:lnTo>
                  <a:lnTo>
                    <a:pt x="2514" y="189"/>
                  </a:lnTo>
                  <a:lnTo>
                    <a:pt x="2328" y="126"/>
                  </a:lnTo>
                  <a:lnTo>
                    <a:pt x="2234" y="94"/>
                  </a:lnTo>
                  <a:lnTo>
                    <a:pt x="2142" y="63"/>
                  </a:lnTo>
                  <a:lnTo>
                    <a:pt x="2048" y="31"/>
                  </a:lnTo>
                  <a:lnTo>
                    <a:pt x="1953" y="0"/>
                  </a:lnTo>
                  <a:lnTo>
                    <a:pt x="2045" y="37"/>
                  </a:lnTo>
                  <a:lnTo>
                    <a:pt x="2136" y="74"/>
                  </a:lnTo>
                  <a:lnTo>
                    <a:pt x="2228" y="111"/>
                  </a:lnTo>
                  <a:lnTo>
                    <a:pt x="2320" y="148"/>
                  </a:lnTo>
                  <a:lnTo>
                    <a:pt x="2320" y="148"/>
                  </a:lnTo>
                  <a:lnTo>
                    <a:pt x="2503" y="223"/>
                  </a:lnTo>
                  <a:lnTo>
                    <a:pt x="2569" y="249"/>
                  </a:lnTo>
                  <a:lnTo>
                    <a:pt x="2394" y="246"/>
                  </a:lnTo>
                  <a:lnTo>
                    <a:pt x="2360" y="246"/>
                  </a:lnTo>
                  <a:lnTo>
                    <a:pt x="2277" y="246"/>
                  </a:lnTo>
                  <a:lnTo>
                    <a:pt x="2194" y="243"/>
                  </a:lnTo>
                  <a:lnTo>
                    <a:pt x="2028" y="243"/>
                  </a:lnTo>
                  <a:lnTo>
                    <a:pt x="1861" y="240"/>
                  </a:lnTo>
                  <a:lnTo>
                    <a:pt x="1695" y="240"/>
                  </a:lnTo>
                  <a:lnTo>
                    <a:pt x="1363" y="240"/>
                  </a:lnTo>
                  <a:lnTo>
                    <a:pt x="1031" y="240"/>
                  </a:lnTo>
                  <a:lnTo>
                    <a:pt x="999" y="240"/>
                  </a:lnTo>
                  <a:lnTo>
                    <a:pt x="699" y="240"/>
                  </a:lnTo>
                  <a:lnTo>
                    <a:pt x="363" y="240"/>
                  </a:lnTo>
                  <a:lnTo>
                    <a:pt x="177" y="240"/>
                  </a:lnTo>
                  <a:lnTo>
                    <a:pt x="223" y="223"/>
                  </a:lnTo>
                  <a:lnTo>
                    <a:pt x="223" y="223"/>
                  </a:lnTo>
                  <a:lnTo>
                    <a:pt x="407" y="148"/>
                  </a:lnTo>
                  <a:lnTo>
                    <a:pt x="498" y="111"/>
                  </a:lnTo>
                  <a:lnTo>
                    <a:pt x="590" y="74"/>
                  </a:lnTo>
                  <a:lnTo>
                    <a:pt x="678" y="37"/>
                  </a:lnTo>
                  <a:lnTo>
                    <a:pt x="770" y="0"/>
                  </a:lnTo>
                  <a:lnTo>
                    <a:pt x="676" y="31"/>
                  </a:lnTo>
                  <a:lnTo>
                    <a:pt x="584" y="63"/>
                  </a:lnTo>
                  <a:lnTo>
                    <a:pt x="489" y="94"/>
                  </a:lnTo>
                  <a:lnTo>
                    <a:pt x="398" y="126"/>
                  </a:lnTo>
                  <a:lnTo>
                    <a:pt x="398" y="126"/>
                  </a:lnTo>
                  <a:lnTo>
                    <a:pt x="212" y="189"/>
                  </a:lnTo>
                  <a:lnTo>
                    <a:pt x="63" y="240"/>
                  </a:lnTo>
                  <a:lnTo>
                    <a:pt x="31" y="240"/>
                  </a:lnTo>
                  <a:lnTo>
                    <a:pt x="31" y="240"/>
                  </a:lnTo>
                  <a:lnTo>
                    <a:pt x="31" y="240"/>
                  </a:lnTo>
                  <a:lnTo>
                    <a:pt x="31" y="240"/>
                  </a:lnTo>
                  <a:lnTo>
                    <a:pt x="20" y="243"/>
                  </a:lnTo>
                  <a:lnTo>
                    <a:pt x="8" y="249"/>
                  </a:lnTo>
                  <a:lnTo>
                    <a:pt x="3" y="260"/>
                  </a:lnTo>
                  <a:lnTo>
                    <a:pt x="0" y="274"/>
                  </a:lnTo>
                  <a:lnTo>
                    <a:pt x="0" y="973"/>
                  </a:lnTo>
                  <a:lnTo>
                    <a:pt x="3" y="1675"/>
                  </a:lnTo>
                  <a:lnTo>
                    <a:pt x="3" y="1675"/>
                  </a:lnTo>
                  <a:lnTo>
                    <a:pt x="3" y="1675"/>
                  </a:lnTo>
                  <a:lnTo>
                    <a:pt x="3" y="1675"/>
                  </a:lnTo>
                  <a:lnTo>
                    <a:pt x="6" y="1687"/>
                  </a:lnTo>
                  <a:lnTo>
                    <a:pt x="11" y="1695"/>
                  </a:lnTo>
                  <a:lnTo>
                    <a:pt x="20" y="1701"/>
                  </a:lnTo>
                  <a:lnTo>
                    <a:pt x="31" y="1704"/>
                  </a:lnTo>
                  <a:lnTo>
                    <a:pt x="174" y="1704"/>
                  </a:lnTo>
                  <a:lnTo>
                    <a:pt x="321" y="1704"/>
                  </a:lnTo>
                  <a:lnTo>
                    <a:pt x="607" y="1701"/>
                  </a:lnTo>
                  <a:lnTo>
                    <a:pt x="893" y="1698"/>
                  </a:lnTo>
                  <a:lnTo>
                    <a:pt x="1180" y="1695"/>
                  </a:lnTo>
                  <a:lnTo>
                    <a:pt x="1466" y="1689"/>
                  </a:lnTo>
                  <a:lnTo>
                    <a:pt x="1756" y="1687"/>
                  </a:lnTo>
                  <a:lnTo>
                    <a:pt x="2042" y="1681"/>
                  </a:lnTo>
                  <a:lnTo>
                    <a:pt x="2328" y="1675"/>
                  </a:lnTo>
                  <a:lnTo>
                    <a:pt x="2042" y="1669"/>
                  </a:lnTo>
                  <a:lnTo>
                    <a:pt x="1756" y="1664"/>
                  </a:lnTo>
                  <a:lnTo>
                    <a:pt x="1466" y="1661"/>
                  </a:lnTo>
                  <a:lnTo>
                    <a:pt x="1180" y="1658"/>
                  </a:lnTo>
                  <a:lnTo>
                    <a:pt x="893" y="1652"/>
                  </a:lnTo>
                  <a:lnTo>
                    <a:pt x="607" y="1652"/>
                  </a:lnTo>
                  <a:lnTo>
                    <a:pt x="321" y="1650"/>
                  </a:lnTo>
                  <a:lnTo>
                    <a:pt x="174" y="1647"/>
                  </a:lnTo>
                  <a:lnTo>
                    <a:pt x="60" y="1647"/>
                  </a:lnTo>
                  <a:lnTo>
                    <a:pt x="66" y="973"/>
                  </a:lnTo>
                  <a:lnTo>
                    <a:pt x="66" y="306"/>
                  </a:lnTo>
                  <a:lnTo>
                    <a:pt x="363" y="306"/>
                  </a:lnTo>
                  <a:lnTo>
                    <a:pt x="699" y="306"/>
                  </a:lnTo>
                  <a:lnTo>
                    <a:pt x="999" y="306"/>
                  </a:lnTo>
                  <a:lnTo>
                    <a:pt x="1031" y="306"/>
                  </a:lnTo>
                  <a:lnTo>
                    <a:pt x="1363" y="306"/>
                  </a:lnTo>
                  <a:lnTo>
                    <a:pt x="1695" y="306"/>
                  </a:lnTo>
                  <a:lnTo>
                    <a:pt x="1861" y="306"/>
                  </a:lnTo>
                  <a:lnTo>
                    <a:pt x="2028" y="303"/>
                  </a:lnTo>
                  <a:lnTo>
                    <a:pt x="2194" y="303"/>
                  </a:lnTo>
                  <a:lnTo>
                    <a:pt x="2277" y="300"/>
                  </a:lnTo>
                  <a:lnTo>
                    <a:pt x="2360" y="300"/>
                  </a:lnTo>
                  <a:lnTo>
                    <a:pt x="2394" y="300"/>
                  </a:lnTo>
                  <a:lnTo>
                    <a:pt x="2669" y="297"/>
                  </a:lnTo>
                  <a:lnTo>
                    <a:pt x="2669" y="449"/>
                  </a:lnTo>
                  <a:lnTo>
                    <a:pt x="2672" y="624"/>
                  </a:lnTo>
                  <a:lnTo>
                    <a:pt x="2672" y="624"/>
                  </a:lnTo>
                  <a:lnTo>
                    <a:pt x="2678" y="973"/>
                  </a:lnTo>
                  <a:lnTo>
                    <a:pt x="2678" y="973"/>
                  </a:lnTo>
                  <a:lnTo>
                    <a:pt x="2684" y="1326"/>
                  </a:lnTo>
                  <a:lnTo>
                    <a:pt x="2689" y="1500"/>
                  </a:lnTo>
                  <a:lnTo>
                    <a:pt x="2692" y="1675"/>
                  </a:lnTo>
                  <a:lnTo>
                    <a:pt x="2698" y="1500"/>
                  </a:lnTo>
                  <a:lnTo>
                    <a:pt x="2701" y="1326"/>
                  </a:lnTo>
                  <a:lnTo>
                    <a:pt x="2701" y="1326"/>
                  </a:lnTo>
                  <a:lnTo>
                    <a:pt x="2706" y="973"/>
                  </a:lnTo>
                  <a:lnTo>
                    <a:pt x="2706" y="973"/>
                  </a:lnTo>
                  <a:lnTo>
                    <a:pt x="2712" y="624"/>
                  </a:lnTo>
                  <a:lnTo>
                    <a:pt x="2715" y="449"/>
                  </a:lnTo>
                  <a:lnTo>
                    <a:pt x="2718" y="274"/>
                  </a:lnTo>
                  <a:lnTo>
                    <a:pt x="2718" y="274"/>
                  </a:lnTo>
                  <a:lnTo>
                    <a:pt x="2718" y="274"/>
                  </a:lnTo>
                  <a:lnTo>
                    <a:pt x="2715" y="263"/>
                  </a:lnTo>
                  <a:lnTo>
                    <a:pt x="2709" y="257"/>
                  </a:lnTo>
                  <a:lnTo>
                    <a:pt x="2703" y="252"/>
                  </a:lnTo>
                  <a:lnTo>
                    <a:pt x="2692" y="2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grpSp>
          <p:nvGrpSpPr>
            <p:cNvPr id="1582" name="Group 1581"/>
            <p:cNvGrpSpPr/>
            <p:nvPr/>
          </p:nvGrpSpPr>
          <p:grpSpPr>
            <a:xfrm>
              <a:off x="8445209" y="1428749"/>
              <a:ext cx="344374" cy="344373"/>
              <a:chOff x="8383289" y="1310409"/>
              <a:chExt cx="462715" cy="462714"/>
            </a:xfrm>
            <a:grpFill/>
          </p:grpSpPr>
          <p:sp>
            <p:nvSpPr>
              <p:cNvPr id="1583" name="Freeform 11"/>
              <p:cNvSpPr>
                <a:spLocks noChangeArrowheads="1"/>
              </p:cNvSpPr>
              <p:nvPr/>
            </p:nvSpPr>
            <p:spPr bwMode="auto">
              <a:xfrm>
                <a:off x="8555338" y="1310409"/>
                <a:ext cx="119686" cy="130372"/>
              </a:xfrm>
              <a:custGeom>
                <a:avLst/>
                <a:gdLst>
                  <a:gd name="T0" fmla="*/ 14 w 493"/>
                  <a:gd name="T1" fmla="*/ 304 h 539"/>
                  <a:gd name="T2" fmla="*/ 28 w 493"/>
                  <a:gd name="T3" fmla="*/ 307 h 539"/>
                  <a:gd name="T4" fmla="*/ 66 w 493"/>
                  <a:gd name="T5" fmla="*/ 304 h 539"/>
                  <a:gd name="T6" fmla="*/ 146 w 493"/>
                  <a:gd name="T7" fmla="*/ 301 h 539"/>
                  <a:gd name="T8" fmla="*/ 149 w 493"/>
                  <a:gd name="T9" fmla="*/ 301 h 539"/>
                  <a:gd name="T10" fmla="*/ 151 w 493"/>
                  <a:gd name="T11" fmla="*/ 403 h 539"/>
                  <a:gd name="T12" fmla="*/ 160 w 493"/>
                  <a:gd name="T13" fmla="*/ 523 h 539"/>
                  <a:gd name="T14" fmla="*/ 163 w 493"/>
                  <a:gd name="T15" fmla="*/ 523 h 539"/>
                  <a:gd name="T16" fmla="*/ 169 w 493"/>
                  <a:gd name="T17" fmla="*/ 403 h 539"/>
                  <a:gd name="T18" fmla="*/ 175 w 493"/>
                  <a:gd name="T19" fmla="*/ 292 h 539"/>
                  <a:gd name="T20" fmla="*/ 154 w 493"/>
                  <a:gd name="T21" fmla="*/ 272 h 539"/>
                  <a:gd name="T22" fmla="*/ 146 w 493"/>
                  <a:gd name="T23" fmla="*/ 272 h 539"/>
                  <a:gd name="T24" fmla="*/ 123 w 493"/>
                  <a:gd name="T25" fmla="*/ 272 h 539"/>
                  <a:gd name="T26" fmla="*/ 54 w 493"/>
                  <a:gd name="T27" fmla="*/ 269 h 539"/>
                  <a:gd name="T28" fmla="*/ 169 w 493"/>
                  <a:gd name="T29" fmla="*/ 140 h 539"/>
                  <a:gd name="T30" fmla="*/ 246 w 493"/>
                  <a:gd name="T31" fmla="*/ 55 h 539"/>
                  <a:gd name="T32" fmla="*/ 275 w 493"/>
                  <a:gd name="T33" fmla="*/ 89 h 539"/>
                  <a:gd name="T34" fmla="*/ 409 w 493"/>
                  <a:gd name="T35" fmla="*/ 238 h 539"/>
                  <a:gd name="T36" fmla="*/ 429 w 493"/>
                  <a:gd name="T37" fmla="*/ 269 h 539"/>
                  <a:gd name="T38" fmla="*/ 349 w 493"/>
                  <a:gd name="T39" fmla="*/ 272 h 539"/>
                  <a:gd name="T40" fmla="*/ 341 w 493"/>
                  <a:gd name="T41" fmla="*/ 272 h 539"/>
                  <a:gd name="T42" fmla="*/ 321 w 493"/>
                  <a:gd name="T43" fmla="*/ 292 h 539"/>
                  <a:gd name="T44" fmla="*/ 321 w 493"/>
                  <a:gd name="T45" fmla="*/ 301 h 539"/>
                  <a:gd name="T46" fmla="*/ 321 w 493"/>
                  <a:gd name="T47" fmla="*/ 309 h 539"/>
                  <a:gd name="T48" fmla="*/ 329 w 493"/>
                  <a:gd name="T49" fmla="*/ 474 h 539"/>
                  <a:gd name="T50" fmla="*/ 335 w 493"/>
                  <a:gd name="T51" fmla="*/ 538 h 539"/>
                  <a:gd name="T52" fmla="*/ 338 w 493"/>
                  <a:gd name="T53" fmla="*/ 474 h 539"/>
                  <a:gd name="T54" fmla="*/ 346 w 493"/>
                  <a:gd name="T55" fmla="*/ 309 h 539"/>
                  <a:gd name="T56" fmla="*/ 358 w 493"/>
                  <a:gd name="T57" fmla="*/ 301 h 539"/>
                  <a:gd name="T58" fmla="*/ 429 w 493"/>
                  <a:gd name="T59" fmla="*/ 304 h 539"/>
                  <a:gd name="T60" fmla="*/ 470 w 493"/>
                  <a:gd name="T61" fmla="*/ 307 h 539"/>
                  <a:gd name="T62" fmla="*/ 481 w 493"/>
                  <a:gd name="T63" fmla="*/ 304 h 539"/>
                  <a:gd name="T64" fmla="*/ 492 w 493"/>
                  <a:gd name="T65" fmla="*/ 286 h 539"/>
                  <a:gd name="T66" fmla="*/ 492 w 493"/>
                  <a:gd name="T67" fmla="*/ 278 h 539"/>
                  <a:gd name="T68" fmla="*/ 441 w 493"/>
                  <a:gd name="T69" fmla="*/ 209 h 539"/>
                  <a:gd name="T70" fmla="*/ 309 w 493"/>
                  <a:gd name="T71" fmla="*/ 57 h 539"/>
                  <a:gd name="T72" fmla="*/ 275 w 493"/>
                  <a:gd name="T73" fmla="*/ 14 h 539"/>
                  <a:gd name="T74" fmla="*/ 272 w 493"/>
                  <a:gd name="T75" fmla="*/ 11 h 539"/>
                  <a:gd name="T76" fmla="*/ 243 w 493"/>
                  <a:gd name="T77" fmla="*/ 0 h 539"/>
                  <a:gd name="T78" fmla="*/ 215 w 493"/>
                  <a:gd name="T79" fmla="*/ 20 h 539"/>
                  <a:gd name="T80" fmla="*/ 180 w 493"/>
                  <a:gd name="T81" fmla="*/ 57 h 539"/>
                  <a:gd name="T82" fmla="*/ 49 w 493"/>
                  <a:gd name="T83" fmla="*/ 212 h 539"/>
                  <a:gd name="T84" fmla="*/ 6 w 493"/>
                  <a:gd name="T85" fmla="*/ 266 h 539"/>
                  <a:gd name="T86" fmla="*/ 3 w 493"/>
                  <a:gd name="T87" fmla="*/ 272 h 539"/>
                  <a:gd name="T88" fmla="*/ 6 w 493"/>
                  <a:gd name="T89" fmla="*/ 298 h 539"/>
                  <a:gd name="T90" fmla="*/ 149 w 493"/>
                  <a:gd name="T91" fmla="*/ 301 h 539"/>
                  <a:gd name="T92" fmla="*/ 346 w 493"/>
                  <a:gd name="T93" fmla="*/ 301 h 539"/>
                  <a:gd name="T94" fmla="*/ 467 w 493"/>
                  <a:gd name="T95" fmla="*/ 269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3" h="539">
                    <a:moveTo>
                      <a:pt x="6" y="298"/>
                    </a:moveTo>
                    <a:lnTo>
                      <a:pt x="6" y="298"/>
                    </a:lnTo>
                    <a:lnTo>
                      <a:pt x="14" y="304"/>
                    </a:lnTo>
                    <a:lnTo>
                      <a:pt x="14" y="304"/>
                    </a:lnTo>
                    <a:lnTo>
                      <a:pt x="23" y="307"/>
                    </a:lnTo>
                    <a:lnTo>
                      <a:pt x="25" y="307"/>
                    </a:lnTo>
                    <a:lnTo>
                      <a:pt x="25" y="307"/>
                    </a:lnTo>
                    <a:lnTo>
                      <a:pt x="28" y="307"/>
                    </a:lnTo>
                    <a:lnTo>
                      <a:pt x="37" y="307"/>
                    </a:lnTo>
                    <a:lnTo>
                      <a:pt x="37" y="307"/>
                    </a:lnTo>
                    <a:lnTo>
                      <a:pt x="66" y="304"/>
                    </a:lnTo>
                    <a:lnTo>
                      <a:pt x="66" y="304"/>
                    </a:lnTo>
                    <a:lnTo>
                      <a:pt x="123" y="304"/>
                    </a:lnTo>
                    <a:lnTo>
                      <a:pt x="123" y="304"/>
                    </a:lnTo>
                    <a:lnTo>
                      <a:pt x="137" y="304"/>
                    </a:lnTo>
                    <a:lnTo>
                      <a:pt x="146" y="301"/>
                    </a:lnTo>
                    <a:lnTo>
                      <a:pt x="146" y="301"/>
                    </a:lnTo>
                    <a:lnTo>
                      <a:pt x="146" y="301"/>
                    </a:lnTo>
                    <a:lnTo>
                      <a:pt x="149" y="301"/>
                    </a:lnTo>
                    <a:lnTo>
                      <a:pt x="149" y="301"/>
                    </a:lnTo>
                    <a:lnTo>
                      <a:pt x="149" y="309"/>
                    </a:lnTo>
                    <a:lnTo>
                      <a:pt x="149" y="309"/>
                    </a:lnTo>
                    <a:lnTo>
                      <a:pt x="151" y="403"/>
                    </a:lnTo>
                    <a:lnTo>
                      <a:pt x="151" y="403"/>
                    </a:lnTo>
                    <a:lnTo>
                      <a:pt x="157" y="474"/>
                    </a:lnTo>
                    <a:lnTo>
                      <a:pt x="157" y="474"/>
                    </a:lnTo>
                    <a:lnTo>
                      <a:pt x="160" y="523"/>
                    </a:lnTo>
                    <a:lnTo>
                      <a:pt x="160" y="523"/>
                    </a:lnTo>
                    <a:lnTo>
                      <a:pt x="160" y="538"/>
                    </a:lnTo>
                    <a:lnTo>
                      <a:pt x="160" y="538"/>
                    </a:lnTo>
                    <a:lnTo>
                      <a:pt x="163" y="523"/>
                    </a:lnTo>
                    <a:lnTo>
                      <a:pt x="163" y="523"/>
                    </a:lnTo>
                    <a:lnTo>
                      <a:pt x="166" y="474"/>
                    </a:lnTo>
                    <a:lnTo>
                      <a:pt x="166" y="474"/>
                    </a:lnTo>
                    <a:lnTo>
                      <a:pt x="169" y="403"/>
                    </a:lnTo>
                    <a:lnTo>
                      <a:pt x="169" y="403"/>
                    </a:lnTo>
                    <a:lnTo>
                      <a:pt x="175" y="309"/>
                    </a:lnTo>
                    <a:lnTo>
                      <a:pt x="175" y="304"/>
                    </a:lnTo>
                    <a:lnTo>
                      <a:pt x="175" y="304"/>
                    </a:lnTo>
                    <a:lnTo>
                      <a:pt x="175" y="292"/>
                    </a:lnTo>
                    <a:lnTo>
                      <a:pt x="175" y="292"/>
                    </a:lnTo>
                    <a:lnTo>
                      <a:pt x="166" y="281"/>
                    </a:lnTo>
                    <a:lnTo>
                      <a:pt x="160" y="275"/>
                    </a:lnTo>
                    <a:lnTo>
                      <a:pt x="154" y="272"/>
                    </a:lnTo>
                    <a:lnTo>
                      <a:pt x="154" y="272"/>
                    </a:lnTo>
                    <a:lnTo>
                      <a:pt x="151" y="272"/>
                    </a:lnTo>
                    <a:lnTo>
                      <a:pt x="149" y="272"/>
                    </a:lnTo>
                    <a:lnTo>
                      <a:pt x="146" y="272"/>
                    </a:lnTo>
                    <a:lnTo>
                      <a:pt x="137" y="272"/>
                    </a:lnTo>
                    <a:lnTo>
                      <a:pt x="137" y="272"/>
                    </a:lnTo>
                    <a:lnTo>
                      <a:pt x="123" y="272"/>
                    </a:lnTo>
                    <a:lnTo>
                      <a:pt x="123" y="272"/>
                    </a:lnTo>
                    <a:lnTo>
                      <a:pt x="66" y="269"/>
                    </a:lnTo>
                    <a:lnTo>
                      <a:pt x="66" y="269"/>
                    </a:lnTo>
                    <a:lnTo>
                      <a:pt x="54" y="269"/>
                    </a:lnTo>
                    <a:lnTo>
                      <a:pt x="54" y="269"/>
                    </a:lnTo>
                    <a:lnTo>
                      <a:pt x="80" y="241"/>
                    </a:lnTo>
                    <a:lnTo>
                      <a:pt x="80" y="241"/>
                    </a:lnTo>
                    <a:lnTo>
                      <a:pt x="169" y="140"/>
                    </a:lnTo>
                    <a:lnTo>
                      <a:pt x="169" y="140"/>
                    </a:lnTo>
                    <a:lnTo>
                      <a:pt x="215" y="89"/>
                    </a:lnTo>
                    <a:lnTo>
                      <a:pt x="215" y="89"/>
                    </a:lnTo>
                    <a:lnTo>
                      <a:pt x="238" y="63"/>
                    </a:lnTo>
                    <a:lnTo>
                      <a:pt x="246" y="55"/>
                    </a:lnTo>
                    <a:lnTo>
                      <a:pt x="252" y="63"/>
                    </a:lnTo>
                    <a:lnTo>
                      <a:pt x="252" y="63"/>
                    </a:lnTo>
                    <a:lnTo>
                      <a:pt x="275" y="89"/>
                    </a:lnTo>
                    <a:lnTo>
                      <a:pt x="275" y="89"/>
                    </a:lnTo>
                    <a:lnTo>
                      <a:pt x="321" y="138"/>
                    </a:lnTo>
                    <a:lnTo>
                      <a:pt x="321" y="138"/>
                    </a:lnTo>
                    <a:lnTo>
                      <a:pt x="409" y="238"/>
                    </a:lnTo>
                    <a:lnTo>
                      <a:pt x="409" y="238"/>
                    </a:lnTo>
                    <a:lnTo>
                      <a:pt x="438" y="269"/>
                    </a:lnTo>
                    <a:lnTo>
                      <a:pt x="438" y="269"/>
                    </a:lnTo>
                    <a:lnTo>
                      <a:pt x="429" y="269"/>
                    </a:lnTo>
                    <a:lnTo>
                      <a:pt x="429" y="269"/>
                    </a:lnTo>
                    <a:lnTo>
                      <a:pt x="372" y="272"/>
                    </a:lnTo>
                    <a:lnTo>
                      <a:pt x="372" y="272"/>
                    </a:lnTo>
                    <a:lnTo>
                      <a:pt x="358" y="272"/>
                    </a:lnTo>
                    <a:lnTo>
                      <a:pt x="349" y="272"/>
                    </a:lnTo>
                    <a:lnTo>
                      <a:pt x="346" y="272"/>
                    </a:lnTo>
                    <a:lnTo>
                      <a:pt x="346" y="272"/>
                    </a:lnTo>
                    <a:lnTo>
                      <a:pt x="341" y="272"/>
                    </a:lnTo>
                    <a:lnTo>
                      <a:pt x="341" y="272"/>
                    </a:lnTo>
                    <a:lnTo>
                      <a:pt x="332" y="275"/>
                    </a:lnTo>
                    <a:lnTo>
                      <a:pt x="329" y="281"/>
                    </a:lnTo>
                    <a:lnTo>
                      <a:pt x="321" y="292"/>
                    </a:lnTo>
                    <a:lnTo>
                      <a:pt x="321" y="292"/>
                    </a:lnTo>
                    <a:lnTo>
                      <a:pt x="321" y="295"/>
                    </a:lnTo>
                    <a:lnTo>
                      <a:pt x="321" y="298"/>
                    </a:lnTo>
                    <a:lnTo>
                      <a:pt x="321" y="298"/>
                    </a:lnTo>
                    <a:lnTo>
                      <a:pt x="321" y="301"/>
                    </a:lnTo>
                    <a:lnTo>
                      <a:pt x="321" y="301"/>
                    </a:lnTo>
                    <a:lnTo>
                      <a:pt x="321" y="301"/>
                    </a:lnTo>
                    <a:lnTo>
                      <a:pt x="321" y="304"/>
                    </a:lnTo>
                    <a:lnTo>
                      <a:pt x="321" y="309"/>
                    </a:lnTo>
                    <a:lnTo>
                      <a:pt x="321" y="309"/>
                    </a:lnTo>
                    <a:lnTo>
                      <a:pt x="326" y="403"/>
                    </a:lnTo>
                    <a:lnTo>
                      <a:pt x="326" y="403"/>
                    </a:lnTo>
                    <a:lnTo>
                      <a:pt x="329" y="474"/>
                    </a:lnTo>
                    <a:lnTo>
                      <a:pt x="329" y="474"/>
                    </a:lnTo>
                    <a:lnTo>
                      <a:pt x="332" y="523"/>
                    </a:lnTo>
                    <a:lnTo>
                      <a:pt x="332" y="523"/>
                    </a:lnTo>
                    <a:lnTo>
                      <a:pt x="335" y="538"/>
                    </a:lnTo>
                    <a:lnTo>
                      <a:pt x="335" y="538"/>
                    </a:lnTo>
                    <a:lnTo>
                      <a:pt x="335" y="523"/>
                    </a:lnTo>
                    <a:lnTo>
                      <a:pt x="335" y="523"/>
                    </a:lnTo>
                    <a:lnTo>
                      <a:pt x="338" y="474"/>
                    </a:lnTo>
                    <a:lnTo>
                      <a:pt x="338" y="474"/>
                    </a:lnTo>
                    <a:lnTo>
                      <a:pt x="343" y="403"/>
                    </a:lnTo>
                    <a:lnTo>
                      <a:pt x="343" y="403"/>
                    </a:lnTo>
                    <a:lnTo>
                      <a:pt x="346" y="309"/>
                    </a:lnTo>
                    <a:lnTo>
                      <a:pt x="346" y="304"/>
                    </a:lnTo>
                    <a:lnTo>
                      <a:pt x="346" y="301"/>
                    </a:lnTo>
                    <a:lnTo>
                      <a:pt x="349" y="301"/>
                    </a:lnTo>
                    <a:lnTo>
                      <a:pt x="358" y="301"/>
                    </a:lnTo>
                    <a:lnTo>
                      <a:pt x="358" y="301"/>
                    </a:lnTo>
                    <a:lnTo>
                      <a:pt x="372" y="304"/>
                    </a:lnTo>
                    <a:lnTo>
                      <a:pt x="372" y="304"/>
                    </a:lnTo>
                    <a:lnTo>
                      <a:pt x="429" y="304"/>
                    </a:lnTo>
                    <a:lnTo>
                      <a:pt x="429" y="304"/>
                    </a:lnTo>
                    <a:lnTo>
                      <a:pt x="458" y="307"/>
                    </a:lnTo>
                    <a:lnTo>
                      <a:pt x="467" y="307"/>
                    </a:lnTo>
                    <a:lnTo>
                      <a:pt x="470" y="307"/>
                    </a:lnTo>
                    <a:lnTo>
                      <a:pt x="470" y="307"/>
                    </a:lnTo>
                    <a:lnTo>
                      <a:pt x="475" y="304"/>
                    </a:lnTo>
                    <a:lnTo>
                      <a:pt x="475" y="304"/>
                    </a:lnTo>
                    <a:lnTo>
                      <a:pt x="481" y="304"/>
                    </a:lnTo>
                    <a:lnTo>
                      <a:pt x="487" y="298"/>
                    </a:lnTo>
                    <a:lnTo>
                      <a:pt x="487" y="298"/>
                    </a:lnTo>
                    <a:lnTo>
                      <a:pt x="492" y="286"/>
                    </a:lnTo>
                    <a:lnTo>
                      <a:pt x="492" y="286"/>
                    </a:lnTo>
                    <a:lnTo>
                      <a:pt x="492" y="281"/>
                    </a:lnTo>
                    <a:lnTo>
                      <a:pt x="492" y="281"/>
                    </a:lnTo>
                    <a:lnTo>
                      <a:pt x="492" y="278"/>
                    </a:lnTo>
                    <a:lnTo>
                      <a:pt x="492" y="278"/>
                    </a:lnTo>
                    <a:lnTo>
                      <a:pt x="487" y="266"/>
                    </a:lnTo>
                    <a:lnTo>
                      <a:pt x="481" y="261"/>
                    </a:lnTo>
                    <a:lnTo>
                      <a:pt x="481" y="261"/>
                    </a:lnTo>
                    <a:lnTo>
                      <a:pt x="441" y="209"/>
                    </a:lnTo>
                    <a:lnTo>
                      <a:pt x="441" y="209"/>
                    </a:lnTo>
                    <a:lnTo>
                      <a:pt x="355" y="109"/>
                    </a:lnTo>
                    <a:lnTo>
                      <a:pt x="355" y="109"/>
                    </a:lnTo>
                    <a:lnTo>
                      <a:pt x="309" y="57"/>
                    </a:lnTo>
                    <a:lnTo>
                      <a:pt x="309" y="57"/>
                    </a:lnTo>
                    <a:lnTo>
                      <a:pt x="289" y="32"/>
                    </a:lnTo>
                    <a:lnTo>
                      <a:pt x="278" y="17"/>
                    </a:lnTo>
                    <a:lnTo>
                      <a:pt x="275" y="14"/>
                    </a:lnTo>
                    <a:lnTo>
                      <a:pt x="272" y="14"/>
                    </a:lnTo>
                    <a:lnTo>
                      <a:pt x="272" y="11"/>
                    </a:lnTo>
                    <a:lnTo>
                      <a:pt x="272" y="11"/>
                    </a:lnTo>
                    <a:lnTo>
                      <a:pt x="272" y="11"/>
                    </a:lnTo>
                    <a:lnTo>
                      <a:pt x="266" y="9"/>
                    </a:lnTo>
                    <a:lnTo>
                      <a:pt x="266" y="9"/>
                    </a:lnTo>
                    <a:lnTo>
                      <a:pt x="255" y="3"/>
                    </a:lnTo>
                    <a:lnTo>
                      <a:pt x="243" y="0"/>
                    </a:lnTo>
                    <a:lnTo>
                      <a:pt x="243" y="0"/>
                    </a:lnTo>
                    <a:lnTo>
                      <a:pt x="229" y="6"/>
                    </a:lnTo>
                    <a:lnTo>
                      <a:pt x="220" y="11"/>
                    </a:lnTo>
                    <a:lnTo>
                      <a:pt x="215" y="20"/>
                    </a:lnTo>
                    <a:lnTo>
                      <a:pt x="203" y="32"/>
                    </a:lnTo>
                    <a:lnTo>
                      <a:pt x="203" y="32"/>
                    </a:lnTo>
                    <a:lnTo>
                      <a:pt x="180" y="57"/>
                    </a:lnTo>
                    <a:lnTo>
                      <a:pt x="180" y="57"/>
                    </a:lnTo>
                    <a:lnTo>
                      <a:pt x="135" y="112"/>
                    </a:lnTo>
                    <a:lnTo>
                      <a:pt x="135" y="112"/>
                    </a:lnTo>
                    <a:lnTo>
                      <a:pt x="49" y="212"/>
                    </a:lnTo>
                    <a:lnTo>
                      <a:pt x="49" y="212"/>
                    </a:lnTo>
                    <a:lnTo>
                      <a:pt x="8" y="261"/>
                    </a:lnTo>
                    <a:lnTo>
                      <a:pt x="6" y="264"/>
                    </a:lnTo>
                    <a:lnTo>
                      <a:pt x="6" y="264"/>
                    </a:lnTo>
                    <a:lnTo>
                      <a:pt x="6" y="266"/>
                    </a:lnTo>
                    <a:lnTo>
                      <a:pt x="6" y="266"/>
                    </a:lnTo>
                    <a:lnTo>
                      <a:pt x="6" y="266"/>
                    </a:lnTo>
                    <a:lnTo>
                      <a:pt x="3" y="272"/>
                    </a:lnTo>
                    <a:lnTo>
                      <a:pt x="3" y="272"/>
                    </a:lnTo>
                    <a:lnTo>
                      <a:pt x="0" y="278"/>
                    </a:lnTo>
                    <a:lnTo>
                      <a:pt x="0" y="289"/>
                    </a:lnTo>
                    <a:lnTo>
                      <a:pt x="0" y="289"/>
                    </a:lnTo>
                    <a:lnTo>
                      <a:pt x="6" y="298"/>
                    </a:lnTo>
                    <a:close/>
                    <a:moveTo>
                      <a:pt x="149" y="301"/>
                    </a:moveTo>
                    <a:lnTo>
                      <a:pt x="149" y="301"/>
                    </a:lnTo>
                    <a:close/>
                    <a:moveTo>
                      <a:pt x="149" y="301"/>
                    </a:moveTo>
                    <a:lnTo>
                      <a:pt x="149" y="301"/>
                    </a:lnTo>
                    <a:lnTo>
                      <a:pt x="146" y="301"/>
                    </a:lnTo>
                    <a:lnTo>
                      <a:pt x="149" y="301"/>
                    </a:lnTo>
                    <a:close/>
                    <a:moveTo>
                      <a:pt x="346" y="301"/>
                    </a:moveTo>
                    <a:lnTo>
                      <a:pt x="346" y="301"/>
                    </a:lnTo>
                    <a:close/>
                    <a:moveTo>
                      <a:pt x="467" y="269"/>
                    </a:moveTo>
                    <a:lnTo>
                      <a:pt x="467" y="269"/>
                    </a:lnTo>
                    <a:close/>
                    <a:moveTo>
                      <a:pt x="467" y="269"/>
                    </a:moveTo>
                    <a:lnTo>
                      <a:pt x="467" y="269"/>
                    </a:lnTo>
                    <a:close/>
                    <a:moveTo>
                      <a:pt x="25" y="269"/>
                    </a:moveTo>
                    <a:lnTo>
                      <a:pt x="25" y="26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84" name="Freeform 12"/>
              <p:cNvSpPr>
                <a:spLocks noChangeArrowheads="1"/>
              </p:cNvSpPr>
              <p:nvPr/>
            </p:nvSpPr>
            <p:spPr bwMode="auto">
              <a:xfrm>
                <a:off x="8555338" y="1310409"/>
                <a:ext cx="119686" cy="130372"/>
              </a:xfrm>
              <a:custGeom>
                <a:avLst/>
                <a:gdLst>
                  <a:gd name="T0" fmla="*/ 14 w 493"/>
                  <a:gd name="T1" fmla="*/ 304 h 539"/>
                  <a:gd name="T2" fmla="*/ 25 w 493"/>
                  <a:gd name="T3" fmla="*/ 307 h 539"/>
                  <a:gd name="T4" fmla="*/ 37 w 493"/>
                  <a:gd name="T5" fmla="*/ 307 h 539"/>
                  <a:gd name="T6" fmla="*/ 66 w 493"/>
                  <a:gd name="T7" fmla="*/ 304 h 539"/>
                  <a:gd name="T8" fmla="*/ 137 w 493"/>
                  <a:gd name="T9" fmla="*/ 304 h 539"/>
                  <a:gd name="T10" fmla="*/ 146 w 493"/>
                  <a:gd name="T11" fmla="*/ 301 h 539"/>
                  <a:gd name="T12" fmla="*/ 149 w 493"/>
                  <a:gd name="T13" fmla="*/ 309 h 539"/>
                  <a:gd name="T14" fmla="*/ 151 w 493"/>
                  <a:gd name="T15" fmla="*/ 403 h 539"/>
                  <a:gd name="T16" fmla="*/ 160 w 493"/>
                  <a:gd name="T17" fmla="*/ 523 h 539"/>
                  <a:gd name="T18" fmla="*/ 160 w 493"/>
                  <a:gd name="T19" fmla="*/ 538 h 539"/>
                  <a:gd name="T20" fmla="*/ 166 w 493"/>
                  <a:gd name="T21" fmla="*/ 474 h 539"/>
                  <a:gd name="T22" fmla="*/ 169 w 493"/>
                  <a:gd name="T23" fmla="*/ 403 h 539"/>
                  <a:gd name="T24" fmla="*/ 175 w 493"/>
                  <a:gd name="T25" fmla="*/ 304 h 539"/>
                  <a:gd name="T26" fmla="*/ 166 w 493"/>
                  <a:gd name="T27" fmla="*/ 281 h 539"/>
                  <a:gd name="T28" fmla="*/ 154 w 493"/>
                  <a:gd name="T29" fmla="*/ 272 h 539"/>
                  <a:gd name="T30" fmla="*/ 146 w 493"/>
                  <a:gd name="T31" fmla="*/ 272 h 539"/>
                  <a:gd name="T32" fmla="*/ 123 w 493"/>
                  <a:gd name="T33" fmla="*/ 272 h 539"/>
                  <a:gd name="T34" fmla="*/ 66 w 493"/>
                  <a:gd name="T35" fmla="*/ 269 h 539"/>
                  <a:gd name="T36" fmla="*/ 80 w 493"/>
                  <a:gd name="T37" fmla="*/ 241 h 539"/>
                  <a:gd name="T38" fmla="*/ 169 w 493"/>
                  <a:gd name="T39" fmla="*/ 140 h 539"/>
                  <a:gd name="T40" fmla="*/ 238 w 493"/>
                  <a:gd name="T41" fmla="*/ 63 h 539"/>
                  <a:gd name="T42" fmla="*/ 252 w 493"/>
                  <a:gd name="T43" fmla="*/ 63 h 539"/>
                  <a:gd name="T44" fmla="*/ 321 w 493"/>
                  <a:gd name="T45" fmla="*/ 138 h 539"/>
                  <a:gd name="T46" fmla="*/ 409 w 493"/>
                  <a:gd name="T47" fmla="*/ 238 h 539"/>
                  <a:gd name="T48" fmla="*/ 429 w 493"/>
                  <a:gd name="T49" fmla="*/ 269 h 539"/>
                  <a:gd name="T50" fmla="*/ 372 w 493"/>
                  <a:gd name="T51" fmla="*/ 272 h 539"/>
                  <a:gd name="T52" fmla="*/ 346 w 493"/>
                  <a:gd name="T53" fmla="*/ 272 h 539"/>
                  <a:gd name="T54" fmla="*/ 341 w 493"/>
                  <a:gd name="T55" fmla="*/ 272 h 539"/>
                  <a:gd name="T56" fmla="*/ 321 w 493"/>
                  <a:gd name="T57" fmla="*/ 292 h 539"/>
                  <a:gd name="T58" fmla="*/ 321 w 493"/>
                  <a:gd name="T59" fmla="*/ 298 h 539"/>
                  <a:gd name="T60" fmla="*/ 321 w 493"/>
                  <a:gd name="T61" fmla="*/ 301 h 539"/>
                  <a:gd name="T62" fmla="*/ 321 w 493"/>
                  <a:gd name="T63" fmla="*/ 309 h 539"/>
                  <a:gd name="T64" fmla="*/ 326 w 493"/>
                  <a:gd name="T65" fmla="*/ 403 h 539"/>
                  <a:gd name="T66" fmla="*/ 332 w 493"/>
                  <a:gd name="T67" fmla="*/ 523 h 539"/>
                  <a:gd name="T68" fmla="*/ 335 w 493"/>
                  <a:gd name="T69" fmla="*/ 538 h 539"/>
                  <a:gd name="T70" fmla="*/ 338 w 493"/>
                  <a:gd name="T71" fmla="*/ 474 h 539"/>
                  <a:gd name="T72" fmla="*/ 343 w 493"/>
                  <a:gd name="T73" fmla="*/ 403 h 539"/>
                  <a:gd name="T74" fmla="*/ 346 w 493"/>
                  <a:gd name="T75" fmla="*/ 301 h 539"/>
                  <a:gd name="T76" fmla="*/ 358 w 493"/>
                  <a:gd name="T77" fmla="*/ 301 h 539"/>
                  <a:gd name="T78" fmla="*/ 429 w 493"/>
                  <a:gd name="T79" fmla="*/ 304 h 539"/>
                  <a:gd name="T80" fmla="*/ 467 w 493"/>
                  <a:gd name="T81" fmla="*/ 307 h 539"/>
                  <a:gd name="T82" fmla="*/ 475 w 493"/>
                  <a:gd name="T83" fmla="*/ 304 h 539"/>
                  <a:gd name="T84" fmla="*/ 487 w 493"/>
                  <a:gd name="T85" fmla="*/ 298 h 539"/>
                  <a:gd name="T86" fmla="*/ 492 w 493"/>
                  <a:gd name="T87" fmla="*/ 286 h 539"/>
                  <a:gd name="T88" fmla="*/ 492 w 493"/>
                  <a:gd name="T89" fmla="*/ 278 h 539"/>
                  <a:gd name="T90" fmla="*/ 481 w 493"/>
                  <a:gd name="T91" fmla="*/ 261 h 539"/>
                  <a:gd name="T92" fmla="*/ 441 w 493"/>
                  <a:gd name="T93" fmla="*/ 209 h 539"/>
                  <a:gd name="T94" fmla="*/ 309 w 493"/>
                  <a:gd name="T95" fmla="*/ 57 h 539"/>
                  <a:gd name="T96" fmla="*/ 278 w 493"/>
                  <a:gd name="T97" fmla="*/ 17 h 539"/>
                  <a:gd name="T98" fmla="*/ 272 w 493"/>
                  <a:gd name="T99" fmla="*/ 11 h 539"/>
                  <a:gd name="T100" fmla="*/ 266 w 493"/>
                  <a:gd name="T101" fmla="*/ 9 h 539"/>
                  <a:gd name="T102" fmla="*/ 243 w 493"/>
                  <a:gd name="T103" fmla="*/ 0 h 539"/>
                  <a:gd name="T104" fmla="*/ 220 w 493"/>
                  <a:gd name="T105" fmla="*/ 11 h 539"/>
                  <a:gd name="T106" fmla="*/ 203 w 493"/>
                  <a:gd name="T107" fmla="*/ 32 h 539"/>
                  <a:gd name="T108" fmla="*/ 135 w 493"/>
                  <a:gd name="T109" fmla="*/ 112 h 539"/>
                  <a:gd name="T110" fmla="*/ 49 w 493"/>
                  <a:gd name="T111" fmla="*/ 212 h 539"/>
                  <a:gd name="T112" fmla="*/ 6 w 493"/>
                  <a:gd name="T113" fmla="*/ 264 h 539"/>
                  <a:gd name="T114" fmla="*/ 6 w 493"/>
                  <a:gd name="T115" fmla="*/ 266 h 539"/>
                  <a:gd name="T116" fmla="*/ 0 w 493"/>
                  <a:gd name="T117" fmla="*/ 278 h 539"/>
                  <a:gd name="T118" fmla="*/ 6 w 493"/>
                  <a:gd name="T119" fmla="*/ 298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3" h="539">
                    <a:moveTo>
                      <a:pt x="6" y="298"/>
                    </a:moveTo>
                    <a:lnTo>
                      <a:pt x="6" y="298"/>
                    </a:lnTo>
                    <a:lnTo>
                      <a:pt x="14" y="304"/>
                    </a:lnTo>
                    <a:lnTo>
                      <a:pt x="14" y="304"/>
                    </a:lnTo>
                    <a:lnTo>
                      <a:pt x="23" y="307"/>
                    </a:lnTo>
                    <a:lnTo>
                      <a:pt x="25" y="307"/>
                    </a:lnTo>
                    <a:lnTo>
                      <a:pt x="25" y="307"/>
                    </a:lnTo>
                    <a:lnTo>
                      <a:pt x="28" y="307"/>
                    </a:lnTo>
                    <a:lnTo>
                      <a:pt x="37" y="307"/>
                    </a:lnTo>
                    <a:lnTo>
                      <a:pt x="37" y="307"/>
                    </a:lnTo>
                    <a:lnTo>
                      <a:pt x="66" y="304"/>
                    </a:lnTo>
                    <a:lnTo>
                      <a:pt x="66" y="304"/>
                    </a:lnTo>
                    <a:lnTo>
                      <a:pt x="123" y="304"/>
                    </a:lnTo>
                    <a:lnTo>
                      <a:pt x="123" y="304"/>
                    </a:lnTo>
                    <a:lnTo>
                      <a:pt x="137" y="304"/>
                    </a:lnTo>
                    <a:lnTo>
                      <a:pt x="146" y="301"/>
                    </a:lnTo>
                    <a:lnTo>
                      <a:pt x="146" y="301"/>
                    </a:lnTo>
                    <a:lnTo>
                      <a:pt x="146" y="301"/>
                    </a:lnTo>
                    <a:lnTo>
                      <a:pt x="149" y="301"/>
                    </a:lnTo>
                    <a:lnTo>
                      <a:pt x="149" y="301"/>
                    </a:lnTo>
                    <a:lnTo>
                      <a:pt x="149" y="309"/>
                    </a:lnTo>
                    <a:lnTo>
                      <a:pt x="149" y="309"/>
                    </a:lnTo>
                    <a:lnTo>
                      <a:pt x="151" y="403"/>
                    </a:lnTo>
                    <a:lnTo>
                      <a:pt x="151" y="403"/>
                    </a:lnTo>
                    <a:lnTo>
                      <a:pt x="157" y="474"/>
                    </a:lnTo>
                    <a:lnTo>
                      <a:pt x="157" y="474"/>
                    </a:lnTo>
                    <a:lnTo>
                      <a:pt x="160" y="523"/>
                    </a:lnTo>
                    <a:lnTo>
                      <a:pt x="160" y="523"/>
                    </a:lnTo>
                    <a:lnTo>
                      <a:pt x="160" y="538"/>
                    </a:lnTo>
                    <a:lnTo>
                      <a:pt x="160" y="538"/>
                    </a:lnTo>
                    <a:lnTo>
                      <a:pt x="163" y="523"/>
                    </a:lnTo>
                    <a:lnTo>
                      <a:pt x="163" y="523"/>
                    </a:lnTo>
                    <a:lnTo>
                      <a:pt x="166" y="474"/>
                    </a:lnTo>
                    <a:lnTo>
                      <a:pt x="166" y="474"/>
                    </a:lnTo>
                    <a:lnTo>
                      <a:pt x="169" y="403"/>
                    </a:lnTo>
                    <a:lnTo>
                      <a:pt x="169" y="403"/>
                    </a:lnTo>
                    <a:lnTo>
                      <a:pt x="175" y="309"/>
                    </a:lnTo>
                    <a:lnTo>
                      <a:pt x="175" y="304"/>
                    </a:lnTo>
                    <a:lnTo>
                      <a:pt x="175" y="304"/>
                    </a:lnTo>
                    <a:lnTo>
                      <a:pt x="175" y="292"/>
                    </a:lnTo>
                    <a:lnTo>
                      <a:pt x="175" y="292"/>
                    </a:lnTo>
                    <a:lnTo>
                      <a:pt x="166" y="281"/>
                    </a:lnTo>
                    <a:lnTo>
                      <a:pt x="160" y="275"/>
                    </a:lnTo>
                    <a:lnTo>
                      <a:pt x="154" y="272"/>
                    </a:lnTo>
                    <a:lnTo>
                      <a:pt x="154" y="272"/>
                    </a:lnTo>
                    <a:lnTo>
                      <a:pt x="151" y="272"/>
                    </a:lnTo>
                    <a:lnTo>
                      <a:pt x="149" y="272"/>
                    </a:lnTo>
                    <a:lnTo>
                      <a:pt x="146" y="272"/>
                    </a:lnTo>
                    <a:lnTo>
                      <a:pt x="137" y="272"/>
                    </a:lnTo>
                    <a:lnTo>
                      <a:pt x="137" y="272"/>
                    </a:lnTo>
                    <a:lnTo>
                      <a:pt x="123" y="272"/>
                    </a:lnTo>
                    <a:lnTo>
                      <a:pt x="123" y="272"/>
                    </a:lnTo>
                    <a:lnTo>
                      <a:pt x="66" y="269"/>
                    </a:lnTo>
                    <a:lnTo>
                      <a:pt x="66" y="269"/>
                    </a:lnTo>
                    <a:lnTo>
                      <a:pt x="54" y="269"/>
                    </a:lnTo>
                    <a:lnTo>
                      <a:pt x="54" y="269"/>
                    </a:lnTo>
                    <a:lnTo>
                      <a:pt x="80" y="241"/>
                    </a:lnTo>
                    <a:lnTo>
                      <a:pt x="80" y="241"/>
                    </a:lnTo>
                    <a:lnTo>
                      <a:pt x="169" y="140"/>
                    </a:lnTo>
                    <a:lnTo>
                      <a:pt x="169" y="140"/>
                    </a:lnTo>
                    <a:lnTo>
                      <a:pt x="215" y="89"/>
                    </a:lnTo>
                    <a:lnTo>
                      <a:pt x="215" y="89"/>
                    </a:lnTo>
                    <a:lnTo>
                      <a:pt x="238" y="63"/>
                    </a:lnTo>
                    <a:lnTo>
                      <a:pt x="246" y="55"/>
                    </a:lnTo>
                    <a:lnTo>
                      <a:pt x="252" y="63"/>
                    </a:lnTo>
                    <a:lnTo>
                      <a:pt x="252" y="63"/>
                    </a:lnTo>
                    <a:lnTo>
                      <a:pt x="275" y="89"/>
                    </a:lnTo>
                    <a:lnTo>
                      <a:pt x="275" y="89"/>
                    </a:lnTo>
                    <a:lnTo>
                      <a:pt x="321" y="138"/>
                    </a:lnTo>
                    <a:lnTo>
                      <a:pt x="321" y="138"/>
                    </a:lnTo>
                    <a:lnTo>
                      <a:pt x="409" y="238"/>
                    </a:lnTo>
                    <a:lnTo>
                      <a:pt x="409" y="238"/>
                    </a:lnTo>
                    <a:lnTo>
                      <a:pt x="438" y="269"/>
                    </a:lnTo>
                    <a:lnTo>
                      <a:pt x="438" y="269"/>
                    </a:lnTo>
                    <a:lnTo>
                      <a:pt x="429" y="269"/>
                    </a:lnTo>
                    <a:lnTo>
                      <a:pt x="429" y="269"/>
                    </a:lnTo>
                    <a:lnTo>
                      <a:pt x="372" y="272"/>
                    </a:lnTo>
                    <a:lnTo>
                      <a:pt x="372" y="272"/>
                    </a:lnTo>
                    <a:lnTo>
                      <a:pt x="358" y="272"/>
                    </a:lnTo>
                    <a:lnTo>
                      <a:pt x="349" y="272"/>
                    </a:lnTo>
                    <a:lnTo>
                      <a:pt x="346" y="272"/>
                    </a:lnTo>
                    <a:lnTo>
                      <a:pt x="346" y="272"/>
                    </a:lnTo>
                    <a:lnTo>
                      <a:pt x="341" y="272"/>
                    </a:lnTo>
                    <a:lnTo>
                      <a:pt x="341" y="272"/>
                    </a:lnTo>
                    <a:lnTo>
                      <a:pt x="332" y="275"/>
                    </a:lnTo>
                    <a:lnTo>
                      <a:pt x="329" y="281"/>
                    </a:lnTo>
                    <a:lnTo>
                      <a:pt x="321" y="292"/>
                    </a:lnTo>
                    <a:lnTo>
                      <a:pt x="321" y="292"/>
                    </a:lnTo>
                    <a:lnTo>
                      <a:pt x="321" y="295"/>
                    </a:lnTo>
                    <a:lnTo>
                      <a:pt x="321" y="298"/>
                    </a:lnTo>
                    <a:lnTo>
                      <a:pt x="321" y="298"/>
                    </a:lnTo>
                    <a:lnTo>
                      <a:pt x="321" y="301"/>
                    </a:lnTo>
                    <a:lnTo>
                      <a:pt x="321" y="301"/>
                    </a:lnTo>
                    <a:lnTo>
                      <a:pt x="321" y="301"/>
                    </a:lnTo>
                    <a:lnTo>
                      <a:pt x="321" y="304"/>
                    </a:lnTo>
                    <a:lnTo>
                      <a:pt x="321" y="309"/>
                    </a:lnTo>
                    <a:lnTo>
                      <a:pt x="321" y="309"/>
                    </a:lnTo>
                    <a:lnTo>
                      <a:pt x="326" y="403"/>
                    </a:lnTo>
                    <a:lnTo>
                      <a:pt x="326" y="403"/>
                    </a:lnTo>
                    <a:lnTo>
                      <a:pt x="329" y="474"/>
                    </a:lnTo>
                    <a:lnTo>
                      <a:pt x="329" y="474"/>
                    </a:lnTo>
                    <a:lnTo>
                      <a:pt x="332" y="523"/>
                    </a:lnTo>
                    <a:lnTo>
                      <a:pt x="332" y="523"/>
                    </a:lnTo>
                    <a:lnTo>
                      <a:pt x="335" y="538"/>
                    </a:lnTo>
                    <a:lnTo>
                      <a:pt x="335" y="538"/>
                    </a:lnTo>
                    <a:lnTo>
                      <a:pt x="335" y="523"/>
                    </a:lnTo>
                    <a:lnTo>
                      <a:pt x="335" y="523"/>
                    </a:lnTo>
                    <a:lnTo>
                      <a:pt x="338" y="474"/>
                    </a:lnTo>
                    <a:lnTo>
                      <a:pt x="338" y="474"/>
                    </a:lnTo>
                    <a:lnTo>
                      <a:pt x="343" y="403"/>
                    </a:lnTo>
                    <a:lnTo>
                      <a:pt x="343" y="403"/>
                    </a:lnTo>
                    <a:lnTo>
                      <a:pt x="346" y="309"/>
                    </a:lnTo>
                    <a:lnTo>
                      <a:pt x="346" y="304"/>
                    </a:lnTo>
                    <a:lnTo>
                      <a:pt x="346" y="301"/>
                    </a:lnTo>
                    <a:lnTo>
                      <a:pt x="349" y="301"/>
                    </a:lnTo>
                    <a:lnTo>
                      <a:pt x="358" y="301"/>
                    </a:lnTo>
                    <a:lnTo>
                      <a:pt x="358" y="301"/>
                    </a:lnTo>
                    <a:lnTo>
                      <a:pt x="372" y="304"/>
                    </a:lnTo>
                    <a:lnTo>
                      <a:pt x="372" y="304"/>
                    </a:lnTo>
                    <a:lnTo>
                      <a:pt x="429" y="304"/>
                    </a:lnTo>
                    <a:lnTo>
                      <a:pt x="429" y="304"/>
                    </a:lnTo>
                    <a:lnTo>
                      <a:pt x="458" y="307"/>
                    </a:lnTo>
                    <a:lnTo>
                      <a:pt x="467" y="307"/>
                    </a:lnTo>
                    <a:lnTo>
                      <a:pt x="470" y="307"/>
                    </a:lnTo>
                    <a:lnTo>
                      <a:pt x="470" y="307"/>
                    </a:lnTo>
                    <a:lnTo>
                      <a:pt x="475" y="304"/>
                    </a:lnTo>
                    <a:lnTo>
                      <a:pt x="475" y="304"/>
                    </a:lnTo>
                    <a:lnTo>
                      <a:pt x="481" y="304"/>
                    </a:lnTo>
                    <a:lnTo>
                      <a:pt x="487" y="298"/>
                    </a:lnTo>
                    <a:lnTo>
                      <a:pt x="487" y="298"/>
                    </a:lnTo>
                    <a:lnTo>
                      <a:pt x="492" y="286"/>
                    </a:lnTo>
                    <a:lnTo>
                      <a:pt x="492" y="286"/>
                    </a:lnTo>
                    <a:lnTo>
                      <a:pt x="492" y="281"/>
                    </a:lnTo>
                    <a:lnTo>
                      <a:pt x="492" y="281"/>
                    </a:lnTo>
                    <a:lnTo>
                      <a:pt x="492" y="278"/>
                    </a:lnTo>
                    <a:lnTo>
                      <a:pt x="492" y="278"/>
                    </a:lnTo>
                    <a:lnTo>
                      <a:pt x="487" y="266"/>
                    </a:lnTo>
                    <a:lnTo>
                      <a:pt x="481" y="261"/>
                    </a:lnTo>
                    <a:lnTo>
                      <a:pt x="481" y="261"/>
                    </a:lnTo>
                    <a:lnTo>
                      <a:pt x="441" y="209"/>
                    </a:lnTo>
                    <a:lnTo>
                      <a:pt x="441" y="209"/>
                    </a:lnTo>
                    <a:lnTo>
                      <a:pt x="355" y="109"/>
                    </a:lnTo>
                    <a:lnTo>
                      <a:pt x="355" y="109"/>
                    </a:lnTo>
                    <a:lnTo>
                      <a:pt x="309" y="57"/>
                    </a:lnTo>
                    <a:lnTo>
                      <a:pt x="309" y="57"/>
                    </a:lnTo>
                    <a:lnTo>
                      <a:pt x="289" y="32"/>
                    </a:lnTo>
                    <a:lnTo>
                      <a:pt x="278" y="17"/>
                    </a:lnTo>
                    <a:lnTo>
                      <a:pt x="275" y="14"/>
                    </a:lnTo>
                    <a:lnTo>
                      <a:pt x="272" y="14"/>
                    </a:lnTo>
                    <a:lnTo>
                      <a:pt x="272" y="11"/>
                    </a:lnTo>
                    <a:lnTo>
                      <a:pt x="272" y="11"/>
                    </a:lnTo>
                    <a:lnTo>
                      <a:pt x="272" y="11"/>
                    </a:lnTo>
                    <a:lnTo>
                      <a:pt x="266" y="9"/>
                    </a:lnTo>
                    <a:lnTo>
                      <a:pt x="266" y="9"/>
                    </a:lnTo>
                    <a:lnTo>
                      <a:pt x="255" y="3"/>
                    </a:lnTo>
                    <a:lnTo>
                      <a:pt x="243" y="0"/>
                    </a:lnTo>
                    <a:lnTo>
                      <a:pt x="243" y="0"/>
                    </a:lnTo>
                    <a:lnTo>
                      <a:pt x="229" y="6"/>
                    </a:lnTo>
                    <a:lnTo>
                      <a:pt x="220" y="11"/>
                    </a:lnTo>
                    <a:lnTo>
                      <a:pt x="215" y="20"/>
                    </a:lnTo>
                    <a:lnTo>
                      <a:pt x="203" y="32"/>
                    </a:lnTo>
                    <a:lnTo>
                      <a:pt x="203" y="32"/>
                    </a:lnTo>
                    <a:lnTo>
                      <a:pt x="180" y="57"/>
                    </a:lnTo>
                    <a:lnTo>
                      <a:pt x="180" y="57"/>
                    </a:lnTo>
                    <a:lnTo>
                      <a:pt x="135" y="112"/>
                    </a:lnTo>
                    <a:lnTo>
                      <a:pt x="135" y="112"/>
                    </a:lnTo>
                    <a:lnTo>
                      <a:pt x="49" y="212"/>
                    </a:lnTo>
                    <a:lnTo>
                      <a:pt x="49" y="212"/>
                    </a:lnTo>
                    <a:lnTo>
                      <a:pt x="8" y="261"/>
                    </a:lnTo>
                    <a:lnTo>
                      <a:pt x="6" y="264"/>
                    </a:lnTo>
                    <a:lnTo>
                      <a:pt x="6" y="264"/>
                    </a:lnTo>
                    <a:lnTo>
                      <a:pt x="6" y="266"/>
                    </a:lnTo>
                    <a:lnTo>
                      <a:pt x="6" y="266"/>
                    </a:lnTo>
                    <a:lnTo>
                      <a:pt x="6" y="266"/>
                    </a:lnTo>
                    <a:lnTo>
                      <a:pt x="3" y="272"/>
                    </a:lnTo>
                    <a:lnTo>
                      <a:pt x="3" y="272"/>
                    </a:lnTo>
                    <a:lnTo>
                      <a:pt x="0" y="278"/>
                    </a:lnTo>
                    <a:lnTo>
                      <a:pt x="0" y="289"/>
                    </a:lnTo>
                    <a:lnTo>
                      <a:pt x="0" y="289"/>
                    </a:lnTo>
                    <a:lnTo>
                      <a:pt x="6" y="298"/>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85" name="Freeform 13"/>
              <p:cNvSpPr>
                <a:spLocks noChangeArrowheads="1"/>
              </p:cNvSpPr>
              <p:nvPr/>
            </p:nvSpPr>
            <p:spPr bwMode="auto">
              <a:xfrm>
                <a:off x="8590603" y="1383075"/>
                <a:ext cx="1068"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86" name="Freeform 14"/>
              <p:cNvSpPr>
                <a:spLocks noChangeArrowheads="1"/>
              </p:cNvSpPr>
              <p:nvPr/>
            </p:nvSpPr>
            <p:spPr bwMode="auto">
              <a:xfrm>
                <a:off x="8590603" y="1383075"/>
                <a:ext cx="1068" cy="1069"/>
              </a:xfrm>
              <a:custGeom>
                <a:avLst/>
                <a:gdLst>
                  <a:gd name="T0" fmla="*/ 3 w 4"/>
                  <a:gd name="T1" fmla="*/ 0 h 1"/>
                  <a:gd name="T2" fmla="*/ 3 w 4"/>
                  <a:gd name="T3" fmla="*/ 0 h 1"/>
                  <a:gd name="T4" fmla="*/ 0 w 4"/>
                  <a:gd name="T5" fmla="*/ 0 h 1"/>
                  <a:gd name="T6" fmla="*/ 3 w 4"/>
                  <a:gd name="T7" fmla="*/ 0 h 1"/>
                </a:gdLst>
                <a:ahLst/>
                <a:cxnLst>
                  <a:cxn ang="0">
                    <a:pos x="T0" y="T1"/>
                  </a:cxn>
                  <a:cxn ang="0">
                    <a:pos x="T2" y="T3"/>
                  </a:cxn>
                  <a:cxn ang="0">
                    <a:pos x="T4" y="T5"/>
                  </a:cxn>
                  <a:cxn ang="0">
                    <a:pos x="T6" y="T7"/>
                  </a:cxn>
                </a:cxnLst>
                <a:rect l="0" t="0" r="r" b="b"/>
                <a:pathLst>
                  <a:path w="4" h="1">
                    <a:moveTo>
                      <a:pt x="3" y="0"/>
                    </a:moveTo>
                    <a:lnTo>
                      <a:pt x="3" y="0"/>
                    </a:lnTo>
                    <a:lnTo>
                      <a:pt x="0" y="0"/>
                    </a:lnTo>
                    <a:lnTo>
                      <a:pt x="3"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87" name="Freeform 15"/>
              <p:cNvSpPr>
                <a:spLocks noChangeArrowheads="1"/>
              </p:cNvSpPr>
              <p:nvPr/>
            </p:nvSpPr>
            <p:spPr bwMode="auto">
              <a:xfrm>
                <a:off x="8638691" y="1383075"/>
                <a:ext cx="1069"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88" name="Freeform 16"/>
              <p:cNvSpPr>
                <a:spLocks noChangeArrowheads="1"/>
              </p:cNvSpPr>
              <p:nvPr/>
            </p:nvSpPr>
            <p:spPr bwMode="auto">
              <a:xfrm>
                <a:off x="8668612" y="1375595"/>
                <a:ext cx="1069"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89" name="Freeform 17"/>
              <p:cNvSpPr>
                <a:spLocks noChangeArrowheads="1"/>
              </p:cNvSpPr>
              <p:nvPr/>
            </p:nvSpPr>
            <p:spPr bwMode="auto">
              <a:xfrm>
                <a:off x="8668612" y="1375595"/>
                <a:ext cx="1069"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90" name="Freeform 18"/>
              <p:cNvSpPr>
                <a:spLocks noChangeArrowheads="1"/>
              </p:cNvSpPr>
              <p:nvPr/>
            </p:nvSpPr>
            <p:spPr bwMode="auto">
              <a:xfrm>
                <a:off x="8560681" y="1375595"/>
                <a:ext cx="1068"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91" name="Freeform 19"/>
              <p:cNvSpPr>
                <a:spLocks noChangeArrowheads="1"/>
              </p:cNvSpPr>
              <p:nvPr/>
            </p:nvSpPr>
            <p:spPr bwMode="auto">
              <a:xfrm>
                <a:off x="8715632" y="1481389"/>
                <a:ext cx="130372" cy="119686"/>
              </a:xfrm>
              <a:custGeom>
                <a:avLst/>
                <a:gdLst>
                  <a:gd name="T0" fmla="*/ 64 w 540"/>
                  <a:gd name="T1" fmla="*/ 158 h 494"/>
                  <a:gd name="T2" fmla="*/ 0 w 540"/>
                  <a:gd name="T3" fmla="*/ 161 h 494"/>
                  <a:gd name="T4" fmla="*/ 64 w 540"/>
                  <a:gd name="T5" fmla="*/ 166 h 494"/>
                  <a:gd name="T6" fmla="*/ 238 w 540"/>
                  <a:gd name="T7" fmla="*/ 175 h 494"/>
                  <a:gd name="T8" fmla="*/ 261 w 540"/>
                  <a:gd name="T9" fmla="*/ 166 h 494"/>
                  <a:gd name="T10" fmla="*/ 267 w 540"/>
                  <a:gd name="T11" fmla="*/ 152 h 494"/>
                  <a:gd name="T12" fmla="*/ 270 w 540"/>
                  <a:gd name="T13" fmla="*/ 138 h 494"/>
                  <a:gd name="T14" fmla="*/ 270 w 540"/>
                  <a:gd name="T15" fmla="*/ 66 h 494"/>
                  <a:gd name="T16" fmla="*/ 301 w 540"/>
                  <a:gd name="T17" fmla="*/ 84 h 494"/>
                  <a:gd name="T18" fmla="*/ 450 w 540"/>
                  <a:gd name="T19" fmla="*/ 215 h 494"/>
                  <a:gd name="T20" fmla="*/ 479 w 540"/>
                  <a:gd name="T21" fmla="*/ 252 h 494"/>
                  <a:gd name="T22" fmla="*/ 401 w 540"/>
                  <a:gd name="T23" fmla="*/ 321 h 494"/>
                  <a:gd name="T24" fmla="*/ 272 w 540"/>
                  <a:gd name="T25" fmla="*/ 439 h 494"/>
                  <a:gd name="T26" fmla="*/ 270 w 540"/>
                  <a:gd name="T27" fmla="*/ 373 h 494"/>
                  <a:gd name="T28" fmla="*/ 267 w 540"/>
                  <a:gd name="T29" fmla="*/ 347 h 494"/>
                  <a:gd name="T30" fmla="*/ 261 w 540"/>
                  <a:gd name="T31" fmla="*/ 330 h 494"/>
                  <a:gd name="T32" fmla="*/ 244 w 540"/>
                  <a:gd name="T33" fmla="*/ 321 h 494"/>
                  <a:gd name="T34" fmla="*/ 238 w 540"/>
                  <a:gd name="T35" fmla="*/ 321 h 494"/>
                  <a:gd name="T36" fmla="*/ 138 w 540"/>
                  <a:gd name="T37" fmla="*/ 327 h 494"/>
                  <a:gd name="T38" fmla="*/ 17 w 540"/>
                  <a:gd name="T39" fmla="*/ 333 h 494"/>
                  <a:gd name="T40" fmla="*/ 17 w 540"/>
                  <a:gd name="T41" fmla="*/ 336 h 494"/>
                  <a:gd name="T42" fmla="*/ 138 w 540"/>
                  <a:gd name="T43" fmla="*/ 344 h 494"/>
                  <a:gd name="T44" fmla="*/ 238 w 540"/>
                  <a:gd name="T45" fmla="*/ 347 h 494"/>
                  <a:gd name="T46" fmla="*/ 238 w 540"/>
                  <a:gd name="T47" fmla="*/ 373 h 494"/>
                  <a:gd name="T48" fmla="*/ 235 w 540"/>
                  <a:gd name="T49" fmla="*/ 459 h 494"/>
                  <a:gd name="T50" fmla="*/ 235 w 540"/>
                  <a:gd name="T51" fmla="*/ 476 h 494"/>
                  <a:gd name="T52" fmla="*/ 244 w 540"/>
                  <a:gd name="T53" fmla="*/ 490 h 494"/>
                  <a:gd name="T54" fmla="*/ 258 w 540"/>
                  <a:gd name="T55" fmla="*/ 493 h 494"/>
                  <a:gd name="T56" fmla="*/ 281 w 540"/>
                  <a:gd name="T57" fmla="*/ 482 h 494"/>
                  <a:gd name="T58" fmla="*/ 433 w 540"/>
                  <a:gd name="T59" fmla="*/ 356 h 494"/>
                  <a:gd name="T60" fmla="*/ 510 w 540"/>
                  <a:gd name="T61" fmla="*/ 290 h 494"/>
                  <a:gd name="T62" fmla="*/ 527 w 540"/>
                  <a:gd name="T63" fmla="*/ 273 h 494"/>
                  <a:gd name="T64" fmla="*/ 533 w 540"/>
                  <a:gd name="T65" fmla="*/ 270 h 494"/>
                  <a:gd name="T66" fmla="*/ 536 w 540"/>
                  <a:gd name="T67" fmla="*/ 229 h 494"/>
                  <a:gd name="T68" fmla="*/ 507 w 540"/>
                  <a:gd name="T69" fmla="*/ 204 h 494"/>
                  <a:gd name="T70" fmla="*/ 430 w 540"/>
                  <a:gd name="T71" fmla="*/ 138 h 494"/>
                  <a:gd name="T72" fmla="*/ 275 w 540"/>
                  <a:gd name="T73" fmla="*/ 9 h 494"/>
                  <a:gd name="T74" fmla="*/ 275 w 540"/>
                  <a:gd name="T75" fmla="*/ 6 h 494"/>
                  <a:gd name="T76" fmla="*/ 253 w 540"/>
                  <a:gd name="T77" fmla="*/ 0 h 494"/>
                  <a:gd name="T78" fmla="*/ 238 w 540"/>
                  <a:gd name="T79" fmla="*/ 15 h 494"/>
                  <a:gd name="T80" fmla="*/ 235 w 540"/>
                  <a:gd name="T81" fmla="*/ 26 h 494"/>
                  <a:gd name="T82" fmla="*/ 235 w 540"/>
                  <a:gd name="T83" fmla="*/ 66 h 494"/>
                  <a:gd name="T84" fmla="*/ 238 w 540"/>
                  <a:gd name="T85" fmla="*/ 138 h 494"/>
                  <a:gd name="T86" fmla="*/ 238 w 540"/>
                  <a:gd name="T87" fmla="*/ 149 h 494"/>
                  <a:gd name="T88" fmla="*/ 138 w 540"/>
                  <a:gd name="T89" fmla="*/ 152 h 494"/>
                  <a:gd name="T90" fmla="*/ 272 w 540"/>
                  <a:gd name="T91" fmla="*/ 467 h 494"/>
                  <a:gd name="T92" fmla="*/ 272 w 540"/>
                  <a:gd name="T93" fmla="*/ 26 h 494"/>
                  <a:gd name="T94" fmla="*/ 238 w 540"/>
                  <a:gd name="T95" fmla="*/ 149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40" h="494">
                    <a:moveTo>
                      <a:pt x="138" y="152"/>
                    </a:moveTo>
                    <a:lnTo>
                      <a:pt x="138" y="152"/>
                    </a:lnTo>
                    <a:lnTo>
                      <a:pt x="64" y="158"/>
                    </a:lnTo>
                    <a:lnTo>
                      <a:pt x="64" y="158"/>
                    </a:lnTo>
                    <a:lnTo>
                      <a:pt x="17" y="161"/>
                    </a:lnTo>
                    <a:lnTo>
                      <a:pt x="17" y="161"/>
                    </a:lnTo>
                    <a:lnTo>
                      <a:pt x="0" y="161"/>
                    </a:lnTo>
                    <a:lnTo>
                      <a:pt x="0" y="161"/>
                    </a:lnTo>
                    <a:lnTo>
                      <a:pt x="17" y="164"/>
                    </a:lnTo>
                    <a:lnTo>
                      <a:pt x="17" y="164"/>
                    </a:lnTo>
                    <a:lnTo>
                      <a:pt x="64" y="166"/>
                    </a:lnTo>
                    <a:lnTo>
                      <a:pt x="64" y="166"/>
                    </a:lnTo>
                    <a:lnTo>
                      <a:pt x="138" y="172"/>
                    </a:lnTo>
                    <a:lnTo>
                      <a:pt x="138" y="172"/>
                    </a:lnTo>
                    <a:lnTo>
                      <a:pt x="232" y="175"/>
                    </a:lnTo>
                    <a:lnTo>
                      <a:pt x="238" y="175"/>
                    </a:lnTo>
                    <a:lnTo>
                      <a:pt x="238" y="175"/>
                    </a:lnTo>
                    <a:lnTo>
                      <a:pt x="250" y="175"/>
                    </a:lnTo>
                    <a:lnTo>
                      <a:pt x="250" y="175"/>
                    </a:lnTo>
                    <a:lnTo>
                      <a:pt x="261" y="166"/>
                    </a:lnTo>
                    <a:lnTo>
                      <a:pt x="264" y="161"/>
                    </a:lnTo>
                    <a:lnTo>
                      <a:pt x="267" y="155"/>
                    </a:lnTo>
                    <a:lnTo>
                      <a:pt x="267" y="155"/>
                    </a:lnTo>
                    <a:lnTo>
                      <a:pt x="267" y="152"/>
                    </a:lnTo>
                    <a:lnTo>
                      <a:pt x="267" y="149"/>
                    </a:lnTo>
                    <a:lnTo>
                      <a:pt x="270" y="147"/>
                    </a:lnTo>
                    <a:lnTo>
                      <a:pt x="270" y="138"/>
                    </a:lnTo>
                    <a:lnTo>
                      <a:pt x="270" y="138"/>
                    </a:lnTo>
                    <a:lnTo>
                      <a:pt x="270" y="124"/>
                    </a:lnTo>
                    <a:lnTo>
                      <a:pt x="270" y="124"/>
                    </a:lnTo>
                    <a:lnTo>
                      <a:pt x="270" y="66"/>
                    </a:lnTo>
                    <a:lnTo>
                      <a:pt x="270" y="66"/>
                    </a:lnTo>
                    <a:lnTo>
                      <a:pt x="272" y="55"/>
                    </a:lnTo>
                    <a:lnTo>
                      <a:pt x="272" y="55"/>
                    </a:lnTo>
                    <a:lnTo>
                      <a:pt x="301" y="84"/>
                    </a:lnTo>
                    <a:lnTo>
                      <a:pt x="301" y="84"/>
                    </a:lnTo>
                    <a:lnTo>
                      <a:pt x="401" y="172"/>
                    </a:lnTo>
                    <a:lnTo>
                      <a:pt x="401" y="172"/>
                    </a:lnTo>
                    <a:lnTo>
                      <a:pt x="450" y="215"/>
                    </a:lnTo>
                    <a:lnTo>
                      <a:pt x="450" y="215"/>
                    </a:lnTo>
                    <a:lnTo>
                      <a:pt x="476" y="238"/>
                    </a:lnTo>
                    <a:lnTo>
                      <a:pt x="487" y="247"/>
                    </a:lnTo>
                    <a:lnTo>
                      <a:pt x="479" y="252"/>
                    </a:lnTo>
                    <a:lnTo>
                      <a:pt x="479" y="252"/>
                    </a:lnTo>
                    <a:lnTo>
                      <a:pt x="453" y="276"/>
                    </a:lnTo>
                    <a:lnTo>
                      <a:pt x="453" y="276"/>
                    </a:lnTo>
                    <a:lnTo>
                      <a:pt x="401" y="321"/>
                    </a:lnTo>
                    <a:lnTo>
                      <a:pt x="401" y="321"/>
                    </a:lnTo>
                    <a:lnTo>
                      <a:pt x="304" y="410"/>
                    </a:lnTo>
                    <a:lnTo>
                      <a:pt x="304" y="410"/>
                    </a:lnTo>
                    <a:lnTo>
                      <a:pt x="272" y="439"/>
                    </a:lnTo>
                    <a:lnTo>
                      <a:pt x="272" y="439"/>
                    </a:lnTo>
                    <a:lnTo>
                      <a:pt x="270" y="430"/>
                    </a:lnTo>
                    <a:lnTo>
                      <a:pt x="270" y="430"/>
                    </a:lnTo>
                    <a:lnTo>
                      <a:pt x="270" y="373"/>
                    </a:lnTo>
                    <a:lnTo>
                      <a:pt x="270" y="373"/>
                    </a:lnTo>
                    <a:lnTo>
                      <a:pt x="270" y="358"/>
                    </a:lnTo>
                    <a:lnTo>
                      <a:pt x="270" y="350"/>
                    </a:lnTo>
                    <a:lnTo>
                      <a:pt x="267" y="347"/>
                    </a:lnTo>
                    <a:lnTo>
                      <a:pt x="267" y="347"/>
                    </a:lnTo>
                    <a:lnTo>
                      <a:pt x="267" y="341"/>
                    </a:lnTo>
                    <a:lnTo>
                      <a:pt x="267" y="341"/>
                    </a:lnTo>
                    <a:lnTo>
                      <a:pt x="264" y="336"/>
                    </a:lnTo>
                    <a:lnTo>
                      <a:pt x="261" y="330"/>
                    </a:lnTo>
                    <a:lnTo>
                      <a:pt x="250" y="321"/>
                    </a:lnTo>
                    <a:lnTo>
                      <a:pt x="250" y="321"/>
                    </a:lnTo>
                    <a:lnTo>
                      <a:pt x="247" y="321"/>
                    </a:lnTo>
                    <a:lnTo>
                      <a:pt x="244" y="321"/>
                    </a:lnTo>
                    <a:lnTo>
                      <a:pt x="241" y="321"/>
                    </a:lnTo>
                    <a:lnTo>
                      <a:pt x="241" y="321"/>
                    </a:lnTo>
                    <a:lnTo>
                      <a:pt x="241" y="321"/>
                    </a:lnTo>
                    <a:lnTo>
                      <a:pt x="238" y="321"/>
                    </a:lnTo>
                    <a:lnTo>
                      <a:pt x="238" y="321"/>
                    </a:lnTo>
                    <a:lnTo>
                      <a:pt x="232" y="321"/>
                    </a:lnTo>
                    <a:lnTo>
                      <a:pt x="232" y="321"/>
                    </a:lnTo>
                    <a:lnTo>
                      <a:pt x="138" y="327"/>
                    </a:lnTo>
                    <a:lnTo>
                      <a:pt x="138" y="327"/>
                    </a:lnTo>
                    <a:lnTo>
                      <a:pt x="64" y="330"/>
                    </a:lnTo>
                    <a:lnTo>
                      <a:pt x="64" y="330"/>
                    </a:lnTo>
                    <a:lnTo>
                      <a:pt x="17" y="333"/>
                    </a:lnTo>
                    <a:lnTo>
                      <a:pt x="17" y="333"/>
                    </a:lnTo>
                    <a:lnTo>
                      <a:pt x="0" y="336"/>
                    </a:lnTo>
                    <a:lnTo>
                      <a:pt x="0" y="336"/>
                    </a:lnTo>
                    <a:lnTo>
                      <a:pt x="17" y="336"/>
                    </a:lnTo>
                    <a:lnTo>
                      <a:pt x="17" y="336"/>
                    </a:lnTo>
                    <a:lnTo>
                      <a:pt x="64" y="339"/>
                    </a:lnTo>
                    <a:lnTo>
                      <a:pt x="64" y="339"/>
                    </a:lnTo>
                    <a:lnTo>
                      <a:pt x="138" y="344"/>
                    </a:lnTo>
                    <a:lnTo>
                      <a:pt x="138" y="344"/>
                    </a:lnTo>
                    <a:lnTo>
                      <a:pt x="232" y="347"/>
                    </a:lnTo>
                    <a:lnTo>
                      <a:pt x="232" y="347"/>
                    </a:lnTo>
                    <a:lnTo>
                      <a:pt x="238" y="347"/>
                    </a:lnTo>
                    <a:lnTo>
                      <a:pt x="238" y="350"/>
                    </a:lnTo>
                    <a:lnTo>
                      <a:pt x="238" y="358"/>
                    </a:lnTo>
                    <a:lnTo>
                      <a:pt x="238" y="358"/>
                    </a:lnTo>
                    <a:lnTo>
                      <a:pt x="238" y="373"/>
                    </a:lnTo>
                    <a:lnTo>
                      <a:pt x="238" y="373"/>
                    </a:lnTo>
                    <a:lnTo>
                      <a:pt x="235" y="430"/>
                    </a:lnTo>
                    <a:lnTo>
                      <a:pt x="235" y="430"/>
                    </a:lnTo>
                    <a:lnTo>
                      <a:pt x="235" y="459"/>
                    </a:lnTo>
                    <a:lnTo>
                      <a:pt x="235" y="467"/>
                    </a:lnTo>
                    <a:lnTo>
                      <a:pt x="235" y="470"/>
                    </a:lnTo>
                    <a:lnTo>
                      <a:pt x="235" y="470"/>
                    </a:lnTo>
                    <a:lnTo>
                      <a:pt x="235" y="476"/>
                    </a:lnTo>
                    <a:lnTo>
                      <a:pt x="235" y="476"/>
                    </a:lnTo>
                    <a:lnTo>
                      <a:pt x="238" y="482"/>
                    </a:lnTo>
                    <a:lnTo>
                      <a:pt x="244" y="490"/>
                    </a:lnTo>
                    <a:lnTo>
                      <a:pt x="244" y="490"/>
                    </a:lnTo>
                    <a:lnTo>
                      <a:pt x="255" y="493"/>
                    </a:lnTo>
                    <a:lnTo>
                      <a:pt x="255" y="493"/>
                    </a:lnTo>
                    <a:lnTo>
                      <a:pt x="258" y="493"/>
                    </a:lnTo>
                    <a:lnTo>
                      <a:pt x="258" y="493"/>
                    </a:lnTo>
                    <a:lnTo>
                      <a:pt x="264" y="493"/>
                    </a:lnTo>
                    <a:lnTo>
                      <a:pt x="264" y="493"/>
                    </a:lnTo>
                    <a:lnTo>
                      <a:pt x="275" y="487"/>
                    </a:lnTo>
                    <a:lnTo>
                      <a:pt x="281" y="482"/>
                    </a:lnTo>
                    <a:lnTo>
                      <a:pt x="281" y="482"/>
                    </a:lnTo>
                    <a:lnTo>
                      <a:pt x="330" y="441"/>
                    </a:lnTo>
                    <a:lnTo>
                      <a:pt x="330" y="441"/>
                    </a:lnTo>
                    <a:lnTo>
                      <a:pt x="433" y="356"/>
                    </a:lnTo>
                    <a:lnTo>
                      <a:pt x="433" y="356"/>
                    </a:lnTo>
                    <a:lnTo>
                      <a:pt x="484" y="313"/>
                    </a:lnTo>
                    <a:lnTo>
                      <a:pt x="484" y="313"/>
                    </a:lnTo>
                    <a:lnTo>
                      <a:pt x="510" y="290"/>
                    </a:lnTo>
                    <a:lnTo>
                      <a:pt x="522" y="278"/>
                    </a:lnTo>
                    <a:lnTo>
                      <a:pt x="525" y="276"/>
                    </a:lnTo>
                    <a:lnTo>
                      <a:pt x="527" y="276"/>
                    </a:lnTo>
                    <a:lnTo>
                      <a:pt x="527" y="273"/>
                    </a:lnTo>
                    <a:lnTo>
                      <a:pt x="530" y="273"/>
                    </a:lnTo>
                    <a:lnTo>
                      <a:pt x="530" y="273"/>
                    </a:lnTo>
                    <a:lnTo>
                      <a:pt x="533" y="270"/>
                    </a:lnTo>
                    <a:lnTo>
                      <a:pt x="533" y="270"/>
                    </a:lnTo>
                    <a:lnTo>
                      <a:pt x="539" y="258"/>
                    </a:lnTo>
                    <a:lnTo>
                      <a:pt x="539" y="244"/>
                    </a:lnTo>
                    <a:lnTo>
                      <a:pt x="539" y="244"/>
                    </a:lnTo>
                    <a:lnTo>
                      <a:pt x="536" y="229"/>
                    </a:lnTo>
                    <a:lnTo>
                      <a:pt x="527" y="221"/>
                    </a:lnTo>
                    <a:lnTo>
                      <a:pt x="522" y="215"/>
                    </a:lnTo>
                    <a:lnTo>
                      <a:pt x="507" y="204"/>
                    </a:lnTo>
                    <a:lnTo>
                      <a:pt x="507" y="204"/>
                    </a:lnTo>
                    <a:lnTo>
                      <a:pt x="482" y="181"/>
                    </a:lnTo>
                    <a:lnTo>
                      <a:pt x="482" y="181"/>
                    </a:lnTo>
                    <a:lnTo>
                      <a:pt x="430" y="138"/>
                    </a:lnTo>
                    <a:lnTo>
                      <a:pt x="430" y="138"/>
                    </a:lnTo>
                    <a:lnTo>
                      <a:pt x="330" y="52"/>
                    </a:lnTo>
                    <a:lnTo>
                      <a:pt x="330" y="52"/>
                    </a:lnTo>
                    <a:lnTo>
                      <a:pt x="278" y="9"/>
                    </a:lnTo>
                    <a:lnTo>
                      <a:pt x="275" y="9"/>
                    </a:lnTo>
                    <a:lnTo>
                      <a:pt x="275" y="6"/>
                    </a:lnTo>
                    <a:lnTo>
                      <a:pt x="275" y="6"/>
                    </a:lnTo>
                    <a:lnTo>
                      <a:pt x="275" y="6"/>
                    </a:lnTo>
                    <a:lnTo>
                      <a:pt x="275" y="6"/>
                    </a:lnTo>
                    <a:lnTo>
                      <a:pt x="270" y="3"/>
                    </a:lnTo>
                    <a:lnTo>
                      <a:pt x="270" y="3"/>
                    </a:lnTo>
                    <a:lnTo>
                      <a:pt x="261" y="0"/>
                    </a:lnTo>
                    <a:lnTo>
                      <a:pt x="253" y="0"/>
                    </a:lnTo>
                    <a:lnTo>
                      <a:pt x="253" y="0"/>
                    </a:lnTo>
                    <a:lnTo>
                      <a:pt x="241" y="6"/>
                    </a:lnTo>
                    <a:lnTo>
                      <a:pt x="241" y="6"/>
                    </a:lnTo>
                    <a:lnTo>
                      <a:pt x="238" y="15"/>
                    </a:lnTo>
                    <a:lnTo>
                      <a:pt x="238" y="15"/>
                    </a:lnTo>
                    <a:lnTo>
                      <a:pt x="235" y="23"/>
                    </a:lnTo>
                    <a:lnTo>
                      <a:pt x="235" y="26"/>
                    </a:lnTo>
                    <a:lnTo>
                      <a:pt x="235" y="26"/>
                    </a:lnTo>
                    <a:lnTo>
                      <a:pt x="235" y="29"/>
                    </a:lnTo>
                    <a:lnTo>
                      <a:pt x="235" y="38"/>
                    </a:lnTo>
                    <a:lnTo>
                      <a:pt x="235" y="38"/>
                    </a:lnTo>
                    <a:lnTo>
                      <a:pt x="235" y="66"/>
                    </a:lnTo>
                    <a:lnTo>
                      <a:pt x="235" y="66"/>
                    </a:lnTo>
                    <a:lnTo>
                      <a:pt x="238" y="124"/>
                    </a:lnTo>
                    <a:lnTo>
                      <a:pt x="238" y="124"/>
                    </a:lnTo>
                    <a:lnTo>
                      <a:pt x="238" y="138"/>
                    </a:lnTo>
                    <a:lnTo>
                      <a:pt x="238" y="147"/>
                    </a:lnTo>
                    <a:lnTo>
                      <a:pt x="238" y="147"/>
                    </a:lnTo>
                    <a:lnTo>
                      <a:pt x="238" y="147"/>
                    </a:lnTo>
                    <a:lnTo>
                      <a:pt x="238" y="149"/>
                    </a:lnTo>
                    <a:lnTo>
                      <a:pt x="238" y="149"/>
                    </a:lnTo>
                    <a:lnTo>
                      <a:pt x="232" y="149"/>
                    </a:lnTo>
                    <a:lnTo>
                      <a:pt x="232" y="149"/>
                    </a:lnTo>
                    <a:lnTo>
                      <a:pt x="138" y="152"/>
                    </a:lnTo>
                    <a:close/>
                    <a:moveTo>
                      <a:pt x="238" y="347"/>
                    </a:moveTo>
                    <a:lnTo>
                      <a:pt x="238" y="347"/>
                    </a:lnTo>
                    <a:close/>
                    <a:moveTo>
                      <a:pt x="272" y="467"/>
                    </a:moveTo>
                    <a:lnTo>
                      <a:pt x="272" y="467"/>
                    </a:lnTo>
                    <a:close/>
                    <a:moveTo>
                      <a:pt x="272" y="467"/>
                    </a:moveTo>
                    <a:lnTo>
                      <a:pt x="272" y="467"/>
                    </a:lnTo>
                    <a:close/>
                    <a:moveTo>
                      <a:pt x="272" y="26"/>
                    </a:moveTo>
                    <a:lnTo>
                      <a:pt x="272" y="26"/>
                    </a:lnTo>
                    <a:close/>
                    <a:moveTo>
                      <a:pt x="238" y="149"/>
                    </a:moveTo>
                    <a:lnTo>
                      <a:pt x="238" y="149"/>
                    </a:lnTo>
                    <a:close/>
                    <a:moveTo>
                      <a:pt x="238" y="149"/>
                    </a:moveTo>
                    <a:lnTo>
                      <a:pt x="238" y="14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92" name="Freeform 20"/>
              <p:cNvSpPr>
                <a:spLocks noChangeArrowheads="1"/>
              </p:cNvSpPr>
              <p:nvPr/>
            </p:nvSpPr>
            <p:spPr bwMode="auto">
              <a:xfrm>
                <a:off x="8715632" y="1481389"/>
                <a:ext cx="130372" cy="119686"/>
              </a:xfrm>
              <a:custGeom>
                <a:avLst/>
                <a:gdLst>
                  <a:gd name="T0" fmla="*/ 64 w 540"/>
                  <a:gd name="T1" fmla="*/ 158 h 494"/>
                  <a:gd name="T2" fmla="*/ 17 w 540"/>
                  <a:gd name="T3" fmla="*/ 161 h 494"/>
                  <a:gd name="T4" fmla="*/ 17 w 540"/>
                  <a:gd name="T5" fmla="*/ 164 h 494"/>
                  <a:gd name="T6" fmla="*/ 64 w 540"/>
                  <a:gd name="T7" fmla="*/ 166 h 494"/>
                  <a:gd name="T8" fmla="*/ 232 w 540"/>
                  <a:gd name="T9" fmla="*/ 175 h 494"/>
                  <a:gd name="T10" fmla="*/ 250 w 540"/>
                  <a:gd name="T11" fmla="*/ 175 h 494"/>
                  <a:gd name="T12" fmla="*/ 264 w 540"/>
                  <a:gd name="T13" fmla="*/ 161 h 494"/>
                  <a:gd name="T14" fmla="*/ 267 w 540"/>
                  <a:gd name="T15" fmla="*/ 152 h 494"/>
                  <a:gd name="T16" fmla="*/ 270 w 540"/>
                  <a:gd name="T17" fmla="*/ 138 h 494"/>
                  <a:gd name="T18" fmla="*/ 270 w 540"/>
                  <a:gd name="T19" fmla="*/ 124 h 494"/>
                  <a:gd name="T20" fmla="*/ 272 w 540"/>
                  <a:gd name="T21" fmla="*/ 55 h 494"/>
                  <a:gd name="T22" fmla="*/ 301 w 540"/>
                  <a:gd name="T23" fmla="*/ 84 h 494"/>
                  <a:gd name="T24" fmla="*/ 450 w 540"/>
                  <a:gd name="T25" fmla="*/ 215 h 494"/>
                  <a:gd name="T26" fmla="*/ 487 w 540"/>
                  <a:gd name="T27" fmla="*/ 247 h 494"/>
                  <a:gd name="T28" fmla="*/ 453 w 540"/>
                  <a:gd name="T29" fmla="*/ 276 h 494"/>
                  <a:gd name="T30" fmla="*/ 401 w 540"/>
                  <a:gd name="T31" fmla="*/ 321 h 494"/>
                  <a:gd name="T32" fmla="*/ 272 w 540"/>
                  <a:gd name="T33" fmla="*/ 439 h 494"/>
                  <a:gd name="T34" fmla="*/ 270 w 540"/>
                  <a:gd name="T35" fmla="*/ 430 h 494"/>
                  <a:gd name="T36" fmla="*/ 270 w 540"/>
                  <a:gd name="T37" fmla="*/ 358 h 494"/>
                  <a:gd name="T38" fmla="*/ 267 w 540"/>
                  <a:gd name="T39" fmla="*/ 347 h 494"/>
                  <a:gd name="T40" fmla="*/ 264 w 540"/>
                  <a:gd name="T41" fmla="*/ 336 h 494"/>
                  <a:gd name="T42" fmla="*/ 250 w 540"/>
                  <a:gd name="T43" fmla="*/ 321 h 494"/>
                  <a:gd name="T44" fmla="*/ 241 w 540"/>
                  <a:gd name="T45" fmla="*/ 321 h 494"/>
                  <a:gd name="T46" fmla="*/ 238 w 540"/>
                  <a:gd name="T47" fmla="*/ 321 h 494"/>
                  <a:gd name="T48" fmla="*/ 232 w 540"/>
                  <a:gd name="T49" fmla="*/ 321 h 494"/>
                  <a:gd name="T50" fmla="*/ 64 w 540"/>
                  <a:gd name="T51" fmla="*/ 330 h 494"/>
                  <a:gd name="T52" fmla="*/ 17 w 540"/>
                  <a:gd name="T53" fmla="*/ 333 h 494"/>
                  <a:gd name="T54" fmla="*/ 17 w 540"/>
                  <a:gd name="T55" fmla="*/ 336 h 494"/>
                  <a:gd name="T56" fmla="*/ 64 w 540"/>
                  <a:gd name="T57" fmla="*/ 339 h 494"/>
                  <a:gd name="T58" fmla="*/ 232 w 540"/>
                  <a:gd name="T59" fmla="*/ 347 h 494"/>
                  <a:gd name="T60" fmla="*/ 238 w 540"/>
                  <a:gd name="T61" fmla="*/ 350 h 494"/>
                  <a:gd name="T62" fmla="*/ 238 w 540"/>
                  <a:gd name="T63" fmla="*/ 373 h 494"/>
                  <a:gd name="T64" fmla="*/ 235 w 540"/>
                  <a:gd name="T65" fmla="*/ 430 h 494"/>
                  <a:gd name="T66" fmla="*/ 235 w 540"/>
                  <a:gd name="T67" fmla="*/ 470 h 494"/>
                  <a:gd name="T68" fmla="*/ 235 w 540"/>
                  <a:gd name="T69" fmla="*/ 476 h 494"/>
                  <a:gd name="T70" fmla="*/ 244 w 540"/>
                  <a:gd name="T71" fmla="*/ 490 h 494"/>
                  <a:gd name="T72" fmla="*/ 258 w 540"/>
                  <a:gd name="T73" fmla="*/ 493 h 494"/>
                  <a:gd name="T74" fmla="*/ 264 w 540"/>
                  <a:gd name="T75" fmla="*/ 493 h 494"/>
                  <a:gd name="T76" fmla="*/ 281 w 540"/>
                  <a:gd name="T77" fmla="*/ 482 h 494"/>
                  <a:gd name="T78" fmla="*/ 433 w 540"/>
                  <a:gd name="T79" fmla="*/ 356 h 494"/>
                  <a:gd name="T80" fmla="*/ 484 w 540"/>
                  <a:gd name="T81" fmla="*/ 313 h 494"/>
                  <a:gd name="T82" fmla="*/ 525 w 540"/>
                  <a:gd name="T83" fmla="*/ 276 h 494"/>
                  <a:gd name="T84" fmla="*/ 530 w 540"/>
                  <a:gd name="T85" fmla="*/ 273 h 494"/>
                  <a:gd name="T86" fmla="*/ 533 w 540"/>
                  <a:gd name="T87" fmla="*/ 270 h 494"/>
                  <a:gd name="T88" fmla="*/ 539 w 540"/>
                  <a:gd name="T89" fmla="*/ 244 h 494"/>
                  <a:gd name="T90" fmla="*/ 522 w 540"/>
                  <a:gd name="T91" fmla="*/ 215 h 494"/>
                  <a:gd name="T92" fmla="*/ 482 w 540"/>
                  <a:gd name="T93" fmla="*/ 181 h 494"/>
                  <a:gd name="T94" fmla="*/ 430 w 540"/>
                  <a:gd name="T95" fmla="*/ 138 h 494"/>
                  <a:gd name="T96" fmla="*/ 278 w 540"/>
                  <a:gd name="T97" fmla="*/ 9 h 494"/>
                  <a:gd name="T98" fmla="*/ 275 w 540"/>
                  <a:gd name="T99" fmla="*/ 6 h 494"/>
                  <a:gd name="T100" fmla="*/ 270 w 540"/>
                  <a:gd name="T101" fmla="*/ 3 h 494"/>
                  <a:gd name="T102" fmla="*/ 253 w 540"/>
                  <a:gd name="T103" fmla="*/ 0 h 494"/>
                  <a:gd name="T104" fmla="*/ 241 w 540"/>
                  <a:gd name="T105" fmla="*/ 6 h 494"/>
                  <a:gd name="T106" fmla="*/ 235 w 540"/>
                  <a:gd name="T107" fmla="*/ 23 h 494"/>
                  <a:gd name="T108" fmla="*/ 235 w 540"/>
                  <a:gd name="T109" fmla="*/ 29 h 494"/>
                  <a:gd name="T110" fmla="*/ 235 w 540"/>
                  <a:gd name="T111" fmla="*/ 66 h 494"/>
                  <a:gd name="T112" fmla="*/ 238 w 540"/>
                  <a:gd name="T113" fmla="*/ 124 h 494"/>
                  <a:gd name="T114" fmla="*/ 238 w 540"/>
                  <a:gd name="T115" fmla="*/ 147 h 494"/>
                  <a:gd name="T116" fmla="*/ 238 w 540"/>
                  <a:gd name="T117" fmla="*/ 149 h 494"/>
                  <a:gd name="T118" fmla="*/ 138 w 540"/>
                  <a:gd name="T119" fmla="*/ 15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0" h="494">
                    <a:moveTo>
                      <a:pt x="138" y="152"/>
                    </a:moveTo>
                    <a:lnTo>
                      <a:pt x="138" y="152"/>
                    </a:lnTo>
                    <a:lnTo>
                      <a:pt x="64" y="158"/>
                    </a:lnTo>
                    <a:lnTo>
                      <a:pt x="64" y="158"/>
                    </a:lnTo>
                    <a:lnTo>
                      <a:pt x="17" y="161"/>
                    </a:lnTo>
                    <a:lnTo>
                      <a:pt x="17" y="161"/>
                    </a:lnTo>
                    <a:lnTo>
                      <a:pt x="0" y="161"/>
                    </a:lnTo>
                    <a:lnTo>
                      <a:pt x="0" y="161"/>
                    </a:lnTo>
                    <a:lnTo>
                      <a:pt x="17" y="164"/>
                    </a:lnTo>
                    <a:lnTo>
                      <a:pt x="17" y="164"/>
                    </a:lnTo>
                    <a:lnTo>
                      <a:pt x="64" y="166"/>
                    </a:lnTo>
                    <a:lnTo>
                      <a:pt x="64" y="166"/>
                    </a:lnTo>
                    <a:lnTo>
                      <a:pt x="138" y="172"/>
                    </a:lnTo>
                    <a:lnTo>
                      <a:pt x="138" y="172"/>
                    </a:lnTo>
                    <a:lnTo>
                      <a:pt x="232" y="175"/>
                    </a:lnTo>
                    <a:lnTo>
                      <a:pt x="238" y="175"/>
                    </a:lnTo>
                    <a:lnTo>
                      <a:pt x="238" y="175"/>
                    </a:lnTo>
                    <a:lnTo>
                      <a:pt x="250" y="175"/>
                    </a:lnTo>
                    <a:lnTo>
                      <a:pt x="250" y="175"/>
                    </a:lnTo>
                    <a:lnTo>
                      <a:pt x="261" y="166"/>
                    </a:lnTo>
                    <a:lnTo>
                      <a:pt x="264" y="161"/>
                    </a:lnTo>
                    <a:lnTo>
                      <a:pt x="267" y="155"/>
                    </a:lnTo>
                    <a:lnTo>
                      <a:pt x="267" y="155"/>
                    </a:lnTo>
                    <a:lnTo>
                      <a:pt x="267" y="152"/>
                    </a:lnTo>
                    <a:lnTo>
                      <a:pt x="267" y="149"/>
                    </a:lnTo>
                    <a:lnTo>
                      <a:pt x="270" y="147"/>
                    </a:lnTo>
                    <a:lnTo>
                      <a:pt x="270" y="138"/>
                    </a:lnTo>
                    <a:lnTo>
                      <a:pt x="270" y="138"/>
                    </a:lnTo>
                    <a:lnTo>
                      <a:pt x="270" y="124"/>
                    </a:lnTo>
                    <a:lnTo>
                      <a:pt x="270" y="124"/>
                    </a:lnTo>
                    <a:lnTo>
                      <a:pt x="270" y="66"/>
                    </a:lnTo>
                    <a:lnTo>
                      <a:pt x="270" y="66"/>
                    </a:lnTo>
                    <a:lnTo>
                      <a:pt x="272" y="55"/>
                    </a:lnTo>
                    <a:lnTo>
                      <a:pt x="272" y="55"/>
                    </a:lnTo>
                    <a:lnTo>
                      <a:pt x="301" y="84"/>
                    </a:lnTo>
                    <a:lnTo>
                      <a:pt x="301" y="84"/>
                    </a:lnTo>
                    <a:lnTo>
                      <a:pt x="401" y="172"/>
                    </a:lnTo>
                    <a:lnTo>
                      <a:pt x="401" y="172"/>
                    </a:lnTo>
                    <a:lnTo>
                      <a:pt x="450" y="215"/>
                    </a:lnTo>
                    <a:lnTo>
                      <a:pt x="450" y="215"/>
                    </a:lnTo>
                    <a:lnTo>
                      <a:pt x="476" y="238"/>
                    </a:lnTo>
                    <a:lnTo>
                      <a:pt x="487" y="247"/>
                    </a:lnTo>
                    <a:lnTo>
                      <a:pt x="479" y="252"/>
                    </a:lnTo>
                    <a:lnTo>
                      <a:pt x="479" y="252"/>
                    </a:lnTo>
                    <a:lnTo>
                      <a:pt x="453" y="276"/>
                    </a:lnTo>
                    <a:lnTo>
                      <a:pt x="453" y="276"/>
                    </a:lnTo>
                    <a:lnTo>
                      <a:pt x="401" y="321"/>
                    </a:lnTo>
                    <a:lnTo>
                      <a:pt x="401" y="321"/>
                    </a:lnTo>
                    <a:lnTo>
                      <a:pt x="304" y="410"/>
                    </a:lnTo>
                    <a:lnTo>
                      <a:pt x="304" y="410"/>
                    </a:lnTo>
                    <a:lnTo>
                      <a:pt x="272" y="439"/>
                    </a:lnTo>
                    <a:lnTo>
                      <a:pt x="272" y="439"/>
                    </a:lnTo>
                    <a:lnTo>
                      <a:pt x="270" y="430"/>
                    </a:lnTo>
                    <a:lnTo>
                      <a:pt x="270" y="430"/>
                    </a:lnTo>
                    <a:lnTo>
                      <a:pt x="270" y="373"/>
                    </a:lnTo>
                    <a:lnTo>
                      <a:pt x="270" y="373"/>
                    </a:lnTo>
                    <a:lnTo>
                      <a:pt x="270" y="358"/>
                    </a:lnTo>
                    <a:lnTo>
                      <a:pt x="270" y="350"/>
                    </a:lnTo>
                    <a:lnTo>
                      <a:pt x="267" y="347"/>
                    </a:lnTo>
                    <a:lnTo>
                      <a:pt x="267" y="347"/>
                    </a:lnTo>
                    <a:lnTo>
                      <a:pt x="267" y="341"/>
                    </a:lnTo>
                    <a:lnTo>
                      <a:pt x="267" y="341"/>
                    </a:lnTo>
                    <a:lnTo>
                      <a:pt x="264" y="336"/>
                    </a:lnTo>
                    <a:lnTo>
                      <a:pt x="261" y="330"/>
                    </a:lnTo>
                    <a:lnTo>
                      <a:pt x="250" y="321"/>
                    </a:lnTo>
                    <a:lnTo>
                      <a:pt x="250" y="321"/>
                    </a:lnTo>
                    <a:lnTo>
                      <a:pt x="247" y="321"/>
                    </a:lnTo>
                    <a:lnTo>
                      <a:pt x="244" y="321"/>
                    </a:lnTo>
                    <a:lnTo>
                      <a:pt x="241" y="321"/>
                    </a:lnTo>
                    <a:lnTo>
                      <a:pt x="241" y="321"/>
                    </a:lnTo>
                    <a:lnTo>
                      <a:pt x="241" y="321"/>
                    </a:lnTo>
                    <a:lnTo>
                      <a:pt x="238" y="321"/>
                    </a:lnTo>
                    <a:lnTo>
                      <a:pt x="238" y="321"/>
                    </a:lnTo>
                    <a:lnTo>
                      <a:pt x="232" y="321"/>
                    </a:lnTo>
                    <a:lnTo>
                      <a:pt x="232" y="321"/>
                    </a:lnTo>
                    <a:lnTo>
                      <a:pt x="138" y="327"/>
                    </a:lnTo>
                    <a:lnTo>
                      <a:pt x="138" y="327"/>
                    </a:lnTo>
                    <a:lnTo>
                      <a:pt x="64" y="330"/>
                    </a:lnTo>
                    <a:lnTo>
                      <a:pt x="64" y="330"/>
                    </a:lnTo>
                    <a:lnTo>
                      <a:pt x="17" y="333"/>
                    </a:lnTo>
                    <a:lnTo>
                      <a:pt x="17" y="333"/>
                    </a:lnTo>
                    <a:lnTo>
                      <a:pt x="0" y="336"/>
                    </a:lnTo>
                    <a:lnTo>
                      <a:pt x="0" y="336"/>
                    </a:lnTo>
                    <a:lnTo>
                      <a:pt x="17" y="336"/>
                    </a:lnTo>
                    <a:lnTo>
                      <a:pt x="17" y="336"/>
                    </a:lnTo>
                    <a:lnTo>
                      <a:pt x="64" y="339"/>
                    </a:lnTo>
                    <a:lnTo>
                      <a:pt x="64" y="339"/>
                    </a:lnTo>
                    <a:lnTo>
                      <a:pt x="138" y="344"/>
                    </a:lnTo>
                    <a:lnTo>
                      <a:pt x="138" y="344"/>
                    </a:lnTo>
                    <a:lnTo>
                      <a:pt x="232" y="347"/>
                    </a:lnTo>
                    <a:lnTo>
                      <a:pt x="232" y="347"/>
                    </a:lnTo>
                    <a:lnTo>
                      <a:pt x="238" y="347"/>
                    </a:lnTo>
                    <a:lnTo>
                      <a:pt x="238" y="350"/>
                    </a:lnTo>
                    <a:lnTo>
                      <a:pt x="238" y="358"/>
                    </a:lnTo>
                    <a:lnTo>
                      <a:pt x="238" y="358"/>
                    </a:lnTo>
                    <a:lnTo>
                      <a:pt x="238" y="373"/>
                    </a:lnTo>
                    <a:lnTo>
                      <a:pt x="238" y="373"/>
                    </a:lnTo>
                    <a:lnTo>
                      <a:pt x="235" y="430"/>
                    </a:lnTo>
                    <a:lnTo>
                      <a:pt x="235" y="430"/>
                    </a:lnTo>
                    <a:lnTo>
                      <a:pt x="235" y="459"/>
                    </a:lnTo>
                    <a:lnTo>
                      <a:pt x="235" y="467"/>
                    </a:lnTo>
                    <a:lnTo>
                      <a:pt x="235" y="470"/>
                    </a:lnTo>
                    <a:lnTo>
                      <a:pt x="235" y="470"/>
                    </a:lnTo>
                    <a:lnTo>
                      <a:pt x="235" y="476"/>
                    </a:lnTo>
                    <a:lnTo>
                      <a:pt x="235" y="476"/>
                    </a:lnTo>
                    <a:lnTo>
                      <a:pt x="238" y="482"/>
                    </a:lnTo>
                    <a:lnTo>
                      <a:pt x="244" y="490"/>
                    </a:lnTo>
                    <a:lnTo>
                      <a:pt x="244" y="490"/>
                    </a:lnTo>
                    <a:lnTo>
                      <a:pt x="255" y="493"/>
                    </a:lnTo>
                    <a:lnTo>
                      <a:pt x="255" y="493"/>
                    </a:lnTo>
                    <a:lnTo>
                      <a:pt x="258" y="493"/>
                    </a:lnTo>
                    <a:lnTo>
                      <a:pt x="258" y="493"/>
                    </a:lnTo>
                    <a:lnTo>
                      <a:pt x="264" y="493"/>
                    </a:lnTo>
                    <a:lnTo>
                      <a:pt x="264" y="493"/>
                    </a:lnTo>
                    <a:lnTo>
                      <a:pt x="275" y="487"/>
                    </a:lnTo>
                    <a:lnTo>
                      <a:pt x="281" y="482"/>
                    </a:lnTo>
                    <a:lnTo>
                      <a:pt x="281" y="482"/>
                    </a:lnTo>
                    <a:lnTo>
                      <a:pt x="330" y="441"/>
                    </a:lnTo>
                    <a:lnTo>
                      <a:pt x="330" y="441"/>
                    </a:lnTo>
                    <a:lnTo>
                      <a:pt x="433" y="356"/>
                    </a:lnTo>
                    <a:lnTo>
                      <a:pt x="433" y="356"/>
                    </a:lnTo>
                    <a:lnTo>
                      <a:pt x="484" y="313"/>
                    </a:lnTo>
                    <a:lnTo>
                      <a:pt x="484" y="313"/>
                    </a:lnTo>
                    <a:lnTo>
                      <a:pt x="510" y="290"/>
                    </a:lnTo>
                    <a:lnTo>
                      <a:pt x="522" y="278"/>
                    </a:lnTo>
                    <a:lnTo>
                      <a:pt x="525" y="276"/>
                    </a:lnTo>
                    <a:lnTo>
                      <a:pt x="527" y="276"/>
                    </a:lnTo>
                    <a:lnTo>
                      <a:pt x="527" y="273"/>
                    </a:lnTo>
                    <a:lnTo>
                      <a:pt x="530" y="273"/>
                    </a:lnTo>
                    <a:lnTo>
                      <a:pt x="530" y="273"/>
                    </a:lnTo>
                    <a:lnTo>
                      <a:pt x="533" y="270"/>
                    </a:lnTo>
                    <a:lnTo>
                      <a:pt x="533" y="270"/>
                    </a:lnTo>
                    <a:lnTo>
                      <a:pt x="539" y="258"/>
                    </a:lnTo>
                    <a:lnTo>
                      <a:pt x="539" y="244"/>
                    </a:lnTo>
                    <a:lnTo>
                      <a:pt x="539" y="244"/>
                    </a:lnTo>
                    <a:lnTo>
                      <a:pt x="536" y="229"/>
                    </a:lnTo>
                    <a:lnTo>
                      <a:pt x="527" y="221"/>
                    </a:lnTo>
                    <a:lnTo>
                      <a:pt x="522" y="215"/>
                    </a:lnTo>
                    <a:lnTo>
                      <a:pt x="507" y="204"/>
                    </a:lnTo>
                    <a:lnTo>
                      <a:pt x="507" y="204"/>
                    </a:lnTo>
                    <a:lnTo>
                      <a:pt x="482" y="181"/>
                    </a:lnTo>
                    <a:lnTo>
                      <a:pt x="482" y="181"/>
                    </a:lnTo>
                    <a:lnTo>
                      <a:pt x="430" y="138"/>
                    </a:lnTo>
                    <a:lnTo>
                      <a:pt x="430" y="138"/>
                    </a:lnTo>
                    <a:lnTo>
                      <a:pt x="330" y="52"/>
                    </a:lnTo>
                    <a:lnTo>
                      <a:pt x="330" y="52"/>
                    </a:lnTo>
                    <a:lnTo>
                      <a:pt x="278" y="9"/>
                    </a:lnTo>
                    <a:lnTo>
                      <a:pt x="275" y="9"/>
                    </a:lnTo>
                    <a:lnTo>
                      <a:pt x="275" y="6"/>
                    </a:lnTo>
                    <a:lnTo>
                      <a:pt x="275" y="6"/>
                    </a:lnTo>
                    <a:lnTo>
                      <a:pt x="275" y="6"/>
                    </a:lnTo>
                    <a:lnTo>
                      <a:pt x="275" y="6"/>
                    </a:lnTo>
                    <a:lnTo>
                      <a:pt x="270" y="3"/>
                    </a:lnTo>
                    <a:lnTo>
                      <a:pt x="270" y="3"/>
                    </a:lnTo>
                    <a:lnTo>
                      <a:pt x="261" y="0"/>
                    </a:lnTo>
                    <a:lnTo>
                      <a:pt x="253" y="0"/>
                    </a:lnTo>
                    <a:lnTo>
                      <a:pt x="253" y="0"/>
                    </a:lnTo>
                    <a:lnTo>
                      <a:pt x="241" y="6"/>
                    </a:lnTo>
                    <a:lnTo>
                      <a:pt x="241" y="6"/>
                    </a:lnTo>
                    <a:lnTo>
                      <a:pt x="238" y="15"/>
                    </a:lnTo>
                    <a:lnTo>
                      <a:pt x="238" y="15"/>
                    </a:lnTo>
                    <a:lnTo>
                      <a:pt x="235" y="23"/>
                    </a:lnTo>
                    <a:lnTo>
                      <a:pt x="235" y="26"/>
                    </a:lnTo>
                    <a:lnTo>
                      <a:pt x="235" y="26"/>
                    </a:lnTo>
                    <a:lnTo>
                      <a:pt x="235" y="29"/>
                    </a:lnTo>
                    <a:lnTo>
                      <a:pt x="235" y="38"/>
                    </a:lnTo>
                    <a:lnTo>
                      <a:pt x="235" y="38"/>
                    </a:lnTo>
                    <a:lnTo>
                      <a:pt x="235" y="66"/>
                    </a:lnTo>
                    <a:lnTo>
                      <a:pt x="235" y="66"/>
                    </a:lnTo>
                    <a:lnTo>
                      <a:pt x="238" y="124"/>
                    </a:lnTo>
                    <a:lnTo>
                      <a:pt x="238" y="124"/>
                    </a:lnTo>
                    <a:lnTo>
                      <a:pt x="238" y="138"/>
                    </a:lnTo>
                    <a:lnTo>
                      <a:pt x="238" y="147"/>
                    </a:lnTo>
                    <a:lnTo>
                      <a:pt x="238" y="147"/>
                    </a:lnTo>
                    <a:lnTo>
                      <a:pt x="238" y="147"/>
                    </a:lnTo>
                    <a:lnTo>
                      <a:pt x="238" y="149"/>
                    </a:lnTo>
                    <a:lnTo>
                      <a:pt x="238" y="149"/>
                    </a:lnTo>
                    <a:lnTo>
                      <a:pt x="232" y="149"/>
                    </a:lnTo>
                    <a:lnTo>
                      <a:pt x="232" y="149"/>
                    </a:lnTo>
                    <a:lnTo>
                      <a:pt x="138" y="152"/>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93" name="Freeform 21"/>
              <p:cNvSpPr>
                <a:spLocks noChangeArrowheads="1"/>
              </p:cNvSpPr>
              <p:nvPr/>
            </p:nvSpPr>
            <p:spPr bwMode="auto">
              <a:xfrm>
                <a:off x="8773337" y="1565810"/>
                <a:ext cx="1069"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94" name="Freeform 22"/>
              <p:cNvSpPr>
                <a:spLocks noChangeArrowheads="1"/>
              </p:cNvSpPr>
              <p:nvPr/>
            </p:nvSpPr>
            <p:spPr bwMode="auto">
              <a:xfrm>
                <a:off x="8780818" y="1594663"/>
                <a:ext cx="1068"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95" name="Freeform 23"/>
              <p:cNvSpPr>
                <a:spLocks noChangeArrowheads="1"/>
              </p:cNvSpPr>
              <p:nvPr/>
            </p:nvSpPr>
            <p:spPr bwMode="auto">
              <a:xfrm>
                <a:off x="8780818" y="1594663"/>
                <a:ext cx="1068"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96" name="Freeform 24"/>
              <p:cNvSpPr>
                <a:spLocks noChangeArrowheads="1"/>
              </p:cNvSpPr>
              <p:nvPr/>
            </p:nvSpPr>
            <p:spPr bwMode="auto">
              <a:xfrm>
                <a:off x="8780818" y="1487801"/>
                <a:ext cx="1068"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97" name="Freeform 25"/>
              <p:cNvSpPr>
                <a:spLocks noChangeArrowheads="1"/>
              </p:cNvSpPr>
              <p:nvPr/>
            </p:nvSpPr>
            <p:spPr bwMode="auto">
              <a:xfrm>
                <a:off x="8773337" y="1517722"/>
                <a:ext cx="1069"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98" name="Freeform 26"/>
              <p:cNvSpPr>
                <a:spLocks noChangeArrowheads="1"/>
              </p:cNvSpPr>
              <p:nvPr/>
            </p:nvSpPr>
            <p:spPr bwMode="auto">
              <a:xfrm>
                <a:off x="8773337" y="1517722"/>
                <a:ext cx="1069"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99" name="Freeform 27"/>
              <p:cNvSpPr>
                <a:spLocks noChangeArrowheads="1"/>
              </p:cNvSpPr>
              <p:nvPr/>
            </p:nvSpPr>
            <p:spPr bwMode="auto">
              <a:xfrm>
                <a:off x="8554269" y="1642751"/>
                <a:ext cx="119686" cy="130372"/>
              </a:xfrm>
              <a:custGeom>
                <a:avLst/>
                <a:gdLst>
                  <a:gd name="T0" fmla="*/ 143 w 496"/>
                  <a:gd name="T1" fmla="*/ 269 h 540"/>
                  <a:gd name="T2" fmla="*/ 154 w 496"/>
                  <a:gd name="T3" fmla="*/ 267 h 540"/>
                  <a:gd name="T4" fmla="*/ 172 w 496"/>
                  <a:gd name="T5" fmla="*/ 249 h 540"/>
                  <a:gd name="T6" fmla="*/ 175 w 496"/>
                  <a:gd name="T7" fmla="*/ 241 h 540"/>
                  <a:gd name="T8" fmla="*/ 175 w 496"/>
                  <a:gd name="T9" fmla="*/ 232 h 540"/>
                  <a:gd name="T10" fmla="*/ 163 w 496"/>
                  <a:gd name="T11" fmla="*/ 63 h 540"/>
                  <a:gd name="T12" fmla="*/ 160 w 496"/>
                  <a:gd name="T13" fmla="*/ 0 h 540"/>
                  <a:gd name="T14" fmla="*/ 154 w 496"/>
                  <a:gd name="T15" fmla="*/ 63 h 540"/>
                  <a:gd name="T16" fmla="*/ 146 w 496"/>
                  <a:gd name="T17" fmla="*/ 232 h 540"/>
                  <a:gd name="T18" fmla="*/ 138 w 496"/>
                  <a:gd name="T19" fmla="*/ 238 h 540"/>
                  <a:gd name="T20" fmla="*/ 66 w 496"/>
                  <a:gd name="T21" fmla="*/ 235 h 540"/>
                  <a:gd name="T22" fmla="*/ 26 w 496"/>
                  <a:gd name="T23" fmla="*/ 235 h 540"/>
                  <a:gd name="T24" fmla="*/ 14 w 496"/>
                  <a:gd name="T25" fmla="*/ 238 h 540"/>
                  <a:gd name="T26" fmla="*/ 0 w 496"/>
                  <a:gd name="T27" fmla="*/ 255 h 540"/>
                  <a:gd name="T28" fmla="*/ 3 w 496"/>
                  <a:gd name="T29" fmla="*/ 264 h 540"/>
                  <a:gd name="T30" fmla="*/ 52 w 496"/>
                  <a:gd name="T31" fmla="*/ 330 h 540"/>
                  <a:gd name="T32" fmla="*/ 183 w 496"/>
                  <a:gd name="T33" fmla="*/ 484 h 540"/>
                  <a:gd name="T34" fmla="*/ 220 w 496"/>
                  <a:gd name="T35" fmla="*/ 527 h 540"/>
                  <a:gd name="T36" fmla="*/ 223 w 496"/>
                  <a:gd name="T37" fmla="*/ 530 h 540"/>
                  <a:gd name="T38" fmla="*/ 252 w 496"/>
                  <a:gd name="T39" fmla="*/ 539 h 540"/>
                  <a:gd name="T40" fmla="*/ 281 w 496"/>
                  <a:gd name="T41" fmla="*/ 521 h 540"/>
                  <a:gd name="T42" fmla="*/ 312 w 496"/>
                  <a:gd name="T43" fmla="*/ 481 h 540"/>
                  <a:gd name="T44" fmla="*/ 444 w 496"/>
                  <a:gd name="T45" fmla="*/ 330 h 540"/>
                  <a:gd name="T46" fmla="*/ 487 w 496"/>
                  <a:gd name="T47" fmla="*/ 275 h 540"/>
                  <a:gd name="T48" fmla="*/ 492 w 496"/>
                  <a:gd name="T49" fmla="*/ 269 h 540"/>
                  <a:gd name="T50" fmla="*/ 487 w 496"/>
                  <a:gd name="T51" fmla="*/ 241 h 540"/>
                  <a:gd name="T52" fmla="*/ 470 w 496"/>
                  <a:gd name="T53" fmla="*/ 235 h 540"/>
                  <a:gd name="T54" fmla="*/ 458 w 496"/>
                  <a:gd name="T55" fmla="*/ 235 h 540"/>
                  <a:gd name="T56" fmla="*/ 369 w 496"/>
                  <a:gd name="T57" fmla="*/ 238 h 540"/>
                  <a:gd name="T58" fmla="*/ 346 w 496"/>
                  <a:gd name="T59" fmla="*/ 238 h 540"/>
                  <a:gd name="T60" fmla="*/ 346 w 496"/>
                  <a:gd name="T61" fmla="*/ 232 h 540"/>
                  <a:gd name="T62" fmla="*/ 338 w 496"/>
                  <a:gd name="T63" fmla="*/ 63 h 540"/>
                  <a:gd name="T64" fmla="*/ 332 w 496"/>
                  <a:gd name="T65" fmla="*/ 0 h 540"/>
                  <a:gd name="T66" fmla="*/ 329 w 496"/>
                  <a:gd name="T67" fmla="*/ 63 h 540"/>
                  <a:gd name="T68" fmla="*/ 318 w 496"/>
                  <a:gd name="T69" fmla="*/ 232 h 540"/>
                  <a:gd name="T70" fmla="*/ 321 w 496"/>
                  <a:gd name="T71" fmla="*/ 249 h 540"/>
                  <a:gd name="T72" fmla="*/ 338 w 496"/>
                  <a:gd name="T73" fmla="*/ 267 h 540"/>
                  <a:gd name="T74" fmla="*/ 355 w 496"/>
                  <a:gd name="T75" fmla="*/ 269 h 540"/>
                  <a:gd name="T76" fmla="*/ 427 w 496"/>
                  <a:gd name="T77" fmla="*/ 272 h 540"/>
                  <a:gd name="T78" fmla="*/ 412 w 496"/>
                  <a:gd name="T79" fmla="*/ 301 h 540"/>
                  <a:gd name="T80" fmla="*/ 278 w 496"/>
                  <a:gd name="T81" fmla="*/ 450 h 540"/>
                  <a:gd name="T82" fmla="*/ 241 w 496"/>
                  <a:gd name="T83" fmla="*/ 479 h 540"/>
                  <a:gd name="T84" fmla="*/ 172 w 496"/>
                  <a:gd name="T85" fmla="*/ 401 h 540"/>
                  <a:gd name="T86" fmla="*/ 54 w 496"/>
                  <a:gd name="T87" fmla="*/ 272 h 540"/>
                  <a:gd name="T88" fmla="*/ 123 w 496"/>
                  <a:gd name="T89" fmla="*/ 269 h 540"/>
                  <a:gd name="T90" fmla="*/ 28 w 496"/>
                  <a:gd name="T91" fmla="*/ 272 h 540"/>
                  <a:gd name="T92" fmla="*/ 26 w 496"/>
                  <a:gd name="T93" fmla="*/ 272 h 540"/>
                  <a:gd name="T94" fmla="*/ 346 w 496"/>
                  <a:gd name="T95" fmla="*/ 238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6" h="540">
                    <a:moveTo>
                      <a:pt x="123" y="269"/>
                    </a:moveTo>
                    <a:lnTo>
                      <a:pt x="123" y="269"/>
                    </a:lnTo>
                    <a:lnTo>
                      <a:pt x="138" y="269"/>
                    </a:lnTo>
                    <a:lnTo>
                      <a:pt x="143" y="269"/>
                    </a:lnTo>
                    <a:lnTo>
                      <a:pt x="146" y="269"/>
                    </a:lnTo>
                    <a:lnTo>
                      <a:pt x="146" y="269"/>
                    </a:lnTo>
                    <a:lnTo>
                      <a:pt x="154" y="267"/>
                    </a:lnTo>
                    <a:lnTo>
                      <a:pt x="154" y="267"/>
                    </a:lnTo>
                    <a:lnTo>
                      <a:pt x="160" y="264"/>
                    </a:lnTo>
                    <a:lnTo>
                      <a:pt x="166" y="261"/>
                    </a:lnTo>
                    <a:lnTo>
                      <a:pt x="172" y="249"/>
                    </a:lnTo>
                    <a:lnTo>
                      <a:pt x="172" y="249"/>
                    </a:lnTo>
                    <a:lnTo>
                      <a:pt x="175" y="246"/>
                    </a:lnTo>
                    <a:lnTo>
                      <a:pt x="175" y="243"/>
                    </a:lnTo>
                    <a:lnTo>
                      <a:pt x="175" y="241"/>
                    </a:lnTo>
                    <a:lnTo>
                      <a:pt x="175" y="241"/>
                    </a:lnTo>
                    <a:lnTo>
                      <a:pt x="175" y="241"/>
                    </a:lnTo>
                    <a:lnTo>
                      <a:pt x="175" y="238"/>
                    </a:lnTo>
                    <a:lnTo>
                      <a:pt x="175" y="238"/>
                    </a:lnTo>
                    <a:lnTo>
                      <a:pt x="175" y="232"/>
                    </a:lnTo>
                    <a:lnTo>
                      <a:pt x="175" y="232"/>
                    </a:lnTo>
                    <a:lnTo>
                      <a:pt x="169" y="138"/>
                    </a:lnTo>
                    <a:lnTo>
                      <a:pt x="169" y="138"/>
                    </a:lnTo>
                    <a:lnTo>
                      <a:pt x="163" y="63"/>
                    </a:lnTo>
                    <a:lnTo>
                      <a:pt x="163" y="63"/>
                    </a:lnTo>
                    <a:lnTo>
                      <a:pt x="160" y="17"/>
                    </a:lnTo>
                    <a:lnTo>
                      <a:pt x="160" y="17"/>
                    </a:lnTo>
                    <a:lnTo>
                      <a:pt x="160" y="0"/>
                    </a:lnTo>
                    <a:lnTo>
                      <a:pt x="160" y="0"/>
                    </a:lnTo>
                    <a:lnTo>
                      <a:pt x="157" y="17"/>
                    </a:lnTo>
                    <a:lnTo>
                      <a:pt x="157" y="17"/>
                    </a:lnTo>
                    <a:lnTo>
                      <a:pt x="154" y="63"/>
                    </a:lnTo>
                    <a:lnTo>
                      <a:pt x="154" y="63"/>
                    </a:lnTo>
                    <a:lnTo>
                      <a:pt x="152" y="138"/>
                    </a:lnTo>
                    <a:lnTo>
                      <a:pt x="152" y="138"/>
                    </a:lnTo>
                    <a:lnTo>
                      <a:pt x="146" y="232"/>
                    </a:lnTo>
                    <a:lnTo>
                      <a:pt x="146" y="232"/>
                    </a:lnTo>
                    <a:lnTo>
                      <a:pt x="146" y="238"/>
                    </a:lnTo>
                    <a:lnTo>
                      <a:pt x="143" y="238"/>
                    </a:lnTo>
                    <a:lnTo>
                      <a:pt x="138" y="238"/>
                    </a:lnTo>
                    <a:lnTo>
                      <a:pt x="138" y="238"/>
                    </a:lnTo>
                    <a:lnTo>
                      <a:pt x="123" y="238"/>
                    </a:lnTo>
                    <a:lnTo>
                      <a:pt x="123" y="238"/>
                    </a:lnTo>
                    <a:lnTo>
                      <a:pt x="66" y="235"/>
                    </a:lnTo>
                    <a:lnTo>
                      <a:pt x="66" y="235"/>
                    </a:lnTo>
                    <a:lnTo>
                      <a:pt x="34" y="235"/>
                    </a:lnTo>
                    <a:lnTo>
                      <a:pt x="28" y="235"/>
                    </a:lnTo>
                    <a:lnTo>
                      <a:pt x="26" y="235"/>
                    </a:lnTo>
                    <a:lnTo>
                      <a:pt x="26" y="235"/>
                    </a:lnTo>
                    <a:lnTo>
                      <a:pt x="20" y="235"/>
                    </a:lnTo>
                    <a:lnTo>
                      <a:pt x="20" y="235"/>
                    </a:lnTo>
                    <a:lnTo>
                      <a:pt x="14" y="238"/>
                    </a:lnTo>
                    <a:lnTo>
                      <a:pt x="6" y="243"/>
                    </a:lnTo>
                    <a:lnTo>
                      <a:pt x="6" y="243"/>
                    </a:lnTo>
                    <a:lnTo>
                      <a:pt x="0" y="255"/>
                    </a:lnTo>
                    <a:lnTo>
                      <a:pt x="0" y="255"/>
                    </a:lnTo>
                    <a:lnTo>
                      <a:pt x="0" y="258"/>
                    </a:lnTo>
                    <a:lnTo>
                      <a:pt x="0" y="258"/>
                    </a:lnTo>
                    <a:lnTo>
                      <a:pt x="3" y="264"/>
                    </a:lnTo>
                    <a:lnTo>
                      <a:pt x="3" y="264"/>
                    </a:lnTo>
                    <a:lnTo>
                      <a:pt x="6" y="275"/>
                    </a:lnTo>
                    <a:lnTo>
                      <a:pt x="11" y="281"/>
                    </a:lnTo>
                    <a:lnTo>
                      <a:pt x="11" y="281"/>
                    </a:lnTo>
                    <a:lnTo>
                      <a:pt x="52" y="330"/>
                    </a:lnTo>
                    <a:lnTo>
                      <a:pt x="52" y="330"/>
                    </a:lnTo>
                    <a:lnTo>
                      <a:pt x="138" y="432"/>
                    </a:lnTo>
                    <a:lnTo>
                      <a:pt x="138" y="432"/>
                    </a:lnTo>
                    <a:lnTo>
                      <a:pt x="183" y="484"/>
                    </a:lnTo>
                    <a:lnTo>
                      <a:pt x="183" y="484"/>
                    </a:lnTo>
                    <a:lnTo>
                      <a:pt x="206" y="510"/>
                    </a:lnTo>
                    <a:lnTo>
                      <a:pt x="218" y="521"/>
                    </a:lnTo>
                    <a:lnTo>
                      <a:pt x="220" y="527"/>
                    </a:lnTo>
                    <a:lnTo>
                      <a:pt x="220" y="527"/>
                    </a:lnTo>
                    <a:lnTo>
                      <a:pt x="223" y="527"/>
                    </a:lnTo>
                    <a:lnTo>
                      <a:pt x="223" y="530"/>
                    </a:lnTo>
                    <a:lnTo>
                      <a:pt x="223" y="530"/>
                    </a:lnTo>
                    <a:lnTo>
                      <a:pt x="226" y="533"/>
                    </a:lnTo>
                    <a:lnTo>
                      <a:pt x="226" y="533"/>
                    </a:lnTo>
                    <a:lnTo>
                      <a:pt x="238" y="539"/>
                    </a:lnTo>
                    <a:lnTo>
                      <a:pt x="252" y="539"/>
                    </a:lnTo>
                    <a:lnTo>
                      <a:pt x="252" y="539"/>
                    </a:lnTo>
                    <a:lnTo>
                      <a:pt x="264" y="536"/>
                    </a:lnTo>
                    <a:lnTo>
                      <a:pt x="275" y="527"/>
                    </a:lnTo>
                    <a:lnTo>
                      <a:pt x="281" y="521"/>
                    </a:lnTo>
                    <a:lnTo>
                      <a:pt x="292" y="507"/>
                    </a:lnTo>
                    <a:lnTo>
                      <a:pt x="292" y="507"/>
                    </a:lnTo>
                    <a:lnTo>
                      <a:pt x="312" y="481"/>
                    </a:lnTo>
                    <a:lnTo>
                      <a:pt x="312" y="481"/>
                    </a:lnTo>
                    <a:lnTo>
                      <a:pt x="358" y="430"/>
                    </a:lnTo>
                    <a:lnTo>
                      <a:pt x="358" y="430"/>
                    </a:lnTo>
                    <a:lnTo>
                      <a:pt x="444" y="330"/>
                    </a:lnTo>
                    <a:lnTo>
                      <a:pt x="444" y="330"/>
                    </a:lnTo>
                    <a:lnTo>
                      <a:pt x="484" y="281"/>
                    </a:lnTo>
                    <a:lnTo>
                      <a:pt x="487" y="275"/>
                    </a:lnTo>
                    <a:lnTo>
                      <a:pt x="487" y="275"/>
                    </a:lnTo>
                    <a:lnTo>
                      <a:pt x="487" y="275"/>
                    </a:lnTo>
                    <a:lnTo>
                      <a:pt x="490" y="275"/>
                    </a:lnTo>
                    <a:lnTo>
                      <a:pt x="490" y="275"/>
                    </a:lnTo>
                    <a:lnTo>
                      <a:pt x="492" y="269"/>
                    </a:lnTo>
                    <a:lnTo>
                      <a:pt x="492" y="269"/>
                    </a:lnTo>
                    <a:lnTo>
                      <a:pt x="495" y="261"/>
                    </a:lnTo>
                    <a:lnTo>
                      <a:pt x="492" y="252"/>
                    </a:lnTo>
                    <a:lnTo>
                      <a:pt x="492" y="252"/>
                    </a:lnTo>
                    <a:lnTo>
                      <a:pt x="487" y="241"/>
                    </a:lnTo>
                    <a:lnTo>
                      <a:pt x="487" y="241"/>
                    </a:lnTo>
                    <a:lnTo>
                      <a:pt x="481" y="238"/>
                    </a:lnTo>
                    <a:lnTo>
                      <a:pt x="481" y="238"/>
                    </a:lnTo>
                    <a:lnTo>
                      <a:pt x="470" y="235"/>
                    </a:lnTo>
                    <a:lnTo>
                      <a:pt x="467" y="235"/>
                    </a:lnTo>
                    <a:lnTo>
                      <a:pt x="467" y="235"/>
                    </a:lnTo>
                    <a:lnTo>
                      <a:pt x="464" y="235"/>
                    </a:lnTo>
                    <a:lnTo>
                      <a:pt x="458" y="235"/>
                    </a:lnTo>
                    <a:lnTo>
                      <a:pt x="458" y="235"/>
                    </a:lnTo>
                    <a:lnTo>
                      <a:pt x="427" y="235"/>
                    </a:lnTo>
                    <a:lnTo>
                      <a:pt x="427" y="235"/>
                    </a:lnTo>
                    <a:lnTo>
                      <a:pt x="369" y="238"/>
                    </a:lnTo>
                    <a:lnTo>
                      <a:pt x="369" y="238"/>
                    </a:lnTo>
                    <a:lnTo>
                      <a:pt x="355" y="238"/>
                    </a:lnTo>
                    <a:lnTo>
                      <a:pt x="349" y="238"/>
                    </a:lnTo>
                    <a:lnTo>
                      <a:pt x="346" y="238"/>
                    </a:lnTo>
                    <a:lnTo>
                      <a:pt x="346" y="238"/>
                    </a:lnTo>
                    <a:lnTo>
                      <a:pt x="346" y="238"/>
                    </a:lnTo>
                    <a:lnTo>
                      <a:pt x="346" y="238"/>
                    </a:lnTo>
                    <a:lnTo>
                      <a:pt x="346" y="232"/>
                    </a:lnTo>
                    <a:lnTo>
                      <a:pt x="346" y="232"/>
                    </a:lnTo>
                    <a:lnTo>
                      <a:pt x="341" y="138"/>
                    </a:lnTo>
                    <a:lnTo>
                      <a:pt x="341" y="138"/>
                    </a:lnTo>
                    <a:lnTo>
                      <a:pt x="338" y="63"/>
                    </a:lnTo>
                    <a:lnTo>
                      <a:pt x="338" y="63"/>
                    </a:lnTo>
                    <a:lnTo>
                      <a:pt x="335" y="17"/>
                    </a:lnTo>
                    <a:lnTo>
                      <a:pt x="335" y="17"/>
                    </a:lnTo>
                    <a:lnTo>
                      <a:pt x="332" y="0"/>
                    </a:lnTo>
                    <a:lnTo>
                      <a:pt x="332" y="0"/>
                    </a:lnTo>
                    <a:lnTo>
                      <a:pt x="332" y="17"/>
                    </a:lnTo>
                    <a:lnTo>
                      <a:pt x="332" y="17"/>
                    </a:lnTo>
                    <a:lnTo>
                      <a:pt x="329" y="63"/>
                    </a:lnTo>
                    <a:lnTo>
                      <a:pt x="329" y="63"/>
                    </a:lnTo>
                    <a:lnTo>
                      <a:pt x="324" y="138"/>
                    </a:lnTo>
                    <a:lnTo>
                      <a:pt x="324" y="138"/>
                    </a:lnTo>
                    <a:lnTo>
                      <a:pt x="318" y="232"/>
                    </a:lnTo>
                    <a:lnTo>
                      <a:pt x="318" y="238"/>
                    </a:lnTo>
                    <a:lnTo>
                      <a:pt x="318" y="238"/>
                    </a:lnTo>
                    <a:lnTo>
                      <a:pt x="321" y="249"/>
                    </a:lnTo>
                    <a:lnTo>
                      <a:pt x="321" y="249"/>
                    </a:lnTo>
                    <a:lnTo>
                      <a:pt x="327" y="261"/>
                    </a:lnTo>
                    <a:lnTo>
                      <a:pt x="332" y="264"/>
                    </a:lnTo>
                    <a:lnTo>
                      <a:pt x="338" y="267"/>
                    </a:lnTo>
                    <a:lnTo>
                      <a:pt x="338" y="267"/>
                    </a:lnTo>
                    <a:lnTo>
                      <a:pt x="344" y="267"/>
                    </a:lnTo>
                    <a:lnTo>
                      <a:pt x="346" y="269"/>
                    </a:lnTo>
                    <a:lnTo>
                      <a:pt x="349" y="269"/>
                    </a:lnTo>
                    <a:lnTo>
                      <a:pt x="355" y="269"/>
                    </a:lnTo>
                    <a:lnTo>
                      <a:pt x="355" y="269"/>
                    </a:lnTo>
                    <a:lnTo>
                      <a:pt x="369" y="269"/>
                    </a:lnTo>
                    <a:lnTo>
                      <a:pt x="369" y="269"/>
                    </a:lnTo>
                    <a:lnTo>
                      <a:pt x="427" y="272"/>
                    </a:lnTo>
                    <a:lnTo>
                      <a:pt x="427" y="272"/>
                    </a:lnTo>
                    <a:lnTo>
                      <a:pt x="438" y="272"/>
                    </a:lnTo>
                    <a:lnTo>
                      <a:pt x="438" y="272"/>
                    </a:lnTo>
                    <a:lnTo>
                      <a:pt x="412" y="301"/>
                    </a:lnTo>
                    <a:lnTo>
                      <a:pt x="412" y="301"/>
                    </a:lnTo>
                    <a:lnTo>
                      <a:pt x="324" y="401"/>
                    </a:lnTo>
                    <a:lnTo>
                      <a:pt x="324" y="401"/>
                    </a:lnTo>
                    <a:lnTo>
                      <a:pt x="278" y="450"/>
                    </a:lnTo>
                    <a:lnTo>
                      <a:pt x="278" y="450"/>
                    </a:lnTo>
                    <a:lnTo>
                      <a:pt x="255" y="476"/>
                    </a:lnTo>
                    <a:lnTo>
                      <a:pt x="246" y="487"/>
                    </a:lnTo>
                    <a:lnTo>
                      <a:pt x="241" y="479"/>
                    </a:lnTo>
                    <a:lnTo>
                      <a:pt x="241" y="479"/>
                    </a:lnTo>
                    <a:lnTo>
                      <a:pt x="218" y="453"/>
                    </a:lnTo>
                    <a:lnTo>
                      <a:pt x="218" y="453"/>
                    </a:lnTo>
                    <a:lnTo>
                      <a:pt x="172" y="401"/>
                    </a:lnTo>
                    <a:lnTo>
                      <a:pt x="172" y="401"/>
                    </a:lnTo>
                    <a:lnTo>
                      <a:pt x="83" y="304"/>
                    </a:lnTo>
                    <a:lnTo>
                      <a:pt x="83" y="304"/>
                    </a:lnTo>
                    <a:lnTo>
                      <a:pt x="54" y="272"/>
                    </a:lnTo>
                    <a:lnTo>
                      <a:pt x="54" y="272"/>
                    </a:lnTo>
                    <a:lnTo>
                      <a:pt x="66" y="272"/>
                    </a:lnTo>
                    <a:lnTo>
                      <a:pt x="66" y="272"/>
                    </a:lnTo>
                    <a:lnTo>
                      <a:pt x="123" y="269"/>
                    </a:lnTo>
                    <a:close/>
                    <a:moveTo>
                      <a:pt x="146" y="238"/>
                    </a:moveTo>
                    <a:lnTo>
                      <a:pt x="146" y="238"/>
                    </a:lnTo>
                    <a:close/>
                    <a:moveTo>
                      <a:pt x="26" y="272"/>
                    </a:moveTo>
                    <a:lnTo>
                      <a:pt x="28" y="272"/>
                    </a:lnTo>
                    <a:lnTo>
                      <a:pt x="28" y="272"/>
                    </a:lnTo>
                    <a:lnTo>
                      <a:pt x="26" y="272"/>
                    </a:lnTo>
                    <a:close/>
                    <a:moveTo>
                      <a:pt x="28" y="272"/>
                    </a:moveTo>
                    <a:lnTo>
                      <a:pt x="26" y="272"/>
                    </a:lnTo>
                    <a:lnTo>
                      <a:pt x="28" y="272"/>
                    </a:lnTo>
                    <a:close/>
                    <a:moveTo>
                      <a:pt x="467" y="272"/>
                    </a:moveTo>
                    <a:lnTo>
                      <a:pt x="467" y="272"/>
                    </a:lnTo>
                    <a:close/>
                    <a:moveTo>
                      <a:pt x="346" y="238"/>
                    </a:moveTo>
                    <a:lnTo>
                      <a:pt x="346" y="238"/>
                    </a:lnTo>
                    <a:close/>
                    <a:moveTo>
                      <a:pt x="346" y="238"/>
                    </a:moveTo>
                    <a:lnTo>
                      <a:pt x="346" y="23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00" name="Freeform 28"/>
              <p:cNvSpPr>
                <a:spLocks noChangeArrowheads="1"/>
              </p:cNvSpPr>
              <p:nvPr/>
            </p:nvSpPr>
            <p:spPr bwMode="auto">
              <a:xfrm>
                <a:off x="8554269" y="1642751"/>
                <a:ext cx="119686" cy="130372"/>
              </a:xfrm>
              <a:custGeom>
                <a:avLst/>
                <a:gdLst>
                  <a:gd name="T0" fmla="*/ 138 w 496"/>
                  <a:gd name="T1" fmla="*/ 269 h 540"/>
                  <a:gd name="T2" fmla="*/ 146 w 496"/>
                  <a:gd name="T3" fmla="*/ 269 h 540"/>
                  <a:gd name="T4" fmla="*/ 160 w 496"/>
                  <a:gd name="T5" fmla="*/ 264 h 540"/>
                  <a:gd name="T6" fmla="*/ 172 w 496"/>
                  <a:gd name="T7" fmla="*/ 249 h 540"/>
                  <a:gd name="T8" fmla="*/ 175 w 496"/>
                  <a:gd name="T9" fmla="*/ 241 h 540"/>
                  <a:gd name="T10" fmla="*/ 175 w 496"/>
                  <a:gd name="T11" fmla="*/ 238 h 540"/>
                  <a:gd name="T12" fmla="*/ 175 w 496"/>
                  <a:gd name="T13" fmla="*/ 232 h 540"/>
                  <a:gd name="T14" fmla="*/ 163 w 496"/>
                  <a:gd name="T15" fmla="*/ 63 h 540"/>
                  <a:gd name="T16" fmla="*/ 160 w 496"/>
                  <a:gd name="T17" fmla="*/ 17 h 540"/>
                  <a:gd name="T18" fmla="*/ 157 w 496"/>
                  <a:gd name="T19" fmla="*/ 17 h 540"/>
                  <a:gd name="T20" fmla="*/ 154 w 496"/>
                  <a:gd name="T21" fmla="*/ 63 h 540"/>
                  <a:gd name="T22" fmla="*/ 146 w 496"/>
                  <a:gd name="T23" fmla="*/ 232 h 540"/>
                  <a:gd name="T24" fmla="*/ 143 w 496"/>
                  <a:gd name="T25" fmla="*/ 238 h 540"/>
                  <a:gd name="T26" fmla="*/ 123 w 496"/>
                  <a:gd name="T27" fmla="*/ 238 h 540"/>
                  <a:gd name="T28" fmla="*/ 66 w 496"/>
                  <a:gd name="T29" fmla="*/ 235 h 540"/>
                  <a:gd name="T30" fmla="*/ 26 w 496"/>
                  <a:gd name="T31" fmla="*/ 235 h 540"/>
                  <a:gd name="T32" fmla="*/ 20 w 496"/>
                  <a:gd name="T33" fmla="*/ 235 h 540"/>
                  <a:gd name="T34" fmla="*/ 6 w 496"/>
                  <a:gd name="T35" fmla="*/ 243 h 540"/>
                  <a:gd name="T36" fmla="*/ 0 w 496"/>
                  <a:gd name="T37" fmla="*/ 258 h 540"/>
                  <a:gd name="T38" fmla="*/ 3 w 496"/>
                  <a:gd name="T39" fmla="*/ 264 h 540"/>
                  <a:gd name="T40" fmla="*/ 11 w 496"/>
                  <a:gd name="T41" fmla="*/ 281 h 540"/>
                  <a:gd name="T42" fmla="*/ 138 w 496"/>
                  <a:gd name="T43" fmla="*/ 432 h 540"/>
                  <a:gd name="T44" fmla="*/ 183 w 496"/>
                  <a:gd name="T45" fmla="*/ 484 h 540"/>
                  <a:gd name="T46" fmla="*/ 220 w 496"/>
                  <a:gd name="T47" fmla="*/ 527 h 540"/>
                  <a:gd name="T48" fmla="*/ 223 w 496"/>
                  <a:gd name="T49" fmla="*/ 530 h 540"/>
                  <a:gd name="T50" fmla="*/ 226 w 496"/>
                  <a:gd name="T51" fmla="*/ 533 h 540"/>
                  <a:gd name="T52" fmla="*/ 252 w 496"/>
                  <a:gd name="T53" fmla="*/ 539 h 540"/>
                  <a:gd name="T54" fmla="*/ 281 w 496"/>
                  <a:gd name="T55" fmla="*/ 521 h 540"/>
                  <a:gd name="T56" fmla="*/ 312 w 496"/>
                  <a:gd name="T57" fmla="*/ 481 h 540"/>
                  <a:gd name="T58" fmla="*/ 358 w 496"/>
                  <a:gd name="T59" fmla="*/ 430 h 540"/>
                  <a:gd name="T60" fmla="*/ 484 w 496"/>
                  <a:gd name="T61" fmla="*/ 281 h 540"/>
                  <a:gd name="T62" fmla="*/ 487 w 496"/>
                  <a:gd name="T63" fmla="*/ 275 h 540"/>
                  <a:gd name="T64" fmla="*/ 492 w 496"/>
                  <a:gd name="T65" fmla="*/ 269 h 540"/>
                  <a:gd name="T66" fmla="*/ 492 w 496"/>
                  <a:gd name="T67" fmla="*/ 252 h 540"/>
                  <a:gd name="T68" fmla="*/ 487 w 496"/>
                  <a:gd name="T69" fmla="*/ 241 h 540"/>
                  <a:gd name="T70" fmla="*/ 470 w 496"/>
                  <a:gd name="T71" fmla="*/ 235 h 540"/>
                  <a:gd name="T72" fmla="*/ 464 w 496"/>
                  <a:gd name="T73" fmla="*/ 235 h 540"/>
                  <a:gd name="T74" fmla="*/ 427 w 496"/>
                  <a:gd name="T75" fmla="*/ 235 h 540"/>
                  <a:gd name="T76" fmla="*/ 369 w 496"/>
                  <a:gd name="T77" fmla="*/ 238 h 540"/>
                  <a:gd name="T78" fmla="*/ 346 w 496"/>
                  <a:gd name="T79" fmla="*/ 238 h 540"/>
                  <a:gd name="T80" fmla="*/ 346 w 496"/>
                  <a:gd name="T81" fmla="*/ 238 h 540"/>
                  <a:gd name="T82" fmla="*/ 341 w 496"/>
                  <a:gd name="T83" fmla="*/ 138 h 540"/>
                  <a:gd name="T84" fmla="*/ 338 w 496"/>
                  <a:gd name="T85" fmla="*/ 63 h 540"/>
                  <a:gd name="T86" fmla="*/ 332 w 496"/>
                  <a:gd name="T87" fmla="*/ 0 h 540"/>
                  <a:gd name="T88" fmla="*/ 332 w 496"/>
                  <a:gd name="T89" fmla="*/ 17 h 540"/>
                  <a:gd name="T90" fmla="*/ 324 w 496"/>
                  <a:gd name="T91" fmla="*/ 138 h 540"/>
                  <a:gd name="T92" fmla="*/ 318 w 496"/>
                  <a:gd name="T93" fmla="*/ 238 h 540"/>
                  <a:gd name="T94" fmla="*/ 321 w 496"/>
                  <a:gd name="T95" fmla="*/ 249 h 540"/>
                  <a:gd name="T96" fmla="*/ 338 w 496"/>
                  <a:gd name="T97" fmla="*/ 267 h 540"/>
                  <a:gd name="T98" fmla="*/ 346 w 496"/>
                  <a:gd name="T99" fmla="*/ 269 h 540"/>
                  <a:gd name="T100" fmla="*/ 355 w 496"/>
                  <a:gd name="T101" fmla="*/ 269 h 540"/>
                  <a:gd name="T102" fmla="*/ 427 w 496"/>
                  <a:gd name="T103" fmla="*/ 272 h 540"/>
                  <a:gd name="T104" fmla="*/ 438 w 496"/>
                  <a:gd name="T105" fmla="*/ 272 h 540"/>
                  <a:gd name="T106" fmla="*/ 324 w 496"/>
                  <a:gd name="T107" fmla="*/ 401 h 540"/>
                  <a:gd name="T108" fmla="*/ 278 w 496"/>
                  <a:gd name="T109" fmla="*/ 450 h 540"/>
                  <a:gd name="T110" fmla="*/ 241 w 496"/>
                  <a:gd name="T111" fmla="*/ 479 h 540"/>
                  <a:gd name="T112" fmla="*/ 218 w 496"/>
                  <a:gd name="T113" fmla="*/ 453 h 540"/>
                  <a:gd name="T114" fmla="*/ 83 w 496"/>
                  <a:gd name="T115" fmla="*/ 304 h 540"/>
                  <a:gd name="T116" fmla="*/ 54 w 496"/>
                  <a:gd name="T117" fmla="*/ 272 h 540"/>
                  <a:gd name="T118" fmla="*/ 123 w 496"/>
                  <a:gd name="T119" fmla="*/ 269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6" h="540">
                    <a:moveTo>
                      <a:pt x="123" y="269"/>
                    </a:moveTo>
                    <a:lnTo>
                      <a:pt x="123" y="269"/>
                    </a:lnTo>
                    <a:lnTo>
                      <a:pt x="138" y="269"/>
                    </a:lnTo>
                    <a:lnTo>
                      <a:pt x="143" y="269"/>
                    </a:lnTo>
                    <a:lnTo>
                      <a:pt x="146" y="269"/>
                    </a:lnTo>
                    <a:lnTo>
                      <a:pt x="146" y="269"/>
                    </a:lnTo>
                    <a:lnTo>
                      <a:pt x="154" y="267"/>
                    </a:lnTo>
                    <a:lnTo>
                      <a:pt x="154" y="267"/>
                    </a:lnTo>
                    <a:lnTo>
                      <a:pt x="160" y="264"/>
                    </a:lnTo>
                    <a:lnTo>
                      <a:pt x="166" y="261"/>
                    </a:lnTo>
                    <a:lnTo>
                      <a:pt x="172" y="249"/>
                    </a:lnTo>
                    <a:lnTo>
                      <a:pt x="172" y="249"/>
                    </a:lnTo>
                    <a:lnTo>
                      <a:pt x="175" y="246"/>
                    </a:lnTo>
                    <a:lnTo>
                      <a:pt x="175" y="243"/>
                    </a:lnTo>
                    <a:lnTo>
                      <a:pt x="175" y="241"/>
                    </a:lnTo>
                    <a:lnTo>
                      <a:pt x="175" y="241"/>
                    </a:lnTo>
                    <a:lnTo>
                      <a:pt x="175" y="241"/>
                    </a:lnTo>
                    <a:lnTo>
                      <a:pt x="175" y="238"/>
                    </a:lnTo>
                    <a:lnTo>
                      <a:pt x="175" y="238"/>
                    </a:lnTo>
                    <a:lnTo>
                      <a:pt x="175" y="232"/>
                    </a:lnTo>
                    <a:lnTo>
                      <a:pt x="175" y="232"/>
                    </a:lnTo>
                    <a:lnTo>
                      <a:pt x="169" y="138"/>
                    </a:lnTo>
                    <a:lnTo>
                      <a:pt x="169" y="138"/>
                    </a:lnTo>
                    <a:lnTo>
                      <a:pt x="163" y="63"/>
                    </a:lnTo>
                    <a:lnTo>
                      <a:pt x="163" y="63"/>
                    </a:lnTo>
                    <a:lnTo>
                      <a:pt x="160" y="17"/>
                    </a:lnTo>
                    <a:lnTo>
                      <a:pt x="160" y="17"/>
                    </a:lnTo>
                    <a:lnTo>
                      <a:pt x="160" y="0"/>
                    </a:lnTo>
                    <a:lnTo>
                      <a:pt x="160" y="0"/>
                    </a:lnTo>
                    <a:lnTo>
                      <a:pt x="157" y="17"/>
                    </a:lnTo>
                    <a:lnTo>
                      <a:pt x="157" y="17"/>
                    </a:lnTo>
                    <a:lnTo>
                      <a:pt x="154" y="63"/>
                    </a:lnTo>
                    <a:lnTo>
                      <a:pt x="154" y="63"/>
                    </a:lnTo>
                    <a:lnTo>
                      <a:pt x="152" y="138"/>
                    </a:lnTo>
                    <a:lnTo>
                      <a:pt x="152" y="138"/>
                    </a:lnTo>
                    <a:lnTo>
                      <a:pt x="146" y="232"/>
                    </a:lnTo>
                    <a:lnTo>
                      <a:pt x="146" y="232"/>
                    </a:lnTo>
                    <a:lnTo>
                      <a:pt x="146" y="238"/>
                    </a:lnTo>
                    <a:lnTo>
                      <a:pt x="143" y="238"/>
                    </a:lnTo>
                    <a:lnTo>
                      <a:pt x="138" y="238"/>
                    </a:lnTo>
                    <a:lnTo>
                      <a:pt x="138" y="238"/>
                    </a:lnTo>
                    <a:lnTo>
                      <a:pt x="123" y="238"/>
                    </a:lnTo>
                    <a:lnTo>
                      <a:pt x="123" y="238"/>
                    </a:lnTo>
                    <a:lnTo>
                      <a:pt x="66" y="235"/>
                    </a:lnTo>
                    <a:lnTo>
                      <a:pt x="66" y="235"/>
                    </a:lnTo>
                    <a:lnTo>
                      <a:pt x="34" y="235"/>
                    </a:lnTo>
                    <a:lnTo>
                      <a:pt x="28" y="235"/>
                    </a:lnTo>
                    <a:lnTo>
                      <a:pt x="26" y="235"/>
                    </a:lnTo>
                    <a:lnTo>
                      <a:pt x="26" y="235"/>
                    </a:lnTo>
                    <a:lnTo>
                      <a:pt x="20" y="235"/>
                    </a:lnTo>
                    <a:lnTo>
                      <a:pt x="20" y="235"/>
                    </a:lnTo>
                    <a:lnTo>
                      <a:pt x="14" y="238"/>
                    </a:lnTo>
                    <a:lnTo>
                      <a:pt x="6" y="243"/>
                    </a:lnTo>
                    <a:lnTo>
                      <a:pt x="6" y="243"/>
                    </a:lnTo>
                    <a:lnTo>
                      <a:pt x="0" y="255"/>
                    </a:lnTo>
                    <a:lnTo>
                      <a:pt x="0" y="255"/>
                    </a:lnTo>
                    <a:lnTo>
                      <a:pt x="0" y="258"/>
                    </a:lnTo>
                    <a:lnTo>
                      <a:pt x="0" y="258"/>
                    </a:lnTo>
                    <a:lnTo>
                      <a:pt x="3" y="264"/>
                    </a:lnTo>
                    <a:lnTo>
                      <a:pt x="3" y="264"/>
                    </a:lnTo>
                    <a:lnTo>
                      <a:pt x="6" y="275"/>
                    </a:lnTo>
                    <a:lnTo>
                      <a:pt x="11" y="281"/>
                    </a:lnTo>
                    <a:lnTo>
                      <a:pt x="11" y="281"/>
                    </a:lnTo>
                    <a:lnTo>
                      <a:pt x="52" y="330"/>
                    </a:lnTo>
                    <a:lnTo>
                      <a:pt x="52" y="330"/>
                    </a:lnTo>
                    <a:lnTo>
                      <a:pt x="138" y="432"/>
                    </a:lnTo>
                    <a:lnTo>
                      <a:pt x="138" y="432"/>
                    </a:lnTo>
                    <a:lnTo>
                      <a:pt x="183" y="484"/>
                    </a:lnTo>
                    <a:lnTo>
                      <a:pt x="183" y="484"/>
                    </a:lnTo>
                    <a:lnTo>
                      <a:pt x="206" y="510"/>
                    </a:lnTo>
                    <a:lnTo>
                      <a:pt x="218" y="521"/>
                    </a:lnTo>
                    <a:lnTo>
                      <a:pt x="220" y="527"/>
                    </a:lnTo>
                    <a:lnTo>
                      <a:pt x="220" y="527"/>
                    </a:lnTo>
                    <a:lnTo>
                      <a:pt x="223" y="527"/>
                    </a:lnTo>
                    <a:lnTo>
                      <a:pt x="223" y="530"/>
                    </a:lnTo>
                    <a:lnTo>
                      <a:pt x="223" y="530"/>
                    </a:lnTo>
                    <a:lnTo>
                      <a:pt x="226" y="533"/>
                    </a:lnTo>
                    <a:lnTo>
                      <a:pt x="226" y="533"/>
                    </a:lnTo>
                    <a:lnTo>
                      <a:pt x="238" y="539"/>
                    </a:lnTo>
                    <a:lnTo>
                      <a:pt x="252" y="539"/>
                    </a:lnTo>
                    <a:lnTo>
                      <a:pt x="252" y="539"/>
                    </a:lnTo>
                    <a:lnTo>
                      <a:pt x="264" y="536"/>
                    </a:lnTo>
                    <a:lnTo>
                      <a:pt x="275" y="527"/>
                    </a:lnTo>
                    <a:lnTo>
                      <a:pt x="281" y="521"/>
                    </a:lnTo>
                    <a:lnTo>
                      <a:pt x="292" y="507"/>
                    </a:lnTo>
                    <a:lnTo>
                      <a:pt x="292" y="507"/>
                    </a:lnTo>
                    <a:lnTo>
                      <a:pt x="312" y="481"/>
                    </a:lnTo>
                    <a:lnTo>
                      <a:pt x="312" y="481"/>
                    </a:lnTo>
                    <a:lnTo>
                      <a:pt x="358" y="430"/>
                    </a:lnTo>
                    <a:lnTo>
                      <a:pt x="358" y="430"/>
                    </a:lnTo>
                    <a:lnTo>
                      <a:pt x="444" y="330"/>
                    </a:lnTo>
                    <a:lnTo>
                      <a:pt x="444" y="330"/>
                    </a:lnTo>
                    <a:lnTo>
                      <a:pt x="484" y="281"/>
                    </a:lnTo>
                    <a:lnTo>
                      <a:pt x="487" y="275"/>
                    </a:lnTo>
                    <a:lnTo>
                      <a:pt x="487" y="275"/>
                    </a:lnTo>
                    <a:lnTo>
                      <a:pt x="487" y="275"/>
                    </a:lnTo>
                    <a:lnTo>
                      <a:pt x="490" y="275"/>
                    </a:lnTo>
                    <a:lnTo>
                      <a:pt x="490" y="275"/>
                    </a:lnTo>
                    <a:lnTo>
                      <a:pt x="492" y="269"/>
                    </a:lnTo>
                    <a:lnTo>
                      <a:pt x="492" y="269"/>
                    </a:lnTo>
                    <a:lnTo>
                      <a:pt x="495" y="261"/>
                    </a:lnTo>
                    <a:lnTo>
                      <a:pt x="492" y="252"/>
                    </a:lnTo>
                    <a:lnTo>
                      <a:pt x="492" y="252"/>
                    </a:lnTo>
                    <a:lnTo>
                      <a:pt x="487" y="241"/>
                    </a:lnTo>
                    <a:lnTo>
                      <a:pt x="487" y="241"/>
                    </a:lnTo>
                    <a:lnTo>
                      <a:pt x="481" y="238"/>
                    </a:lnTo>
                    <a:lnTo>
                      <a:pt x="481" y="238"/>
                    </a:lnTo>
                    <a:lnTo>
                      <a:pt x="470" y="235"/>
                    </a:lnTo>
                    <a:lnTo>
                      <a:pt x="467" y="235"/>
                    </a:lnTo>
                    <a:lnTo>
                      <a:pt x="467" y="235"/>
                    </a:lnTo>
                    <a:lnTo>
                      <a:pt x="464" y="235"/>
                    </a:lnTo>
                    <a:lnTo>
                      <a:pt x="458" y="235"/>
                    </a:lnTo>
                    <a:lnTo>
                      <a:pt x="458" y="235"/>
                    </a:lnTo>
                    <a:lnTo>
                      <a:pt x="427" y="235"/>
                    </a:lnTo>
                    <a:lnTo>
                      <a:pt x="427" y="235"/>
                    </a:lnTo>
                    <a:lnTo>
                      <a:pt x="369" y="238"/>
                    </a:lnTo>
                    <a:lnTo>
                      <a:pt x="369" y="238"/>
                    </a:lnTo>
                    <a:lnTo>
                      <a:pt x="355" y="238"/>
                    </a:lnTo>
                    <a:lnTo>
                      <a:pt x="349" y="238"/>
                    </a:lnTo>
                    <a:lnTo>
                      <a:pt x="346" y="238"/>
                    </a:lnTo>
                    <a:lnTo>
                      <a:pt x="346" y="238"/>
                    </a:lnTo>
                    <a:lnTo>
                      <a:pt x="346" y="238"/>
                    </a:lnTo>
                    <a:lnTo>
                      <a:pt x="346" y="238"/>
                    </a:lnTo>
                    <a:lnTo>
                      <a:pt x="346" y="232"/>
                    </a:lnTo>
                    <a:lnTo>
                      <a:pt x="346" y="232"/>
                    </a:lnTo>
                    <a:lnTo>
                      <a:pt x="341" y="138"/>
                    </a:lnTo>
                    <a:lnTo>
                      <a:pt x="341" y="138"/>
                    </a:lnTo>
                    <a:lnTo>
                      <a:pt x="338" y="63"/>
                    </a:lnTo>
                    <a:lnTo>
                      <a:pt x="338" y="63"/>
                    </a:lnTo>
                    <a:lnTo>
                      <a:pt x="335" y="17"/>
                    </a:lnTo>
                    <a:lnTo>
                      <a:pt x="335" y="17"/>
                    </a:lnTo>
                    <a:lnTo>
                      <a:pt x="332" y="0"/>
                    </a:lnTo>
                    <a:lnTo>
                      <a:pt x="332" y="0"/>
                    </a:lnTo>
                    <a:lnTo>
                      <a:pt x="332" y="17"/>
                    </a:lnTo>
                    <a:lnTo>
                      <a:pt x="332" y="17"/>
                    </a:lnTo>
                    <a:lnTo>
                      <a:pt x="329" y="63"/>
                    </a:lnTo>
                    <a:lnTo>
                      <a:pt x="329" y="63"/>
                    </a:lnTo>
                    <a:lnTo>
                      <a:pt x="324" y="138"/>
                    </a:lnTo>
                    <a:lnTo>
                      <a:pt x="324" y="138"/>
                    </a:lnTo>
                    <a:lnTo>
                      <a:pt x="318" y="232"/>
                    </a:lnTo>
                    <a:lnTo>
                      <a:pt x="318" y="238"/>
                    </a:lnTo>
                    <a:lnTo>
                      <a:pt x="318" y="238"/>
                    </a:lnTo>
                    <a:lnTo>
                      <a:pt x="321" y="249"/>
                    </a:lnTo>
                    <a:lnTo>
                      <a:pt x="321" y="249"/>
                    </a:lnTo>
                    <a:lnTo>
                      <a:pt x="327" y="261"/>
                    </a:lnTo>
                    <a:lnTo>
                      <a:pt x="332" y="264"/>
                    </a:lnTo>
                    <a:lnTo>
                      <a:pt x="338" y="267"/>
                    </a:lnTo>
                    <a:lnTo>
                      <a:pt x="338" y="267"/>
                    </a:lnTo>
                    <a:lnTo>
                      <a:pt x="344" y="267"/>
                    </a:lnTo>
                    <a:lnTo>
                      <a:pt x="346" y="269"/>
                    </a:lnTo>
                    <a:lnTo>
                      <a:pt x="349" y="269"/>
                    </a:lnTo>
                    <a:lnTo>
                      <a:pt x="355" y="269"/>
                    </a:lnTo>
                    <a:lnTo>
                      <a:pt x="355" y="269"/>
                    </a:lnTo>
                    <a:lnTo>
                      <a:pt x="369" y="269"/>
                    </a:lnTo>
                    <a:lnTo>
                      <a:pt x="369" y="269"/>
                    </a:lnTo>
                    <a:lnTo>
                      <a:pt x="427" y="272"/>
                    </a:lnTo>
                    <a:lnTo>
                      <a:pt x="427" y="272"/>
                    </a:lnTo>
                    <a:lnTo>
                      <a:pt x="438" y="272"/>
                    </a:lnTo>
                    <a:lnTo>
                      <a:pt x="438" y="272"/>
                    </a:lnTo>
                    <a:lnTo>
                      <a:pt x="412" y="301"/>
                    </a:lnTo>
                    <a:lnTo>
                      <a:pt x="412" y="301"/>
                    </a:lnTo>
                    <a:lnTo>
                      <a:pt x="324" y="401"/>
                    </a:lnTo>
                    <a:lnTo>
                      <a:pt x="324" y="401"/>
                    </a:lnTo>
                    <a:lnTo>
                      <a:pt x="278" y="450"/>
                    </a:lnTo>
                    <a:lnTo>
                      <a:pt x="278" y="450"/>
                    </a:lnTo>
                    <a:lnTo>
                      <a:pt x="255" y="476"/>
                    </a:lnTo>
                    <a:lnTo>
                      <a:pt x="246" y="487"/>
                    </a:lnTo>
                    <a:lnTo>
                      <a:pt x="241" y="479"/>
                    </a:lnTo>
                    <a:lnTo>
                      <a:pt x="241" y="479"/>
                    </a:lnTo>
                    <a:lnTo>
                      <a:pt x="218" y="453"/>
                    </a:lnTo>
                    <a:lnTo>
                      <a:pt x="218" y="453"/>
                    </a:lnTo>
                    <a:lnTo>
                      <a:pt x="172" y="401"/>
                    </a:lnTo>
                    <a:lnTo>
                      <a:pt x="172" y="401"/>
                    </a:lnTo>
                    <a:lnTo>
                      <a:pt x="83" y="304"/>
                    </a:lnTo>
                    <a:lnTo>
                      <a:pt x="83" y="304"/>
                    </a:lnTo>
                    <a:lnTo>
                      <a:pt x="54" y="272"/>
                    </a:lnTo>
                    <a:lnTo>
                      <a:pt x="54" y="272"/>
                    </a:lnTo>
                    <a:lnTo>
                      <a:pt x="66" y="272"/>
                    </a:lnTo>
                    <a:lnTo>
                      <a:pt x="66" y="272"/>
                    </a:lnTo>
                    <a:lnTo>
                      <a:pt x="123" y="269"/>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01" name="Freeform 29"/>
              <p:cNvSpPr>
                <a:spLocks noChangeArrowheads="1"/>
              </p:cNvSpPr>
              <p:nvPr/>
            </p:nvSpPr>
            <p:spPr bwMode="auto">
              <a:xfrm>
                <a:off x="8589534" y="1700457"/>
                <a:ext cx="1069"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02" name="Freeform 30"/>
              <p:cNvSpPr>
                <a:spLocks noChangeArrowheads="1"/>
              </p:cNvSpPr>
              <p:nvPr/>
            </p:nvSpPr>
            <p:spPr bwMode="auto">
              <a:xfrm>
                <a:off x="8560681" y="1707937"/>
                <a:ext cx="1068" cy="1069"/>
              </a:xfrm>
              <a:custGeom>
                <a:avLst/>
                <a:gdLst>
                  <a:gd name="T0" fmla="*/ 0 w 3"/>
                  <a:gd name="T1" fmla="*/ 0 h 1"/>
                  <a:gd name="T2" fmla="*/ 2 w 3"/>
                  <a:gd name="T3" fmla="*/ 0 h 1"/>
                  <a:gd name="T4" fmla="*/ 2 w 3"/>
                  <a:gd name="T5" fmla="*/ 0 h 1"/>
                  <a:gd name="T6" fmla="*/ 0 w 3"/>
                  <a:gd name="T7" fmla="*/ 0 h 1"/>
                </a:gdLst>
                <a:ahLst/>
                <a:cxnLst>
                  <a:cxn ang="0">
                    <a:pos x="T0" y="T1"/>
                  </a:cxn>
                  <a:cxn ang="0">
                    <a:pos x="T2" y="T3"/>
                  </a:cxn>
                  <a:cxn ang="0">
                    <a:pos x="T4" y="T5"/>
                  </a:cxn>
                  <a:cxn ang="0">
                    <a:pos x="T6" y="T7"/>
                  </a:cxn>
                </a:cxnLst>
                <a:rect l="0" t="0" r="r" b="b"/>
                <a:pathLst>
                  <a:path w="3" h="1">
                    <a:moveTo>
                      <a:pt x="0" y="0"/>
                    </a:moveTo>
                    <a:lnTo>
                      <a:pt x="2" y="0"/>
                    </a:lnTo>
                    <a:lnTo>
                      <a:pt x="2" y="0"/>
                    </a:ln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03" name="Freeform 31"/>
              <p:cNvSpPr>
                <a:spLocks noChangeArrowheads="1"/>
              </p:cNvSpPr>
              <p:nvPr/>
            </p:nvSpPr>
            <p:spPr bwMode="auto">
              <a:xfrm>
                <a:off x="8560681" y="1707937"/>
                <a:ext cx="1068" cy="1069"/>
              </a:xfrm>
              <a:custGeom>
                <a:avLst/>
                <a:gdLst>
                  <a:gd name="T0" fmla="*/ 2 w 3"/>
                  <a:gd name="T1" fmla="*/ 0 h 1"/>
                  <a:gd name="T2" fmla="*/ 0 w 3"/>
                  <a:gd name="T3" fmla="*/ 0 h 1"/>
                  <a:gd name="T4" fmla="*/ 2 w 3"/>
                  <a:gd name="T5" fmla="*/ 0 h 1"/>
                </a:gdLst>
                <a:ahLst/>
                <a:cxnLst>
                  <a:cxn ang="0">
                    <a:pos x="T0" y="T1"/>
                  </a:cxn>
                  <a:cxn ang="0">
                    <a:pos x="T2" y="T3"/>
                  </a:cxn>
                  <a:cxn ang="0">
                    <a:pos x="T4" y="T5"/>
                  </a:cxn>
                </a:cxnLst>
                <a:rect l="0" t="0" r="r" b="b"/>
                <a:pathLst>
                  <a:path w="3" h="1">
                    <a:moveTo>
                      <a:pt x="2" y="0"/>
                    </a:moveTo>
                    <a:lnTo>
                      <a:pt x="0" y="0"/>
                    </a:lnTo>
                    <a:lnTo>
                      <a:pt x="2"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04" name="Freeform 32"/>
              <p:cNvSpPr>
                <a:spLocks noChangeArrowheads="1"/>
              </p:cNvSpPr>
              <p:nvPr/>
            </p:nvSpPr>
            <p:spPr bwMode="auto">
              <a:xfrm>
                <a:off x="8667544" y="1707937"/>
                <a:ext cx="1068"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05" name="Freeform 33"/>
              <p:cNvSpPr>
                <a:spLocks noChangeArrowheads="1"/>
              </p:cNvSpPr>
              <p:nvPr/>
            </p:nvSpPr>
            <p:spPr bwMode="auto">
              <a:xfrm>
                <a:off x="8637622" y="1700457"/>
                <a:ext cx="1068"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06" name="Freeform 34"/>
              <p:cNvSpPr>
                <a:spLocks noChangeArrowheads="1"/>
              </p:cNvSpPr>
              <p:nvPr/>
            </p:nvSpPr>
            <p:spPr bwMode="auto">
              <a:xfrm>
                <a:off x="8637622" y="1700457"/>
                <a:ext cx="1068"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07" name="Freeform 35"/>
              <p:cNvSpPr>
                <a:spLocks noChangeArrowheads="1"/>
              </p:cNvSpPr>
              <p:nvPr/>
            </p:nvSpPr>
            <p:spPr bwMode="auto">
              <a:xfrm>
                <a:off x="8383289" y="1481389"/>
                <a:ext cx="130372" cy="119686"/>
              </a:xfrm>
              <a:custGeom>
                <a:avLst/>
                <a:gdLst>
                  <a:gd name="T0" fmla="*/ 31 w 539"/>
                  <a:gd name="T1" fmla="*/ 292 h 496"/>
                  <a:gd name="T2" fmla="*/ 111 w 539"/>
                  <a:gd name="T3" fmla="*/ 358 h 496"/>
                  <a:gd name="T4" fmla="*/ 263 w 539"/>
                  <a:gd name="T5" fmla="*/ 487 h 496"/>
                  <a:gd name="T6" fmla="*/ 266 w 539"/>
                  <a:gd name="T7" fmla="*/ 489 h 496"/>
                  <a:gd name="T8" fmla="*/ 289 w 539"/>
                  <a:gd name="T9" fmla="*/ 492 h 496"/>
                  <a:gd name="T10" fmla="*/ 303 w 539"/>
                  <a:gd name="T11" fmla="*/ 481 h 496"/>
                  <a:gd name="T12" fmla="*/ 306 w 539"/>
                  <a:gd name="T13" fmla="*/ 467 h 496"/>
                  <a:gd name="T14" fmla="*/ 303 w 539"/>
                  <a:gd name="T15" fmla="*/ 426 h 496"/>
                  <a:gd name="T16" fmla="*/ 300 w 539"/>
                  <a:gd name="T17" fmla="*/ 355 h 496"/>
                  <a:gd name="T18" fmla="*/ 300 w 539"/>
                  <a:gd name="T19" fmla="*/ 346 h 496"/>
                  <a:gd name="T20" fmla="*/ 403 w 539"/>
                  <a:gd name="T21" fmla="*/ 341 h 496"/>
                  <a:gd name="T22" fmla="*/ 521 w 539"/>
                  <a:gd name="T23" fmla="*/ 335 h 496"/>
                  <a:gd name="T24" fmla="*/ 521 w 539"/>
                  <a:gd name="T25" fmla="*/ 332 h 496"/>
                  <a:gd name="T26" fmla="*/ 403 w 539"/>
                  <a:gd name="T27" fmla="*/ 323 h 496"/>
                  <a:gd name="T28" fmla="*/ 303 w 539"/>
                  <a:gd name="T29" fmla="*/ 317 h 496"/>
                  <a:gd name="T30" fmla="*/ 274 w 539"/>
                  <a:gd name="T31" fmla="*/ 332 h 496"/>
                  <a:gd name="T32" fmla="*/ 271 w 539"/>
                  <a:gd name="T33" fmla="*/ 346 h 496"/>
                  <a:gd name="T34" fmla="*/ 271 w 539"/>
                  <a:gd name="T35" fmla="*/ 369 h 496"/>
                  <a:gd name="T36" fmla="*/ 269 w 539"/>
                  <a:gd name="T37" fmla="*/ 441 h 496"/>
                  <a:gd name="T38" fmla="*/ 140 w 539"/>
                  <a:gd name="T39" fmla="*/ 323 h 496"/>
                  <a:gd name="T40" fmla="*/ 63 w 539"/>
                  <a:gd name="T41" fmla="*/ 254 h 496"/>
                  <a:gd name="T42" fmla="*/ 85 w 539"/>
                  <a:gd name="T43" fmla="*/ 217 h 496"/>
                  <a:gd name="T44" fmla="*/ 237 w 539"/>
                  <a:gd name="T45" fmla="*/ 83 h 496"/>
                  <a:gd name="T46" fmla="*/ 269 w 539"/>
                  <a:gd name="T47" fmla="*/ 65 h 496"/>
                  <a:gd name="T48" fmla="*/ 271 w 539"/>
                  <a:gd name="T49" fmla="*/ 137 h 496"/>
                  <a:gd name="T50" fmla="*/ 271 w 539"/>
                  <a:gd name="T51" fmla="*/ 154 h 496"/>
                  <a:gd name="T52" fmla="*/ 292 w 539"/>
                  <a:gd name="T53" fmla="*/ 171 h 496"/>
                  <a:gd name="T54" fmla="*/ 297 w 539"/>
                  <a:gd name="T55" fmla="*/ 174 h 496"/>
                  <a:gd name="T56" fmla="*/ 303 w 539"/>
                  <a:gd name="T57" fmla="*/ 174 h 496"/>
                  <a:gd name="T58" fmla="*/ 403 w 539"/>
                  <a:gd name="T59" fmla="*/ 168 h 496"/>
                  <a:gd name="T60" fmla="*/ 521 w 539"/>
                  <a:gd name="T61" fmla="*/ 160 h 496"/>
                  <a:gd name="T62" fmla="*/ 521 w 539"/>
                  <a:gd name="T63" fmla="*/ 157 h 496"/>
                  <a:gd name="T64" fmla="*/ 403 w 539"/>
                  <a:gd name="T65" fmla="*/ 151 h 496"/>
                  <a:gd name="T66" fmla="*/ 300 w 539"/>
                  <a:gd name="T67" fmla="*/ 143 h 496"/>
                  <a:gd name="T68" fmla="*/ 303 w 539"/>
                  <a:gd name="T69" fmla="*/ 123 h 496"/>
                  <a:gd name="T70" fmla="*/ 306 w 539"/>
                  <a:gd name="T71" fmla="*/ 28 h 496"/>
                  <a:gd name="T72" fmla="*/ 303 w 539"/>
                  <a:gd name="T73" fmla="*/ 20 h 496"/>
                  <a:gd name="T74" fmla="*/ 286 w 539"/>
                  <a:gd name="T75" fmla="*/ 0 h 496"/>
                  <a:gd name="T76" fmla="*/ 277 w 539"/>
                  <a:gd name="T77" fmla="*/ 2 h 496"/>
                  <a:gd name="T78" fmla="*/ 257 w 539"/>
                  <a:gd name="T79" fmla="*/ 11 h 496"/>
                  <a:gd name="T80" fmla="*/ 108 w 539"/>
                  <a:gd name="T81" fmla="*/ 140 h 496"/>
                  <a:gd name="T82" fmla="*/ 17 w 539"/>
                  <a:gd name="T83" fmla="*/ 217 h 496"/>
                  <a:gd name="T84" fmla="*/ 11 w 539"/>
                  <a:gd name="T85" fmla="*/ 223 h 496"/>
                  <a:gd name="T86" fmla="*/ 2 w 539"/>
                  <a:gd name="T87" fmla="*/ 237 h 496"/>
                  <a:gd name="T88" fmla="*/ 11 w 539"/>
                  <a:gd name="T89" fmla="*/ 275 h 496"/>
                  <a:gd name="T90" fmla="*/ 300 w 539"/>
                  <a:gd name="T91" fmla="*/ 346 h 496"/>
                  <a:gd name="T92" fmla="*/ 269 w 539"/>
                  <a:gd name="T93" fmla="*/ 467 h 496"/>
                  <a:gd name="T94" fmla="*/ 269 w 539"/>
                  <a:gd name="T95" fmla="*/ 28 h 496"/>
                  <a:gd name="T96" fmla="*/ 269 w 539"/>
                  <a:gd name="T97" fmla="*/ 2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9" h="496">
                    <a:moveTo>
                      <a:pt x="11" y="275"/>
                    </a:moveTo>
                    <a:lnTo>
                      <a:pt x="19" y="280"/>
                    </a:lnTo>
                    <a:lnTo>
                      <a:pt x="31" y="292"/>
                    </a:lnTo>
                    <a:lnTo>
                      <a:pt x="31" y="292"/>
                    </a:lnTo>
                    <a:lnTo>
                      <a:pt x="57" y="312"/>
                    </a:lnTo>
                    <a:lnTo>
                      <a:pt x="57" y="312"/>
                    </a:lnTo>
                    <a:lnTo>
                      <a:pt x="111" y="358"/>
                    </a:lnTo>
                    <a:lnTo>
                      <a:pt x="111" y="358"/>
                    </a:lnTo>
                    <a:lnTo>
                      <a:pt x="211" y="443"/>
                    </a:lnTo>
                    <a:lnTo>
                      <a:pt x="211" y="443"/>
                    </a:lnTo>
                    <a:lnTo>
                      <a:pt x="260" y="484"/>
                    </a:lnTo>
                    <a:lnTo>
                      <a:pt x="263" y="487"/>
                    </a:lnTo>
                    <a:lnTo>
                      <a:pt x="263" y="487"/>
                    </a:lnTo>
                    <a:lnTo>
                      <a:pt x="266" y="489"/>
                    </a:lnTo>
                    <a:lnTo>
                      <a:pt x="266" y="489"/>
                    </a:lnTo>
                    <a:lnTo>
                      <a:pt x="266" y="489"/>
                    </a:lnTo>
                    <a:lnTo>
                      <a:pt x="271" y="492"/>
                    </a:lnTo>
                    <a:lnTo>
                      <a:pt x="271" y="492"/>
                    </a:lnTo>
                    <a:lnTo>
                      <a:pt x="277" y="495"/>
                    </a:lnTo>
                    <a:lnTo>
                      <a:pt x="289" y="492"/>
                    </a:lnTo>
                    <a:lnTo>
                      <a:pt x="289" y="492"/>
                    </a:lnTo>
                    <a:lnTo>
                      <a:pt x="297" y="487"/>
                    </a:lnTo>
                    <a:lnTo>
                      <a:pt x="297" y="487"/>
                    </a:lnTo>
                    <a:lnTo>
                      <a:pt x="303" y="481"/>
                    </a:lnTo>
                    <a:lnTo>
                      <a:pt x="303" y="481"/>
                    </a:lnTo>
                    <a:lnTo>
                      <a:pt x="306" y="469"/>
                    </a:lnTo>
                    <a:lnTo>
                      <a:pt x="306" y="469"/>
                    </a:lnTo>
                    <a:lnTo>
                      <a:pt x="306" y="467"/>
                    </a:lnTo>
                    <a:lnTo>
                      <a:pt x="306" y="467"/>
                    </a:lnTo>
                    <a:lnTo>
                      <a:pt x="306" y="458"/>
                    </a:lnTo>
                    <a:lnTo>
                      <a:pt x="306" y="458"/>
                    </a:lnTo>
                    <a:lnTo>
                      <a:pt x="303" y="426"/>
                    </a:lnTo>
                    <a:lnTo>
                      <a:pt x="303" y="426"/>
                    </a:lnTo>
                    <a:lnTo>
                      <a:pt x="303" y="369"/>
                    </a:lnTo>
                    <a:lnTo>
                      <a:pt x="303" y="369"/>
                    </a:lnTo>
                    <a:lnTo>
                      <a:pt x="300" y="355"/>
                    </a:lnTo>
                    <a:lnTo>
                      <a:pt x="300" y="349"/>
                    </a:lnTo>
                    <a:lnTo>
                      <a:pt x="300" y="346"/>
                    </a:lnTo>
                    <a:lnTo>
                      <a:pt x="300" y="346"/>
                    </a:lnTo>
                    <a:lnTo>
                      <a:pt x="300" y="346"/>
                    </a:lnTo>
                    <a:lnTo>
                      <a:pt x="300" y="346"/>
                    </a:lnTo>
                    <a:lnTo>
                      <a:pt x="309" y="346"/>
                    </a:lnTo>
                    <a:lnTo>
                      <a:pt x="309" y="346"/>
                    </a:lnTo>
                    <a:lnTo>
                      <a:pt x="403" y="341"/>
                    </a:lnTo>
                    <a:lnTo>
                      <a:pt x="403" y="341"/>
                    </a:lnTo>
                    <a:lnTo>
                      <a:pt x="475" y="338"/>
                    </a:lnTo>
                    <a:lnTo>
                      <a:pt x="475" y="338"/>
                    </a:lnTo>
                    <a:lnTo>
                      <a:pt x="521" y="335"/>
                    </a:lnTo>
                    <a:lnTo>
                      <a:pt x="521" y="335"/>
                    </a:lnTo>
                    <a:lnTo>
                      <a:pt x="538" y="332"/>
                    </a:lnTo>
                    <a:lnTo>
                      <a:pt x="538" y="332"/>
                    </a:lnTo>
                    <a:lnTo>
                      <a:pt x="521" y="332"/>
                    </a:lnTo>
                    <a:lnTo>
                      <a:pt x="521" y="332"/>
                    </a:lnTo>
                    <a:lnTo>
                      <a:pt x="475" y="329"/>
                    </a:lnTo>
                    <a:lnTo>
                      <a:pt x="475" y="329"/>
                    </a:lnTo>
                    <a:lnTo>
                      <a:pt x="403" y="323"/>
                    </a:lnTo>
                    <a:lnTo>
                      <a:pt x="403" y="323"/>
                    </a:lnTo>
                    <a:lnTo>
                      <a:pt x="309" y="317"/>
                    </a:lnTo>
                    <a:lnTo>
                      <a:pt x="303" y="317"/>
                    </a:lnTo>
                    <a:lnTo>
                      <a:pt x="303" y="317"/>
                    </a:lnTo>
                    <a:lnTo>
                      <a:pt x="292" y="320"/>
                    </a:lnTo>
                    <a:lnTo>
                      <a:pt x="292" y="320"/>
                    </a:lnTo>
                    <a:lnTo>
                      <a:pt x="280" y="326"/>
                    </a:lnTo>
                    <a:lnTo>
                      <a:pt x="274" y="332"/>
                    </a:lnTo>
                    <a:lnTo>
                      <a:pt x="271" y="338"/>
                    </a:lnTo>
                    <a:lnTo>
                      <a:pt x="271" y="338"/>
                    </a:lnTo>
                    <a:lnTo>
                      <a:pt x="271" y="343"/>
                    </a:lnTo>
                    <a:lnTo>
                      <a:pt x="271" y="346"/>
                    </a:lnTo>
                    <a:lnTo>
                      <a:pt x="271" y="349"/>
                    </a:lnTo>
                    <a:lnTo>
                      <a:pt x="271" y="355"/>
                    </a:lnTo>
                    <a:lnTo>
                      <a:pt x="271" y="355"/>
                    </a:lnTo>
                    <a:lnTo>
                      <a:pt x="271" y="369"/>
                    </a:lnTo>
                    <a:lnTo>
                      <a:pt x="271" y="369"/>
                    </a:lnTo>
                    <a:lnTo>
                      <a:pt x="269" y="426"/>
                    </a:lnTo>
                    <a:lnTo>
                      <a:pt x="269" y="426"/>
                    </a:lnTo>
                    <a:lnTo>
                      <a:pt x="269" y="441"/>
                    </a:lnTo>
                    <a:lnTo>
                      <a:pt x="269" y="441"/>
                    </a:lnTo>
                    <a:lnTo>
                      <a:pt x="240" y="412"/>
                    </a:lnTo>
                    <a:lnTo>
                      <a:pt x="240" y="412"/>
                    </a:lnTo>
                    <a:lnTo>
                      <a:pt x="140" y="323"/>
                    </a:lnTo>
                    <a:lnTo>
                      <a:pt x="140" y="323"/>
                    </a:lnTo>
                    <a:lnTo>
                      <a:pt x="88" y="278"/>
                    </a:lnTo>
                    <a:lnTo>
                      <a:pt x="88" y="278"/>
                    </a:lnTo>
                    <a:lnTo>
                      <a:pt x="63" y="254"/>
                    </a:lnTo>
                    <a:lnTo>
                      <a:pt x="54" y="249"/>
                    </a:lnTo>
                    <a:lnTo>
                      <a:pt x="60" y="240"/>
                    </a:lnTo>
                    <a:lnTo>
                      <a:pt x="60" y="240"/>
                    </a:lnTo>
                    <a:lnTo>
                      <a:pt x="85" y="217"/>
                    </a:lnTo>
                    <a:lnTo>
                      <a:pt x="85" y="217"/>
                    </a:lnTo>
                    <a:lnTo>
                      <a:pt x="137" y="171"/>
                    </a:lnTo>
                    <a:lnTo>
                      <a:pt x="137" y="171"/>
                    </a:lnTo>
                    <a:lnTo>
                      <a:pt x="237" y="83"/>
                    </a:lnTo>
                    <a:lnTo>
                      <a:pt x="237" y="83"/>
                    </a:lnTo>
                    <a:lnTo>
                      <a:pt x="269" y="54"/>
                    </a:lnTo>
                    <a:lnTo>
                      <a:pt x="269" y="54"/>
                    </a:lnTo>
                    <a:lnTo>
                      <a:pt x="269" y="65"/>
                    </a:lnTo>
                    <a:lnTo>
                      <a:pt x="269" y="65"/>
                    </a:lnTo>
                    <a:lnTo>
                      <a:pt x="271" y="123"/>
                    </a:lnTo>
                    <a:lnTo>
                      <a:pt x="271" y="123"/>
                    </a:lnTo>
                    <a:lnTo>
                      <a:pt x="271" y="137"/>
                    </a:lnTo>
                    <a:lnTo>
                      <a:pt x="271" y="143"/>
                    </a:lnTo>
                    <a:lnTo>
                      <a:pt x="271" y="146"/>
                    </a:lnTo>
                    <a:lnTo>
                      <a:pt x="271" y="146"/>
                    </a:lnTo>
                    <a:lnTo>
                      <a:pt x="271" y="154"/>
                    </a:lnTo>
                    <a:lnTo>
                      <a:pt x="271" y="154"/>
                    </a:lnTo>
                    <a:lnTo>
                      <a:pt x="274" y="160"/>
                    </a:lnTo>
                    <a:lnTo>
                      <a:pt x="280" y="166"/>
                    </a:lnTo>
                    <a:lnTo>
                      <a:pt x="292" y="171"/>
                    </a:lnTo>
                    <a:lnTo>
                      <a:pt x="292" y="171"/>
                    </a:lnTo>
                    <a:lnTo>
                      <a:pt x="294" y="174"/>
                    </a:lnTo>
                    <a:lnTo>
                      <a:pt x="297" y="174"/>
                    </a:lnTo>
                    <a:lnTo>
                      <a:pt x="297" y="174"/>
                    </a:lnTo>
                    <a:lnTo>
                      <a:pt x="300" y="174"/>
                    </a:lnTo>
                    <a:lnTo>
                      <a:pt x="300" y="174"/>
                    </a:lnTo>
                    <a:lnTo>
                      <a:pt x="300" y="174"/>
                    </a:lnTo>
                    <a:lnTo>
                      <a:pt x="303" y="174"/>
                    </a:lnTo>
                    <a:lnTo>
                      <a:pt x="309" y="174"/>
                    </a:lnTo>
                    <a:lnTo>
                      <a:pt x="309" y="174"/>
                    </a:lnTo>
                    <a:lnTo>
                      <a:pt x="403" y="168"/>
                    </a:lnTo>
                    <a:lnTo>
                      <a:pt x="403" y="168"/>
                    </a:lnTo>
                    <a:lnTo>
                      <a:pt x="475" y="163"/>
                    </a:lnTo>
                    <a:lnTo>
                      <a:pt x="475" y="163"/>
                    </a:lnTo>
                    <a:lnTo>
                      <a:pt x="521" y="160"/>
                    </a:lnTo>
                    <a:lnTo>
                      <a:pt x="521" y="160"/>
                    </a:lnTo>
                    <a:lnTo>
                      <a:pt x="538" y="160"/>
                    </a:lnTo>
                    <a:lnTo>
                      <a:pt x="538" y="160"/>
                    </a:lnTo>
                    <a:lnTo>
                      <a:pt x="521" y="157"/>
                    </a:lnTo>
                    <a:lnTo>
                      <a:pt x="521" y="157"/>
                    </a:lnTo>
                    <a:lnTo>
                      <a:pt x="475" y="154"/>
                    </a:lnTo>
                    <a:lnTo>
                      <a:pt x="475" y="154"/>
                    </a:lnTo>
                    <a:lnTo>
                      <a:pt x="403" y="151"/>
                    </a:lnTo>
                    <a:lnTo>
                      <a:pt x="403" y="151"/>
                    </a:lnTo>
                    <a:lnTo>
                      <a:pt x="309" y="146"/>
                    </a:lnTo>
                    <a:lnTo>
                      <a:pt x="303" y="146"/>
                    </a:lnTo>
                    <a:lnTo>
                      <a:pt x="300" y="146"/>
                    </a:lnTo>
                    <a:lnTo>
                      <a:pt x="300" y="143"/>
                    </a:lnTo>
                    <a:lnTo>
                      <a:pt x="300" y="137"/>
                    </a:lnTo>
                    <a:lnTo>
                      <a:pt x="300" y="137"/>
                    </a:lnTo>
                    <a:lnTo>
                      <a:pt x="303" y="123"/>
                    </a:lnTo>
                    <a:lnTo>
                      <a:pt x="303" y="123"/>
                    </a:lnTo>
                    <a:lnTo>
                      <a:pt x="303" y="65"/>
                    </a:lnTo>
                    <a:lnTo>
                      <a:pt x="303" y="65"/>
                    </a:lnTo>
                    <a:lnTo>
                      <a:pt x="306" y="34"/>
                    </a:lnTo>
                    <a:lnTo>
                      <a:pt x="306" y="28"/>
                    </a:lnTo>
                    <a:lnTo>
                      <a:pt x="306" y="25"/>
                    </a:lnTo>
                    <a:lnTo>
                      <a:pt x="306" y="25"/>
                    </a:lnTo>
                    <a:lnTo>
                      <a:pt x="303" y="20"/>
                    </a:lnTo>
                    <a:lnTo>
                      <a:pt x="303" y="20"/>
                    </a:lnTo>
                    <a:lnTo>
                      <a:pt x="303" y="14"/>
                    </a:lnTo>
                    <a:lnTo>
                      <a:pt x="297" y="5"/>
                    </a:lnTo>
                    <a:lnTo>
                      <a:pt x="297" y="5"/>
                    </a:lnTo>
                    <a:lnTo>
                      <a:pt x="286" y="0"/>
                    </a:lnTo>
                    <a:lnTo>
                      <a:pt x="286" y="0"/>
                    </a:lnTo>
                    <a:lnTo>
                      <a:pt x="280" y="0"/>
                    </a:lnTo>
                    <a:lnTo>
                      <a:pt x="280" y="0"/>
                    </a:lnTo>
                    <a:lnTo>
                      <a:pt x="277" y="2"/>
                    </a:lnTo>
                    <a:lnTo>
                      <a:pt x="277" y="2"/>
                    </a:lnTo>
                    <a:lnTo>
                      <a:pt x="266" y="5"/>
                    </a:lnTo>
                    <a:lnTo>
                      <a:pt x="257" y="11"/>
                    </a:lnTo>
                    <a:lnTo>
                      <a:pt x="257" y="11"/>
                    </a:lnTo>
                    <a:lnTo>
                      <a:pt x="208" y="54"/>
                    </a:lnTo>
                    <a:lnTo>
                      <a:pt x="208" y="54"/>
                    </a:lnTo>
                    <a:lnTo>
                      <a:pt x="108" y="140"/>
                    </a:lnTo>
                    <a:lnTo>
                      <a:pt x="108" y="140"/>
                    </a:lnTo>
                    <a:lnTo>
                      <a:pt x="57" y="183"/>
                    </a:lnTo>
                    <a:lnTo>
                      <a:pt x="57" y="183"/>
                    </a:lnTo>
                    <a:lnTo>
                      <a:pt x="31" y="206"/>
                    </a:lnTo>
                    <a:lnTo>
                      <a:pt x="17" y="217"/>
                    </a:lnTo>
                    <a:lnTo>
                      <a:pt x="14" y="220"/>
                    </a:lnTo>
                    <a:lnTo>
                      <a:pt x="14" y="220"/>
                    </a:lnTo>
                    <a:lnTo>
                      <a:pt x="11" y="223"/>
                    </a:lnTo>
                    <a:lnTo>
                      <a:pt x="11" y="223"/>
                    </a:lnTo>
                    <a:lnTo>
                      <a:pt x="11" y="223"/>
                    </a:lnTo>
                    <a:lnTo>
                      <a:pt x="8" y="226"/>
                    </a:lnTo>
                    <a:lnTo>
                      <a:pt x="8" y="226"/>
                    </a:lnTo>
                    <a:lnTo>
                      <a:pt x="2" y="237"/>
                    </a:lnTo>
                    <a:lnTo>
                      <a:pt x="0" y="252"/>
                    </a:lnTo>
                    <a:lnTo>
                      <a:pt x="0" y="252"/>
                    </a:lnTo>
                    <a:lnTo>
                      <a:pt x="5" y="263"/>
                    </a:lnTo>
                    <a:lnTo>
                      <a:pt x="11" y="275"/>
                    </a:lnTo>
                    <a:close/>
                    <a:moveTo>
                      <a:pt x="300" y="346"/>
                    </a:moveTo>
                    <a:lnTo>
                      <a:pt x="300" y="346"/>
                    </a:lnTo>
                    <a:close/>
                    <a:moveTo>
                      <a:pt x="300" y="346"/>
                    </a:moveTo>
                    <a:lnTo>
                      <a:pt x="300" y="346"/>
                    </a:lnTo>
                    <a:close/>
                    <a:moveTo>
                      <a:pt x="269" y="467"/>
                    </a:moveTo>
                    <a:lnTo>
                      <a:pt x="269" y="469"/>
                    </a:lnTo>
                    <a:lnTo>
                      <a:pt x="269" y="469"/>
                    </a:lnTo>
                    <a:lnTo>
                      <a:pt x="269" y="467"/>
                    </a:lnTo>
                    <a:close/>
                    <a:moveTo>
                      <a:pt x="300" y="146"/>
                    </a:moveTo>
                    <a:lnTo>
                      <a:pt x="300" y="146"/>
                    </a:lnTo>
                    <a:close/>
                    <a:moveTo>
                      <a:pt x="269" y="28"/>
                    </a:moveTo>
                    <a:lnTo>
                      <a:pt x="269" y="28"/>
                    </a:lnTo>
                    <a:close/>
                    <a:moveTo>
                      <a:pt x="269" y="25"/>
                    </a:moveTo>
                    <a:lnTo>
                      <a:pt x="269" y="28"/>
                    </a:lnTo>
                    <a:lnTo>
                      <a:pt x="269" y="28"/>
                    </a:lnTo>
                    <a:lnTo>
                      <a:pt x="269" y="2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08" name="Freeform 36"/>
              <p:cNvSpPr>
                <a:spLocks noChangeArrowheads="1"/>
              </p:cNvSpPr>
              <p:nvPr/>
            </p:nvSpPr>
            <p:spPr bwMode="auto">
              <a:xfrm>
                <a:off x="8383289" y="1481389"/>
                <a:ext cx="130372" cy="119686"/>
              </a:xfrm>
              <a:custGeom>
                <a:avLst/>
                <a:gdLst>
                  <a:gd name="T0" fmla="*/ 31 w 539"/>
                  <a:gd name="T1" fmla="*/ 292 h 496"/>
                  <a:gd name="T2" fmla="*/ 57 w 539"/>
                  <a:gd name="T3" fmla="*/ 312 h 496"/>
                  <a:gd name="T4" fmla="*/ 211 w 539"/>
                  <a:gd name="T5" fmla="*/ 443 h 496"/>
                  <a:gd name="T6" fmla="*/ 263 w 539"/>
                  <a:gd name="T7" fmla="*/ 487 h 496"/>
                  <a:gd name="T8" fmla="*/ 266 w 539"/>
                  <a:gd name="T9" fmla="*/ 489 h 496"/>
                  <a:gd name="T10" fmla="*/ 271 w 539"/>
                  <a:gd name="T11" fmla="*/ 492 h 496"/>
                  <a:gd name="T12" fmla="*/ 289 w 539"/>
                  <a:gd name="T13" fmla="*/ 492 h 496"/>
                  <a:gd name="T14" fmla="*/ 303 w 539"/>
                  <a:gd name="T15" fmla="*/ 481 h 496"/>
                  <a:gd name="T16" fmla="*/ 306 w 539"/>
                  <a:gd name="T17" fmla="*/ 469 h 496"/>
                  <a:gd name="T18" fmla="*/ 306 w 539"/>
                  <a:gd name="T19" fmla="*/ 458 h 496"/>
                  <a:gd name="T20" fmla="*/ 303 w 539"/>
                  <a:gd name="T21" fmla="*/ 426 h 496"/>
                  <a:gd name="T22" fmla="*/ 300 w 539"/>
                  <a:gd name="T23" fmla="*/ 355 h 496"/>
                  <a:gd name="T24" fmla="*/ 300 w 539"/>
                  <a:gd name="T25" fmla="*/ 346 h 496"/>
                  <a:gd name="T26" fmla="*/ 309 w 539"/>
                  <a:gd name="T27" fmla="*/ 346 h 496"/>
                  <a:gd name="T28" fmla="*/ 403 w 539"/>
                  <a:gd name="T29" fmla="*/ 341 h 496"/>
                  <a:gd name="T30" fmla="*/ 521 w 539"/>
                  <a:gd name="T31" fmla="*/ 335 h 496"/>
                  <a:gd name="T32" fmla="*/ 538 w 539"/>
                  <a:gd name="T33" fmla="*/ 332 h 496"/>
                  <a:gd name="T34" fmla="*/ 475 w 539"/>
                  <a:gd name="T35" fmla="*/ 329 h 496"/>
                  <a:gd name="T36" fmla="*/ 403 w 539"/>
                  <a:gd name="T37" fmla="*/ 323 h 496"/>
                  <a:gd name="T38" fmla="*/ 303 w 539"/>
                  <a:gd name="T39" fmla="*/ 317 h 496"/>
                  <a:gd name="T40" fmla="*/ 280 w 539"/>
                  <a:gd name="T41" fmla="*/ 326 h 496"/>
                  <a:gd name="T42" fmla="*/ 271 w 539"/>
                  <a:gd name="T43" fmla="*/ 338 h 496"/>
                  <a:gd name="T44" fmla="*/ 271 w 539"/>
                  <a:gd name="T45" fmla="*/ 349 h 496"/>
                  <a:gd name="T46" fmla="*/ 271 w 539"/>
                  <a:gd name="T47" fmla="*/ 369 h 496"/>
                  <a:gd name="T48" fmla="*/ 269 w 539"/>
                  <a:gd name="T49" fmla="*/ 426 h 496"/>
                  <a:gd name="T50" fmla="*/ 240 w 539"/>
                  <a:gd name="T51" fmla="*/ 412 h 496"/>
                  <a:gd name="T52" fmla="*/ 140 w 539"/>
                  <a:gd name="T53" fmla="*/ 323 h 496"/>
                  <a:gd name="T54" fmla="*/ 63 w 539"/>
                  <a:gd name="T55" fmla="*/ 254 h 496"/>
                  <a:gd name="T56" fmla="*/ 60 w 539"/>
                  <a:gd name="T57" fmla="*/ 240 h 496"/>
                  <a:gd name="T58" fmla="*/ 137 w 539"/>
                  <a:gd name="T59" fmla="*/ 171 h 496"/>
                  <a:gd name="T60" fmla="*/ 237 w 539"/>
                  <a:gd name="T61" fmla="*/ 83 h 496"/>
                  <a:gd name="T62" fmla="*/ 269 w 539"/>
                  <a:gd name="T63" fmla="*/ 65 h 496"/>
                  <a:gd name="T64" fmla="*/ 271 w 539"/>
                  <a:gd name="T65" fmla="*/ 123 h 496"/>
                  <a:gd name="T66" fmla="*/ 271 w 539"/>
                  <a:gd name="T67" fmla="*/ 146 h 496"/>
                  <a:gd name="T68" fmla="*/ 271 w 539"/>
                  <a:gd name="T69" fmla="*/ 154 h 496"/>
                  <a:gd name="T70" fmla="*/ 292 w 539"/>
                  <a:gd name="T71" fmla="*/ 171 h 496"/>
                  <a:gd name="T72" fmla="*/ 297 w 539"/>
                  <a:gd name="T73" fmla="*/ 174 h 496"/>
                  <a:gd name="T74" fmla="*/ 300 w 539"/>
                  <a:gd name="T75" fmla="*/ 174 h 496"/>
                  <a:gd name="T76" fmla="*/ 309 w 539"/>
                  <a:gd name="T77" fmla="*/ 174 h 496"/>
                  <a:gd name="T78" fmla="*/ 403 w 539"/>
                  <a:gd name="T79" fmla="*/ 168 h 496"/>
                  <a:gd name="T80" fmla="*/ 521 w 539"/>
                  <a:gd name="T81" fmla="*/ 160 h 496"/>
                  <a:gd name="T82" fmla="*/ 538 w 539"/>
                  <a:gd name="T83" fmla="*/ 160 h 496"/>
                  <a:gd name="T84" fmla="*/ 475 w 539"/>
                  <a:gd name="T85" fmla="*/ 154 h 496"/>
                  <a:gd name="T86" fmla="*/ 403 w 539"/>
                  <a:gd name="T87" fmla="*/ 151 h 496"/>
                  <a:gd name="T88" fmla="*/ 300 w 539"/>
                  <a:gd name="T89" fmla="*/ 146 h 496"/>
                  <a:gd name="T90" fmla="*/ 300 w 539"/>
                  <a:gd name="T91" fmla="*/ 137 h 496"/>
                  <a:gd name="T92" fmla="*/ 303 w 539"/>
                  <a:gd name="T93" fmla="*/ 65 h 496"/>
                  <a:gd name="T94" fmla="*/ 306 w 539"/>
                  <a:gd name="T95" fmla="*/ 28 h 496"/>
                  <a:gd name="T96" fmla="*/ 303 w 539"/>
                  <a:gd name="T97" fmla="*/ 20 h 496"/>
                  <a:gd name="T98" fmla="*/ 297 w 539"/>
                  <a:gd name="T99" fmla="*/ 5 h 496"/>
                  <a:gd name="T100" fmla="*/ 286 w 539"/>
                  <a:gd name="T101" fmla="*/ 0 h 496"/>
                  <a:gd name="T102" fmla="*/ 277 w 539"/>
                  <a:gd name="T103" fmla="*/ 2 h 496"/>
                  <a:gd name="T104" fmla="*/ 257 w 539"/>
                  <a:gd name="T105" fmla="*/ 11 h 496"/>
                  <a:gd name="T106" fmla="*/ 208 w 539"/>
                  <a:gd name="T107" fmla="*/ 54 h 496"/>
                  <a:gd name="T108" fmla="*/ 57 w 539"/>
                  <a:gd name="T109" fmla="*/ 183 h 496"/>
                  <a:gd name="T110" fmla="*/ 17 w 539"/>
                  <a:gd name="T111" fmla="*/ 217 h 496"/>
                  <a:gd name="T112" fmla="*/ 11 w 539"/>
                  <a:gd name="T113" fmla="*/ 223 h 496"/>
                  <a:gd name="T114" fmla="*/ 8 w 539"/>
                  <a:gd name="T115" fmla="*/ 226 h 496"/>
                  <a:gd name="T116" fmla="*/ 0 w 539"/>
                  <a:gd name="T117" fmla="*/ 252 h 496"/>
                  <a:gd name="T118" fmla="*/ 11 w 539"/>
                  <a:gd name="T119" fmla="*/ 27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9" h="496">
                    <a:moveTo>
                      <a:pt x="11" y="275"/>
                    </a:moveTo>
                    <a:lnTo>
                      <a:pt x="19" y="280"/>
                    </a:lnTo>
                    <a:lnTo>
                      <a:pt x="31" y="292"/>
                    </a:lnTo>
                    <a:lnTo>
                      <a:pt x="31" y="292"/>
                    </a:lnTo>
                    <a:lnTo>
                      <a:pt x="57" y="312"/>
                    </a:lnTo>
                    <a:lnTo>
                      <a:pt x="57" y="312"/>
                    </a:lnTo>
                    <a:lnTo>
                      <a:pt x="111" y="358"/>
                    </a:lnTo>
                    <a:lnTo>
                      <a:pt x="111" y="358"/>
                    </a:lnTo>
                    <a:lnTo>
                      <a:pt x="211" y="443"/>
                    </a:lnTo>
                    <a:lnTo>
                      <a:pt x="211" y="443"/>
                    </a:lnTo>
                    <a:lnTo>
                      <a:pt x="260" y="484"/>
                    </a:lnTo>
                    <a:lnTo>
                      <a:pt x="263" y="487"/>
                    </a:lnTo>
                    <a:lnTo>
                      <a:pt x="263" y="487"/>
                    </a:lnTo>
                    <a:lnTo>
                      <a:pt x="266" y="489"/>
                    </a:lnTo>
                    <a:lnTo>
                      <a:pt x="266" y="489"/>
                    </a:lnTo>
                    <a:lnTo>
                      <a:pt x="266" y="489"/>
                    </a:lnTo>
                    <a:lnTo>
                      <a:pt x="271" y="492"/>
                    </a:lnTo>
                    <a:lnTo>
                      <a:pt x="271" y="492"/>
                    </a:lnTo>
                    <a:lnTo>
                      <a:pt x="277" y="495"/>
                    </a:lnTo>
                    <a:lnTo>
                      <a:pt x="289" y="492"/>
                    </a:lnTo>
                    <a:lnTo>
                      <a:pt x="289" y="492"/>
                    </a:lnTo>
                    <a:lnTo>
                      <a:pt x="297" y="487"/>
                    </a:lnTo>
                    <a:lnTo>
                      <a:pt x="297" y="487"/>
                    </a:lnTo>
                    <a:lnTo>
                      <a:pt x="303" y="481"/>
                    </a:lnTo>
                    <a:lnTo>
                      <a:pt x="303" y="481"/>
                    </a:lnTo>
                    <a:lnTo>
                      <a:pt x="306" y="469"/>
                    </a:lnTo>
                    <a:lnTo>
                      <a:pt x="306" y="469"/>
                    </a:lnTo>
                    <a:lnTo>
                      <a:pt x="306" y="467"/>
                    </a:lnTo>
                    <a:lnTo>
                      <a:pt x="306" y="467"/>
                    </a:lnTo>
                    <a:lnTo>
                      <a:pt x="306" y="458"/>
                    </a:lnTo>
                    <a:lnTo>
                      <a:pt x="306" y="458"/>
                    </a:lnTo>
                    <a:lnTo>
                      <a:pt x="303" y="426"/>
                    </a:lnTo>
                    <a:lnTo>
                      <a:pt x="303" y="426"/>
                    </a:lnTo>
                    <a:lnTo>
                      <a:pt x="303" y="369"/>
                    </a:lnTo>
                    <a:lnTo>
                      <a:pt x="303" y="369"/>
                    </a:lnTo>
                    <a:lnTo>
                      <a:pt x="300" y="355"/>
                    </a:lnTo>
                    <a:lnTo>
                      <a:pt x="300" y="349"/>
                    </a:lnTo>
                    <a:lnTo>
                      <a:pt x="300" y="346"/>
                    </a:lnTo>
                    <a:lnTo>
                      <a:pt x="300" y="346"/>
                    </a:lnTo>
                    <a:lnTo>
                      <a:pt x="300" y="346"/>
                    </a:lnTo>
                    <a:lnTo>
                      <a:pt x="300" y="346"/>
                    </a:lnTo>
                    <a:lnTo>
                      <a:pt x="309" y="346"/>
                    </a:lnTo>
                    <a:lnTo>
                      <a:pt x="309" y="346"/>
                    </a:lnTo>
                    <a:lnTo>
                      <a:pt x="403" y="341"/>
                    </a:lnTo>
                    <a:lnTo>
                      <a:pt x="403" y="341"/>
                    </a:lnTo>
                    <a:lnTo>
                      <a:pt x="475" y="338"/>
                    </a:lnTo>
                    <a:lnTo>
                      <a:pt x="475" y="338"/>
                    </a:lnTo>
                    <a:lnTo>
                      <a:pt x="521" y="335"/>
                    </a:lnTo>
                    <a:lnTo>
                      <a:pt x="521" y="335"/>
                    </a:lnTo>
                    <a:lnTo>
                      <a:pt x="538" y="332"/>
                    </a:lnTo>
                    <a:lnTo>
                      <a:pt x="538" y="332"/>
                    </a:lnTo>
                    <a:lnTo>
                      <a:pt x="521" y="332"/>
                    </a:lnTo>
                    <a:lnTo>
                      <a:pt x="521" y="332"/>
                    </a:lnTo>
                    <a:lnTo>
                      <a:pt x="475" y="329"/>
                    </a:lnTo>
                    <a:lnTo>
                      <a:pt x="475" y="329"/>
                    </a:lnTo>
                    <a:lnTo>
                      <a:pt x="403" y="323"/>
                    </a:lnTo>
                    <a:lnTo>
                      <a:pt x="403" y="323"/>
                    </a:lnTo>
                    <a:lnTo>
                      <a:pt x="309" y="317"/>
                    </a:lnTo>
                    <a:lnTo>
                      <a:pt x="303" y="317"/>
                    </a:lnTo>
                    <a:lnTo>
                      <a:pt x="303" y="317"/>
                    </a:lnTo>
                    <a:lnTo>
                      <a:pt x="292" y="320"/>
                    </a:lnTo>
                    <a:lnTo>
                      <a:pt x="292" y="320"/>
                    </a:lnTo>
                    <a:lnTo>
                      <a:pt x="280" y="326"/>
                    </a:lnTo>
                    <a:lnTo>
                      <a:pt x="274" y="332"/>
                    </a:lnTo>
                    <a:lnTo>
                      <a:pt x="271" y="338"/>
                    </a:lnTo>
                    <a:lnTo>
                      <a:pt x="271" y="338"/>
                    </a:lnTo>
                    <a:lnTo>
                      <a:pt x="271" y="343"/>
                    </a:lnTo>
                    <a:lnTo>
                      <a:pt x="271" y="346"/>
                    </a:lnTo>
                    <a:lnTo>
                      <a:pt x="271" y="349"/>
                    </a:lnTo>
                    <a:lnTo>
                      <a:pt x="271" y="355"/>
                    </a:lnTo>
                    <a:lnTo>
                      <a:pt x="271" y="355"/>
                    </a:lnTo>
                    <a:lnTo>
                      <a:pt x="271" y="369"/>
                    </a:lnTo>
                    <a:lnTo>
                      <a:pt x="271" y="369"/>
                    </a:lnTo>
                    <a:lnTo>
                      <a:pt x="269" y="426"/>
                    </a:lnTo>
                    <a:lnTo>
                      <a:pt x="269" y="426"/>
                    </a:lnTo>
                    <a:lnTo>
                      <a:pt x="269" y="441"/>
                    </a:lnTo>
                    <a:lnTo>
                      <a:pt x="269" y="441"/>
                    </a:lnTo>
                    <a:lnTo>
                      <a:pt x="240" y="412"/>
                    </a:lnTo>
                    <a:lnTo>
                      <a:pt x="240" y="412"/>
                    </a:lnTo>
                    <a:lnTo>
                      <a:pt x="140" y="323"/>
                    </a:lnTo>
                    <a:lnTo>
                      <a:pt x="140" y="323"/>
                    </a:lnTo>
                    <a:lnTo>
                      <a:pt x="88" y="278"/>
                    </a:lnTo>
                    <a:lnTo>
                      <a:pt x="88" y="278"/>
                    </a:lnTo>
                    <a:lnTo>
                      <a:pt x="63" y="254"/>
                    </a:lnTo>
                    <a:lnTo>
                      <a:pt x="54" y="249"/>
                    </a:lnTo>
                    <a:lnTo>
                      <a:pt x="60" y="240"/>
                    </a:lnTo>
                    <a:lnTo>
                      <a:pt x="60" y="240"/>
                    </a:lnTo>
                    <a:lnTo>
                      <a:pt x="85" y="217"/>
                    </a:lnTo>
                    <a:lnTo>
                      <a:pt x="85" y="217"/>
                    </a:lnTo>
                    <a:lnTo>
                      <a:pt x="137" y="171"/>
                    </a:lnTo>
                    <a:lnTo>
                      <a:pt x="137" y="171"/>
                    </a:lnTo>
                    <a:lnTo>
                      <a:pt x="237" y="83"/>
                    </a:lnTo>
                    <a:lnTo>
                      <a:pt x="237" y="83"/>
                    </a:lnTo>
                    <a:lnTo>
                      <a:pt x="269" y="54"/>
                    </a:lnTo>
                    <a:lnTo>
                      <a:pt x="269" y="54"/>
                    </a:lnTo>
                    <a:lnTo>
                      <a:pt x="269" y="65"/>
                    </a:lnTo>
                    <a:lnTo>
                      <a:pt x="269" y="65"/>
                    </a:lnTo>
                    <a:lnTo>
                      <a:pt x="271" y="123"/>
                    </a:lnTo>
                    <a:lnTo>
                      <a:pt x="271" y="123"/>
                    </a:lnTo>
                    <a:lnTo>
                      <a:pt x="271" y="137"/>
                    </a:lnTo>
                    <a:lnTo>
                      <a:pt x="271" y="143"/>
                    </a:lnTo>
                    <a:lnTo>
                      <a:pt x="271" y="146"/>
                    </a:lnTo>
                    <a:lnTo>
                      <a:pt x="271" y="146"/>
                    </a:lnTo>
                    <a:lnTo>
                      <a:pt x="271" y="154"/>
                    </a:lnTo>
                    <a:lnTo>
                      <a:pt x="271" y="154"/>
                    </a:lnTo>
                    <a:lnTo>
                      <a:pt x="274" y="160"/>
                    </a:lnTo>
                    <a:lnTo>
                      <a:pt x="280" y="166"/>
                    </a:lnTo>
                    <a:lnTo>
                      <a:pt x="292" y="171"/>
                    </a:lnTo>
                    <a:lnTo>
                      <a:pt x="292" y="171"/>
                    </a:lnTo>
                    <a:lnTo>
                      <a:pt x="294" y="174"/>
                    </a:lnTo>
                    <a:lnTo>
                      <a:pt x="297" y="174"/>
                    </a:lnTo>
                    <a:lnTo>
                      <a:pt x="297" y="174"/>
                    </a:lnTo>
                    <a:lnTo>
                      <a:pt x="300" y="174"/>
                    </a:lnTo>
                    <a:lnTo>
                      <a:pt x="300" y="174"/>
                    </a:lnTo>
                    <a:lnTo>
                      <a:pt x="300" y="174"/>
                    </a:lnTo>
                    <a:lnTo>
                      <a:pt x="303" y="174"/>
                    </a:lnTo>
                    <a:lnTo>
                      <a:pt x="309" y="174"/>
                    </a:lnTo>
                    <a:lnTo>
                      <a:pt x="309" y="174"/>
                    </a:lnTo>
                    <a:lnTo>
                      <a:pt x="403" y="168"/>
                    </a:lnTo>
                    <a:lnTo>
                      <a:pt x="403" y="168"/>
                    </a:lnTo>
                    <a:lnTo>
                      <a:pt x="475" y="163"/>
                    </a:lnTo>
                    <a:lnTo>
                      <a:pt x="475" y="163"/>
                    </a:lnTo>
                    <a:lnTo>
                      <a:pt x="521" y="160"/>
                    </a:lnTo>
                    <a:lnTo>
                      <a:pt x="521" y="160"/>
                    </a:lnTo>
                    <a:lnTo>
                      <a:pt x="538" y="160"/>
                    </a:lnTo>
                    <a:lnTo>
                      <a:pt x="538" y="160"/>
                    </a:lnTo>
                    <a:lnTo>
                      <a:pt x="521" y="157"/>
                    </a:lnTo>
                    <a:lnTo>
                      <a:pt x="521" y="157"/>
                    </a:lnTo>
                    <a:lnTo>
                      <a:pt x="475" y="154"/>
                    </a:lnTo>
                    <a:lnTo>
                      <a:pt x="475" y="154"/>
                    </a:lnTo>
                    <a:lnTo>
                      <a:pt x="403" y="151"/>
                    </a:lnTo>
                    <a:lnTo>
                      <a:pt x="403" y="151"/>
                    </a:lnTo>
                    <a:lnTo>
                      <a:pt x="309" y="146"/>
                    </a:lnTo>
                    <a:lnTo>
                      <a:pt x="303" y="146"/>
                    </a:lnTo>
                    <a:lnTo>
                      <a:pt x="300" y="146"/>
                    </a:lnTo>
                    <a:lnTo>
                      <a:pt x="300" y="143"/>
                    </a:lnTo>
                    <a:lnTo>
                      <a:pt x="300" y="137"/>
                    </a:lnTo>
                    <a:lnTo>
                      <a:pt x="300" y="137"/>
                    </a:lnTo>
                    <a:lnTo>
                      <a:pt x="303" y="123"/>
                    </a:lnTo>
                    <a:lnTo>
                      <a:pt x="303" y="123"/>
                    </a:lnTo>
                    <a:lnTo>
                      <a:pt x="303" y="65"/>
                    </a:lnTo>
                    <a:lnTo>
                      <a:pt x="303" y="65"/>
                    </a:lnTo>
                    <a:lnTo>
                      <a:pt x="306" y="34"/>
                    </a:lnTo>
                    <a:lnTo>
                      <a:pt x="306" y="28"/>
                    </a:lnTo>
                    <a:lnTo>
                      <a:pt x="306" y="25"/>
                    </a:lnTo>
                    <a:lnTo>
                      <a:pt x="306" y="25"/>
                    </a:lnTo>
                    <a:lnTo>
                      <a:pt x="303" y="20"/>
                    </a:lnTo>
                    <a:lnTo>
                      <a:pt x="303" y="20"/>
                    </a:lnTo>
                    <a:lnTo>
                      <a:pt x="303" y="14"/>
                    </a:lnTo>
                    <a:lnTo>
                      <a:pt x="297" y="5"/>
                    </a:lnTo>
                    <a:lnTo>
                      <a:pt x="297" y="5"/>
                    </a:lnTo>
                    <a:lnTo>
                      <a:pt x="286" y="0"/>
                    </a:lnTo>
                    <a:lnTo>
                      <a:pt x="286" y="0"/>
                    </a:lnTo>
                    <a:lnTo>
                      <a:pt x="280" y="0"/>
                    </a:lnTo>
                    <a:lnTo>
                      <a:pt x="280" y="0"/>
                    </a:lnTo>
                    <a:lnTo>
                      <a:pt x="277" y="2"/>
                    </a:lnTo>
                    <a:lnTo>
                      <a:pt x="277" y="2"/>
                    </a:lnTo>
                    <a:lnTo>
                      <a:pt x="266" y="5"/>
                    </a:lnTo>
                    <a:lnTo>
                      <a:pt x="257" y="11"/>
                    </a:lnTo>
                    <a:lnTo>
                      <a:pt x="257" y="11"/>
                    </a:lnTo>
                    <a:lnTo>
                      <a:pt x="208" y="54"/>
                    </a:lnTo>
                    <a:lnTo>
                      <a:pt x="208" y="54"/>
                    </a:lnTo>
                    <a:lnTo>
                      <a:pt x="108" y="140"/>
                    </a:lnTo>
                    <a:lnTo>
                      <a:pt x="108" y="140"/>
                    </a:lnTo>
                    <a:lnTo>
                      <a:pt x="57" y="183"/>
                    </a:lnTo>
                    <a:lnTo>
                      <a:pt x="57" y="183"/>
                    </a:lnTo>
                    <a:lnTo>
                      <a:pt x="31" y="206"/>
                    </a:lnTo>
                    <a:lnTo>
                      <a:pt x="17" y="217"/>
                    </a:lnTo>
                    <a:lnTo>
                      <a:pt x="14" y="220"/>
                    </a:lnTo>
                    <a:lnTo>
                      <a:pt x="14" y="220"/>
                    </a:lnTo>
                    <a:lnTo>
                      <a:pt x="11" y="223"/>
                    </a:lnTo>
                    <a:lnTo>
                      <a:pt x="11" y="223"/>
                    </a:lnTo>
                    <a:lnTo>
                      <a:pt x="11" y="223"/>
                    </a:lnTo>
                    <a:lnTo>
                      <a:pt x="8" y="226"/>
                    </a:lnTo>
                    <a:lnTo>
                      <a:pt x="8" y="226"/>
                    </a:lnTo>
                    <a:lnTo>
                      <a:pt x="2" y="237"/>
                    </a:lnTo>
                    <a:lnTo>
                      <a:pt x="0" y="252"/>
                    </a:lnTo>
                    <a:lnTo>
                      <a:pt x="0" y="252"/>
                    </a:lnTo>
                    <a:lnTo>
                      <a:pt x="5" y="263"/>
                    </a:lnTo>
                    <a:lnTo>
                      <a:pt x="11" y="275"/>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09" name="Freeform 37"/>
              <p:cNvSpPr>
                <a:spLocks noChangeArrowheads="1"/>
              </p:cNvSpPr>
              <p:nvPr/>
            </p:nvSpPr>
            <p:spPr bwMode="auto">
              <a:xfrm>
                <a:off x="8455956" y="1565810"/>
                <a:ext cx="1068"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10" name="Freeform 38"/>
              <p:cNvSpPr>
                <a:spLocks noChangeArrowheads="1"/>
              </p:cNvSpPr>
              <p:nvPr/>
            </p:nvSpPr>
            <p:spPr bwMode="auto">
              <a:xfrm>
                <a:off x="8455956" y="1565810"/>
                <a:ext cx="1068"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11" name="Freeform 39"/>
              <p:cNvSpPr>
                <a:spLocks noChangeArrowheads="1"/>
              </p:cNvSpPr>
              <p:nvPr/>
            </p:nvSpPr>
            <p:spPr bwMode="auto">
              <a:xfrm>
                <a:off x="8448475" y="1594663"/>
                <a:ext cx="1069" cy="1069"/>
              </a:xfrm>
              <a:custGeom>
                <a:avLst/>
                <a:gdLst>
                  <a:gd name="T0" fmla="*/ 0 w 1"/>
                  <a:gd name="T1" fmla="*/ 0 h 3"/>
                  <a:gd name="T2" fmla="*/ 0 w 1"/>
                  <a:gd name="T3" fmla="*/ 2 h 3"/>
                  <a:gd name="T4" fmla="*/ 0 w 1"/>
                  <a:gd name="T5" fmla="*/ 2 h 3"/>
                  <a:gd name="T6" fmla="*/ 0 w 1"/>
                  <a:gd name="T7" fmla="*/ 0 h 3"/>
                </a:gdLst>
                <a:ahLst/>
                <a:cxnLst>
                  <a:cxn ang="0">
                    <a:pos x="T0" y="T1"/>
                  </a:cxn>
                  <a:cxn ang="0">
                    <a:pos x="T2" y="T3"/>
                  </a:cxn>
                  <a:cxn ang="0">
                    <a:pos x="T4" y="T5"/>
                  </a:cxn>
                  <a:cxn ang="0">
                    <a:pos x="T6" y="T7"/>
                  </a:cxn>
                </a:cxnLst>
                <a:rect l="0" t="0" r="r" b="b"/>
                <a:pathLst>
                  <a:path w="1" h="3">
                    <a:moveTo>
                      <a:pt x="0" y="0"/>
                    </a:moveTo>
                    <a:lnTo>
                      <a:pt x="0" y="2"/>
                    </a:lnTo>
                    <a:lnTo>
                      <a:pt x="0" y="2"/>
                    </a:ln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12" name="Freeform 40"/>
              <p:cNvSpPr>
                <a:spLocks noChangeArrowheads="1"/>
              </p:cNvSpPr>
              <p:nvPr/>
            </p:nvSpPr>
            <p:spPr bwMode="auto">
              <a:xfrm>
                <a:off x="8455956" y="1516654"/>
                <a:ext cx="1068"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13" name="Freeform 41"/>
              <p:cNvSpPr>
                <a:spLocks noChangeArrowheads="1"/>
              </p:cNvSpPr>
              <p:nvPr/>
            </p:nvSpPr>
            <p:spPr bwMode="auto">
              <a:xfrm>
                <a:off x="8448475" y="1487801"/>
                <a:ext cx="1069"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14" name="Freeform 42"/>
              <p:cNvSpPr>
                <a:spLocks noChangeArrowheads="1"/>
              </p:cNvSpPr>
              <p:nvPr/>
            </p:nvSpPr>
            <p:spPr bwMode="auto">
              <a:xfrm>
                <a:off x="8448475" y="1487801"/>
                <a:ext cx="1069" cy="1069"/>
              </a:xfrm>
              <a:custGeom>
                <a:avLst/>
                <a:gdLst>
                  <a:gd name="T0" fmla="*/ 0 w 1"/>
                  <a:gd name="T1" fmla="*/ 0 h 4"/>
                  <a:gd name="T2" fmla="*/ 0 w 1"/>
                  <a:gd name="T3" fmla="*/ 3 h 4"/>
                  <a:gd name="T4" fmla="*/ 0 w 1"/>
                  <a:gd name="T5" fmla="*/ 3 h 4"/>
                  <a:gd name="T6" fmla="*/ 0 w 1"/>
                  <a:gd name="T7" fmla="*/ 0 h 4"/>
                </a:gdLst>
                <a:ahLst/>
                <a:cxnLst>
                  <a:cxn ang="0">
                    <a:pos x="T0" y="T1"/>
                  </a:cxn>
                  <a:cxn ang="0">
                    <a:pos x="T2" y="T3"/>
                  </a:cxn>
                  <a:cxn ang="0">
                    <a:pos x="T4" y="T5"/>
                  </a:cxn>
                  <a:cxn ang="0">
                    <a:pos x="T6" y="T7"/>
                  </a:cxn>
                </a:cxnLst>
                <a:rect l="0" t="0" r="r" b="b"/>
                <a:pathLst>
                  <a:path w="1" h="4">
                    <a:moveTo>
                      <a:pt x="0" y="0"/>
                    </a:moveTo>
                    <a:lnTo>
                      <a:pt x="0" y="3"/>
                    </a:lnTo>
                    <a:lnTo>
                      <a:pt x="0" y="3"/>
                    </a:ln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15" name="Freeform 43"/>
              <p:cNvSpPr>
                <a:spLocks noChangeArrowheads="1"/>
              </p:cNvSpPr>
              <p:nvPr/>
            </p:nvSpPr>
            <p:spPr bwMode="auto">
              <a:xfrm>
                <a:off x="8464505" y="1390556"/>
                <a:ext cx="84421" cy="84421"/>
              </a:xfrm>
              <a:custGeom>
                <a:avLst/>
                <a:gdLst>
                  <a:gd name="T0" fmla="*/ 0 w 347"/>
                  <a:gd name="T1" fmla="*/ 55 h 350"/>
                  <a:gd name="T2" fmla="*/ 5 w 347"/>
                  <a:gd name="T3" fmla="*/ 128 h 350"/>
                  <a:gd name="T4" fmla="*/ 14 w 347"/>
                  <a:gd name="T5" fmla="*/ 226 h 350"/>
                  <a:gd name="T6" fmla="*/ 17 w 347"/>
                  <a:gd name="T7" fmla="*/ 246 h 350"/>
                  <a:gd name="T8" fmla="*/ 17 w 347"/>
                  <a:gd name="T9" fmla="*/ 246 h 350"/>
                  <a:gd name="T10" fmla="*/ 20 w 347"/>
                  <a:gd name="T11" fmla="*/ 254 h 350"/>
                  <a:gd name="T12" fmla="*/ 28 w 347"/>
                  <a:gd name="T13" fmla="*/ 266 h 350"/>
                  <a:gd name="T14" fmla="*/ 46 w 347"/>
                  <a:gd name="T15" fmla="*/ 269 h 350"/>
                  <a:gd name="T16" fmla="*/ 54 w 347"/>
                  <a:gd name="T17" fmla="*/ 266 h 350"/>
                  <a:gd name="T18" fmla="*/ 68 w 347"/>
                  <a:gd name="T19" fmla="*/ 252 h 350"/>
                  <a:gd name="T20" fmla="*/ 97 w 347"/>
                  <a:gd name="T21" fmla="*/ 220 h 350"/>
                  <a:gd name="T22" fmla="*/ 109 w 347"/>
                  <a:gd name="T23" fmla="*/ 211 h 350"/>
                  <a:gd name="T24" fmla="*/ 137 w 347"/>
                  <a:gd name="T25" fmla="*/ 237 h 350"/>
                  <a:gd name="T26" fmla="*/ 232 w 347"/>
                  <a:gd name="T27" fmla="*/ 317 h 350"/>
                  <a:gd name="T28" fmla="*/ 257 w 347"/>
                  <a:gd name="T29" fmla="*/ 340 h 350"/>
                  <a:gd name="T30" fmla="*/ 260 w 347"/>
                  <a:gd name="T31" fmla="*/ 337 h 350"/>
                  <a:gd name="T32" fmla="*/ 237 w 347"/>
                  <a:gd name="T33" fmla="*/ 312 h 350"/>
                  <a:gd name="T34" fmla="*/ 157 w 347"/>
                  <a:gd name="T35" fmla="*/ 220 h 350"/>
                  <a:gd name="T36" fmla="*/ 128 w 347"/>
                  <a:gd name="T37" fmla="*/ 186 h 350"/>
                  <a:gd name="T38" fmla="*/ 123 w 347"/>
                  <a:gd name="T39" fmla="*/ 183 h 350"/>
                  <a:gd name="T40" fmla="*/ 109 w 347"/>
                  <a:gd name="T41" fmla="*/ 177 h 350"/>
                  <a:gd name="T42" fmla="*/ 91 w 347"/>
                  <a:gd name="T43" fmla="*/ 180 h 350"/>
                  <a:gd name="T44" fmla="*/ 85 w 347"/>
                  <a:gd name="T45" fmla="*/ 183 h 350"/>
                  <a:gd name="T46" fmla="*/ 74 w 347"/>
                  <a:gd name="T47" fmla="*/ 194 h 350"/>
                  <a:gd name="T48" fmla="*/ 54 w 347"/>
                  <a:gd name="T49" fmla="*/ 211 h 350"/>
                  <a:gd name="T50" fmla="*/ 48 w 347"/>
                  <a:gd name="T51" fmla="*/ 77 h 350"/>
                  <a:gd name="T52" fmla="*/ 46 w 347"/>
                  <a:gd name="T53" fmla="*/ 49 h 350"/>
                  <a:gd name="T54" fmla="*/ 71 w 347"/>
                  <a:gd name="T55" fmla="*/ 49 h 350"/>
                  <a:gd name="T56" fmla="*/ 123 w 347"/>
                  <a:gd name="T57" fmla="*/ 55 h 350"/>
                  <a:gd name="T58" fmla="*/ 194 w 347"/>
                  <a:gd name="T59" fmla="*/ 74 h 350"/>
                  <a:gd name="T60" fmla="*/ 183 w 347"/>
                  <a:gd name="T61" fmla="*/ 85 h 350"/>
                  <a:gd name="T62" fmla="*/ 177 w 347"/>
                  <a:gd name="T63" fmla="*/ 97 h 350"/>
                  <a:gd name="T64" fmla="*/ 180 w 347"/>
                  <a:gd name="T65" fmla="*/ 120 h 350"/>
                  <a:gd name="T66" fmla="*/ 186 w 347"/>
                  <a:gd name="T67" fmla="*/ 128 h 350"/>
                  <a:gd name="T68" fmla="*/ 217 w 347"/>
                  <a:gd name="T69" fmla="*/ 157 h 350"/>
                  <a:gd name="T70" fmla="*/ 272 w 347"/>
                  <a:gd name="T71" fmla="*/ 203 h 350"/>
                  <a:gd name="T72" fmla="*/ 337 w 347"/>
                  <a:gd name="T73" fmla="*/ 260 h 350"/>
                  <a:gd name="T74" fmla="*/ 346 w 347"/>
                  <a:gd name="T75" fmla="*/ 266 h 350"/>
                  <a:gd name="T76" fmla="*/ 318 w 347"/>
                  <a:gd name="T77" fmla="*/ 231 h 350"/>
                  <a:gd name="T78" fmla="*/ 283 w 347"/>
                  <a:gd name="T79" fmla="*/ 191 h 350"/>
                  <a:gd name="T80" fmla="*/ 211 w 347"/>
                  <a:gd name="T81" fmla="*/ 108 h 350"/>
                  <a:gd name="T82" fmla="*/ 211 w 347"/>
                  <a:gd name="T83" fmla="*/ 105 h 350"/>
                  <a:gd name="T84" fmla="*/ 252 w 347"/>
                  <a:gd name="T85" fmla="*/ 69 h 350"/>
                  <a:gd name="T86" fmla="*/ 260 w 347"/>
                  <a:gd name="T87" fmla="*/ 63 h 350"/>
                  <a:gd name="T88" fmla="*/ 260 w 347"/>
                  <a:gd name="T89" fmla="*/ 61 h 350"/>
                  <a:gd name="T90" fmla="*/ 266 w 347"/>
                  <a:gd name="T91" fmla="*/ 52 h 350"/>
                  <a:gd name="T92" fmla="*/ 269 w 347"/>
                  <a:gd name="T93" fmla="*/ 38 h 350"/>
                  <a:gd name="T94" fmla="*/ 260 w 347"/>
                  <a:gd name="T95" fmla="*/ 23 h 350"/>
                  <a:gd name="T96" fmla="*/ 249 w 347"/>
                  <a:gd name="T97" fmla="*/ 20 h 350"/>
                  <a:gd name="T98" fmla="*/ 235 w 347"/>
                  <a:gd name="T99" fmla="*/ 17 h 350"/>
                  <a:gd name="T100" fmla="*/ 223 w 347"/>
                  <a:gd name="T101" fmla="*/ 17 h 350"/>
                  <a:gd name="T102" fmla="*/ 74 w 347"/>
                  <a:gd name="T103" fmla="*/ 3 h 350"/>
                  <a:gd name="T104" fmla="*/ 37 w 347"/>
                  <a:gd name="T105" fmla="*/ 0 h 350"/>
                  <a:gd name="T106" fmla="*/ 34 w 347"/>
                  <a:gd name="T107" fmla="*/ 0 h 350"/>
                  <a:gd name="T108" fmla="*/ 22 w 347"/>
                  <a:gd name="T109" fmla="*/ 3 h 350"/>
                  <a:gd name="T110" fmla="*/ 8 w 347"/>
                  <a:gd name="T111" fmla="*/ 12 h 350"/>
                  <a:gd name="T112" fmla="*/ 0 w 347"/>
                  <a:gd name="T113" fmla="*/ 29 h 350"/>
                  <a:gd name="T114" fmla="*/ 0 w 347"/>
                  <a:gd name="T115" fmla="*/ 43 h 350"/>
                  <a:gd name="T116" fmla="*/ 209 w 347"/>
                  <a:gd name="T117" fmla="*/ 105 h 350"/>
                  <a:gd name="T118" fmla="*/ 232 w 347"/>
                  <a:gd name="T119" fmla="*/ 35 h 350"/>
                  <a:gd name="T120" fmla="*/ 232 w 347"/>
                  <a:gd name="T121" fmla="*/ 35 h 350"/>
                  <a:gd name="T122" fmla="*/ 232 w 347"/>
                  <a:gd name="T123" fmla="*/ 3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 h="350">
                    <a:moveTo>
                      <a:pt x="0" y="43"/>
                    </a:moveTo>
                    <a:lnTo>
                      <a:pt x="0" y="55"/>
                    </a:lnTo>
                    <a:lnTo>
                      <a:pt x="0" y="55"/>
                    </a:lnTo>
                    <a:lnTo>
                      <a:pt x="2" y="79"/>
                    </a:lnTo>
                    <a:lnTo>
                      <a:pt x="2" y="79"/>
                    </a:lnTo>
                    <a:lnTo>
                      <a:pt x="5" y="128"/>
                    </a:lnTo>
                    <a:lnTo>
                      <a:pt x="5" y="128"/>
                    </a:lnTo>
                    <a:lnTo>
                      <a:pt x="14" y="226"/>
                    </a:lnTo>
                    <a:lnTo>
                      <a:pt x="14" y="226"/>
                    </a:lnTo>
                    <a:lnTo>
                      <a:pt x="14" y="237"/>
                    </a:lnTo>
                    <a:lnTo>
                      <a:pt x="17" y="243"/>
                    </a:lnTo>
                    <a:lnTo>
                      <a:pt x="17" y="246"/>
                    </a:lnTo>
                    <a:lnTo>
                      <a:pt x="17" y="246"/>
                    </a:lnTo>
                    <a:lnTo>
                      <a:pt x="17" y="246"/>
                    </a:lnTo>
                    <a:lnTo>
                      <a:pt x="17" y="246"/>
                    </a:lnTo>
                    <a:lnTo>
                      <a:pt x="17" y="252"/>
                    </a:lnTo>
                    <a:lnTo>
                      <a:pt x="17" y="252"/>
                    </a:lnTo>
                    <a:lnTo>
                      <a:pt x="20" y="254"/>
                    </a:lnTo>
                    <a:lnTo>
                      <a:pt x="20" y="254"/>
                    </a:lnTo>
                    <a:lnTo>
                      <a:pt x="22" y="260"/>
                    </a:lnTo>
                    <a:lnTo>
                      <a:pt x="28" y="266"/>
                    </a:lnTo>
                    <a:lnTo>
                      <a:pt x="28" y="266"/>
                    </a:lnTo>
                    <a:lnTo>
                      <a:pt x="37" y="269"/>
                    </a:lnTo>
                    <a:lnTo>
                      <a:pt x="46" y="269"/>
                    </a:lnTo>
                    <a:lnTo>
                      <a:pt x="46" y="269"/>
                    </a:lnTo>
                    <a:lnTo>
                      <a:pt x="54" y="266"/>
                    </a:lnTo>
                    <a:lnTo>
                      <a:pt x="54" y="266"/>
                    </a:lnTo>
                    <a:lnTo>
                      <a:pt x="60" y="260"/>
                    </a:lnTo>
                    <a:lnTo>
                      <a:pt x="60" y="260"/>
                    </a:lnTo>
                    <a:lnTo>
                      <a:pt x="68" y="252"/>
                    </a:lnTo>
                    <a:lnTo>
                      <a:pt x="68" y="252"/>
                    </a:lnTo>
                    <a:lnTo>
                      <a:pt x="97" y="220"/>
                    </a:lnTo>
                    <a:lnTo>
                      <a:pt x="97" y="220"/>
                    </a:lnTo>
                    <a:lnTo>
                      <a:pt x="106" y="211"/>
                    </a:lnTo>
                    <a:lnTo>
                      <a:pt x="109" y="211"/>
                    </a:lnTo>
                    <a:lnTo>
                      <a:pt x="109" y="211"/>
                    </a:lnTo>
                    <a:lnTo>
                      <a:pt x="109" y="211"/>
                    </a:lnTo>
                    <a:lnTo>
                      <a:pt x="137" y="237"/>
                    </a:lnTo>
                    <a:lnTo>
                      <a:pt x="137" y="237"/>
                    </a:lnTo>
                    <a:lnTo>
                      <a:pt x="189" y="283"/>
                    </a:lnTo>
                    <a:lnTo>
                      <a:pt x="189" y="283"/>
                    </a:lnTo>
                    <a:lnTo>
                      <a:pt x="232" y="317"/>
                    </a:lnTo>
                    <a:lnTo>
                      <a:pt x="232" y="317"/>
                    </a:lnTo>
                    <a:lnTo>
                      <a:pt x="257" y="340"/>
                    </a:lnTo>
                    <a:lnTo>
                      <a:pt x="257" y="340"/>
                    </a:lnTo>
                    <a:lnTo>
                      <a:pt x="266" y="349"/>
                    </a:lnTo>
                    <a:lnTo>
                      <a:pt x="266" y="349"/>
                    </a:lnTo>
                    <a:lnTo>
                      <a:pt x="260" y="337"/>
                    </a:lnTo>
                    <a:lnTo>
                      <a:pt x="260" y="337"/>
                    </a:lnTo>
                    <a:lnTo>
                      <a:pt x="237" y="312"/>
                    </a:lnTo>
                    <a:lnTo>
                      <a:pt x="237" y="312"/>
                    </a:lnTo>
                    <a:lnTo>
                      <a:pt x="203" y="271"/>
                    </a:lnTo>
                    <a:lnTo>
                      <a:pt x="203" y="271"/>
                    </a:lnTo>
                    <a:lnTo>
                      <a:pt x="157" y="220"/>
                    </a:lnTo>
                    <a:lnTo>
                      <a:pt x="157" y="220"/>
                    </a:lnTo>
                    <a:lnTo>
                      <a:pt x="131" y="189"/>
                    </a:lnTo>
                    <a:lnTo>
                      <a:pt x="128" y="186"/>
                    </a:lnTo>
                    <a:lnTo>
                      <a:pt x="126" y="183"/>
                    </a:lnTo>
                    <a:lnTo>
                      <a:pt x="123" y="183"/>
                    </a:lnTo>
                    <a:lnTo>
                      <a:pt x="123" y="183"/>
                    </a:lnTo>
                    <a:lnTo>
                      <a:pt x="120" y="180"/>
                    </a:lnTo>
                    <a:lnTo>
                      <a:pt x="120" y="180"/>
                    </a:lnTo>
                    <a:lnTo>
                      <a:pt x="109" y="177"/>
                    </a:lnTo>
                    <a:lnTo>
                      <a:pt x="97" y="177"/>
                    </a:lnTo>
                    <a:lnTo>
                      <a:pt x="97" y="177"/>
                    </a:lnTo>
                    <a:lnTo>
                      <a:pt x="91" y="180"/>
                    </a:lnTo>
                    <a:lnTo>
                      <a:pt x="91" y="180"/>
                    </a:lnTo>
                    <a:lnTo>
                      <a:pt x="88" y="183"/>
                    </a:lnTo>
                    <a:lnTo>
                      <a:pt x="85" y="183"/>
                    </a:lnTo>
                    <a:lnTo>
                      <a:pt x="83" y="189"/>
                    </a:lnTo>
                    <a:lnTo>
                      <a:pt x="83" y="189"/>
                    </a:lnTo>
                    <a:lnTo>
                      <a:pt x="74" y="194"/>
                    </a:lnTo>
                    <a:lnTo>
                      <a:pt x="74" y="194"/>
                    </a:lnTo>
                    <a:lnTo>
                      <a:pt x="54" y="211"/>
                    </a:lnTo>
                    <a:lnTo>
                      <a:pt x="54" y="211"/>
                    </a:lnTo>
                    <a:lnTo>
                      <a:pt x="51" y="126"/>
                    </a:lnTo>
                    <a:lnTo>
                      <a:pt x="51" y="126"/>
                    </a:lnTo>
                    <a:lnTo>
                      <a:pt x="48" y="77"/>
                    </a:lnTo>
                    <a:lnTo>
                      <a:pt x="48" y="77"/>
                    </a:lnTo>
                    <a:lnTo>
                      <a:pt x="46" y="52"/>
                    </a:lnTo>
                    <a:lnTo>
                      <a:pt x="46" y="49"/>
                    </a:lnTo>
                    <a:lnTo>
                      <a:pt x="48" y="49"/>
                    </a:lnTo>
                    <a:lnTo>
                      <a:pt x="48" y="49"/>
                    </a:lnTo>
                    <a:lnTo>
                      <a:pt x="71" y="49"/>
                    </a:lnTo>
                    <a:lnTo>
                      <a:pt x="71" y="49"/>
                    </a:lnTo>
                    <a:lnTo>
                      <a:pt x="123" y="55"/>
                    </a:lnTo>
                    <a:lnTo>
                      <a:pt x="123" y="55"/>
                    </a:lnTo>
                    <a:lnTo>
                      <a:pt x="211" y="58"/>
                    </a:lnTo>
                    <a:lnTo>
                      <a:pt x="211" y="58"/>
                    </a:lnTo>
                    <a:lnTo>
                      <a:pt x="194" y="74"/>
                    </a:lnTo>
                    <a:lnTo>
                      <a:pt x="194" y="74"/>
                    </a:lnTo>
                    <a:lnTo>
                      <a:pt x="189" y="82"/>
                    </a:lnTo>
                    <a:lnTo>
                      <a:pt x="183" y="85"/>
                    </a:lnTo>
                    <a:lnTo>
                      <a:pt x="183" y="85"/>
                    </a:lnTo>
                    <a:lnTo>
                      <a:pt x="177" y="97"/>
                    </a:lnTo>
                    <a:lnTo>
                      <a:pt x="177" y="97"/>
                    </a:lnTo>
                    <a:lnTo>
                      <a:pt x="177" y="108"/>
                    </a:lnTo>
                    <a:lnTo>
                      <a:pt x="180" y="120"/>
                    </a:lnTo>
                    <a:lnTo>
                      <a:pt x="180" y="120"/>
                    </a:lnTo>
                    <a:lnTo>
                      <a:pt x="183" y="126"/>
                    </a:lnTo>
                    <a:lnTo>
                      <a:pt x="183" y="126"/>
                    </a:lnTo>
                    <a:lnTo>
                      <a:pt x="186" y="128"/>
                    </a:lnTo>
                    <a:lnTo>
                      <a:pt x="189" y="131"/>
                    </a:lnTo>
                    <a:lnTo>
                      <a:pt x="189" y="131"/>
                    </a:lnTo>
                    <a:lnTo>
                      <a:pt x="217" y="157"/>
                    </a:lnTo>
                    <a:lnTo>
                      <a:pt x="217" y="157"/>
                    </a:lnTo>
                    <a:lnTo>
                      <a:pt x="272" y="203"/>
                    </a:lnTo>
                    <a:lnTo>
                      <a:pt x="272" y="203"/>
                    </a:lnTo>
                    <a:lnTo>
                      <a:pt x="312" y="237"/>
                    </a:lnTo>
                    <a:lnTo>
                      <a:pt x="312" y="237"/>
                    </a:lnTo>
                    <a:lnTo>
                      <a:pt x="337" y="260"/>
                    </a:lnTo>
                    <a:lnTo>
                      <a:pt x="337" y="260"/>
                    </a:lnTo>
                    <a:lnTo>
                      <a:pt x="346" y="266"/>
                    </a:lnTo>
                    <a:lnTo>
                      <a:pt x="346" y="266"/>
                    </a:lnTo>
                    <a:lnTo>
                      <a:pt x="340" y="257"/>
                    </a:lnTo>
                    <a:lnTo>
                      <a:pt x="340" y="257"/>
                    </a:lnTo>
                    <a:lnTo>
                      <a:pt x="318" y="231"/>
                    </a:lnTo>
                    <a:lnTo>
                      <a:pt x="318" y="231"/>
                    </a:lnTo>
                    <a:lnTo>
                      <a:pt x="283" y="191"/>
                    </a:lnTo>
                    <a:lnTo>
                      <a:pt x="283" y="191"/>
                    </a:lnTo>
                    <a:lnTo>
                      <a:pt x="237" y="140"/>
                    </a:lnTo>
                    <a:lnTo>
                      <a:pt x="237" y="140"/>
                    </a:lnTo>
                    <a:lnTo>
                      <a:pt x="211" y="108"/>
                    </a:lnTo>
                    <a:lnTo>
                      <a:pt x="209" y="108"/>
                    </a:lnTo>
                    <a:lnTo>
                      <a:pt x="211" y="105"/>
                    </a:lnTo>
                    <a:lnTo>
                      <a:pt x="211" y="105"/>
                    </a:lnTo>
                    <a:lnTo>
                      <a:pt x="220" y="100"/>
                    </a:lnTo>
                    <a:lnTo>
                      <a:pt x="220" y="100"/>
                    </a:lnTo>
                    <a:lnTo>
                      <a:pt x="252" y="69"/>
                    </a:lnTo>
                    <a:lnTo>
                      <a:pt x="257" y="66"/>
                    </a:lnTo>
                    <a:lnTo>
                      <a:pt x="257" y="63"/>
                    </a:lnTo>
                    <a:lnTo>
                      <a:pt x="260" y="63"/>
                    </a:lnTo>
                    <a:lnTo>
                      <a:pt x="260" y="63"/>
                    </a:lnTo>
                    <a:lnTo>
                      <a:pt x="260" y="63"/>
                    </a:lnTo>
                    <a:lnTo>
                      <a:pt x="260" y="61"/>
                    </a:lnTo>
                    <a:lnTo>
                      <a:pt x="260" y="61"/>
                    </a:lnTo>
                    <a:lnTo>
                      <a:pt x="260" y="61"/>
                    </a:lnTo>
                    <a:lnTo>
                      <a:pt x="266" y="52"/>
                    </a:lnTo>
                    <a:lnTo>
                      <a:pt x="266" y="52"/>
                    </a:lnTo>
                    <a:lnTo>
                      <a:pt x="269" y="46"/>
                    </a:lnTo>
                    <a:lnTo>
                      <a:pt x="269" y="38"/>
                    </a:lnTo>
                    <a:lnTo>
                      <a:pt x="269" y="38"/>
                    </a:lnTo>
                    <a:lnTo>
                      <a:pt x="263" y="29"/>
                    </a:lnTo>
                    <a:lnTo>
                      <a:pt x="260" y="23"/>
                    </a:lnTo>
                    <a:lnTo>
                      <a:pt x="260" y="23"/>
                    </a:lnTo>
                    <a:lnTo>
                      <a:pt x="249" y="20"/>
                    </a:lnTo>
                    <a:lnTo>
                      <a:pt x="249" y="20"/>
                    </a:lnTo>
                    <a:lnTo>
                      <a:pt x="243" y="17"/>
                    </a:lnTo>
                    <a:lnTo>
                      <a:pt x="240" y="17"/>
                    </a:lnTo>
                    <a:lnTo>
                      <a:pt x="235" y="17"/>
                    </a:lnTo>
                    <a:lnTo>
                      <a:pt x="235" y="17"/>
                    </a:lnTo>
                    <a:lnTo>
                      <a:pt x="223" y="17"/>
                    </a:lnTo>
                    <a:lnTo>
                      <a:pt x="223" y="17"/>
                    </a:lnTo>
                    <a:lnTo>
                      <a:pt x="126" y="9"/>
                    </a:lnTo>
                    <a:lnTo>
                      <a:pt x="126" y="9"/>
                    </a:lnTo>
                    <a:lnTo>
                      <a:pt x="74" y="3"/>
                    </a:lnTo>
                    <a:lnTo>
                      <a:pt x="74" y="3"/>
                    </a:lnTo>
                    <a:lnTo>
                      <a:pt x="51" y="3"/>
                    </a:lnTo>
                    <a:lnTo>
                      <a:pt x="37" y="0"/>
                    </a:lnTo>
                    <a:lnTo>
                      <a:pt x="37" y="0"/>
                    </a:lnTo>
                    <a:lnTo>
                      <a:pt x="34" y="0"/>
                    </a:lnTo>
                    <a:lnTo>
                      <a:pt x="34" y="0"/>
                    </a:lnTo>
                    <a:lnTo>
                      <a:pt x="28" y="0"/>
                    </a:lnTo>
                    <a:lnTo>
                      <a:pt x="28" y="0"/>
                    </a:lnTo>
                    <a:lnTo>
                      <a:pt x="22" y="3"/>
                    </a:lnTo>
                    <a:lnTo>
                      <a:pt x="22" y="3"/>
                    </a:lnTo>
                    <a:lnTo>
                      <a:pt x="14" y="6"/>
                    </a:lnTo>
                    <a:lnTo>
                      <a:pt x="8" y="12"/>
                    </a:lnTo>
                    <a:lnTo>
                      <a:pt x="8" y="12"/>
                    </a:lnTo>
                    <a:lnTo>
                      <a:pt x="2" y="20"/>
                    </a:lnTo>
                    <a:lnTo>
                      <a:pt x="0" y="29"/>
                    </a:lnTo>
                    <a:lnTo>
                      <a:pt x="0" y="29"/>
                    </a:lnTo>
                    <a:lnTo>
                      <a:pt x="0" y="38"/>
                    </a:lnTo>
                    <a:lnTo>
                      <a:pt x="0" y="43"/>
                    </a:lnTo>
                    <a:close/>
                    <a:moveTo>
                      <a:pt x="106" y="208"/>
                    </a:moveTo>
                    <a:lnTo>
                      <a:pt x="106" y="208"/>
                    </a:lnTo>
                    <a:close/>
                    <a:moveTo>
                      <a:pt x="209" y="105"/>
                    </a:moveTo>
                    <a:lnTo>
                      <a:pt x="209" y="105"/>
                    </a:lnTo>
                    <a:close/>
                    <a:moveTo>
                      <a:pt x="232" y="35"/>
                    </a:moveTo>
                    <a:lnTo>
                      <a:pt x="232" y="35"/>
                    </a:lnTo>
                    <a:lnTo>
                      <a:pt x="232" y="35"/>
                    </a:lnTo>
                    <a:lnTo>
                      <a:pt x="232" y="35"/>
                    </a:lnTo>
                    <a:lnTo>
                      <a:pt x="232" y="35"/>
                    </a:lnTo>
                    <a:lnTo>
                      <a:pt x="232" y="35"/>
                    </a:lnTo>
                    <a:lnTo>
                      <a:pt x="232" y="38"/>
                    </a:lnTo>
                    <a:lnTo>
                      <a:pt x="232" y="3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16" name="Freeform 44"/>
              <p:cNvSpPr>
                <a:spLocks noChangeArrowheads="1"/>
              </p:cNvSpPr>
              <p:nvPr/>
            </p:nvSpPr>
            <p:spPr bwMode="auto">
              <a:xfrm>
                <a:off x="8681436" y="1391624"/>
                <a:ext cx="84422" cy="84422"/>
              </a:xfrm>
              <a:custGeom>
                <a:avLst/>
                <a:gdLst>
                  <a:gd name="T0" fmla="*/ 77 w 348"/>
                  <a:gd name="T1" fmla="*/ 203 h 347"/>
                  <a:gd name="T2" fmla="*/ 129 w 348"/>
                  <a:gd name="T3" fmla="*/ 157 h 347"/>
                  <a:gd name="T4" fmla="*/ 163 w 348"/>
                  <a:gd name="T5" fmla="*/ 125 h 347"/>
                  <a:gd name="T6" fmla="*/ 169 w 348"/>
                  <a:gd name="T7" fmla="*/ 120 h 347"/>
                  <a:gd name="T8" fmla="*/ 169 w 348"/>
                  <a:gd name="T9" fmla="*/ 97 h 347"/>
                  <a:gd name="T10" fmla="*/ 166 w 348"/>
                  <a:gd name="T11" fmla="*/ 91 h 347"/>
                  <a:gd name="T12" fmla="*/ 160 w 348"/>
                  <a:gd name="T13" fmla="*/ 82 h 347"/>
                  <a:gd name="T14" fmla="*/ 152 w 348"/>
                  <a:gd name="T15" fmla="*/ 74 h 347"/>
                  <a:gd name="T16" fmla="*/ 223 w 348"/>
                  <a:gd name="T17" fmla="*/ 52 h 347"/>
                  <a:gd name="T18" fmla="*/ 272 w 348"/>
                  <a:gd name="T19" fmla="*/ 49 h 347"/>
                  <a:gd name="T20" fmla="*/ 301 w 348"/>
                  <a:gd name="T21" fmla="*/ 49 h 347"/>
                  <a:gd name="T22" fmla="*/ 298 w 348"/>
                  <a:gd name="T23" fmla="*/ 71 h 347"/>
                  <a:gd name="T24" fmla="*/ 292 w 348"/>
                  <a:gd name="T25" fmla="*/ 211 h 347"/>
                  <a:gd name="T26" fmla="*/ 272 w 348"/>
                  <a:gd name="T27" fmla="*/ 194 h 347"/>
                  <a:gd name="T28" fmla="*/ 261 w 348"/>
                  <a:gd name="T29" fmla="*/ 183 h 347"/>
                  <a:gd name="T30" fmla="*/ 241 w 348"/>
                  <a:gd name="T31" fmla="*/ 177 h 347"/>
                  <a:gd name="T32" fmla="*/ 223 w 348"/>
                  <a:gd name="T33" fmla="*/ 183 h 347"/>
                  <a:gd name="T34" fmla="*/ 215 w 348"/>
                  <a:gd name="T35" fmla="*/ 188 h 347"/>
                  <a:gd name="T36" fmla="*/ 189 w 348"/>
                  <a:gd name="T37" fmla="*/ 217 h 347"/>
                  <a:gd name="T38" fmla="*/ 109 w 348"/>
                  <a:gd name="T39" fmla="*/ 311 h 347"/>
                  <a:gd name="T40" fmla="*/ 89 w 348"/>
                  <a:gd name="T41" fmla="*/ 337 h 347"/>
                  <a:gd name="T42" fmla="*/ 92 w 348"/>
                  <a:gd name="T43" fmla="*/ 340 h 347"/>
                  <a:gd name="T44" fmla="*/ 118 w 348"/>
                  <a:gd name="T45" fmla="*/ 317 h 347"/>
                  <a:gd name="T46" fmla="*/ 209 w 348"/>
                  <a:gd name="T47" fmla="*/ 237 h 347"/>
                  <a:gd name="T48" fmla="*/ 241 w 348"/>
                  <a:gd name="T49" fmla="*/ 208 h 347"/>
                  <a:gd name="T50" fmla="*/ 249 w 348"/>
                  <a:gd name="T51" fmla="*/ 220 h 347"/>
                  <a:gd name="T52" fmla="*/ 284 w 348"/>
                  <a:gd name="T53" fmla="*/ 257 h 347"/>
                  <a:gd name="T54" fmla="*/ 286 w 348"/>
                  <a:gd name="T55" fmla="*/ 260 h 347"/>
                  <a:gd name="T56" fmla="*/ 286 w 348"/>
                  <a:gd name="T57" fmla="*/ 260 h 347"/>
                  <a:gd name="T58" fmla="*/ 295 w 348"/>
                  <a:gd name="T59" fmla="*/ 266 h 347"/>
                  <a:gd name="T60" fmla="*/ 309 w 348"/>
                  <a:gd name="T61" fmla="*/ 268 h 347"/>
                  <a:gd name="T62" fmla="*/ 324 w 348"/>
                  <a:gd name="T63" fmla="*/ 260 h 347"/>
                  <a:gd name="T64" fmla="*/ 330 w 348"/>
                  <a:gd name="T65" fmla="*/ 243 h 347"/>
                  <a:gd name="T66" fmla="*/ 332 w 348"/>
                  <a:gd name="T67" fmla="*/ 234 h 347"/>
                  <a:gd name="T68" fmla="*/ 341 w 348"/>
                  <a:gd name="T69" fmla="*/ 125 h 347"/>
                  <a:gd name="T70" fmla="*/ 344 w 348"/>
                  <a:gd name="T71" fmla="*/ 76 h 347"/>
                  <a:gd name="T72" fmla="*/ 347 w 348"/>
                  <a:gd name="T73" fmla="*/ 37 h 347"/>
                  <a:gd name="T74" fmla="*/ 347 w 348"/>
                  <a:gd name="T75" fmla="*/ 29 h 347"/>
                  <a:gd name="T76" fmla="*/ 347 w 348"/>
                  <a:gd name="T77" fmla="*/ 23 h 347"/>
                  <a:gd name="T78" fmla="*/ 335 w 348"/>
                  <a:gd name="T79" fmla="*/ 9 h 347"/>
                  <a:gd name="T80" fmla="*/ 318 w 348"/>
                  <a:gd name="T81" fmla="*/ 0 h 347"/>
                  <a:gd name="T82" fmla="*/ 295 w 348"/>
                  <a:gd name="T83" fmla="*/ 0 h 347"/>
                  <a:gd name="T84" fmla="*/ 269 w 348"/>
                  <a:gd name="T85" fmla="*/ 3 h 347"/>
                  <a:gd name="T86" fmla="*/ 123 w 348"/>
                  <a:gd name="T87" fmla="*/ 14 h 347"/>
                  <a:gd name="T88" fmla="*/ 106 w 348"/>
                  <a:gd name="T89" fmla="*/ 17 h 347"/>
                  <a:gd name="T90" fmla="*/ 100 w 348"/>
                  <a:gd name="T91" fmla="*/ 17 h 347"/>
                  <a:gd name="T92" fmla="*/ 97 w 348"/>
                  <a:gd name="T93" fmla="*/ 17 h 347"/>
                  <a:gd name="T94" fmla="*/ 92 w 348"/>
                  <a:gd name="T95" fmla="*/ 20 h 347"/>
                  <a:gd name="T96" fmla="*/ 80 w 348"/>
                  <a:gd name="T97" fmla="*/ 29 h 347"/>
                  <a:gd name="T98" fmla="*/ 77 w 348"/>
                  <a:gd name="T99" fmla="*/ 46 h 347"/>
                  <a:gd name="T100" fmla="*/ 86 w 348"/>
                  <a:gd name="T101" fmla="*/ 60 h 347"/>
                  <a:gd name="T102" fmla="*/ 94 w 348"/>
                  <a:gd name="T103" fmla="*/ 68 h 347"/>
                  <a:gd name="T104" fmla="*/ 135 w 348"/>
                  <a:gd name="T105" fmla="*/ 105 h 347"/>
                  <a:gd name="T106" fmla="*/ 135 w 348"/>
                  <a:gd name="T107" fmla="*/ 108 h 347"/>
                  <a:gd name="T108" fmla="*/ 63 w 348"/>
                  <a:gd name="T109" fmla="*/ 191 h 347"/>
                  <a:gd name="T110" fmla="*/ 29 w 348"/>
                  <a:gd name="T111" fmla="*/ 231 h 347"/>
                  <a:gd name="T112" fmla="*/ 0 w 348"/>
                  <a:gd name="T113" fmla="*/ 266 h 347"/>
                  <a:gd name="T114" fmla="*/ 9 w 348"/>
                  <a:gd name="T115" fmla="*/ 260 h 347"/>
                  <a:gd name="T116" fmla="*/ 241 w 348"/>
                  <a:gd name="T117" fmla="*/ 208 h 347"/>
                  <a:gd name="T118" fmla="*/ 312 w 348"/>
                  <a:gd name="T119" fmla="*/ 231 h 347"/>
                  <a:gd name="T120" fmla="*/ 140 w 348"/>
                  <a:gd name="T121" fmla="*/ 105 h 347"/>
                  <a:gd name="T122" fmla="*/ 138 w 348"/>
                  <a:gd name="T123" fmla="*/ 10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8" h="347">
                    <a:moveTo>
                      <a:pt x="37" y="237"/>
                    </a:moveTo>
                    <a:lnTo>
                      <a:pt x="37" y="237"/>
                    </a:lnTo>
                    <a:lnTo>
                      <a:pt x="77" y="203"/>
                    </a:lnTo>
                    <a:lnTo>
                      <a:pt x="77" y="203"/>
                    </a:lnTo>
                    <a:lnTo>
                      <a:pt x="129" y="157"/>
                    </a:lnTo>
                    <a:lnTo>
                      <a:pt x="129" y="157"/>
                    </a:lnTo>
                    <a:lnTo>
                      <a:pt x="157" y="131"/>
                    </a:lnTo>
                    <a:lnTo>
                      <a:pt x="163" y="128"/>
                    </a:lnTo>
                    <a:lnTo>
                      <a:pt x="163" y="125"/>
                    </a:lnTo>
                    <a:lnTo>
                      <a:pt x="166" y="123"/>
                    </a:lnTo>
                    <a:lnTo>
                      <a:pt x="166" y="123"/>
                    </a:lnTo>
                    <a:lnTo>
                      <a:pt x="169" y="120"/>
                    </a:lnTo>
                    <a:lnTo>
                      <a:pt x="169" y="120"/>
                    </a:lnTo>
                    <a:lnTo>
                      <a:pt x="172" y="108"/>
                    </a:lnTo>
                    <a:lnTo>
                      <a:pt x="169" y="97"/>
                    </a:lnTo>
                    <a:lnTo>
                      <a:pt x="169" y="97"/>
                    </a:lnTo>
                    <a:lnTo>
                      <a:pt x="166" y="91"/>
                    </a:lnTo>
                    <a:lnTo>
                      <a:pt x="166" y="91"/>
                    </a:lnTo>
                    <a:lnTo>
                      <a:pt x="166" y="88"/>
                    </a:lnTo>
                    <a:lnTo>
                      <a:pt x="163" y="85"/>
                    </a:lnTo>
                    <a:lnTo>
                      <a:pt x="160" y="82"/>
                    </a:lnTo>
                    <a:lnTo>
                      <a:pt x="160" y="82"/>
                    </a:lnTo>
                    <a:lnTo>
                      <a:pt x="152" y="74"/>
                    </a:lnTo>
                    <a:lnTo>
                      <a:pt x="152" y="74"/>
                    </a:lnTo>
                    <a:lnTo>
                      <a:pt x="135" y="55"/>
                    </a:lnTo>
                    <a:lnTo>
                      <a:pt x="135" y="55"/>
                    </a:lnTo>
                    <a:lnTo>
                      <a:pt x="223" y="52"/>
                    </a:lnTo>
                    <a:lnTo>
                      <a:pt x="223" y="52"/>
                    </a:lnTo>
                    <a:lnTo>
                      <a:pt x="272" y="49"/>
                    </a:lnTo>
                    <a:lnTo>
                      <a:pt x="272" y="49"/>
                    </a:lnTo>
                    <a:lnTo>
                      <a:pt x="298" y="46"/>
                    </a:lnTo>
                    <a:lnTo>
                      <a:pt x="301" y="46"/>
                    </a:lnTo>
                    <a:lnTo>
                      <a:pt x="301" y="49"/>
                    </a:lnTo>
                    <a:lnTo>
                      <a:pt x="301" y="49"/>
                    </a:lnTo>
                    <a:lnTo>
                      <a:pt x="298" y="71"/>
                    </a:lnTo>
                    <a:lnTo>
                      <a:pt x="298" y="71"/>
                    </a:lnTo>
                    <a:lnTo>
                      <a:pt x="295" y="123"/>
                    </a:lnTo>
                    <a:lnTo>
                      <a:pt x="295" y="123"/>
                    </a:lnTo>
                    <a:lnTo>
                      <a:pt x="292" y="211"/>
                    </a:lnTo>
                    <a:lnTo>
                      <a:pt x="292" y="211"/>
                    </a:lnTo>
                    <a:lnTo>
                      <a:pt x="272" y="194"/>
                    </a:lnTo>
                    <a:lnTo>
                      <a:pt x="272" y="194"/>
                    </a:lnTo>
                    <a:lnTo>
                      <a:pt x="267" y="188"/>
                    </a:lnTo>
                    <a:lnTo>
                      <a:pt x="261" y="183"/>
                    </a:lnTo>
                    <a:lnTo>
                      <a:pt x="261" y="183"/>
                    </a:lnTo>
                    <a:lnTo>
                      <a:pt x="252" y="177"/>
                    </a:lnTo>
                    <a:lnTo>
                      <a:pt x="252" y="177"/>
                    </a:lnTo>
                    <a:lnTo>
                      <a:pt x="241" y="177"/>
                    </a:lnTo>
                    <a:lnTo>
                      <a:pt x="229" y="180"/>
                    </a:lnTo>
                    <a:lnTo>
                      <a:pt x="229" y="180"/>
                    </a:lnTo>
                    <a:lnTo>
                      <a:pt x="223" y="183"/>
                    </a:lnTo>
                    <a:lnTo>
                      <a:pt x="223" y="183"/>
                    </a:lnTo>
                    <a:lnTo>
                      <a:pt x="220" y="186"/>
                    </a:lnTo>
                    <a:lnTo>
                      <a:pt x="215" y="188"/>
                    </a:lnTo>
                    <a:lnTo>
                      <a:pt x="215" y="188"/>
                    </a:lnTo>
                    <a:lnTo>
                      <a:pt x="189" y="217"/>
                    </a:lnTo>
                    <a:lnTo>
                      <a:pt x="189" y="217"/>
                    </a:lnTo>
                    <a:lnTo>
                      <a:pt x="143" y="271"/>
                    </a:lnTo>
                    <a:lnTo>
                      <a:pt x="143" y="271"/>
                    </a:lnTo>
                    <a:lnTo>
                      <a:pt x="109" y="311"/>
                    </a:lnTo>
                    <a:lnTo>
                      <a:pt x="109" y="311"/>
                    </a:lnTo>
                    <a:lnTo>
                      <a:pt x="89" y="337"/>
                    </a:lnTo>
                    <a:lnTo>
                      <a:pt x="89" y="337"/>
                    </a:lnTo>
                    <a:lnTo>
                      <a:pt x="80" y="346"/>
                    </a:lnTo>
                    <a:lnTo>
                      <a:pt x="80" y="346"/>
                    </a:lnTo>
                    <a:lnTo>
                      <a:pt x="92" y="340"/>
                    </a:lnTo>
                    <a:lnTo>
                      <a:pt x="92" y="340"/>
                    </a:lnTo>
                    <a:lnTo>
                      <a:pt x="118" y="317"/>
                    </a:lnTo>
                    <a:lnTo>
                      <a:pt x="118" y="317"/>
                    </a:lnTo>
                    <a:lnTo>
                      <a:pt x="157" y="283"/>
                    </a:lnTo>
                    <a:lnTo>
                      <a:pt x="157" y="283"/>
                    </a:lnTo>
                    <a:lnTo>
                      <a:pt x="209" y="237"/>
                    </a:lnTo>
                    <a:lnTo>
                      <a:pt x="209" y="237"/>
                    </a:lnTo>
                    <a:lnTo>
                      <a:pt x="238" y="211"/>
                    </a:lnTo>
                    <a:lnTo>
                      <a:pt x="241" y="208"/>
                    </a:lnTo>
                    <a:lnTo>
                      <a:pt x="241" y="211"/>
                    </a:lnTo>
                    <a:lnTo>
                      <a:pt x="241" y="211"/>
                    </a:lnTo>
                    <a:lnTo>
                      <a:pt x="249" y="220"/>
                    </a:lnTo>
                    <a:lnTo>
                      <a:pt x="249" y="220"/>
                    </a:lnTo>
                    <a:lnTo>
                      <a:pt x="278" y="251"/>
                    </a:lnTo>
                    <a:lnTo>
                      <a:pt x="284" y="257"/>
                    </a:lnTo>
                    <a:lnTo>
                      <a:pt x="284" y="257"/>
                    </a:lnTo>
                    <a:lnTo>
                      <a:pt x="286" y="260"/>
                    </a:lnTo>
                    <a:lnTo>
                      <a:pt x="286" y="260"/>
                    </a:lnTo>
                    <a:lnTo>
                      <a:pt x="286" y="260"/>
                    </a:lnTo>
                    <a:lnTo>
                      <a:pt x="286" y="260"/>
                    </a:lnTo>
                    <a:lnTo>
                      <a:pt x="286" y="260"/>
                    </a:lnTo>
                    <a:lnTo>
                      <a:pt x="286" y="260"/>
                    </a:lnTo>
                    <a:lnTo>
                      <a:pt x="295" y="266"/>
                    </a:lnTo>
                    <a:lnTo>
                      <a:pt x="295" y="266"/>
                    </a:lnTo>
                    <a:lnTo>
                      <a:pt x="301" y="268"/>
                    </a:lnTo>
                    <a:lnTo>
                      <a:pt x="309" y="268"/>
                    </a:lnTo>
                    <a:lnTo>
                      <a:pt x="309" y="268"/>
                    </a:lnTo>
                    <a:lnTo>
                      <a:pt x="318" y="263"/>
                    </a:lnTo>
                    <a:lnTo>
                      <a:pt x="324" y="260"/>
                    </a:lnTo>
                    <a:lnTo>
                      <a:pt x="324" y="260"/>
                    </a:lnTo>
                    <a:lnTo>
                      <a:pt x="330" y="249"/>
                    </a:lnTo>
                    <a:lnTo>
                      <a:pt x="330" y="249"/>
                    </a:lnTo>
                    <a:lnTo>
                      <a:pt x="330" y="243"/>
                    </a:lnTo>
                    <a:lnTo>
                      <a:pt x="330" y="240"/>
                    </a:lnTo>
                    <a:lnTo>
                      <a:pt x="332" y="234"/>
                    </a:lnTo>
                    <a:lnTo>
                      <a:pt x="332" y="234"/>
                    </a:lnTo>
                    <a:lnTo>
                      <a:pt x="332" y="223"/>
                    </a:lnTo>
                    <a:lnTo>
                      <a:pt x="332" y="223"/>
                    </a:lnTo>
                    <a:lnTo>
                      <a:pt x="341" y="125"/>
                    </a:lnTo>
                    <a:lnTo>
                      <a:pt x="341" y="125"/>
                    </a:lnTo>
                    <a:lnTo>
                      <a:pt x="344" y="76"/>
                    </a:lnTo>
                    <a:lnTo>
                      <a:pt x="344" y="76"/>
                    </a:lnTo>
                    <a:lnTo>
                      <a:pt x="347" y="52"/>
                    </a:lnTo>
                    <a:lnTo>
                      <a:pt x="347" y="37"/>
                    </a:lnTo>
                    <a:lnTo>
                      <a:pt x="347" y="37"/>
                    </a:lnTo>
                    <a:lnTo>
                      <a:pt x="347" y="35"/>
                    </a:lnTo>
                    <a:lnTo>
                      <a:pt x="347" y="35"/>
                    </a:lnTo>
                    <a:lnTo>
                      <a:pt x="347" y="29"/>
                    </a:lnTo>
                    <a:lnTo>
                      <a:pt x="347" y="29"/>
                    </a:lnTo>
                    <a:lnTo>
                      <a:pt x="347" y="23"/>
                    </a:lnTo>
                    <a:lnTo>
                      <a:pt x="347" y="23"/>
                    </a:lnTo>
                    <a:lnTo>
                      <a:pt x="341" y="14"/>
                    </a:lnTo>
                    <a:lnTo>
                      <a:pt x="335" y="9"/>
                    </a:lnTo>
                    <a:lnTo>
                      <a:pt x="335" y="9"/>
                    </a:lnTo>
                    <a:lnTo>
                      <a:pt x="327" y="3"/>
                    </a:lnTo>
                    <a:lnTo>
                      <a:pt x="318" y="0"/>
                    </a:lnTo>
                    <a:lnTo>
                      <a:pt x="318" y="0"/>
                    </a:lnTo>
                    <a:lnTo>
                      <a:pt x="309" y="0"/>
                    </a:lnTo>
                    <a:lnTo>
                      <a:pt x="307" y="0"/>
                    </a:lnTo>
                    <a:lnTo>
                      <a:pt x="295" y="0"/>
                    </a:lnTo>
                    <a:lnTo>
                      <a:pt x="295" y="0"/>
                    </a:lnTo>
                    <a:lnTo>
                      <a:pt x="269" y="3"/>
                    </a:lnTo>
                    <a:lnTo>
                      <a:pt x="269" y="3"/>
                    </a:lnTo>
                    <a:lnTo>
                      <a:pt x="218" y="6"/>
                    </a:lnTo>
                    <a:lnTo>
                      <a:pt x="218" y="6"/>
                    </a:lnTo>
                    <a:lnTo>
                      <a:pt x="123" y="14"/>
                    </a:lnTo>
                    <a:lnTo>
                      <a:pt x="123" y="14"/>
                    </a:lnTo>
                    <a:lnTo>
                      <a:pt x="112" y="14"/>
                    </a:lnTo>
                    <a:lnTo>
                      <a:pt x="106" y="17"/>
                    </a:lnTo>
                    <a:lnTo>
                      <a:pt x="103" y="17"/>
                    </a:lnTo>
                    <a:lnTo>
                      <a:pt x="103" y="17"/>
                    </a:lnTo>
                    <a:lnTo>
                      <a:pt x="100" y="17"/>
                    </a:lnTo>
                    <a:lnTo>
                      <a:pt x="100" y="17"/>
                    </a:lnTo>
                    <a:lnTo>
                      <a:pt x="100" y="17"/>
                    </a:lnTo>
                    <a:lnTo>
                      <a:pt x="97" y="17"/>
                    </a:lnTo>
                    <a:lnTo>
                      <a:pt x="97" y="17"/>
                    </a:lnTo>
                    <a:lnTo>
                      <a:pt x="92" y="20"/>
                    </a:lnTo>
                    <a:lnTo>
                      <a:pt x="92" y="20"/>
                    </a:lnTo>
                    <a:lnTo>
                      <a:pt x="86" y="23"/>
                    </a:lnTo>
                    <a:lnTo>
                      <a:pt x="80" y="29"/>
                    </a:lnTo>
                    <a:lnTo>
                      <a:pt x="80" y="29"/>
                    </a:lnTo>
                    <a:lnTo>
                      <a:pt x="77" y="37"/>
                    </a:lnTo>
                    <a:lnTo>
                      <a:pt x="77" y="46"/>
                    </a:lnTo>
                    <a:lnTo>
                      <a:pt x="77" y="46"/>
                    </a:lnTo>
                    <a:lnTo>
                      <a:pt x="83" y="55"/>
                    </a:lnTo>
                    <a:lnTo>
                      <a:pt x="83" y="55"/>
                    </a:lnTo>
                    <a:lnTo>
                      <a:pt x="86" y="60"/>
                    </a:lnTo>
                    <a:lnTo>
                      <a:pt x="86" y="60"/>
                    </a:lnTo>
                    <a:lnTo>
                      <a:pt x="94" y="68"/>
                    </a:lnTo>
                    <a:lnTo>
                      <a:pt x="94" y="68"/>
                    </a:lnTo>
                    <a:lnTo>
                      <a:pt x="129" y="99"/>
                    </a:lnTo>
                    <a:lnTo>
                      <a:pt x="129" y="99"/>
                    </a:lnTo>
                    <a:lnTo>
                      <a:pt x="135" y="105"/>
                    </a:lnTo>
                    <a:lnTo>
                      <a:pt x="138" y="108"/>
                    </a:lnTo>
                    <a:lnTo>
                      <a:pt x="135" y="108"/>
                    </a:lnTo>
                    <a:lnTo>
                      <a:pt x="135" y="108"/>
                    </a:lnTo>
                    <a:lnTo>
                      <a:pt x="109" y="137"/>
                    </a:lnTo>
                    <a:lnTo>
                      <a:pt x="109" y="137"/>
                    </a:lnTo>
                    <a:lnTo>
                      <a:pt x="63" y="191"/>
                    </a:lnTo>
                    <a:lnTo>
                      <a:pt x="63" y="191"/>
                    </a:lnTo>
                    <a:lnTo>
                      <a:pt x="29" y="231"/>
                    </a:lnTo>
                    <a:lnTo>
                      <a:pt x="29" y="231"/>
                    </a:lnTo>
                    <a:lnTo>
                      <a:pt x="9" y="257"/>
                    </a:lnTo>
                    <a:lnTo>
                      <a:pt x="9" y="257"/>
                    </a:lnTo>
                    <a:lnTo>
                      <a:pt x="0" y="266"/>
                    </a:lnTo>
                    <a:lnTo>
                      <a:pt x="0" y="266"/>
                    </a:lnTo>
                    <a:lnTo>
                      <a:pt x="9" y="260"/>
                    </a:lnTo>
                    <a:lnTo>
                      <a:pt x="9" y="260"/>
                    </a:lnTo>
                    <a:lnTo>
                      <a:pt x="37" y="237"/>
                    </a:lnTo>
                    <a:close/>
                    <a:moveTo>
                      <a:pt x="244" y="208"/>
                    </a:moveTo>
                    <a:lnTo>
                      <a:pt x="241" y="208"/>
                    </a:lnTo>
                    <a:lnTo>
                      <a:pt x="241" y="208"/>
                    </a:lnTo>
                    <a:lnTo>
                      <a:pt x="244" y="208"/>
                    </a:lnTo>
                    <a:close/>
                    <a:moveTo>
                      <a:pt x="312" y="231"/>
                    </a:moveTo>
                    <a:lnTo>
                      <a:pt x="312" y="231"/>
                    </a:lnTo>
                    <a:close/>
                    <a:moveTo>
                      <a:pt x="138" y="105"/>
                    </a:moveTo>
                    <a:lnTo>
                      <a:pt x="140" y="105"/>
                    </a:lnTo>
                    <a:lnTo>
                      <a:pt x="140" y="105"/>
                    </a:lnTo>
                    <a:lnTo>
                      <a:pt x="140" y="105"/>
                    </a:lnTo>
                    <a:lnTo>
                      <a:pt x="138" y="10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17" name="Freeform 45"/>
              <p:cNvSpPr>
                <a:spLocks noChangeArrowheads="1"/>
              </p:cNvSpPr>
              <p:nvPr/>
            </p:nvSpPr>
            <p:spPr bwMode="auto">
              <a:xfrm>
                <a:off x="8680367" y="1608555"/>
                <a:ext cx="85490" cy="84421"/>
              </a:xfrm>
              <a:custGeom>
                <a:avLst/>
                <a:gdLst>
                  <a:gd name="T0" fmla="*/ 95 w 351"/>
                  <a:gd name="T1" fmla="*/ 278 h 347"/>
                  <a:gd name="T2" fmla="*/ 89 w 351"/>
                  <a:gd name="T3" fmla="*/ 286 h 347"/>
                  <a:gd name="T4" fmla="*/ 86 w 351"/>
                  <a:gd name="T5" fmla="*/ 286 h 347"/>
                  <a:gd name="T6" fmla="*/ 80 w 351"/>
                  <a:gd name="T7" fmla="*/ 295 h 347"/>
                  <a:gd name="T8" fmla="*/ 80 w 351"/>
                  <a:gd name="T9" fmla="*/ 309 h 347"/>
                  <a:gd name="T10" fmla="*/ 89 w 351"/>
                  <a:gd name="T11" fmla="*/ 323 h 347"/>
                  <a:gd name="T12" fmla="*/ 97 w 351"/>
                  <a:gd name="T13" fmla="*/ 329 h 347"/>
                  <a:gd name="T14" fmla="*/ 115 w 351"/>
                  <a:gd name="T15" fmla="*/ 332 h 347"/>
                  <a:gd name="T16" fmla="*/ 126 w 351"/>
                  <a:gd name="T17" fmla="*/ 332 h 347"/>
                  <a:gd name="T18" fmla="*/ 272 w 351"/>
                  <a:gd name="T19" fmla="*/ 344 h 347"/>
                  <a:gd name="T20" fmla="*/ 310 w 351"/>
                  <a:gd name="T21" fmla="*/ 346 h 347"/>
                  <a:gd name="T22" fmla="*/ 315 w 351"/>
                  <a:gd name="T23" fmla="*/ 346 h 347"/>
                  <a:gd name="T24" fmla="*/ 324 w 351"/>
                  <a:gd name="T25" fmla="*/ 346 h 347"/>
                  <a:gd name="T26" fmla="*/ 341 w 351"/>
                  <a:gd name="T27" fmla="*/ 335 h 347"/>
                  <a:gd name="T28" fmla="*/ 350 w 351"/>
                  <a:gd name="T29" fmla="*/ 318 h 347"/>
                  <a:gd name="T30" fmla="*/ 350 w 351"/>
                  <a:gd name="T31" fmla="*/ 306 h 347"/>
                  <a:gd name="T32" fmla="*/ 347 w 351"/>
                  <a:gd name="T33" fmla="*/ 269 h 347"/>
                  <a:gd name="T34" fmla="*/ 341 w 351"/>
                  <a:gd name="T35" fmla="*/ 220 h 347"/>
                  <a:gd name="T36" fmla="*/ 333 w 351"/>
                  <a:gd name="T37" fmla="*/ 111 h 347"/>
                  <a:gd name="T38" fmla="*/ 333 w 351"/>
                  <a:gd name="T39" fmla="*/ 103 h 347"/>
                  <a:gd name="T40" fmla="*/ 330 w 351"/>
                  <a:gd name="T41" fmla="*/ 97 h 347"/>
                  <a:gd name="T42" fmla="*/ 330 w 351"/>
                  <a:gd name="T43" fmla="*/ 91 h 347"/>
                  <a:gd name="T44" fmla="*/ 321 w 351"/>
                  <a:gd name="T45" fmla="*/ 80 h 347"/>
                  <a:gd name="T46" fmla="*/ 304 w 351"/>
                  <a:gd name="T47" fmla="*/ 77 h 347"/>
                  <a:gd name="T48" fmla="*/ 287 w 351"/>
                  <a:gd name="T49" fmla="*/ 86 h 347"/>
                  <a:gd name="T50" fmla="*/ 281 w 351"/>
                  <a:gd name="T51" fmla="*/ 94 h 347"/>
                  <a:gd name="T52" fmla="*/ 241 w 351"/>
                  <a:gd name="T53" fmla="*/ 134 h 347"/>
                  <a:gd name="T54" fmla="*/ 238 w 351"/>
                  <a:gd name="T55" fmla="*/ 137 h 347"/>
                  <a:gd name="T56" fmla="*/ 158 w 351"/>
                  <a:gd name="T57" fmla="*/ 63 h 347"/>
                  <a:gd name="T58" fmla="*/ 118 w 351"/>
                  <a:gd name="T59" fmla="*/ 28 h 347"/>
                  <a:gd name="T60" fmla="*/ 80 w 351"/>
                  <a:gd name="T61" fmla="*/ 0 h 347"/>
                  <a:gd name="T62" fmla="*/ 89 w 351"/>
                  <a:gd name="T63" fmla="*/ 8 h 347"/>
                  <a:gd name="T64" fmla="*/ 146 w 351"/>
                  <a:gd name="T65" fmla="*/ 77 h 347"/>
                  <a:gd name="T66" fmla="*/ 189 w 351"/>
                  <a:gd name="T67" fmla="*/ 129 h 347"/>
                  <a:gd name="T68" fmla="*/ 221 w 351"/>
                  <a:gd name="T69" fmla="*/ 163 h 347"/>
                  <a:gd name="T70" fmla="*/ 229 w 351"/>
                  <a:gd name="T71" fmla="*/ 169 h 347"/>
                  <a:gd name="T72" fmla="*/ 252 w 351"/>
                  <a:gd name="T73" fmla="*/ 169 h 347"/>
                  <a:gd name="T74" fmla="*/ 258 w 351"/>
                  <a:gd name="T75" fmla="*/ 166 h 347"/>
                  <a:gd name="T76" fmla="*/ 267 w 351"/>
                  <a:gd name="T77" fmla="*/ 160 h 347"/>
                  <a:gd name="T78" fmla="*/ 275 w 351"/>
                  <a:gd name="T79" fmla="*/ 152 h 347"/>
                  <a:gd name="T80" fmla="*/ 298 w 351"/>
                  <a:gd name="T81" fmla="*/ 223 h 347"/>
                  <a:gd name="T82" fmla="*/ 301 w 351"/>
                  <a:gd name="T83" fmla="*/ 272 h 347"/>
                  <a:gd name="T84" fmla="*/ 301 w 351"/>
                  <a:gd name="T85" fmla="*/ 300 h 347"/>
                  <a:gd name="T86" fmla="*/ 275 w 351"/>
                  <a:gd name="T87" fmla="*/ 298 h 347"/>
                  <a:gd name="T88" fmla="*/ 138 w 351"/>
                  <a:gd name="T89" fmla="*/ 292 h 347"/>
                  <a:gd name="T90" fmla="*/ 152 w 351"/>
                  <a:gd name="T91" fmla="*/ 275 h 347"/>
                  <a:gd name="T92" fmla="*/ 163 w 351"/>
                  <a:gd name="T93" fmla="*/ 260 h 347"/>
                  <a:gd name="T94" fmla="*/ 172 w 351"/>
                  <a:gd name="T95" fmla="*/ 240 h 347"/>
                  <a:gd name="T96" fmla="*/ 166 w 351"/>
                  <a:gd name="T97" fmla="*/ 223 h 347"/>
                  <a:gd name="T98" fmla="*/ 158 w 351"/>
                  <a:gd name="T99" fmla="*/ 215 h 347"/>
                  <a:gd name="T100" fmla="*/ 129 w 351"/>
                  <a:gd name="T101" fmla="*/ 189 h 347"/>
                  <a:gd name="T102" fmla="*/ 37 w 351"/>
                  <a:gd name="T103" fmla="*/ 111 h 347"/>
                  <a:gd name="T104" fmla="*/ 9 w 351"/>
                  <a:gd name="T105" fmla="*/ 89 h 347"/>
                  <a:gd name="T106" fmla="*/ 9 w 351"/>
                  <a:gd name="T107" fmla="*/ 91 h 347"/>
                  <a:gd name="T108" fmla="*/ 29 w 351"/>
                  <a:gd name="T109" fmla="*/ 117 h 347"/>
                  <a:gd name="T110" fmla="*/ 109 w 351"/>
                  <a:gd name="T111" fmla="*/ 209 h 347"/>
                  <a:gd name="T112" fmla="*/ 138 w 351"/>
                  <a:gd name="T113" fmla="*/ 240 h 347"/>
                  <a:gd name="T114" fmla="*/ 129 w 351"/>
                  <a:gd name="T115" fmla="*/ 249 h 347"/>
                  <a:gd name="T116" fmla="*/ 118 w 351"/>
                  <a:gd name="T117" fmla="*/ 312 h 347"/>
                  <a:gd name="T118" fmla="*/ 118 w 351"/>
                  <a:gd name="T119" fmla="*/ 312 h 347"/>
                  <a:gd name="T120" fmla="*/ 244 w 351"/>
                  <a:gd name="T121" fmla="*/ 140 h 347"/>
                  <a:gd name="T122" fmla="*/ 141 w 351"/>
                  <a:gd name="T123" fmla="*/ 243 h 347"/>
                  <a:gd name="T124" fmla="*/ 141 w 351"/>
                  <a:gd name="T125" fmla="*/ 24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1" h="347">
                    <a:moveTo>
                      <a:pt x="129" y="249"/>
                    </a:moveTo>
                    <a:lnTo>
                      <a:pt x="129" y="249"/>
                    </a:lnTo>
                    <a:lnTo>
                      <a:pt x="95" y="278"/>
                    </a:lnTo>
                    <a:lnTo>
                      <a:pt x="92" y="283"/>
                    </a:lnTo>
                    <a:lnTo>
                      <a:pt x="89" y="283"/>
                    </a:lnTo>
                    <a:lnTo>
                      <a:pt x="89" y="286"/>
                    </a:lnTo>
                    <a:lnTo>
                      <a:pt x="89" y="286"/>
                    </a:lnTo>
                    <a:lnTo>
                      <a:pt x="89" y="286"/>
                    </a:lnTo>
                    <a:lnTo>
                      <a:pt x="86" y="286"/>
                    </a:lnTo>
                    <a:lnTo>
                      <a:pt x="86" y="289"/>
                    </a:lnTo>
                    <a:lnTo>
                      <a:pt x="86" y="289"/>
                    </a:lnTo>
                    <a:lnTo>
                      <a:pt x="80" y="295"/>
                    </a:lnTo>
                    <a:lnTo>
                      <a:pt x="80" y="295"/>
                    </a:lnTo>
                    <a:lnTo>
                      <a:pt x="80" y="300"/>
                    </a:lnTo>
                    <a:lnTo>
                      <a:pt x="80" y="309"/>
                    </a:lnTo>
                    <a:lnTo>
                      <a:pt x="80" y="309"/>
                    </a:lnTo>
                    <a:lnTo>
                      <a:pt x="83" y="318"/>
                    </a:lnTo>
                    <a:lnTo>
                      <a:pt x="89" y="323"/>
                    </a:lnTo>
                    <a:lnTo>
                      <a:pt x="89" y="323"/>
                    </a:lnTo>
                    <a:lnTo>
                      <a:pt x="97" y="329"/>
                    </a:lnTo>
                    <a:lnTo>
                      <a:pt x="97" y="329"/>
                    </a:lnTo>
                    <a:lnTo>
                      <a:pt x="106" y="329"/>
                    </a:lnTo>
                    <a:lnTo>
                      <a:pt x="109" y="329"/>
                    </a:lnTo>
                    <a:lnTo>
                      <a:pt x="115" y="332"/>
                    </a:lnTo>
                    <a:lnTo>
                      <a:pt x="115" y="332"/>
                    </a:lnTo>
                    <a:lnTo>
                      <a:pt x="126" y="332"/>
                    </a:lnTo>
                    <a:lnTo>
                      <a:pt x="126" y="332"/>
                    </a:lnTo>
                    <a:lnTo>
                      <a:pt x="223" y="341"/>
                    </a:lnTo>
                    <a:lnTo>
                      <a:pt x="223" y="341"/>
                    </a:lnTo>
                    <a:lnTo>
                      <a:pt x="272" y="344"/>
                    </a:lnTo>
                    <a:lnTo>
                      <a:pt x="272" y="344"/>
                    </a:lnTo>
                    <a:lnTo>
                      <a:pt x="298" y="346"/>
                    </a:lnTo>
                    <a:lnTo>
                      <a:pt x="310" y="346"/>
                    </a:lnTo>
                    <a:lnTo>
                      <a:pt x="312" y="346"/>
                    </a:lnTo>
                    <a:lnTo>
                      <a:pt x="315" y="346"/>
                    </a:lnTo>
                    <a:lnTo>
                      <a:pt x="315" y="346"/>
                    </a:lnTo>
                    <a:lnTo>
                      <a:pt x="321" y="346"/>
                    </a:lnTo>
                    <a:lnTo>
                      <a:pt x="321" y="346"/>
                    </a:lnTo>
                    <a:lnTo>
                      <a:pt x="324" y="346"/>
                    </a:lnTo>
                    <a:lnTo>
                      <a:pt x="324" y="346"/>
                    </a:lnTo>
                    <a:lnTo>
                      <a:pt x="333" y="341"/>
                    </a:lnTo>
                    <a:lnTo>
                      <a:pt x="341" y="335"/>
                    </a:lnTo>
                    <a:lnTo>
                      <a:pt x="341" y="335"/>
                    </a:lnTo>
                    <a:lnTo>
                      <a:pt x="347" y="326"/>
                    </a:lnTo>
                    <a:lnTo>
                      <a:pt x="350" y="318"/>
                    </a:lnTo>
                    <a:lnTo>
                      <a:pt x="350" y="318"/>
                    </a:lnTo>
                    <a:lnTo>
                      <a:pt x="350" y="309"/>
                    </a:lnTo>
                    <a:lnTo>
                      <a:pt x="350" y="306"/>
                    </a:lnTo>
                    <a:lnTo>
                      <a:pt x="347" y="295"/>
                    </a:lnTo>
                    <a:lnTo>
                      <a:pt x="347" y="295"/>
                    </a:lnTo>
                    <a:lnTo>
                      <a:pt x="347" y="269"/>
                    </a:lnTo>
                    <a:lnTo>
                      <a:pt x="347" y="269"/>
                    </a:lnTo>
                    <a:lnTo>
                      <a:pt x="341" y="220"/>
                    </a:lnTo>
                    <a:lnTo>
                      <a:pt x="341" y="220"/>
                    </a:lnTo>
                    <a:lnTo>
                      <a:pt x="333" y="123"/>
                    </a:lnTo>
                    <a:lnTo>
                      <a:pt x="333" y="123"/>
                    </a:lnTo>
                    <a:lnTo>
                      <a:pt x="333" y="111"/>
                    </a:lnTo>
                    <a:lnTo>
                      <a:pt x="333" y="106"/>
                    </a:lnTo>
                    <a:lnTo>
                      <a:pt x="333" y="103"/>
                    </a:lnTo>
                    <a:lnTo>
                      <a:pt x="333" y="103"/>
                    </a:lnTo>
                    <a:lnTo>
                      <a:pt x="333" y="100"/>
                    </a:lnTo>
                    <a:lnTo>
                      <a:pt x="333" y="100"/>
                    </a:lnTo>
                    <a:lnTo>
                      <a:pt x="330" y="97"/>
                    </a:lnTo>
                    <a:lnTo>
                      <a:pt x="330" y="97"/>
                    </a:lnTo>
                    <a:lnTo>
                      <a:pt x="330" y="91"/>
                    </a:lnTo>
                    <a:lnTo>
                      <a:pt x="330" y="91"/>
                    </a:lnTo>
                    <a:lnTo>
                      <a:pt x="327" y="86"/>
                    </a:lnTo>
                    <a:lnTo>
                      <a:pt x="321" y="80"/>
                    </a:lnTo>
                    <a:lnTo>
                      <a:pt x="321" y="80"/>
                    </a:lnTo>
                    <a:lnTo>
                      <a:pt x="312" y="77"/>
                    </a:lnTo>
                    <a:lnTo>
                      <a:pt x="304" y="77"/>
                    </a:lnTo>
                    <a:lnTo>
                      <a:pt x="304" y="77"/>
                    </a:lnTo>
                    <a:lnTo>
                      <a:pt x="292" y="83"/>
                    </a:lnTo>
                    <a:lnTo>
                      <a:pt x="292" y="83"/>
                    </a:lnTo>
                    <a:lnTo>
                      <a:pt x="287" y="86"/>
                    </a:lnTo>
                    <a:lnTo>
                      <a:pt x="287" y="86"/>
                    </a:lnTo>
                    <a:lnTo>
                      <a:pt x="281" y="94"/>
                    </a:lnTo>
                    <a:lnTo>
                      <a:pt x="281" y="94"/>
                    </a:lnTo>
                    <a:lnTo>
                      <a:pt x="249" y="129"/>
                    </a:lnTo>
                    <a:lnTo>
                      <a:pt x="249" y="129"/>
                    </a:lnTo>
                    <a:lnTo>
                      <a:pt x="241" y="134"/>
                    </a:lnTo>
                    <a:lnTo>
                      <a:pt x="241" y="137"/>
                    </a:lnTo>
                    <a:lnTo>
                      <a:pt x="238" y="137"/>
                    </a:lnTo>
                    <a:lnTo>
                      <a:pt x="238" y="137"/>
                    </a:lnTo>
                    <a:lnTo>
                      <a:pt x="209" y="108"/>
                    </a:lnTo>
                    <a:lnTo>
                      <a:pt x="209" y="108"/>
                    </a:lnTo>
                    <a:lnTo>
                      <a:pt x="158" y="63"/>
                    </a:lnTo>
                    <a:lnTo>
                      <a:pt x="158" y="63"/>
                    </a:lnTo>
                    <a:lnTo>
                      <a:pt x="118" y="28"/>
                    </a:lnTo>
                    <a:lnTo>
                      <a:pt x="118" y="28"/>
                    </a:lnTo>
                    <a:lnTo>
                      <a:pt x="92" y="8"/>
                    </a:lnTo>
                    <a:lnTo>
                      <a:pt x="92" y="8"/>
                    </a:lnTo>
                    <a:lnTo>
                      <a:pt x="80" y="0"/>
                    </a:lnTo>
                    <a:lnTo>
                      <a:pt x="80" y="0"/>
                    </a:lnTo>
                    <a:lnTo>
                      <a:pt x="89" y="8"/>
                    </a:lnTo>
                    <a:lnTo>
                      <a:pt x="89" y="8"/>
                    </a:lnTo>
                    <a:lnTo>
                      <a:pt x="112" y="37"/>
                    </a:lnTo>
                    <a:lnTo>
                      <a:pt x="112" y="37"/>
                    </a:lnTo>
                    <a:lnTo>
                      <a:pt x="146" y="77"/>
                    </a:lnTo>
                    <a:lnTo>
                      <a:pt x="146" y="77"/>
                    </a:lnTo>
                    <a:lnTo>
                      <a:pt x="189" y="129"/>
                    </a:lnTo>
                    <a:lnTo>
                      <a:pt x="189" y="129"/>
                    </a:lnTo>
                    <a:lnTo>
                      <a:pt x="218" y="157"/>
                    </a:lnTo>
                    <a:lnTo>
                      <a:pt x="221" y="163"/>
                    </a:lnTo>
                    <a:lnTo>
                      <a:pt x="221" y="163"/>
                    </a:lnTo>
                    <a:lnTo>
                      <a:pt x="223" y="166"/>
                    </a:lnTo>
                    <a:lnTo>
                      <a:pt x="223" y="166"/>
                    </a:lnTo>
                    <a:lnTo>
                      <a:pt x="229" y="169"/>
                    </a:lnTo>
                    <a:lnTo>
                      <a:pt x="229" y="169"/>
                    </a:lnTo>
                    <a:lnTo>
                      <a:pt x="241" y="171"/>
                    </a:lnTo>
                    <a:lnTo>
                      <a:pt x="252" y="169"/>
                    </a:lnTo>
                    <a:lnTo>
                      <a:pt x="252" y="169"/>
                    </a:lnTo>
                    <a:lnTo>
                      <a:pt x="258" y="166"/>
                    </a:lnTo>
                    <a:lnTo>
                      <a:pt x="258" y="166"/>
                    </a:lnTo>
                    <a:lnTo>
                      <a:pt x="261" y="166"/>
                    </a:lnTo>
                    <a:lnTo>
                      <a:pt x="261" y="163"/>
                    </a:lnTo>
                    <a:lnTo>
                      <a:pt x="267" y="160"/>
                    </a:lnTo>
                    <a:lnTo>
                      <a:pt x="267" y="160"/>
                    </a:lnTo>
                    <a:lnTo>
                      <a:pt x="275" y="152"/>
                    </a:lnTo>
                    <a:lnTo>
                      <a:pt x="275" y="152"/>
                    </a:lnTo>
                    <a:lnTo>
                      <a:pt x="292" y="134"/>
                    </a:lnTo>
                    <a:lnTo>
                      <a:pt x="292" y="134"/>
                    </a:lnTo>
                    <a:lnTo>
                      <a:pt x="298" y="223"/>
                    </a:lnTo>
                    <a:lnTo>
                      <a:pt x="298" y="223"/>
                    </a:lnTo>
                    <a:lnTo>
                      <a:pt x="301" y="272"/>
                    </a:lnTo>
                    <a:lnTo>
                      <a:pt x="301" y="272"/>
                    </a:lnTo>
                    <a:lnTo>
                      <a:pt x="301" y="298"/>
                    </a:lnTo>
                    <a:lnTo>
                      <a:pt x="301" y="300"/>
                    </a:lnTo>
                    <a:lnTo>
                      <a:pt x="301" y="300"/>
                    </a:lnTo>
                    <a:lnTo>
                      <a:pt x="301" y="300"/>
                    </a:lnTo>
                    <a:lnTo>
                      <a:pt x="275" y="298"/>
                    </a:lnTo>
                    <a:lnTo>
                      <a:pt x="275" y="298"/>
                    </a:lnTo>
                    <a:lnTo>
                      <a:pt x="226" y="295"/>
                    </a:lnTo>
                    <a:lnTo>
                      <a:pt x="226" y="295"/>
                    </a:lnTo>
                    <a:lnTo>
                      <a:pt x="138" y="292"/>
                    </a:lnTo>
                    <a:lnTo>
                      <a:pt x="138" y="292"/>
                    </a:lnTo>
                    <a:lnTo>
                      <a:pt x="152" y="275"/>
                    </a:lnTo>
                    <a:lnTo>
                      <a:pt x="152" y="275"/>
                    </a:lnTo>
                    <a:lnTo>
                      <a:pt x="160" y="266"/>
                    </a:lnTo>
                    <a:lnTo>
                      <a:pt x="163" y="260"/>
                    </a:lnTo>
                    <a:lnTo>
                      <a:pt x="163" y="260"/>
                    </a:lnTo>
                    <a:lnTo>
                      <a:pt x="169" y="252"/>
                    </a:lnTo>
                    <a:lnTo>
                      <a:pt x="169" y="252"/>
                    </a:lnTo>
                    <a:lnTo>
                      <a:pt x="172" y="240"/>
                    </a:lnTo>
                    <a:lnTo>
                      <a:pt x="169" y="229"/>
                    </a:lnTo>
                    <a:lnTo>
                      <a:pt x="169" y="229"/>
                    </a:lnTo>
                    <a:lnTo>
                      <a:pt x="166" y="223"/>
                    </a:lnTo>
                    <a:lnTo>
                      <a:pt x="166" y="223"/>
                    </a:lnTo>
                    <a:lnTo>
                      <a:pt x="163" y="220"/>
                    </a:lnTo>
                    <a:lnTo>
                      <a:pt x="158" y="215"/>
                    </a:lnTo>
                    <a:lnTo>
                      <a:pt x="158" y="215"/>
                    </a:lnTo>
                    <a:lnTo>
                      <a:pt x="129" y="189"/>
                    </a:lnTo>
                    <a:lnTo>
                      <a:pt x="129" y="189"/>
                    </a:lnTo>
                    <a:lnTo>
                      <a:pt x="78" y="146"/>
                    </a:lnTo>
                    <a:lnTo>
                      <a:pt x="78" y="146"/>
                    </a:lnTo>
                    <a:lnTo>
                      <a:pt x="37" y="111"/>
                    </a:lnTo>
                    <a:lnTo>
                      <a:pt x="37" y="111"/>
                    </a:lnTo>
                    <a:lnTo>
                      <a:pt x="9" y="89"/>
                    </a:lnTo>
                    <a:lnTo>
                      <a:pt x="9" y="89"/>
                    </a:lnTo>
                    <a:lnTo>
                      <a:pt x="0" y="80"/>
                    </a:lnTo>
                    <a:lnTo>
                      <a:pt x="0" y="80"/>
                    </a:lnTo>
                    <a:lnTo>
                      <a:pt x="9" y="91"/>
                    </a:lnTo>
                    <a:lnTo>
                      <a:pt x="9" y="91"/>
                    </a:lnTo>
                    <a:lnTo>
                      <a:pt x="29" y="117"/>
                    </a:lnTo>
                    <a:lnTo>
                      <a:pt x="29" y="117"/>
                    </a:lnTo>
                    <a:lnTo>
                      <a:pt x="66" y="157"/>
                    </a:lnTo>
                    <a:lnTo>
                      <a:pt x="66" y="157"/>
                    </a:lnTo>
                    <a:lnTo>
                      <a:pt x="109" y="209"/>
                    </a:lnTo>
                    <a:lnTo>
                      <a:pt x="109" y="209"/>
                    </a:lnTo>
                    <a:lnTo>
                      <a:pt x="138" y="237"/>
                    </a:lnTo>
                    <a:lnTo>
                      <a:pt x="138" y="240"/>
                    </a:lnTo>
                    <a:lnTo>
                      <a:pt x="138" y="240"/>
                    </a:lnTo>
                    <a:lnTo>
                      <a:pt x="138" y="240"/>
                    </a:lnTo>
                    <a:lnTo>
                      <a:pt x="129" y="249"/>
                    </a:lnTo>
                    <a:close/>
                    <a:moveTo>
                      <a:pt x="118" y="315"/>
                    </a:moveTo>
                    <a:lnTo>
                      <a:pt x="118" y="312"/>
                    </a:lnTo>
                    <a:lnTo>
                      <a:pt x="118" y="312"/>
                    </a:lnTo>
                    <a:lnTo>
                      <a:pt x="118" y="312"/>
                    </a:lnTo>
                    <a:lnTo>
                      <a:pt x="118" y="312"/>
                    </a:lnTo>
                    <a:lnTo>
                      <a:pt x="118" y="312"/>
                    </a:lnTo>
                    <a:lnTo>
                      <a:pt x="118" y="312"/>
                    </a:lnTo>
                    <a:lnTo>
                      <a:pt x="118" y="315"/>
                    </a:lnTo>
                    <a:close/>
                    <a:moveTo>
                      <a:pt x="244" y="140"/>
                    </a:moveTo>
                    <a:lnTo>
                      <a:pt x="244" y="137"/>
                    </a:lnTo>
                    <a:lnTo>
                      <a:pt x="244" y="140"/>
                    </a:lnTo>
                    <a:close/>
                    <a:moveTo>
                      <a:pt x="141" y="243"/>
                    </a:moveTo>
                    <a:lnTo>
                      <a:pt x="141" y="243"/>
                    </a:lnTo>
                    <a:lnTo>
                      <a:pt x="141" y="243"/>
                    </a:lnTo>
                    <a:lnTo>
                      <a:pt x="141" y="240"/>
                    </a:lnTo>
                    <a:lnTo>
                      <a:pt x="141" y="240"/>
                    </a:lnTo>
                    <a:lnTo>
                      <a:pt x="141" y="24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618" name="Freeform 46"/>
              <p:cNvSpPr>
                <a:spLocks noChangeArrowheads="1"/>
              </p:cNvSpPr>
              <p:nvPr/>
            </p:nvSpPr>
            <p:spPr bwMode="auto">
              <a:xfrm>
                <a:off x="8463436" y="1607486"/>
                <a:ext cx="84422" cy="84422"/>
              </a:xfrm>
              <a:custGeom>
                <a:avLst/>
                <a:gdLst>
                  <a:gd name="T0" fmla="*/ 283 w 347"/>
                  <a:gd name="T1" fmla="*/ 158 h 350"/>
                  <a:gd name="T2" fmla="*/ 318 w 347"/>
                  <a:gd name="T3" fmla="*/ 117 h 350"/>
                  <a:gd name="T4" fmla="*/ 346 w 347"/>
                  <a:gd name="T5" fmla="*/ 80 h 350"/>
                  <a:gd name="T6" fmla="*/ 338 w 347"/>
                  <a:gd name="T7" fmla="*/ 89 h 350"/>
                  <a:gd name="T8" fmla="*/ 272 w 347"/>
                  <a:gd name="T9" fmla="*/ 146 h 350"/>
                  <a:gd name="T10" fmla="*/ 220 w 347"/>
                  <a:gd name="T11" fmla="*/ 192 h 350"/>
                  <a:gd name="T12" fmla="*/ 183 w 347"/>
                  <a:gd name="T13" fmla="*/ 221 h 350"/>
                  <a:gd name="T14" fmla="*/ 180 w 347"/>
                  <a:gd name="T15" fmla="*/ 229 h 350"/>
                  <a:gd name="T16" fmla="*/ 177 w 347"/>
                  <a:gd name="T17" fmla="*/ 252 h 350"/>
                  <a:gd name="T18" fmla="*/ 180 w 347"/>
                  <a:gd name="T19" fmla="*/ 258 h 350"/>
                  <a:gd name="T20" fmla="*/ 189 w 347"/>
                  <a:gd name="T21" fmla="*/ 266 h 350"/>
                  <a:gd name="T22" fmla="*/ 194 w 347"/>
                  <a:gd name="T23" fmla="*/ 275 h 350"/>
                  <a:gd name="T24" fmla="*/ 126 w 347"/>
                  <a:gd name="T25" fmla="*/ 298 h 350"/>
                  <a:gd name="T26" fmla="*/ 74 w 347"/>
                  <a:gd name="T27" fmla="*/ 301 h 350"/>
                  <a:gd name="T28" fmla="*/ 49 w 347"/>
                  <a:gd name="T29" fmla="*/ 301 h 350"/>
                  <a:gd name="T30" fmla="*/ 49 w 347"/>
                  <a:gd name="T31" fmla="*/ 275 h 350"/>
                  <a:gd name="T32" fmla="*/ 57 w 347"/>
                  <a:gd name="T33" fmla="*/ 137 h 350"/>
                  <a:gd name="T34" fmla="*/ 74 w 347"/>
                  <a:gd name="T35" fmla="*/ 152 h 350"/>
                  <a:gd name="T36" fmla="*/ 86 w 347"/>
                  <a:gd name="T37" fmla="*/ 163 h 350"/>
                  <a:gd name="T38" fmla="*/ 109 w 347"/>
                  <a:gd name="T39" fmla="*/ 172 h 350"/>
                  <a:gd name="T40" fmla="*/ 126 w 347"/>
                  <a:gd name="T41" fmla="*/ 166 h 350"/>
                  <a:gd name="T42" fmla="*/ 131 w 347"/>
                  <a:gd name="T43" fmla="*/ 158 h 350"/>
                  <a:gd name="T44" fmla="*/ 157 w 347"/>
                  <a:gd name="T45" fmla="*/ 129 h 350"/>
                  <a:gd name="T46" fmla="*/ 238 w 347"/>
                  <a:gd name="T47" fmla="*/ 37 h 350"/>
                  <a:gd name="T48" fmla="*/ 260 w 347"/>
                  <a:gd name="T49" fmla="*/ 11 h 350"/>
                  <a:gd name="T50" fmla="*/ 258 w 347"/>
                  <a:gd name="T51" fmla="*/ 9 h 350"/>
                  <a:gd name="T52" fmla="*/ 232 w 347"/>
                  <a:gd name="T53" fmla="*/ 31 h 350"/>
                  <a:gd name="T54" fmla="*/ 140 w 347"/>
                  <a:gd name="T55" fmla="*/ 111 h 350"/>
                  <a:gd name="T56" fmla="*/ 109 w 347"/>
                  <a:gd name="T57" fmla="*/ 137 h 350"/>
                  <a:gd name="T58" fmla="*/ 100 w 347"/>
                  <a:gd name="T59" fmla="*/ 129 h 350"/>
                  <a:gd name="T60" fmla="*/ 66 w 347"/>
                  <a:gd name="T61" fmla="*/ 92 h 350"/>
                  <a:gd name="T62" fmla="*/ 63 w 347"/>
                  <a:gd name="T63" fmla="*/ 89 h 350"/>
                  <a:gd name="T64" fmla="*/ 60 w 347"/>
                  <a:gd name="T65" fmla="*/ 86 h 350"/>
                  <a:gd name="T66" fmla="*/ 51 w 347"/>
                  <a:gd name="T67" fmla="*/ 80 h 350"/>
                  <a:gd name="T68" fmla="*/ 37 w 347"/>
                  <a:gd name="T69" fmla="*/ 80 h 350"/>
                  <a:gd name="T70" fmla="*/ 23 w 347"/>
                  <a:gd name="T71" fmla="*/ 89 h 350"/>
                  <a:gd name="T72" fmla="*/ 17 w 347"/>
                  <a:gd name="T73" fmla="*/ 106 h 350"/>
                  <a:gd name="T74" fmla="*/ 17 w 347"/>
                  <a:gd name="T75" fmla="*/ 114 h 350"/>
                  <a:gd name="T76" fmla="*/ 8 w 347"/>
                  <a:gd name="T77" fmla="*/ 223 h 350"/>
                  <a:gd name="T78" fmla="*/ 3 w 347"/>
                  <a:gd name="T79" fmla="*/ 272 h 350"/>
                  <a:gd name="T80" fmla="*/ 0 w 347"/>
                  <a:gd name="T81" fmla="*/ 312 h 350"/>
                  <a:gd name="T82" fmla="*/ 0 w 347"/>
                  <a:gd name="T83" fmla="*/ 321 h 350"/>
                  <a:gd name="T84" fmla="*/ 3 w 347"/>
                  <a:gd name="T85" fmla="*/ 323 h 350"/>
                  <a:gd name="T86" fmla="*/ 11 w 347"/>
                  <a:gd name="T87" fmla="*/ 341 h 350"/>
                  <a:gd name="T88" fmla="*/ 28 w 347"/>
                  <a:gd name="T89" fmla="*/ 349 h 350"/>
                  <a:gd name="T90" fmla="*/ 54 w 347"/>
                  <a:gd name="T91" fmla="*/ 349 h 350"/>
                  <a:gd name="T92" fmla="*/ 80 w 347"/>
                  <a:gd name="T93" fmla="*/ 347 h 350"/>
                  <a:gd name="T94" fmla="*/ 226 w 347"/>
                  <a:gd name="T95" fmla="*/ 335 h 350"/>
                  <a:gd name="T96" fmla="*/ 243 w 347"/>
                  <a:gd name="T97" fmla="*/ 332 h 350"/>
                  <a:gd name="T98" fmla="*/ 246 w 347"/>
                  <a:gd name="T99" fmla="*/ 332 h 350"/>
                  <a:gd name="T100" fmla="*/ 252 w 347"/>
                  <a:gd name="T101" fmla="*/ 329 h 350"/>
                  <a:gd name="T102" fmla="*/ 255 w 347"/>
                  <a:gd name="T103" fmla="*/ 329 h 350"/>
                  <a:gd name="T104" fmla="*/ 266 w 347"/>
                  <a:gd name="T105" fmla="*/ 321 h 350"/>
                  <a:gd name="T106" fmla="*/ 269 w 347"/>
                  <a:gd name="T107" fmla="*/ 303 h 350"/>
                  <a:gd name="T108" fmla="*/ 260 w 347"/>
                  <a:gd name="T109" fmla="*/ 286 h 350"/>
                  <a:gd name="T110" fmla="*/ 252 w 347"/>
                  <a:gd name="T111" fmla="*/ 281 h 350"/>
                  <a:gd name="T112" fmla="*/ 212 w 347"/>
                  <a:gd name="T113" fmla="*/ 243 h 350"/>
                  <a:gd name="T114" fmla="*/ 212 w 347"/>
                  <a:gd name="T115" fmla="*/ 238 h 350"/>
                  <a:gd name="T116" fmla="*/ 106 w 347"/>
                  <a:gd name="T117" fmla="*/ 140 h 350"/>
                  <a:gd name="T118" fmla="*/ 209 w 347"/>
                  <a:gd name="T119" fmla="*/ 2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 h="350">
                    <a:moveTo>
                      <a:pt x="238" y="209"/>
                    </a:moveTo>
                    <a:lnTo>
                      <a:pt x="238" y="209"/>
                    </a:lnTo>
                    <a:lnTo>
                      <a:pt x="283" y="158"/>
                    </a:lnTo>
                    <a:lnTo>
                      <a:pt x="283" y="158"/>
                    </a:lnTo>
                    <a:lnTo>
                      <a:pt x="318" y="117"/>
                    </a:lnTo>
                    <a:lnTo>
                      <a:pt x="318" y="117"/>
                    </a:lnTo>
                    <a:lnTo>
                      <a:pt x="340" y="92"/>
                    </a:lnTo>
                    <a:lnTo>
                      <a:pt x="340" y="92"/>
                    </a:lnTo>
                    <a:lnTo>
                      <a:pt x="346" y="80"/>
                    </a:lnTo>
                    <a:lnTo>
                      <a:pt x="346" y="80"/>
                    </a:lnTo>
                    <a:lnTo>
                      <a:pt x="338" y="89"/>
                    </a:lnTo>
                    <a:lnTo>
                      <a:pt x="338" y="89"/>
                    </a:lnTo>
                    <a:lnTo>
                      <a:pt x="312" y="111"/>
                    </a:lnTo>
                    <a:lnTo>
                      <a:pt x="312" y="111"/>
                    </a:lnTo>
                    <a:lnTo>
                      <a:pt x="272" y="146"/>
                    </a:lnTo>
                    <a:lnTo>
                      <a:pt x="272" y="146"/>
                    </a:lnTo>
                    <a:lnTo>
                      <a:pt x="220" y="192"/>
                    </a:lnTo>
                    <a:lnTo>
                      <a:pt x="220" y="192"/>
                    </a:lnTo>
                    <a:lnTo>
                      <a:pt x="189" y="218"/>
                    </a:lnTo>
                    <a:lnTo>
                      <a:pt x="186" y="221"/>
                    </a:lnTo>
                    <a:lnTo>
                      <a:pt x="183" y="221"/>
                    </a:lnTo>
                    <a:lnTo>
                      <a:pt x="183" y="223"/>
                    </a:lnTo>
                    <a:lnTo>
                      <a:pt x="183" y="223"/>
                    </a:lnTo>
                    <a:lnTo>
                      <a:pt x="180" y="229"/>
                    </a:lnTo>
                    <a:lnTo>
                      <a:pt x="180" y="229"/>
                    </a:lnTo>
                    <a:lnTo>
                      <a:pt x="177" y="240"/>
                    </a:lnTo>
                    <a:lnTo>
                      <a:pt x="177" y="252"/>
                    </a:lnTo>
                    <a:lnTo>
                      <a:pt x="177" y="252"/>
                    </a:lnTo>
                    <a:lnTo>
                      <a:pt x="180" y="258"/>
                    </a:lnTo>
                    <a:lnTo>
                      <a:pt x="180" y="258"/>
                    </a:lnTo>
                    <a:lnTo>
                      <a:pt x="183" y="260"/>
                    </a:lnTo>
                    <a:lnTo>
                      <a:pt x="183" y="260"/>
                    </a:lnTo>
                    <a:lnTo>
                      <a:pt x="189" y="266"/>
                    </a:lnTo>
                    <a:lnTo>
                      <a:pt x="189" y="266"/>
                    </a:lnTo>
                    <a:lnTo>
                      <a:pt x="194" y="275"/>
                    </a:lnTo>
                    <a:lnTo>
                      <a:pt x="194" y="275"/>
                    </a:lnTo>
                    <a:lnTo>
                      <a:pt x="212" y="292"/>
                    </a:lnTo>
                    <a:lnTo>
                      <a:pt x="212" y="292"/>
                    </a:lnTo>
                    <a:lnTo>
                      <a:pt x="126" y="298"/>
                    </a:lnTo>
                    <a:lnTo>
                      <a:pt x="126" y="298"/>
                    </a:lnTo>
                    <a:lnTo>
                      <a:pt x="74" y="301"/>
                    </a:lnTo>
                    <a:lnTo>
                      <a:pt x="74" y="301"/>
                    </a:lnTo>
                    <a:lnTo>
                      <a:pt x="51" y="301"/>
                    </a:lnTo>
                    <a:lnTo>
                      <a:pt x="49" y="301"/>
                    </a:lnTo>
                    <a:lnTo>
                      <a:pt x="49" y="301"/>
                    </a:lnTo>
                    <a:lnTo>
                      <a:pt x="49" y="301"/>
                    </a:lnTo>
                    <a:lnTo>
                      <a:pt x="49" y="275"/>
                    </a:lnTo>
                    <a:lnTo>
                      <a:pt x="49" y="275"/>
                    </a:lnTo>
                    <a:lnTo>
                      <a:pt x="51" y="226"/>
                    </a:lnTo>
                    <a:lnTo>
                      <a:pt x="51" y="226"/>
                    </a:lnTo>
                    <a:lnTo>
                      <a:pt x="57" y="137"/>
                    </a:lnTo>
                    <a:lnTo>
                      <a:pt x="57" y="137"/>
                    </a:lnTo>
                    <a:lnTo>
                      <a:pt x="74" y="152"/>
                    </a:lnTo>
                    <a:lnTo>
                      <a:pt x="74" y="152"/>
                    </a:lnTo>
                    <a:lnTo>
                      <a:pt x="83" y="160"/>
                    </a:lnTo>
                    <a:lnTo>
                      <a:pt x="86" y="163"/>
                    </a:lnTo>
                    <a:lnTo>
                      <a:pt x="86" y="163"/>
                    </a:lnTo>
                    <a:lnTo>
                      <a:pt x="97" y="172"/>
                    </a:lnTo>
                    <a:lnTo>
                      <a:pt x="97" y="172"/>
                    </a:lnTo>
                    <a:lnTo>
                      <a:pt x="109" y="172"/>
                    </a:lnTo>
                    <a:lnTo>
                      <a:pt x="120" y="169"/>
                    </a:lnTo>
                    <a:lnTo>
                      <a:pt x="120" y="169"/>
                    </a:lnTo>
                    <a:lnTo>
                      <a:pt x="126" y="166"/>
                    </a:lnTo>
                    <a:lnTo>
                      <a:pt x="126" y="166"/>
                    </a:lnTo>
                    <a:lnTo>
                      <a:pt x="129" y="163"/>
                    </a:lnTo>
                    <a:lnTo>
                      <a:pt x="131" y="158"/>
                    </a:lnTo>
                    <a:lnTo>
                      <a:pt x="131" y="158"/>
                    </a:lnTo>
                    <a:lnTo>
                      <a:pt x="157" y="129"/>
                    </a:lnTo>
                    <a:lnTo>
                      <a:pt x="157" y="129"/>
                    </a:lnTo>
                    <a:lnTo>
                      <a:pt x="203" y="77"/>
                    </a:lnTo>
                    <a:lnTo>
                      <a:pt x="203" y="77"/>
                    </a:lnTo>
                    <a:lnTo>
                      <a:pt x="238" y="37"/>
                    </a:lnTo>
                    <a:lnTo>
                      <a:pt x="238" y="37"/>
                    </a:lnTo>
                    <a:lnTo>
                      <a:pt x="260" y="11"/>
                    </a:lnTo>
                    <a:lnTo>
                      <a:pt x="260" y="11"/>
                    </a:lnTo>
                    <a:lnTo>
                      <a:pt x="266" y="0"/>
                    </a:lnTo>
                    <a:lnTo>
                      <a:pt x="266" y="0"/>
                    </a:lnTo>
                    <a:lnTo>
                      <a:pt x="258" y="9"/>
                    </a:lnTo>
                    <a:lnTo>
                      <a:pt x="258" y="9"/>
                    </a:lnTo>
                    <a:lnTo>
                      <a:pt x="232" y="31"/>
                    </a:lnTo>
                    <a:lnTo>
                      <a:pt x="232" y="31"/>
                    </a:lnTo>
                    <a:lnTo>
                      <a:pt x="192" y="66"/>
                    </a:lnTo>
                    <a:lnTo>
                      <a:pt x="192" y="66"/>
                    </a:lnTo>
                    <a:lnTo>
                      <a:pt x="140" y="111"/>
                    </a:lnTo>
                    <a:lnTo>
                      <a:pt x="140" y="111"/>
                    </a:lnTo>
                    <a:lnTo>
                      <a:pt x="109" y="137"/>
                    </a:lnTo>
                    <a:lnTo>
                      <a:pt x="109" y="137"/>
                    </a:lnTo>
                    <a:lnTo>
                      <a:pt x="106" y="137"/>
                    </a:lnTo>
                    <a:lnTo>
                      <a:pt x="106" y="137"/>
                    </a:lnTo>
                    <a:lnTo>
                      <a:pt x="100" y="129"/>
                    </a:lnTo>
                    <a:lnTo>
                      <a:pt x="100" y="129"/>
                    </a:lnTo>
                    <a:lnTo>
                      <a:pt x="68" y="94"/>
                    </a:lnTo>
                    <a:lnTo>
                      <a:pt x="66" y="92"/>
                    </a:lnTo>
                    <a:lnTo>
                      <a:pt x="63" y="89"/>
                    </a:lnTo>
                    <a:lnTo>
                      <a:pt x="63" y="89"/>
                    </a:lnTo>
                    <a:lnTo>
                      <a:pt x="63" y="89"/>
                    </a:lnTo>
                    <a:lnTo>
                      <a:pt x="63" y="89"/>
                    </a:lnTo>
                    <a:lnTo>
                      <a:pt x="60" y="86"/>
                    </a:lnTo>
                    <a:lnTo>
                      <a:pt x="60" y="86"/>
                    </a:lnTo>
                    <a:lnTo>
                      <a:pt x="60" y="86"/>
                    </a:lnTo>
                    <a:lnTo>
                      <a:pt x="51" y="80"/>
                    </a:lnTo>
                    <a:lnTo>
                      <a:pt x="51" y="80"/>
                    </a:lnTo>
                    <a:lnTo>
                      <a:pt x="46" y="80"/>
                    </a:lnTo>
                    <a:lnTo>
                      <a:pt x="37" y="80"/>
                    </a:lnTo>
                    <a:lnTo>
                      <a:pt x="37" y="80"/>
                    </a:lnTo>
                    <a:lnTo>
                      <a:pt x="28" y="83"/>
                    </a:lnTo>
                    <a:lnTo>
                      <a:pt x="23" y="89"/>
                    </a:lnTo>
                    <a:lnTo>
                      <a:pt x="23" y="89"/>
                    </a:lnTo>
                    <a:lnTo>
                      <a:pt x="20" y="97"/>
                    </a:lnTo>
                    <a:lnTo>
                      <a:pt x="20" y="97"/>
                    </a:lnTo>
                    <a:lnTo>
                      <a:pt x="17" y="106"/>
                    </a:lnTo>
                    <a:lnTo>
                      <a:pt x="17" y="109"/>
                    </a:lnTo>
                    <a:lnTo>
                      <a:pt x="17" y="114"/>
                    </a:lnTo>
                    <a:lnTo>
                      <a:pt x="17" y="114"/>
                    </a:lnTo>
                    <a:lnTo>
                      <a:pt x="17" y="126"/>
                    </a:lnTo>
                    <a:lnTo>
                      <a:pt x="17" y="126"/>
                    </a:lnTo>
                    <a:lnTo>
                      <a:pt x="8" y="223"/>
                    </a:lnTo>
                    <a:lnTo>
                      <a:pt x="8" y="223"/>
                    </a:lnTo>
                    <a:lnTo>
                      <a:pt x="3" y="272"/>
                    </a:lnTo>
                    <a:lnTo>
                      <a:pt x="3" y="272"/>
                    </a:lnTo>
                    <a:lnTo>
                      <a:pt x="3" y="298"/>
                    </a:lnTo>
                    <a:lnTo>
                      <a:pt x="0" y="309"/>
                    </a:lnTo>
                    <a:lnTo>
                      <a:pt x="0" y="312"/>
                    </a:lnTo>
                    <a:lnTo>
                      <a:pt x="0" y="315"/>
                    </a:lnTo>
                    <a:lnTo>
                      <a:pt x="0" y="315"/>
                    </a:lnTo>
                    <a:lnTo>
                      <a:pt x="0" y="321"/>
                    </a:lnTo>
                    <a:lnTo>
                      <a:pt x="0" y="321"/>
                    </a:lnTo>
                    <a:lnTo>
                      <a:pt x="3" y="323"/>
                    </a:lnTo>
                    <a:lnTo>
                      <a:pt x="3" y="323"/>
                    </a:lnTo>
                    <a:lnTo>
                      <a:pt x="5" y="332"/>
                    </a:lnTo>
                    <a:lnTo>
                      <a:pt x="11" y="341"/>
                    </a:lnTo>
                    <a:lnTo>
                      <a:pt x="11" y="341"/>
                    </a:lnTo>
                    <a:lnTo>
                      <a:pt x="20" y="347"/>
                    </a:lnTo>
                    <a:lnTo>
                      <a:pt x="28" y="349"/>
                    </a:lnTo>
                    <a:lnTo>
                      <a:pt x="28" y="349"/>
                    </a:lnTo>
                    <a:lnTo>
                      <a:pt x="37" y="349"/>
                    </a:lnTo>
                    <a:lnTo>
                      <a:pt x="40" y="349"/>
                    </a:lnTo>
                    <a:lnTo>
                      <a:pt x="54" y="349"/>
                    </a:lnTo>
                    <a:lnTo>
                      <a:pt x="54" y="349"/>
                    </a:lnTo>
                    <a:lnTo>
                      <a:pt x="80" y="347"/>
                    </a:lnTo>
                    <a:lnTo>
                      <a:pt x="80" y="347"/>
                    </a:lnTo>
                    <a:lnTo>
                      <a:pt x="129" y="344"/>
                    </a:lnTo>
                    <a:lnTo>
                      <a:pt x="129" y="344"/>
                    </a:lnTo>
                    <a:lnTo>
                      <a:pt x="226" y="335"/>
                    </a:lnTo>
                    <a:lnTo>
                      <a:pt x="226" y="335"/>
                    </a:lnTo>
                    <a:lnTo>
                      <a:pt x="238" y="332"/>
                    </a:lnTo>
                    <a:lnTo>
                      <a:pt x="243" y="332"/>
                    </a:lnTo>
                    <a:lnTo>
                      <a:pt x="243" y="332"/>
                    </a:lnTo>
                    <a:lnTo>
                      <a:pt x="246" y="332"/>
                    </a:lnTo>
                    <a:lnTo>
                      <a:pt x="246" y="332"/>
                    </a:lnTo>
                    <a:lnTo>
                      <a:pt x="246" y="332"/>
                    </a:lnTo>
                    <a:lnTo>
                      <a:pt x="246" y="332"/>
                    </a:lnTo>
                    <a:lnTo>
                      <a:pt x="252" y="329"/>
                    </a:lnTo>
                    <a:lnTo>
                      <a:pt x="252" y="329"/>
                    </a:lnTo>
                    <a:lnTo>
                      <a:pt x="255" y="329"/>
                    </a:lnTo>
                    <a:lnTo>
                      <a:pt x="255" y="329"/>
                    </a:lnTo>
                    <a:lnTo>
                      <a:pt x="260" y="326"/>
                    </a:lnTo>
                    <a:lnTo>
                      <a:pt x="266" y="321"/>
                    </a:lnTo>
                    <a:lnTo>
                      <a:pt x="266" y="321"/>
                    </a:lnTo>
                    <a:lnTo>
                      <a:pt x="269" y="312"/>
                    </a:lnTo>
                    <a:lnTo>
                      <a:pt x="269" y="303"/>
                    </a:lnTo>
                    <a:lnTo>
                      <a:pt x="269" y="303"/>
                    </a:lnTo>
                    <a:lnTo>
                      <a:pt x="266" y="292"/>
                    </a:lnTo>
                    <a:lnTo>
                      <a:pt x="266" y="292"/>
                    </a:lnTo>
                    <a:lnTo>
                      <a:pt x="260" y="286"/>
                    </a:lnTo>
                    <a:lnTo>
                      <a:pt x="260" y="286"/>
                    </a:lnTo>
                    <a:lnTo>
                      <a:pt x="252" y="281"/>
                    </a:lnTo>
                    <a:lnTo>
                      <a:pt x="252" y="281"/>
                    </a:lnTo>
                    <a:lnTo>
                      <a:pt x="220" y="249"/>
                    </a:lnTo>
                    <a:lnTo>
                      <a:pt x="220" y="249"/>
                    </a:lnTo>
                    <a:lnTo>
                      <a:pt x="212" y="243"/>
                    </a:lnTo>
                    <a:lnTo>
                      <a:pt x="212" y="240"/>
                    </a:lnTo>
                    <a:lnTo>
                      <a:pt x="212" y="238"/>
                    </a:lnTo>
                    <a:lnTo>
                      <a:pt x="212" y="238"/>
                    </a:lnTo>
                    <a:lnTo>
                      <a:pt x="238" y="209"/>
                    </a:lnTo>
                    <a:close/>
                    <a:moveTo>
                      <a:pt x="106" y="140"/>
                    </a:moveTo>
                    <a:lnTo>
                      <a:pt x="106" y="140"/>
                    </a:lnTo>
                    <a:close/>
                    <a:moveTo>
                      <a:pt x="34" y="117"/>
                    </a:moveTo>
                    <a:lnTo>
                      <a:pt x="34" y="117"/>
                    </a:lnTo>
                    <a:close/>
                    <a:moveTo>
                      <a:pt x="209" y="243"/>
                    </a:moveTo>
                    <a:lnTo>
                      <a:pt x="209" y="24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grpSp>
      </p:grpSp>
      <p:grpSp>
        <p:nvGrpSpPr>
          <p:cNvPr id="1427" name="Group 1426"/>
          <p:cNvGrpSpPr>
            <a:grpSpLocks noChangeAspect="1"/>
          </p:cNvGrpSpPr>
          <p:nvPr/>
        </p:nvGrpSpPr>
        <p:grpSpPr>
          <a:xfrm flipH="1" flipV="1">
            <a:off x="6332650" y="3992352"/>
            <a:ext cx="377206" cy="254871"/>
            <a:chOff x="8283907" y="1365185"/>
            <a:chExt cx="659342" cy="413558"/>
          </a:xfrm>
          <a:solidFill>
            <a:schemeClr val="tx1"/>
          </a:solidFill>
        </p:grpSpPr>
        <p:sp>
          <p:nvSpPr>
            <p:cNvPr id="1543" name="Freeform 10"/>
            <p:cNvSpPr>
              <a:spLocks noChangeArrowheads="1"/>
            </p:cNvSpPr>
            <p:nvPr/>
          </p:nvSpPr>
          <p:spPr bwMode="auto">
            <a:xfrm>
              <a:off x="8283907" y="1365185"/>
              <a:ext cx="659342" cy="413558"/>
            </a:xfrm>
            <a:custGeom>
              <a:avLst/>
              <a:gdLst>
                <a:gd name="T0" fmla="*/ 2692 w 2719"/>
                <a:gd name="T1" fmla="*/ 249 h 1705"/>
                <a:gd name="T2" fmla="*/ 2514 w 2719"/>
                <a:gd name="T3" fmla="*/ 189 h 1705"/>
                <a:gd name="T4" fmla="*/ 2328 w 2719"/>
                <a:gd name="T5" fmla="*/ 126 h 1705"/>
                <a:gd name="T6" fmla="*/ 2142 w 2719"/>
                <a:gd name="T7" fmla="*/ 63 h 1705"/>
                <a:gd name="T8" fmla="*/ 1953 w 2719"/>
                <a:gd name="T9" fmla="*/ 0 h 1705"/>
                <a:gd name="T10" fmla="*/ 2136 w 2719"/>
                <a:gd name="T11" fmla="*/ 74 h 1705"/>
                <a:gd name="T12" fmla="*/ 2320 w 2719"/>
                <a:gd name="T13" fmla="*/ 148 h 1705"/>
                <a:gd name="T14" fmla="*/ 2503 w 2719"/>
                <a:gd name="T15" fmla="*/ 223 h 1705"/>
                <a:gd name="T16" fmla="*/ 2394 w 2719"/>
                <a:gd name="T17" fmla="*/ 246 h 1705"/>
                <a:gd name="T18" fmla="*/ 2277 w 2719"/>
                <a:gd name="T19" fmla="*/ 246 h 1705"/>
                <a:gd name="T20" fmla="*/ 2028 w 2719"/>
                <a:gd name="T21" fmla="*/ 243 h 1705"/>
                <a:gd name="T22" fmla="*/ 1695 w 2719"/>
                <a:gd name="T23" fmla="*/ 240 h 1705"/>
                <a:gd name="T24" fmla="*/ 1031 w 2719"/>
                <a:gd name="T25" fmla="*/ 240 h 1705"/>
                <a:gd name="T26" fmla="*/ 699 w 2719"/>
                <a:gd name="T27" fmla="*/ 240 h 1705"/>
                <a:gd name="T28" fmla="*/ 177 w 2719"/>
                <a:gd name="T29" fmla="*/ 240 h 1705"/>
                <a:gd name="T30" fmla="*/ 223 w 2719"/>
                <a:gd name="T31" fmla="*/ 223 h 1705"/>
                <a:gd name="T32" fmla="*/ 498 w 2719"/>
                <a:gd name="T33" fmla="*/ 111 h 1705"/>
                <a:gd name="T34" fmla="*/ 678 w 2719"/>
                <a:gd name="T35" fmla="*/ 37 h 1705"/>
                <a:gd name="T36" fmla="*/ 676 w 2719"/>
                <a:gd name="T37" fmla="*/ 31 h 1705"/>
                <a:gd name="T38" fmla="*/ 489 w 2719"/>
                <a:gd name="T39" fmla="*/ 94 h 1705"/>
                <a:gd name="T40" fmla="*/ 398 w 2719"/>
                <a:gd name="T41" fmla="*/ 126 h 1705"/>
                <a:gd name="T42" fmla="*/ 63 w 2719"/>
                <a:gd name="T43" fmla="*/ 240 h 1705"/>
                <a:gd name="T44" fmla="*/ 31 w 2719"/>
                <a:gd name="T45" fmla="*/ 240 h 1705"/>
                <a:gd name="T46" fmla="*/ 31 w 2719"/>
                <a:gd name="T47" fmla="*/ 240 h 1705"/>
                <a:gd name="T48" fmla="*/ 8 w 2719"/>
                <a:gd name="T49" fmla="*/ 249 h 1705"/>
                <a:gd name="T50" fmla="*/ 0 w 2719"/>
                <a:gd name="T51" fmla="*/ 274 h 1705"/>
                <a:gd name="T52" fmla="*/ 3 w 2719"/>
                <a:gd name="T53" fmla="*/ 1675 h 1705"/>
                <a:gd name="T54" fmla="*/ 3 w 2719"/>
                <a:gd name="T55" fmla="*/ 1675 h 1705"/>
                <a:gd name="T56" fmla="*/ 6 w 2719"/>
                <a:gd name="T57" fmla="*/ 1687 h 1705"/>
                <a:gd name="T58" fmla="*/ 20 w 2719"/>
                <a:gd name="T59" fmla="*/ 1701 h 1705"/>
                <a:gd name="T60" fmla="*/ 174 w 2719"/>
                <a:gd name="T61" fmla="*/ 1704 h 1705"/>
                <a:gd name="T62" fmla="*/ 607 w 2719"/>
                <a:gd name="T63" fmla="*/ 1701 h 1705"/>
                <a:gd name="T64" fmla="*/ 1180 w 2719"/>
                <a:gd name="T65" fmla="*/ 1695 h 1705"/>
                <a:gd name="T66" fmla="*/ 1756 w 2719"/>
                <a:gd name="T67" fmla="*/ 1687 h 1705"/>
                <a:gd name="T68" fmla="*/ 2328 w 2719"/>
                <a:gd name="T69" fmla="*/ 1675 h 1705"/>
                <a:gd name="T70" fmla="*/ 1756 w 2719"/>
                <a:gd name="T71" fmla="*/ 1664 h 1705"/>
                <a:gd name="T72" fmla="*/ 1180 w 2719"/>
                <a:gd name="T73" fmla="*/ 1658 h 1705"/>
                <a:gd name="T74" fmla="*/ 607 w 2719"/>
                <a:gd name="T75" fmla="*/ 1652 h 1705"/>
                <a:gd name="T76" fmla="*/ 174 w 2719"/>
                <a:gd name="T77" fmla="*/ 1647 h 1705"/>
                <a:gd name="T78" fmla="*/ 66 w 2719"/>
                <a:gd name="T79" fmla="*/ 973 h 1705"/>
                <a:gd name="T80" fmla="*/ 363 w 2719"/>
                <a:gd name="T81" fmla="*/ 306 h 1705"/>
                <a:gd name="T82" fmla="*/ 999 w 2719"/>
                <a:gd name="T83" fmla="*/ 306 h 1705"/>
                <a:gd name="T84" fmla="*/ 1363 w 2719"/>
                <a:gd name="T85" fmla="*/ 306 h 1705"/>
                <a:gd name="T86" fmla="*/ 1861 w 2719"/>
                <a:gd name="T87" fmla="*/ 306 h 1705"/>
                <a:gd name="T88" fmla="*/ 2194 w 2719"/>
                <a:gd name="T89" fmla="*/ 303 h 1705"/>
                <a:gd name="T90" fmla="*/ 2360 w 2719"/>
                <a:gd name="T91" fmla="*/ 300 h 1705"/>
                <a:gd name="T92" fmla="*/ 2669 w 2719"/>
                <a:gd name="T93" fmla="*/ 297 h 1705"/>
                <a:gd name="T94" fmla="*/ 2672 w 2719"/>
                <a:gd name="T95" fmla="*/ 624 h 1705"/>
                <a:gd name="T96" fmla="*/ 2678 w 2719"/>
                <a:gd name="T97" fmla="*/ 973 h 1705"/>
                <a:gd name="T98" fmla="*/ 2684 w 2719"/>
                <a:gd name="T99" fmla="*/ 1326 h 1705"/>
                <a:gd name="T100" fmla="*/ 2692 w 2719"/>
                <a:gd name="T101" fmla="*/ 1675 h 1705"/>
                <a:gd name="T102" fmla="*/ 2701 w 2719"/>
                <a:gd name="T103" fmla="*/ 1326 h 1705"/>
                <a:gd name="T104" fmla="*/ 2706 w 2719"/>
                <a:gd name="T105" fmla="*/ 973 h 1705"/>
                <a:gd name="T106" fmla="*/ 2712 w 2719"/>
                <a:gd name="T107" fmla="*/ 624 h 1705"/>
                <a:gd name="T108" fmla="*/ 2718 w 2719"/>
                <a:gd name="T109" fmla="*/ 274 h 1705"/>
                <a:gd name="T110" fmla="*/ 2718 w 2719"/>
                <a:gd name="T111" fmla="*/ 274 h 1705"/>
                <a:gd name="T112" fmla="*/ 2709 w 2719"/>
                <a:gd name="T113" fmla="*/ 257 h 1705"/>
                <a:gd name="T114" fmla="*/ 2692 w 2719"/>
                <a:gd name="T115" fmla="*/ 249 h 1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9" h="1705">
                  <a:moveTo>
                    <a:pt x="2692" y="249"/>
                  </a:moveTo>
                  <a:lnTo>
                    <a:pt x="2692" y="249"/>
                  </a:lnTo>
                  <a:lnTo>
                    <a:pt x="2689" y="249"/>
                  </a:lnTo>
                  <a:lnTo>
                    <a:pt x="2514" y="189"/>
                  </a:lnTo>
                  <a:lnTo>
                    <a:pt x="2514" y="189"/>
                  </a:lnTo>
                  <a:lnTo>
                    <a:pt x="2328" y="126"/>
                  </a:lnTo>
                  <a:lnTo>
                    <a:pt x="2234" y="94"/>
                  </a:lnTo>
                  <a:lnTo>
                    <a:pt x="2142" y="63"/>
                  </a:lnTo>
                  <a:lnTo>
                    <a:pt x="2048" y="31"/>
                  </a:lnTo>
                  <a:lnTo>
                    <a:pt x="1953" y="0"/>
                  </a:lnTo>
                  <a:lnTo>
                    <a:pt x="2045" y="37"/>
                  </a:lnTo>
                  <a:lnTo>
                    <a:pt x="2136" y="74"/>
                  </a:lnTo>
                  <a:lnTo>
                    <a:pt x="2228" y="111"/>
                  </a:lnTo>
                  <a:lnTo>
                    <a:pt x="2320" y="148"/>
                  </a:lnTo>
                  <a:lnTo>
                    <a:pt x="2320" y="148"/>
                  </a:lnTo>
                  <a:lnTo>
                    <a:pt x="2503" y="223"/>
                  </a:lnTo>
                  <a:lnTo>
                    <a:pt x="2569" y="249"/>
                  </a:lnTo>
                  <a:lnTo>
                    <a:pt x="2394" y="246"/>
                  </a:lnTo>
                  <a:lnTo>
                    <a:pt x="2360" y="246"/>
                  </a:lnTo>
                  <a:lnTo>
                    <a:pt x="2277" y="246"/>
                  </a:lnTo>
                  <a:lnTo>
                    <a:pt x="2194" y="243"/>
                  </a:lnTo>
                  <a:lnTo>
                    <a:pt x="2028" y="243"/>
                  </a:lnTo>
                  <a:lnTo>
                    <a:pt x="1861" y="240"/>
                  </a:lnTo>
                  <a:lnTo>
                    <a:pt x="1695" y="240"/>
                  </a:lnTo>
                  <a:lnTo>
                    <a:pt x="1363" y="240"/>
                  </a:lnTo>
                  <a:lnTo>
                    <a:pt x="1031" y="240"/>
                  </a:lnTo>
                  <a:lnTo>
                    <a:pt x="999" y="240"/>
                  </a:lnTo>
                  <a:lnTo>
                    <a:pt x="699" y="240"/>
                  </a:lnTo>
                  <a:lnTo>
                    <a:pt x="363" y="240"/>
                  </a:lnTo>
                  <a:lnTo>
                    <a:pt x="177" y="240"/>
                  </a:lnTo>
                  <a:lnTo>
                    <a:pt x="223" y="223"/>
                  </a:lnTo>
                  <a:lnTo>
                    <a:pt x="223" y="223"/>
                  </a:lnTo>
                  <a:lnTo>
                    <a:pt x="407" y="148"/>
                  </a:lnTo>
                  <a:lnTo>
                    <a:pt x="498" y="111"/>
                  </a:lnTo>
                  <a:lnTo>
                    <a:pt x="590" y="74"/>
                  </a:lnTo>
                  <a:lnTo>
                    <a:pt x="678" y="37"/>
                  </a:lnTo>
                  <a:lnTo>
                    <a:pt x="770" y="0"/>
                  </a:lnTo>
                  <a:lnTo>
                    <a:pt x="676" y="31"/>
                  </a:lnTo>
                  <a:lnTo>
                    <a:pt x="584" y="63"/>
                  </a:lnTo>
                  <a:lnTo>
                    <a:pt x="489" y="94"/>
                  </a:lnTo>
                  <a:lnTo>
                    <a:pt x="398" y="126"/>
                  </a:lnTo>
                  <a:lnTo>
                    <a:pt x="398" y="126"/>
                  </a:lnTo>
                  <a:lnTo>
                    <a:pt x="212" y="189"/>
                  </a:lnTo>
                  <a:lnTo>
                    <a:pt x="63" y="240"/>
                  </a:lnTo>
                  <a:lnTo>
                    <a:pt x="31" y="240"/>
                  </a:lnTo>
                  <a:lnTo>
                    <a:pt x="31" y="240"/>
                  </a:lnTo>
                  <a:lnTo>
                    <a:pt x="31" y="240"/>
                  </a:lnTo>
                  <a:lnTo>
                    <a:pt x="31" y="240"/>
                  </a:lnTo>
                  <a:lnTo>
                    <a:pt x="20" y="243"/>
                  </a:lnTo>
                  <a:lnTo>
                    <a:pt x="8" y="249"/>
                  </a:lnTo>
                  <a:lnTo>
                    <a:pt x="3" y="260"/>
                  </a:lnTo>
                  <a:lnTo>
                    <a:pt x="0" y="274"/>
                  </a:lnTo>
                  <a:lnTo>
                    <a:pt x="0" y="973"/>
                  </a:lnTo>
                  <a:lnTo>
                    <a:pt x="3" y="1675"/>
                  </a:lnTo>
                  <a:lnTo>
                    <a:pt x="3" y="1675"/>
                  </a:lnTo>
                  <a:lnTo>
                    <a:pt x="3" y="1675"/>
                  </a:lnTo>
                  <a:lnTo>
                    <a:pt x="3" y="1675"/>
                  </a:lnTo>
                  <a:lnTo>
                    <a:pt x="6" y="1687"/>
                  </a:lnTo>
                  <a:lnTo>
                    <a:pt x="11" y="1695"/>
                  </a:lnTo>
                  <a:lnTo>
                    <a:pt x="20" y="1701"/>
                  </a:lnTo>
                  <a:lnTo>
                    <a:pt x="31" y="1704"/>
                  </a:lnTo>
                  <a:lnTo>
                    <a:pt x="174" y="1704"/>
                  </a:lnTo>
                  <a:lnTo>
                    <a:pt x="321" y="1704"/>
                  </a:lnTo>
                  <a:lnTo>
                    <a:pt x="607" y="1701"/>
                  </a:lnTo>
                  <a:lnTo>
                    <a:pt x="893" y="1698"/>
                  </a:lnTo>
                  <a:lnTo>
                    <a:pt x="1180" y="1695"/>
                  </a:lnTo>
                  <a:lnTo>
                    <a:pt x="1466" y="1689"/>
                  </a:lnTo>
                  <a:lnTo>
                    <a:pt x="1756" y="1687"/>
                  </a:lnTo>
                  <a:lnTo>
                    <a:pt x="2042" y="1681"/>
                  </a:lnTo>
                  <a:lnTo>
                    <a:pt x="2328" y="1675"/>
                  </a:lnTo>
                  <a:lnTo>
                    <a:pt x="2042" y="1669"/>
                  </a:lnTo>
                  <a:lnTo>
                    <a:pt x="1756" y="1664"/>
                  </a:lnTo>
                  <a:lnTo>
                    <a:pt x="1466" y="1661"/>
                  </a:lnTo>
                  <a:lnTo>
                    <a:pt x="1180" y="1658"/>
                  </a:lnTo>
                  <a:lnTo>
                    <a:pt x="893" y="1652"/>
                  </a:lnTo>
                  <a:lnTo>
                    <a:pt x="607" y="1652"/>
                  </a:lnTo>
                  <a:lnTo>
                    <a:pt x="321" y="1650"/>
                  </a:lnTo>
                  <a:lnTo>
                    <a:pt x="174" y="1647"/>
                  </a:lnTo>
                  <a:lnTo>
                    <a:pt x="60" y="1647"/>
                  </a:lnTo>
                  <a:lnTo>
                    <a:pt x="66" y="973"/>
                  </a:lnTo>
                  <a:lnTo>
                    <a:pt x="66" y="306"/>
                  </a:lnTo>
                  <a:lnTo>
                    <a:pt x="363" y="306"/>
                  </a:lnTo>
                  <a:lnTo>
                    <a:pt x="699" y="306"/>
                  </a:lnTo>
                  <a:lnTo>
                    <a:pt x="999" y="306"/>
                  </a:lnTo>
                  <a:lnTo>
                    <a:pt x="1031" y="306"/>
                  </a:lnTo>
                  <a:lnTo>
                    <a:pt x="1363" y="306"/>
                  </a:lnTo>
                  <a:lnTo>
                    <a:pt x="1695" y="306"/>
                  </a:lnTo>
                  <a:lnTo>
                    <a:pt x="1861" y="306"/>
                  </a:lnTo>
                  <a:lnTo>
                    <a:pt x="2028" y="303"/>
                  </a:lnTo>
                  <a:lnTo>
                    <a:pt x="2194" y="303"/>
                  </a:lnTo>
                  <a:lnTo>
                    <a:pt x="2277" y="300"/>
                  </a:lnTo>
                  <a:lnTo>
                    <a:pt x="2360" y="300"/>
                  </a:lnTo>
                  <a:lnTo>
                    <a:pt x="2394" y="300"/>
                  </a:lnTo>
                  <a:lnTo>
                    <a:pt x="2669" y="297"/>
                  </a:lnTo>
                  <a:lnTo>
                    <a:pt x="2669" y="449"/>
                  </a:lnTo>
                  <a:lnTo>
                    <a:pt x="2672" y="624"/>
                  </a:lnTo>
                  <a:lnTo>
                    <a:pt x="2672" y="624"/>
                  </a:lnTo>
                  <a:lnTo>
                    <a:pt x="2678" y="973"/>
                  </a:lnTo>
                  <a:lnTo>
                    <a:pt x="2678" y="973"/>
                  </a:lnTo>
                  <a:lnTo>
                    <a:pt x="2684" y="1326"/>
                  </a:lnTo>
                  <a:lnTo>
                    <a:pt x="2689" y="1500"/>
                  </a:lnTo>
                  <a:lnTo>
                    <a:pt x="2692" y="1675"/>
                  </a:lnTo>
                  <a:lnTo>
                    <a:pt x="2698" y="1500"/>
                  </a:lnTo>
                  <a:lnTo>
                    <a:pt x="2701" y="1326"/>
                  </a:lnTo>
                  <a:lnTo>
                    <a:pt x="2701" y="1326"/>
                  </a:lnTo>
                  <a:lnTo>
                    <a:pt x="2706" y="973"/>
                  </a:lnTo>
                  <a:lnTo>
                    <a:pt x="2706" y="973"/>
                  </a:lnTo>
                  <a:lnTo>
                    <a:pt x="2712" y="624"/>
                  </a:lnTo>
                  <a:lnTo>
                    <a:pt x="2715" y="449"/>
                  </a:lnTo>
                  <a:lnTo>
                    <a:pt x="2718" y="274"/>
                  </a:lnTo>
                  <a:lnTo>
                    <a:pt x="2718" y="274"/>
                  </a:lnTo>
                  <a:lnTo>
                    <a:pt x="2718" y="274"/>
                  </a:lnTo>
                  <a:lnTo>
                    <a:pt x="2715" y="263"/>
                  </a:lnTo>
                  <a:lnTo>
                    <a:pt x="2709" y="257"/>
                  </a:lnTo>
                  <a:lnTo>
                    <a:pt x="2703" y="252"/>
                  </a:lnTo>
                  <a:lnTo>
                    <a:pt x="2692" y="2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grpSp>
          <p:nvGrpSpPr>
            <p:cNvPr id="1544" name="Group 1543"/>
            <p:cNvGrpSpPr/>
            <p:nvPr/>
          </p:nvGrpSpPr>
          <p:grpSpPr>
            <a:xfrm>
              <a:off x="8445209" y="1428749"/>
              <a:ext cx="344374" cy="344373"/>
              <a:chOff x="8383289" y="1310409"/>
              <a:chExt cx="462715" cy="462714"/>
            </a:xfrm>
            <a:grpFill/>
          </p:grpSpPr>
          <p:sp>
            <p:nvSpPr>
              <p:cNvPr id="1545" name="Freeform 11"/>
              <p:cNvSpPr>
                <a:spLocks noChangeArrowheads="1"/>
              </p:cNvSpPr>
              <p:nvPr/>
            </p:nvSpPr>
            <p:spPr bwMode="auto">
              <a:xfrm>
                <a:off x="8555338" y="1310409"/>
                <a:ext cx="119686" cy="130372"/>
              </a:xfrm>
              <a:custGeom>
                <a:avLst/>
                <a:gdLst>
                  <a:gd name="T0" fmla="*/ 14 w 493"/>
                  <a:gd name="T1" fmla="*/ 304 h 539"/>
                  <a:gd name="T2" fmla="*/ 28 w 493"/>
                  <a:gd name="T3" fmla="*/ 307 h 539"/>
                  <a:gd name="T4" fmla="*/ 66 w 493"/>
                  <a:gd name="T5" fmla="*/ 304 h 539"/>
                  <a:gd name="T6" fmla="*/ 146 w 493"/>
                  <a:gd name="T7" fmla="*/ 301 h 539"/>
                  <a:gd name="T8" fmla="*/ 149 w 493"/>
                  <a:gd name="T9" fmla="*/ 301 h 539"/>
                  <a:gd name="T10" fmla="*/ 151 w 493"/>
                  <a:gd name="T11" fmla="*/ 403 h 539"/>
                  <a:gd name="T12" fmla="*/ 160 w 493"/>
                  <a:gd name="T13" fmla="*/ 523 h 539"/>
                  <a:gd name="T14" fmla="*/ 163 w 493"/>
                  <a:gd name="T15" fmla="*/ 523 h 539"/>
                  <a:gd name="T16" fmla="*/ 169 w 493"/>
                  <a:gd name="T17" fmla="*/ 403 h 539"/>
                  <a:gd name="T18" fmla="*/ 175 w 493"/>
                  <a:gd name="T19" fmla="*/ 292 h 539"/>
                  <a:gd name="T20" fmla="*/ 154 w 493"/>
                  <a:gd name="T21" fmla="*/ 272 h 539"/>
                  <a:gd name="T22" fmla="*/ 146 w 493"/>
                  <a:gd name="T23" fmla="*/ 272 h 539"/>
                  <a:gd name="T24" fmla="*/ 123 w 493"/>
                  <a:gd name="T25" fmla="*/ 272 h 539"/>
                  <a:gd name="T26" fmla="*/ 54 w 493"/>
                  <a:gd name="T27" fmla="*/ 269 h 539"/>
                  <a:gd name="T28" fmla="*/ 169 w 493"/>
                  <a:gd name="T29" fmla="*/ 140 h 539"/>
                  <a:gd name="T30" fmla="*/ 246 w 493"/>
                  <a:gd name="T31" fmla="*/ 55 h 539"/>
                  <a:gd name="T32" fmla="*/ 275 w 493"/>
                  <a:gd name="T33" fmla="*/ 89 h 539"/>
                  <a:gd name="T34" fmla="*/ 409 w 493"/>
                  <a:gd name="T35" fmla="*/ 238 h 539"/>
                  <a:gd name="T36" fmla="*/ 429 w 493"/>
                  <a:gd name="T37" fmla="*/ 269 h 539"/>
                  <a:gd name="T38" fmla="*/ 349 w 493"/>
                  <a:gd name="T39" fmla="*/ 272 h 539"/>
                  <a:gd name="T40" fmla="*/ 341 w 493"/>
                  <a:gd name="T41" fmla="*/ 272 h 539"/>
                  <a:gd name="T42" fmla="*/ 321 w 493"/>
                  <a:gd name="T43" fmla="*/ 292 h 539"/>
                  <a:gd name="T44" fmla="*/ 321 w 493"/>
                  <a:gd name="T45" fmla="*/ 301 h 539"/>
                  <a:gd name="T46" fmla="*/ 321 w 493"/>
                  <a:gd name="T47" fmla="*/ 309 h 539"/>
                  <a:gd name="T48" fmla="*/ 329 w 493"/>
                  <a:gd name="T49" fmla="*/ 474 h 539"/>
                  <a:gd name="T50" fmla="*/ 335 w 493"/>
                  <a:gd name="T51" fmla="*/ 538 h 539"/>
                  <a:gd name="T52" fmla="*/ 338 w 493"/>
                  <a:gd name="T53" fmla="*/ 474 h 539"/>
                  <a:gd name="T54" fmla="*/ 346 w 493"/>
                  <a:gd name="T55" fmla="*/ 309 h 539"/>
                  <a:gd name="T56" fmla="*/ 358 w 493"/>
                  <a:gd name="T57" fmla="*/ 301 h 539"/>
                  <a:gd name="T58" fmla="*/ 429 w 493"/>
                  <a:gd name="T59" fmla="*/ 304 h 539"/>
                  <a:gd name="T60" fmla="*/ 470 w 493"/>
                  <a:gd name="T61" fmla="*/ 307 h 539"/>
                  <a:gd name="T62" fmla="*/ 481 w 493"/>
                  <a:gd name="T63" fmla="*/ 304 h 539"/>
                  <a:gd name="T64" fmla="*/ 492 w 493"/>
                  <a:gd name="T65" fmla="*/ 286 h 539"/>
                  <a:gd name="T66" fmla="*/ 492 w 493"/>
                  <a:gd name="T67" fmla="*/ 278 h 539"/>
                  <a:gd name="T68" fmla="*/ 441 w 493"/>
                  <a:gd name="T69" fmla="*/ 209 h 539"/>
                  <a:gd name="T70" fmla="*/ 309 w 493"/>
                  <a:gd name="T71" fmla="*/ 57 h 539"/>
                  <a:gd name="T72" fmla="*/ 275 w 493"/>
                  <a:gd name="T73" fmla="*/ 14 h 539"/>
                  <a:gd name="T74" fmla="*/ 272 w 493"/>
                  <a:gd name="T75" fmla="*/ 11 h 539"/>
                  <a:gd name="T76" fmla="*/ 243 w 493"/>
                  <a:gd name="T77" fmla="*/ 0 h 539"/>
                  <a:gd name="T78" fmla="*/ 215 w 493"/>
                  <a:gd name="T79" fmla="*/ 20 h 539"/>
                  <a:gd name="T80" fmla="*/ 180 w 493"/>
                  <a:gd name="T81" fmla="*/ 57 h 539"/>
                  <a:gd name="T82" fmla="*/ 49 w 493"/>
                  <a:gd name="T83" fmla="*/ 212 h 539"/>
                  <a:gd name="T84" fmla="*/ 6 w 493"/>
                  <a:gd name="T85" fmla="*/ 266 h 539"/>
                  <a:gd name="T86" fmla="*/ 3 w 493"/>
                  <a:gd name="T87" fmla="*/ 272 h 539"/>
                  <a:gd name="T88" fmla="*/ 6 w 493"/>
                  <a:gd name="T89" fmla="*/ 298 h 539"/>
                  <a:gd name="T90" fmla="*/ 149 w 493"/>
                  <a:gd name="T91" fmla="*/ 301 h 539"/>
                  <a:gd name="T92" fmla="*/ 346 w 493"/>
                  <a:gd name="T93" fmla="*/ 301 h 539"/>
                  <a:gd name="T94" fmla="*/ 467 w 493"/>
                  <a:gd name="T95" fmla="*/ 269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3" h="539">
                    <a:moveTo>
                      <a:pt x="6" y="298"/>
                    </a:moveTo>
                    <a:lnTo>
                      <a:pt x="6" y="298"/>
                    </a:lnTo>
                    <a:lnTo>
                      <a:pt x="14" y="304"/>
                    </a:lnTo>
                    <a:lnTo>
                      <a:pt x="14" y="304"/>
                    </a:lnTo>
                    <a:lnTo>
                      <a:pt x="23" y="307"/>
                    </a:lnTo>
                    <a:lnTo>
                      <a:pt x="25" y="307"/>
                    </a:lnTo>
                    <a:lnTo>
                      <a:pt x="25" y="307"/>
                    </a:lnTo>
                    <a:lnTo>
                      <a:pt x="28" y="307"/>
                    </a:lnTo>
                    <a:lnTo>
                      <a:pt x="37" y="307"/>
                    </a:lnTo>
                    <a:lnTo>
                      <a:pt x="37" y="307"/>
                    </a:lnTo>
                    <a:lnTo>
                      <a:pt x="66" y="304"/>
                    </a:lnTo>
                    <a:lnTo>
                      <a:pt x="66" y="304"/>
                    </a:lnTo>
                    <a:lnTo>
                      <a:pt x="123" y="304"/>
                    </a:lnTo>
                    <a:lnTo>
                      <a:pt x="123" y="304"/>
                    </a:lnTo>
                    <a:lnTo>
                      <a:pt x="137" y="304"/>
                    </a:lnTo>
                    <a:lnTo>
                      <a:pt x="146" y="301"/>
                    </a:lnTo>
                    <a:lnTo>
                      <a:pt x="146" y="301"/>
                    </a:lnTo>
                    <a:lnTo>
                      <a:pt x="146" y="301"/>
                    </a:lnTo>
                    <a:lnTo>
                      <a:pt x="149" y="301"/>
                    </a:lnTo>
                    <a:lnTo>
                      <a:pt x="149" y="301"/>
                    </a:lnTo>
                    <a:lnTo>
                      <a:pt x="149" y="309"/>
                    </a:lnTo>
                    <a:lnTo>
                      <a:pt x="149" y="309"/>
                    </a:lnTo>
                    <a:lnTo>
                      <a:pt x="151" y="403"/>
                    </a:lnTo>
                    <a:lnTo>
                      <a:pt x="151" y="403"/>
                    </a:lnTo>
                    <a:lnTo>
                      <a:pt x="157" y="474"/>
                    </a:lnTo>
                    <a:lnTo>
                      <a:pt x="157" y="474"/>
                    </a:lnTo>
                    <a:lnTo>
                      <a:pt x="160" y="523"/>
                    </a:lnTo>
                    <a:lnTo>
                      <a:pt x="160" y="523"/>
                    </a:lnTo>
                    <a:lnTo>
                      <a:pt x="160" y="538"/>
                    </a:lnTo>
                    <a:lnTo>
                      <a:pt x="160" y="538"/>
                    </a:lnTo>
                    <a:lnTo>
                      <a:pt x="163" y="523"/>
                    </a:lnTo>
                    <a:lnTo>
                      <a:pt x="163" y="523"/>
                    </a:lnTo>
                    <a:lnTo>
                      <a:pt x="166" y="474"/>
                    </a:lnTo>
                    <a:lnTo>
                      <a:pt x="166" y="474"/>
                    </a:lnTo>
                    <a:lnTo>
                      <a:pt x="169" y="403"/>
                    </a:lnTo>
                    <a:lnTo>
                      <a:pt x="169" y="403"/>
                    </a:lnTo>
                    <a:lnTo>
                      <a:pt x="175" y="309"/>
                    </a:lnTo>
                    <a:lnTo>
                      <a:pt x="175" y="304"/>
                    </a:lnTo>
                    <a:lnTo>
                      <a:pt x="175" y="304"/>
                    </a:lnTo>
                    <a:lnTo>
                      <a:pt x="175" y="292"/>
                    </a:lnTo>
                    <a:lnTo>
                      <a:pt x="175" y="292"/>
                    </a:lnTo>
                    <a:lnTo>
                      <a:pt x="166" y="281"/>
                    </a:lnTo>
                    <a:lnTo>
                      <a:pt x="160" y="275"/>
                    </a:lnTo>
                    <a:lnTo>
                      <a:pt x="154" y="272"/>
                    </a:lnTo>
                    <a:lnTo>
                      <a:pt x="154" y="272"/>
                    </a:lnTo>
                    <a:lnTo>
                      <a:pt x="151" y="272"/>
                    </a:lnTo>
                    <a:lnTo>
                      <a:pt x="149" y="272"/>
                    </a:lnTo>
                    <a:lnTo>
                      <a:pt x="146" y="272"/>
                    </a:lnTo>
                    <a:lnTo>
                      <a:pt x="137" y="272"/>
                    </a:lnTo>
                    <a:lnTo>
                      <a:pt x="137" y="272"/>
                    </a:lnTo>
                    <a:lnTo>
                      <a:pt x="123" y="272"/>
                    </a:lnTo>
                    <a:lnTo>
                      <a:pt x="123" y="272"/>
                    </a:lnTo>
                    <a:lnTo>
                      <a:pt x="66" y="269"/>
                    </a:lnTo>
                    <a:lnTo>
                      <a:pt x="66" y="269"/>
                    </a:lnTo>
                    <a:lnTo>
                      <a:pt x="54" y="269"/>
                    </a:lnTo>
                    <a:lnTo>
                      <a:pt x="54" y="269"/>
                    </a:lnTo>
                    <a:lnTo>
                      <a:pt x="80" y="241"/>
                    </a:lnTo>
                    <a:lnTo>
                      <a:pt x="80" y="241"/>
                    </a:lnTo>
                    <a:lnTo>
                      <a:pt x="169" y="140"/>
                    </a:lnTo>
                    <a:lnTo>
                      <a:pt x="169" y="140"/>
                    </a:lnTo>
                    <a:lnTo>
                      <a:pt x="215" y="89"/>
                    </a:lnTo>
                    <a:lnTo>
                      <a:pt x="215" y="89"/>
                    </a:lnTo>
                    <a:lnTo>
                      <a:pt x="238" y="63"/>
                    </a:lnTo>
                    <a:lnTo>
                      <a:pt x="246" y="55"/>
                    </a:lnTo>
                    <a:lnTo>
                      <a:pt x="252" y="63"/>
                    </a:lnTo>
                    <a:lnTo>
                      <a:pt x="252" y="63"/>
                    </a:lnTo>
                    <a:lnTo>
                      <a:pt x="275" y="89"/>
                    </a:lnTo>
                    <a:lnTo>
                      <a:pt x="275" y="89"/>
                    </a:lnTo>
                    <a:lnTo>
                      <a:pt x="321" y="138"/>
                    </a:lnTo>
                    <a:lnTo>
                      <a:pt x="321" y="138"/>
                    </a:lnTo>
                    <a:lnTo>
                      <a:pt x="409" y="238"/>
                    </a:lnTo>
                    <a:lnTo>
                      <a:pt x="409" y="238"/>
                    </a:lnTo>
                    <a:lnTo>
                      <a:pt x="438" y="269"/>
                    </a:lnTo>
                    <a:lnTo>
                      <a:pt x="438" y="269"/>
                    </a:lnTo>
                    <a:lnTo>
                      <a:pt x="429" y="269"/>
                    </a:lnTo>
                    <a:lnTo>
                      <a:pt x="429" y="269"/>
                    </a:lnTo>
                    <a:lnTo>
                      <a:pt x="372" y="272"/>
                    </a:lnTo>
                    <a:lnTo>
                      <a:pt x="372" y="272"/>
                    </a:lnTo>
                    <a:lnTo>
                      <a:pt x="358" y="272"/>
                    </a:lnTo>
                    <a:lnTo>
                      <a:pt x="349" y="272"/>
                    </a:lnTo>
                    <a:lnTo>
                      <a:pt x="346" y="272"/>
                    </a:lnTo>
                    <a:lnTo>
                      <a:pt x="346" y="272"/>
                    </a:lnTo>
                    <a:lnTo>
                      <a:pt x="341" y="272"/>
                    </a:lnTo>
                    <a:lnTo>
                      <a:pt x="341" y="272"/>
                    </a:lnTo>
                    <a:lnTo>
                      <a:pt x="332" y="275"/>
                    </a:lnTo>
                    <a:lnTo>
                      <a:pt x="329" y="281"/>
                    </a:lnTo>
                    <a:lnTo>
                      <a:pt x="321" y="292"/>
                    </a:lnTo>
                    <a:lnTo>
                      <a:pt x="321" y="292"/>
                    </a:lnTo>
                    <a:lnTo>
                      <a:pt x="321" y="295"/>
                    </a:lnTo>
                    <a:lnTo>
                      <a:pt x="321" y="298"/>
                    </a:lnTo>
                    <a:lnTo>
                      <a:pt x="321" y="298"/>
                    </a:lnTo>
                    <a:lnTo>
                      <a:pt x="321" y="301"/>
                    </a:lnTo>
                    <a:lnTo>
                      <a:pt x="321" y="301"/>
                    </a:lnTo>
                    <a:lnTo>
                      <a:pt x="321" y="301"/>
                    </a:lnTo>
                    <a:lnTo>
                      <a:pt x="321" y="304"/>
                    </a:lnTo>
                    <a:lnTo>
                      <a:pt x="321" y="309"/>
                    </a:lnTo>
                    <a:lnTo>
                      <a:pt x="321" y="309"/>
                    </a:lnTo>
                    <a:lnTo>
                      <a:pt x="326" y="403"/>
                    </a:lnTo>
                    <a:lnTo>
                      <a:pt x="326" y="403"/>
                    </a:lnTo>
                    <a:lnTo>
                      <a:pt x="329" y="474"/>
                    </a:lnTo>
                    <a:lnTo>
                      <a:pt x="329" y="474"/>
                    </a:lnTo>
                    <a:lnTo>
                      <a:pt x="332" y="523"/>
                    </a:lnTo>
                    <a:lnTo>
                      <a:pt x="332" y="523"/>
                    </a:lnTo>
                    <a:lnTo>
                      <a:pt x="335" y="538"/>
                    </a:lnTo>
                    <a:lnTo>
                      <a:pt x="335" y="538"/>
                    </a:lnTo>
                    <a:lnTo>
                      <a:pt x="335" y="523"/>
                    </a:lnTo>
                    <a:lnTo>
                      <a:pt x="335" y="523"/>
                    </a:lnTo>
                    <a:lnTo>
                      <a:pt x="338" y="474"/>
                    </a:lnTo>
                    <a:lnTo>
                      <a:pt x="338" y="474"/>
                    </a:lnTo>
                    <a:lnTo>
                      <a:pt x="343" y="403"/>
                    </a:lnTo>
                    <a:lnTo>
                      <a:pt x="343" y="403"/>
                    </a:lnTo>
                    <a:lnTo>
                      <a:pt x="346" y="309"/>
                    </a:lnTo>
                    <a:lnTo>
                      <a:pt x="346" y="304"/>
                    </a:lnTo>
                    <a:lnTo>
                      <a:pt x="346" y="301"/>
                    </a:lnTo>
                    <a:lnTo>
                      <a:pt x="349" y="301"/>
                    </a:lnTo>
                    <a:lnTo>
                      <a:pt x="358" y="301"/>
                    </a:lnTo>
                    <a:lnTo>
                      <a:pt x="358" y="301"/>
                    </a:lnTo>
                    <a:lnTo>
                      <a:pt x="372" y="304"/>
                    </a:lnTo>
                    <a:lnTo>
                      <a:pt x="372" y="304"/>
                    </a:lnTo>
                    <a:lnTo>
                      <a:pt x="429" y="304"/>
                    </a:lnTo>
                    <a:lnTo>
                      <a:pt x="429" y="304"/>
                    </a:lnTo>
                    <a:lnTo>
                      <a:pt x="458" y="307"/>
                    </a:lnTo>
                    <a:lnTo>
                      <a:pt x="467" y="307"/>
                    </a:lnTo>
                    <a:lnTo>
                      <a:pt x="470" y="307"/>
                    </a:lnTo>
                    <a:lnTo>
                      <a:pt x="470" y="307"/>
                    </a:lnTo>
                    <a:lnTo>
                      <a:pt x="475" y="304"/>
                    </a:lnTo>
                    <a:lnTo>
                      <a:pt x="475" y="304"/>
                    </a:lnTo>
                    <a:lnTo>
                      <a:pt x="481" y="304"/>
                    </a:lnTo>
                    <a:lnTo>
                      <a:pt x="487" y="298"/>
                    </a:lnTo>
                    <a:lnTo>
                      <a:pt x="487" y="298"/>
                    </a:lnTo>
                    <a:lnTo>
                      <a:pt x="492" y="286"/>
                    </a:lnTo>
                    <a:lnTo>
                      <a:pt x="492" y="286"/>
                    </a:lnTo>
                    <a:lnTo>
                      <a:pt x="492" y="281"/>
                    </a:lnTo>
                    <a:lnTo>
                      <a:pt x="492" y="281"/>
                    </a:lnTo>
                    <a:lnTo>
                      <a:pt x="492" y="278"/>
                    </a:lnTo>
                    <a:lnTo>
                      <a:pt x="492" y="278"/>
                    </a:lnTo>
                    <a:lnTo>
                      <a:pt x="487" y="266"/>
                    </a:lnTo>
                    <a:lnTo>
                      <a:pt x="481" y="261"/>
                    </a:lnTo>
                    <a:lnTo>
                      <a:pt x="481" y="261"/>
                    </a:lnTo>
                    <a:lnTo>
                      <a:pt x="441" y="209"/>
                    </a:lnTo>
                    <a:lnTo>
                      <a:pt x="441" y="209"/>
                    </a:lnTo>
                    <a:lnTo>
                      <a:pt x="355" y="109"/>
                    </a:lnTo>
                    <a:lnTo>
                      <a:pt x="355" y="109"/>
                    </a:lnTo>
                    <a:lnTo>
                      <a:pt x="309" y="57"/>
                    </a:lnTo>
                    <a:lnTo>
                      <a:pt x="309" y="57"/>
                    </a:lnTo>
                    <a:lnTo>
                      <a:pt x="289" y="32"/>
                    </a:lnTo>
                    <a:lnTo>
                      <a:pt x="278" y="17"/>
                    </a:lnTo>
                    <a:lnTo>
                      <a:pt x="275" y="14"/>
                    </a:lnTo>
                    <a:lnTo>
                      <a:pt x="272" y="14"/>
                    </a:lnTo>
                    <a:lnTo>
                      <a:pt x="272" y="11"/>
                    </a:lnTo>
                    <a:lnTo>
                      <a:pt x="272" y="11"/>
                    </a:lnTo>
                    <a:lnTo>
                      <a:pt x="272" y="11"/>
                    </a:lnTo>
                    <a:lnTo>
                      <a:pt x="266" y="9"/>
                    </a:lnTo>
                    <a:lnTo>
                      <a:pt x="266" y="9"/>
                    </a:lnTo>
                    <a:lnTo>
                      <a:pt x="255" y="3"/>
                    </a:lnTo>
                    <a:lnTo>
                      <a:pt x="243" y="0"/>
                    </a:lnTo>
                    <a:lnTo>
                      <a:pt x="243" y="0"/>
                    </a:lnTo>
                    <a:lnTo>
                      <a:pt x="229" y="6"/>
                    </a:lnTo>
                    <a:lnTo>
                      <a:pt x="220" y="11"/>
                    </a:lnTo>
                    <a:lnTo>
                      <a:pt x="215" y="20"/>
                    </a:lnTo>
                    <a:lnTo>
                      <a:pt x="203" y="32"/>
                    </a:lnTo>
                    <a:lnTo>
                      <a:pt x="203" y="32"/>
                    </a:lnTo>
                    <a:lnTo>
                      <a:pt x="180" y="57"/>
                    </a:lnTo>
                    <a:lnTo>
                      <a:pt x="180" y="57"/>
                    </a:lnTo>
                    <a:lnTo>
                      <a:pt x="135" y="112"/>
                    </a:lnTo>
                    <a:lnTo>
                      <a:pt x="135" y="112"/>
                    </a:lnTo>
                    <a:lnTo>
                      <a:pt x="49" y="212"/>
                    </a:lnTo>
                    <a:lnTo>
                      <a:pt x="49" y="212"/>
                    </a:lnTo>
                    <a:lnTo>
                      <a:pt x="8" y="261"/>
                    </a:lnTo>
                    <a:lnTo>
                      <a:pt x="6" y="264"/>
                    </a:lnTo>
                    <a:lnTo>
                      <a:pt x="6" y="264"/>
                    </a:lnTo>
                    <a:lnTo>
                      <a:pt x="6" y="266"/>
                    </a:lnTo>
                    <a:lnTo>
                      <a:pt x="6" y="266"/>
                    </a:lnTo>
                    <a:lnTo>
                      <a:pt x="6" y="266"/>
                    </a:lnTo>
                    <a:lnTo>
                      <a:pt x="3" y="272"/>
                    </a:lnTo>
                    <a:lnTo>
                      <a:pt x="3" y="272"/>
                    </a:lnTo>
                    <a:lnTo>
                      <a:pt x="0" y="278"/>
                    </a:lnTo>
                    <a:lnTo>
                      <a:pt x="0" y="289"/>
                    </a:lnTo>
                    <a:lnTo>
                      <a:pt x="0" y="289"/>
                    </a:lnTo>
                    <a:lnTo>
                      <a:pt x="6" y="298"/>
                    </a:lnTo>
                    <a:close/>
                    <a:moveTo>
                      <a:pt x="149" y="301"/>
                    </a:moveTo>
                    <a:lnTo>
                      <a:pt x="149" y="301"/>
                    </a:lnTo>
                    <a:close/>
                    <a:moveTo>
                      <a:pt x="149" y="301"/>
                    </a:moveTo>
                    <a:lnTo>
                      <a:pt x="149" y="301"/>
                    </a:lnTo>
                    <a:lnTo>
                      <a:pt x="146" y="301"/>
                    </a:lnTo>
                    <a:lnTo>
                      <a:pt x="149" y="301"/>
                    </a:lnTo>
                    <a:close/>
                    <a:moveTo>
                      <a:pt x="346" y="301"/>
                    </a:moveTo>
                    <a:lnTo>
                      <a:pt x="346" y="301"/>
                    </a:lnTo>
                    <a:close/>
                    <a:moveTo>
                      <a:pt x="467" y="269"/>
                    </a:moveTo>
                    <a:lnTo>
                      <a:pt x="467" y="269"/>
                    </a:lnTo>
                    <a:close/>
                    <a:moveTo>
                      <a:pt x="467" y="269"/>
                    </a:moveTo>
                    <a:lnTo>
                      <a:pt x="467" y="269"/>
                    </a:lnTo>
                    <a:close/>
                    <a:moveTo>
                      <a:pt x="25" y="269"/>
                    </a:moveTo>
                    <a:lnTo>
                      <a:pt x="25" y="26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46" name="Freeform 12"/>
              <p:cNvSpPr>
                <a:spLocks noChangeArrowheads="1"/>
              </p:cNvSpPr>
              <p:nvPr/>
            </p:nvSpPr>
            <p:spPr bwMode="auto">
              <a:xfrm>
                <a:off x="8555338" y="1310409"/>
                <a:ext cx="119686" cy="130372"/>
              </a:xfrm>
              <a:custGeom>
                <a:avLst/>
                <a:gdLst>
                  <a:gd name="T0" fmla="*/ 14 w 493"/>
                  <a:gd name="T1" fmla="*/ 304 h 539"/>
                  <a:gd name="T2" fmla="*/ 25 w 493"/>
                  <a:gd name="T3" fmla="*/ 307 h 539"/>
                  <a:gd name="T4" fmla="*/ 37 w 493"/>
                  <a:gd name="T5" fmla="*/ 307 h 539"/>
                  <a:gd name="T6" fmla="*/ 66 w 493"/>
                  <a:gd name="T7" fmla="*/ 304 h 539"/>
                  <a:gd name="T8" fmla="*/ 137 w 493"/>
                  <a:gd name="T9" fmla="*/ 304 h 539"/>
                  <a:gd name="T10" fmla="*/ 146 w 493"/>
                  <a:gd name="T11" fmla="*/ 301 h 539"/>
                  <a:gd name="T12" fmla="*/ 149 w 493"/>
                  <a:gd name="T13" fmla="*/ 309 h 539"/>
                  <a:gd name="T14" fmla="*/ 151 w 493"/>
                  <a:gd name="T15" fmla="*/ 403 h 539"/>
                  <a:gd name="T16" fmla="*/ 160 w 493"/>
                  <a:gd name="T17" fmla="*/ 523 h 539"/>
                  <a:gd name="T18" fmla="*/ 160 w 493"/>
                  <a:gd name="T19" fmla="*/ 538 h 539"/>
                  <a:gd name="T20" fmla="*/ 166 w 493"/>
                  <a:gd name="T21" fmla="*/ 474 h 539"/>
                  <a:gd name="T22" fmla="*/ 169 w 493"/>
                  <a:gd name="T23" fmla="*/ 403 h 539"/>
                  <a:gd name="T24" fmla="*/ 175 w 493"/>
                  <a:gd name="T25" fmla="*/ 304 h 539"/>
                  <a:gd name="T26" fmla="*/ 166 w 493"/>
                  <a:gd name="T27" fmla="*/ 281 h 539"/>
                  <a:gd name="T28" fmla="*/ 154 w 493"/>
                  <a:gd name="T29" fmla="*/ 272 h 539"/>
                  <a:gd name="T30" fmla="*/ 146 w 493"/>
                  <a:gd name="T31" fmla="*/ 272 h 539"/>
                  <a:gd name="T32" fmla="*/ 123 w 493"/>
                  <a:gd name="T33" fmla="*/ 272 h 539"/>
                  <a:gd name="T34" fmla="*/ 66 w 493"/>
                  <a:gd name="T35" fmla="*/ 269 h 539"/>
                  <a:gd name="T36" fmla="*/ 80 w 493"/>
                  <a:gd name="T37" fmla="*/ 241 h 539"/>
                  <a:gd name="T38" fmla="*/ 169 w 493"/>
                  <a:gd name="T39" fmla="*/ 140 h 539"/>
                  <a:gd name="T40" fmla="*/ 238 w 493"/>
                  <a:gd name="T41" fmla="*/ 63 h 539"/>
                  <a:gd name="T42" fmla="*/ 252 w 493"/>
                  <a:gd name="T43" fmla="*/ 63 h 539"/>
                  <a:gd name="T44" fmla="*/ 321 w 493"/>
                  <a:gd name="T45" fmla="*/ 138 h 539"/>
                  <a:gd name="T46" fmla="*/ 409 w 493"/>
                  <a:gd name="T47" fmla="*/ 238 h 539"/>
                  <a:gd name="T48" fmla="*/ 429 w 493"/>
                  <a:gd name="T49" fmla="*/ 269 h 539"/>
                  <a:gd name="T50" fmla="*/ 372 w 493"/>
                  <a:gd name="T51" fmla="*/ 272 h 539"/>
                  <a:gd name="T52" fmla="*/ 346 w 493"/>
                  <a:gd name="T53" fmla="*/ 272 h 539"/>
                  <a:gd name="T54" fmla="*/ 341 w 493"/>
                  <a:gd name="T55" fmla="*/ 272 h 539"/>
                  <a:gd name="T56" fmla="*/ 321 w 493"/>
                  <a:gd name="T57" fmla="*/ 292 h 539"/>
                  <a:gd name="T58" fmla="*/ 321 w 493"/>
                  <a:gd name="T59" fmla="*/ 298 h 539"/>
                  <a:gd name="T60" fmla="*/ 321 w 493"/>
                  <a:gd name="T61" fmla="*/ 301 h 539"/>
                  <a:gd name="T62" fmla="*/ 321 w 493"/>
                  <a:gd name="T63" fmla="*/ 309 h 539"/>
                  <a:gd name="T64" fmla="*/ 326 w 493"/>
                  <a:gd name="T65" fmla="*/ 403 h 539"/>
                  <a:gd name="T66" fmla="*/ 332 w 493"/>
                  <a:gd name="T67" fmla="*/ 523 h 539"/>
                  <a:gd name="T68" fmla="*/ 335 w 493"/>
                  <a:gd name="T69" fmla="*/ 538 h 539"/>
                  <a:gd name="T70" fmla="*/ 338 w 493"/>
                  <a:gd name="T71" fmla="*/ 474 h 539"/>
                  <a:gd name="T72" fmla="*/ 343 w 493"/>
                  <a:gd name="T73" fmla="*/ 403 h 539"/>
                  <a:gd name="T74" fmla="*/ 346 w 493"/>
                  <a:gd name="T75" fmla="*/ 301 h 539"/>
                  <a:gd name="T76" fmla="*/ 358 w 493"/>
                  <a:gd name="T77" fmla="*/ 301 h 539"/>
                  <a:gd name="T78" fmla="*/ 429 w 493"/>
                  <a:gd name="T79" fmla="*/ 304 h 539"/>
                  <a:gd name="T80" fmla="*/ 467 w 493"/>
                  <a:gd name="T81" fmla="*/ 307 h 539"/>
                  <a:gd name="T82" fmla="*/ 475 w 493"/>
                  <a:gd name="T83" fmla="*/ 304 h 539"/>
                  <a:gd name="T84" fmla="*/ 487 w 493"/>
                  <a:gd name="T85" fmla="*/ 298 h 539"/>
                  <a:gd name="T86" fmla="*/ 492 w 493"/>
                  <a:gd name="T87" fmla="*/ 286 h 539"/>
                  <a:gd name="T88" fmla="*/ 492 w 493"/>
                  <a:gd name="T89" fmla="*/ 278 h 539"/>
                  <a:gd name="T90" fmla="*/ 481 w 493"/>
                  <a:gd name="T91" fmla="*/ 261 h 539"/>
                  <a:gd name="T92" fmla="*/ 441 w 493"/>
                  <a:gd name="T93" fmla="*/ 209 h 539"/>
                  <a:gd name="T94" fmla="*/ 309 w 493"/>
                  <a:gd name="T95" fmla="*/ 57 h 539"/>
                  <a:gd name="T96" fmla="*/ 278 w 493"/>
                  <a:gd name="T97" fmla="*/ 17 h 539"/>
                  <a:gd name="T98" fmla="*/ 272 w 493"/>
                  <a:gd name="T99" fmla="*/ 11 h 539"/>
                  <a:gd name="T100" fmla="*/ 266 w 493"/>
                  <a:gd name="T101" fmla="*/ 9 h 539"/>
                  <a:gd name="T102" fmla="*/ 243 w 493"/>
                  <a:gd name="T103" fmla="*/ 0 h 539"/>
                  <a:gd name="T104" fmla="*/ 220 w 493"/>
                  <a:gd name="T105" fmla="*/ 11 h 539"/>
                  <a:gd name="T106" fmla="*/ 203 w 493"/>
                  <a:gd name="T107" fmla="*/ 32 h 539"/>
                  <a:gd name="T108" fmla="*/ 135 w 493"/>
                  <a:gd name="T109" fmla="*/ 112 h 539"/>
                  <a:gd name="T110" fmla="*/ 49 w 493"/>
                  <a:gd name="T111" fmla="*/ 212 h 539"/>
                  <a:gd name="T112" fmla="*/ 6 w 493"/>
                  <a:gd name="T113" fmla="*/ 264 h 539"/>
                  <a:gd name="T114" fmla="*/ 6 w 493"/>
                  <a:gd name="T115" fmla="*/ 266 h 539"/>
                  <a:gd name="T116" fmla="*/ 0 w 493"/>
                  <a:gd name="T117" fmla="*/ 278 h 539"/>
                  <a:gd name="T118" fmla="*/ 6 w 493"/>
                  <a:gd name="T119" fmla="*/ 298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3" h="539">
                    <a:moveTo>
                      <a:pt x="6" y="298"/>
                    </a:moveTo>
                    <a:lnTo>
                      <a:pt x="6" y="298"/>
                    </a:lnTo>
                    <a:lnTo>
                      <a:pt x="14" y="304"/>
                    </a:lnTo>
                    <a:lnTo>
                      <a:pt x="14" y="304"/>
                    </a:lnTo>
                    <a:lnTo>
                      <a:pt x="23" y="307"/>
                    </a:lnTo>
                    <a:lnTo>
                      <a:pt x="25" y="307"/>
                    </a:lnTo>
                    <a:lnTo>
                      <a:pt x="25" y="307"/>
                    </a:lnTo>
                    <a:lnTo>
                      <a:pt x="28" y="307"/>
                    </a:lnTo>
                    <a:lnTo>
                      <a:pt x="37" y="307"/>
                    </a:lnTo>
                    <a:lnTo>
                      <a:pt x="37" y="307"/>
                    </a:lnTo>
                    <a:lnTo>
                      <a:pt x="66" y="304"/>
                    </a:lnTo>
                    <a:lnTo>
                      <a:pt x="66" y="304"/>
                    </a:lnTo>
                    <a:lnTo>
                      <a:pt x="123" y="304"/>
                    </a:lnTo>
                    <a:lnTo>
                      <a:pt x="123" y="304"/>
                    </a:lnTo>
                    <a:lnTo>
                      <a:pt x="137" y="304"/>
                    </a:lnTo>
                    <a:lnTo>
                      <a:pt x="146" y="301"/>
                    </a:lnTo>
                    <a:lnTo>
                      <a:pt x="146" y="301"/>
                    </a:lnTo>
                    <a:lnTo>
                      <a:pt x="146" y="301"/>
                    </a:lnTo>
                    <a:lnTo>
                      <a:pt x="149" y="301"/>
                    </a:lnTo>
                    <a:lnTo>
                      <a:pt x="149" y="301"/>
                    </a:lnTo>
                    <a:lnTo>
                      <a:pt x="149" y="309"/>
                    </a:lnTo>
                    <a:lnTo>
                      <a:pt x="149" y="309"/>
                    </a:lnTo>
                    <a:lnTo>
                      <a:pt x="151" y="403"/>
                    </a:lnTo>
                    <a:lnTo>
                      <a:pt x="151" y="403"/>
                    </a:lnTo>
                    <a:lnTo>
                      <a:pt x="157" y="474"/>
                    </a:lnTo>
                    <a:lnTo>
                      <a:pt x="157" y="474"/>
                    </a:lnTo>
                    <a:lnTo>
                      <a:pt x="160" y="523"/>
                    </a:lnTo>
                    <a:lnTo>
                      <a:pt x="160" y="523"/>
                    </a:lnTo>
                    <a:lnTo>
                      <a:pt x="160" y="538"/>
                    </a:lnTo>
                    <a:lnTo>
                      <a:pt x="160" y="538"/>
                    </a:lnTo>
                    <a:lnTo>
                      <a:pt x="163" y="523"/>
                    </a:lnTo>
                    <a:lnTo>
                      <a:pt x="163" y="523"/>
                    </a:lnTo>
                    <a:lnTo>
                      <a:pt x="166" y="474"/>
                    </a:lnTo>
                    <a:lnTo>
                      <a:pt x="166" y="474"/>
                    </a:lnTo>
                    <a:lnTo>
                      <a:pt x="169" y="403"/>
                    </a:lnTo>
                    <a:lnTo>
                      <a:pt x="169" y="403"/>
                    </a:lnTo>
                    <a:lnTo>
                      <a:pt x="175" y="309"/>
                    </a:lnTo>
                    <a:lnTo>
                      <a:pt x="175" y="304"/>
                    </a:lnTo>
                    <a:lnTo>
                      <a:pt x="175" y="304"/>
                    </a:lnTo>
                    <a:lnTo>
                      <a:pt x="175" y="292"/>
                    </a:lnTo>
                    <a:lnTo>
                      <a:pt x="175" y="292"/>
                    </a:lnTo>
                    <a:lnTo>
                      <a:pt x="166" y="281"/>
                    </a:lnTo>
                    <a:lnTo>
                      <a:pt x="160" y="275"/>
                    </a:lnTo>
                    <a:lnTo>
                      <a:pt x="154" y="272"/>
                    </a:lnTo>
                    <a:lnTo>
                      <a:pt x="154" y="272"/>
                    </a:lnTo>
                    <a:lnTo>
                      <a:pt x="151" y="272"/>
                    </a:lnTo>
                    <a:lnTo>
                      <a:pt x="149" y="272"/>
                    </a:lnTo>
                    <a:lnTo>
                      <a:pt x="146" y="272"/>
                    </a:lnTo>
                    <a:lnTo>
                      <a:pt x="137" y="272"/>
                    </a:lnTo>
                    <a:lnTo>
                      <a:pt x="137" y="272"/>
                    </a:lnTo>
                    <a:lnTo>
                      <a:pt x="123" y="272"/>
                    </a:lnTo>
                    <a:lnTo>
                      <a:pt x="123" y="272"/>
                    </a:lnTo>
                    <a:lnTo>
                      <a:pt x="66" y="269"/>
                    </a:lnTo>
                    <a:lnTo>
                      <a:pt x="66" y="269"/>
                    </a:lnTo>
                    <a:lnTo>
                      <a:pt x="54" y="269"/>
                    </a:lnTo>
                    <a:lnTo>
                      <a:pt x="54" y="269"/>
                    </a:lnTo>
                    <a:lnTo>
                      <a:pt x="80" y="241"/>
                    </a:lnTo>
                    <a:lnTo>
                      <a:pt x="80" y="241"/>
                    </a:lnTo>
                    <a:lnTo>
                      <a:pt x="169" y="140"/>
                    </a:lnTo>
                    <a:lnTo>
                      <a:pt x="169" y="140"/>
                    </a:lnTo>
                    <a:lnTo>
                      <a:pt x="215" y="89"/>
                    </a:lnTo>
                    <a:lnTo>
                      <a:pt x="215" y="89"/>
                    </a:lnTo>
                    <a:lnTo>
                      <a:pt x="238" y="63"/>
                    </a:lnTo>
                    <a:lnTo>
                      <a:pt x="246" y="55"/>
                    </a:lnTo>
                    <a:lnTo>
                      <a:pt x="252" y="63"/>
                    </a:lnTo>
                    <a:lnTo>
                      <a:pt x="252" y="63"/>
                    </a:lnTo>
                    <a:lnTo>
                      <a:pt x="275" y="89"/>
                    </a:lnTo>
                    <a:lnTo>
                      <a:pt x="275" y="89"/>
                    </a:lnTo>
                    <a:lnTo>
                      <a:pt x="321" y="138"/>
                    </a:lnTo>
                    <a:lnTo>
                      <a:pt x="321" y="138"/>
                    </a:lnTo>
                    <a:lnTo>
                      <a:pt x="409" y="238"/>
                    </a:lnTo>
                    <a:lnTo>
                      <a:pt x="409" y="238"/>
                    </a:lnTo>
                    <a:lnTo>
                      <a:pt x="438" y="269"/>
                    </a:lnTo>
                    <a:lnTo>
                      <a:pt x="438" y="269"/>
                    </a:lnTo>
                    <a:lnTo>
                      <a:pt x="429" y="269"/>
                    </a:lnTo>
                    <a:lnTo>
                      <a:pt x="429" y="269"/>
                    </a:lnTo>
                    <a:lnTo>
                      <a:pt x="372" y="272"/>
                    </a:lnTo>
                    <a:lnTo>
                      <a:pt x="372" y="272"/>
                    </a:lnTo>
                    <a:lnTo>
                      <a:pt x="358" y="272"/>
                    </a:lnTo>
                    <a:lnTo>
                      <a:pt x="349" y="272"/>
                    </a:lnTo>
                    <a:lnTo>
                      <a:pt x="346" y="272"/>
                    </a:lnTo>
                    <a:lnTo>
                      <a:pt x="346" y="272"/>
                    </a:lnTo>
                    <a:lnTo>
                      <a:pt x="341" y="272"/>
                    </a:lnTo>
                    <a:lnTo>
                      <a:pt x="341" y="272"/>
                    </a:lnTo>
                    <a:lnTo>
                      <a:pt x="332" y="275"/>
                    </a:lnTo>
                    <a:lnTo>
                      <a:pt x="329" y="281"/>
                    </a:lnTo>
                    <a:lnTo>
                      <a:pt x="321" y="292"/>
                    </a:lnTo>
                    <a:lnTo>
                      <a:pt x="321" y="292"/>
                    </a:lnTo>
                    <a:lnTo>
                      <a:pt x="321" y="295"/>
                    </a:lnTo>
                    <a:lnTo>
                      <a:pt x="321" y="298"/>
                    </a:lnTo>
                    <a:lnTo>
                      <a:pt x="321" y="298"/>
                    </a:lnTo>
                    <a:lnTo>
                      <a:pt x="321" y="301"/>
                    </a:lnTo>
                    <a:lnTo>
                      <a:pt x="321" y="301"/>
                    </a:lnTo>
                    <a:lnTo>
                      <a:pt x="321" y="301"/>
                    </a:lnTo>
                    <a:lnTo>
                      <a:pt x="321" y="304"/>
                    </a:lnTo>
                    <a:lnTo>
                      <a:pt x="321" y="309"/>
                    </a:lnTo>
                    <a:lnTo>
                      <a:pt x="321" y="309"/>
                    </a:lnTo>
                    <a:lnTo>
                      <a:pt x="326" y="403"/>
                    </a:lnTo>
                    <a:lnTo>
                      <a:pt x="326" y="403"/>
                    </a:lnTo>
                    <a:lnTo>
                      <a:pt x="329" y="474"/>
                    </a:lnTo>
                    <a:lnTo>
                      <a:pt x="329" y="474"/>
                    </a:lnTo>
                    <a:lnTo>
                      <a:pt x="332" y="523"/>
                    </a:lnTo>
                    <a:lnTo>
                      <a:pt x="332" y="523"/>
                    </a:lnTo>
                    <a:lnTo>
                      <a:pt x="335" y="538"/>
                    </a:lnTo>
                    <a:lnTo>
                      <a:pt x="335" y="538"/>
                    </a:lnTo>
                    <a:lnTo>
                      <a:pt x="335" y="523"/>
                    </a:lnTo>
                    <a:lnTo>
                      <a:pt x="335" y="523"/>
                    </a:lnTo>
                    <a:lnTo>
                      <a:pt x="338" y="474"/>
                    </a:lnTo>
                    <a:lnTo>
                      <a:pt x="338" y="474"/>
                    </a:lnTo>
                    <a:lnTo>
                      <a:pt x="343" y="403"/>
                    </a:lnTo>
                    <a:lnTo>
                      <a:pt x="343" y="403"/>
                    </a:lnTo>
                    <a:lnTo>
                      <a:pt x="346" y="309"/>
                    </a:lnTo>
                    <a:lnTo>
                      <a:pt x="346" y="304"/>
                    </a:lnTo>
                    <a:lnTo>
                      <a:pt x="346" y="301"/>
                    </a:lnTo>
                    <a:lnTo>
                      <a:pt x="349" y="301"/>
                    </a:lnTo>
                    <a:lnTo>
                      <a:pt x="358" y="301"/>
                    </a:lnTo>
                    <a:lnTo>
                      <a:pt x="358" y="301"/>
                    </a:lnTo>
                    <a:lnTo>
                      <a:pt x="372" y="304"/>
                    </a:lnTo>
                    <a:lnTo>
                      <a:pt x="372" y="304"/>
                    </a:lnTo>
                    <a:lnTo>
                      <a:pt x="429" y="304"/>
                    </a:lnTo>
                    <a:lnTo>
                      <a:pt x="429" y="304"/>
                    </a:lnTo>
                    <a:lnTo>
                      <a:pt x="458" y="307"/>
                    </a:lnTo>
                    <a:lnTo>
                      <a:pt x="467" y="307"/>
                    </a:lnTo>
                    <a:lnTo>
                      <a:pt x="470" y="307"/>
                    </a:lnTo>
                    <a:lnTo>
                      <a:pt x="470" y="307"/>
                    </a:lnTo>
                    <a:lnTo>
                      <a:pt x="475" y="304"/>
                    </a:lnTo>
                    <a:lnTo>
                      <a:pt x="475" y="304"/>
                    </a:lnTo>
                    <a:lnTo>
                      <a:pt x="481" y="304"/>
                    </a:lnTo>
                    <a:lnTo>
                      <a:pt x="487" y="298"/>
                    </a:lnTo>
                    <a:lnTo>
                      <a:pt x="487" y="298"/>
                    </a:lnTo>
                    <a:lnTo>
                      <a:pt x="492" y="286"/>
                    </a:lnTo>
                    <a:lnTo>
                      <a:pt x="492" y="286"/>
                    </a:lnTo>
                    <a:lnTo>
                      <a:pt x="492" y="281"/>
                    </a:lnTo>
                    <a:lnTo>
                      <a:pt x="492" y="281"/>
                    </a:lnTo>
                    <a:lnTo>
                      <a:pt x="492" y="278"/>
                    </a:lnTo>
                    <a:lnTo>
                      <a:pt x="492" y="278"/>
                    </a:lnTo>
                    <a:lnTo>
                      <a:pt x="487" y="266"/>
                    </a:lnTo>
                    <a:lnTo>
                      <a:pt x="481" y="261"/>
                    </a:lnTo>
                    <a:lnTo>
                      <a:pt x="481" y="261"/>
                    </a:lnTo>
                    <a:lnTo>
                      <a:pt x="441" y="209"/>
                    </a:lnTo>
                    <a:lnTo>
                      <a:pt x="441" y="209"/>
                    </a:lnTo>
                    <a:lnTo>
                      <a:pt x="355" y="109"/>
                    </a:lnTo>
                    <a:lnTo>
                      <a:pt x="355" y="109"/>
                    </a:lnTo>
                    <a:lnTo>
                      <a:pt x="309" y="57"/>
                    </a:lnTo>
                    <a:lnTo>
                      <a:pt x="309" y="57"/>
                    </a:lnTo>
                    <a:lnTo>
                      <a:pt x="289" y="32"/>
                    </a:lnTo>
                    <a:lnTo>
                      <a:pt x="278" y="17"/>
                    </a:lnTo>
                    <a:lnTo>
                      <a:pt x="275" y="14"/>
                    </a:lnTo>
                    <a:lnTo>
                      <a:pt x="272" y="14"/>
                    </a:lnTo>
                    <a:lnTo>
                      <a:pt x="272" y="11"/>
                    </a:lnTo>
                    <a:lnTo>
                      <a:pt x="272" y="11"/>
                    </a:lnTo>
                    <a:lnTo>
                      <a:pt x="272" y="11"/>
                    </a:lnTo>
                    <a:lnTo>
                      <a:pt x="266" y="9"/>
                    </a:lnTo>
                    <a:lnTo>
                      <a:pt x="266" y="9"/>
                    </a:lnTo>
                    <a:lnTo>
                      <a:pt x="255" y="3"/>
                    </a:lnTo>
                    <a:lnTo>
                      <a:pt x="243" y="0"/>
                    </a:lnTo>
                    <a:lnTo>
                      <a:pt x="243" y="0"/>
                    </a:lnTo>
                    <a:lnTo>
                      <a:pt x="229" y="6"/>
                    </a:lnTo>
                    <a:lnTo>
                      <a:pt x="220" y="11"/>
                    </a:lnTo>
                    <a:lnTo>
                      <a:pt x="215" y="20"/>
                    </a:lnTo>
                    <a:lnTo>
                      <a:pt x="203" y="32"/>
                    </a:lnTo>
                    <a:lnTo>
                      <a:pt x="203" y="32"/>
                    </a:lnTo>
                    <a:lnTo>
                      <a:pt x="180" y="57"/>
                    </a:lnTo>
                    <a:lnTo>
                      <a:pt x="180" y="57"/>
                    </a:lnTo>
                    <a:lnTo>
                      <a:pt x="135" y="112"/>
                    </a:lnTo>
                    <a:lnTo>
                      <a:pt x="135" y="112"/>
                    </a:lnTo>
                    <a:lnTo>
                      <a:pt x="49" y="212"/>
                    </a:lnTo>
                    <a:lnTo>
                      <a:pt x="49" y="212"/>
                    </a:lnTo>
                    <a:lnTo>
                      <a:pt x="8" y="261"/>
                    </a:lnTo>
                    <a:lnTo>
                      <a:pt x="6" y="264"/>
                    </a:lnTo>
                    <a:lnTo>
                      <a:pt x="6" y="264"/>
                    </a:lnTo>
                    <a:lnTo>
                      <a:pt x="6" y="266"/>
                    </a:lnTo>
                    <a:lnTo>
                      <a:pt x="6" y="266"/>
                    </a:lnTo>
                    <a:lnTo>
                      <a:pt x="6" y="266"/>
                    </a:lnTo>
                    <a:lnTo>
                      <a:pt x="3" y="272"/>
                    </a:lnTo>
                    <a:lnTo>
                      <a:pt x="3" y="272"/>
                    </a:lnTo>
                    <a:lnTo>
                      <a:pt x="0" y="278"/>
                    </a:lnTo>
                    <a:lnTo>
                      <a:pt x="0" y="289"/>
                    </a:lnTo>
                    <a:lnTo>
                      <a:pt x="0" y="289"/>
                    </a:lnTo>
                    <a:lnTo>
                      <a:pt x="6" y="298"/>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47" name="Freeform 13"/>
              <p:cNvSpPr>
                <a:spLocks noChangeArrowheads="1"/>
              </p:cNvSpPr>
              <p:nvPr/>
            </p:nvSpPr>
            <p:spPr bwMode="auto">
              <a:xfrm>
                <a:off x="8590603" y="1383075"/>
                <a:ext cx="1068"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48" name="Freeform 14"/>
              <p:cNvSpPr>
                <a:spLocks noChangeArrowheads="1"/>
              </p:cNvSpPr>
              <p:nvPr/>
            </p:nvSpPr>
            <p:spPr bwMode="auto">
              <a:xfrm>
                <a:off x="8590603" y="1383075"/>
                <a:ext cx="1068" cy="1069"/>
              </a:xfrm>
              <a:custGeom>
                <a:avLst/>
                <a:gdLst>
                  <a:gd name="T0" fmla="*/ 3 w 4"/>
                  <a:gd name="T1" fmla="*/ 0 h 1"/>
                  <a:gd name="T2" fmla="*/ 3 w 4"/>
                  <a:gd name="T3" fmla="*/ 0 h 1"/>
                  <a:gd name="T4" fmla="*/ 0 w 4"/>
                  <a:gd name="T5" fmla="*/ 0 h 1"/>
                  <a:gd name="T6" fmla="*/ 3 w 4"/>
                  <a:gd name="T7" fmla="*/ 0 h 1"/>
                </a:gdLst>
                <a:ahLst/>
                <a:cxnLst>
                  <a:cxn ang="0">
                    <a:pos x="T0" y="T1"/>
                  </a:cxn>
                  <a:cxn ang="0">
                    <a:pos x="T2" y="T3"/>
                  </a:cxn>
                  <a:cxn ang="0">
                    <a:pos x="T4" y="T5"/>
                  </a:cxn>
                  <a:cxn ang="0">
                    <a:pos x="T6" y="T7"/>
                  </a:cxn>
                </a:cxnLst>
                <a:rect l="0" t="0" r="r" b="b"/>
                <a:pathLst>
                  <a:path w="4" h="1">
                    <a:moveTo>
                      <a:pt x="3" y="0"/>
                    </a:moveTo>
                    <a:lnTo>
                      <a:pt x="3" y="0"/>
                    </a:lnTo>
                    <a:lnTo>
                      <a:pt x="0" y="0"/>
                    </a:lnTo>
                    <a:lnTo>
                      <a:pt x="3"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49" name="Freeform 15"/>
              <p:cNvSpPr>
                <a:spLocks noChangeArrowheads="1"/>
              </p:cNvSpPr>
              <p:nvPr/>
            </p:nvSpPr>
            <p:spPr bwMode="auto">
              <a:xfrm>
                <a:off x="8638691" y="1383075"/>
                <a:ext cx="1069"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50" name="Freeform 16"/>
              <p:cNvSpPr>
                <a:spLocks noChangeArrowheads="1"/>
              </p:cNvSpPr>
              <p:nvPr/>
            </p:nvSpPr>
            <p:spPr bwMode="auto">
              <a:xfrm>
                <a:off x="8668612" y="1375595"/>
                <a:ext cx="1069"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51" name="Freeform 17"/>
              <p:cNvSpPr>
                <a:spLocks noChangeArrowheads="1"/>
              </p:cNvSpPr>
              <p:nvPr/>
            </p:nvSpPr>
            <p:spPr bwMode="auto">
              <a:xfrm>
                <a:off x="8668612" y="1375595"/>
                <a:ext cx="1069"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52" name="Freeform 18"/>
              <p:cNvSpPr>
                <a:spLocks noChangeArrowheads="1"/>
              </p:cNvSpPr>
              <p:nvPr/>
            </p:nvSpPr>
            <p:spPr bwMode="auto">
              <a:xfrm>
                <a:off x="8560681" y="1375595"/>
                <a:ext cx="1068"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53" name="Freeform 19"/>
              <p:cNvSpPr>
                <a:spLocks noChangeArrowheads="1"/>
              </p:cNvSpPr>
              <p:nvPr/>
            </p:nvSpPr>
            <p:spPr bwMode="auto">
              <a:xfrm>
                <a:off x="8715632" y="1481389"/>
                <a:ext cx="130372" cy="119686"/>
              </a:xfrm>
              <a:custGeom>
                <a:avLst/>
                <a:gdLst>
                  <a:gd name="T0" fmla="*/ 64 w 540"/>
                  <a:gd name="T1" fmla="*/ 158 h 494"/>
                  <a:gd name="T2" fmla="*/ 0 w 540"/>
                  <a:gd name="T3" fmla="*/ 161 h 494"/>
                  <a:gd name="T4" fmla="*/ 64 w 540"/>
                  <a:gd name="T5" fmla="*/ 166 h 494"/>
                  <a:gd name="T6" fmla="*/ 238 w 540"/>
                  <a:gd name="T7" fmla="*/ 175 h 494"/>
                  <a:gd name="T8" fmla="*/ 261 w 540"/>
                  <a:gd name="T9" fmla="*/ 166 h 494"/>
                  <a:gd name="T10" fmla="*/ 267 w 540"/>
                  <a:gd name="T11" fmla="*/ 152 h 494"/>
                  <a:gd name="T12" fmla="*/ 270 w 540"/>
                  <a:gd name="T13" fmla="*/ 138 h 494"/>
                  <a:gd name="T14" fmla="*/ 270 w 540"/>
                  <a:gd name="T15" fmla="*/ 66 h 494"/>
                  <a:gd name="T16" fmla="*/ 301 w 540"/>
                  <a:gd name="T17" fmla="*/ 84 h 494"/>
                  <a:gd name="T18" fmla="*/ 450 w 540"/>
                  <a:gd name="T19" fmla="*/ 215 h 494"/>
                  <a:gd name="T20" fmla="*/ 479 w 540"/>
                  <a:gd name="T21" fmla="*/ 252 h 494"/>
                  <a:gd name="T22" fmla="*/ 401 w 540"/>
                  <a:gd name="T23" fmla="*/ 321 h 494"/>
                  <a:gd name="T24" fmla="*/ 272 w 540"/>
                  <a:gd name="T25" fmla="*/ 439 h 494"/>
                  <a:gd name="T26" fmla="*/ 270 w 540"/>
                  <a:gd name="T27" fmla="*/ 373 h 494"/>
                  <a:gd name="T28" fmla="*/ 267 w 540"/>
                  <a:gd name="T29" fmla="*/ 347 h 494"/>
                  <a:gd name="T30" fmla="*/ 261 w 540"/>
                  <a:gd name="T31" fmla="*/ 330 h 494"/>
                  <a:gd name="T32" fmla="*/ 244 w 540"/>
                  <a:gd name="T33" fmla="*/ 321 h 494"/>
                  <a:gd name="T34" fmla="*/ 238 w 540"/>
                  <a:gd name="T35" fmla="*/ 321 h 494"/>
                  <a:gd name="T36" fmla="*/ 138 w 540"/>
                  <a:gd name="T37" fmla="*/ 327 h 494"/>
                  <a:gd name="T38" fmla="*/ 17 w 540"/>
                  <a:gd name="T39" fmla="*/ 333 h 494"/>
                  <a:gd name="T40" fmla="*/ 17 w 540"/>
                  <a:gd name="T41" fmla="*/ 336 h 494"/>
                  <a:gd name="T42" fmla="*/ 138 w 540"/>
                  <a:gd name="T43" fmla="*/ 344 h 494"/>
                  <a:gd name="T44" fmla="*/ 238 w 540"/>
                  <a:gd name="T45" fmla="*/ 347 h 494"/>
                  <a:gd name="T46" fmla="*/ 238 w 540"/>
                  <a:gd name="T47" fmla="*/ 373 h 494"/>
                  <a:gd name="T48" fmla="*/ 235 w 540"/>
                  <a:gd name="T49" fmla="*/ 459 h 494"/>
                  <a:gd name="T50" fmla="*/ 235 w 540"/>
                  <a:gd name="T51" fmla="*/ 476 h 494"/>
                  <a:gd name="T52" fmla="*/ 244 w 540"/>
                  <a:gd name="T53" fmla="*/ 490 h 494"/>
                  <a:gd name="T54" fmla="*/ 258 w 540"/>
                  <a:gd name="T55" fmla="*/ 493 h 494"/>
                  <a:gd name="T56" fmla="*/ 281 w 540"/>
                  <a:gd name="T57" fmla="*/ 482 h 494"/>
                  <a:gd name="T58" fmla="*/ 433 w 540"/>
                  <a:gd name="T59" fmla="*/ 356 h 494"/>
                  <a:gd name="T60" fmla="*/ 510 w 540"/>
                  <a:gd name="T61" fmla="*/ 290 h 494"/>
                  <a:gd name="T62" fmla="*/ 527 w 540"/>
                  <a:gd name="T63" fmla="*/ 273 h 494"/>
                  <a:gd name="T64" fmla="*/ 533 w 540"/>
                  <a:gd name="T65" fmla="*/ 270 h 494"/>
                  <a:gd name="T66" fmla="*/ 536 w 540"/>
                  <a:gd name="T67" fmla="*/ 229 h 494"/>
                  <a:gd name="T68" fmla="*/ 507 w 540"/>
                  <a:gd name="T69" fmla="*/ 204 h 494"/>
                  <a:gd name="T70" fmla="*/ 430 w 540"/>
                  <a:gd name="T71" fmla="*/ 138 h 494"/>
                  <a:gd name="T72" fmla="*/ 275 w 540"/>
                  <a:gd name="T73" fmla="*/ 9 h 494"/>
                  <a:gd name="T74" fmla="*/ 275 w 540"/>
                  <a:gd name="T75" fmla="*/ 6 h 494"/>
                  <a:gd name="T76" fmla="*/ 253 w 540"/>
                  <a:gd name="T77" fmla="*/ 0 h 494"/>
                  <a:gd name="T78" fmla="*/ 238 w 540"/>
                  <a:gd name="T79" fmla="*/ 15 h 494"/>
                  <a:gd name="T80" fmla="*/ 235 w 540"/>
                  <a:gd name="T81" fmla="*/ 26 h 494"/>
                  <a:gd name="T82" fmla="*/ 235 w 540"/>
                  <a:gd name="T83" fmla="*/ 66 h 494"/>
                  <a:gd name="T84" fmla="*/ 238 w 540"/>
                  <a:gd name="T85" fmla="*/ 138 h 494"/>
                  <a:gd name="T86" fmla="*/ 238 w 540"/>
                  <a:gd name="T87" fmla="*/ 149 h 494"/>
                  <a:gd name="T88" fmla="*/ 138 w 540"/>
                  <a:gd name="T89" fmla="*/ 152 h 494"/>
                  <a:gd name="T90" fmla="*/ 272 w 540"/>
                  <a:gd name="T91" fmla="*/ 467 h 494"/>
                  <a:gd name="T92" fmla="*/ 272 w 540"/>
                  <a:gd name="T93" fmla="*/ 26 h 494"/>
                  <a:gd name="T94" fmla="*/ 238 w 540"/>
                  <a:gd name="T95" fmla="*/ 149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40" h="494">
                    <a:moveTo>
                      <a:pt x="138" y="152"/>
                    </a:moveTo>
                    <a:lnTo>
                      <a:pt x="138" y="152"/>
                    </a:lnTo>
                    <a:lnTo>
                      <a:pt x="64" y="158"/>
                    </a:lnTo>
                    <a:lnTo>
                      <a:pt x="64" y="158"/>
                    </a:lnTo>
                    <a:lnTo>
                      <a:pt x="17" y="161"/>
                    </a:lnTo>
                    <a:lnTo>
                      <a:pt x="17" y="161"/>
                    </a:lnTo>
                    <a:lnTo>
                      <a:pt x="0" y="161"/>
                    </a:lnTo>
                    <a:lnTo>
                      <a:pt x="0" y="161"/>
                    </a:lnTo>
                    <a:lnTo>
                      <a:pt x="17" y="164"/>
                    </a:lnTo>
                    <a:lnTo>
                      <a:pt x="17" y="164"/>
                    </a:lnTo>
                    <a:lnTo>
                      <a:pt x="64" y="166"/>
                    </a:lnTo>
                    <a:lnTo>
                      <a:pt x="64" y="166"/>
                    </a:lnTo>
                    <a:lnTo>
                      <a:pt x="138" y="172"/>
                    </a:lnTo>
                    <a:lnTo>
                      <a:pt x="138" y="172"/>
                    </a:lnTo>
                    <a:lnTo>
                      <a:pt x="232" y="175"/>
                    </a:lnTo>
                    <a:lnTo>
                      <a:pt x="238" y="175"/>
                    </a:lnTo>
                    <a:lnTo>
                      <a:pt x="238" y="175"/>
                    </a:lnTo>
                    <a:lnTo>
                      <a:pt x="250" y="175"/>
                    </a:lnTo>
                    <a:lnTo>
                      <a:pt x="250" y="175"/>
                    </a:lnTo>
                    <a:lnTo>
                      <a:pt x="261" y="166"/>
                    </a:lnTo>
                    <a:lnTo>
                      <a:pt x="264" y="161"/>
                    </a:lnTo>
                    <a:lnTo>
                      <a:pt x="267" y="155"/>
                    </a:lnTo>
                    <a:lnTo>
                      <a:pt x="267" y="155"/>
                    </a:lnTo>
                    <a:lnTo>
                      <a:pt x="267" y="152"/>
                    </a:lnTo>
                    <a:lnTo>
                      <a:pt x="267" y="149"/>
                    </a:lnTo>
                    <a:lnTo>
                      <a:pt x="270" y="147"/>
                    </a:lnTo>
                    <a:lnTo>
                      <a:pt x="270" y="138"/>
                    </a:lnTo>
                    <a:lnTo>
                      <a:pt x="270" y="138"/>
                    </a:lnTo>
                    <a:lnTo>
                      <a:pt x="270" y="124"/>
                    </a:lnTo>
                    <a:lnTo>
                      <a:pt x="270" y="124"/>
                    </a:lnTo>
                    <a:lnTo>
                      <a:pt x="270" y="66"/>
                    </a:lnTo>
                    <a:lnTo>
                      <a:pt x="270" y="66"/>
                    </a:lnTo>
                    <a:lnTo>
                      <a:pt x="272" y="55"/>
                    </a:lnTo>
                    <a:lnTo>
                      <a:pt x="272" y="55"/>
                    </a:lnTo>
                    <a:lnTo>
                      <a:pt x="301" y="84"/>
                    </a:lnTo>
                    <a:lnTo>
                      <a:pt x="301" y="84"/>
                    </a:lnTo>
                    <a:lnTo>
                      <a:pt x="401" y="172"/>
                    </a:lnTo>
                    <a:lnTo>
                      <a:pt x="401" y="172"/>
                    </a:lnTo>
                    <a:lnTo>
                      <a:pt x="450" y="215"/>
                    </a:lnTo>
                    <a:lnTo>
                      <a:pt x="450" y="215"/>
                    </a:lnTo>
                    <a:lnTo>
                      <a:pt x="476" y="238"/>
                    </a:lnTo>
                    <a:lnTo>
                      <a:pt x="487" y="247"/>
                    </a:lnTo>
                    <a:lnTo>
                      <a:pt x="479" y="252"/>
                    </a:lnTo>
                    <a:lnTo>
                      <a:pt x="479" y="252"/>
                    </a:lnTo>
                    <a:lnTo>
                      <a:pt x="453" y="276"/>
                    </a:lnTo>
                    <a:lnTo>
                      <a:pt x="453" y="276"/>
                    </a:lnTo>
                    <a:lnTo>
                      <a:pt x="401" y="321"/>
                    </a:lnTo>
                    <a:lnTo>
                      <a:pt x="401" y="321"/>
                    </a:lnTo>
                    <a:lnTo>
                      <a:pt x="304" y="410"/>
                    </a:lnTo>
                    <a:lnTo>
                      <a:pt x="304" y="410"/>
                    </a:lnTo>
                    <a:lnTo>
                      <a:pt x="272" y="439"/>
                    </a:lnTo>
                    <a:lnTo>
                      <a:pt x="272" y="439"/>
                    </a:lnTo>
                    <a:lnTo>
                      <a:pt x="270" y="430"/>
                    </a:lnTo>
                    <a:lnTo>
                      <a:pt x="270" y="430"/>
                    </a:lnTo>
                    <a:lnTo>
                      <a:pt x="270" y="373"/>
                    </a:lnTo>
                    <a:lnTo>
                      <a:pt x="270" y="373"/>
                    </a:lnTo>
                    <a:lnTo>
                      <a:pt x="270" y="358"/>
                    </a:lnTo>
                    <a:lnTo>
                      <a:pt x="270" y="350"/>
                    </a:lnTo>
                    <a:lnTo>
                      <a:pt x="267" y="347"/>
                    </a:lnTo>
                    <a:lnTo>
                      <a:pt x="267" y="347"/>
                    </a:lnTo>
                    <a:lnTo>
                      <a:pt x="267" y="341"/>
                    </a:lnTo>
                    <a:lnTo>
                      <a:pt x="267" y="341"/>
                    </a:lnTo>
                    <a:lnTo>
                      <a:pt x="264" y="336"/>
                    </a:lnTo>
                    <a:lnTo>
                      <a:pt x="261" y="330"/>
                    </a:lnTo>
                    <a:lnTo>
                      <a:pt x="250" y="321"/>
                    </a:lnTo>
                    <a:lnTo>
                      <a:pt x="250" y="321"/>
                    </a:lnTo>
                    <a:lnTo>
                      <a:pt x="247" y="321"/>
                    </a:lnTo>
                    <a:lnTo>
                      <a:pt x="244" y="321"/>
                    </a:lnTo>
                    <a:lnTo>
                      <a:pt x="241" y="321"/>
                    </a:lnTo>
                    <a:lnTo>
                      <a:pt x="241" y="321"/>
                    </a:lnTo>
                    <a:lnTo>
                      <a:pt x="241" y="321"/>
                    </a:lnTo>
                    <a:lnTo>
                      <a:pt x="238" y="321"/>
                    </a:lnTo>
                    <a:lnTo>
                      <a:pt x="238" y="321"/>
                    </a:lnTo>
                    <a:lnTo>
                      <a:pt x="232" y="321"/>
                    </a:lnTo>
                    <a:lnTo>
                      <a:pt x="232" y="321"/>
                    </a:lnTo>
                    <a:lnTo>
                      <a:pt x="138" y="327"/>
                    </a:lnTo>
                    <a:lnTo>
                      <a:pt x="138" y="327"/>
                    </a:lnTo>
                    <a:lnTo>
                      <a:pt x="64" y="330"/>
                    </a:lnTo>
                    <a:lnTo>
                      <a:pt x="64" y="330"/>
                    </a:lnTo>
                    <a:lnTo>
                      <a:pt x="17" y="333"/>
                    </a:lnTo>
                    <a:lnTo>
                      <a:pt x="17" y="333"/>
                    </a:lnTo>
                    <a:lnTo>
                      <a:pt x="0" y="336"/>
                    </a:lnTo>
                    <a:lnTo>
                      <a:pt x="0" y="336"/>
                    </a:lnTo>
                    <a:lnTo>
                      <a:pt x="17" y="336"/>
                    </a:lnTo>
                    <a:lnTo>
                      <a:pt x="17" y="336"/>
                    </a:lnTo>
                    <a:lnTo>
                      <a:pt x="64" y="339"/>
                    </a:lnTo>
                    <a:lnTo>
                      <a:pt x="64" y="339"/>
                    </a:lnTo>
                    <a:lnTo>
                      <a:pt x="138" y="344"/>
                    </a:lnTo>
                    <a:lnTo>
                      <a:pt x="138" y="344"/>
                    </a:lnTo>
                    <a:lnTo>
                      <a:pt x="232" y="347"/>
                    </a:lnTo>
                    <a:lnTo>
                      <a:pt x="232" y="347"/>
                    </a:lnTo>
                    <a:lnTo>
                      <a:pt x="238" y="347"/>
                    </a:lnTo>
                    <a:lnTo>
                      <a:pt x="238" y="350"/>
                    </a:lnTo>
                    <a:lnTo>
                      <a:pt x="238" y="358"/>
                    </a:lnTo>
                    <a:lnTo>
                      <a:pt x="238" y="358"/>
                    </a:lnTo>
                    <a:lnTo>
                      <a:pt x="238" y="373"/>
                    </a:lnTo>
                    <a:lnTo>
                      <a:pt x="238" y="373"/>
                    </a:lnTo>
                    <a:lnTo>
                      <a:pt x="235" y="430"/>
                    </a:lnTo>
                    <a:lnTo>
                      <a:pt x="235" y="430"/>
                    </a:lnTo>
                    <a:lnTo>
                      <a:pt x="235" y="459"/>
                    </a:lnTo>
                    <a:lnTo>
                      <a:pt x="235" y="467"/>
                    </a:lnTo>
                    <a:lnTo>
                      <a:pt x="235" y="470"/>
                    </a:lnTo>
                    <a:lnTo>
                      <a:pt x="235" y="470"/>
                    </a:lnTo>
                    <a:lnTo>
                      <a:pt x="235" y="476"/>
                    </a:lnTo>
                    <a:lnTo>
                      <a:pt x="235" y="476"/>
                    </a:lnTo>
                    <a:lnTo>
                      <a:pt x="238" y="482"/>
                    </a:lnTo>
                    <a:lnTo>
                      <a:pt x="244" y="490"/>
                    </a:lnTo>
                    <a:lnTo>
                      <a:pt x="244" y="490"/>
                    </a:lnTo>
                    <a:lnTo>
                      <a:pt x="255" y="493"/>
                    </a:lnTo>
                    <a:lnTo>
                      <a:pt x="255" y="493"/>
                    </a:lnTo>
                    <a:lnTo>
                      <a:pt x="258" y="493"/>
                    </a:lnTo>
                    <a:lnTo>
                      <a:pt x="258" y="493"/>
                    </a:lnTo>
                    <a:lnTo>
                      <a:pt x="264" y="493"/>
                    </a:lnTo>
                    <a:lnTo>
                      <a:pt x="264" y="493"/>
                    </a:lnTo>
                    <a:lnTo>
                      <a:pt x="275" y="487"/>
                    </a:lnTo>
                    <a:lnTo>
                      <a:pt x="281" y="482"/>
                    </a:lnTo>
                    <a:lnTo>
                      <a:pt x="281" y="482"/>
                    </a:lnTo>
                    <a:lnTo>
                      <a:pt x="330" y="441"/>
                    </a:lnTo>
                    <a:lnTo>
                      <a:pt x="330" y="441"/>
                    </a:lnTo>
                    <a:lnTo>
                      <a:pt x="433" y="356"/>
                    </a:lnTo>
                    <a:lnTo>
                      <a:pt x="433" y="356"/>
                    </a:lnTo>
                    <a:lnTo>
                      <a:pt x="484" y="313"/>
                    </a:lnTo>
                    <a:lnTo>
                      <a:pt x="484" y="313"/>
                    </a:lnTo>
                    <a:lnTo>
                      <a:pt x="510" y="290"/>
                    </a:lnTo>
                    <a:lnTo>
                      <a:pt x="522" y="278"/>
                    </a:lnTo>
                    <a:lnTo>
                      <a:pt x="525" y="276"/>
                    </a:lnTo>
                    <a:lnTo>
                      <a:pt x="527" y="276"/>
                    </a:lnTo>
                    <a:lnTo>
                      <a:pt x="527" y="273"/>
                    </a:lnTo>
                    <a:lnTo>
                      <a:pt x="530" y="273"/>
                    </a:lnTo>
                    <a:lnTo>
                      <a:pt x="530" y="273"/>
                    </a:lnTo>
                    <a:lnTo>
                      <a:pt x="533" y="270"/>
                    </a:lnTo>
                    <a:lnTo>
                      <a:pt x="533" y="270"/>
                    </a:lnTo>
                    <a:lnTo>
                      <a:pt x="539" y="258"/>
                    </a:lnTo>
                    <a:lnTo>
                      <a:pt x="539" y="244"/>
                    </a:lnTo>
                    <a:lnTo>
                      <a:pt x="539" y="244"/>
                    </a:lnTo>
                    <a:lnTo>
                      <a:pt x="536" y="229"/>
                    </a:lnTo>
                    <a:lnTo>
                      <a:pt x="527" y="221"/>
                    </a:lnTo>
                    <a:lnTo>
                      <a:pt x="522" y="215"/>
                    </a:lnTo>
                    <a:lnTo>
                      <a:pt x="507" y="204"/>
                    </a:lnTo>
                    <a:lnTo>
                      <a:pt x="507" y="204"/>
                    </a:lnTo>
                    <a:lnTo>
                      <a:pt x="482" y="181"/>
                    </a:lnTo>
                    <a:lnTo>
                      <a:pt x="482" y="181"/>
                    </a:lnTo>
                    <a:lnTo>
                      <a:pt x="430" y="138"/>
                    </a:lnTo>
                    <a:lnTo>
                      <a:pt x="430" y="138"/>
                    </a:lnTo>
                    <a:lnTo>
                      <a:pt x="330" y="52"/>
                    </a:lnTo>
                    <a:lnTo>
                      <a:pt x="330" y="52"/>
                    </a:lnTo>
                    <a:lnTo>
                      <a:pt x="278" y="9"/>
                    </a:lnTo>
                    <a:lnTo>
                      <a:pt x="275" y="9"/>
                    </a:lnTo>
                    <a:lnTo>
                      <a:pt x="275" y="6"/>
                    </a:lnTo>
                    <a:lnTo>
                      <a:pt x="275" y="6"/>
                    </a:lnTo>
                    <a:lnTo>
                      <a:pt x="275" y="6"/>
                    </a:lnTo>
                    <a:lnTo>
                      <a:pt x="275" y="6"/>
                    </a:lnTo>
                    <a:lnTo>
                      <a:pt x="270" y="3"/>
                    </a:lnTo>
                    <a:lnTo>
                      <a:pt x="270" y="3"/>
                    </a:lnTo>
                    <a:lnTo>
                      <a:pt x="261" y="0"/>
                    </a:lnTo>
                    <a:lnTo>
                      <a:pt x="253" y="0"/>
                    </a:lnTo>
                    <a:lnTo>
                      <a:pt x="253" y="0"/>
                    </a:lnTo>
                    <a:lnTo>
                      <a:pt x="241" y="6"/>
                    </a:lnTo>
                    <a:lnTo>
                      <a:pt x="241" y="6"/>
                    </a:lnTo>
                    <a:lnTo>
                      <a:pt x="238" y="15"/>
                    </a:lnTo>
                    <a:lnTo>
                      <a:pt x="238" y="15"/>
                    </a:lnTo>
                    <a:lnTo>
                      <a:pt x="235" y="23"/>
                    </a:lnTo>
                    <a:lnTo>
                      <a:pt x="235" y="26"/>
                    </a:lnTo>
                    <a:lnTo>
                      <a:pt x="235" y="26"/>
                    </a:lnTo>
                    <a:lnTo>
                      <a:pt x="235" y="29"/>
                    </a:lnTo>
                    <a:lnTo>
                      <a:pt x="235" y="38"/>
                    </a:lnTo>
                    <a:lnTo>
                      <a:pt x="235" y="38"/>
                    </a:lnTo>
                    <a:lnTo>
                      <a:pt x="235" y="66"/>
                    </a:lnTo>
                    <a:lnTo>
                      <a:pt x="235" y="66"/>
                    </a:lnTo>
                    <a:lnTo>
                      <a:pt x="238" y="124"/>
                    </a:lnTo>
                    <a:lnTo>
                      <a:pt x="238" y="124"/>
                    </a:lnTo>
                    <a:lnTo>
                      <a:pt x="238" y="138"/>
                    </a:lnTo>
                    <a:lnTo>
                      <a:pt x="238" y="147"/>
                    </a:lnTo>
                    <a:lnTo>
                      <a:pt x="238" y="147"/>
                    </a:lnTo>
                    <a:lnTo>
                      <a:pt x="238" y="147"/>
                    </a:lnTo>
                    <a:lnTo>
                      <a:pt x="238" y="149"/>
                    </a:lnTo>
                    <a:lnTo>
                      <a:pt x="238" y="149"/>
                    </a:lnTo>
                    <a:lnTo>
                      <a:pt x="232" y="149"/>
                    </a:lnTo>
                    <a:lnTo>
                      <a:pt x="232" y="149"/>
                    </a:lnTo>
                    <a:lnTo>
                      <a:pt x="138" y="152"/>
                    </a:lnTo>
                    <a:close/>
                    <a:moveTo>
                      <a:pt x="238" y="347"/>
                    </a:moveTo>
                    <a:lnTo>
                      <a:pt x="238" y="347"/>
                    </a:lnTo>
                    <a:close/>
                    <a:moveTo>
                      <a:pt x="272" y="467"/>
                    </a:moveTo>
                    <a:lnTo>
                      <a:pt x="272" y="467"/>
                    </a:lnTo>
                    <a:close/>
                    <a:moveTo>
                      <a:pt x="272" y="467"/>
                    </a:moveTo>
                    <a:lnTo>
                      <a:pt x="272" y="467"/>
                    </a:lnTo>
                    <a:close/>
                    <a:moveTo>
                      <a:pt x="272" y="26"/>
                    </a:moveTo>
                    <a:lnTo>
                      <a:pt x="272" y="26"/>
                    </a:lnTo>
                    <a:close/>
                    <a:moveTo>
                      <a:pt x="238" y="149"/>
                    </a:moveTo>
                    <a:lnTo>
                      <a:pt x="238" y="149"/>
                    </a:lnTo>
                    <a:close/>
                    <a:moveTo>
                      <a:pt x="238" y="149"/>
                    </a:moveTo>
                    <a:lnTo>
                      <a:pt x="238" y="14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54" name="Freeform 20"/>
              <p:cNvSpPr>
                <a:spLocks noChangeArrowheads="1"/>
              </p:cNvSpPr>
              <p:nvPr/>
            </p:nvSpPr>
            <p:spPr bwMode="auto">
              <a:xfrm>
                <a:off x="8715632" y="1481389"/>
                <a:ext cx="130372" cy="119686"/>
              </a:xfrm>
              <a:custGeom>
                <a:avLst/>
                <a:gdLst>
                  <a:gd name="T0" fmla="*/ 64 w 540"/>
                  <a:gd name="T1" fmla="*/ 158 h 494"/>
                  <a:gd name="T2" fmla="*/ 17 w 540"/>
                  <a:gd name="T3" fmla="*/ 161 h 494"/>
                  <a:gd name="T4" fmla="*/ 17 w 540"/>
                  <a:gd name="T5" fmla="*/ 164 h 494"/>
                  <a:gd name="T6" fmla="*/ 64 w 540"/>
                  <a:gd name="T7" fmla="*/ 166 h 494"/>
                  <a:gd name="T8" fmla="*/ 232 w 540"/>
                  <a:gd name="T9" fmla="*/ 175 h 494"/>
                  <a:gd name="T10" fmla="*/ 250 w 540"/>
                  <a:gd name="T11" fmla="*/ 175 h 494"/>
                  <a:gd name="T12" fmla="*/ 264 w 540"/>
                  <a:gd name="T13" fmla="*/ 161 h 494"/>
                  <a:gd name="T14" fmla="*/ 267 w 540"/>
                  <a:gd name="T15" fmla="*/ 152 h 494"/>
                  <a:gd name="T16" fmla="*/ 270 w 540"/>
                  <a:gd name="T17" fmla="*/ 138 h 494"/>
                  <a:gd name="T18" fmla="*/ 270 w 540"/>
                  <a:gd name="T19" fmla="*/ 124 h 494"/>
                  <a:gd name="T20" fmla="*/ 272 w 540"/>
                  <a:gd name="T21" fmla="*/ 55 h 494"/>
                  <a:gd name="T22" fmla="*/ 301 w 540"/>
                  <a:gd name="T23" fmla="*/ 84 h 494"/>
                  <a:gd name="T24" fmla="*/ 450 w 540"/>
                  <a:gd name="T25" fmla="*/ 215 h 494"/>
                  <a:gd name="T26" fmla="*/ 487 w 540"/>
                  <a:gd name="T27" fmla="*/ 247 h 494"/>
                  <a:gd name="T28" fmla="*/ 453 w 540"/>
                  <a:gd name="T29" fmla="*/ 276 h 494"/>
                  <a:gd name="T30" fmla="*/ 401 w 540"/>
                  <a:gd name="T31" fmla="*/ 321 h 494"/>
                  <a:gd name="T32" fmla="*/ 272 w 540"/>
                  <a:gd name="T33" fmla="*/ 439 h 494"/>
                  <a:gd name="T34" fmla="*/ 270 w 540"/>
                  <a:gd name="T35" fmla="*/ 430 h 494"/>
                  <a:gd name="T36" fmla="*/ 270 w 540"/>
                  <a:gd name="T37" fmla="*/ 358 h 494"/>
                  <a:gd name="T38" fmla="*/ 267 w 540"/>
                  <a:gd name="T39" fmla="*/ 347 h 494"/>
                  <a:gd name="T40" fmla="*/ 264 w 540"/>
                  <a:gd name="T41" fmla="*/ 336 h 494"/>
                  <a:gd name="T42" fmla="*/ 250 w 540"/>
                  <a:gd name="T43" fmla="*/ 321 h 494"/>
                  <a:gd name="T44" fmla="*/ 241 w 540"/>
                  <a:gd name="T45" fmla="*/ 321 h 494"/>
                  <a:gd name="T46" fmla="*/ 238 w 540"/>
                  <a:gd name="T47" fmla="*/ 321 h 494"/>
                  <a:gd name="T48" fmla="*/ 232 w 540"/>
                  <a:gd name="T49" fmla="*/ 321 h 494"/>
                  <a:gd name="T50" fmla="*/ 64 w 540"/>
                  <a:gd name="T51" fmla="*/ 330 h 494"/>
                  <a:gd name="T52" fmla="*/ 17 w 540"/>
                  <a:gd name="T53" fmla="*/ 333 h 494"/>
                  <a:gd name="T54" fmla="*/ 17 w 540"/>
                  <a:gd name="T55" fmla="*/ 336 h 494"/>
                  <a:gd name="T56" fmla="*/ 64 w 540"/>
                  <a:gd name="T57" fmla="*/ 339 h 494"/>
                  <a:gd name="T58" fmla="*/ 232 w 540"/>
                  <a:gd name="T59" fmla="*/ 347 h 494"/>
                  <a:gd name="T60" fmla="*/ 238 w 540"/>
                  <a:gd name="T61" fmla="*/ 350 h 494"/>
                  <a:gd name="T62" fmla="*/ 238 w 540"/>
                  <a:gd name="T63" fmla="*/ 373 h 494"/>
                  <a:gd name="T64" fmla="*/ 235 w 540"/>
                  <a:gd name="T65" fmla="*/ 430 h 494"/>
                  <a:gd name="T66" fmla="*/ 235 w 540"/>
                  <a:gd name="T67" fmla="*/ 470 h 494"/>
                  <a:gd name="T68" fmla="*/ 235 w 540"/>
                  <a:gd name="T69" fmla="*/ 476 h 494"/>
                  <a:gd name="T70" fmla="*/ 244 w 540"/>
                  <a:gd name="T71" fmla="*/ 490 h 494"/>
                  <a:gd name="T72" fmla="*/ 258 w 540"/>
                  <a:gd name="T73" fmla="*/ 493 h 494"/>
                  <a:gd name="T74" fmla="*/ 264 w 540"/>
                  <a:gd name="T75" fmla="*/ 493 h 494"/>
                  <a:gd name="T76" fmla="*/ 281 w 540"/>
                  <a:gd name="T77" fmla="*/ 482 h 494"/>
                  <a:gd name="T78" fmla="*/ 433 w 540"/>
                  <a:gd name="T79" fmla="*/ 356 h 494"/>
                  <a:gd name="T80" fmla="*/ 484 w 540"/>
                  <a:gd name="T81" fmla="*/ 313 h 494"/>
                  <a:gd name="T82" fmla="*/ 525 w 540"/>
                  <a:gd name="T83" fmla="*/ 276 h 494"/>
                  <a:gd name="T84" fmla="*/ 530 w 540"/>
                  <a:gd name="T85" fmla="*/ 273 h 494"/>
                  <a:gd name="T86" fmla="*/ 533 w 540"/>
                  <a:gd name="T87" fmla="*/ 270 h 494"/>
                  <a:gd name="T88" fmla="*/ 539 w 540"/>
                  <a:gd name="T89" fmla="*/ 244 h 494"/>
                  <a:gd name="T90" fmla="*/ 522 w 540"/>
                  <a:gd name="T91" fmla="*/ 215 h 494"/>
                  <a:gd name="T92" fmla="*/ 482 w 540"/>
                  <a:gd name="T93" fmla="*/ 181 h 494"/>
                  <a:gd name="T94" fmla="*/ 430 w 540"/>
                  <a:gd name="T95" fmla="*/ 138 h 494"/>
                  <a:gd name="T96" fmla="*/ 278 w 540"/>
                  <a:gd name="T97" fmla="*/ 9 h 494"/>
                  <a:gd name="T98" fmla="*/ 275 w 540"/>
                  <a:gd name="T99" fmla="*/ 6 h 494"/>
                  <a:gd name="T100" fmla="*/ 270 w 540"/>
                  <a:gd name="T101" fmla="*/ 3 h 494"/>
                  <a:gd name="T102" fmla="*/ 253 w 540"/>
                  <a:gd name="T103" fmla="*/ 0 h 494"/>
                  <a:gd name="T104" fmla="*/ 241 w 540"/>
                  <a:gd name="T105" fmla="*/ 6 h 494"/>
                  <a:gd name="T106" fmla="*/ 235 w 540"/>
                  <a:gd name="T107" fmla="*/ 23 h 494"/>
                  <a:gd name="T108" fmla="*/ 235 w 540"/>
                  <a:gd name="T109" fmla="*/ 29 h 494"/>
                  <a:gd name="T110" fmla="*/ 235 w 540"/>
                  <a:gd name="T111" fmla="*/ 66 h 494"/>
                  <a:gd name="T112" fmla="*/ 238 w 540"/>
                  <a:gd name="T113" fmla="*/ 124 h 494"/>
                  <a:gd name="T114" fmla="*/ 238 w 540"/>
                  <a:gd name="T115" fmla="*/ 147 h 494"/>
                  <a:gd name="T116" fmla="*/ 238 w 540"/>
                  <a:gd name="T117" fmla="*/ 149 h 494"/>
                  <a:gd name="T118" fmla="*/ 138 w 540"/>
                  <a:gd name="T119" fmla="*/ 15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0" h="494">
                    <a:moveTo>
                      <a:pt x="138" y="152"/>
                    </a:moveTo>
                    <a:lnTo>
                      <a:pt x="138" y="152"/>
                    </a:lnTo>
                    <a:lnTo>
                      <a:pt x="64" y="158"/>
                    </a:lnTo>
                    <a:lnTo>
                      <a:pt x="64" y="158"/>
                    </a:lnTo>
                    <a:lnTo>
                      <a:pt x="17" y="161"/>
                    </a:lnTo>
                    <a:lnTo>
                      <a:pt x="17" y="161"/>
                    </a:lnTo>
                    <a:lnTo>
                      <a:pt x="0" y="161"/>
                    </a:lnTo>
                    <a:lnTo>
                      <a:pt x="0" y="161"/>
                    </a:lnTo>
                    <a:lnTo>
                      <a:pt x="17" y="164"/>
                    </a:lnTo>
                    <a:lnTo>
                      <a:pt x="17" y="164"/>
                    </a:lnTo>
                    <a:lnTo>
                      <a:pt x="64" y="166"/>
                    </a:lnTo>
                    <a:lnTo>
                      <a:pt x="64" y="166"/>
                    </a:lnTo>
                    <a:lnTo>
                      <a:pt x="138" y="172"/>
                    </a:lnTo>
                    <a:lnTo>
                      <a:pt x="138" y="172"/>
                    </a:lnTo>
                    <a:lnTo>
                      <a:pt x="232" y="175"/>
                    </a:lnTo>
                    <a:lnTo>
                      <a:pt x="238" y="175"/>
                    </a:lnTo>
                    <a:lnTo>
                      <a:pt x="238" y="175"/>
                    </a:lnTo>
                    <a:lnTo>
                      <a:pt x="250" y="175"/>
                    </a:lnTo>
                    <a:lnTo>
                      <a:pt x="250" y="175"/>
                    </a:lnTo>
                    <a:lnTo>
                      <a:pt x="261" y="166"/>
                    </a:lnTo>
                    <a:lnTo>
                      <a:pt x="264" y="161"/>
                    </a:lnTo>
                    <a:lnTo>
                      <a:pt x="267" y="155"/>
                    </a:lnTo>
                    <a:lnTo>
                      <a:pt x="267" y="155"/>
                    </a:lnTo>
                    <a:lnTo>
                      <a:pt x="267" y="152"/>
                    </a:lnTo>
                    <a:lnTo>
                      <a:pt x="267" y="149"/>
                    </a:lnTo>
                    <a:lnTo>
                      <a:pt x="270" y="147"/>
                    </a:lnTo>
                    <a:lnTo>
                      <a:pt x="270" y="138"/>
                    </a:lnTo>
                    <a:lnTo>
                      <a:pt x="270" y="138"/>
                    </a:lnTo>
                    <a:lnTo>
                      <a:pt x="270" y="124"/>
                    </a:lnTo>
                    <a:lnTo>
                      <a:pt x="270" y="124"/>
                    </a:lnTo>
                    <a:lnTo>
                      <a:pt x="270" y="66"/>
                    </a:lnTo>
                    <a:lnTo>
                      <a:pt x="270" y="66"/>
                    </a:lnTo>
                    <a:lnTo>
                      <a:pt x="272" y="55"/>
                    </a:lnTo>
                    <a:lnTo>
                      <a:pt x="272" y="55"/>
                    </a:lnTo>
                    <a:lnTo>
                      <a:pt x="301" y="84"/>
                    </a:lnTo>
                    <a:lnTo>
                      <a:pt x="301" y="84"/>
                    </a:lnTo>
                    <a:lnTo>
                      <a:pt x="401" y="172"/>
                    </a:lnTo>
                    <a:lnTo>
                      <a:pt x="401" y="172"/>
                    </a:lnTo>
                    <a:lnTo>
                      <a:pt x="450" y="215"/>
                    </a:lnTo>
                    <a:lnTo>
                      <a:pt x="450" y="215"/>
                    </a:lnTo>
                    <a:lnTo>
                      <a:pt x="476" y="238"/>
                    </a:lnTo>
                    <a:lnTo>
                      <a:pt x="487" y="247"/>
                    </a:lnTo>
                    <a:lnTo>
                      <a:pt x="479" y="252"/>
                    </a:lnTo>
                    <a:lnTo>
                      <a:pt x="479" y="252"/>
                    </a:lnTo>
                    <a:lnTo>
                      <a:pt x="453" y="276"/>
                    </a:lnTo>
                    <a:lnTo>
                      <a:pt x="453" y="276"/>
                    </a:lnTo>
                    <a:lnTo>
                      <a:pt x="401" y="321"/>
                    </a:lnTo>
                    <a:lnTo>
                      <a:pt x="401" y="321"/>
                    </a:lnTo>
                    <a:lnTo>
                      <a:pt x="304" y="410"/>
                    </a:lnTo>
                    <a:lnTo>
                      <a:pt x="304" y="410"/>
                    </a:lnTo>
                    <a:lnTo>
                      <a:pt x="272" y="439"/>
                    </a:lnTo>
                    <a:lnTo>
                      <a:pt x="272" y="439"/>
                    </a:lnTo>
                    <a:lnTo>
                      <a:pt x="270" y="430"/>
                    </a:lnTo>
                    <a:lnTo>
                      <a:pt x="270" y="430"/>
                    </a:lnTo>
                    <a:lnTo>
                      <a:pt x="270" y="373"/>
                    </a:lnTo>
                    <a:lnTo>
                      <a:pt x="270" y="373"/>
                    </a:lnTo>
                    <a:lnTo>
                      <a:pt x="270" y="358"/>
                    </a:lnTo>
                    <a:lnTo>
                      <a:pt x="270" y="350"/>
                    </a:lnTo>
                    <a:lnTo>
                      <a:pt x="267" y="347"/>
                    </a:lnTo>
                    <a:lnTo>
                      <a:pt x="267" y="347"/>
                    </a:lnTo>
                    <a:lnTo>
                      <a:pt x="267" y="341"/>
                    </a:lnTo>
                    <a:lnTo>
                      <a:pt x="267" y="341"/>
                    </a:lnTo>
                    <a:lnTo>
                      <a:pt x="264" y="336"/>
                    </a:lnTo>
                    <a:lnTo>
                      <a:pt x="261" y="330"/>
                    </a:lnTo>
                    <a:lnTo>
                      <a:pt x="250" y="321"/>
                    </a:lnTo>
                    <a:lnTo>
                      <a:pt x="250" y="321"/>
                    </a:lnTo>
                    <a:lnTo>
                      <a:pt x="247" y="321"/>
                    </a:lnTo>
                    <a:lnTo>
                      <a:pt x="244" y="321"/>
                    </a:lnTo>
                    <a:lnTo>
                      <a:pt x="241" y="321"/>
                    </a:lnTo>
                    <a:lnTo>
                      <a:pt x="241" y="321"/>
                    </a:lnTo>
                    <a:lnTo>
                      <a:pt x="241" y="321"/>
                    </a:lnTo>
                    <a:lnTo>
                      <a:pt x="238" y="321"/>
                    </a:lnTo>
                    <a:lnTo>
                      <a:pt x="238" y="321"/>
                    </a:lnTo>
                    <a:lnTo>
                      <a:pt x="232" y="321"/>
                    </a:lnTo>
                    <a:lnTo>
                      <a:pt x="232" y="321"/>
                    </a:lnTo>
                    <a:lnTo>
                      <a:pt x="138" y="327"/>
                    </a:lnTo>
                    <a:lnTo>
                      <a:pt x="138" y="327"/>
                    </a:lnTo>
                    <a:lnTo>
                      <a:pt x="64" y="330"/>
                    </a:lnTo>
                    <a:lnTo>
                      <a:pt x="64" y="330"/>
                    </a:lnTo>
                    <a:lnTo>
                      <a:pt x="17" y="333"/>
                    </a:lnTo>
                    <a:lnTo>
                      <a:pt x="17" y="333"/>
                    </a:lnTo>
                    <a:lnTo>
                      <a:pt x="0" y="336"/>
                    </a:lnTo>
                    <a:lnTo>
                      <a:pt x="0" y="336"/>
                    </a:lnTo>
                    <a:lnTo>
                      <a:pt x="17" y="336"/>
                    </a:lnTo>
                    <a:lnTo>
                      <a:pt x="17" y="336"/>
                    </a:lnTo>
                    <a:lnTo>
                      <a:pt x="64" y="339"/>
                    </a:lnTo>
                    <a:lnTo>
                      <a:pt x="64" y="339"/>
                    </a:lnTo>
                    <a:lnTo>
                      <a:pt x="138" y="344"/>
                    </a:lnTo>
                    <a:lnTo>
                      <a:pt x="138" y="344"/>
                    </a:lnTo>
                    <a:lnTo>
                      <a:pt x="232" y="347"/>
                    </a:lnTo>
                    <a:lnTo>
                      <a:pt x="232" y="347"/>
                    </a:lnTo>
                    <a:lnTo>
                      <a:pt x="238" y="347"/>
                    </a:lnTo>
                    <a:lnTo>
                      <a:pt x="238" y="350"/>
                    </a:lnTo>
                    <a:lnTo>
                      <a:pt x="238" y="358"/>
                    </a:lnTo>
                    <a:lnTo>
                      <a:pt x="238" y="358"/>
                    </a:lnTo>
                    <a:lnTo>
                      <a:pt x="238" y="373"/>
                    </a:lnTo>
                    <a:lnTo>
                      <a:pt x="238" y="373"/>
                    </a:lnTo>
                    <a:lnTo>
                      <a:pt x="235" y="430"/>
                    </a:lnTo>
                    <a:lnTo>
                      <a:pt x="235" y="430"/>
                    </a:lnTo>
                    <a:lnTo>
                      <a:pt x="235" y="459"/>
                    </a:lnTo>
                    <a:lnTo>
                      <a:pt x="235" y="467"/>
                    </a:lnTo>
                    <a:lnTo>
                      <a:pt x="235" y="470"/>
                    </a:lnTo>
                    <a:lnTo>
                      <a:pt x="235" y="470"/>
                    </a:lnTo>
                    <a:lnTo>
                      <a:pt x="235" y="476"/>
                    </a:lnTo>
                    <a:lnTo>
                      <a:pt x="235" y="476"/>
                    </a:lnTo>
                    <a:lnTo>
                      <a:pt x="238" y="482"/>
                    </a:lnTo>
                    <a:lnTo>
                      <a:pt x="244" y="490"/>
                    </a:lnTo>
                    <a:lnTo>
                      <a:pt x="244" y="490"/>
                    </a:lnTo>
                    <a:lnTo>
                      <a:pt x="255" y="493"/>
                    </a:lnTo>
                    <a:lnTo>
                      <a:pt x="255" y="493"/>
                    </a:lnTo>
                    <a:lnTo>
                      <a:pt x="258" y="493"/>
                    </a:lnTo>
                    <a:lnTo>
                      <a:pt x="258" y="493"/>
                    </a:lnTo>
                    <a:lnTo>
                      <a:pt x="264" y="493"/>
                    </a:lnTo>
                    <a:lnTo>
                      <a:pt x="264" y="493"/>
                    </a:lnTo>
                    <a:lnTo>
                      <a:pt x="275" y="487"/>
                    </a:lnTo>
                    <a:lnTo>
                      <a:pt x="281" y="482"/>
                    </a:lnTo>
                    <a:lnTo>
                      <a:pt x="281" y="482"/>
                    </a:lnTo>
                    <a:lnTo>
                      <a:pt x="330" y="441"/>
                    </a:lnTo>
                    <a:lnTo>
                      <a:pt x="330" y="441"/>
                    </a:lnTo>
                    <a:lnTo>
                      <a:pt x="433" y="356"/>
                    </a:lnTo>
                    <a:lnTo>
                      <a:pt x="433" y="356"/>
                    </a:lnTo>
                    <a:lnTo>
                      <a:pt x="484" y="313"/>
                    </a:lnTo>
                    <a:lnTo>
                      <a:pt x="484" y="313"/>
                    </a:lnTo>
                    <a:lnTo>
                      <a:pt x="510" y="290"/>
                    </a:lnTo>
                    <a:lnTo>
                      <a:pt x="522" y="278"/>
                    </a:lnTo>
                    <a:lnTo>
                      <a:pt x="525" y="276"/>
                    </a:lnTo>
                    <a:lnTo>
                      <a:pt x="527" y="276"/>
                    </a:lnTo>
                    <a:lnTo>
                      <a:pt x="527" y="273"/>
                    </a:lnTo>
                    <a:lnTo>
                      <a:pt x="530" y="273"/>
                    </a:lnTo>
                    <a:lnTo>
                      <a:pt x="530" y="273"/>
                    </a:lnTo>
                    <a:lnTo>
                      <a:pt x="533" y="270"/>
                    </a:lnTo>
                    <a:lnTo>
                      <a:pt x="533" y="270"/>
                    </a:lnTo>
                    <a:lnTo>
                      <a:pt x="539" y="258"/>
                    </a:lnTo>
                    <a:lnTo>
                      <a:pt x="539" y="244"/>
                    </a:lnTo>
                    <a:lnTo>
                      <a:pt x="539" y="244"/>
                    </a:lnTo>
                    <a:lnTo>
                      <a:pt x="536" y="229"/>
                    </a:lnTo>
                    <a:lnTo>
                      <a:pt x="527" y="221"/>
                    </a:lnTo>
                    <a:lnTo>
                      <a:pt x="522" y="215"/>
                    </a:lnTo>
                    <a:lnTo>
                      <a:pt x="507" y="204"/>
                    </a:lnTo>
                    <a:lnTo>
                      <a:pt x="507" y="204"/>
                    </a:lnTo>
                    <a:lnTo>
                      <a:pt x="482" y="181"/>
                    </a:lnTo>
                    <a:lnTo>
                      <a:pt x="482" y="181"/>
                    </a:lnTo>
                    <a:lnTo>
                      <a:pt x="430" y="138"/>
                    </a:lnTo>
                    <a:lnTo>
                      <a:pt x="430" y="138"/>
                    </a:lnTo>
                    <a:lnTo>
                      <a:pt x="330" y="52"/>
                    </a:lnTo>
                    <a:lnTo>
                      <a:pt x="330" y="52"/>
                    </a:lnTo>
                    <a:lnTo>
                      <a:pt x="278" y="9"/>
                    </a:lnTo>
                    <a:lnTo>
                      <a:pt x="275" y="9"/>
                    </a:lnTo>
                    <a:lnTo>
                      <a:pt x="275" y="6"/>
                    </a:lnTo>
                    <a:lnTo>
                      <a:pt x="275" y="6"/>
                    </a:lnTo>
                    <a:lnTo>
                      <a:pt x="275" y="6"/>
                    </a:lnTo>
                    <a:lnTo>
                      <a:pt x="275" y="6"/>
                    </a:lnTo>
                    <a:lnTo>
                      <a:pt x="270" y="3"/>
                    </a:lnTo>
                    <a:lnTo>
                      <a:pt x="270" y="3"/>
                    </a:lnTo>
                    <a:lnTo>
                      <a:pt x="261" y="0"/>
                    </a:lnTo>
                    <a:lnTo>
                      <a:pt x="253" y="0"/>
                    </a:lnTo>
                    <a:lnTo>
                      <a:pt x="253" y="0"/>
                    </a:lnTo>
                    <a:lnTo>
                      <a:pt x="241" y="6"/>
                    </a:lnTo>
                    <a:lnTo>
                      <a:pt x="241" y="6"/>
                    </a:lnTo>
                    <a:lnTo>
                      <a:pt x="238" y="15"/>
                    </a:lnTo>
                    <a:lnTo>
                      <a:pt x="238" y="15"/>
                    </a:lnTo>
                    <a:lnTo>
                      <a:pt x="235" y="23"/>
                    </a:lnTo>
                    <a:lnTo>
                      <a:pt x="235" y="26"/>
                    </a:lnTo>
                    <a:lnTo>
                      <a:pt x="235" y="26"/>
                    </a:lnTo>
                    <a:lnTo>
                      <a:pt x="235" y="29"/>
                    </a:lnTo>
                    <a:lnTo>
                      <a:pt x="235" y="38"/>
                    </a:lnTo>
                    <a:lnTo>
                      <a:pt x="235" y="38"/>
                    </a:lnTo>
                    <a:lnTo>
                      <a:pt x="235" y="66"/>
                    </a:lnTo>
                    <a:lnTo>
                      <a:pt x="235" y="66"/>
                    </a:lnTo>
                    <a:lnTo>
                      <a:pt x="238" y="124"/>
                    </a:lnTo>
                    <a:lnTo>
                      <a:pt x="238" y="124"/>
                    </a:lnTo>
                    <a:lnTo>
                      <a:pt x="238" y="138"/>
                    </a:lnTo>
                    <a:lnTo>
                      <a:pt x="238" y="147"/>
                    </a:lnTo>
                    <a:lnTo>
                      <a:pt x="238" y="147"/>
                    </a:lnTo>
                    <a:lnTo>
                      <a:pt x="238" y="147"/>
                    </a:lnTo>
                    <a:lnTo>
                      <a:pt x="238" y="149"/>
                    </a:lnTo>
                    <a:lnTo>
                      <a:pt x="238" y="149"/>
                    </a:lnTo>
                    <a:lnTo>
                      <a:pt x="232" y="149"/>
                    </a:lnTo>
                    <a:lnTo>
                      <a:pt x="232" y="149"/>
                    </a:lnTo>
                    <a:lnTo>
                      <a:pt x="138" y="152"/>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55" name="Freeform 21"/>
              <p:cNvSpPr>
                <a:spLocks noChangeArrowheads="1"/>
              </p:cNvSpPr>
              <p:nvPr/>
            </p:nvSpPr>
            <p:spPr bwMode="auto">
              <a:xfrm>
                <a:off x="8773337" y="1565810"/>
                <a:ext cx="1069"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56" name="Freeform 22"/>
              <p:cNvSpPr>
                <a:spLocks noChangeArrowheads="1"/>
              </p:cNvSpPr>
              <p:nvPr/>
            </p:nvSpPr>
            <p:spPr bwMode="auto">
              <a:xfrm>
                <a:off x="8780818" y="1594663"/>
                <a:ext cx="1068"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57" name="Freeform 23"/>
              <p:cNvSpPr>
                <a:spLocks noChangeArrowheads="1"/>
              </p:cNvSpPr>
              <p:nvPr/>
            </p:nvSpPr>
            <p:spPr bwMode="auto">
              <a:xfrm>
                <a:off x="8780818" y="1594663"/>
                <a:ext cx="1068"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58" name="Freeform 24"/>
              <p:cNvSpPr>
                <a:spLocks noChangeArrowheads="1"/>
              </p:cNvSpPr>
              <p:nvPr/>
            </p:nvSpPr>
            <p:spPr bwMode="auto">
              <a:xfrm>
                <a:off x="8780818" y="1487801"/>
                <a:ext cx="1068"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59" name="Freeform 25"/>
              <p:cNvSpPr>
                <a:spLocks noChangeArrowheads="1"/>
              </p:cNvSpPr>
              <p:nvPr/>
            </p:nvSpPr>
            <p:spPr bwMode="auto">
              <a:xfrm>
                <a:off x="8773337" y="1517722"/>
                <a:ext cx="1069"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60" name="Freeform 26"/>
              <p:cNvSpPr>
                <a:spLocks noChangeArrowheads="1"/>
              </p:cNvSpPr>
              <p:nvPr/>
            </p:nvSpPr>
            <p:spPr bwMode="auto">
              <a:xfrm>
                <a:off x="8773337" y="1517722"/>
                <a:ext cx="1069"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61" name="Freeform 27"/>
              <p:cNvSpPr>
                <a:spLocks noChangeArrowheads="1"/>
              </p:cNvSpPr>
              <p:nvPr/>
            </p:nvSpPr>
            <p:spPr bwMode="auto">
              <a:xfrm>
                <a:off x="8554269" y="1642751"/>
                <a:ext cx="119686" cy="130372"/>
              </a:xfrm>
              <a:custGeom>
                <a:avLst/>
                <a:gdLst>
                  <a:gd name="T0" fmla="*/ 143 w 496"/>
                  <a:gd name="T1" fmla="*/ 269 h 540"/>
                  <a:gd name="T2" fmla="*/ 154 w 496"/>
                  <a:gd name="T3" fmla="*/ 267 h 540"/>
                  <a:gd name="T4" fmla="*/ 172 w 496"/>
                  <a:gd name="T5" fmla="*/ 249 h 540"/>
                  <a:gd name="T6" fmla="*/ 175 w 496"/>
                  <a:gd name="T7" fmla="*/ 241 h 540"/>
                  <a:gd name="T8" fmla="*/ 175 w 496"/>
                  <a:gd name="T9" fmla="*/ 232 h 540"/>
                  <a:gd name="T10" fmla="*/ 163 w 496"/>
                  <a:gd name="T11" fmla="*/ 63 h 540"/>
                  <a:gd name="T12" fmla="*/ 160 w 496"/>
                  <a:gd name="T13" fmla="*/ 0 h 540"/>
                  <a:gd name="T14" fmla="*/ 154 w 496"/>
                  <a:gd name="T15" fmla="*/ 63 h 540"/>
                  <a:gd name="T16" fmla="*/ 146 w 496"/>
                  <a:gd name="T17" fmla="*/ 232 h 540"/>
                  <a:gd name="T18" fmla="*/ 138 w 496"/>
                  <a:gd name="T19" fmla="*/ 238 h 540"/>
                  <a:gd name="T20" fmla="*/ 66 w 496"/>
                  <a:gd name="T21" fmla="*/ 235 h 540"/>
                  <a:gd name="T22" fmla="*/ 26 w 496"/>
                  <a:gd name="T23" fmla="*/ 235 h 540"/>
                  <a:gd name="T24" fmla="*/ 14 w 496"/>
                  <a:gd name="T25" fmla="*/ 238 h 540"/>
                  <a:gd name="T26" fmla="*/ 0 w 496"/>
                  <a:gd name="T27" fmla="*/ 255 h 540"/>
                  <a:gd name="T28" fmla="*/ 3 w 496"/>
                  <a:gd name="T29" fmla="*/ 264 h 540"/>
                  <a:gd name="T30" fmla="*/ 52 w 496"/>
                  <a:gd name="T31" fmla="*/ 330 h 540"/>
                  <a:gd name="T32" fmla="*/ 183 w 496"/>
                  <a:gd name="T33" fmla="*/ 484 h 540"/>
                  <a:gd name="T34" fmla="*/ 220 w 496"/>
                  <a:gd name="T35" fmla="*/ 527 h 540"/>
                  <a:gd name="T36" fmla="*/ 223 w 496"/>
                  <a:gd name="T37" fmla="*/ 530 h 540"/>
                  <a:gd name="T38" fmla="*/ 252 w 496"/>
                  <a:gd name="T39" fmla="*/ 539 h 540"/>
                  <a:gd name="T40" fmla="*/ 281 w 496"/>
                  <a:gd name="T41" fmla="*/ 521 h 540"/>
                  <a:gd name="T42" fmla="*/ 312 w 496"/>
                  <a:gd name="T43" fmla="*/ 481 h 540"/>
                  <a:gd name="T44" fmla="*/ 444 w 496"/>
                  <a:gd name="T45" fmla="*/ 330 h 540"/>
                  <a:gd name="T46" fmla="*/ 487 w 496"/>
                  <a:gd name="T47" fmla="*/ 275 h 540"/>
                  <a:gd name="T48" fmla="*/ 492 w 496"/>
                  <a:gd name="T49" fmla="*/ 269 h 540"/>
                  <a:gd name="T50" fmla="*/ 487 w 496"/>
                  <a:gd name="T51" fmla="*/ 241 h 540"/>
                  <a:gd name="T52" fmla="*/ 470 w 496"/>
                  <a:gd name="T53" fmla="*/ 235 h 540"/>
                  <a:gd name="T54" fmla="*/ 458 w 496"/>
                  <a:gd name="T55" fmla="*/ 235 h 540"/>
                  <a:gd name="T56" fmla="*/ 369 w 496"/>
                  <a:gd name="T57" fmla="*/ 238 h 540"/>
                  <a:gd name="T58" fmla="*/ 346 w 496"/>
                  <a:gd name="T59" fmla="*/ 238 h 540"/>
                  <a:gd name="T60" fmla="*/ 346 w 496"/>
                  <a:gd name="T61" fmla="*/ 232 h 540"/>
                  <a:gd name="T62" fmla="*/ 338 w 496"/>
                  <a:gd name="T63" fmla="*/ 63 h 540"/>
                  <a:gd name="T64" fmla="*/ 332 w 496"/>
                  <a:gd name="T65" fmla="*/ 0 h 540"/>
                  <a:gd name="T66" fmla="*/ 329 w 496"/>
                  <a:gd name="T67" fmla="*/ 63 h 540"/>
                  <a:gd name="T68" fmla="*/ 318 w 496"/>
                  <a:gd name="T69" fmla="*/ 232 h 540"/>
                  <a:gd name="T70" fmla="*/ 321 w 496"/>
                  <a:gd name="T71" fmla="*/ 249 h 540"/>
                  <a:gd name="T72" fmla="*/ 338 w 496"/>
                  <a:gd name="T73" fmla="*/ 267 h 540"/>
                  <a:gd name="T74" fmla="*/ 355 w 496"/>
                  <a:gd name="T75" fmla="*/ 269 h 540"/>
                  <a:gd name="T76" fmla="*/ 427 w 496"/>
                  <a:gd name="T77" fmla="*/ 272 h 540"/>
                  <a:gd name="T78" fmla="*/ 412 w 496"/>
                  <a:gd name="T79" fmla="*/ 301 h 540"/>
                  <a:gd name="T80" fmla="*/ 278 w 496"/>
                  <a:gd name="T81" fmla="*/ 450 h 540"/>
                  <a:gd name="T82" fmla="*/ 241 w 496"/>
                  <a:gd name="T83" fmla="*/ 479 h 540"/>
                  <a:gd name="T84" fmla="*/ 172 w 496"/>
                  <a:gd name="T85" fmla="*/ 401 h 540"/>
                  <a:gd name="T86" fmla="*/ 54 w 496"/>
                  <a:gd name="T87" fmla="*/ 272 h 540"/>
                  <a:gd name="T88" fmla="*/ 123 w 496"/>
                  <a:gd name="T89" fmla="*/ 269 h 540"/>
                  <a:gd name="T90" fmla="*/ 28 w 496"/>
                  <a:gd name="T91" fmla="*/ 272 h 540"/>
                  <a:gd name="T92" fmla="*/ 26 w 496"/>
                  <a:gd name="T93" fmla="*/ 272 h 540"/>
                  <a:gd name="T94" fmla="*/ 346 w 496"/>
                  <a:gd name="T95" fmla="*/ 238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6" h="540">
                    <a:moveTo>
                      <a:pt x="123" y="269"/>
                    </a:moveTo>
                    <a:lnTo>
                      <a:pt x="123" y="269"/>
                    </a:lnTo>
                    <a:lnTo>
                      <a:pt x="138" y="269"/>
                    </a:lnTo>
                    <a:lnTo>
                      <a:pt x="143" y="269"/>
                    </a:lnTo>
                    <a:lnTo>
                      <a:pt x="146" y="269"/>
                    </a:lnTo>
                    <a:lnTo>
                      <a:pt x="146" y="269"/>
                    </a:lnTo>
                    <a:lnTo>
                      <a:pt x="154" y="267"/>
                    </a:lnTo>
                    <a:lnTo>
                      <a:pt x="154" y="267"/>
                    </a:lnTo>
                    <a:lnTo>
                      <a:pt x="160" y="264"/>
                    </a:lnTo>
                    <a:lnTo>
                      <a:pt x="166" y="261"/>
                    </a:lnTo>
                    <a:lnTo>
                      <a:pt x="172" y="249"/>
                    </a:lnTo>
                    <a:lnTo>
                      <a:pt x="172" y="249"/>
                    </a:lnTo>
                    <a:lnTo>
                      <a:pt x="175" y="246"/>
                    </a:lnTo>
                    <a:lnTo>
                      <a:pt x="175" y="243"/>
                    </a:lnTo>
                    <a:lnTo>
                      <a:pt x="175" y="241"/>
                    </a:lnTo>
                    <a:lnTo>
                      <a:pt x="175" y="241"/>
                    </a:lnTo>
                    <a:lnTo>
                      <a:pt x="175" y="241"/>
                    </a:lnTo>
                    <a:lnTo>
                      <a:pt x="175" y="238"/>
                    </a:lnTo>
                    <a:lnTo>
                      <a:pt x="175" y="238"/>
                    </a:lnTo>
                    <a:lnTo>
                      <a:pt x="175" y="232"/>
                    </a:lnTo>
                    <a:lnTo>
                      <a:pt x="175" y="232"/>
                    </a:lnTo>
                    <a:lnTo>
                      <a:pt x="169" y="138"/>
                    </a:lnTo>
                    <a:lnTo>
                      <a:pt x="169" y="138"/>
                    </a:lnTo>
                    <a:lnTo>
                      <a:pt x="163" y="63"/>
                    </a:lnTo>
                    <a:lnTo>
                      <a:pt x="163" y="63"/>
                    </a:lnTo>
                    <a:lnTo>
                      <a:pt x="160" y="17"/>
                    </a:lnTo>
                    <a:lnTo>
                      <a:pt x="160" y="17"/>
                    </a:lnTo>
                    <a:lnTo>
                      <a:pt x="160" y="0"/>
                    </a:lnTo>
                    <a:lnTo>
                      <a:pt x="160" y="0"/>
                    </a:lnTo>
                    <a:lnTo>
                      <a:pt x="157" y="17"/>
                    </a:lnTo>
                    <a:lnTo>
                      <a:pt x="157" y="17"/>
                    </a:lnTo>
                    <a:lnTo>
                      <a:pt x="154" y="63"/>
                    </a:lnTo>
                    <a:lnTo>
                      <a:pt x="154" y="63"/>
                    </a:lnTo>
                    <a:lnTo>
                      <a:pt x="152" y="138"/>
                    </a:lnTo>
                    <a:lnTo>
                      <a:pt x="152" y="138"/>
                    </a:lnTo>
                    <a:lnTo>
                      <a:pt x="146" y="232"/>
                    </a:lnTo>
                    <a:lnTo>
                      <a:pt x="146" y="232"/>
                    </a:lnTo>
                    <a:lnTo>
                      <a:pt x="146" y="238"/>
                    </a:lnTo>
                    <a:lnTo>
                      <a:pt x="143" y="238"/>
                    </a:lnTo>
                    <a:lnTo>
                      <a:pt x="138" y="238"/>
                    </a:lnTo>
                    <a:lnTo>
                      <a:pt x="138" y="238"/>
                    </a:lnTo>
                    <a:lnTo>
                      <a:pt x="123" y="238"/>
                    </a:lnTo>
                    <a:lnTo>
                      <a:pt x="123" y="238"/>
                    </a:lnTo>
                    <a:lnTo>
                      <a:pt x="66" y="235"/>
                    </a:lnTo>
                    <a:lnTo>
                      <a:pt x="66" y="235"/>
                    </a:lnTo>
                    <a:lnTo>
                      <a:pt x="34" y="235"/>
                    </a:lnTo>
                    <a:lnTo>
                      <a:pt x="28" y="235"/>
                    </a:lnTo>
                    <a:lnTo>
                      <a:pt x="26" y="235"/>
                    </a:lnTo>
                    <a:lnTo>
                      <a:pt x="26" y="235"/>
                    </a:lnTo>
                    <a:lnTo>
                      <a:pt x="20" y="235"/>
                    </a:lnTo>
                    <a:lnTo>
                      <a:pt x="20" y="235"/>
                    </a:lnTo>
                    <a:lnTo>
                      <a:pt x="14" y="238"/>
                    </a:lnTo>
                    <a:lnTo>
                      <a:pt x="6" y="243"/>
                    </a:lnTo>
                    <a:lnTo>
                      <a:pt x="6" y="243"/>
                    </a:lnTo>
                    <a:lnTo>
                      <a:pt x="0" y="255"/>
                    </a:lnTo>
                    <a:lnTo>
                      <a:pt x="0" y="255"/>
                    </a:lnTo>
                    <a:lnTo>
                      <a:pt x="0" y="258"/>
                    </a:lnTo>
                    <a:lnTo>
                      <a:pt x="0" y="258"/>
                    </a:lnTo>
                    <a:lnTo>
                      <a:pt x="3" y="264"/>
                    </a:lnTo>
                    <a:lnTo>
                      <a:pt x="3" y="264"/>
                    </a:lnTo>
                    <a:lnTo>
                      <a:pt x="6" y="275"/>
                    </a:lnTo>
                    <a:lnTo>
                      <a:pt x="11" y="281"/>
                    </a:lnTo>
                    <a:lnTo>
                      <a:pt x="11" y="281"/>
                    </a:lnTo>
                    <a:lnTo>
                      <a:pt x="52" y="330"/>
                    </a:lnTo>
                    <a:lnTo>
                      <a:pt x="52" y="330"/>
                    </a:lnTo>
                    <a:lnTo>
                      <a:pt x="138" y="432"/>
                    </a:lnTo>
                    <a:lnTo>
                      <a:pt x="138" y="432"/>
                    </a:lnTo>
                    <a:lnTo>
                      <a:pt x="183" y="484"/>
                    </a:lnTo>
                    <a:lnTo>
                      <a:pt x="183" y="484"/>
                    </a:lnTo>
                    <a:lnTo>
                      <a:pt x="206" y="510"/>
                    </a:lnTo>
                    <a:lnTo>
                      <a:pt x="218" y="521"/>
                    </a:lnTo>
                    <a:lnTo>
                      <a:pt x="220" y="527"/>
                    </a:lnTo>
                    <a:lnTo>
                      <a:pt x="220" y="527"/>
                    </a:lnTo>
                    <a:lnTo>
                      <a:pt x="223" y="527"/>
                    </a:lnTo>
                    <a:lnTo>
                      <a:pt x="223" y="530"/>
                    </a:lnTo>
                    <a:lnTo>
                      <a:pt x="223" y="530"/>
                    </a:lnTo>
                    <a:lnTo>
                      <a:pt x="226" y="533"/>
                    </a:lnTo>
                    <a:lnTo>
                      <a:pt x="226" y="533"/>
                    </a:lnTo>
                    <a:lnTo>
                      <a:pt x="238" y="539"/>
                    </a:lnTo>
                    <a:lnTo>
                      <a:pt x="252" y="539"/>
                    </a:lnTo>
                    <a:lnTo>
                      <a:pt x="252" y="539"/>
                    </a:lnTo>
                    <a:lnTo>
                      <a:pt x="264" y="536"/>
                    </a:lnTo>
                    <a:lnTo>
                      <a:pt x="275" y="527"/>
                    </a:lnTo>
                    <a:lnTo>
                      <a:pt x="281" y="521"/>
                    </a:lnTo>
                    <a:lnTo>
                      <a:pt x="292" y="507"/>
                    </a:lnTo>
                    <a:lnTo>
                      <a:pt x="292" y="507"/>
                    </a:lnTo>
                    <a:lnTo>
                      <a:pt x="312" y="481"/>
                    </a:lnTo>
                    <a:lnTo>
                      <a:pt x="312" y="481"/>
                    </a:lnTo>
                    <a:lnTo>
                      <a:pt x="358" y="430"/>
                    </a:lnTo>
                    <a:lnTo>
                      <a:pt x="358" y="430"/>
                    </a:lnTo>
                    <a:lnTo>
                      <a:pt x="444" y="330"/>
                    </a:lnTo>
                    <a:lnTo>
                      <a:pt x="444" y="330"/>
                    </a:lnTo>
                    <a:lnTo>
                      <a:pt x="484" y="281"/>
                    </a:lnTo>
                    <a:lnTo>
                      <a:pt x="487" y="275"/>
                    </a:lnTo>
                    <a:lnTo>
                      <a:pt x="487" y="275"/>
                    </a:lnTo>
                    <a:lnTo>
                      <a:pt x="487" y="275"/>
                    </a:lnTo>
                    <a:lnTo>
                      <a:pt x="490" y="275"/>
                    </a:lnTo>
                    <a:lnTo>
                      <a:pt x="490" y="275"/>
                    </a:lnTo>
                    <a:lnTo>
                      <a:pt x="492" y="269"/>
                    </a:lnTo>
                    <a:lnTo>
                      <a:pt x="492" y="269"/>
                    </a:lnTo>
                    <a:lnTo>
                      <a:pt x="495" y="261"/>
                    </a:lnTo>
                    <a:lnTo>
                      <a:pt x="492" y="252"/>
                    </a:lnTo>
                    <a:lnTo>
                      <a:pt x="492" y="252"/>
                    </a:lnTo>
                    <a:lnTo>
                      <a:pt x="487" y="241"/>
                    </a:lnTo>
                    <a:lnTo>
                      <a:pt x="487" y="241"/>
                    </a:lnTo>
                    <a:lnTo>
                      <a:pt x="481" y="238"/>
                    </a:lnTo>
                    <a:lnTo>
                      <a:pt x="481" y="238"/>
                    </a:lnTo>
                    <a:lnTo>
                      <a:pt x="470" y="235"/>
                    </a:lnTo>
                    <a:lnTo>
                      <a:pt x="467" y="235"/>
                    </a:lnTo>
                    <a:lnTo>
                      <a:pt x="467" y="235"/>
                    </a:lnTo>
                    <a:lnTo>
                      <a:pt x="464" y="235"/>
                    </a:lnTo>
                    <a:lnTo>
                      <a:pt x="458" y="235"/>
                    </a:lnTo>
                    <a:lnTo>
                      <a:pt x="458" y="235"/>
                    </a:lnTo>
                    <a:lnTo>
                      <a:pt x="427" y="235"/>
                    </a:lnTo>
                    <a:lnTo>
                      <a:pt x="427" y="235"/>
                    </a:lnTo>
                    <a:lnTo>
                      <a:pt x="369" y="238"/>
                    </a:lnTo>
                    <a:lnTo>
                      <a:pt x="369" y="238"/>
                    </a:lnTo>
                    <a:lnTo>
                      <a:pt x="355" y="238"/>
                    </a:lnTo>
                    <a:lnTo>
                      <a:pt x="349" y="238"/>
                    </a:lnTo>
                    <a:lnTo>
                      <a:pt x="346" y="238"/>
                    </a:lnTo>
                    <a:lnTo>
                      <a:pt x="346" y="238"/>
                    </a:lnTo>
                    <a:lnTo>
                      <a:pt x="346" y="238"/>
                    </a:lnTo>
                    <a:lnTo>
                      <a:pt x="346" y="238"/>
                    </a:lnTo>
                    <a:lnTo>
                      <a:pt x="346" y="232"/>
                    </a:lnTo>
                    <a:lnTo>
                      <a:pt x="346" y="232"/>
                    </a:lnTo>
                    <a:lnTo>
                      <a:pt x="341" y="138"/>
                    </a:lnTo>
                    <a:lnTo>
                      <a:pt x="341" y="138"/>
                    </a:lnTo>
                    <a:lnTo>
                      <a:pt x="338" y="63"/>
                    </a:lnTo>
                    <a:lnTo>
                      <a:pt x="338" y="63"/>
                    </a:lnTo>
                    <a:lnTo>
                      <a:pt x="335" y="17"/>
                    </a:lnTo>
                    <a:lnTo>
                      <a:pt x="335" y="17"/>
                    </a:lnTo>
                    <a:lnTo>
                      <a:pt x="332" y="0"/>
                    </a:lnTo>
                    <a:lnTo>
                      <a:pt x="332" y="0"/>
                    </a:lnTo>
                    <a:lnTo>
                      <a:pt x="332" y="17"/>
                    </a:lnTo>
                    <a:lnTo>
                      <a:pt x="332" y="17"/>
                    </a:lnTo>
                    <a:lnTo>
                      <a:pt x="329" y="63"/>
                    </a:lnTo>
                    <a:lnTo>
                      <a:pt x="329" y="63"/>
                    </a:lnTo>
                    <a:lnTo>
                      <a:pt x="324" y="138"/>
                    </a:lnTo>
                    <a:lnTo>
                      <a:pt x="324" y="138"/>
                    </a:lnTo>
                    <a:lnTo>
                      <a:pt x="318" y="232"/>
                    </a:lnTo>
                    <a:lnTo>
                      <a:pt x="318" y="238"/>
                    </a:lnTo>
                    <a:lnTo>
                      <a:pt x="318" y="238"/>
                    </a:lnTo>
                    <a:lnTo>
                      <a:pt x="321" y="249"/>
                    </a:lnTo>
                    <a:lnTo>
                      <a:pt x="321" y="249"/>
                    </a:lnTo>
                    <a:lnTo>
                      <a:pt x="327" y="261"/>
                    </a:lnTo>
                    <a:lnTo>
                      <a:pt x="332" y="264"/>
                    </a:lnTo>
                    <a:lnTo>
                      <a:pt x="338" y="267"/>
                    </a:lnTo>
                    <a:lnTo>
                      <a:pt x="338" y="267"/>
                    </a:lnTo>
                    <a:lnTo>
                      <a:pt x="344" y="267"/>
                    </a:lnTo>
                    <a:lnTo>
                      <a:pt x="346" y="269"/>
                    </a:lnTo>
                    <a:lnTo>
                      <a:pt x="349" y="269"/>
                    </a:lnTo>
                    <a:lnTo>
                      <a:pt x="355" y="269"/>
                    </a:lnTo>
                    <a:lnTo>
                      <a:pt x="355" y="269"/>
                    </a:lnTo>
                    <a:lnTo>
                      <a:pt x="369" y="269"/>
                    </a:lnTo>
                    <a:lnTo>
                      <a:pt x="369" y="269"/>
                    </a:lnTo>
                    <a:lnTo>
                      <a:pt x="427" y="272"/>
                    </a:lnTo>
                    <a:lnTo>
                      <a:pt x="427" y="272"/>
                    </a:lnTo>
                    <a:lnTo>
                      <a:pt x="438" y="272"/>
                    </a:lnTo>
                    <a:lnTo>
                      <a:pt x="438" y="272"/>
                    </a:lnTo>
                    <a:lnTo>
                      <a:pt x="412" y="301"/>
                    </a:lnTo>
                    <a:lnTo>
                      <a:pt x="412" y="301"/>
                    </a:lnTo>
                    <a:lnTo>
                      <a:pt x="324" y="401"/>
                    </a:lnTo>
                    <a:lnTo>
                      <a:pt x="324" y="401"/>
                    </a:lnTo>
                    <a:lnTo>
                      <a:pt x="278" y="450"/>
                    </a:lnTo>
                    <a:lnTo>
                      <a:pt x="278" y="450"/>
                    </a:lnTo>
                    <a:lnTo>
                      <a:pt x="255" y="476"/>
                    </a:lnTo>
                    <a:lnTo>
                      <a:pt x="246" y="487"/>
                    </a:lnTo>
                    <a:lnTo>
                      <a:pt x="241" y="479"/>
                    </a:lnTo>
                    <a:lnTo>
                      <a:pt x="241" y="479"/>
                    </a:lnTo>
                    <a:lnTo>
                      <a:pt x="218" y="453"/>
                    </a:lnTo>
                    <a:lnTo>
                      <a:pt x="218" y="453"/>
                    </a:lnTo>
                    <a:lnTo>
                      <a:pt x="172" y="401"/>
                    </a:lnTo>
                    <a:lnTo>
                      <a:pt x="172" y="401"/>
                    </a:lnTo>
                    <a:lnTo>
                      <a:pt x="83" y="304"/>
                    </a:lnTo>
                    <a:lnTo>
                      <a:pt x="83" y="304"/>
                    </a:lnTo>
                    <a:lnTo>
                      <a:pt x="54" y="272"/>
                    </a:lnTo>
                    <a:lnTo>
                      <a:pt x="54" y="272"/>
                    </a:lnTo>
                    <a:lnTo>
                      <a:pt x="66" y="272"/>
                    </a:lnTo>
                    <a:lnTo>
                      <a:pt x="66" y="272"/>
                    </a:lnTo>
                    <a:lnTo>
                      <a:pt x="123" y="269"/>
                    </a:lnTo>
                    <a:close/>
                    <a:moveTo>
                      <a:pt x="146" y="238"/>
                    </a:moveTo>
                    <a:lnTo>
                      <a:pt x="146" y="238"/>
                    </a:lnTo>
                    <a:close/>
                    <a:moveTo>
                      <a:pt x="26" y="272"/>
                    </a:moveTo>
                    <a:lnTo>
                      <a:pt x="28" y="272"/>
                    </a:lnTo>
                    <a:lnTo>
                      <a:pt x="28" y="272"/>
                    </a:lnTo>
                    <a:lnTo>
                      <a:pt x="26" y="272"/>
                    </a:lnTo>
                    <a:close/>
                    <a:moveTo>
                      <a:pt x="28" y="272"/>
                    </a:moveTo>
                    <a:lnTo>
                      <a:pt x="26" y="272"/>
                    </a:lnTo>
                    <a:lnTo>
                      <a:pt x="28" y="272"/>
                    </a:lnTo>
                    <a:close/>
                    <a:moveTo>
                      <a:pt x="467" y="272"/>
                    </a:moveTo>
                    <a:lnTo>
                      <a:pt x="467" y="272"/>
                    </a:lnTo>
                    <a:close/>
                    <a:moveTo>
                      <a:pt x="346" y="238"/>
                    </a:moveTo>
                    <a:lnTo>
                      <a:pt x="346" y="238"/>
                    </a:lnTo>
                    <a:close/>
                    <a:moveTo>
                      <a:pt x="346" y="238"/>
                    </a:moveTo>
                    <a:lnTo>
                      <a:pt x="346" y="23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62" name="Freeform 28"/>
              <p:cNvSpPr>
                <a:spLocks noChangeArrowheads="1"/>
              </p:cNvSpPr>
              <p:nvPr/>
            </p:nvSpPr>
            <p:spPr bwMode="auto">
              <a:xfrm>
                <a:off x="8554269" y="1642751"/>
                <a:ext cx="119686" cy="130372"/>
              </a:xfrm>
              <a:custGeom>
                <a:avLst/>
                <a:gdLst>
                  <a:gd name="T0" fmla="*/ 138 w 496"/>
                  <a:gd name="T1" fmla="*/ 269 h 540"/>
                  <a:gd name="T2" fmla="*/ 146 w 496"/>
                  <a:gd name="T3" fmla="*/ 269 h 540"/>
                  <a:gd name="T4" fmla="*/ 160 w 496"/>
                  <a:gd name="T5" fmla="*/ 264 h 540"/>
                  <a:gd name="T6" fmla="*/ 172 w 496"/>
                  <a:gd name="T7" fmla="*/ 249 h 540"/>
                  <a:gd name="T8" fmla="*/ 175 w 496"/>
                  <a:gd name="T9" fmla="*/ 241 h 540"/>
                  <a:gd name="T10" fmla="*/ 175 w 496"/>
                  <a:gd name="T11" fmla="*/ 238 h 540"/>
                  <a:gd name="T12" fmla="*/ 175 w 496"/>
                  <a:gd name="T13" fmla="*/ 232 h 540"/>
                  <a:gd name="T14" fmla="*/ 163 w 496"/>
                  <a:gd name="T15" fmla="*/ 63 h 540"/>
                  <a:gd name="T16" fmla="*/ 160 w 496"/>
                  <a:gd name="T17" fmla="*/ 17 h 540"/>
                  <a:gd name="T18" fmla="*/ 157 w 496"/>
                  <a:gd name="T19" fmla="*/ 17 h 540"/>
                  <a:gd name="T20" fmla="*/ 154 w 496"/>
                  <a:gd name="T21" fmla="*/ 63 h 540"/>
                  <a:gd name="T22" fmla="*/ 146 w 496"/>
                  <a:gd name="T23" fmla="*/ 232 h 540"/>
                  <a:gd name="T24" fmla="*/ 143 w 496"/>
                  <a:gd name="T25" fmla="*/ 238 h 540"/>
                  <a:gd name="T26" fmla="*/ 123 w 496"/>
                  <a:gd name="T27" fmla="*/ 238 h 540"/>
                  <a:gd name="T28" fmla="*/ 66 w 496"/>
                  <a:gd name="T29" fmla="*/ 235 h 540"/>
                  <a:gd name="T30" fmla="*/ 26 w 496"/>
                  <a:gd name="T31" fmla="*/ 235 h 540"/>
                  <a:gd name="T32" fmla="*/ 20 w 496"/>
                  <a:gd name="T33" fmla="*/ 235 h 540"/>
                  <a:gd name="T34" fmla="*/ 6 w 496"/>
                  <a:gd name="T35" fmla="*/ 243 h 540"/>
                  <a:gd name="T36" fmla="*/ 0 w 496"/>
                  <a:gd name="T37" fmla="*/ 258 h 540"/>
                  <a:gd name="T38" fmla="*/ 3 w 496"/>
                  <a:gd name="T39" fmla="*/ 264 h 540"/>
                  <a:gd name="T40" fmla="*/ 11 w 496"/>
                  <a:gd name="T41" fmla="*/ 281 h 540"/>
                  <a:gd name="T42" fmla="*/ 138 w 496"/>
                  <a:gd name="T43" fmla="*/ 432 h 540"/>
                  <a:gd name="T44" fmla="*/ 183 w 496"/>
                  <a:gd name="T45" fmla="*/ 484 h 540"/>
                  <a:gd name="T46" fmla="*/ 220 w 496"/>
                  <a:gd name="T47" fmla="*/ 527 h 540"/>
                  <a:gd name="T48" fmla="*/ 223 w 496"/>
                  <a:gd name="T49" fmla="*/ 530 h 540"/>
                  <a:gd name="T50" fmla="*/ 226 w 496"/>
                  <a:gd name="T51" fmla="*/ 533 h 540"/>
                  <a:gd name="T52" fmla="*/ 252 w 496"/>
                  <a:gd name="T53" fmla="*/ 539 h 540"/>
                  <a:gd name="T54" fmla="*/ 281 w 496"/>
                  <a:gd name="T55" fmla="*/ 521 h 540"/>
                  <a:gd name="T56" fmla="*/ 312 w 496"/>
                  <a:gd name="T57" fmla="*/ 481 h 540"/>
                  <a:gd name="T58" fmla="*/ 358 w 496"/>
                  <a:gd name="T59" fmla="*/ 430 h 540"/>
                  <a:gd name="T60" fmla="*/ 484 w 496"/>
                  <a:gd name="T61" fmla="*/ 281 h 540"/>
                  <a:gd name="T62" fmla="*/ 487 w 496"/>
                  <a:gd name="T63" fmla="*/ 275 h 540"/>
                  <a:gd name="T64" fmla="*/ 492 w 496"/>
                  <a:gd name="T65" fmla="*/ 269 h 540"/>
                  <a:gd name="T66" fmla="*/ 492 w 496"/>
                  <a:gd name="T67" fmla="*/ 252 h 540"/>
                  <a:gd name="T68" fmla="*/ 487 w 496"/>
                  <a:gd name="T69" fmla="*/ 241 h 540"/>
                  <a:gd name="T70" fmla="*/ 470 w 496"/>
                  <a:gd name="T71" fmla="*/ 235 h 540"/>
                  <a:gd name="T72" fmla="*/ 464 w 496"/>
                  <a:gd name="T73" fmla="*/ 235 h 540"/>
                  <a:gd name="T74" fmla="*/ 427 w 496"/>
                  <a:gd name="T75" fmla="*/ 235 h 540"/>
                  <a:gd name="T76" fmla="*/ 369 w 496"/>
                  <a:gd name="T77" fmla="*/ 238 h 540"/>
                  <a:gd name="T78" fmla="*/ 346 w 496"/>
                  <a:gd name="T79" fmla="*/ 238 h 540"/>
                  <a:gd name="T80" fmla="*/ 346 w 496"/>
                  <a:gd name="T81" fmla="*/ 238 h 540"/>
                  <a:gd name="T82" fmla="*/ 341 w 496"/>
                  <a:gd name="T83" fmla="*/ 138 h 540"/>
                  <a:gd name="T84" fmla="*/ 338 w 496"/>
                  <a:gd name="T85" fmla="*/ 63 h 540"/>
                  <a:gd name="T86" fmla="*/ 332 w 496"/>
                  <a:gd name="T87" fmla="*/ 0 h 540"/>
                  <a:gd name="T88" fmla="*/ 332 w 496"/>
                  <a:gd name="T89" fmla="*/ 17 h 540"/>
                  <a:gd name="T90" fmla="*/ 324 w 496"/>
                  <a:gd name="T91" fmla="*/ 138 h 540"/>
                  <a:gd name="T92" fmla="*/ 318 w 496"/>
                  <a:gd name="T93" fmla="*/ 238 h 540"/>
                  <a:gd name="T94" fmla="*/ 321 w 496"/>
                  <a:gd name="T95" fmla="*/ 249 h 540"/>
                  <a:gd name="T96" fmla="*/ 338 w 496"/>
                  <a:gd name="T97" fmla="*/ 267 h 540"/>
                  <a:gd name="T98" fmla="*/ 346 w 496"/>
                  <a:gd name="T99" fmla="*/ 269 h 540"/>
                  <a:gd name="T100" fmla="*/ 355 w 496"/>
                  <a:gd name="T101" fmla="*/ 269 h 540"/>
                  <a:gd name="T102" fmla="*/ 427 w 496"/>
                  <a:gd name="T103" fmla="*/ 272 h 540"/>
                  <a:gd name="T104" fmla="*/ 438 w 496"/>
                  <a:gd name="T105" fmla="*/ 272 h 540"/>
                  <a:gd name="T106" fmla="*/ 324 w 496"/>
                  <a:gd name="T107" fmla="*/ 401 h 540"/>
                  <a:gd name="T108" fmla="*/ 278 w 496"/>
                  <a:gd name="T109" fmla="*/ 450 h 540"/>
                  <a:gd name="T110" fmla="*/ 241 w 496"/>
                  <a:gd name="T111" fmla="*/ 479 h 540"/>
                  <a:gd name="T112" fmla="*/ 218 w 496"/>
                  <a:gd name="T113" fmla="*/ 453 h 540"/>
                  <a:gd name="T114" fmla="*/ 83 w 496"/>
                  <a:gd name="T115" fmla="*/ 304 h 540"/>
                  <a:gd name="T116" fmla="*/ 54 w 496"/>
                  <a:gd name="T117" fmla="*/ 272 h 540"/>
                  <a:gd name="T118" fmla="*/ 123 w 496"/>
                  <a:gd name="T119" fmla="*/ 269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6" h="540">
                    <a:moveTo>
                      <a:pt x="123" y="269"/>
                    </a:moveTo>
                    <a:lnTo>
                      <a:pt x="123" y="269"/>
                    </a:lnTo>
                    <a:lnTo>
                      <a:pt x="138" y="269"/>
                    </a:lnTo>
                    <a:lnTo>
                      <a:pt x="143" y="269"/>
                    </a:lnTo>
                    <a:lnTo>
                      <a:pt x="146" y="269"/>
                    </a:lnTo>
                    <a:lnTo>
                      <a:pt x="146" y="269"/>
                    </a:lnTo>
                    <a:lnTo>
                      <a:pt x="154" y="267"/>
                    </a:lnTo>
                    <a:lnTo>
                      <a:pt x="154" y="267"/>
                    </a:lnTo>
                    <a:lnTo>
                      <a:pt x="160" y="264"/>
                    </a:lnTo>
                    <a:lnTo>
                      <a:pt x="166" y="261"/>
                    </a:lnTo>
                    <a:lnTo>
                      <a:pt x="172" y="249"/>
                    </a:lnTo>
                    <a:lnTo>
                      <a:pt x="172" y="249"/>
                    </a:lnTo>
                    <a:lnTo>
                      <a:pt x="175" y="246"/>
                    </a:lnTo>
                    <a:lnTo>
                      <a:pt x="175" y="243"/>
                    </a:lnTo>
                    <a:lnTo>
                      <a:pt x="175" y="241"/>
                    </a:lnTo>
                    <a:lnTo>
                      <a:pt x="175" y="241"/>
                    </a:lnTo>
                    <a:lnTo>
                      <a:pt x="175" y="241"/>
                    </a:lnTo>
                    <a:lnTo>
                      <a:pt x="175" y="238"/>
                    </a:lnTo>
                    <a:lnTo>
                      <a:pt x="175" y="238"/>
                    </a:lnTo>
                    <a:lnTo>
                      <a:pt x="175" y="232"/>
                    </a:lnTo>
                    <a:lnTo>
                      <a:pt x="175" y="232"/>
                    </a:lnTo>
                    <a:lnTo>
                      <a:pt x="169" y="138"/>
                    </a:lnTo>
                    <a:lnTo>
                      <a:pt x="169" y="138"/>
                    </a:lnTo>
                    <a:lnTo>
                      <a:pt x="163" y="63"/>
                    </a:lnTo>
                    <a:lnTo>
                      <a:pt x="163" y="63"/>
                    </a:lnTo>
                    <a:lnTo>
                      <a:pt x="160" y="17"/>
                    </a:lnTo>
                    <a:lnTo>
                      <a:pt x="160" y="17"/>
                    </a:lnTo>
                    <a:lnTo>
                      <a:pt x="160" y="0"/>
                    </a:lnTo>
                    <a:lnTo>
                      <a:pt x="160" y="0"/>
                    </a:lnTo>
                    <a:lnTo>
                      <a:pt x="157" y="17"/>
                    </a:lnTo>
                    <a:lnTo>
                      <a:pt x="157" y="17"/>
                    </a:lnTo>
                    <a:lnTo>
                      <a:pt x="154" y="63"/>
                    </a:lnTo>
                    <a:lnTo>
                      <a:pt x="154" y="63"/>
                    </a:lnTo>
                    <a:lnTo>
                      <a:pt x="152" y="138"/>
                    </a:lnTo>
                    <a:lnTo>
                      <a:pt x="152" y="138"/>
                    </a:lnTo>
                    <a:lnTo>
                      <a:pt x="146" y="232"/>
                    </a:lnTo>
                    <a:lnTo>
                      <a:pt x="146" y="232"/>
                    </a:lnTo>
                    <a:lnTo>
                      <a:pt x="146" y="238"/>
                    </a:lnTo>
                    <a:lnTo>
                      <a:pt x="143" y="238"/>
                    </a:lnTo>
                    <a:lnTo>
                      <a:pt x="138" y="238"/>
                    </a:lnTo>
                    <a:lnTo>
                      <a:pt x="138" y="238"/>
                    </a:lnTo>
                    <a:lnTo>
                      <a:pt x="123" y="238"/>
                    </a:lnTo>
                    <a:lnTo>
                      <a:pt x="123" y="238"/>
                    </a:lnTo>
                    <a:lnTo>
                      <a:pt x="66" y="235"/>
                    </a:lnTo>
                    <a:lnTo>
                      <a:pt x="66" y="235"/>
                    </a:lnTo>
                    <a:lnTo>
                      <a:pt x="34" y="235"/>
                    </a:lnTo>
                    <a:lnTo>
                      <a:pt x="28" y="235"/>
                    </a:lnTo>
                    <a:lnTo>
                      <a:pt x="26" y="235"/>
                    </a:lnTo>
                    <a:lnTo>
                      <a:pt x="26" y="235"/>
                    </a:lnTo>
                    <a:lnTo>
                      <a:pt x="20" y="235"/>
                    </a:lnTo>
                    <a:lnTo>
                      <a:pt x="20" y="235"/>
                    </a:lnTo>
                    <a:lnTo>
                      <a:pt x="14" y="238"/>
                    </a:lnTo>
                    <a:lnTo>
                      <a:pt x="6" y="243"/>
                    </a:lnTo>
                    <a:lnTo>
                      <a:pt x="6" y="243"/>
                    </a:lnTo>
                    <a:lnTo>
                      <a:pt x="0" y="255"/>
                    </a:lnTo>
                    <a:lnTo>
                      <a:pt x="0" y="255"/>
                    </a:lnTo>
                    <a:lnTo>
                      <a:pt x="0" y="258"/>
                    </a:lnTo>
                    <a:lnTo>
                      <a:pt x="0" y="258"/>
                    </a:lnTo>
                    <a:lnTo>
                      <a:pt x="3" y="264"/>
                    </a:lnTo>
                    <a:lnTo>
                      <a:pt x="3" y="264"/>
                    </a:lnTo>
                    <a:lnTo>
                      <a:pt x="6" y="275"/>
                    </a:lnTo>
                    <a:lnTo>
                      <a:pt x="11" y="281"/>
                    </a:lnTo>
                    <a:lnTo>
                      <a:pt x="11" y="281"/>
                    </a:lnTo>
                    <a:lnTo>
                      <a:pt x="52" y="330"/>
                    </a:lnTo>
                    <a:lnTo>
                      <a:pt x="52" y="330"/>
                    </a:lnTo>
                    <a:lnTo>
                      <a:pt x="138" y="432"/>
                    </a:lnTo>
                    <a:lnTo>
                      <a:pt x="138" y="432"/>
                    </a:lnTo>
                    <a:lnTo>
                      <a:pt x="183" y="484"/>
                    </a:lnTo>
                    <a:lnTo>
                      <a:pt x="183" y="484"/>
                    </a:lnTo>
                    <a:lnTo>
                      <a:pt x="206" y="510"/>
                    </a:lnTo>
                    <a:lnTo>
                      <a:pt x="218" y="521"/>
                    </a:lnTo>
                    <a:lnTo>
                      <a:pt x="220" y="527"/>
                    </a:lnTo>
                    <a:lnTo>
                      <a:pt x="220" y="527"/>
                    </a:lnTo>
                    <a:lnTo>
                      <a:pt x="223" y="527"/>
                    </a:lnTo>
                    <a:lnTo>
                      <a:pt x="223" y="530"/>
                    </a:lnTo>
                    <a:lnTo>
                      <a:pt x="223" y="530"/>
                    </a:lnTo>
                    <a:lnTo>
                      <a:pt x="226" y="533"/>
                    </a:lnTo>
                    <a:lnTo>
                      <a:pt x="226" y="533"/>
                    </a:lnTo>
                    <a:lnTo>
                      <a:pt x="238" y="539"/>
                    </a:lnTo>
                    <a:lnTo>
                      <a:pt x="252" y="539"/>
                    </a:lnTo>
                    <a:lnTo>
                      <a:pt x="252" y="539"/>
                    </a:lnTo>
                    <a:lnTo>
                      <a:pt x="264" y="536"/>
                    </a:lnTo>
                    <a:lnTo>
                      <a:pt x="275" y="527"/>
                    </a:lnTo>
                    <a:lnTo>
                      <a:pt x="281" y="521"/>
                    </a:lnTo>
                    <a:lnTo>
                      <a:pt x="292" y="507"/>
                    </a:lnTo>
                    <a:lnTo>
                      <a:pt x="292" y="507"/>
                    </a:lnTo>
                    <a:lnTo>
                      <a:pt x="312" y="481"/>
                    </a:lnTo>
                    <a:lnTo>
                      <a:pt x="312" y="481"/>
                    </a:lnTo>
                    <a:lnTo>
                      <a:pt x="358" y="430"/>
                    </a:lnTo>
                    <a:lnTo>
                      <a:pt x="358" y="430"/>
                    </a:lnTo>
                    <a:lnTo>
                      <a:pt x="444" y="330"/>
                    </a:lnTo>
                    <a:lnTo>
                      <a:pt x="444" y="330"/>
                    </a:lnTo>
                    <a:lnTo>
                      <a:pt x="484" y="281"/>
                    </a:lnTo>
                    <a:lnTo>
                      <a:pt x="487" y="275"/>
                    </a:lnTo>
                    <a:lnTo>
                      <a:pt x="487" y="275"/>
                    </a:lnTo>
                    <a:lnTo>
                      <a:pt x="487" y="275"/>
                    </a:lnTo>
                    <a:lnTo>
                      <a:pt x="490" y="275"/>
                    </a:lnTo>
                    <a:lnTo>
                      <a:pt x="490" y="275"/>
                    </a:lnTo>
                    <a:lnTo>
                      <a:pt x="492" y="269"/>
                    </a:lnTo>
                    <a:lnTo>
                      <a:pt x="492" y="269"/>
                    </a:lnTo>
                    <a:lnTo>
                      <a:pt x="495" y="261"/>
                    </a:lnTo>
                    <a:lnTo>
                      <a:pt x="492" y="252"/>
                    </a:lnTo>
                    <a:lnTo>
                      <a:pt x="492" y="252"/>
                    </a:lnTo>
                    <a:lnTo>
                      <a:pt x="487" y="241"/>
                    </a:lnTo>
                    <a:lnTo>
                      <a:pt x="487" y="241"/>
                    </a:lnTo>
                    <a:lnTo>
                      <a:pt x="481" y="238"/>
                    </a:lnTo>
                    <a:lnTo>
                      <a:pt x="481" y="238"/>
                    </a:lnTo>
                    <a:lnTo>
                      <a:pt x="470" y="235"/>
                    </a:lnTo>
                    <a:lnTo>
                      <a:pt x="467" y="235"/>
                    </a:lnTo>
                    <a:lnTo>
                      <a:pt x="467" y="235"/>
                    </a:lnTo>
                    <a:lnTo>
                      <a:pt x="464" y="235"/>
                    </a:lnTo>
                    <a:lnTo>
                      <a:pt x="458" y="235"/>
                    </a:lnTo>
                    <a:lnTo>
                      <a:pt x="458" y="235"/>
                    </a:lnTo>
                    <a:lnTo>
                      <a:pt x="427" y="235"/>
                    </a:lnTo>
                    <a:lnTo>
                      <a:pt x="427" y="235"/>
                    </a:lnTo>
                    <a:lnTo>
                      <a:pt x="369" y="238"/>
                    </a:lnTo>
                    <a:lnTo>
                      <a:pt x="369" y="238"/>
                    </a:lnTo>
                    <a:lnTo>
                      <a:pt x="355" y="238"/>
                    </a:lnTo>
                    <a:lnTo>
                      <a:pt x="349" y="238"/>
                    </a:lnTo>
                    <a:lnTo>
                      <a:pt x="346" y="238"/>
                    </a:lnTo>
                    <a:lnTo>
                      <a:pt x="346" y="238"/>
                    </a:lnTo>
                    <a:lnTo>
                      <a:pt x="346" y="238"/>
                    </a:lnTo>
                    <a:lnTo>
                      <a:pt x="346" y="238"/>
                    </a:lnTo>
                    <a:lnTo>
                      <a:pt x="346" y="232"/>
                    </a:lnTo>
                    <a:lnTo>
                      <a:pt x="346" y="232"/>
                    </a:lnTo>
                    <a:lnTo>
                      <a:pt x="341" y="138"/>
                    </a:lnTo>
                    <a:lnTo>
                      <a:pt x="341" y="138"/>
                    </a:lnTo>
                    <a:lnTo>
                      <a:pt x="338" y="63"/>
                    </a:lnTo>
                    <a:lnTo>
                      <a:pt x="338" y="63"/>
                    </a:lnTo>
                    <a:lnTo>
                      <a:pt x="335" y="17"/>
                    </a:lnTo>
                    <a:lnTo>
                      <a:pt x="335" y="17"/>
                    </a:lnTo>
                    <a:lnTo>
                      <a:pt x="332" y="0"/>
                    </a:lnTo>
                    <a:lnTo>
                      <a:pt x="332" y="0"/>
                    </a:lnTo>
                    <a:lnTo>
                      <a:pt x="332" y="17"/>
                    </a:lnTo>
                    <a:lnTo>
                      <a:pt x="332" y="17"/>
                    </a:lnTo>
                    <a:lnTo>
                      <a:pt x="329" y="63"/>
                    </a:lnTo>
                    <a:lnTo>
                      <a:pt x="329" y="63"/>
                    </a:lnTo>
                    <a:lnTo>
                      <a:pt x="324" y="138"/>
                    </a:lnTo>
                    <a:lnTo>
                      <a:pt x="324" y="138"/>
                    </a:lnTo>
                    <a:lnTo>
                      <a:pt x="318" y="232"/>
                    </a:lnTo>
                    <a:lnTo>
                      <a:pt x="318" y="238"/>
                    </a:lnTo>
                    <a:lnTo>
                      <a:pt x="318" y="238"/>
                    </a:lnTo>
                    <a:lnTo>
                      <a:pt x="321" y="249"/>
                    </a:lnTo>
                    <a:lnTo>
                      <a:pt x="321" y="249"/>
                    </a:lnTo>
                    <a:lnTo>
                      <a:pt x="327" y="261"/>
                    </a:lnTo>
                    <a:lnTo>
                      <a:pt x="332" y="264"/>
                    </a:lnTo>
                    <a:lnTo>
                      <a:pt x="338" y="267"/>
                    </a:lnTo>
                    <a:lnTo>
                      <a:pt x="338" y="267"/>
                    </a:lnTo>
                    <a:lnTo>
                      <a:pt x="344" y="267"/>
                    </a:lnTo>
                    <a:lnTo>
                      <a:pt x="346" y="269"/>
                    </a:lnTo>
                    <a:lnTo>
                      <a:pt x="349" y="269"/>
                    </a:lnTo>
                    <a:lnTo>
                      <a:pt x="355" y="269"/>
                    </a:lnTo>
                    <a:lnTo>
                      <a:pt x="355" y="269"/>
                    </a:lnTo>
                    <a:lnTo>
                      <a:pt x="369" y="269"/>
                    </a:lnTo>
                    <a:lnTo>
                      <a:pt x="369" y="269"/>
                    </a:lnTo>
                    <a:lnTo>
                      <a:pt x="427" y="272"/>
                    </a:lnTo>
                    <a:lnTo>
                      <a:pt x="427" y="272"/>
                    </a:lnTo>
                    <a:lnTo>
                      <a:pt x="438" y="272"/>
                    </a:lnTo>
                    <a:lnTo>
                      <a:pt x="438" y="272"/>
                    </a:lnTo>
                    <a:lnTo>
                      <a:pt x="412" y="301"/>
                    </a:lnTo>
                    <a:lnTo>
                      <a:pt x="412" y="301"/>
                    </a:lnTo>
                    <a:lnTo>
                      <a:pt x="324" y="401"/>
                    </a:lnTo>
                    <a:lnTo>
                      <a:pt x="324" y="401"/>
                    </a:lnTo>
                    <a:lnTo>
                      <a:pt x="278" y="450"/>
                    </a:lnTo>
                    <a:lnTo>
                      <a:pt x="278" y="450"/>
                    </a:lnTo>
                    <a:lnTo>
                      <a:pt x="255" y="476"/>
                    </a:lnTo>
                    <a:lnTo>
                      <a:pt x="246" y="487"/>
                    </a:lnTo>
                    <a:lnTo>
                      <a:pt x="241" y="479"/>
                    </a:lnTo>
                    <a:lnTo>
                      <a:pt x="241" y="479"/>
                    </a:lnTo>
                    <a:lnTo>
                      <a:pt x="218" y="453"/>
                    </a:lnTo>
                    <a:lnTo>
                      <a:pt x="218" y="453"/>
                    </a:lnTo>
                    <a:lnTo>
                      <a:pt x="172" y="401"/>
                    </a:lnTo>
                    <a:lnTo>
                      <a:pt x="172" y="401"/>
                    </a:lnTo>
                    <a:lnTo>
                      <a:pt x="83" y="304"/>
                    </a:lnTo>
                    <a:lnTo>
                      <a:pt x="83" y="304"/>
                    </a:lnTo>
                    <a:lnTo>
                      <a:pt x="54" y="272"/>
                    </a:lnTo>
                    <a:lnTo>
                      <a:pt x="54" y="272"/>
                    </a:lnTo>
                    <a:lnTo>
                      <a:pt x="66" y="272"/>
                    </a:lnTo>
                    <a:lnTo>
                      <a:pt x="66" y="272"/>
                    </a:lnTo>
                    <a:lnTo>
                      <a:pt x="123" y="269"/>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63" name="Freeform 29"/>
              <p:cNvSpPr>
                <a:spLocks noChangeArrowheads="1"/>
              </p:cNvSpPr>
              <p:nvPr/>
            </p:nvSpPr>
            <p:spPr bwMode="auto">
              <a:xfrm>
                <a:off x="8589534" y="1700457"/>
                <a:ext cx="1069"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64" name="Freeform 30"/>
              <p:cNvSpPr>
                <a:spLocks noChangeArrowheads="1"/>
              </p:cNvSpPr>
              <p:nvPr/>
            </p:nvSpPr>
            <p:spPr bwMode="auto">
              <a:xfrm>
                <a:off x="8560681" y="1707937"/>
                <a:ext cx="1068" cy="1069"/>
              </a:xfrm>
              <a:custGeom>
                <a:avLst/>
                <a:gdLst>
                  <a:gd name="T0" fmla="*/ 0 w 3"/>
                  <a:gd name="T1" fmla="*/ 0 h 1"/>
                  <a:gd name="T2" fmla="*/ 2 w 3"/>
                  <a:gd name="T3" fmla="*/ 0 h 1"/>
                  <a:gd name="T4" fmla="*/ 2 w 3"/>
                  <a:gd name="T5" fmla="*/ 0 h 1"/>
                  <a:gd name="T6" fmla="*/ 0 w 3"/>
                  <a:gd name="T7" fmla="*/ 0 h 1"/>
                </a:gdLst>
                <a:ahLst/>
                <a:cxnLst>
                  <a:cxn ang="0">
                    <a:pos x="T0" y="T1"/>
                  </a:cxn>
                  <a:cxn ang="0">
                    <a:pos x="T2" y="T3"/>
                  </a:cxn>
                  <a:cxn ang="0">
                    <a:pos x="T4" y="T5"/>
                  </a:cxn>
                  <a:cxn ang="0">
                    <a:pos x="T6" y="T7"/>
                  </a:cxn>
                </a:cxnLst>
                <a:rect l="0" t="0" r="r" b="b"/>
                <a:pathLst>
                  <a:path w="3" h="1">
                    <a:moveTo>
                      <a:pt x="0" y="0"/>
                    </a:moveTo>
                    <a:lnTo>
                      <a:pt x="2" y="0"/>
                    </a:lnTo>
                    <a:lnTo>
                      <a:pt x="2" y="0"/>
                    </a:ln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65" name="Freeform 31"/>
              <p:cNvSpPr>
                <a:spLocks noChangeArrowheads="1"/>
              </p:cNvSpPr>
              <p:nvPr/>
            </p:nvSpPr>
            <p:spPr bwMode="auto">
              <a:xfrm>
                <a:off x="8560681" y="1707937"/>
                <a:ext cx="1068" cy="1069"/>
              </a:xfrm>
              <a:custGeom>
                <a:avLst/>
                <a:gdLst>
                  <a:gd name="T0" fmla="*/ 2 w 3"/>
                  <a:gd name="T1" fmla="*/ 0 h 1"/>
                  <a:gd name="T2" fmla="*/ 0 w 3"/>
                  <a:gd name="T3" fmla="*/ 0 h 1"/>
                  <a:gd name="T4" fmla="*/ 2 w 3"/>
                  <a:gd name="T5" fmla="*/ 0 h 1"/>
                </a:gdLst>
                <a:ahLst/>
                <a:cxnLst>
                  <a:cxn ang="0">
                    <a:pos x="T0" y="T1"/>
                  </a:cxn>
                  <a:cxn ang="0">
                    <a:pos x="T2" y="T3"/>
                  </a:cxn>
                  <a:cxn ang="0">
                    <a:pos x="T4" y="T5"/>
                  </a:cxn>
                </a:cxnLst>
                <a:rect l="0" t="0" r="r" b="b"/>
                <a:pathLst>
                  <a:path w="3" h="1">
                    <a:moveTo>
                      <a:pt x="2" y="0"/>
                    </a:moveTo>
                    <a:lnTo>
                      <a:pt x="0" y="0"/>
                    </a:lnTo>
                    <a:lnTo>
                      <a:pt x="2"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66" name="Freeform 32"/>
              <p:cNvSpPr>
                <a:spLocks noChangeArrowheads="1"/>
              </p:cNvSpPr>
              <p:nvPr/>
            </p:nvSpPr>
            <p:spPr bwMode="auto">
              <a:xfrm>
                <a:off x="8667544" y="1707937"/>
                <a:ext cx="1068"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67" name="Freeform 33"/>
              <p:cNvSpPr>
                <a:spLocks noChangeArrowheads="1"/>
              </p:cNvSpPr>
              <p:nvPr/>
            </p:nvSpPr>
            <p:spPr bwMode="auto">
              <a:xfrm>
                <a:off x="8637622" y="1700457"/>
                <a:ext cx="1068"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68" name="Freeform 34"/>
              <p:cNvSpPr>
                <a:spLocks noChangeArrowheads="1"/>
              </p:cNvSpPr>
              <p:nvPr/>
            </p:nvSpPr>
            <p:spPr bwMode="auto">
              <a:xfrm>
                <a:off x="8637622" y="1700457"/>
                <a:ext cx="1068"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69" name="Freeform 35"/>
              <p:cNvSpPr>
                <a:spLocks noChangeArrowheads="1"/>
              </p:cNvSpPr>
              <p:nvPr/>
            </p:nvSpPr>
            <p:spPr bwMode="auto">
              <a:xfrm>
                <a:off x="8383289" y="1481389"/>
                <a:ext cx="130372" cy="119686"/>
              </a:xfrm>
              <a:custGeom>
                <a:avLst/>
                <a:gdLst>
                  <a:gd name="T0" fmla="*/ 31 w 539"/>
                  <a:gd name="T1" fmla="*/ 292 h 496"/>
                  <a:gd name="T2" fmla="*/ 111 w 539"/>
                  <a:gd name="T3" fmla="*/ 358 h 496"/>
                  <a:gd name="T4" fmla="*/ 263 w 539"/>
                  <a:gd name="T5" fmla="*/ 487 h 496"/>
                  <a:gd name="T6" fmla="*/ 266 w 539"/>
                  <a:gd name="T7" fmla="*/ 489 h 496"/>
                  <a:gd name="T8" fmla="*/ 289 w 539"/>
                  <a:gd name="T9" fmla="*/ 492 h 496"/>
                  <a:gd name="T10" fmla="*/ 303 w 539"/>
                  <a:gd name="T11" fmla="*/ 481 h 496"/>
                  <a:gd name="T12" fmla="*/ 306 w 539"/>
                  <a:gd name="T13" fmla="*/ 467 h 496"/>
                  <a:gd name="T14" fmla="*/ 303 w 539"/>
                  <a:gd name="T15" fmla="*/ 426 h 496"/>
                  <a:gd name="T16" fmla="*/ 300 w 539"/>
                  <a:gd name="T17" fmla="*/ 355 h 496"/>
                  <a:gd name="T18" fmla="*/ 300 w 539"/>
                  <a:gd name="T19" fmla="*/ 346 h 496"/>
                  <a:gd name="T20" fmla="*/ 403 w 539"/>
                  <a:gd name="T21" fmla="*/ 341 h 496"/>
                  <a:gd name="T22" fmla="*/ 521 w 539"/>
                  <a:gd name="T23" fmla="*/ 335 h 496"/>
                  <a:gd name="T24" fmla="*/ 521 w 539"/>
                  <a:gd name="T25" fmla="*/ 332 h 496"/>
                  <a:gd name="T26" fmla="*/ 403 w 539"/>
                  <a:gd name="T27" fmla="*/ 323 h 496"/>
                  <a:gd name="T28" fmla="*/ 303 w 539"/>
                  <a:gd name="T29" fmla="*/ 317 h 496"/>
                  <a:gd name="T30" fmla="*/ 274 w 539"/>
                  <a:gd name="T31" fmla="*/ 332 h 496"/>
                  <a:gd name="T32" fmla="*/ 271 w 539"/>
                  <a:gd name="T33" fmla="*/ 346 h 496"/>
                  <a:gd name="T34" fmla="*/ 271 w 539"/>
                  <a:gd name="T35" fmla="*/ 369 h 496"/>
                  <a:gd name="T36" fmla="*/ 269 w 539"/>
                  <a:gd name="T37" fmla="*/ 441 h 496"/>
                  <a:gd name="T38" fmla="*/ 140 w 539"/>
                  <a:gd name="T39" fmla="*/ 323 h 496"/>
                  <a:gd name="T40" fmla="*/ 63 w 539"/>
                  <a:gd name="T41" fmla="*/ 254 h 496"/>
                  <a:gd name="T42" fmla="*/ 85 w 539"/>
                  <a:gd name="T43" fmla="*/ 217 h 496"/>
                  <a:gd name="T44" fmla="*/ 237 w 539"/>
                  <a:gd name="T45" fmla="*/ 83 h 496"/>
                  <a:gd name="T46" fmla="*/ 269 w 539"/>
                  <a:gd name="T47" fmla="*/ 65 h 496"/>
                  <a:gd name="T48" fmla="*/ 271 w 539"/>
                  <a:gd name="T49" fmla="*/ 137 h 496"/>
                  <a:gd name="T50" fmla="*/ 271 w 539"/>
                  <a:gd name="T51" fmla="*/ 154 h 496"/>
                  <a:gd name="T52" fmla="*/ 292 w 539"/>
                  <a:gd name="T53" fmla="*/ 171 h 496"/>
                  <a:gd name="T54" fmla="*/ 297 w 539"/>
                  <a:gd name="T55" fmla="*/ 174 h 496"/>
                  <a:gd name="T56" fmla="*/ 303 w 539"/>
                  <a:gd name="T57" fmla="*/ 174 h 496"/>
                  <a:gd name="T58" fmla="*/ 403 w 539"/>
                  <a:gd name="T59" fmla="*/ 168 h 496"/>
                  <a:gd name="T60" fmla="*/ 521 w 539"/>
                  <a:gd name="T61" fmla="*/ 160 h 496"/>
                  <a:gd name="T62" fmla="*/ 521 w 539"/>
                  <a:gd name="T63" fmla="*/ 157 h 496"/>
                  <a:gd name="T64" fmla="*/ 403 w 539"/>
                  <a:gd name="T65" fmla="*/ 151 h 496"/>
                  <a:gd name="T66" fmla="*/ 300 w 539"/>
                  <a:gd name="T67" fmla="*/ 143 h 496"/>
                  <a:gd name="T68" fmla="*/ 303 w 539"/>
                  <a:gd name="T69" fmla="*/ 123 h 496"/>
                  <a:gd name="T70" fmla="*/ 306 w 539"/>
                  <a:gd name="T71" fmla="*/ 28 h 496"/>
                  <a:gd name="T72" fmla="*/ 303 w 539"/>
                  <a:gd name="T73" fmla="*/ 20 h 496"/>
                  <a:gd name="T74" fmla="*/ 286 w 539"/>
                  <a:gd name="T75" fmla="*/ 0 h 496"/>
                  <a:gd name="T76" fmla="*/ 277 w 539"/>
                  <a:gd name="T77" fmla="*/ 2 h 496"/>
                  <a:gd name="T78" fmla="*/ 257 w 539"/>
                  <a:gd name="T79" fmla="*/ 11 h 496"/>
                  <a:gd name="T80" fmla="*/ 108 w 539"/>
                  <a:gd name="T81" fmla="*/ 140 h 496"/>
                  <a:gd name="T82" fmla="*/ 17 w 539"/>
                  <a:gd name="T83" fmla="*/ 217 h 496"/>
                  <a:gd name="T84" fmla="*/ 11 w 539"/>
                  <a:gd name="T85" fmla="*/ 223 h 496"/>
                  <a:gd name="T86" fmla="*/ 2 w 539"/>
                  <a:gd name="T87" fmla="*/ 237 h 496"/>
                  <a:gd name="T88" fmla="*/ 11 w 539"/>
                  <a:gd name="T89" fmla="*/ 275 h 496"/>
                  <a:gd name="T90" fmla="*/ 300 w 539"/>
                  <a:gd name="T91" fmla="*/ 346 h 496"/>
                  <a:gd name="T92" fmla="*/ 269 w 539"/>
                  <a:gd name="T93" fmla="*/ 467 h 496"/>
                  <a:gd name="T94" fmla="*/ 269 w 539"/>
                  <a:gd name="T95" fmla="*/ 28 h 496"/>
                  <a:gd name="T96" fmla="*/ 269 w 539"/>
                  <a:gd name="T97" fmla="*/ 2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9" h="496">
                    <a:moveTo>
                      <a:pt x="11" y="275"/>
                    </a:moveTo>
                    <a:lnTo>
                      <a:pt x="19" y="280"/>
                    </a:lnTo>
                    <a:lnTo>
                      <a:pt x="31" y="292"/>
                    </a:lnTo>
                    <a:lnTo>
                      <a:pt x="31" y="292"/>
                    </a:lnTo>
                    <a:lnTo>
                      <a:pt x="57" y="312"/>
                    </a:lnTo>
                    <a:lnTo>
                      <a:pt x="57" y="312"/>
                    </a:lnTo>
                    <a:lnTo>
                      <a:pt x="111" y="358"/>
                    </a:lnTo>
                    <a:lnTo>
                      <a:pt x="111" y="358"/>
                    </a:lnTo>
                    <a:lnTo>
                      <a:pt x="211" y="443"/>
                    </a:lnTo>
                    <a:lnTo>
                      <a:pt x="211" y="443"/>
                    </a:lnTo>
                    <a:lnTo>
                      <a:pt x="260" y="484"/>
                    </a:lnTo>
                    <a:lnTo>
                      <a:pt x="263" y="487"/>
                    </a:lnTo>
                    <a:lnTo>
                      <a:pt x="263" y="487"/>
                    </a:lnTo>
                    <a:lnTo>
                      <a:pt x="266" y="489"/>
                    </a:lnTo>
                    <a:lnTo>
                      <a:pt x="266" y="489"/>
                    </a:lnTo>
                    <a:lnTo>
                      <a:pt x="266" y="489"/>
                    </a:lnTo>
                    <a:lnTo>
                      <a:pt x="271" y="492"/>
                    </a:lnTo>
                    <a:lnTo>
                      <a:pt x="271" y="492"/>
                    </a:lnTo>
                    <a:lnTo>
                      <a:pt x="277" y="495"/>
                    </a:lnTo>
                    <a:lnTo>
                      <a:pt x="289" y="492"/>
                    </a:lnTo>
                    <a:lnTo>
                      <a:pt x="289" y="492"/>
                    </a:lnTo>
                    <a:lnTo>
                      <a:pt x="297" y="487"/>
                    </a:lnTo>
                    <a:lnTo>
                      <a:pt x="297" y="487"/>
                    </a:lnTo>
                    <a:lnTo>
                      <a:pt x="303" y="481"/>
                    </a:lnTo>
                    <a:lnTo>
                      <a:pt x="303" y="481"/>
                    </a:lnTo>
                    <a:lnTo>
                      <a:pt x="306" y="469"/>
                    </a:lnTo>
                    <a:lnTo>
                      <a:pt x="306" y="469"/>
                    </a:lnTo>
                    <a:lnTo>
                      <a:pt x="306" y="467"/>
                    </a:lnTo>
                    <a:lnTo>
                      <a:pt x="306" y="467"/>
                    </a:lnTo>
                    <a:lnTo>
                      <a:pt x="306" y="458"/>
                    </a:lnTo>
                    <a:lnTo>
                      <a:pt x="306" y="458"/>
                    </a:lnTo>
                    <a:lnTo>
                      <a:pt x="303" y="426"/>
                    </a:lnTo>
                    <a:lnTo>
                      <a:pt x="303" y="426"/>
                    </a:lnTo>
                    <a:lnTo>
                      <a:pt x="303" y="369"/>
                    </a:lnTo>
                    <a:lnTo>
                      <a:pt x="303" y="369"/>
                    </a:lnTo>
                    <a:lnTo>
                      <a:pt x="300" y="355"/>
                    </a:lnTo>
                    <a:lnTo>
                      <a:pt x="300" y="349"/>
                    </a:lnTo>
                    <a:lnTo>
                      <a:pt x="300" y="346"/>
                    </a:lnTo>
                    <a:lnTo>
                      <a:pt x="300" y="346"/>
                    </a:lnTo>
                    <a:lnTo>
                      <a:pt x="300" y="346"/>
                    </a:lnTo>
                    <a:lnTo>
                      <a:pt x="300" y="346"/>
                    </a:lnTo>
                    <a:lnTo>
                      <a:pt x="309" y="346"/>
                    </a:lnTo>
                    <a:lnTo>
                      <a:pt x="309" y="346"/>
                    </a:lnTo>
                    <a:lnTo>
                      <a:pt x="403" y="341"/>
                    </a:lnTo>
                    <a:lnTo>
                      <a:pt x="403" y="341"/>
                    </a:lnTo>
                    <a:lnTo>
                      <a:pt x="475" y="338"/>
                    </a:lnTo>
                    <a:lnTo>
                      <a:pt x="475" y="338"/>
                    </a:lnTo>
                    <a:lnTo>
                      <a:pt x="521" y="335"/>
                    </a:lnTo>
                    <a:lnTo>
                      <a:pt x="521" y="335"/>
                    </a:lnTo>
                    <a:lnTo>
                      <a:pt x="538" y="332"/>
                    </a:lnTo>
                    <a:lnTo>
                      <a:pt x="538" y="332"/>
                    </a:lnTo>
                    <a:lnTo>
                      <a:pt x="521" y="332"/>
                    </a:lnTo>
                    <a:lnTo>
                      <a:pt x="521" y="332"/>
                    </a:lnTo>
                    <a:lnTo>
                      <a:pt x="475" y="329"/>
                    </a:lnTo>
                    <a:lnTo>
                      <a:pt x="475" y="329"/>
                    </a:lnTo>
                    <a:lnTo>
                      <a:pt x="403" y="323"/>
                    </a:lnTo>
                    <a:lnTo>
                      <a:pt x="403" y="323"/>
                    </a:lnTo>
                    <a:lnTo>
                      <a:pt x="309" y="317"/>
                    </a:lnTo>
                    <a:lnTo>
                      <a:pt x="303" y="317"/>
                    </a:lnTo>
                    <a:lnTo>
                      <a:pt x="303" y="317"/>
                    </a:lnTo>
                    <a:lnTo>
                      <a:pt x="292" y="320"/>
                    </a:lnTo>
                    <a:lnTo>
                      <a:pt x="292" y="320"/>
                    </a:lnTo>
                    <a:lnTo>
                      <a:pt x="280" y="326"/>
                    </a:lnTo>
                    <a:lnTo>
                      <a:pt x="274" y="332"/>
                    </a:lnTo>
                    <a:lnTo>
                      <a:pt x="271" y="338"/>
                    </a:lnTo>
                    <a:lnTo>
                      <a:pt x="271" y="338"/>
                    </a:lnTo>
                    <a:lnTo>
                      <a:pt x="271" y="343"/>
                    </a:lnTo>
                    <a:lnTo>
                      <a:pt x="271" y="346"/>
                    </a:lnTo>
                    <a:lnTo>
                      <a:pt x="271" y="349"/>
                    </a:lnTo>
                    <a:lnTo>
                      <a:pt x="271" y="355"/>
                    </a:lnTo>
                    <a:lnTo>
                      <a:pt x="271" y="355"/>
                    </a:lnTo>
                    <a:lnTo>
                      <a:pt x="271" y="369"/>
                    </a:lnTo>
                    <a:lnTo>
                      <a:pt x="271" y="369"/>
                    </a:lnTo>
                    <a:lnTo>
                      <a:pt x="269" y="426"/>
                    </a:lnTo>
                    <a:lnTo>
                      <a:pt x="269" y="426"/>
                    </a:lnTo>
                    <a:lnTo>
                      <a:pt x="269" y="441"/>
                    </a:lnTo>
                    <a:lnTo>
                      <a:pt x="269" y="441"/>
                    </a:lnTo>
                    <a:lnTo>
                      <a:pt x="240" y="412"/>
                    </a:lnTo>
                    <a:lnTo>
                      <a:pt x="240" y="412"/>
                    </a:lnTo>
                    <a:lnTo>
                      <a:pt x="140" y="323"/>
                    </a:lnTo>
                    <a:lnTo>
                      <a:pt x="140" y="323"/>
                    </a:lnTo>
                    <a:lnTo>
                      <a:pt x="88" y="278"/>
                    </a:lnTo>
                    <a:lnTo>
                      <a:pt x="88" y="278"/>
                    </a:lnTo>
                    <a:lnTo>
                      <a:pt x="63" y="254"/>
                    </a:lnTo>
                    <a:lnTo>
                      <a:pt x="54" y="249"/>
                    </a:lnTo>
                    <a:lnTo>
                      <a:pt x="60" y="240"/>
                    </a:lnTo>
                    <a:lnTo>
                      <a:pt x="60" y="240"/>
                    </a:lnTo>
                    <a:lnTo>
                      <a:pt x="85" y="217"/>
                    </a:lnTo>
                    <a:lnTo>
                      <a:pt x="85" y="217"/>
                    </a:lnTo>
                    <a:lnTo>
                      <a:pt x="137" y="171"/>
                    </a:lnTo>
                    <a:lnTo>
                      <a:pt x="137" y="171"/>
                    </a:lnTo>
                    <a:lnTo>
                      <a:pt x="237" y="83"/>
                    </a:lnTo>
                    <a:lnTo>
                      <a:pt x="237" y="83"/>
                    </a:lnTo>
                    <a:lnTo>
                      <a:pt x="269" y="54"/>
                    </a:lnTo>
                    <a:lnTo>
                      <a:pt x="269" y="54"/>
                    </a:lnTo>
                    <a:lnTo>
                      <a:pt x="269" y="65"/>
                    </a:lnTo>
                    <a:lnTo>
                      <a:pt x="269" y="65"/>
                    </a:lnTo>
                    <a:lnTo>
                      <a:pt x="271" y="123"/>
                    </a:lnTo>
                    <a:lnTo>
                      <a:pt x="271" y="123"/>
                    </a:lnTo>
                    <a:lnTo>
                      <a:pt x="271" y="137"/>
                    </a:lnTo>
                    <a:lnTo>
                      <a:pt x="271" y="143"/>
                    </a:lnTo>
                    <a:lnTo>
                      <a:pt x="271" y="146"/>
                    </a:lnTo>
                    <a:lnTo>
                      <a:pt x="271" y="146"/>
                    </a:lnTo>
                    <a:lnTo>
                      <a:pt x="271" y="154"/>
                    </a:lnTo>
                    <a:lnTo>
                      <a:pt x="271" y="154"/>
                    </a:lnTo>
                    <a:lnTo>
                      <a:pt x="274" y="160"/>
                    </a:lnTo>
                    <a:lnTo>
                      <a:pt x="280" y="166"/>
                    </a:lnTo>
                    <a:lnTo>
                      <a:pt x="292" y="171"/>
                    </a:lnTo>
                    <a:lnTo>
                      <a:pt x="292" y="171"/>
                    </a:lnTo>
                    <a:lnTo>
                      <a:pt x="294" y="174"/>
                    </a:lnTo>
                    <a:lnTo>
                      <a:pt x="297" y="174"/>
                    </a:lnTo>
                    <a:lnTo>
                      <a:pt x="297" y="174"/>
                    </a:lnTo>
                    <a:lnTo>
                      <a:pt x="300" y="174"/>
                    </a:lnTo>
                    <a:lnTo>
                      <a:pt x="300" y="174"/>
                    </a:lnTo>
                    <a:lnTo>
                      <a:pt x="300" y="174"/>
                    </a:lnTo>
                    <a:lnTo>
                      <a:pt x="303" y="174"/>
                    </a:lnTo>
                    <a:lnTo>
                      <a:pt x="309" y="174"/>
                    </a:lnTo>
                    <a:lnTo>
                      <a:pt x="309" y="174"/>
                    </a:lnTo>
                    <a:lnTo>
                      <a:pt x="403" y="168"/>
                    </a:lnTo>
                    <a:lnTo>
                      <a:pt x="403" y="168"/>
                    </a:lnTo>
                    <a:lnTo>
                      <a:pt x="475" y="163"/>
                    </a:lnTo>
                    <a:lnTo>
                      <a:pt x="475" y="163"/>
                    </a:lnTo>
                    <a:lnTo>
                      <a:pt x="521" y="160"/>
                    </a:lnTo>
                    <a:lnTo>
                      <a:pt x="521" y="160"/>
                    </a:lnTo>
                    <a:lnTo>
                      <a:pt x="538" y="160"/>
                    </a:lnTo>
                    <a:lnTo>
                      <a:pt x="538" y="160"/>
                    </a:lnTo>
                    <a:lnTo>
                      <a:pt x="521" y="157"/>
                    </a:lnTo>
                    <a:lnTo>
                      <a:pt x="521" y="157"/>
                    </a:lnTo>
                    <a:lnTo>
                      <a:pt x="475" y="154"/>
                    </a:lnTo>
                    <a:lnTo>
                      <a:pt x="475" y="154"/>
                    </a:lnTo>
                    <a:lnTo>
                      <a:pt x="403" y="151"/>
                    </a:lnTo>
                    <a:lnTo>
                      <a:pt x="403" y="151"/>
                    </a:lnTo>
                    <a:lnTo>
                      <a:pt x="309" y="146"/>
                    </a:lnTo>
                    <a:lnTo>
                      <a:pt x="303" y="146"/>
                    </a:lnTo>
                    <a:lnTo>
                      <a:pt x="300" y="146"/>
                    </a:lnTo>
                    <a:lnTo>
                      <a:pt x="300" y="143"/>
                    </a:lnTo>
                    <a:lnTo>
                      <a:pt x="300" y="137"/>
                    </a:lnTo>
                    <a:lnTo>
                      <a:pt x="300" y="137"/>
                    </a:lnTo>
                    <a:lnTo>
                      <a:pt x="303" y="123"/>
                    </a:lnTo>
                    <a:lnTo>
                      <a:pt x="303" y="123"/>
                    </a:lnTo>
                    <a:lnTo>
                      <a:pt x="303" y="65"/>
                    </a:lnTo>
                    <a:lnTo>
                      <a:pt x="303" y="65"/>
                    </a:lnTo>
                    <a:lnTo>
                      <a:pt x="306" y="34"/>
                    </a:lnTo>
                    <a:lnTo>
                      <a:pt x="306" y="28"/>
                    </a:lnTo>
                    <a:lnTo>
                      <a:pt x="306" y="25"/>
                    </a:lnTo>
                    <a:lnTo>
                      <a:pt x="306" y="25"/>
                    </a:lnTo>
                    <a:lnTo>
                      <a:pt x="303" y="20"/>
                    </a:lnTo>
                    <a:lnTo>
                      <a:pt x="303" y="20"/>
                    </a:lnTo>
                    <a:lnTo>
                      <a:pt x="303" y="14"/>
                    </a:lnTo>
                    <a:lnTo>
                      <a:pt x="297" y="5"/>
                    </a:lnTo>
                    <a:lnTo>
                      <a:pt x="297" y="5"/>
                    </a:lnTo>
                    <a:lnTo>
                      <a:pt x="286" y="0"/>
                    </a:lnTo>
                    <a:lnTo>
                      <a:pt x="286" y="0"/>
                    </a:lnTo>
                    <a:lnTo>
                      <a:pt x="280" y="0"/>
                    </a:lnTo>
                    <a:lnTo>
                      <a:pt x="280" y="0"/>
                    </a:lnTo>
                    <a:lnTo>
                      <a:pt x="277" y="2"/>
                    </a:lnTo>
                    <a:lnTo>
                      <a:pt x="277" y="2"/>
                    </a:lnTo>
                    <a:lnTo>
                      <a:pt x="266" y="5"/>
                    </a:lnTo>
                    <a:lnTo>
                      <a:pt x="257" y="11"/>
                    </a:lnTo>
                    <a:lnTo>
                      <a:pt x="257" y="11"/>
                    </a:lnTo>
                    <a:lnTo>
                      <a:pt x="208" y="54"/>
                    </a:lnTo>
                    <a:lnTo>
                      <a:pt x="208" y="54"/>
                    </a:lnTo>
                    <a:lnTo>
                      <a:pt x="108" y="140"/>
                    </a:lnTo>
                    <a:lnTo>
                      <a:pt x="108" y="140"/>
                    </a:lnTo>
                    <a:lnTo>
                      <a:pt x="57" y="183"/>
                    </a:lnTo>
                    <a:lnTo>
                      <a:pt x="57" y="183"/>
                    </a:lnTo>
                    <a:lnTo>
                      <a:pt x="31" y="206"/>
                    </a:lnTo>
                    <a:lnTo>
                      <a:pt x="17" y="217"/>
                    </a:lnTo>
                    <a:lnTo>
                      <a:pt x="14" y="220"/>
                    </a:lnTo>
                    <a:lnTo>
                      <a:pt x="14" y="220"/>
                    </a:lnTo>
                    <a:lnTo>
                      <a:pt x="11" y="223"/>
                    </a:lnTo>
                    <a:lnTo>
                      <a:pt x="11" y="223"/>
                    </a:lnTo>
                    <a:lnTo>
                      <a:pt x="11" y="223"/>
                    </a:lnTo>
                    <a:lnTo>
                      <a:pt x="8" y="226"/>
                    </a:lnTo>
                    <a:lnTo>
                      <a:pt x="8" y="226"/>
                    </a:lnTo>
                    <a:lnTo>
                      <a:pt x="2" y="237"/>
                    </a:lnTo>
                    <a:lnTo>
                      <a:pt x="0" y="252"/>
                    </a:lnTo>
                    <a:lnTo>
                      <a:pt x="0" y="252"/>
                    </a:lnTo>
                    <a:lnTo>
                      <a:pt x="5" y="263"/>
                    </a:lnTo>
                    <a:lnTo>
                      <a:pt x="11" y="275"/>
                    </a:lnTo>
                    <a:close/>
                    <a:moveTo>
                      <a:pt x="300" y="346"/>
                    </a:moveTo>
                    <a:lnTo>
                      <a:pt x="300" y="346"/>
                    </a:lnTo>
                    <a:close/>
                    <a:moveTo>
                      <a:pt x="300" y="346"/>
                    </a:moveTo>
                    <a:lnTo>
                      <a:pt x="300" y="346"/>
                    </a:lnTo>
                    <a:close/>
                    <a:moveTo>
                      <a:pt x="269" y="467"/>
                    </a:moveTo>
                    <a:lnTo>
                      <a:pt x="269" y="469"/>
                    </a:lnTo>
                    <a:lnTo>
                      <a:pt x="269" y="469"/>
                    </a:lnTo>
                    <a:lnTo>
                      <a:pt x="269" y="467"/>
                    </a:lnTo>
                    <a:close/>
                    <a:moveTo>
                      <a:pt x="300" y="146"/>
                    </a:moveTo>
                    <a:lnTo>
                      <a:pt x="300" y="146"/>
                    </a:lnTo>
                    <a:close/>
                    <a:moveTo>
                      <a:pt x="269" y="28"/>
                    </a:moveTo>
                    <a:lnTo>
                      <a:pt x="269" y="28"/>
                    </a:lnTo>
                    <a:close/>
                    <a:moveTo>
                      <a:pt x="269" y="25"/>
                    </a:moveTo>
                    <a:lnTo>
                      <a:pt x="269" y="28"/>
                    </a:lnTo>
                    <a:lnTo>
                      <a:pt x="269" y="28"/>
                    </a:lnTo>
                    <a:lnTo>
                      <a:pt x="269" y="2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70" name="Freeform 36"/>
              <p:cNvSpPr>
                <a:spLocks noChangeArrowheads="1"/>
              </p:cNvSpPr>
              <p:nvPr/>
            </p:nvSpPr>
            <p:spPr bwMode="auto">
              <a:xfrm>
                <a:off x="8383289" y="1481389"/>
                <a:ext cx="130372" cy="119686"/>
              </a:xfrm>
              <a:custGeom>
                <a:avLst/>
                <a:gdLst>
                  <a:gd name="T0" fmla="*/ 31 w 539"/>
                  <a:gd name="T1" fmla="*/ 292 h 496"/>
                  <a:gd name="T2" fmla="*/ 57 w 539"/>
                  <a:gd name="T3" fmla="*/ 312 h 496"/>
                  <a:gd name="T4" fmla="*/ 211 w 539"/>
                  <a:gd name="T5" fmla="*/ 443 h 496"/>
                  <a:gd name="T6" fmla="*/ 263 w 539"/>
                  <a:gd name="T7" fmla="*/ 487 h 496"/>
                  <a:gd name="T8" fmla="*/ 266 w 539"/>
                  <a:gd name="T9" fmla="*/ 489 h 496"/>
                  <a:gd name="T10" fmla="*/ 271 w 539"/>
                  <a:gd name="T11" fmla="*/ 492 h 496"/>
                  <a:gd name="T12" fmla="*/ 289 w 539"/>
                  <a:gd name="T13" fmla="*/ 492 h 496"/>
                  <a:gd name="T14" fmla="*/ 303 w 539"/>
                  <a:gd name="T15" fmla="*/ 481 h 496"/>
                  <a:gd name="T16" fmla="*/ 306 w 539"/>
                  <a:gd name="T17" fmla="*/ 469 h 496"/>
                  <a:gd name="T18" fmla="*/ 306 w 539"/>
                  <a:gd name="T19" fmla="*/ 458 h 496"/>
                  <a:gd name="T20" fmla="*/ 303 w 539"/>
                  <a:gd name="T21" fmla="*/ 426 h 496"/>
                  <a:gd name="T22" fmla="*/ 300 w 539"/>
                  <a:gd name="T23" fmla="*/ 355 h 496"/>
                  <a:gd name="T24" fmla="*/ 300 w 539"/>
                  <a:gd name="T25" fmla="*/ 346 h 496"/>
                  <a:gd name="T26" fmla="*/ 309 w 539"/>
                  <a:gd name="T27" fmla="*/ 346 h 496"/>
                  <a:gd name="T28" fmla="*/ 403 w 539"/>
                  <a:gd name="T29" fmla="*/ 341 h 496"/>
                  <a:gd name="T30" fmla="*/ 521 w 539"/>
                  <a:gd name="T31" fmla="*/ 335 h 496"/>
                  <a:gd name="T32" fmla="*/ 538 w 539"/>
                  <a:gd name="T33" fmla="*/ 332 h 496"/>
                  <a:gd name="T34" fmla="*/ 475 w 539"/>
                  <a:gd name="T35" fmla="*/ 329 h 496"/>
                  <a:gd name="T36" fmla="*/ 403 w 539"/>
                  <a:gd name="T37" fmla="*/ 323 h 496"/>
                  <a:gd name="T38" fmla="*/ 303 w 539"/>
                  <a:gd name="T39" fmla="*/ 317 h 496"/>
                  <a:gd name="T40" fmla="*/ 280 w 539"/>
                  <a:gd name="T41" fmla="*/ 326 h 496"/>
                  <a:gd name="T42" fmla="*/ 271 w 539"/>
                  <a:gd name="T43" fmla="*/ 338 h 496"/>
                  <a:gd name="T44" fmla="*/ 271 w 539"/>
                  <a:gd name="T45" fmla="*/ 349 h 496"/>
                  <a:gd name="T46" fmla="*/ 271 w 539"/>
                  <a:gd name="T47" fmla="*/ 369 h 496"/>
                  <a:gd name="T48" fmla="*/ 269 w 539"/>
                  <a:gd name="T49" fmla="*/ 426 h 496"/>
                  <a:gd name="T50" fmla="*/ 240 w 539"/>
                  <a:gd name="T51" fmla="*/ 412 h 496"/>
                  <a:gd name="T52" fmla="*/ 140 w 539"/>
                  <a:gd name="T53" fmla="*/ 323 h 496"/>
                  <a:gd name="T54" fmla="*/ 63 w 539"/>
                  <a:gd name="T55" fmla="*/ 254 h 496"/>
                  <a:gd name="T56" fmla="*/ 60 w 539"/>
                  <a:gd name="T57" fmla="*/ 240 h 496"/>
                  <a:gd name="T58" fmla="*/ 137 w 539"/>
                  <a:gd name="T59" fmla="*/ 171 h 496"/>
                  <a:gd name="T60" fmla="*/ 237 w 539"/>
                  <a:gd name="T61" fmla="*/ 83 h 496"/>
                  <a:gd name="T62" fmla="*/ 269 w 539"/>
                  <a:gd name="T63" fmla="*/ 65 h 496"/>
                  <a:gd name="T64" fmla="*/ 271 w 539"/>
                  <a:gd name="T65" fmla="*/ 123 h 496"/>
                  <a:gd name="T66" fmla="*/ 271 w 539"/>
                  <a:gd name="T67" fmla="*/ 146 h 496"/>
                  <a:gd name="T68" fmla="*/ 271 w 539"/>
                  <a:gd name="T69" fmla="*/ 154 h 496"/>
                  <a:gd name="T70" fmla="*/ 292 w 539"/>
                  <a:gd name="T71" fmla="*/ 171 h 496"/>
                  <a:gd name="T72" fmla="*/ 297 w 539"/>
                  <a:gd name="T73" fmla="*/ 174 h 496"/>
                  <a:gd name="T74" fmla="*/ 300 w 539"/>
                  <a:gd name="T75" fmla="*/ 174 h 496"/>
                  <a:gd name="T76" fmla="*/ 309 w 539"/>
                  <a:gd name="T77" fmla="*/ 174 h 496"/>
                  <a:gd name="T78" fmla="*/ 403 w 539"/>
                  <a:gd name="T79" fmla="*/ 168 h 496"/>
                  <a:gd name="T80" fmla="*/ 521 w 539"/>
                  <a:gd name="T81" fmla="*/ 160 h 496"/>
                  <a:gd name="T82" fmla="*/ 538 w 539"/>
                  <a:gd name="T83" fmla="*/ 160 h 496"/>
                  <a:gd name="T84" fmla="*/ 475 w 539"/>
                  <a:gd name="T85" fmla="*/ 154 h 496"/>
                  <a:gd name="T86" fmla="*/ 403 w 539"/>
                  <a:gd name="T87" fmla="*/ 151 h 496"/>
                  <a:gd name="T88" fmla="*/ 300 w 539"/>
                  <a:gd name="T89" fmla="*/ 146 h 496"/>
                  <a:gd name="T90" fmla="*/ 300 w 539"/>
                  <a:gd name="T91" fmla="*/ 137 h 496"/>
                  <a:gd name="T92" fmla="*/ 303 w 539"/>
                  <a:gd name="T93" fmla="*/ 65 h 496"/>
                  <a:gd name="T94" fmla="*/ 306 w 539"/>
                  <a:gd name="T95" fmla="*/ 28 h 496"/>
                  <a:gd name="T96" fmla="*/ 303 w 539"/>
                  <a:gd name="T97" fmla="*/ 20 h 496"/>
                  <a:gd name="T98" fmla="*/ 297 w 539"/>
                  <a:gd name="T99" fmla="*/ 5 h 496"/>
                  <a:gd name="T100" fmla="*/ 286 w 539"/>
                  <a:gd name="T101" fmla="*/ 0 h 496"/>
                  <a:gd name="T102" fmla="*/ 277 w 539"/>
                  <a:gd name="T103" fmla="*/ 2 h 496"/>
                  <a:gd name="T104" fmla="*/ 257 w 539"/>
                  <a:gd name="T105" fmla="*/ 11 h 496"/>
                  <a:gd name="T106" fmla="*/ 208 w 539"/>
                  <a:gd name="T107" fmla="*/ 54 h 496"/>
                  <a:gd name="T108" fmla="*/ 57 w 539"/>
                  <a:gd name="T109" fmla="*/ 183 h 496"/>
                  <a:gd name="T110" fmla="*/ 17 w 539"/>
                  <a:gd name="T111" fmla="*/ 217 h 496"/>
                  <a:gd name="T112" fmla="*/ 11 w 539"/>
                  <a:gd name="T113" fmla="*/ 223 h 496"/>
                  <a:gd name="T114" fmla="*/ 8 w 539"/>
                  <a:gd name="T115" fmla="*/ 226 h 496"/>
                  <a:gd name="T116" fmla="*/ 0 w 539"/>
                  <a:gd name="T117" fmla="*/ 252 h 496"/>
                  <a:gd name="T118" fmla="*/ 11 w 539"/>
                  <a:gd name="T119" fmla="*/ 27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9" h="496">
                    <a:moveTo>
                      <a:pt x="11" y="275"/>
                    </a:moveTo>
                    <a:lnTo>
                      <a:pt x="19" y="280"/>
                    </a:lnTo>
                    <a:lnTo>
                      <a:pt x="31" y="292"/>
                    </a:lnTo>
                    <a:lnTo>
                      <a:pt x="31" y="292"/>
                    </a:lnTo>
                    <a:lnTo>
                      <a:pt x="57" y="312"/>
                    </a:lnTo>
                    <a:lnTo>
                      <a:pt x="57" y="312"/>
                    </a:lnTo>
                    <a:lnTo>
                      <a:pt x="111" y="358"/>
                    </a:lnTo>
                    <a:lnTo>
                      <a:pt x="111" y="358"/>
                    </a:lnTo>
                    <a:lnTo>
                      <a:pt x="211" y="443"/>
                    </a:lnTo>
                    <a:lnTo>
                      <a:pt x="211" y="443"/>
                    </a:lnTo>
                    <a:lnTo>
                      <a:pt x="260" y="484"/>
                    </a:lnTo>
                    <a:lnTo>
                      <a:pt x="263" y="487"/>
                    </a:lnTo>
                    <a:lnTo>
                      <a:pt x="263" y="487"/>
                    </a:lnTo>
                    <a:lnTo>
                      <a:pt x="266" y="489"/>
                    </a:lnTo>
                    <a:lnTo>
                      <a:pt x="266" y="489"/>
                    </a:lnTo>
                    <a:lnTo>
                      <a:pt x="266" y="489"/>
                    </a:lnTo>
                    <a:lnTo>
                      <a:pt x="271" y="492"/>
                    </a:lnTo>
                    <a:lnTo>
                      <a:pt x="271" y="492"/>
                    </a:lnTo>
                    <a:lnTo>
                      <a:pt x="277" y="495"/>
                    </a:lnTo>
                    <a:lnTo>
                      <a:pt x="289" y="492"/>
                    </a:lnTo>
                    <a:lnTo>
                      <a:pt x="289" y="492"/>
                    </a:lnTo>
                    <a:lnTo>
                      <a:pt x="297" y="487"/>
                    </a:lnTo>
                    <a:lnTo>
                      <a:pt x="297" y="487"/>
                    </a:lnTo>
                    <a:lnTo>
                      <a:pt x="303" y="481"/>
                    </a:lnTo>
                    <a:lnTo>
                      <a:pt x="303" y="481"/>
                    </a:lnTo>
                    <a:lnTo>
                      <a:pt x="306" y="469"/>
                    </a:lnTo>
                    <a:lnTo>
                      <a:pt x="306" y="469"/>
                    </a:lnTo>
                    <a:lnTo>
                      <a:pt x="306" y="467"/>
                    </a:lnTo>
                    <a:lnTo>
                      <a:pt x="306" y="467"/>
                    </a:lnTo>
                    <a:lnTo>
                      <a:pt x="306" y="458"/>
                    </a:lnTo>
                    <a:lnTo>
                      <a:pt x="306" y="458"/>
                    </a:lnTo>
                    <a:lnTo>
                      <a:pt x="303" y="426"/>
                    </a:lnTo>
                    <a:lnTo>
                      <a:pt x="303" y="426"/>
                    </a:lnTo>
                    <a:lnTo>
                      <a:pt x="303" y="369"/>
                    </a:lnTo>
                    <a:lnTo>
                      <a:pt x="303" y="369"/>
                    </a:lnTo>
                    <a:lnTo>
                      <a:pt x="300" y="355"/>
                    </a:lnTo>
                    <a:lnTo>
                      <a:pt x="300" y="349"/>
                    </a:lnTo>
                    <a:lnTo>
                      <a:pt x="300" y="346"/>
                    </a:lnTo>
                    <a:lnTo>
                      <a:pt x="300" y="346"/>
                    </a:lnTo>
                    <a:lnTo>
                      <a:pt x="300" y="346"/>
                    </a:lnTo>
                    <a:lnTo>
                      <a:pt x="300" y="346"/>
                    </a:lnTo>
                    <a:lnTo>
                      <a:pt x="309" y="346"/>
                    </a:lnTo>
                    <a:lnTo>
                      <a:pt x="309" y="346"/>
                    </a:lnTo>
                    <a:lnTo>
                      <a:pt x="403" y="341"/>
                    </a:lnTo>
                    <a:lnTo>
                      <a:pt x="403" y="341"/>
                    </a:lnTo>
                    <a:lnTo>
                      <a:pt x="475" y="338"/>
                    </a:lnTo>
                    <a:lnTo>
                      <a:pt x="475" y="338"/>
                    </a:lnTo>
                    <a:lnTo>
                      <a:pt x="521" y="335"/>
                    </a:lnTo>
                    <a:lnTo>
                      <a:pt x="521" y="335"/>
                    </a:lnTo>
                    <a:lnTo>
                      <a:pt x="538" y="332"/>
                    </a:lnTo>
                    <a:lnTo>
                      <a:pt x="538" y="332"/>
                    </a:lnTo>
                    <a:lnTo>
                      <a:pt x="521" y="332"/>
                    </a:lnTo>
                    <a:lnTo>
                      <a:pt x="521" y="332"/>
                    </a:lnTo>
                    <a:lnTo>
                      <a:pt x="475" y="329"/>
                    </a:lnTo>
                    <a:lnTo>
                      <a:pt x="475" y="329"/>
                    </a:lnTo>
                    <a:lnTo>
                      <a:pt x="403" y="323"/>
                    </a:lnTo>
                    <a:lnTo>
                      <a:pt x="403" y="323"/>
                    </a:lnTo>
                    <a:lnTo>
                      <a:pt x="309" y="317"/>
                    </a:lnTo>
                    <a:lnTo>
                      <a:pt x="303" y="317"/>
                    </a:lnTo>
                    <a:lnTo>
                      <a:pt x="303" y="317"/>
                    </a:lnTo>
                    <a:lnTo>
                      <a:pt x="292" y="320"/>
                    </a:lnTo>
                    <a:lnTo>
                      <a:pt x="292" y="320"/>
                    </a:lnTo>
                    <a:lnTo>
                      <a:pt x="280" y="326"/>
                    </a:lnTo>
                    <a:lnTo>
                      <a:pt x="274" y="332"/>
                    </a:lnTo>
                    <a:lnTo>
                      <a:pt x="271" y="338"/>
                    </a:lnTo>
                    <a:lnTo>
                      <a:pt x="271" y="338"/>
                    </a:lnTo>
                    <a:lnTo>
                      <a:pt x="271" y="343"/>
                    </a:lnTo>
                    <a:lnTo>
                      <a:pt x="271" y="346"/>
                    </a:lnTo>
                    <a:lnTo>
                      <a:pt x="271" y="349"/>
                    </a:lnTo>
                    <a:lnTo>
                      <a:pt x="271" y="355"/>
                    </a:lnTo>
                    <a:lnTo>
                      <a:pt x="271" y="355"/>
                    </a:lnTo>
                    <a:lnTo>
                      <a:pt x="271" y="369"/>
                    </a:lnTo>
                    <a:lnTo>
                      <a:pt x="271" y="369"/>
                    </a:lnTo>
                    <a:lnTo>
                      <a:pt x="269" y="426"/>
                    </a:lnTo>
                    <a:lnTo>
                      <a:pt x="269" y="426"/>
                    </a:lnTo>
                    <a:lnTo>
                      <a:pt x="269" y="441"/>
                    </a:lnTo>
                    <a:lnTo>
                      <a:pt x="269" y="441"/>
                    </a:lnTo>
                    <a:lnTo>
                      <a:pt x="240" y="412"/>
                    </a:lnTo>
                    <a:lnTo>
                      <a:pt x="240" y="412"/>
                    </a:lnTo>
                    <a:lnTo>
                      <a:pt x="140" y="323"/>
                    </a:lnTo>
                    <a:lnTo>
                      <a:pt x="140" y="323"/>
                    </a:lnTo>
                    <a:lnTo>
                      <a:pt x="88" y="278"/>
                    </a:lnTo>
                    <a:lnTo>
                      <a:pt x="88" y="278"/>
                    </a:lnTo>
                    <a:lnTo>
                      <a:pt x="63" y="254"/>
                    </a:lnTo>
                    <a:lnTo>
                      <a:pt x="54" y="249"/>
                    </a:lnTo>
                    <a:lnTo>
                      <a:pt x="60" y="240"/>
                    </a:lnTo>
                    <a:lnTo>
                      <a:pt x="60" y="240"/>
                    </a:lnTo>
                    <a:lnTo>
                      <a:pt x="85" y="217"/>
                    </a:lnTo>
                    <a:lnTo>
                      <a:pt x="85" y="217"/>
                    </a:lnTo>
                    <a:lnTo>
                      <a:pt x="137" y="171"/>
                    </a:lnTo>
                    <a:lnTo>
                      <a:pt x="137" y="171"/>
                    </a:lnTo>
                    <a:lnTo>
                      <a:pt x="237" y="83"/>
                    </a:lnTo>
                    <a:lnTo>
                      <a:pt x="237" y="83"/>
                    </a:lnTo>
                    <a:lnTo>
                      <a:pt x="269" y="54"/>
                    </a:lnTo>
                    <a:lnTo>
                      <a:pt x="269" y="54"/>
                    </a:lnTo>
                    <a:lnTo>
                      <a:pt x="269" y="65"/>
                    </a:lnTo>
                    <a:lnTo>
                      <a:pt x="269" y="65"/>
                    </a:lnTo>
                    <a:lnTo>
                      <a:pt x="271" y="123"/>
                    </a:lnTo>
                    <a:lnTo>
                      <a:pt x="271" y="123"/>
                    </a:lnTo>
                    <a:lnTo>
                      <a:pt x="271" y="137"/>
                    </a:lnTo>
                    <a:lnTo>
                      <a:pt x="271" y="143"/>
                    </a:lnTo>
                    <a:lnTo>
                      <a:pt x="271" y="146"/>
                    </a:lnTo>
                    <a:lnTo>
                      <a:pt x="271" y="146"/>
                    </a:lnTo>
                    <a:lnTo>
                      <a:pt x="271" y="154"/>
                    </a:lnTo>
                    <a:lnTo>
                      <a:pt x="271" y="154"/>
                    </a:lnTo>
                    <a:lnTo>
                      <a:pt x="274" y="160"/>
                    </a:lnTo>
                    <a:lnTo>
                      <a:pt x="280" y="166"/>
                    </a:lnTo>
                    <a:lnTo>
                      <a:pt x="292" y="171"/>
                    </a:lnTo>
                    <a:lnTo>
                      <a:pt x="292" y="171"/>
                    </a:lnTo>
                    <a:lnTo>
                      <a:pt x="294" y="174"/>
                    </a:lnTo>
                    <a:lnTo>
                      <a:pt x="297" y="174"/>
                    </a:lnTo>
                    <a:lnTo>
                      <a:pt x="297" y="174"/>
                    </a:lnTo>
                    <a:lnTo>
                      <a:pt x="300" y="174"/>
                    </a:lnTo>
                    <a:lnTo>
                      <a:pt x="300" y="174"/>
                    </a:lnTo>
                    <a:lnTo>
                      <a:pt x="300" y="174"/>
                    </a:lnTo>
                    <a:lnTo>
                      <a:pt x="303" y="174"/>
                    </a:lnTo>
                    <a:lnTo>
                      <a:pt x="309" y="174"/>
                    </a:lnTo>
                    <a:lnTo>
                      <a:pt x="309" y="174"/>
                    </a:lnTo>
                    <a:lnTo>
                      <a:pt x="403" y="168"/>
                    </a:lnTo>
                    <a:lnTo>
                      <a:pt x="403" y="168"/>
                    </a:lnTo>
                    <a:lnTo>
                      <a:pt x="475" y="163"/>
                    </a:lnTo>
                    <a:lnTo>
                      <a:pt x="475" y="163"/>
                    </a:lnTo>
                    <a:lnTo>
                      <a:pt x="521" y="160"/>
                    </a:lnTo>
                    <a:lnTo>
                      <a:pt x="521" y="160"/>
                    </a:lnTo>
                    <a:lnTo>
                      <a:pt x="538" y="160"/>
                    </a:lnTo>
                    <a:lnTo>
                      <a:pt x="538" y="160"/>
                    </a:lnTo>
                    <a:lnTo>
                      <a:pt x="521" y="157"/>
                    </a:lnTo>
                    <a:lnTo>
                      <a:pt x="521" y="157"/>
                    </a:lnTo>
                    <a:lnTo>
                      <a:pt x="475" y="154"/>
                    </a:lnTo>
                    <a:lnTo>
                      <a:pt x="475" y="154"/>
                    </a:lnTo>
                    <a:lnTo>
                      <a:pt x="403" y="151"/>
                    </a:lnTo>
                    <a:lnTo>
                      <a:pt x="403" y="151"/>
                    </a:lnTo>
                    <a:lnTo>
                      <a:pt x="309" y="146"/>
                    </a:lnTo>
                    <a:lnTo>
                      <a:pt x="303" y="146"/>
                    </a:lnTo>
                    <a:lnTo>
                      <a:pt x="300" y="146"/>
                    </a:lnTo>
                    <a:lnTo>
                      <a:pt x="300" y="143"/>
                    </a:lnTo>
                    <a:lnTo>
                      <a:pt x="300" y="137"/>
                    </a:lnTo>
                    <a:lnTo>
                      <a:pt x="300" y="137"/>
                    </a:lnTo>
                    <a:lnTo>
                      <a:pt x="303" y="123"/>
                    </a:lnTo>
                    <a:lnTo>
                      <a:pt x="303" y="123"/>
                    </a:lnTo>
                    <a:lnTo>
                      <a:pt x="303" y="65"/>
                    </a:lnTo>
                    <a:lnTo>
                      <a:pt x="303" y="65"/>
                    </a:lnTo>
                    <a:lnTo>
                      <a:pt x="306" y="34"/>
                    </a:lnTo>
                    <a:lnTo>
                      <a:pt x="306" y="28"/>
                    </a:lnTo>
                    <a:lnTo>
                      <a:pt x="306" y="25"/>
                    </a:lnTo>
                    <a:lnTo>
                      <a:pt x="306" y="25"/>
                    </a:lnTo>
                    <a:lnTo>
                      <a:pt x="303" y="20"/>
                    </a:lnTo>
                    <a:lnTo>
                      <a:pt x="303" y="20"/>
                    </a:lnTo>
                    <a:lnTo>
                      <a:pt x="303" y="14"/>
                    </a:lnTo>
                    <a:lnTo>
                      <a:pt x="297" y="5"/>
                    </a:lnTo>
                    <a:lnTo>
                      <a:pt x="297" y="5"/>
                    </a:lnTo>
                    <a:lnTo>
                      <a:pt x="286" y="0"/>
                    </a:lnTo>
                    <a:lnTo>
                      <a:pt x="286" y="0"/>
                    </a:lnTo>
                    <a:lnTo>
                      <a:pt x="280" y="0"/>
                    </a:lnTo>
                    <a:lnTo>
                      <a:pt x="280" y="0"/>
                    </a:lnTo>
                    <a:lnTo>
                      <a:pt x="277" y="2"/>
                    </a:lnTo>
                    <a:lnTo>
                      <a:pt x="277" y="2"/>
                    </a:lnTo>
                    <a:lnTo>
                      <a:pt x="266" y="5"/>
                    </a:lnTo>
                    <a:lnTo>
                      <a:pt x="257" y="11"/>
                    </a:lnTo>
                    <a:lnTo>
                      <a:pt x="257" y="11"/>
                    </a:lnTo>
                    <a:lnTo>
                      <a:pt x="208" y="54"/>
                    </a:lnTo>
                    <a:lnTo>
                      <a:pt x="208" y="54"/>
                    </a:lnTo>
                    <a:lnTo>
                      <a:pt x="108" y="140"/>
                    </a:lnTo>
                    <a:lnTo>
                      <a:pt x="108" y="140"/>
                    </a:lnTo>
                    <a:lnTo>
                      <a:pt x="57" y="183"/>
                    </a:lnTo>
                    <a:lnTo>
                      <a:pt x="57" y="183"/>
                    </a:lnTo>
                    <a:lnTo>
                      <a:pt x="31" y="206"/>
                    </a:lnTo>
                    <a:lnTo>
                      <a:pt x="17" y="217"/>
                    </a:lnTo>
                    <a:lnTo>
                      <a:pt x="14" y="220"/>
                    </a:lnTo>
                    <a:lnTo>
                      <a:pt x="14" y="220"/>
                    </a:lnTo>
                    <a:lnTo>
                      <a:pt x="11" y="223"/>
                    </a:lnTo>
                    <a:lnTo>
                      <a:pt x="11" y="223"/>
                    </a:lnTo>
                    <a:lnTo>
                      <a:pt x="11" y="223"/>
                    </a:lnTo>
                    <a:lnTo>
                      <a:pt x="8" y="226"/>
                    </a:lnTo>
                    <a:lnTo>
                      <a:pt x="8" y="226"/>
                    </a:lnTo>
                    <a:lnTo>
                      <a:pt x="2" y="237"/>
                    </a:lnTo>
                    <a:lnTo>
                      <a:pt x="0" y="252"/>
                    </a:lnTo>
                    <a:lnTo>
                      <a:pt x="0" y="252"/>
                    </a:lnTo>
                    <a:lnTo>
                      <a:pt x="5" y="263"/>
                    </a:lnTo>
                    <a:lnTo>
                      <a:pt x="11" y="275"/>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71" name="Freeform 37"/>
              <p:cNvSpPr>
                <a:spLocks noChangeArrowheads="1"/>
              </p:cNvSpPr>
              <p:nvPr/>
            </p:nvSpPr>
            <p:spPr bwMode="auto">
              <a:xfrm>
                <a:off x="8455956" y="1565810"/>
                <a:ext cx="1068"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72" name="Freeform 38"/>
              <p:cNvSpPr>
                <a:spLocks noChangeArrowheads="1"/>
              </p:cNvSpPr>
              <p:nvPr/>
            </p:nvSpPr>
            <p:spPr bwMode="auto">
              <a:xfrm>
                <a:off x="8455956" y="1565810"/>
                <a:ext cx="1068"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73" name="Freeform 39"/>
              <p:cNvSpPr>
                <a:spLocks noChangeArrowheads="1"/>
              </p:cNvSpPr>
              <p:nvPr/>
            </p:nvSpPr>
            <p:spPr bwMode="auto">
              <a:xfrm>
                <a:off x="8448475" y="1594663"/>
                <a:ext cx="1069" cy="1069"/>
              </a:xfrm>
              <a:custGeom>
                <a:avLst/>
                <a:gdLst>
                  <a:gd name="T0" fmla="*/ 0 w 1"/>
                  <a:gd name="T1" fmla="*/ 0 h 3"/>
                  <a:gd name="T2" fmla="*/ 0 w 1"/>
                  <a:gd name="T3" fmla="*/ 2 h 3"/>
                  <a:gd name="T4" fmla="*/ 0 w 1"/>
                  <a:gd name="T5" fmla="*/ 2 h 3"/>
                  <a:gd name="T6" fmla="*/ 0 w 1"/>
                  <a:gd name="T7" fmla="*/ 0 h 3"/>
                </a:gdLst>
                <a:ahLst/>
                <a:cxnLst>
                  <a:cxn ang="0">
                    <a:pos x="T0" y="T1"/>
                  </a:cxn>
                  <a:cxn ang="0">
                    <a:pos x="T2" y="T3"/>
                  </a:cxn>
                  <a:cxn ang="0">
                    <a:pos x="T4" y="T5"/>
                  </a:cxn>
                  <a:cxn ang="0">
                    <a:pos x="T6" y="T7"/>
                  </a:cxn>
                </a:cxnLst>
                <a:rect l="0" t="0" r="r" b="b"/>
                <a:pathLst>
                  <a:path w="1" h="3">
                    <a:moveTo>
                      <a:pt x="0" y="0"/>
                    </a:moveTo>
                    <a:lnTo>
                      <a:pt x="0" y="2"/>
                    </a:lnTo>
                    <a:lnTo>
                      <a:pt x="0" y="2"/>
                    </a:ln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74" name="Freeform 40"/>
              <p:cNvSpPr>
                <a:spLocks noChangeArrowheads="1"/>
              </p:cNvSpPr>
              <p:nvPr/>
            </p:nvSpPr>
            <p:spPr bwMode="auto">
              <a:xfrm>
                <a:off x="8455956" y="1516654"/>
                <a:ext cx="1068" cy="106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75" name="Freeform 41"/>
              <p:cNvSpPr>
                <a:spLocks noChangeArrowheads="1"/>
              </p:cNvSpPr>
              <p:nvPr/>
            </p:nvSpPr>
            <p:spPr bwMode="auto">
              <a:xfrm>
                <a:off x="8448475" y="1487801"/>
                <a:ext cx="1069" cy="1069"/>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76" name="Freeform 42"/>
              <p:cNvSpPr>
                <a:spLocks noChangeArrowheads="1"/>
              </p:cNvSpPr>
              <p:nvPr/>
            </p:nvSpPr>
            <p:spPr bwMode="auto">
              <a:xfrm>
                <a:off x="8448475" y="1487801"/>
                <a:ext cx="1069" cy="1069"/>
              </a:xfrm>
              <a:custGeom>
                <a:avLst/>
                <a:gdLst>
                  <a:gd name="T0" fmla="*/ 0 w 1"/>
                  <a:gd name="T1" fmla="*/ 0 h 4"/>
                  <a:gd name="T2" fmla="*/ 0 w 1"/>
                  <a:gd name="T3" fmla="*/ 3 h 4"/>
                  <a:gd name="T4" fmla="*/ 0 w 1"/>
                  <a:gd name="T5" fmla="*/ 3 h 4"/>
                  <a:gd name="T6" fmla="*/ 0 w 1"/>
                  <a:gd name="T7" fmla="*/ 0 h 4"/>
                </a:gdLst>
                <a:ahLst/>
                <a:cxnLst>
                  <a:cxn ang="0">
                    <a:pos x="T0" y="T1"/>
                  </a:cxn>
                  <a:cxn ang="0">
                    <a:pos x="T2" y="T3"/>
                  </a:cxn>
                  <a:cxn ang="0">
                    <a:pos x="T4" y="T5"/>
                  </a:cxn>
                  <a:cxn ang="0">
                    <a:pos x="T6" y="T7"/>
                  </a:cxn>
                </a:cxnLst>
                <a:rect l="0" t="0" r="r" b="b"/>
                <a:pathLst>
                  <a:path w="1" h="4">
                    <a:moveTo>
                      <a:pt x="0" y="0"/>
                    </a:moveTo>
                    <a:lnTo>
                      <a:pt x="0" y="3"/>
                    </a:lnTo>
                    <a:lnTo>
                      <a:pt x="0" y="3"/>
                    </a:ln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77" name="Freeform 43"/>
              <p:cNvSpPr>
                <a:spLocks noChangeArrowheads="1"/>
              </p:cNvSpPr>
              <p:nvPr/>
            </p:nvSpPr>
            <p:spPr bwMode="auto">
              <a:xfrm>
                <a:off x="8464505" y="1390556"/>
                <a:ext cx="84421" cy="84421"/>
              </a:xfrm>
              <a:custGeom>
                <a:avLst/>
                <a:gdLst>
                  <a:gd name="T0" fmla="*/ 0 w 347"/>
                  <a:gd name="T1" fmla="*/ 55 h 350"/>
                  <a:gd name="T2" fmla="*/ 5 w 347"/>
                  <a:gd name="T3" fmla="*/ 128 h 350"/>
                  <a:gd name="T4" fmla="*/ 14 w 347"/>
                  <a:gd name="T5" fmla="*/ 226 h 350"/>
                  <a:gd name="T6" fmla="*/ 17 w 347"/>
                  <a:gd name="T7" fmla="*/ 246 h 350"/>
                  <a:gd name="T8" fmla="*/ 17 w 347"/>
                  <a:gd name="T9" fmla="*/ 246 h 350"/>
                  <a:gd name="T10" fmla="*/ 20 w 347"/>
                  <a:gd name="T11" fmla="*/ 254 h 350"/>
                  <a:gd name="T12" fmla="*/ 28 w 347"/>
                  <a:gd name="T13" fmla="*/ 266 h 350"/>
                  <a:gd name="T14" fmla="*/ 46 w 347"/>
                  <a:gd name="T15" fmla="*/ 269 h 350"/>
                  <a:gd name="T16" fmla="*/ 54 w 347"/>
                  <a:gd name="T17" fmla="*/ 266 h 350"/>
                  <a:gd name="T18" fmla="*/ 68 w 347"/>
                  <a:gd name="T19" fmla="*/ 252 h 350"/>
                  <a:gd name="T20" fmla="*/ 97 w 347"/>
                  <a:gd name="T21" fmla="*/ 220 h 350"/>
                  <a:gd name="T22" fmla="*/ 109 w 347"/>
                  <a:gd name="T23" fmla="*/ 211 h 350"/>
                  <a:gd name="T24" fmla="*/ 137 w 347"/>
                  <a:gd name="T25" fmla="*/ 237 h 350"/>
                  <a:gd name="T26" fmla="*/ 232 w 347"/>
                  <a:gd name="T27" fmla="*/ 317 h 350"/>
                  <a:gd name="T28" fmla="*/ 257 w 347"/>
                  <a:gd name="T29" fmla="*/ 340 h 350"/>
                  <a:gd name="T30" fmla="*/ 260 w 347"/>
                  <a:gd name="T31" fmla="*/ 337 h 350"/>
                  <a:gd name="T32" fmla="*/ 237 w 347"/>
                  <a:gd name="T33" fmla="*/ 312 h 350"/>
                  <a:gd name="T34" fmla="*/ 157 w 347"/>
                  <a:gd name="T35" fmla="*/ 220 h 350"/>
                  <a:gd name="T36" fmla="*/ 128 w 347"/>
                  <a:gd name="T37" fmla="*/ 186 h 350"/>
                  <a:gd name="T38" fmla="*/ 123 w 347"/>
                  <a:gd name="T39" fmla="*/ 183 h 350"/>
                  <a:gd name="T40" fmla="*/ 109 w 347"/>
                  <a:gd name="T41" fmla="*/ 177 h 350"/>
                  <a:gd name="T42" fmla="*/ 91 w 347"/>
                  <a:gd name="T43" fmla="*/ 180 h 350"/>
                  <a:gd name="T44" fmla="*/ 85 w 347"/>
                  <a:gd name="T45" fmla="*/ 183 h 350"/>
                  <a:gd name="T46" fmla="*/ 74 w 347"/>
                  <a:gd name="T47" fmla="*/ 194 h 350"/>
                  <a:gd name="T48" fmla="*/ 54 w 347"/>
                  <a:gd name="T49" fmla="*/ 211 h 350"/>
                  <a:gd name="T50" fmla="*/ 48 w 347"/>
                  <a:gd name="T51" fmla="*/ 77 h 350"/>
                  <a:gd name="T52" fmla="*/ 46 w 347"/>
                  <a:gd name="T53" fmla="*/ 49 h 350"/>
                  <a:gd name="T54" fmla="*/ 71 w 347"/>
                  <a:gd name="T55" fmla="*/ 49 h 350"/>
                  <a:gd name="T56" fmla="*/ 123 w 347"/>
                  <a:gd name="T57" fmla="*/ 55 h 350"/>
                  <a:gd name="T58" fmla="*/ 194 w 347"/>
                  <a:gd name="T59" fmla="*/ 74 h 350"/>
                  <a:gd name="T60" fmla="*/ 183 w 347"/>
                  <a:gd name="T61" fmla="*/ 85 h 350"/>
                  <a:gd name="T62" fmla="*/ 177 w 347"/>
                  <a:gd name="T63" fmla="*/ 97 h 350"/>
                  <a:gd name="T64" fmla="*/ 180 w 347"/>
                  <a:gd name="T65" fmla="*/ 120 h 350"/>
                  <a:gd name="T66" fmla="*/ 186 w 347"/>
                  <a:gd name="T67" fmla="*/ 128 h 350"/>
                  <a:gd name="T68" fmla="*/ 217 w 347"/>
                  <a:gd name="T69" fmla="*/ 157 h 350"/>
                  <a:gd name="T70" fmla="*/ 272 w 347"/>
                  <a:gd name="T71" fmla="*/ 203 h 350"/>
                  <a:gd name="T72" fmla="*/ 337 w 347"/>
                  <a:gd name="T73" fmla="*/ 260 h 350"/>
                  <a:gd name="T74" fmla="*/ 346 w 347"/>
                  <a:gd name="T75" fmla="*/ 266 h 350"/>
                  <a:gd name="T76" fmla="*/ 318 w 347"/>
                  <a:gd name="T77" fmla="*/ 231 h 350"/>
                  <a:gd name="T78" fmla="*/ 283 w 347"/>
                  <a:gd name="T79" fmla="*/ 191 h 350"/>
                  <a:gd name="T80" fmla="*/ 211 w 347"/>
                  <a:gd name="T81" fmla="*/ 108 h 350"/>
                  <a:gd name="T82" fmla="*/ 211 w 347"/>
                  <a:gd name="T83" fmla="*/ 105 h 350"/>
                  <a:gd name="T84" fmla="*/ 252 w 347"/>
                  <a:gd name="T85" fmla="*/ 69 h 350"/>
                  <a:gd name="T86" fmla="*/ 260 w 347"/>
                  <a:gd name="T87" fmla="*/ 63 h 350"/>
                  <a:gd name="T88" fmla="*/ 260 w 347"/>
                  <a:gd name="T89" fmla="*/ 61 h 350"/>
                  <a:gd name="T90" fmla="*/ 266 w 347"/>
                  <a:gd name="T91" fmla="*/ 52 h 350"/>
                  <a:gd name="T92" fmla="*/ 269 w 347"/>
                  <a:gd name="T93" fmla="*/ 38 h 350"/>
                  <a:gd name="T94" fmla="*/ 260 w 347"/>
                  <a:gd name="T95" fmla="*/ 23 h 350"/>
                  <a:gd name="T96" fmla="*/ 249 w 347"/>
                  <a:gd name="T97" fmla="*/ 20 h 350"/>
                  <a:gd name="T98" fmla="*/ 235 w 347"/>
                  <a:gd name="T99" fmla="*/ 17 h 350"/>
                  <a:gd name="T100" fmla="*/ 223 w 347"/>
                  <a:gd name="T101" fmla="*/ 17 h 350"/>
                  <a:gd name="T102" fmla="*/ 74 w 347"/>
                  <a:gd name="T103" fmla="*/ 3 h 350"/>
                  <a:gd name="T104" fmla="*/ 37 w 347"/>
                  <a:gd name="T105" fmla="*/ 0 h 350"/>
                  <a:gd name="T106" fmla="*/ 34 w 347"/>
                  <a:gd name="T107" fmla="*/ 0 h 350"/>
                  <a:gd name="T108" fmla="*/ 22 w 347"/>
                  <a:gd name="T109" fmla="*/ 3 h 350"/>
                  <a:gd name="T110" fmla="*/ 8 w 347"/>
                  <a:gd name="T111" fmla="*/ 12 h 350"/>
                  <a:gd name="T112" fmla="*/ 0 w 347"/>
                  <a:gd name="T113" fmla="*/ 29 h 350"/>
                  <a:gd name="T114" fmla="*/ 0 w 347"/>
                  <a:gd name="T115" fmla="*/ 43 h 350"/>
                  <a:gd name="T116" fmla="*/ 209 w 347"/>
                  <a:gd name="T117" fmla="*/ 105 h 350"/>
                  <a:gd name="T118" fmla="*/ 232 w 347"/>
                  <a:gd name="T119" fmla="*/ 35 h 350"/>
                  <a:gd name="T120" fmla="*/ 232 w 347"/>
                  <a:gd name="T121" fmla="*/ 35 h 350"/>
                  <a:gd name="T122" fmla="*/ 232 w 347"/>
                  <a:gd name="T123" fmla="*/ 3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 h="350">
                    <a:moveTo>
                      <a:pt x="0" y="43"/>
                    </a:moveTo>
                    <a:lnTo>
                      <a:pt x="0" y="55"/>
                    </a:lnTo>
                    <a:lnTo>
                      <a:pt x="0" y="55"/>
                    </a:lnTo>
                    <a:lnTo>
                      <a:pt x="2" y="79"/>
                    </a:lnTo>
                    <a:lnTo>
                      <a:pt x="2" y="79"/>
                    </a:lnTo>
                    <a:lnTo>
                      <a:pt x="5" y="128"/>
                    </a:lnTo>
                    <a:lnTo>
                      <a:pt x="5" y="128"/>
                    </a:lnTo>
                    <a:lnTo>
                      <a:pt x="14" y="226"/>
                    </a:lnTo>
                    <a:lnTo>
                      <a:pt x="14" y="226"/>
                    </a:lnTo>
                    <a:lnTo>
                      <a:pt x="14" y="237"/>
                    </a:lnTo>
                    <a:lnTo>
                      <a:pt x="17" y="243"/>
                    </a:lnTo>
                    <a:lnTo>
                      <a:pt x="17" y="246"/>
                    </a:lnTo>
                    <a:lnTo>
                      <a:pt x="17" y="246"/>
                    </a:lnTo>
                    <a:lnTo>
                      <a:pt x="17" y="246"/>
                    </a:lnTo>
                    <a:lnTo>
                      <a:pt x="17" y="246"/>
                    </a:lnTo>
                    <a:lnTo>
                      <a:pt x="17" y="252"/>
                    </a:lnTo>
                    <a:lnTo>
                      <a:pt x="17" y="252"/>
                    </a:lnTo>
                    <a:lnTo>
                      <a:pt x="20" y="254"/>
                    </a:lnTo>
                    <a:lnTo>
                      <a:pt x="20" y="254"/>
                    </a:lnTo>
                    <a:lnTo>
                      <a:pt x="22" y="260"/>
                    </a:lnTo>
                    <a:lnTo>
                      <a:pt x="28" y="266"/>
                    </a:lnTo>
                    <a:lnTo>
                      <a:pt x="28" y="266"/>
                    </a:lnTo>
                    <a:lnTo>
                      <a:pt x="37" y="269"/>
                    </a:lnTo>
                    <a:lnTo>
                      <a:pt x="46" y="269"/>
                    </a:lnTo>
                    <a:lnTo>
                      <a:pt x="46" y="269"/>
                    </a:lnTo>
                    <a:lnTo>
                      <a:pt x="54" y="266"/>
                    </a:lnTo>
                    <a:lnTo>
                      <a:pt x="54" y="266"/>
                    </a:lnTo>
                    <a:lnTo>
                      <a:pt x="60" y="260"/>
                    </a:lnTo>
                    <a:lnTo>
                      <a:pt x="60" y="260"/>
                    </a:lnTo>
                    <a:lnTo>
                      <a:pt x="68" y="252"/>
                    </a:lnTo>
                    <a:lnTo>
                      <a:pt x="68" y="252"/>
                    </a:lnTo>
                    <a:lnTo>
                      <a:pt x="97" y="220"/>
                    </a:lnTo>
                    <a:lnTo>
                      <a:pt x="97" y="220"/>
                    </a:lnTo>
                    <a:lnTo>
                      <a:pt x="106" y="211"/>
                    </a:lnTo>
                    <a:lnTo>
                      <a:pt x="109" y="211"/>
                    </a:lnTo>
                    <a:lnTo>
                      <a:pt x="109" y="211"/>
                    </a:lnTo>
                    <a:lnTo>
                      <a:pt x="109" y="211"/>
                    </a:lnTo>
                    <a:lnTo>
                      <a:pt x="137" y="237"/>
                    </a:lnTo>
                    <a:lnTo>
                      <a:pt x="137" y="237"/>
                    </a:lnTo>
                    <a:lnTo>
                      <a:pt x="189" y="283"/>
                    </a:lnTo>
                    <a:lnTo>
                      <a:pt x="189" y="283"/>
                    </a:lnTo>
                    <a:lnTo>
                      <a:pt x="232" y="317"/>
                    </a:lnTo>
                    <a:lnTo>
                      <a:pt x="232" y="317"/>
                    </a:lnTo>
                    <a:lnTo>
                      <a:pt x="257" y="340"/>
                    </a:lnTo>
                    <a:lnTo>
                      <a:pt x="257" y="340"/>
                    </a:lnTo>
                    <a:lnTo>
                      <a:pt x="266" y="349"/>
                    </a:lnTo>
                    <a:lnTo>
                      <a:pt x="266" y="349"/>
                    </a:lnTo>
                    <a:lnTo>
                      <a:pt x="260" y="337"/>
                    </a:lnTo>
                    <a:lnTo>
                      <a:pt x="260" y="337"/>
                    </a:lnTo>
                    <a:lnTo>
                      <a:pt x="237" y="312"/>
                    </a:lnTo>
                    <a:lnTo>
                      <a:pt x="237" y="312"/>
                    </a:lnTo>
                    <a:lnTo>
                      <a:pt x="203" y="271"/>
                    </a:lnTo>
                    <a:lnTo>
                      <a:pt x="203" y="271"/>
                    </a:lnTo>
                    <a:lnTo>
                      <a:pt x="157" y="220"/>
                    </a:lnTo>
                    <a:lnTo>
                      <a:pt x="157" y="220"/>
                    </a:lnTo>
                    <a:lnTo>
                      <a:pt x="131" y="189"/>
                    </a:lnTo>
                    <a:lnTo>
                      <a:pt x="128" y="186"/>
                    </a:lnTo>
                    <a:lnTo>
                      <a:pt x="126" y="183"/>
                    </a:lnTo>
                    <a:lnTo>
                      <a:pt x="123" y="183"/>
                    </a:lnTo>
                    <a:lnTo>
                      <a:pt x="123" y="183"/>
                    </a:lnTo>
                    <a:lnTo>
                      <a:pt x="120" y="180"/>
                    </a:lnTo>
                    <a:lnTo>
                      <a:pt x="120" y="180"/>
                    </a:lnTo>
                    <a:lnTo>
                      <a:pt x="109" y="177"/>
                    </a:lnTo>
                    <a:lnTo>
                      <a:pt x="97" y="177"/>
                    </a:lnTo>
                    <a:lnTo>
                      <a:pt x="97" y="177"/>
                    </a:lnTo>
                    <a:lnTo>
                      <a:pt x="91" y="180"/>
                    </a:lnTo>
                    <a:lnTo>
                      <a:pt x="91" y="180"/>
                    </a:lnTo>
                    <a:lnTo>
                      <a:pt x="88" y="183"/>
                    </a:lnTo>
                    <a:lnTo>
                      <a:pt x="85" y="183"/>
                    </a:lnTo>
                    <a:lnTo>
                      <a:pt x="83" y="189"/>
                    </a:lnTo>
                    <a:lnTo>
                      <a:pt x="83" y="189"/>
                    </a:lnTo>
                    <a:lnTo>
                      <a:pt x="74" y="194"/>
                    </a:lnTo>
                    <a:lnTo>
                      <a:pt x="74" y="194"/>
                    </a:lnTo>
                    <a:lnTo>
                      <a:pt x="54" y="211"/>
                    </a:lnTo>
                    <a:lnTo>
                      <a:pt x="54" y="211"/>
                    </a:lnTo>
                    <a:lnTo>
                      <a:pt x="51" y="126"/>
                    </a:lnTo>
                    <a:lnTo>
                      <a:pt x="51" y="126"/>
                    </a:lnTo>
                    <a:lnTo>
                      <a:pt x="48" y="77"/>
                    </a:lnTo>
                    <a:lnTo>
                      <a:pt x="48" y="77"/>
                    </a:lnTo>
                    <a:lnTo>
                      <a:pt x="46" y="52"/>
                    </a:lnTo>
                    <a:lnTo>
                      <a:pt x="46" y="49"/>
                    </a:lnTo>
                    <a:lnTo>
                      <a:pt x="48" y="49"/>
                    </a:lnTo>
                    <a:lnTo>
                      <a:pt x="48" y="49"/>
                    </a:lnTo>
                    <a:lnTo>
                      <a:pt x="71" y="49"/>
                    </a:lnTo>
                    <a:lnTo>
                      <a:pt x="71" y="49"/>
                    </a:lnTo>
                    <a:lnTo>
                      <a:pt x="123" y="55"/>
                    </a:lnTo>
                    <a:lnTo>
                      <a:pt x="123" y="55"/>
                    </a:lnTo>
                    <a:lnTo>
                      <a:pt x="211" y="58"/>
                    </a:lnTo>
                    <a:lnTo>
                      <a:pt x="211" y="58"/>
                    </a:lnTo>
                    <a:lnTo>
                      <a:pt x="194" y="74"/>
                    </a:lnTo>
                    <a:lnTo>
                      <a:pt x="194" y="74"/>
                    </a:lnTo>
                    <a:lnTo>
                      <a:pt x="189" y="82"/>
                    </a:lnTo>
                    <a:lnTo>
                      <a:pt x="183" y="85"/>
                    </a:lnTo>
                    <a:lnTo>
                      <a:pt x="183" y="85"/>
                    </a:lnTo>
                    <a:lnTo>
                      <a:pt x="177" y="97"/>
                    </a:lnTo>
                    <a:lnTo>
                      <a:pt x="177" y="97"/>
                    </a:lnTo>
                    <a:lnTo>
                      <a:pt x="177" y="108"/>
                    </a:lnTo>
                    <a:lnTo>
                      <a:pt x="180" y="120"/>
                    </a:lnTo>
                    <a:lnTo>
                      <a:pt x="180" y="120"/>
                    </a:lnTo>
                    <a:lnTo>
                      <a:pt x="183" y="126"/>
                    </a:lnTo>
                    <a:lnTo>
                      <a:pt x="183" y="126"/>
                    </a:lnTo>
                    <a:lnTo>
                      <a:pt x="186" y="128"/>
                    </a:lnTo>
                    <a:lnTo>
                      <a:pt x="189" y="131"/>
                    </a:lnTo>
                    <a:lnTo>
                      <a:pt x="189" y="131"/>
                    </a:lnTo>
                    <a:lnTo>
                      <a:pt x="217" y="157"/>
                    </a:lnTo>
                    <a:lnTo>
                      <a:pt x="217" y="157"/>
                    </a:lnTo>
                    <a:lnTo>
                      <a:pt x="272" y="203"/>
                    </a:lnTo>
                    <a:lnTo>
                      <a:pt x="272" y="203"/>
                    </a:lnTo>
                    <a:lnTo>
                      <a:pt x="312" y="237"/>
                    </a:lnTo>
                    <a:lnTo>
                      <a:pt x="312" y="237"/>
                    </a:lnTo>
                    <a:lnTo>
                      <a:pt x="337" y="260"/>
                    </a:lnTo>
                    <a:lnTo>
                      <a:pt x="337" y="260"/>
                    </a:lnTo>
                    <a:lnTo>
                      <a:pt x="346" y="266"/>
                    </a:lnTo>
                    <a:lnTo>
                      <a:pt x="346" y="266"/>
                    </a:lnTo>
                    <a:lnTo>
                      <a:pt x="340" y="257"/>
                    </a:lnTo>
                    <a:lnTo>
                      <a:pt x="340" y="257"/>
                    </a:lnTo>
                    <a:lnTo>
                      <a:pt x="318" y="231"/>
                    </a:lnTo>
                    <a:lnTo>
                      <a:pt x="318" y="231"/>
                    </a:lnTo>
                    <a:lnTo>
                      <a:pt x="283" y="191"/>
                    </a:lnTo>
                    <a:lnTo>
                      <a:pt x="283" y="191"/>
                    </a:lnTo>
                    <a:lnTo>
                      <a:pt x="237" y="140"/>
                    </a:lnTo>
                    <a:lnTo>
                      <a:pt x="237" y="140"/>
                    </a:lnTo>
                    <a:lnTo>
                      <a:pt x="211" y="108"/>
                    </a:lnTo>
                    <a:lnTo>
                      <a:pt x="209" y="108"/>
                    </a:lnTo>
                    <a:lnTo>
                      <a:pt x="211" y="105"/>
                    </a:lnTo>
                    <a:lnTo>
                      <a:pt x="211" y="105"/>
                    </a:lnTo>
                    <a:lnTo>
                      <a:pt x="220" y="100"/>
                    </a:lnTo>
                    <a:lnTo>
                      <a:pt x="220" y="100"/>
                    </a:lnTo>
                    <a:lnTo>
                      <a:pt x="252" y="69"/>
                    </a:lnTo>
                    <a:lnTo>
                      <a:pt x="257" y="66"/>
                    </a:lnTo>
                    <a:lnTo>
                      <a:pt x="257" y="63"/>
                    </a:lnTo>
                    <a:lnTo>
                      <a:pt x="260" y="63"/>
                    </a:lnTo>
                    <a:lnTo>
                      <a:pt x="260" y="63"/>
                    </a:lnTo>
                    <a:lnTo>
                      <a:pt x="260" y="63"/>
                    </a:lnTo>
                    <a:lnTo>
                      <a:pt x="260" y="61"/>
                    </a:lnTo>
                    <a:lnTo>
                      <a:pt x="260" y="61"/>
                    </a:lnTo>
                    <a:lnTo>
                      <a:pt x="260" y="61"/>
                    </a:lnTo>
                    <a:lnTo>
                      <a:pt x="266" y="52"/>
                    </a:lnTo>
                    <a:lnTo>
                      <a:pt x="266" y="52"/>
                    </a:lnTo>
                    <a:lnTo>
                      <a:pt x="269" y="46"/>
                    </a:lnTo>
                    <a:lnTo>
                      <a:pt x="269" y="38"/>
                    </a:lnTo>
                    <a:lnTo>
                      <a:pt x="269" y="38"/>
                    </a:lnTo>
                    <a:lnTo>
                      <a:pt x="263" y="29"/>
                    </a:lnTo>
                    <a:lnTo>
                      <a:pt x="260" y="23"/>
                    </a:lnTo>
                    <a:lnTo>
                      <a:pt x="260" y="23"/>
                    </a:lnTo>
                    <a:lnTo>
                      <a:pt x="249" y="20"/>
                    </a:lnTo>
                    <a:lnTo>
                      <a:pt x="249" y="20"/>
                    </a:lnTo>
                    <a:lnTo>
                      <a:pt x="243" y="17"/>
                    </a:lnTo>
                    <a:lnTo>
                      <a:pt x="240" y="17"/>
                    </a:lnTo>
                    <a:lnTo>
                      <a:pt x="235" y="17"/>
                    </a:lnTo>
                    <a:lnTo>
                      <a:pt x="235" y="17"/>
                    </a:lnTo>
                    <a:lnTo>
                      <a:pt x="223" y="17"/>
                    </a:lnTo>
                    <a:lnTo>
                      <a:pt x="223" y="17"/>
                    </a:lnTo>
                    <a:lnTo>
                      <a:pt x="126" y="9"/>
                    </a:lnTo>
                    <a:lnTo>
                      <a:pt x="126" y="9"/>
                    </a:lnTo>
                    <a:lnTo>
                      <a:pt x="74" y="3"/>
                    </a:lnTo>
                    <a:lnTo>
                      <a:pt x="74" y="3"/>
                    </a:lnTo>
                    <a:lnTo>
                      <a:pt x="51" y="3"/>
                    </a:lnTo>
                    <a:lnTo>
                      <a:pt x="37" y="0"/>
                    </a:lnTo>
                    <a:lnTo>
                      <a:pt x="37" y="0"/>
                    </a:lnTo>
                    <a:lnTo>
                      <a:pt x="34" y="0"/>
                    </a:lnTo>
                    <a:lnTo>
                      <a:pt x="34" y="0"/>
                    </a:lnTo>
                    <a:lnTo>
                      <a:pt x="28" y="0"/>
                    </a:lnTo>
                    <a:lnTo>
                      <a:pt x="28" y="0"/>
                    </a:lnTo>
                    <a:lnTo>
                      <a:pt x="22" y="3"/>
                    </a:lnTo>
                    <a:lnTo>
                      <a:pt x="22" y="3"/>
                    </a:lnTo>
                    <a:lnTo>
                      <a:pt x="14" y="6"/>
                    </a:lnTo>
                    <a:lnTo>
                      <a:pt x="8" y="12"/>
                    </a:lnTo>
                    <a:lnTo>
                      <a:pt x="8" y="12"/>
                    </a:lnTo>
                    <a:lnTo>
                      <a:pt x="2" y="20"/>
                    </a:lnTo>
                    <a:lnTo>
                      <a:pt x="0" y="29"/>
                    </a:lnTo>
                    <a:lnTo>
                      <a:pt x="0" y="29"/>
                    </a:lnTo>
                    <a:lnTo>
                      <a:pt x="0" y="38"/>
                    </a:lnTo>
                    <a:lnTo>
                      <a:pt x="0" y="43"/>
                    </a:lnTo>
                    <a:close/>
                    <a:moveTo>
                      <a:pt x="106" y="208"/>
                    </a:moveTo>
                    <a:lnTo>
                      <a:pt x="106" y="208"/>
                    </a:lnTo>
                    <a:close/>
                    <a:moveTo>
                      <a:pt x="209" y="105"/>
                    </a:moveTo>
                    <a:lnTo>
                      <a:pt x="209" y="105"/>
                    </a:lnTo>
                    <a:close/>
                    <a:moveTo>
                      <a:pt x="232" y="35"/>
                    </a:moveTo>
                    <a:lnTo>
                      <a:pt x="232" y="35"/>
                    </a:lnTo>
                    <a:lnTo>
                      <a:pt x="232" y="35"/>
                    </a:lnTo>
                    <a:lnTo>
                      <a:pt x="232" y="35"/>
                    </a:lnTo>
                    <a:lnTo>
                      <a:pt x="232" y="35"/>
                    </a:lnTo>
                    <a:lnTo>
                      <a:pt x="232" y="35"/>
                    </a:lnTo>
                    <a:lnTo>
                      <a:pt x="232" y="38"/>
                    </a:lnTo>
                    <a:lnTo>
                      <a:pt x="232" y="3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78" name="Freeform 44"/>
              <p:cNvSpPr>
                <a:spLocks noChangeArrowheads="1"/>
              </p:cNvSpPr>
              <p:nvPr/>
            </p:nvSpPr>
            <p:spPr bwMode="auto">
              <a:xfrm>
                <a:off x="8681436" y="1391624"/>
                <a:ext cx="84422" cy="84422"/>
              </a:xfrm>
              <a:custGeom>
                <a:avLst/>
                <a:gdLst>
                  <a:gd name="T0" fmla="*/ 77 w 348"/>
                  <a:gd name="T1" fmla="*/ 203 h 347"/>
                  <a:gd name="T2" fmla="*/ 129 w 348"/>
                  <a:gd name="T3" fmla="*/ 157 h 347"/>
                  <a:gd name="T4" fmla="*/ 163 w 348"/>
                  <a:gd name="T5" fmla="*/ 125 h 347"/>
                  <a:gd name="T6" fmla="*/ 169 w 348"/>
                  <a:gd name="T7" fmla="*/ 120 h 347"/>
                  <a:gd name="T8" fmla="*/ 169 w 348"/>
                  <a:gd name="T9" fmla="*/ 97 h 347"/>
                  <a:gd name="T10" fmla="*/ 166 w 348"/>
                  <a:gd name="T11" fmla="*/ 91 h 347"/>
                  <a:gd name="T12" fmla="*/ 160 w 348"/>
                  <a:gd name="T13" fmla="*/ 82 h 347"/>
                  <a:gd name="T14" fmla="*/ 152 w 348"/>
                  <a:gd name="T15" fmla="*/ 74 h 347"/>
                  <a:gd name="T16" fmla="*/ 223 w 348"/>
                  <a:gd name="T17" fmla="*/ 52 h 347"/>
                  <a:gd name="T18" fmla="*/ 272 w 348"/>
                  <a:gd name="T19" fmla="*/ 49 h 347"/>
                  <a:gd name="T20" fmla="*/ 301 w 348"/>
                  <a:gd name="T21" fmla="*/ 49 h 347"/>
                  <a:gd name="T22" fmla="*/ 298 w 348"/>
                  <a:gd name="T23" fmla="*/ 71 h 347"/>
                  <a:gd name="T24" fmla="*/ 292 w 348"/>
                  <a:gd name="T25" fmla="*/ 211 h 347"/>
                  <a:gd name="T26" fmla="*/ 272 w 348"/>
                  <a:gd name="T27" fmla="*/ 194 h 347"/>
                  <a:gd name="T28" fmla="*/ 261 w 348"/>
                  <a:gd name="T29" fmla="*/ 183 h 347"/>
                  <a:gd name="T30" fmla="*/ 241 w 348"/>
                  <a:gd name="T31" fmla="*/ 177 h 347"/>
                  <a:gd name="T32" fmla="*/ 223 w 348"/>
                  <a:gd name="T33" fmla="*/ 183 h 347"/>
                  <a:gd name="T34" fmla="*/ 215 w 348"/>
                  <a:gd name="T35" fmla="*/ 188 h 347"/>
                  <a:gd name="T36" fmla="*/ 189 w 348"/>
                  <a:gd name="T37" fmla="*/ 217 h 347"/>
                  <a:gd name="T38" fmla="*/ 109 w 348"/>
                  <a:gd name="T39" fmla="*/ 311 h 347"/>
                  <a:gd name="T40" fmla="*/ 89 w 348"/>
                  <a:gd name="T41" fmla="*/ 337 h 347"/>
                  <a:gd name="T42" fmla="*/ 92 w 348"/>
                  <a:gd name="T43" fmla="*/ 340 h 347"/>
                  <a:gd name="T44" fmla="*/ 118 w 348"/>
                  <a:gd name="T45" fmla="*/ 317 h 347"/>
                  <a:gd name="T46" fmla="*/ 209 w 348"/>
                  <a:gd name="T47" fmla="*/ 237 h 347"/>
                  <a:gd name="T48" fmla="*/ 241 w 348"/>
                  <a:gd name="T49" fmla="*/ 208 h 347"/>
                  <a:gd name="T50" fmla="*/ 249 w 348"/>
                  <a:gd name="T51" fmla="*/ 220 h 347"/>
                  <a:gd name="T52" fmla="*/ 284 w 348"/>
                  <a:gd name="T53" fmla="*/ 257 h 347"/>
                  <a:gd name="T54" fmla="*/ 286 w 348"/>
                  <a:gd name="T55" fmla="*/ 260 h 347"/>
                  <a:gd name="T56" fmla="*/ 286 w 348"/>
                  <a:gd name="T57" fmla="*/ 260 h 347"/>
                  <a:gd name="T58" fmla="*/ 295 w 348"/>
                  <a:gd name="T59" fmla="*/ 266 h 347"/>
                  <a:gd name="T60" fmla="*/ 309 w 348"/>
                  <a:gd name="T61" fmla="*/ 268 h 347"/>
                  <a:gd name="T62" fmla="*/ 324 w 348"/>
                  <a:gd name="T63" fmla="*/ 260 h 347"/>
                  <a:gd name="T64" fmla="*/ 330 w 348"/>
                  <a:gd name="T65" fmla="*/ 243 h 347"/>
                  <a:gd name="T66" fmla="*/ 332 w 348"/>
                  <a:gd name="T67" fmla="*/ 234 h 347"/>
                  <a:gd name="T68" fmla="*/ 341 w 348"/>
                  <a:gd name="T69" fmla="*/ 125 h 347"/>
                  <a:gd name="T70" fmla="*/ 344 w 348"/>
                  <a:gd name="T71" fmla="*/ 76 h 347"/>
                  <a:gd name="T72" fmla="*/ 347 w 348"/>
                  <a:gd name="T73" fmla="*/ 37 h 347"/>
                  <a:gd name="T74" fmla="*/ 347 w 348"/>
                  <a:gd name="T75" fmla="*/ 29 h 347"/>
                  <a:gd name="T76" fmla="*/ 347 w 348"/>
                  <a:gd name="T77" fmla="*/ 23 h 347"/>
                  <a:gd name="T78" fmla="*/ 335 w 348"/>
                  <a:gd name="T79" fmla="*/ 9 h 347"/>
                  <a:gd name="T80" fmla="*/ 318 w 348"/>
                  <a:gd name="T81" fmla="*/ 0 h 347"/>
                  <a:gd name="T82" fmla="*/ 295 w 348"/>
                  <a:gd name="T83" fmla="*/ 0 h 347"/>
                  <a:gd name="T84" fmla="*/ 269 w 348"/>
                  <a:gd name="T85" fmla="*/ 3 h 347"/>
                  <a:gd name="T86" fmla="*/ 123 w 348"/>
                  <a:gd name="T87" fmla="*/ 14 h 347"/>
                  <a:gd name="T88" fmla="*/ 106 w 348"/>
                  <a:gd name="T89" fmla="*/ 17 h 347"/>
                  <a:gd name="T90" fmla="*/ 100 w 348"/>
                  <a:gd name="T91" fmla="*/ 17 h 347"/>
                  <a:gd name="T92" fmla="*/ 97 w 348"/>
                  <a:gd name="T93" fmla="*/ 17 h 347"/>
                  <a:gd name="T94" fmla="*/ 92 w 348"/>
                  <a:gd name="T95" fmla="*/ 20 h 347"/>
                  <a:gd name="T96" fmla="*/ 80 w 348"/>
                  <a:gd name="T97" fmla="*/ 29 h 347"/>
                  <a:gd name="T98" fmla="*/ 77 w 348"/>
                  <a:gd name="T99" fmla="*/ 46 h 347"/>
                  <a:gd name="T100" fmla="*/ 86 w 348"/>
                  <a:gd name="T101" fmla="*/ 60 h 347"/>
                  <a:gd name="T102" fmla="*/ 94 w 348"/>
                  <a:gd name="T103" fmla="*/ 68 h 347"/>
                  <a:gd name="T104" fmla="*/ 135 w 348"/>
                  <a:gd name="T105" fmla="*/ 105 h 347"/>
                  <a:gd name="T106" fmla="*/ 135 w 348"/>
                  <a:gd name="T107" fmla="*/ 108 h 347"/>
                  <a:gd name="T108" fmla="*/ 63 w 348"/>
                  <a:gd name="T109" fmla="*/ 191 h 347"/>
                  <a:gd name="T110" fmla="*/ 29 w 348"/>
                  <a:gd name="T111" fmla="*/ 231 h 347"/>
                  <a:gd name="T112" fmla="*/ 0 w 348"/>
                  <a:gd name="T113" fmla="*/ 266 h 347"/>
                  <a:gd name="T114" fmla="*/ 9 w 348"/>
                  <a:gd name="T115" fmla="*/ 260 h 347"/>
                  <a:gd name="T116" fmla="*/ 241 w 348"/>
                  <a:gd name="T117" fmla="*/ 208 h 347"/>
                  <a:gd name="T118" fmla="*/ 312 w 348"/>
                  <a:gd name="T119" fmla="*/ 231 h 347"/>
                  <a:gd name="T120" fmla="*/ 140 w 348"/>
                  <a:gd name="T121" fmla="*/ 105 h 347"/>
                  <a:gd name="T122" fmla="*/ 138 w 348"/>
                  <a:gd name="T123" fmla="*/ 10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8" h="347">
                    <a:moveTo>
                      <a:pt x="37" y="237"/>
                    </a:moveTo>
                    <a:lnTo>
                      <a:pt x="37" y="237"/>
                    </a:lnTo>
                    <a:lnTo>
                      <a:pt x="77" y="203"/>
                    </a:lnTo>
                    <a:lnTo>
                      <a:pt x="77" y="203"/>
                    </a:lnTo>
                    <a:lnTo>
                      <a:pt x="129" y="157"/>
                    </a:lnTo>
                    <a:lnTo>
                      <a:pt x="129" y="157"/>
                    </a:lnTo>
                    <a:lnTo>
                      <a:pt x="157" y="131"/>
                    </a:lnTo>
                    <a:lnTo>
                      <a:pt x="163" y="128"/>
                    </a:lnTo>
                    <a:lnTo>
                      <a:pt x="163" y="125"/>
                    </a:lnTo>
                    <a:lnTo>
                      <a:pt x="166" y="123"/>
                    </a:lnTo>
                    <a:lnTo>
                      <a:pt x="166" y="123"/>
                    </a:lnTo>
                    <a:lnTo>
                      <a:pt x="169" y="120"/>
                    </a:lnTo>
                    <a:lnTo>
                      <a:pt x="169" y="120"/>
                    </a:lnTo>
                    <a:lnTo>
                      <a:pt x="172" y="108"/>
                    </a:lnTo>
                    <a:lnTo>
                      <a:pt x="169" y="97"/>
                    </a:lnTo>
                    <a:lnTo>
                      <a:pt x="169" y="97"/>
                    </a:lnTo>
                    <a:lnTo>
                      <a:pt x="166" y="91"/>
                    </a:lnTo>
                    <a:lnTo>
                      <a:pt x="166" y="91"/>
                    </a:lnTo>
                    <a:lnTo>
                      <a:pt x="166" y="88"/>
                    </a:lnTo>
                    <a:lnTo>
                      <a:pt x="163" y="85"/>
                    </a:lnTo>
                    <a:lnTo>
                      <a:pt x="160" y="82"/>
                    </a:lnTo>
                    <a:lnTo>
                      <a:pt x="160" y="82"/>
                    </a:lnTo>
                    <a:lnTo>
                      <a:pt x="152" y="74"/>
                    </a:lnTo>
                    <a:lnTo>
                      <a:pt x="152" y="74"/>
                    </a:lnTo>
                    <a:lnTo>
                      <a:pt x="135" y="55"/>
                    </a:lnTo>
                    <a:lnTo>
                      <a:pt x="135" y="55"/>
                    </a:lnTo>
                    <a:lnTo>
                      <a:pt x="223" y="52"/>
                    </a:lnTo>
                    <a:lnTo>
                      <a:pt x="223" y="52"/>
                    </a:lnTo>
                    <a:lnTo>
                      <a:pt x="272" y="49"/>
                    </a:lnTo>
                    <a:lnTo>
                      <a:pt x="272" y="49"/>
                    </a:lnTo>
                    <a:lnTo>
                      <a:pt x="298" y="46"/>
                    </a:lnTo>
                    <a:lnTo>
                      <a:pt x="301" y="46"/>
                    </a:lnTo>
                    <a:lnTo>
                      <a:pt x="301" y="49"/>
                    </a:lnTo>
                    <a:lnTo>
                      <a:pt x="301" y="49"/>
                    </a:lnTo>
                    <a:lnTo>
                      <a:pt x="298" y="71"/>
                    </a:lnTo>
                    <a:lnTo>
                      <a:pt x="298" y="71"/>
                    </a:lnTo>
                    <a:lnTo>
                      <a:pt x="295" y="123"/>
                    </a:lnTo>
                    <a:lnTo>
                      <a:pt x="295" y="123"/>
                    </a:lnTo>
                    <a:lnTo>
                      <a:pt x="292" y="211"/>
                    </a:lnTo>
                    <a:lnTo>
                      <a:pt x="292" y="211"/>
                    </a:lnTo>
                    <a:lnTo>
                      <a:pt x="272" y="194"/>
                    </a:lnTo>
                    <a:lnTo>
                      <a:pt x="272" y="194"/>
                    </a:lnTo>
                    <a:lnTo>
                      <a:pt x="267" y="188"/>
                    </a:lnTo>
                    <a:lnTo>
                      <a:pt x="261" y="183"/>
                    </a:lnTo>
                    <a:lnTo>
                      <a:pt x="261" y="183"/>
                    </a:lnTo>
                    <a:lnTo>
                      <a:pt x="252" y="177"/>
                    </a:lnTo>
                    <a:lnTo>
                      <a:pt x="252" y="177"/>
                    </a:lnTo>
                    <a:lnTo>
                      <a:pt x="241" y="177"/>
                    </a:lnTo>
                    <a:lnTo>
                      <a:pt x="229" y="180"/>
                    </a:lnTo>
                    <a:lnTo>
                      <a:pt x="229" y="180"/>
                    </a:lnTo>
                    <a:lnTo>
                      <a:pt x="223" y="183"/>
                    </a:lnTo>
                    <a:lnTo>
                      <a:pt x="223" y="183"/>
                    </a:lnTo>
                    <a:lnTo>
                      <a:pt x="220" y="186"/>
                    </a:lnTo>
                    <a:lnTo>
                      <a:pt x="215" y="188"/>
                    </a:lnTo>
                    <a:lnTo>
                      <a:pt x="215" y="188"/>
                    </a:lnTo>
                    <a:lnTo>
                      <a:pt x="189" y="217"/>
                    </a:lnTo>
                    <a:lnTo>
                      <a:pt x="189" y="217"/>
                    </a:lnTo>
                    <a:lnTo>
                      <a:pt x="143" y="271"/>
                    </a:lnTo>
                    <a:lnTo>
                      <a:pt x="143" y="271"/>
                    </a:lnTo>
                    <a:lnTo>
                      <a:pt x="109" y="311"/>
                    </a:lnTo>
                    <a:lnTo>
                      <a:pt x="109" y="311"/>
                    </a:lnTo>
                    <a:lnTo>
                      <a:pt x="89" y="337"/>
                    </a:lnTo>
                    <a:lnTo>
                      <a:pt x="89" y="337"/>
                    </a:lnTo>
                    <a:lnTo>
                      <a:pt x="80" y="346"/>
                    </a:lnTo>
                    <a:lnTo>
                      <a:pt x="80" y="346"/>
                    </a:lnTo>
                    <a:lnTo>
                      <a:pt x="92" y="340"/>
                    </a:lnTo>
                    <a:lnTo>
                      <a:pt x="92" y="340"/>
                    </a:lnTo>
                    <a:lnTo>
                      <a:pt x="118" y="317"/>
                    </a:lnTo>
                    <a:lnTo>
                      <a:pt x="118" y="317"/>
                    </a:lnTo>
                    <a:lnTo>
                      <a:pt x="157" y="283"/>
                    </a:lnTo>
                    <a:lnTo>
                      <a:pt x="157" y="283"/>
                    </a:lnTo>
                    <a:lnTo>
                      <a:pt x="209" y="237"/>
                    </a:lnTo>
                    <a:lnTo>
                      <a:pt x="209" y="237"/>
                    </a:lnTo>
                    <a:lnTo>
                      <a:pt x="238" y="211"/>
                    </a:lnTo>
                    <a:lnTo>
                      <a:pt x="241" y="208"/>
                    </a:lnTo>
                    <a:lnTo>
                      <a:pt x="241" y="211"/>
                    </a:lnTo>
                    <a:lnTo>
                      <a:pt x="241" y="211"/>
                    </a:lnTo>
                    <a:lnTo>
                      <a:pt x="249" y="220"/>
                    </a:lnTo>
                    <a:lnTo>
                      <a:pt x="249" y="220"/>
                    </a:lnTo>
                    <a:lnTo>
                      <a:pt x="278" y="251"/>
                    </a:lnTo>
                    <a:lnTo>
                      <a:pt x="284" y="257"/>
                    </a:lnTo>
                    <a:lnTo>
                      <a:pt x="284" y="257"/>
                    </a:lnTo>
                    <a:lnTo>
                      <a:pt x="286" y="260"/>
                    </a:lnTo>
                    <a:lnTo>
                      <a:pt x="286" y="260"/>
                    </a:lnTo>
                    <a:lnTo>
                      <a:pt x="286" y="260"/>
                    </a:lnTo>
                    <a:lnTo>
                      <a:pt x="286" y="260"/>
                    </a:lnTo>
                    <a:lnTo>
                      <a:pt x="286" y="260"/>
                    </a:lnTo>
                    <a:lnTo>
                      <a:pt x="286" y="260"/>
                    </a:lnTo>
                    <a:lnTo>
                      <a:pt x="295" y="266"/>
                    </a:lnTo>
                    <a:lnTo>
                      <a:pt x="295" y="266"/>
                    </a:lnTo>
                    <a:lnTo>
                      <a:pt x="301" y="268"/>
                    </a:lnTo>
                    <a:lnTo>
                      <a:pt x="309" y="268"/>
                    </a:lnTo>
                    <a:lnTo>
                      <a:pt x="309" y="268"/>
                    </a:lnTo>
                    <a:lnTo>
                      <a:pt x="318" y="263"/>
                    </a:lnTo>
                    <a:lnTo>
                      <a:pt x="324" y="260"/>
                    </a:lnTo>
                    <a:lnTo>
                      <a:pt x="324" y="260"/>
                    </a:lnTo>
                    <a:lnTo>
                      <a:pt x="330" y="249"/>
                    </a:lnTo>
                    <a:lnTo>
                      <a:pt x="330" y="249"/>
                    </a:lnTo>
                    <a:lnTo>
                      <a:pt x="330" y="243"/>
                    </a:lnTo>
                    <a:lnTo>
                      <a:pt x="330" y="240"/>
                    </a:lnTo>
                    <a:lnTo>
                      <a:pt x="332" y="234"/>
                    </a:lnTo>
                    <a:lnTo>
                      <a:pt x="332" y="234"/>
                    </a:lnTo>
                    <a:lnTo>
                      <a:pt x="332" y="223"/>
                    </a:lnTo>
                    <a:lnTo>
                      <a:pt x="332" y="223"/>
                    </a:lnTo>
                    <a:lnTo>
                      <a:pt x="341" y="125"/>
                    </a:lnTo>
                    <a:lnTo>
                      <a:pt x="341" y="125"/>
                    </a:lnTo>
                    <a:lnTo>
                      <a:pt x="344" y="76"/>
                    </a:lnTo>
                    <a:lnTo>
                      <a:pt x="344" y="76"/>
                    </a:lnTo>
                    <a:lnTo>
                      <a:pt x="347" y="52"/>
                    </a:lnTo>
                    <a:lnTo>
                      <a:pt x="347" y="37"/>
                    </a:lnTo>
                    <a:lnTo>
                      <a:pt x="347" y="37"/>
                    </a:lnTo>
                    <a:lnTo>
                      <a:pt x="347" y="35"/>
                    </a:lnTo>
                    <a:lnTo>
                      <a:pt x="347" y="35"/>
                    </a:lnTo>
                    <a:lnTo>
                      <a:pt x="347" y="29"/>
                    </a:lnTo>
                    <a:lnTo>
                      <a:pt x="347" y="29"/>
                    </a:lnTo>
                    <a:lnTo>
                      <a:pt x="347" y="23"/>
                    </a:lnTo>
                    <a:lnTo>
                      <a:pt x="347" y="23"/>
                    </a:lnTo>
                    <a:lnTo>
                      <a:pt x="341" y="14"/>
                    </a:lnTo>
                    <a:lnTo>
                      <a:pt x="335" y="9"/>
                    </a:lnTo>
                    <a:lnTo>
                      <a:pt x="335" y="9"/>
                    </a:lnTo>
                    <a:lnTo>
                      <a:pt x="327" y="3"/>
                    </a:lnTo>
                    <a:lnTo>
                      <a:pt x="318" y="0"/>
                    </a:lnTo>
                    <a:lnTo>
                      <a:pt x="318" y="0"/>
                    </a:lnTo>
                    <a:lnTo>
                      <a:pt x="309" y="0"/>
                    </a:lnTo>
                    <a:lnTo>
                      <a:pt x="307" y="0"/>
                    </a:lnTo>
                    <a:lnTo>
                      <a:pt x="295" y="0"/>
                    </a:lnTo>
                    <a:lnTo>
                      <a:pt x="295" y="0"/>
                    </a:lnTo>
                    <a:lnTo>
                      <a:pt x="269" y="3"/>
                    </a:lnTo>
                    <a:lnTo>
                      <a:pt x="269" y="3"/>
                    </a:lnTo>
                    <a:lnTo>
                      <a:pt x="218" y="6"/>
                    </a:lnTo>
                    <a:lnTo>
                      <a:pt x="218" y="6"/>
                    </a:lnTo>
                    <a:lnTo>
                      <a:pt x="123" y="14"/>
                    </a:lnTo>
                    <a:lnTo>
                      <a:pt x="123" y="14"/>
                    </a:lnTo>
                    <a:lnTo>
                      <a:pt x="112" y="14"/>
                    </a:lnTo>
                    <a:lnTo>
                      <a:pt x="106" y="17"/>
                    </a:lnTo>
                    <a:lnTo>
                      <a:pt x="103" y="17"/>
                    </a:lnTo>
                    <a:lnTo>
                      <a:pt x="103" y="17"/>
                    </a:lnTo>
                    <a:lnTo>
                      <a:pt x="100" y="17"/>
                    </a:lnTo>
                    <a:lnTo>
                      <a:pt x="100" y="17"/>
                    </a:lnTo>
                    <a:lnTo>
                      <a:pt x="100" y="17"/>
                    </a:lnTo>
                    <a:lnTo>
                      <a:pt x="97" y="17"/>
                    </a:lnTo>
                    <a:lnTo>
                      <a:pt x="97" y="17"/>
                    </a:lnTo>
                    <a:lnTo>
                      <a:pt x="92" y="20"/>
                    </a:lnTo>
                    <a:lnTo>
                      <a:pt x="92" y="20"/>
                    </a:lnTo>
                    <a:lnTo>
                      <a:pt x="86" y="23"/>
                    </a:lnTo>
                    <a:lnTo>
                      <a:pt x="80" y="29"/>
                    </a:lnTo>
                    <a:lnTo>
                      <a:pt x="80" y="29"/>
                    </a:lnTo>
                    <a:lnTo>
                      <a:pt x="77" y="37"/>
                    </a:lnTo>
                    <a:lnTo>
                      <a:pt x="77" y="46"/>
                    </a:lnTo>
                    <a:lnTo>
                      <a:pt x="77" y="46"/>
                    </a:lnTo>
                    <a:lnTo>
                      <a:pt x="83" y="55"/>
                    </a:lnTo>
                    <a:lnTo>
                      <a:pt x="83" y="55"/>
                    </a:lnTo>
                    <a:lnTo>
                      <a:pt x="86" y="60"/>
                    </a:lnTo>
                    <a:lnTo>
                      <a:pt x="86" y="60"/>
                    </a:lnTo>
                    <a:lnTo>
                      <a:pt x="94" y="68"/>
                    </a:lnTo>
                    <a:lnTo>
                      <a:pt x="94" y="68"/>
                    </a:lnTo>
                    <a:lnTo>
                      <a:pt x="129" y="99"/>
                    </a:lnTo>
                    <a:lnTo>
                      <a:pt x="129" y="99"/>
                    </a:lnTo>
                    <a:lnTo>
                      <a:pt x="135" y="105"/>
                    </a:lnTo>
                    <a:lnTo>
                      <a:pt x="138" y="108"/>
                    </a:lnTo>
                    <a:lnTo>
                      <a:pt x="135" y="108"/>
                    </a:lnTo>
                    <a:lnTo>
                      <a:pt x="135" y="108"/>
                    </a:lnTo>
                    <a:lnTo>
                      <a:pt x="109" y="137"/>
                    </a:lnTo>
                    <a:lnTo>
                      <a:pt x="109" y="137"/>
                    </a:lnTo>
                    <a:lnTo>
                      <a:pt x="63" y="191"/>
                    </a:lnTo>
                    <a:lnTo>
                      <a:pt x="63" y="191"/>
                    </a:lnTo>
                    <a:lnTo>
                      <a:pt x="29" y="231"/>
                    </a:lnTo>
                    <a:lnTo>
                      <a:pt x="29" y="231"/>
                    </a:lnTo>
                    <a:lnTo>
                      <a:pt x="9" y="257"/>
                    </a:lnTo>
                    <a:lnTo>
                      <a:pt x="9" y="257"/>
                    </a:lnTo>
                    <a:lnTo>
                      <a:pt x="0" y="266"/>
                    </a:lnTo>
                    <a:lnTo>
                      <a:pt x="0" y="266"/>
                    </a:lnTo>
                    <a:lnTo>
                      <a:pt x="9" y="260"/>
                    </a:lnTo>
                    <a:lnTo>
                      <a:pt x="9" y="260"/>
                    </a:lnTo>
                    <a:lnTo>
                      <a:pt x="37" y="237"/>
                    </a:lnTo>
                    <a:close/>
                    <a:moveTo>
                      <a:pt x="244" y="208"/>
                    </a:moveTo>
                    <a:lnTo>
                      <a:pt x="241" y="208"/>
                    </a:lnTo>
                    <a:lnTo>
                      <a:pt x="241" y="208"/>
                    </a:lnTo>
                    <a:lnTo>
                      <a:pt x="244" y="208"/>
                    </a:lnTo>
                    <a:close/>
                    <a:moveTo>
                      <a:pt x="312" y="231"/>
                    </a:moveTo>
                    <a:lnTo>
                      <a:pt x="312" y="231"/>
                    </a:lnTo>
                    <a:close/>
                    <a:moveTo>
                      <a:pt x="138" y="105"/>
                    </a:moveTo>
                    <a:lnTo>
                      <a:pt x="140" y="105"/>
                    </a:lnTo>
                    <a:lnTo>
                      <a:pt x="140" y="105"/>
                    </a:lnTo>
                    <a:lnTo>
                      <a:pt x="140" y="105"/>
                    </a:lnTo>
                    <a:lnTo>
                      <a:pt x="138" y="10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79" name="Freeform 45"/>
              <p:cNvSpPr>
                <a:spLocks noChangeArrowheads="1"/>
              </p:cNvSpPr>
              <p:nvPr/>
            </p:nvSpPr>
            <p:spPr bwMode="auto">
              <a:xfrm>
                <a:off x="8680367" y="1608555"/>
                <a:ext cx="85490" cy="84421"/>
              </a:xfrm>
              <a:custGeom>
                <a:avLst/>
                <a:gdLst>
                  <a:gd name="T0" fmla="*/ 95 w 351"/>
                  <a:gd name="T1" fmla="*/ 278 h 347"/>
                  <a:gd name="T2" fmla="*/ 89 w 351"/>
                  <a:gd name="T3" fmla="*/ 286 h 347"/>
                  <a:gd name="T4" fmla="*/ 86 w 351"/>
                  <a:gd name="T5" fmla="*/ 286 h 347"/>
                  <a:gd name="T6" fmla="*/ 80 w 351"/>
                  <a:gd name="T7" fmla="*/ 295 h 347"/>
                  <a:gd name="T8" fmla="*/ 80 w 351"/>
                  <a:gd name="T9" fmla="*/ 309 h 347"/>
                  <a:gd name="T10" fmla="*/ 89 w 351"/>
                  <a:gd name="T11" fmla="*/ 323 h 347"/>
                  <a:gd name="T12" fmla="*/ 97 w 351"/>
                  <a:gd name="T13" fmla="*/ 329 h 347"/>
                  <a:gd name="T14" fmla="*/ 115 w 351"/>
                  <a:gd name="T15" fmla="*/ 332 h 347"/>
                  <a:gd name="T16" fmla="*/ 126 w 351"/>
                  <a:gd name="T17" fmla="*/ 332 h 347"/>
                  <a:gd name="T18" fmla="*/ 272 w 351"/>
                  <a:gd name="T19" fmla="*/ 344 h 347"/>
                  <a:gd name="T20" fmla="*/ 310 w 351"/>
                  <a:gd name="T21" fmla="*/ 346 h 347"/>
                  <a:gd name="T22" fmla="*/ 315 w 351"/>
                  <a:gd name="T23" fmla="*/ 346 h 347"/>
                  <a:gd name="T24" fmla="*/ 324 w 351"/>
                  <a:gd name="T25" fmla="*/ 346 h 347"/>
                  <a:gd name="T26" fmla="*/ 341 w 351"/>
                  <a:gd name="T27" fmla="*/ 335 h 347"/>
                  <a:gd name="T28" fmla="*/ 350 w 351"/>
                  <a:gd name="T29" fmla="*/ 318 h 347"/>
                  <a:gd name="T30" fmla="*/ 350 w 351"/>
                  <a:gd name="T31" fmla="*/ 306 h 347"/>
                  <a:gd name="T32" fmla="*/ 347 w 351"/>
                  <a:gd name="T33" fmla="*/ 269 h 347"/>
                  <a:gd name="T34" fmla="*/ 341 w 351"/>
                  <a:gd name="T35" fmla="*/ 220 h 347"/>
                  <a:gd name="T36" fmla="*/ 333 w 351"/>
                  <a:gd name="T37" fmla="*/ 111 h 347"/>
                  <a:gd name="T38" fmla="*/ 333 w 351"/>
                  <a:gd name="T39" fmla="*/ 103 h 347"/>
                  <a:gd name="T40" fmla="*/ 330 w 351"/>
                  <a:gd name="T41" fmla="*/ 97 h 347"/>
                  <a:gd name="T42" fmla="*/ 330 w 351"/>
                  <a:gd name="T43" fmla="*/ 91 h 347"/>
                  <a:gd name="T44" fmla="*/ 321 w 351"/>
                  <a:gd name="T45" fmla="*/ 80 h 347"/>
                  <a:gd name="T46" fmla="*/ 304 w 351"/>
                  <a:gd name="T47" fmla="*/ 77 h 347"/>
                  <a:gd name="T48" fmla="*/ 287 w 351"/>
                  <a:gd name="T49" fmla="*/ 86 h 347"/>
                  <a:gd name="T50" fmla="*/ 281 w 351"/>
                  <a:gd name="T51" fmla="*/ 94 h 347"/>
                  <a:gd name="T52" fmla="*/ 241 w 351"/>
                  <a:gd name="T53" fmla="*/ 134 h 347"/>
                  <a:gd name="T54" fmla="*/ 238 w 351"/>
                  <a:gd name="T55" fmla="*/ 137 h 347"/>
                  <a:gd name="T56" fmla="*/ 158 w 351"/>
                  <a:gd name="T57" fmla="*/ 63 h 347"/>
                  <a:gd name="T58" fmla="*/ 118 w 351"/>
                  <a:gd name="T59" fmla="*/ 28 h 347"/>
                  <a:gd name="T60" fmla="*/ 80 w 351"/>
                  <a:gd name="T61" fmla="*/ 0 h 347"/>
                  <a:gd name="T62" fmla="*/ 89 w 351"/>
                  <a:gd name="T63" fmla="*/ 8 h 347"/>
                  <a:gd name="T64" fmla="*/ 146 w 351"/>
                  <a:gd name="T65" fmla="*/ 77 h 347"/>
                  <a:gd name="T66" fmla="*/ 189 w 351"/>
                  <a:gd name="T67" fmla="*/ 129 h 347"/>
                  <a:gd name="T68" fmla="*/ 221 w 351"/>
                  <a:gd name="T69" fmla="*/ 163 h 347"/>
                  <a:gd name="T70" fmla="*/ 229 w 351"/>
                  <a:gd name="T71" fmla="*/ 169 h 347"/>
                  <a:gd name="T72" fmla="*/ 252 w 351"/>
                  <a:gd name="T73" fmla="*/ 169 h 347"/>
                  <a:gd name="T74" fmla="*/ 258 w 351"/>
                  <a:gd name="T75" fmla="*/ 166 h 347"/>
                  <a:gd name="T76" fmla="*/ 267 w 351"/>
                  <a:gd name="T77" fmla="*/ 160 h 347"/>
                  <a:gd name="T78" fmla="*/ 275 w 351"/>
                  <a:gd name="T79" fmla="*/ 152 h 347"/>
                  <a:gd name="T80" fmla="*/ 298 w 351"/>
                  <a:gd name="T81" fmla="*/ 223 h 347"/>
                  <a:gd name="T82" fmla="*/ 301 w 351"/>
                  <a:gd name="T83" fmla="*/ 272 h 347"/>
                  <a:gd name="T84" fmla="*/ 301 w 351"/>
                  <a:gd name="T85" fmla="*/ 300 h 347"/>
                  <a:gd name="T86" fmla="*/ 275 w 351"/>
                  <a:gd name="T87" fmla="*/ 298 h 347"/>
                  <a:gd name="T88" fmla="*/ 138 w 351"/>
                  <a:gd name="T89" fmla="*/ 292 h 347"/>
                  <a:gd name="T90" fmla="*/ 152 w 351"/>
                  <a:gd name="T91" fmla="*/ 275 h 347"/>
                  <a:gd name="T92" fmla="*/ 163 w 351"/>
                  <a:gd name="T93" fmla="*/ 260 h 347"/>
                  <a:gd name="T94" fmla="*/ 172 w 351"/>
                  <a:gd name="T95" fmla="*/ 240 h 347"/>
                  <a:gd name="T96" fmla="*/ 166 w 351"/>
                  <a:gd name="T97" fmla="*/ 223 h 347"/>
                  <a:gd name="T98" fmla="*/ 158 w 351"/>
                  <a:gd name="T99" fmla="*/ 215 h 347"/>
                  <a:gd name="T100" fmla="*/ 129 w 351"/>
                  <a:gd name="T101" fmla="*/ 189 h 347"/>
                  <a:gd name="T102" fmla="*/ 37 w 351"/>
                  <a:gd name="T103" fmla="*/ 111 h 347"/>
                  <a:gd name="T104" fmla="*/ 9 w 351"/>
                  <a:gd name="T105" fmla="*/ 89 h 347"/>
                  <a:gd name="T106" fmla="*/ 9 w 351"/>
                  <a:gd name="T107" fmla="*/ 91 h 347"/>
                  <a:gd name="T108" fmla="*/ 29 w 351"/>
                  <a:gd name="T109" fmla="*/ 117 h 347"/>
                  <a:gd name="T110" fmla="*/ 109 w 351"/>
                  <a:gd name="T111" fmla="*/ 209 h 347"/>
                  <a:gd name="T112" fmla="*/ 138 w 351"/>
                  <a:gd name="T113" fmla="*/ 240 h 347"/>
                  <a:gd name="T114" fmla="*/ 129 w 351"/>
                  <a:gd name="T115" fmla="*/ 249 h 347"/>
                  <a:gd name="T116" fmla="*/ 118 w 351"/>
                  <a:gd name="T117" fmla="*/ 312 h 347"/>
                  <a:gd name="T118" fmla="*/ 118 w 351"/>
                  <a:gd name="T119" fmla="*/ 312 h 347"/>
                  <a:gd name="T120" fmla="*/ 244 w 351"/>
                  <a:gd name="T121" fmla="*/ 140 h 347"/>
                  <a:gd name="T122" fmla="*/ 141 w 351"/>
                  <a:gd name="T123" fmla="*/ 243 h 347"/>
                  <a:gd name="T124" fmla="*/ 141 w 351"/>
                  <a:gd name="T125" fmla="*/ 24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1" h="347">
                    <a:moveTo>
                      <a:pt x="129" y="249"/>
                    </a:moveTo>
                    <a:lnTo>
                      <a:pt x="129" y="249"/>
                    </a:lnTo>
                    <a:lnTo>
                      <a:pt x="95" y="278"/>
                    </a:lnTo>
                    <a:lnTo>
                      <a:pt x="92" y="283"/>
                    </a:lnTo>
                    <a:lnTo>
                      <a:pt x="89" y="283"/>
                    </a:lnTo>
                    <a:lnTo>
                      <a:pt x="89" y="286"/>
                    </a:lnTo>
                    <a:lnTo>
                      <a:pt x="89" y="286"/>
                    </a:lnTo>
                    <a:lnTo>
                      <a:pt x="89" y="286"/>
                    </a:lnTo>
                    <a:lnTo>
                      <a:pt x="86" y="286"/>
                    </a:lnTo>
                    <a:lnTo>
                      <a:pt x="86" y="289"/>
                    </a:lnTo>
                    <a:lnTo>
                      <a:pt x="86" y="289"/>
                    </a:lnTo>
                    <a:lnTo>
                      <a:pt x="80" y="295"/>
                    </a:lnTo>
                    <a:lnTo>
                      <a:pt x="80" y="295"/>
                    </a:lnTo>
                    <a:lnTo>
                      <a:pt x="80" y="300"/>
                    </a:lnTo>
                    <a:lnTo>
                      <a:pt x="80" y="309"/>
                    </a:lnTo>
                    <a:lnTo>
                      <a:pt x="80" y="309"/>
                    </a:lnTo>
                    <a:lnTo>
                      <a:pt x="83" y="318"/>
                    </a:lnTo>
                    <a:lnTo>
                      <a:pt x="89" y="323"/>
                    </a:lnTo>
                    <a:lnTo>
                      <a:pt x="89" y="323"/>
                    </a:lnTo>
                    <a:lnTo>
                      <a:pt x="97" y="329"/>
                    </a:lnTo>
                    <a:lnTo>
                      <a:pt x="97" y="329"/>
                    </a:lnTo>
                    <a:lnTo>
                      <a:pt x="106" y="329"/>
                    </a:lnTo>
                    <a:lnTo>
                      <a:pt x="109" y="329"/>
                    </a:lnTo>
                    <a:lnTo>
                      <a:pt x="115" y="332"/>
                    </a:lnTo>
                    <a:lnTo>
                      <a:pt x="115" y="332"/>
                    </a:lnTo>
                    <a:lnTo>
                      <a:pt x="126" y="332"/>
                    </a:lnTo>
                    <a:lnTo>
                      <a:pt x="126" y="332"/>
                    </a:lnTo>
                    <a:lnTo>
                      <a:pt x="223" y="341"/>
                    </a:lnTo>
                    <a:lnTo>
                      <a:pt x="223" y="341"/>
                    </a:lnTo>
                    <a:lnTo>
                      <a:pt x="272" y="344"/>
                    </a:lnTo>
                    <a:lnTo>
                      <a:pt x="272" y="344"/>
                    </a:lnTo>
                    <a:lnTo>
                      <a:pt x="298" y="346"/>
                    </a:lnTo>
                    <a:lnTo>
                      <a:pt x="310" y="346"/>
                    </a:lnTo>
                    <a:lnTo>
                      <a:pt x="312" y="346"/>
                    </a:lnTo>
                    <a:lnTo>
                      <a:pt x="315" y="346"/>
                    </a:lnTo>
                    <a:lnTo>
                      <a:pt x="315" y="346"/>
                    </a:lnTo>
                    <a:lnTo>
                      <a:pt x="321" y="346"/>
                    </a:lnTo>
                    <a:lnTo>
                      <a:pt x="321" y="346"/>
                    </a:lnTo>
                    <a:lnTo>
                      <a:pt x="324" y="346"/>
                    </a:lnTo>
                    <a:lnTo>
                      <a:pt x="324" y="346"/>
                    </a:lnTo>
                    <a:lnTo>
                      <a:pt x="333" y="341"/>
                    </a:lnTo>
                    <a:lnTo>
                      <a:pt x="341" y="335"/>
                    </a:lnTo>
                    <a:lnTo>
                      <a:pt x="341" y="335"/>
                    </a:lnTo>
                    <a:lnTo>
                      <a:pt x="347" y="326"/>
                    </a:lnTo>
                    <a:lnTo>
                      <a:pt x="350" y="318"/>
                    </a:lnTo>
                    <a:lnTo>
                      <a:pt x="350" y="318"/>
                    </a:lnTo>
                    <a:lnTo>
                      <a:pt x="350" y="309"/>
                    </a:lnTo>
                    <a:lnTo>
                      <a:pt x="350" y="306"/>
                    </a:lnTo>
                    <a:lnTo>
                      <a:pt x="347" y="295"/>
                    </a:lnTo>
                    <a:lnTo>
                      <a:pt x="347" y="295"/>
                    </a:lnTo>
                    <a:lnTo>
                      <a:pt x="347" y="269"/>
                    </a:lnTo>
                    <a:lnTo>
                      <a:pt x="347" y="269"/>
                    </a:lnTo>
                    <a:lnTo>
                      <a:pt x="341" y="220"/>
                    </a:lnTo>
                    <a:lnTo>
                      <a:pt x="341" y="220"/>
                    </a:lnTo>
                    <a:lnTo>
                      <a:pt x="333" y="123"/>
                    </a:lnTo>
                    <a:lnTo>
                      <a:pt x="333" y="123"/>
                    </a:lnTo>
                    <a:lnTo>
                      <a:pt x="333" y="111"/>
                    </a:lnTo>
                    <a:lnTo>
                      <a:pt x="333" y="106"/>
                    </a:lnTo>
                    <a:lnTo>
                      <a:pt x="333" y="103"/>
                    </a:lnTo>
                    <a:lnTo>
                      <a:pt x="333" y="103"/>
                    </a:lnTo>
                    <a:lnTo>
                      <a:pt x="333" y="100"/>
                    </a:lnTo>
                    <a:lnTo>
                      <a:pt x="333" y="100"/>
                    </a:lnTo>
                    <a:lnTo>
                      <a:pt x="330" y="97"/>
                    </a:lnTo>
                    <a:lnTo>
                      <a:pt x="330" y="97"/>
                    </a:lnTo>
                    <a:lnTo>
                      <a:pt x="330" y="91"/>
                    </a:lnTo>
                    <a:lnTo>
                      <a:pt x="330" y="91"/>
                    </a:lnTo>
                    <a:lnTo>
                      <a:pt x="327" y="86"/>
                    </a:lnTo>
                    <a:lnTo>
                      <a:pt x="321" y="80"/>
                    </a:lnTo>
                    <a:lnTo>
                      <a:pt x="321" y="80"/>
                    </a:lnTo>
                    <a:lnTo>
                      <a:pt x="312" y="77"/>
                    </a:lnTo>
                    <a:lnTo>
                      <a:pt x="304" y="77"/>
                    </a:lnTo>
                    <a:lnTo>
                      <a:pt x="304" y="77"/>
                    </a:lnTo>
                    <a:lnTo>
                      <a:pt x="292" y="83"/>
                    </a:lnTo>
                    <a:lnTo>
                      <a:pt x="292" y="83"/>
                    </a:lnTo>
                    <a:lnTo>
                      <a:pt x="287" y="86"/>
                    </a:lnTo>
                    <a:lnTo>
                      <a:pt x="287" y="86"/>
                    </a:lnTo>
                    <a:lnTo>
                      <a:pt x="281" y="94"/>
                    </a:lnTo>
                    <a:lnTo>
                      <a:pt x="281" y="94"/>
                    </a:lnTo>
                    <a:lnTo>
                      <a:pt x="249" y="129"/>
                    </a:lnTo>
                    <a:lnTo>
                      <a:pt x="249" y="129"/>
                    </a:lnTo>
                    <a:lnTo>
                      <a:pt x="241" y="134"/>
                    </a:lnTo>
                    <a:lnTo>
                      <a:pt x="241" y="137"/>
                    </a:lnTo>
                    <a:lnTo>
                      <a:pt x="238" y="137"/>
                    </a:lnTo>
                    <a:lnTo>
                      <a:pt x="238" y="137"/>
                    </a:lnTo>
                    <a:lnTo>
                      <a:pt x="209" y="108"/>
                    </a:lnTo>
                    <a:lnTo>
                      <a:pt x="209" y="108"/>
                    </a:lnTo>
                    <a:lnTo>
                      <a:pt x="158" y="63"/>
                    </a:lnTo>
                    <a:lnTo>
                      <a:pt x="158" y="63"/>
                    </a:lnTo>
                    <a:lnTo>
                      <a:pt x="118" y="28"/>
                    </a:lnTo>
                    <a:lnTo>
                      <a:pt x="118" y="28"/>
                    </a:lnTo>
                    <a:lnTo>
                      <a:pt x="92" y="8"/>
                    </a:lnTo>
                    <a:lnTo>
                      <a:pt x="92" y="8"/>
                    </a:lnTo>
                    <a:lnTo>
                      <a:pt x="80" y="0"/>
                    </a:lnTo>
                    <a:lnTo>
                      <a:pt x="80" y="0"/>
                    </a:lnTo>
                    <a:lnTo>
                      <a:pt x="89" y="8"/>
                    </a:lnTo>
                    <a:lnTo>
                      <a:pt x="89" y="8"/>
                    </a:lnTo>
                    <a:lnTo>
                      <a:pt x="112" y="37"/>
                    </a:lnTo>
                    <a:lnTo>
                      <a:pt x="112" y="37"/>
                    </a:lnTo>
                    <a:lnTo>
                      <a:pt x="146" y="77"/>
                    </a:lnTo>
                    <a:lnTo>
                      <a:pt x="146" y="77"/>
                    </a:lnTo>
                    <a:lnTo>
                      <a:pt x="189" y="129"/>
                    </a:lnTo>
                    <a:lnTo>
                      <a:pt x="189" y="129"/>
                    </a:lnTo>
                    <a:lnTo>
                      <a:pt x="218" y="157"/>
                    </a:lnTo>
                    <a:lnTo>
                      <a:pt x="221" y="163"/>
                    </a:lnTo>
                    <a:lnTo>
                      <a:pt x="221" y="163"/>
                    </a:lnTo>
                    <a:lnTo>
                      <a:pt x="223" y="166"/>
                    </a:lnTo>
                    <a:lnTo>
                      <a:pt x="223" y="166"/>
                    </a:lnTo>
                    <a:lnTo>
                      <a:pt x="229" y="169"/>
                    </a:lnTo>
                    <a:lnTo>
                      <a:pt x="229" y="169"/>
                    </a:lnTo>
                    <a:lnTo>
                      <a:pt x="241" y="171"/>
                    </a:lnTo>
                    <a:lnTo>
                      <a:pt x="252" y="169"/>
                    </a:lnTo>
                    <a:lnTo>
                      <a:pt x="252" y="169"/>
                    </a:lnTo>
                    <a:lnTo>
                      <a:pt x="258" y="166"/>
                    </a:lnTo>
                    <a:lnTo>
                      <a:pt x="258" y="166"/>
                    </a:lnTo>
                    <a:lnTo>
                      <a:pt x="261" y="166"/>
                    </a:lnTo>
                    <a:lnTo>
                      <a:pt x="261" y="163"/>
                    </a:lnTo>
                    <a:lnTo>
                      <a:pt x="267" y="160"/>
                    </a:lnTo>
                    <a:lnTo>
                      <a:pt x="267" y="160"/>
                    </a:lnTo>
                    <a:lnTo>
                      <a:pt x="275" y="152"/>
                    </a:lnTo>
                    <a:lnTo>
                      <a:pt x="275" y="152"/>
                    </a:lnTo>
                    <a:lnTo>
                      <a:pt x="292" y="134"/>
                    </a:lnTo>
                    <a:lnTo>
                      <a:pt x="292" y="134"/>
                    </a:lnTo>
                    <a:lnTo>
                      <a:pt x="298" y="223"/>
                    </a:lnTo>
                    <a:lnTo>
                      <a:pt x="298" y="223"/>
                    </a:lnTo>
                    <a:lnTo>
                      <a:pt x="301" y="272"/>
                    </a:lnTo>
                    <a:lnTo>
                      <a:pt x="301" y="272"/>
                    </a:lnTo>
                    <a:lnTo>
                      <a:pt x="301" y="298"/>
                    </a:lnTo>
                    <a:lnTo>
                      <a:pt x="301" y="300"/>
                    </a:lnTo>
                    <a:lnTo>
                      <a:pt x="301" y="300"/>
                    </a:lnTo>
                    <a:lnTo>
                      <a:pt x="301" y="300"/>
                    </a:lnTo>
                    <a:lnTo>
                      <a:pt x="275" y="298"/>
                    </a:lnTo>
                    <a:lnTo>
                      <a:pt x="275" y="298"/>
                    </a:lnTo>
                    <a:lnTo>
                      <a:pt x="226" y="295"/>
                    </a:lnTo>
                    <a:lnTo>
                      <a:pt x="226" y="295"/>
                    </a:lnTo>
                    <a:lnTo>
                      <a:pt x="138" y="292"/>
                    </a:lnTo>
                    <a:lnTo>
                      <a:pt x="138" y="292"/>
                    </a:lnTo>
                    <a:lnTo>
                      <a:pt x="152" y="275"/>
                    </a:lnTo>
                    <a:lnTo>
                      <a:pt x="152" y="275"/>
                    </a:lnTo>
                    <a:lnTo>
                      <a:pt x="160" y="266"/>
                    </a:lnTo>
                    <a:lnTo>
                      <a:pt x="163" y="260"/>
                    </a:lnTo>
                    <a:lnTo>
                      <a:pt x="163" y="260"/>
                    </a:lnTo>
                    <a:lnTo>
                      <a:pt x="169" y="252"/>
                    </a:lnTo>
                    <a:lnTo>
                      <a:pt x="169" y="252"/>
                    </a:lnTo>
                    <a:lnTo>
                      <a:pt x="172" y="240"/>
                    </a:lnTo>
                    <a:lnTo>
                      <a:pt x="169" y="229"/>
                    </a:lnTo>
                    <a:lnTo>
                      <a:pt x="169" y="229"/>
                    </a:lnTo>
                    <a:lnTo>
                      <a:pt x="166" y="223"/>
                    </a:lnTo>
                    <a:lnTo>
                      <a:pt x="166" y="223"/>
                    </a:lnTo>
                    <a:lnTo>
                      <a:pt x="163" y="220"/>
                    </a:lnTo>
                    <a:lnTo>
                      <a:pt x="158" y="215"/>
                    </a:lnTo>
                    <a:lnTo>
                      <a:pt x="158" y="215"/>
                    </a:lnTo>
                    <a:lnTo>
                      <a:pt x="129" y="189"/>
                    </a:lnTo>
                    <a:lnTo>
                      <a:pt x="129" y="189"/>
                    </a:lnTo>
                    <a:lnTo>
                      <a:pt x="78" y="146"/>
                    </a:lnTo>
                    <a:lnTo>
                      <a:pt x="78" y="146"/>
                    </a:lnTo>
                    <a:lnTo>
                      <a:pt x="37" y="111"/>
                    </a:lnTo>
                    <a:lnTo>
                      <a:pt x="37" y="111"/>
                    </a:lnTo>
                    <a:lnTo>
                      <a:pt x="9" y="89"/>
                    </a:lnTo>
                    <a:lnTo>
                      <a:pt x="9" y="89"/>
                    </a:lnTo>
                    <a:lnTo>
                      <a:pt x="0" y="80"/>
                    </a:lnTo>
                    <a:lnTo>
                      <a:pt x="0" y="80"/>
                    </a:lnTo>
                    <a:lnTo>
                      <a:pt x="9" y="91"/>
                    </a:lnTo>
                    <a:lnTo>
                      <a:pt x="9" y="91"/>
                    </a:lnTo>
                    <a:lnTo>
                      <a:pt x="29" y="117"/>
                    </a:lnTo>
                    <a:lnTo>
                      <a:pt x="29" y="117"/>
                    </a:lnTo>
                    <a:lnTo>
                      <a:pt x="66" y="157"/>
                    </a:lnTo>
                    <a:lnTo>
                      <a:pt x="66" y="157"/>
                    </a:lnTo>
                    <a:lnTo>
                      <a:pt x="109" y="209"/>
                    </a:lnTo>
                    <a:lnTo>
                      <a:pt x="109" y="209"/>
                    </a:lnTo>
                    <a:lnTo>
                      <a:pt x="138" y="237"/>
                    </a:lnTo>
                    <a:lnTo>
                      <a:pt x="138" y="240"/>
                    </a:lnTo>
                    <a:lnTo>
                      <a:pt x="138" y="240"/>
                    </a:lnTo>
                    <a:lnTo>
                      <a:pt x="138" y="240"/>
                    </a:lnTo>
                    <a:lnTo>
                      <a:pt x="129" y="249"/>
                    </a:lnTo>
                    <a:close/>
                    <a:moveTo>
                      <a:pt x="118" y="315"/>
                    </a:moveTo>
                    <a:lnTo>
                      <a:pt x="118" y="312"/>
                    </a:lnTo>
                    <a:lnTo>
                      <a:pt x="118" y="312"/>
                    </a:lnTo>
                    <a:lnTo>
                      <a:pt x="118" y="312"/>
                    </a:lnTo>
                    <a:lnTo>
                      <a:pt x="118" y="312"/>
                    </a:lnTo>
                    <a:lnTo>
                      <a:pt x="118" y="312"/>
                    </a:lnTo>
                    <a:lnTo>
                      <a:pt x="118" y="312"/>
                    </a:lnTo>
                    <a:lnTo>
                      <a:pt x="118" y="315"/>
                    </a:lnTo>
                    <a:close/>
                    <a:moveTo>
                      <a:pt x="244" y="140"/>
                    </a:moveTo>
                    <a:lnTo>
                      <a:pt x="244" y="137"/>
                    </a:lnTo>
                    <a:lnTo>
                      <a:pt x="244" y="140"/>
                    </a:lnTo>
                    <a:close/>
                    <a:moveTo>
                      <a:pt x="141" y="243"/>
                    </a:moveTo>
                    <a:lnTo>
                      <a:pt x="141" y="243"/>
                    </a:lnTo>
                    <a:lnTo>
                      <a:pt x="141" y="243"/>
                    </a:lnTo>
                    <a:lnTo>
                      <a:pt x="141" y="240"/>
                    </a:lnTo>
                    <a:lnTo>
                      <a:pt x="141" y="240"/>
                    </a:lnTo>
                    <a:lnTo>
                      <a:pt x="141" y="24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80" name="Freeform 46"/>
              <p:cNvSpPr>
                <a:spLocks noChangeArrowheads="1"/>
              </p:cNvSpPr>
              <p:nvPr/>
            </p:nvSpPr>
            <p:spPr bwMode="auto">
              <a:xfrm>
                <a:off x="8463436" y="1607486"/>
                <a:ext cx="84422" cy="84422"/>
              </a:xfrm>
              <a:custGeom>
                <a:avLst/>
                <a:gdLst>
                  <a:gd name="T0" fmla="*/ 283 w 347"/>
                  <a:gd name="T1" fmla="*/ 158 h 350"/>
                  <a:gd name="T2" fmla="*/ 318 w 347"/>
                  <a:gd name="T3" fmla="*/ 117 h 350"/>
                  <a:gd name="T4" fmla="*/ 346 w 347"/>
                  <a:gd name="T5" fmla="*/ 80 h 350"/>
                  <a:gd name="T6" fmla="*/ 338 w 347"/>
                  <a:gd name="T7" fmla="*/ 89 h 350"/>
                  <a:gd name="T8" fmla="*/ 272 w 347"/>
                  <a:gd name="T9" fmla="*/ 146 h 350"/>
                  <a:gd name="T10" fmla="*/ 220 w 347"/>
                  <a:gd name="T11" fmla="*/ 192 h 350"/>
                  <a:gd name="T12" fmla="*/ 183 w 347"/>
                  <a:gd name="T13" fmla="*/ 221 h 350"/>
                  <a:gd name="T14" fmla="*/ 180 w 347"/>
                  <a:gd name="T15" fmla="*/ 229 h 350"/>
                  <a:gd name="T16" fmla="*/ 177 w 347"/>
                  <a:gd name="T17" fmla="*/ 252 h 350"/>
                  <a:gd name="T18" fmla="*/ 180 w 347"/>
                  <a:gd name="T19" fmla="*/ 258 h 350"/>
                  <a:gd name="T20" fmla="*/ 189 w 347"/>
                  <a:gd name="T21" fmla="*/ 266 h 350"/>
                  <a:gd name="T22" fmla="*/ 194 w 347"/>
                  <a:gd name="T23" fmla="*/ 275 h 350"/>
                  <a:gd name="T24" fmla="*/ 126 w 347"/>
                  <a:gd name="T25" fmla="*/ 298 h 350"/>
                  <a:gd name="T26" fmla="*/ 74 w 347"/>
                  <a:gd name="T27" fmla="*/ 301 h 350"/>
                  <a:gd name="T28" fmla="*/ 49 w 347"/>
                  <a:gd name="T29" fmla="*/ 301 h 350"/>
                  <a:gd name="T30" fmla="*/ 49 w 347"/>
                  <a:gd name="T31" fmla="*/ 275 h 350"/>
                  <a:gd name="T32" fmla="*/ 57 w 347"/>
                  <a:gd name="T33" fmla="*/ 137 h 350"/>
                  <a:gd name="T34" fmla="*/ 74 w 347"/>
                  <a:gd name="T35" fmla="*/ 152 h 350"/>
                  <a:gd name="T36" fmla="*/ 86 w 347"/>
                  <a:gd name="T37" fmla="*/ 163 h 350"/>
                  <a:gd name="T38" fmla="*/ 109 w 347"/>
                  <a:gd name="T39" fmla="*/ 172 h 350"/>
                  <a:gd name="T40" fmla="*/ 126 w 347"/>
                  <a:gd name="T41" fmla="*/ 166 h 350"/>
                  <a:gd name="T42" fmla="*/ 131 w 347"/>
                  <a:gd name="T43" fmla="*/ 158 h 350"/>
                  <a:gd name="T44" fmla="*/ 157 w 347"/>
                  <a:gd name="T45" fmla="*/ 129 h 350"/>
                  <a:gd name="T46" fmla="*/ 238 w 347"/>
                  <a:gd name="T47" fmla="*/ 37 h 350"/>
                  <a:gd name="T48" fmla="*/ 260 w 347"/>
                  <a:gd name="T49" fmla="*/ 11 h 350"/>
                  <a:gd name="T50" fmla="*/ 258 w 347"/>
                  <a:gd name="T51" fmla="*/ 9 h 350"/>
                  <a:gd name="T52" fmla="*/ 232 w 347"/>
                  <a:gd name="T53" fmla="*/ 31 h 350"/>
                  <a:gd name="T54" fmla="*/ 140 w 347"/>
                  <a:gd name="T55" fmla="*/ 111 h 350"/>
                  <a:gd name="T56" fmla="*/ 109 w 347"/>
                  <a:gd name="T57" fmla="*/ 137 h 350"/>
                  <a:gd name="T58" fmla="*/ 100 w 347"/>
                  <a:gd name="T59" fmla="*/ 129 h 350"/>
                  <a:gd name="T60" fmla="*/ 66 w 347"/>
                  <a:gd name="T61" fmla="*/ 92 h 350"/>
                  <a:gd name="T62" fmla="*/ 63 w 347"/>
                  <a:gd name="T63" fmla="*/ 89 h 350"/>
                  <a:gd name="T64" fmla="*/ 60 w 347"/>
                  <a:gd name="T65" fmla="*/ 86 h 350"/>
                  <a:gd name="T66" fmla="*/ 51 w 347"/>
                  <a:gd name="T67" fmla="*/ 80 h 350"/>
                  <a:gd name="T68" fmla="*/ 37 w 347"/>
                  <a:gd name="T69" fmla="*/ 80 h 350"/>
                  <a:gd name="T70" fmla="*/ 23 w 347"/>
                  <a:gd name="T71" fmla="*/ 89 h 350"/>
                  <a:gd name="T72" fmla="*/ 17 w 347"/>
                  <a:gd name="T73" fmla="*/ 106 h 350"/>
                  <a:gd name="T74" fmla="*/ 17 w 347"/>
                  <a:gd name="T75" fmla="*/ 114 h 350"/>
                  <a:gd name="T76" fmla="*/ 8 w 347"/>
                  <a:gd name="T77" fmla="*/ 223 h 350"/>
                  <a:gd name="T78" fmla="*/ 3 w 347"/>
                  <a:gd name="T79" fmla="*/ 272 h 350"/>
                  <a:gd name="T80" fmla="*/ 0 w 347"/>
                  <a:gd name="T81" fmla="*/ 312 h 350"/>
                  <a:gd name="T82" fmla="*/ 0 w 347"/>
                  <a:gd name="T83" fmla="*/ 321 h 350"/>
                  <a:gd name="T84" fmla="*/ 3 w 347"/>
                  <a:gd name="T85" fmla="*/ 323 h 350"/>
                  <a:gd name="T86" fmla="*/ 11 w 347"/>
                  <a:gd name="T87" fmla="*/ 341 h 350"/>
                  <a:gd name="T88" fmla="*/ 28 w 347"/>
                  <a:gd name="T89" fmla="*/ 349 h 350"/>
                  <a:gd name="T90" fmla="*/ 54 w 347"/>
                  <a:gd name="T91" fmla="*/ 349 h 350"/>
                  <a:gd name="T92" fmla="*/ 80 w 347"/>
                  <a:gd name="T93" fmla="*/ 347 h 350"/>
                  <a:gd name="T94" fmla="*/ 226 w 347"/>
                  <a:gd name="T95" fmla="*/ 335 h 350"/>
                  <a:gd name="T96" fmla="*/ 243 w 347"/>
                  <a:gd name="T97" fmla="*/ 332 h 350"/>
                  <a:gd name="T98" fmla="*/ 246 w 347"/>
                  <a:gd name="T99" fmla="*/ 332 h 350"/>
                  <a:gd name="T100" fmla="*/ 252 w 347"/>
                  <a:gd name="T101" fmla="*/ 329 h 350"/>
                  <a:gd name="T102" fmla="*/ 255 w 347"/>
                  <a:gd name="T103" fmla="*/ 329 h 350"/>
                  <a:gd name="T104" fmla="*/ 266 w 347"/>
                  <a:gd name="T105" fmla="*/ 321 h 350"/>
                  <a:gd name="T106" fmla="*/ 269 w 347"/>
                  <a:gd name="T107" fmla="*/ 303 h 350"/>
                  <a:gd name="T108" fmla="*/ 260 w 347"/>
                  <a:gd name="T109" fmla="*/ 286 h 350"/>
                  <a:gd name="T110" fmla="*/ 252 w 347"/>
                  <a:gd name="T111" fmla="*/ 281 h 350"/>
                  <a:gd name="T112" fmla="*/ 212 w 347"/>
                  <a:gd name="T113" fmla="*/ 243 h 350"/>
                  <a:gd name="T114" fmla="*/ 212 w 347"/>
                  <a:gd name="T115" fmla="*/ 238 h 350"/>
                  <a:gd name="T116" fmla="*/ 106 w 347"/>
                  <a:gd name="T117" fmla="*/ 140 h 350"/>
                  <a:gd name="T118" fmla="*/ 209 w 347"/>
                  <a:gd name="T119" fmla="*/ 2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 h="350">
                    <a:moveTo>
                      <a:pt x="238" y="209"/>
                    </a:moveTo>
                    <a:lnTo>
                      <a:pt x="238" y="209"/>
                    </a:lnTo>
                    <a:lnTo>
                      <a:pt x="283" y="158"/>
                    </a:lnTo>
                    <a:lnTo>
                      <a:pt x="283" y="158"/>
                    </a:lnTo>
                    <a:lnTo>
                      <a:pt x="318" y="117"/>
                    </a:lnTo>
                    <a:lnTo>
                      <a:pt x="318" y="117"/>
                    </a:lnTo>
                    <a:lnTo>
                      <a:pt x="340" y="92"/>
                    </a:lnTo>
                    <a:lnTo>
                      <a:pt x="340" y="92"/>
                    </a:lnTo>
                    <a:lnTo>
                      <a:pt x="346" y="80"/>
                    </a:lnTo>
                    <a:lnTo>
                      <a:pt x="346" y="80"/>
                    </a:lnTo>
                    <a:lnTo>
                      <a:pt x="338" y="89"/>
                    </a:lnTo>
                    <a:lnTo>
                      <a:pt x="338" y="89"/>
                    </a:lnTo>
                    <a:lnTo>
                      <a:pt x="312" y="111"/>
                    </a:lnTo>
                    <a:lnTo>
                      <a:pt x="312" y="111"/>
                    </a:lnTo>
                    <a:lnTo>
                      <a:pt x="272" y="146"/>
                    </a:lnTo>
                    <a:lnTo>
                      <a:pt x="272" y="146"/>
                    </a:lnTo>
                    <a:lnTo>
                      <a:pt x="220" y="192"/>
                    </a:lnTo>
                    <a:lnTo>
                      <a:pt x="220" y="192"/>
                    </a:lnTo>
                    <a:lnTo>
                      <a:pt x="189" y="218"/>
                    </a:lnTo>
                    <a:lnTo>
                      <a:pt x="186" y="221"/>
                    </a:lnTo>
                    <a:lnTo>
                      <a:pt x="183" y="221"/>
                    </a:lnTo>
                    <a:lnTo>
                      <a:pt x="183" y="223"/>
                    </a:lnTo>
                    <a:lnTo>
                      <a:pt x="183" y="223"/>
                    </a:lnTo>
                    <a:lnTo>
                      <a:pt x="180" y="229"/>
                    </a:lnTo>
                    <a:lnTo>
                      <a:pt x="180" y="229"/>
                    </a:lnTo>
                    <a:lnTo>
                      <a:pt x="177" y="240"/>
                    </a:lnTo>
                    <a:lnTo>
                      <a:pt x="177" y="252"/>
                    </a:lnTo>
                    <a:lnTo>
                      <a:pt x="177" y="252"/>
                    </a:lnTo>
                    <a:lnTo>
                      <a:pt x="180" y="258"/>
                    </a:lnTo>
                    <a:lnTo>
                      <a:pt x="180" y="258"/>
                    </a:lnTo>
                    <a:lnTo>
                      <a:pt x="183" y="260"/>
                    </a:lnTo>
                    <a:lnTo>
                      <a:pt x="183" y="260"/>
                    </a:lnTo>
                    <a:lnTo>
                      <a:pt x="189" y="266"/>
                    </a:lnTo>
                    <a:lnTo>
                      <a:pt x="189" y="266"/>
                    </a:lnTo>
                    <a:lnTo>
                      <a:pt x="194" y="275"/>
                    </a:lnTo>
                    <a:lnTo>
                      <a:pt x="194" y="275"/>
                    </a:lnTo>
                    <a:lnTo>
                      <a:pt x="212" y="292"/>
                    </a:lnTo>
                    <a:lnTo>
                      <a:pt x="212" y="292"/>
                    </a:lnTo>
                    <a:lnTo>
                      <a:pt x="126" y="298"/>
                    </a:lnTo>
                    <a:lnTo>
                      <a:pt x="126" y="298"/>
                    </a:lnTo>
                    <a:lnTo>
                      <a:pt x="74" y="301"/>
                    </a:lnTo>
                    <a:lnTo>
                      <a:pt x="74" y="301"/>
                    </a:lnTo>
                    <a:lnTo>
                      <a:pt x="51" y="301"/>
                    </a:lnTo>
                    <a:lnTo>
                      <a:pt x="49" y="301"/>
                    </a:lnTo>
                    <a:lnTo>
                      <a:pt x="49" y="301"/>
                    </a:lnTo>
                    <a:lnTo>
                      <a:pt x="49" y="301"/>
                    </a:lnTo>
                    <a:lnTo>
                      <a:pt x="49" y="275"/>
                    </a:lnTo>
                    <a:lnTo>
                      <a:pt x="49" y="275"/>
                    </a:lnTo>
                    <a:lnTo>
                      <a:pt x="51" y="226"/>
                    </a:lnTo>
                    <a:lnTo>
                      <a:pt x="51" y="226"/>
                    </a:lnTo>
                    <a:lnTo>
                      <a:pt x="57" y="137"/>
                    </a:lnTo>
                    <a:lnTo>
                      <a:pt x="57" y="137"/>
                    </a:lnTo>
                    <a:lnTo>
                      <a:pt x="74" y="152"/>
                    </a:lnTo>
                    <a:lnTo>
                      <a:pt x="74" y="152"/>
                    </a:lnTo>
                    <a:lnTo>
                      <a:pt x="83" y="160"/>
                    </a:lnTo>
                    <a:lnTo>
                      <a:pt x="86" y="163"/>
                    </a:lnTo>
                    <a:lnTo>
                      <a:pt x="86" y="163"/>
                    </a:lnTo>
                    <a:lnTo>
                      <a:pt x="97" y="172"/>
                    </a:lnTo>
                    <a:lnTo>
                      <a:pt x="97" y="172"/>
                    </a:lnTo>
                    <a:lnTo>
                      <a:pt x="109" y="172"/>
                    </a:lnTo>
                    <a:lnTo>
                      <a:pt x="120" y="169"/>
                    </a:lnTo>
                    <a:lnTo>
                      <a:pt x="120" y="169"/>
                    </a:lnTo>
                    <a:lnTo>
                      <a:pt x="126" y="166"/>
                    </a:lnTo>
                    <a:lnTo>
                      <a:pt x="126" y="166"/>
                    </a:lnTo>
                    <a:lnTo>
                      <a:pt x="129" y="163"/>
                    </a:lnTo>
                    <a:lnTo>
                      <a:pt x="131" y="158"/>
                    </a:lnTo>
                    <a:lnTo>
                      <a:pt x="131" y="158"/>
                    </a:lnTo>
                    <a:lnTo>
                      <a:pt x="157" y="129"/>
                    </a:lnTo>
                    <a:lnTo>
                      <a:pt x="157" y="129"/>
                    </a:lnTo>
                    <a:lnTo>
                      <a:pt x="203" y="77"/>
                    </a:lnTo>
                    <a:lnTo>
                      <a:pt x="203" y="77"/>
                    </a:lnTo>
                    <a:lnTo>
                      <a:pt x="238" y="37"/>
                    </a:lnTo>
                    <a:lnTo>
                      <a:pt x="238" y="37"/>
                    </a:lnTo>
                    <a:lnTo>
                      <a:pt x="260" y="11"/>
                    </a:lnTo>
                    <a:lnTo>
                      <a:pt x="260" y="11"/>
                    </a:lnTo>
                    <a:lnTo>
                      <a:pt x="266" y="0"/>
                    </a:lnTo>
                    <a:lnTo>
                      <a:pt x="266" y="0"/>
                    </a:lnTo>
                    <a:lnTo>
                      <a:pt x="258" y="9"/>
                    </a:lnTo>
                    <a:lnTo>
                      <a:pt x="258" y="9"/>
                    </a:lnTo>
                    <a:lnTo>
                      <a:pt x="232" y="31"/>
                    </a:lnTo>
                    <a:lnTo>
                      <a:pt x="232" y="31"/>
                    </a:lnTo>
                    <a:lnTo>
                      <a:pt x="192" y="66"/>
                    </a:lnTo>
                    <a:lnTo>
                      <a:pt x="192" y="66"/>
                    </a:lnTo>
                    <a:lnTo>
                      <a:pt x="140" y="111"/>
                    </a:lnTo>
                    <a:lnTo>
                      <a:pt x="140" y="111"/>
                    </a:lnTo>
                    <a:lnTo>
                      <a:pt x="109" y="137"/>
                    </a:lnTo>
                    <a:lnTo>
                      <a:pt x="109" y="137"/>
                    </a:lnTo>
                    <a:lnTo>
                      <a:pt x="106" y="137"/>
                    </a:lnTo>
                    <a:lnTo>
                      <a:pt x="106" y="137"/>
                    </a:lnTo>
                    <a:lnTo>
                      <a:pt x="100" y="129"/>
                    </a:lnTo>
                    <a:lnTo>
                      <a:pt x="100" y="129"/>
                    </a:lnTo>
                    <a:lnTo>
                      <a:pt x="68" y="94"/>
                    </a:lnTo>
                    <a:lnTo>
                      <a:pt x="66" y="92"/>
                    </a:lnTo>
                    <a:lnTo>
                      <a:pt x="63" y="89"/>
                    </a:lnTo>
                    <a:lnTo>
                      <a:pt x="63" y="89"/>
                    </a:lnTo>
                    <a:lnTo>
                      <a:pt x="63" y="89"/>
                    </a:lnTo>
                    <a:lnTo>
                      <a:pt x="63" y="89"/>
                    </a:lnTo>
                    <a:lnTo>
                      <a:pt x="60" y="86"/>
                    </a:lnTo>
                    <a:lnTo>
                      <a:pt x="60" y="86"/>
                    </a:lnTo>
                    <a:lnTo>
                      <a:pt x="60" y="86"/>
                    </a:lnTo>
                    <a:lnTo>
                      <a:pt x="51" y="80"/>
                    </a:lnTo>
                    <a:lnTo>
                      <a:pt x="51" y="80"/>
                    </a:lnTo>
                    <a:lnTo>
                      <a:pt x="46" y="80"/>
                    </a:lnTo>
                    <a:lnTo>
                      <a:pt x="37" y="80"/>
                    </a:lnTo>
                    <a:lnTo>
                      <a:pt x="37" y="80"/>
                    </a:lnTo>
                    <a:lnTo>
                      <a:pt x="28" y="83"/>
                    </a:lnTo>
                    <a:lnTo>
                      <a:pt x="23" y="89"/>
                    </a:lnTo>
                    <a:lnTo>
                      <a:pt x="23" y="89"/>
                    </a:lnTo>
                    <a:lnTo>
                      <a:pt x="20" y="97"/>
                    </a:lnTo>
                    <a:lnTo>
                      <a:pt x="20" y="97"/>
                    </a:lnTo>
                    <a:lnTo>
                      <a:pt x="17" y="106"/>
                    </a:lnTo>
                    <a:lnTo>
                      <a:pt x="17" y="109"/>
                    </a:lnTo>
                    <a:lnTo>
                      <a:pt x="17" y="114"/>
                    </a:lnTo>
                    <a:lnTo>
                      <a:pt x="17" y="114"/>
                    </a:lnTo>
                    <a:lnTo>
                      <a:pt x="17" y="126"/>
                    </a:lnTo>
                    <a:lnTo>
                      <a:pt x="17" y="126"/>
                    </a:lnTo>
                    <a:lnTo>
                      <a:pt x="8" y="223"/>
                    </a:lnTo>
                    <a:lnTo>
                      <a:pt x="8" y="223"/>
                    </a:lnTo>
                    <a:lnTo>
                      <a:pt x="3" y="272"/>
                    </a:lnTo>
                    <a:lnTo>
                      <a:pt x="3" y="272"/>
                    </a:lnTo>
                    <a:lnTo>
                      <a:pt x="3" y="298"/>
                    </a:lnTo>
                    <a:lnTo>
                      <a:pt x="0" y="309"/>
                    </a:lnTo>
                    <a:lnTo>
                      <a:pt x="0" y="312"/>
                    </a:lnTo>
                    <a:lnTo>
                      <a:pt x="0" y="315"/>
                    </a:lnTo>
                    <a:lnTo>
                      <a:pt x="0" y="315"/>
                    </a:lnTo>
                    <a:lnTo>
                      <a:pt x="0" y="321"/>
                    </a:lnTo>
                    <a:lnTo>
                      <a:pt x="0" y="321"/>
                    </a:lnTo>
                    <a:lnTo>
                      <a:pt x="3" y="323"/>
                    </a:lnTo>
                    <a:lnTo>
                      <a:pt x="3" y="323"/>
                    </a:lnTo>
                    <a:lnTo>
                      <a:pt x="5" y="332"/>
                    </a:lnTo>
                    <a:lnTo>
                      <a:pt x="11" y="341"/>
                    </a:lnTo>
                    <a:lnTo>
                      <a:pt x="11" y="341"/>
                    </a:lnTo>
                    <a:lnTo>
                      <a:pt x="20" y="347"/>
                    </a:lnTo>
                    <a:lnTo>
                      <a:pt x="28" y="349"/>
                    </a:lnTo>
                    <a:lnTo>
                      <a:pt x="28" y="349"/>
                    </a:lnTo>
                    <a:lnTo>
                      <a:pt x="37" y="349"/>
                    </a:lnTo>
                    <a:lnTo>
                      <a:pt x="40" y="349"/>
                    </a:lnTo>
                    <a:lnTo>
                      <a:pt x="54" y="349"/>
                    </a:lnTo>
                    <a:lnTo>
                      <a:pt x="54" y="349"/>
                    </a:lnTo>
                    <a:lnTo>
                      <a:pt x="80" y="347"/>
                    </a:lnTo>
                    <a:lnTo>
                      <a:pt x="80" y="347"/>
                    </a:lnTo>
                    <a:lnTo>
                      <a:pt x="129" y="344"/>
                    </a:lnTo>
                    <a:lnTo>
                      <a:pt x="129" y="344"/>
                    </a:lnTo>
                    <a:lnTo>
                      <a:pt x="226" y="335"/>
                    </a:lnTo>
                    <a:lnTo>
                      <a:pt x="226" y="335"/>
                    </a:lnTo>
                    <a:lnTo>
                      <a:pt x="238" y="332"/>
                    </a:lnTo>
                    <a:lnTo>
                      <a:pt x="243" y="332"/>
                    </a:lnTo>
                    <a:lnTo>
                      <a:pt x="243" y="332"/>
                    </a:lnTo>
                    <a:lnTo>
                      <a:pt x="246" y="332"/>
                    </a:lnTo>
                    <a:lnTo>
                      <a:pt x="246" y="332"/>
                    </a:lnTo>
                    <a:lnTo>
                      <a:pt x="246" y="332"/>
                    </a:lnTo>
                    <a:lnTo>
                      <a:pt x="246" y="332"/>
                    </a:lnTo>
                    <a:lnTo>
                      <a:pt x="252" y="329"/>
                    </a:lnTo>
                    <a:lnTo>
                      <a:pt x="252" y="329"/>
                    </a:lnTo>
                    <a:lnTo>
                      <a:pt x="255" y="329"/>
                    </a:lnTo>
                    <a:lnTo>
                      <a:pt x="255" y="329"/>
                    </a:lnTo>
                    <a:lnTo>
                      <a:pt x="260" y="326"/>
                    </a:lnTo>
                    <a:lnTo>
                      <a:pt x="266" y="321"/>
                    </a:lnTo>
                    <a:lnTo>
                      <a:pt x="266" y="321"/>
                    </a:lnTo>
                    <a:lnTo>
                      <a:pt x="269" y="312"/>
                    </a:lnTo>
                    <a:lnTo>
                      <a:pt x="269" y="303"/>
                    </a:lnTo>
                    <a:lnTo>
                      <a:pt x="269" y="303"/>
                    </a:lnTo>
                    <a:lnTo>
                      <a:pt x="266" y="292"/>
                    </a:lnTo>
                    <a:lnTo>
                      <a:pt x="266" y="292"/>
                    </a:lnTo>
                    <a:lnTo>
                      <a:pt x="260" y="286"/>
                    </a:lnTo>
                    <a:lnTo>
                      <a:pt x="260" y="286"/>
                    </a:lnTo>
                    <a:lnTo>
                      <a:pt x="252" y="281"/>
                    </a:lnTo>
                    <a:lnTo>
                      <a:pt x="252" y="281"/>
                    </a:lnTo>
                    <a:lnTo>
                      <a:pt x="220" y="249"/>
                    </a:lnTo>
                    <a:lnTo>
                      <a:pt x="220" y="249"/>
                    </a:lnTo>
                    <a:lnTo>
                      <a:pt x="212" y="243"/>
                    </a:lnTo>
                    <a:lnTo>
                      <a:pt x="212" y="240"/>
                    </a:lnTo>
                    <a:lnTo>
                      <a:pt x="212" y="238"/>
                    </a:lnTo>
                    <a:lnTo>
                      <a:pt x="212" y="238"/>
                    </a:lnTo>
                    <a:lnTo>
                      <a:pt x="238" y="209"/>
                    </a:lnTo>
                    <a:close/>
                    <a:moveTo>
                      <a:pt x="106" y="140"/>
                    </a:moveTo>
                    <a:lnTo>
                      <a:pt x="106" y="140"/>
                    </a:lnTo>
                    <a:close/>
                    <a:moveTo>
                      <a:pt x="34" y="117"/>
                    </a:moveTo>
                    <a:lnTo>
                      <a:pt x="34" y="117"/>
                    </a:lnTo>
                    <a:close/>
                    <a:moveTo>
                      <a:pt x="209" y="243"/>
                    </a:moveTo>
                    <a:lnTo>
                      <a:pt x="209" y="24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grpSp>
      </p:grpSp>
      <p:grpSp>
        <p:nvGrpSpPr>
          <p:cNvPr id="1429" name="Group 1428"/>
          <p:cNvGrpSpPr>
            <a:grpSpLocks noChangeAspect="1"/>
          </p:cNvGrpSpPr>
          <p:nvPr/>
        </p:nvGrpSpPr>
        <p:grpSpPr>
          <a:xfrm flipH="1" flipV="1">
            <a:off x="5721522" y="4397395"/>
            <a:ext cx="235477" cy="219986"/>
            <a:chOff x="5469972" y="2733106"/>
            <a:chExt cx="631145" cy="420577"/>
          </a:xfrm>
          <a:solidFill>
            <a:schemeClr val="tx2">
              <a:lumMod val="75000"/>
            </a:schemeClr>
          </a:solidFill>
        </p:grpSpPr>
        <p:sp>
          <p:nvSpPr>
            <p:cNvPr id="1500" name="Freeform 48"/>
            <p:cNvSpPr>
              <a:spLocks noChangeArrowheads="1"/>
            </p:cNvSpPr>
            <p:nvPr/>
          </p:nvSpPr>
          <p:spPr bwMode="auto">
            <a:xfrm>
              <a:off x="5469972" y="2733106"/>
              <a:ext cx="631145" cy="420577"/>
            </a:xfrm>
            <a:custGeom>
              <a:avLst/>
              <a:gdLst>
                <a:gd name="T0" fmla="*/ 2695 w 2719"/>
                <a:gd name="T1" fmla="*/ 246 h 1702"/>
                <a:gd name="T2" fmla="*/ 2515 w 2719"/>
                <a:gd name="T3" fmla="*/ 186 h 1702"/>
                <a:gd name="T4" fmla="*/ 2329 w 2719"/>
                <a:gd name="T5" fmla="*/ 123 h 1702"/>
                <a:gd name="T6" fmla="*/ 2143 w 2719"/>
                <a:gd name="T7" fmla="*/ 60 h 1702"/>
                <a:gd name="T8" fmla="*/ 1957 w 2719"/>
                <a:gd name="T9" fmla="*/ 0 h 1702"/>
                <a:gd name="T10" fmla="*/ 2137 w 2719"/>
                <a:gd name="T11" fmla="*/ 74 h 1702"/>
                <a:gd name="T12" fmla="*/ 2320 w 2719"/>
                <a:gd name="T13" fmla="*/ 146 h 1702"/>
                <a:gd name="T14" fmla="*/ 2503 w 2719"/>
                <a:gd name="T15" fmla="*/ 220 h 1702"/>
                <a:gd name="T16" fmla="*/ 2397 w 2719"/>
                <a:gd name="T17" fmla="*/ 246 h 1702"/>
                <a:gd name="T18" fmla="*/ 2277 w 2719"/>
                <a:gd name="T19" fmla="*/ 243 h 1702"/>
                <a:gd name="T20" fmla="*/ 2028 w 2719"/>
                <a:gd name="T21" fmla="*/ 241 h 1702"/>
                <a:gd name="T22" fmla="*/ 1696 w 2719"/>
                <a:gd name="T23" fmla="*/ 241 h 1702"/>
                <a:gd name="T24" fmla="*/ 1031 w 2719"/>
                <a:gd name="T25" fmla="*/ 241 h 1702"/>
                <a:gd name="T26" fmla="*/ 699 w 2719"/>
                <a:gd name="T27" fmla="*/ 238 h 1702"/>
                <a:gd name="T28" fmla="*/ 178 w 2719"/>
                <a:gd name="T29" fmla="*/ 238 h 1702"/>
                <a:gd name="T30" fmla="*/ 223 w 2719"/>
                <a:gd name="T31" fmla="*/ 220 h 1702"/>
                <a:gd name="T32" fmla="*/ 499 w 2719"/>
                <a:gd name="T33" fmla="*/ 112 h 1702"/>
                <a:gd name="T34" fmla="*/ 682 w 2719"/>
                <a:gd name="T35" fmla="*/ 37 h 1702"/>
                <a:gd name="T36" fmla="*/ 679 w 2719"/>
                <a:gd name="T37" fmla="*/ 29 h 1702"/>
                <a:gd name="T38" fmla="*/ 493 w 2719"/>
                <a:gd name="T39" fmla="*/ 91 h 1702"/>
                <a:gd name="T40" fmla="*/ 398 w 2719"/>
                <a:gd name="T41" fmla="*/ 123 h 1702"/>
                <a:gd name="T42" fmla="*/ 63 w 2719"/>
                <a:gd name="T43" fmla="*/ 238 h 1702"/>
                <a:gd name="T44" fmla="*/ 34 w 2719"/>
                <a:gd name="T45" fmla="*/ 238 h 1702"/>
                <a:gd name="T46" fmla="*/ 34 w 2719"/>
                <a:gd name="T47" fmla="*/ 238 h 1702"/>
                <a:gd name="T48" fmla="*/ 9 w 2719"/>
                <a:gd name="T49" fmla="*/ 249 h 1702"/>
                <a:gd name="T50" fmla="*/ 0 w 2719"/>
                <a:gd name="T51" fmla="*/ 272 h 1702"/>
                <a:gd name="T52" fmla="*/ 6 w 2719"/>
                <a:gd name="T53" fmla="*/ 1673 h 1702"/>
                <a:gd name="T54" fmla="*/ 6 w 2719"/>
                <a:gd name="T55" fmla="*/ 1675 h 1702"/>
                <a:gd name="T56" fmla="*/ 6 w 2719"/>
                <a:gd name="T57" fmla="*/ 1684 h 1702"/>
                <a:gd name="T58" fmla="*/ 23 w 2719"/>
                <a:gd name="T59" fmla="*/ 1701 h 1702"/>
                <a:gd name="T60" fmla="*/ 178 w 2719"/>
                <a:gd name="T61" fmla="*/ 1701 h 1702"/>
                <a:gd name="T62" fmla="*/ 607 w 2719"/>
                <a:gd name="T63" fmla="*/ 1699 h 1702"/>
                <a:gd name="T64" fmla="*/ 1183 w 2719"/>
                <a:gd name="T65" fmla="*/ 1693 h 1702"/>
                <a:gd name="T66" fmla="*/ 1756 w 2719"/>
                <a:gd name="T67" fmla="*/ 1684 h 1702"/>
                <a:gd name="T68" fmla="*/ 2329 w 2719"/>
                <a:gd name="T69" fmla="*/ 1673 h 1702"/>
                <a:gd name="T70" fmla="*/ 1756 w 2719"/>
                <a:gd name="T71" fmla="*/ 1664 h 1702"/>
                <a:gd name="T72" fmla="*/ 1183 w 2719"/>
                <a:gd name="T73" fmla="*/ 1656 h 1702"/>
                <a:gd name="T74" fmla="*/ 607 w 2719"/>
                <a:gd name="T75" fmla="*/ 1650 h 1702"/>
                <a:gd name="T76" fmla="*/ 178 w 2719"/>
                <a:gd name="T77" fmla="*/ 1647 h 1702"/>
                <a:gd name="T78" fmla="*/ 66 w 2719"/>
                <a:gd name="T79" fmla="*/ 974 h 1702"/>
                <a:gd name="T80" fmla="*/ 367 w 2719"/>
                <a:gd name="T81" fmla="*/ 306 h 1702"/>
                <a:gd name="T82" fmla="*/ 1000 w 2719"/>
                <a:gd name="T83" fmla="*/ 304 h 1702"/>
                <a:gd name="T84" fmla="*/ 1364 w 2719"/>
                <a:gd name="T85" fmla="*/ 306 h 1702"/>
                <a:gd name="T86" fmla="*/ 1862 w 2719"/>
                <a:gd name="T87" fmla="*/ 304 h 1702"/>
                <a:gd name="T88" fmla="*/ 2194 w 2719"/>
                <a:gd name="T89" fmla="*/ 301 h 1702"/>
                <a:gd name="T90" fmla="*/ 2360 w 2719"/>
                <a:gd name="T91" fmla="*/ 298 h 1702"/>
                <a:gd name="T92" fmla="*/ 2670 w 2719"/>
                <a:gd name="T93" fmla="*/ 298 h 1702"/>
                <a:gd name="T94" fmla="*/ 2675 w 2719"/>
                <a:gd name="T95" fmla="*/ 621 h 1702"/>
                <a:gd name="T96" fmla="*/ 2678 w 2719"/>
                <a:gd name="T97" fmla="*/ 974 h 1702"/>
                <a:gd name="T98" fmla="*/ 2687 w 2719"/>
                <a:gd name="T99" fmla="*/ 1323 h 1702"/>
                <a:gd name="T100" fmla="*/ 2695 w 2719"/>
                <a:gd name="T101" fmla="*/ 1673 h 1702"/>
                <a:gd name="T102" fmla="*/ 2704 w 2719"/>
                <a:gd name="T103" fmla="*/ 1323 h 1702"/>
                <a:gd name="T104" fmla="*/ 2710 w 2719"/>
                <a:gd name="T105" fmla="*/ 974 h 1702"/>
                <a:gd name="T106" fmla="*/ 2715 w 2719"/>
                <a:gd name="T107" fmla="*/ 621 h 1702"/>
                <a:gd name="T108" fmla="*/ 2718 w 2719"/>
                <a:gd name="T109" fmla="*/ 272 h 1702"/>
                <a:gd name="T110" fmla="*/ 2718 w 2719"/>
                <a:gd name="T111" fmla="*/ 272 h 1702"/>
                <a:gd name="T112" fmla="*/ 2712 w 2719"/>
                <a:gd name="T113" fmla="*/ 255 h 1702"/>
                <a:gd name="T114" fmla="*/ 2695 w 2719"/>
                <a:gd name="T115" fmla="*/ 246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9" h="1702">
                  <a:moveTo>
                    <a:pt x="2695" y="246"/>
                  </a:moveTo>
                  <a:lnTo>
                    <a:pt x="2695" y="246"/>
                  </a:lnTo>
                  <a:lnTo>
                    <a:pt x="2690" y="246"/>
                  </a:lnTo>
                  <a:lnTo>
                    <a:pt x="2515" y="186"/>
                  </a:lnTo>
                  <a:lnTo>
                    <a:pt x="2515" y="186"/>
                  </a:lnTo>
                  <a:lnTo>
                    <a:pt x="2329" y="123"/>
                  </a:lnTo>
                  <a:lnTo>
                    <a:pt x="2237" y="91"/>
                  </a:lnTo>
                  <a:lnTo>
                    <a:pt x="2143" y="60"/>
                  </a:lnTo>
                  <a:lnTo>
                    <a:pt x="2048" y="29"/>
                  </a:lnTo>
                  <a:lnTo>
                    <a:pt x="1957" y="0"/>
                  </a:lnTo>
                  <a:lnTo>
                    <a:pt x="2045" y="37"/>
                  </a:lnTo>
                  <a:lnTo>
                    <a:pt x="2137" y="74"/>
                  </a:lnTo>
                  <a:lnTo>
                    <a:pt x="2229" y="112"/>
                  </a:lnTo>
                  <a:lnTo>
                    <a:pt x="2320" y="146"/>
                  </a:lnTo>
                  <a:lnTo>
                    <a:pt x="2320" y="146"/>
                  </a:lnTo>
                  <a:lnTo>
                    <a:pt x="2503" y="220"/>
                  </a:lnTo>
                  <a:lnTo>
                    <a:pt x="2569" y="246"/>
                  </a:lnTo>
                  <a:lnTo>
                    <a:pt x="2397" y="246"/>
                  </a:lnTo>
                  <a:lnTo>
                    <a:pt x="2360" y="243"/>
                  </a:lnTo>
                  <a:lnTo>
                    <a:pt x="2277" y="243"/>
                  </a:lnTo>
                  <a:lnTo>
                    <a:pt x="2194" y="243"/>
                  </a:lnTo>
                  <a:lnTo>
                    <a:pt x="2028" y="241"/>
                  </a:lnTo>
                  <a:lnTo>
                    <a:pt x="1862" y="241"/>
                  </a:lnTo>
                  <a:lnTo>
                    <a:pt x="1696" y="241"/>
                  </a:lnTo>
                  <a:lnTo>
                    <a:pt x="1364" y="238"/>
                  </a:lnTo>
                  <a:lnTo>
                    <a:pt x="1031" y="241"/>
                  </a:lnTo>
                  <a:lnTo>
                    <a:pt x="1000" y="241"/>
                  </a:lnTo>
                  <a:lnTo>
                    <a:pt x="699" y="238"/>
                  </a:lnTo>
                  <a:lnTo>
                    <a:pt x="367" y="238"/>
                  </a:lnTo>
                  <a:lnTo>
                    <a:pt x="178" y="238"/>
                  </a:lnTo>
                  <a:lnTo>
                    <a:pt x="223" y="220"/>
                  </a:lnTo>
                  <a:lnTo>
                    <a:pt x="223" y="220"/>
                  </a:lnTo>
                  <a:lnTo>
                    <a:pt x="407" y="146"/>
                  </a:lnTo>
                  <a:lnTo>
                    <a:pt x="499" y="112"/>
                  </a:lnTo>
                  <a:lnTo>
                    <a:pt x="590" y="74"/>
                  </a:lnTo>
                  <a:lnTo>
                    <a:pt x="682" y="37"/>
                  </a:lnTo>
                  <a:lnTo>
                    <a:pt x="774" y="0"/>
                  </a:lnTo>
                  <a:lnTo>
                    <a:pt x="679" y="29"/>
                  </a:lnTo>
                  <a:lnTo>
                    <a:pt x="585" y="60"/>
                  </a:lnTo>
                  <a:lnTo>
                    <a:pt x="493" y="91"/>
                  </a:lnTo>
                  <a:lnTo>
                    <a:pt x="398" y="123"/>
                  </a:lnTo>
                  <a:lnTo>
                    <a:pt x="398" y="123"/>
                  </a:lnTo>
                  <a:lnTo>
                    <a:pt x="212" y="186"/>
                  </a:lnTo>
                  <a:lnTo>
                    <a:pt x="63" y="238"/>
                  </a:lnTo>
                  <a:lnTo>
                    <a:pt x="34" y="238"/>
                  </a:lnTo>
                  <a:lnTo>
                    <a:pt x="34" y="238"/>
                  </a:lnTo>
                  <a:lnTo>
                    <a:pt x="34" y="238"/>
                  </a:lnTo>
                  <a:lnTo>
                    <a:pt x="34" y="238"/>
                  </a:lnTo>
                  <a:lnTo>
                    <a:pt x="20" y="241"/>
                  </a:lnTo>
                  <a:lnTo>
                    <a:pt x="9" y="249"/>
                  </a:lnTo>
                  <a:lnTo>
                    <a:pt x="3" y="258"/>
                  </a:lnTo>
                  <a:lnTo>
                    <a:pt x="0" y="272"/>
                  </a:lnTo>
                  <a:lnTo>
                    <a:pt x="0" y="974"/>
                  </a:lnTo>
                  <a:lnTo>
                    <a:pt x="6" y="1673"/>
                  </a:lnTo>
                  <a:lnTo>
                    <a:pt x="6" y="1675"/>
                  </a:lnTo>
                  <a:lnTo>
                    <a:pt x="6" y="1675"/>
                  </a:lnTo>
                  <a:lnTo>
                    <a:pt x="6" y="1675"/>
                  </a:lnTo>
                  <a:lnTo>
                    <a:pt x="6" y="1684"/>
                  </a:lnTo>
                  <a:lnTo>
                    <a:pt x="15" y="1696"/>
                  </a:lnTo>
                  <a:lnTo>
                    <a:pt x="23" y="1701"/>
                  </a:lnTo>
                  <a:lnTo>
                    <a:pt x="34" y="1701"/>
                  </a:lnTo>
                  <a:lnTo>
                    <a:pt x="178" y="1701"/>
                  </a:lnTo>
                  <a:lnTo>
                    <a:pt x="321" y="1701"/>
                  </a:lnTo>
                  <a:lnTo>
                    <a:pt x="607" y="1699"/>
                  </a:lnTo>
                  <a:lnTo>
                    <a:pt x="894" y="1696"/>
                  </a:lnTo>
                  <a:lnTo>
                    <a:pt x="1183" y="1693"/>
                  </a:lnTo>
                  <a:lnTo>
                    <a:pt x="1469" y="1690"/>
                  </a:lnTo>
                  <a:lnTo>
                    <a:pt x="1756" y="1684"/>
                  </a:lnTo>
                  <a:lnTo>
                    <a:pt x="2042" y="1678"/>
                  </a:lnTo>
                  <a:lnTo>
                    <a:pt x="2329" y="1673"/>
                  </a:lnTo>
                  <a:lnTo>
                    <a:pt x="2042" y="1667"/>
                  </a:lnTo>
                  <a:lnTo>
                    <a:pt x="1756" y="1664"/>
                  </a:lnTo>
                  <a:lnTo>
                    <a:pt x="1469" y="1658"/>
                  </a:lnTo>
                  <a:lnTo>
                    <a:pt x="1183" y="1656"/>
                  </a:lnTo>
                  <a:lnTo>
                    <a:pt x="894" y="1653"/>
                  </a:lnTo>
                  <a:lnTo>
                    <a:pt x="607" y="1650"/>
                  </a:lnTo>
                  <a:lnTo>
                    <a:pt x="321" y="1647"/>
                  </a:lnTo>
                  <a:lnTo>
                    <a:pt x="178" y="1647"/>
                  </a:lnTo>
                  <a:lnTo>
                    <a:pt x="63" y="1644"/>
                  </a:lnTo>
                  <a:lnTo>
                    <a:pt x="66" y="974"/>
                  </a:lnTo>
                  <a:lnTo>
                    <a:pt x="66" y="306"/>
                  </a:lnTo>
                  <a:lnTo>
                    <a:pt x="367" y="306"/>
                  </a:lnTo>
                  <a:lnTo>
                    <a:pt x="699" y="304"/>
                  </a:lnTo>
                  <a:lnTo>
                    <a:pt x="1000" y="304"/>
                  </a:lnTo>
                  <a:lnTo>
                    <a:pt x="1031" y="304"/>
                  </a:lnTo>
                  <a:lnTo>
                    <a:pt x="1364" y="306"/>
                  </a:lnTo>
                  <a:lnTo>
                    <a:pt x="1696" y="304"/>
                  </a:lnTo>
                  <a:lnTo>
                    <a:pt x="1862" y="304"/>
                  </a:lnTo>
                  <a:lnTo>
                    <a:pt x="2028" y="304"/>
                  </a:lnTo>
                  <a:lnTo>
                    <a:pt x="2194" y="301"/>
                  </a:lnTo>
                  <a:lnTo>
                    <a:pt x="2277" y="301"/>
                  </a:lnTo>
                  <a:lnTo>
                    <a:pt x="2360" y="298"/>
                  </a:lnTo>
                  <a:lnTo>
                    <a:pt x="2397" y="298"/>
                  </a:lnTo>
                  <a:lnTo>
                    <a:pt x="2670" y="298"/>
                  </a:lnTo>
                  <a:lnTo>
                    <a:pt x="2673" y="447"/>
                  </a:lnTo>
                  <a:lnTo>
                    <a:pt x="2675" y="621"/>
                  </a:lnTo>
                  <a:lnTo>
                    <a:pt x="2675" y="621"/>
                  </a:lnTo>
                  <a:lnTo>
                    <a:pt x="2678" y="974"/>
                  </a:lnTo>
                  <a:lnTo>
                    <a:pt x="2678" y="974"/>
                  </a:lnTo>
                  <a:lnTo>
                    <a:pt x="2687" y="1323"/>
                  </a:lnTo>
                  <a:lnTo>
                    <a:pt x="2690" y="1498"/>
                  </a:lnTo>
                  <a:lnTo>
                    <a:pt x="2695" y="1673"/>
                  </a:lnTo>
                  <a:lnTo>
                    <a:pt x="2698" y="1498"/>
                  </a:lnTo>
                  <a:lnTo>
                    <a:pt x="2704" y="1323"/>
                  </a:lnTo>
                  <a:lnTo>
                    <a:pt x="2704" y="1323"/>
                  </a:lnTo>
                  <a:lnTo>
                    <a:pt x="2710" y="974"/>
                  </a:lnTo>
                  <a:lnTo>
                    <a:pt x="2710" y="974"/>
                  </a:lnTo>
                  <a:lnTo>
                    <a:pt x="2715" y="621"/>
                  </a:lnTo>
                  <a:lnTo>
                    <a:pt x="2718" y="447"/>
                  </a:lnTo>
                  <a:lnTo>
                    <a:pt x="2718" y="272"/>
                  </a:lnTo>
                  <a:lnTo>
                    <a:pt x="2718" y="272"/>
                  </a:lnTo>
                  <a:lnTo>
                    <a:pt x="2718" y="272"/>
                  </a:lnTo>
                  <a:lnTo>
                    <a:pt x="2715" y="263"/>
                  </a:lnTo>
                  <a:lnTo>
                    <a:pt x="2712" y="255"/>
                  </a:lnTo>
                  <a:lnTo>
                    <a:pt x="2704" y="249"/>
                  </a:lnTo>
                  <a:lnTo>
                    <a:pt x="2695" y="24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01" name="Freeform 21"/>
            <p:cNvSpPr>
              <a:spLocks noChangeArrowheads="1"/>
            </p:cNvSpPr>
            <p:nvPr/>
          </p:nvSpPr>
          <p:spPr bwMode="auto">
            <a:xfrm>
              <a:off x="5806508" y="2824188"/>
              <a:ext cx="219667" cy="116046"/>
            </a:xfrm>
            <a:custGeom>
              <a:avLst/>
              <a:gdLst>
                <a:gd name="T0" fmla="*/ 653 w 1092"/>
                <a:gd name="T1" fmla="*/ 372 h 542"/>
                <a:gd name="T2" fmla="*/ 630 w 1092"/>
                <a:gd name="T3" fmla="*/ 363 h 542"/>
                <a:gd name="T4" fmla="*/ 618 w 1092"/>
                <a:gd name="T5" fmla="*/ 363 h 542"/>
                <a:gd name="T6" fmla="*/ 581 w 1092"/>
                <a:gd name="T7" fmla="*/ 366 h 542"/>
                <a:gd name="T8" fmla="*/ 232 w 1092"/>
                <a:gd name="T9" fmla="*/ 375 h 542"/>
                <a:gd name="T10" fmla="*/ 28 w 1092"/>
                <a:gd name="T11" fmla="*/ 386 h 542"/>
                <a:gd name="T12" fmla="*/ 28 w 1092"/>
                <a:gd name="T13" fmla="*/ 389 h 542"/>
                <a:gd name="T14" fmla="*/ 232 w 1092"/>
                <a:gd name="T15" fmla="*/ 398 h 542"/>
                <a:gd name="T16" fmla="*/ 581 w 1092"/>
                <a:gd name="T17" fmla="*/ 406 h 542"/>
                <a:gd name="T18" fmla="*/ 618 w 1092"/>
                <a:gd name="T19" fmla="*/ 409 h 542"/>
                <a:gd name="T20" fmla="*/ 615 w 1092"/>
                <a:gd name="T21" fmla="*/ 501 h 542"/>
                <a:gd name="T22" fmla="*/ 615 w 1092"/>
                <a:gd name="T23" fmla="*/ 509 h 542"/>
                <a:gd name="T24" fmla="*/ 618 w 1092"/>
                <a:gd name="T25" fmla="*/ 515 h 542"/>
                <a:gd name="T26" fmla="*/ 630 w 1092"/>
                <a:gd name="T27" fmla="*/ 535 h 542"/>
                <a:gd name="T28" fmla="*/ 647 w 1092"/>
                <a:gd name="T29" fmla="*/ 541 h 542"/>
                <a:gd name="T30" fmla="*/ 667 w 1092"/>
                <a:gd name="T31" fmla="*/ 535 h 542"/>
                <a:gd name="T32" fmla="*/ 879 w 1092"/>
                <a:gd name="T33" fmla="*/ 415 h 542"/>
                <a:gd name="T34" fmla="*/ 1028 w 1092"/>
                <a:gd name="T35" fmla="*/ 326 h 542"/>
                <a:gd name="T36" fmla="*/ 1074 w 1092"/>
                <a:gd name="T37" fmla="*/ 300 h 542"/>
                <a:gd name="T38" fmla="*/ 1077 w 1092"/>
                <a:gd name="T39" fmla="*/ 297 h 542"/>
                <a:gd name="T40" fmla="*/ 1091 w 1092"/>
                <a:gd name="T41" fmla="*/ 274 h 542"/>
                <a:gd name="T42" fmla="*/ 1082 w 1092"/>
                <a:gd name="T43" fmla="*/ 246 h 542"/>
                <a:gd name="T44" fmla="*/ 1054 w 1092"/>
                <a:gd name="T45" fmla="*/ 229 h 542"/>
                <a:gd name="T46" fmla="*/ 976 w 1092"/>
                <a:gd name="T47" fmla="*/ 183 h 542"/>
                <a:gd name="T48" fmla="*/ 667 w 1092"/>
                <a:gd name="T49" fmla="*/ 5 h 542"/>
                <a:gd name="T50" fmla="*/ 661 w 1092"/>
                <a:gd name="T51" fmla="*/ 2 h 542"/>
                <a:gd name="T52" fmla="*/ 653 w 1092"/>
                <a:gd name="T53" fmla="*/ 0 h 542"/>
                <a:gd name="T54" fmla="*/ 627 w 1092"/>
                <a:gd name="T55" fmla="*/ 8 h 542"/>
                <a:gd name="T56" fmla="*/ 618 w 1092"/>
                <a:gd name="T57" fmla="*/ 25 h 542"/>
                <a:gd name="T58" fmla="*/ 618 w 1092"/>
                <a:gd name="T59" fmla="*/ 54 h 542"/>
                <a:gd name="T60" fmla="*/ 618 w 1092"/>
                <a:gd name="T61" fmla="*/ 134 h 542"/>
                <a:gd name="T62" fmla="*/ 581 w 1092"/>
                <a:gd name="T63" fmla="*/ 134 h 542"/>
                <a:gd name="T64" fmla="*/ 232 w 1092"/>
                <a:gd name="T65" fmla="*/ 146 h 542"/>
                <a:gd name="T66" fmla="*/ 28 w 1092"/>
                <a:gd name="T67" fmla="*/ 154 h 542"/>
                <a:gd name="T68" fmla="*/ 28 w 1092"/>
                <a:gd name="T69" fmla="*/ 157 h 542"/>
                <a:gd name="T70" fmla="*/ 232 w 1092"/>
                <a:gd name="T71" fmla="*/ 166 h 542"/>
                <a:gd name="T72" fmla="*/ 581 w 1092"/>
                <a:gd name="T73" fmla="*/ 177 h 542"/>
                <a:gd name="T74" fmla="*/ 618 w 1092"/>
                <a:gd name="T75" fmla="*/ 177 h 542"/>
                <a:gd name="T76" fmla="*/ 635 w 1092"/>
                <a:gd name="T77" fmla="*/ 177 h 542"/>
                <a:gd name="T78" fmla="*/ 659 w 1092"/>
                <a:gd name="T79" fmla="*/ 163 h 542"/>
                <a:gd name="T80" fmla="*/ 664 w 1092"/>
                <a:gd name="T81" fmla="*/ 148 h 542"/>
                <a:gd name="T82" fmla="*/ 664 w 1092"/>
                <a:gd name="T83" fmla="*/ 140 h 542"/>
                <a:gd name="T84" fmla="*/ 664 w 1092"/>
                <a:gd name="T85" fmla="*/ 108 h 542"/>
                <a:gd name="T86" fmla="*/ 848 w 1092"/>
                <a:gd name="T87" fmla="*/ 171 h 542"/>
                <a:gd name="T88" fmla="*/ 1011 w 1092"/>
                <a:gd name="T89" fmla="*/ 269 h 542"/>
                <a:gd name="T90" fmla="*/ 950 w 1092"/>
                <a:gd name="T91" fmla="*/ 306 h 542"/>
                <a:gd name="T92" fmla="*/ 667 w 1092"/>
                <a:gd name="T93" fmla="*/ 478 h 542"/>
                <a:gd name="T94" fmla="*/ 664 w 1092"/>
                <a:gd name="T95" fmla="*/ 401 h 542"/>
                <a:gd name="T96" fmla="*/ 618 w 1092"/>
                <a:gd name="T97" fmla="*/ 143 h 542"/>
                <a:gd name="T98" fmla="*/ 641 w 1092"/>
                <a:gd name="T99" fmla="*/ 48 h 542"/>
                <a:gd name="T100" fmla="*/ 667 w 1092"/>
                <a:gd name="T101" fmla="*/ 34 h 542"/>
                <a:gd name="T102" fmla="*/ 667 w 1092"/>
                <a:gd name="T103" fmla="*/ 506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2" h="542">
                  <a:moveTo>
                    <a:pt x="661" y="386"/>
                  </a:moveTo>
                  <a:lnTo>
                    <a:pt x="661" y="386"/>
                  </a:lnTo>
                  <a:lnTo>
                    <a:pt x="659" y="381"/>
                  </a:lnTo>
                  <a:lnTo>
                    <a:pt x="653" y="372"/>
                  </a:lnTo>
                  <a:lnTo>
                    <a:pt x="644" y="369"/>
                  </a:lnTo>
                  <a:lnTo>
                    <a:pt x="635" y="366"/>
                  </a:lnTo>
                  <a:lnTo>
                    <a:pt x="635" y="366"/>
                  </a:lnTo>
                  <a:lnTo>
                    <a:pt x="630" y="363"/>
                  </a:lnTo>
                  <a:lnTo>
                    <a:pt x="627" y="363"/>
                  </a:lnTo>
                  <a:lnTo>
                    <a:pt x="624" y="363"/>
                  </a:lnTo>
                  <a:lnTo>
                    <a:pt x="618" y="363"/>
                  </a:lnTo>
                  <a:lnTo>
                    <a:pt x="618" y="363"/>
                  </a:lnTo>
                  <a:lnTo>
                    <a:pt x="607" y="363"/>
                  </a:lnTo>
                  <a:lnTo>
                    <a:pt x="607" y="363"/>
                  </a:lnTo>
                  <a:lnTo>
                    <a:pt x="581" y="366"/>
                  </a:lnTo>
                  <a:lnTo>
                    <a:pt x="581" y="366"/>
                  </a:lnTo>
                  <a:lnTo>
                    <a:pt x="392" y="369"/>
                  </a:lnTo>
                  <a:lnTo>
                    <a:pt x="392" y="369"/>
                  </a:lnTo>
                  <a:lnTo>
                    <a:pt x="232" y="375"/>
                  </a:lnTo>
                  <a:lnTo>
                    <a:pt x="232" y="375"/>
                  </a:lnTo>
                  <a:lnTo>
                    <a:pt x="106" y="381"/>
                  </a:lnTo>
                  <a:lnTo>
                    <a:pt x="106" y="381"/>
                  </a:lnTo>
                  <a:lnTo>
                    <a:pt x="28" y="386"/>
                  </a:lnTo>
                  <a:lnTo>
                    <a:pt x="28" y="386"/>
                  </a:lnTo>
                  <a:lnTo>
                    <a:pt x="0" y="386"/>
                  </a:lnTo>
                  <a:lnTo>
                    <a:pt x="0" y="386"/>
                  </a:lnTo>
                  <a:lnTo>
                    <a:pt x="28" y="389"/>
                  </a:lnTo>
                  <a:lnTo>
                    <a:pt x="28" y="389"/>
                  </a:lnTo>
                  <a:lnTo>
                    <a:pt x="106" y="392"/>
                  </a:lnTo>
                  <a:lnTo>
                    <a:pt x="106" y="392"/>
                  </a:lnTo>
                  <a:lnTo>
                    <a:pt x="232" y="398"/>
                  </a:lnTo>
                  <a:lnTo>
                    <a:pt x="232" y="398"/>
                  </a:lnTo>
                  <a:lnTo>
                    <a:pt x="392" y="403"/>
                  </a:lnTo>
                  <a:lnTo>
                    <a:pt x="392" y="403"/>
                  </a:lnTo>
                  <a:lnTo>
                    <a:pt x="581" y="406"/>
                  </a:lnTo>
                  <a:lnTo>
                    <a:pt x="581" y="406"/>
                  </a:lnTo>
                  <a:lnTo>
                    <a:pt x="607" y="409"/>
                  </a:lnTo>
                  <a:lnTo>
                    <a:pt x="607" y="409"/>
                  </a:lnTo>
                  <a:lnTo>
                    <a:pt x="618" y="409"/>
                  </a:lnTo>
                  <a:lnTo>
                    <a:pt x="618" y="409"/>
                  </a:lnTo>
                  <a:lnTo>
                    <a:pt x="618" y="435"/>
                  </a:lnTo>
                  <a:lnTo>
                    <a:pt x="618" y="435"/>
                  </a:lnTo>
                  <a:lnTo>
                    <a:pt x="618" y="486"/>
                  </a:lnTo>
                  <a:lnTo>
                    <a:pt x="615" y="501"/>
                  </a:lnTo>
                  <a:lnTo>
                    <a:pt x="615" y="504"/>
                  </a:lnTo>
                  <a:lnTo>
                    <a:pt x="615" y="506"/>
                  </a:lnTo>
                  <a:lnTo>
                    <a:pt x="615" y="509"/>
                  </a:lnTo>
                  <a:lnTo>
                    <a:pt x="615" y="509"/>
                  </a:lnTo>
                  <a:lnTo>
                    <a:pt x="618" y="512"/>
                  </a:lnTo>
                  <a:lnTo>
                    <a:pt x="618" y="512"/>
                  </a:lnTo>
                  <a:lnTo>
                    <a:pt x="618" y="515"/>
                  </a:lnTo>
                  <a:lnTo>
                    <a:pt x="618" y="515"/>
                  </a:lnTo>
                  <a:lnTo>
                    <a:pt x="618" y="521"/>
                  </a:lnTo>
                  <a:lnTo>
                    <a:pt x="618" y="521"/>
                  </a:lnTo>
                  <a:lnTo>
                    <a:pt x="624" y="527"/>
                  </a:lnTo>
                  <a:lnTo>
                    <a:pt x="630" y="535"/>
                  </a:lnTo>
                  <a:lnTo>
                    <a:pt x="630" y="535"/>
                  </a:lnTo>
                  <a:lnTo>
                    <a:pt x="638" y="538"/>
                  </a:lnTo>
                  <a:lnTo>
                    <a:pt x="647" y="541"/>
                  </a:lnTo>
                  <a:lnTo>
                    <a:pt x="647" y="541"/>
                  </a:lnTo>
                  <a:lnTo>
                    <a:pt x="661" y="538"/>
                  </a:lnTo>
                  <a:lnTo>
                    <a:pt x="661" y="538"/>
                  </a:lnTo>
                  <a:lnTo>
                    <a:pt x="664" y="535"/>
                  </a:lnTo>
                  <a:lnTo>
                    <a:pt x="667" y="535"/>
                  </a:lnTo>
                  <a:lnTo>
                    <a:pt x="670" y="532"/>
                  </a:lnTo>
                  <a:lnTo>
                    <a:pt x="681" y="527"/>
                  </a:lnTo>
                  <a:lnTo>
                    <a:pt x="681" y="527"/>
                  </a:lnTo>
                  <a:lnTo>
                    <a:pt x="879" y="415"/>
                  </a:lnTo>
                  <a:lnTo>
                    <a:pt x="879" y="415"/>
                  </a:lnTo>
                  <a:lnTo>
                    <a:pt x="979" y="355"/>
                  </a:lnTo>
                  <a:lnTo>
                    <a:pt x="979" y="355"/>
                  </a:lnTo>
                  <a:lnTo>
                    <a:pt x="1028" y="326"/>
                  </a:lnTo>
                  <a:lnTo>
                    <a:pt x="1054" y="312"/>
                  </a:lnTo>
                  <a:lnTo>
                    <a:pt x="1068" y="303"/>
                  </a:lnTo>
                  <a:lnTo>
                    <a:pt x="1071" y="300"/>
                  </a:lnTo>
                  <a:lnTo>
                    <a:pt x="1074" y="300"/>
                  </a:lnTo>
                  <a:lnTo>
                    <a:pt x="1074" y="300"/>
                  </a:lnTo>
                  <a:lnTo>
                    <a:pt x="1074" y="300"/>
                  </a:lnTo>
                  <a:lnTo>
                    <a:pt x="1077" y="297"/>
                  </a:lnTo>
                  <a:lnTo>
                    <a:pt x="1077" y="297"/>
                  </a:lnTo>
                  <a:lnTo>
                    <a:pt x="1082" y="292"/>
                  </a:lnTo>
                  <a:lnTo>
                    <a:pt x="1088" y="283"/>
                  </a:lnTo>
                  <a:lnTo>
                    <a:pt x="1088" y="283"/>
                  </a:lnTo>
                  <a:lnTo>
                    <a:pt x="1091" y="274"/>
                  </a:lnTo>
                  <a:lnTo>
                    <a:pt x="1091" y="263"/>
                  </a:lnTo>
                  <a:lnTo>
                    <a:pt x="1091" y="263"/>
                  </a:lnTo>
                  <a:lnTo>
                    <a:pt x="1085" y="252"/>
                  </a:lnTo>
                  <a:lnTo>
                    <a:pt x="1082" y="246"/>
                  </a:lnTo>
                  <a:lnTo>
                    <a:pt x="1082" y="246"/>
                  </a:lnTo>
                  <a:lnTo>
                    <a:pt x="1071" y="237"/>
                  </a:lnTo>
                  <a:lnTo>
                    <a:pt x="1065" y="234"/>
                  </a:lnTo>
                  <a:lnTo>
                    <a:pt x="1054" y="229"/>
                  </a:lnTo>
                  <a:lnTo>
                    <a:pt x="1028" y="211"/>
                  </a:lnTo>
                  <a:lnTo>
                    <a:pt x="1028" y="211"/>
                  </a:lnTo>
                  <a:lnTo>
                    <a:pt x="976" y="183"/>
                  </a:lnTo>
                  <a:lnTo>
                    <a:pt x="976" y="183"/>
                  </a:lnTo>
                  <a:lnTo>
                    <a:pt x="876" y="126"/>
                  </a:lnTo>
                  <a:lnTo>
                    <a:pt x="876" y="126"/>
                  </a:lnTo>
                  <a:lnTo>
                    <a:pt x="678" y="11"/>
                  </a:lnTo>
                  <a:lnTo>
                    <a:pt x="667" y="5"/>
                  </a:lnTo>
                  <a:lnTo>
                    <a:pt x="667" y="5"/>
                  </a:lnTo>
                  <a:lnTo>
                    <a:pt x="664" y="2"/>
                  </a:lnTo>
                  <a:lnTo>
                    <a:pt x="661" y="2"/>
                  </a:lnTo>
                  <a:lnTo>
                    <a:pt x="661" y="2"/>
                  </a:lnTo>
                  <a:lnTo>
                    <a:pt x="659" y="0"/>
                  </a:lnTo>
                  <a:lnTo>
                    <a:pt x="659" y="0"/>
                  </a:lnTo>
                  <a:lnTo>
                    <a:pt x="653" y="0"/>
                  </a:lnTo>
                  <a:lnTo>
                    <a:pt x="653" y="0"/>
                  </a:lnTo>
                  <a:lnTo>
                    <a:pt x="644" y="0"/>
                  </a:lnTo>
                  <a:lnTo>
                    <a:pt x="635" y="2"/>
                  </a:lnTo>
                  <a:lnTo>
                    <a:pt x="635" y="2"/>
                  </a:lnTo>
                  <a:lnTo>
                    <a:pt x="627" y="8"/>
                  </a:lnTo>
                  <a:lnTo>
                    <a:pt x="621" y="14"/>
                  </a:lnTo>
                  <a:lnTo>
                    <a:pt x="621" y="14"/>
                  </a:lnTo>
                  <a:lnTo>
                    <a:pt x="618" y="25"/>
                  </a:lnTo>
                  <a:lnTo>
                    <a:pt x="618" y="25"/>
                  </a:lnTo>
                  <a:lnTo>
                    <a:pt x="615" y="31"/>
                  </a:lnTo>
                  <a:lnTo>
                    <a:pt x="615" y="34"/>
                  </a:lnTo>
                  <a:lnTo>
                    <a:pt x="615" y="40"/>
                  </a:lnTo>
                  <a:lnTo>
                    <a:pt x="618" y="54"/>
                  </a:lnTo>
                  <a:lnTo>
                    <a:pt x="618" y="54"/>
                  </a:lnTo>
                  <a:lnTo>
                    <a:pt x="618" y="108"/>
                  </a:lnTo>
                  <a:lnTo>
                    <a:pt x="618" y="108"/>
                  </a:lnTo>
                  <a:lnTo>
                    <a:pt x="618" y="134"/>
                  </a:lnTo>
                  <a:lnTo>
                    <a:pt x="618" y="134"/>
                  </a:lnTo>
                  <a:lnTo>
                    <a:pt x="607" y="134"/>
                  </a:lnTo>
                  <a:lnTo>
                    <a:pt x="607" y="134"/>
                  </a:lnTo>
                  <a:lnTo>
                    <a:pt x="581" y="134"/>
                  </a:lnTo>
                  <a:lnTo>
                    <a:pt x="581" y="134"/>
                  </a:lnTo>
                  <a:lnTo>
                    <a:pt x="392" y="140"/>
                  </a:lnTo>
                  <a:lnTo>
                    <a:pt x="392" y="140"/>
                  </a:lnTo>
                  <a:lnTo>
                    <a:pt x="232" y="146"/>
                  </a:lnTo>
                  <a:lnTo>
                    <a:pt x="232" y="146"/>
                  </a:lnTo>
                  <a:lnTo>
                    <a:pt x="106" y="148"/>
                  </a:lnTo>
                  <a:lnTo>
                    <a:pt x="106" y="148"/>
                  </a:lnTo>
                  <a:lnTo>
                    <a:pt x="28" y="154"/>
                  </a:lnTo>
                  <a:lnTo>
                    <a:pt x="28" y="154"/>
                  </a:lnTo>
                  <a:lnTo>
                    <a:pt x="0" y="154"/>
                  </a:lnTo>
                  <a:lnTo>
                    <a:pt x="0" y="154"/>
                  </a:lnTo>
                  <a:lnTo>
                    <a:pt x="28" y="157"/>
                  </a:lnTo>
                  <a:lnTo>
                    <a:pt x="28" y="157"/>
                  </a:lnTo>
                  <a:lnTo>
                    <a:pt x="106" y="160"/>
                  </a:lnTo>
                  <a:lnTo>
                    <a:pt x="106" y="160"/>
                  </a:lnTo>
                  <a:lnTo>
                    <a:pt x="232" y="166"/>
                  </a:lnTo>
                  <a:lnTo>
                    <a:pt x="232" y="166"/>
                  </a:lnTo>
                  <a:lnTo>
                    <a:pt x="392" y="171"/>
                  </a:lnTo>
                  <a:lnTo>
                    <a:pt x="392" y="171"/>
                  </a:lnTo>
                  <a:lnTo>
                    <a:pt x="581" y="177"/>
                  </a:lnTo>
                  <a:lnTo>
                    <a:pt x="581" y="177"/>
                  </a:lnTo>
                  <a:lnTo>
                    <a:pt x="607" y="177"/>
                  </a:lnTo>
                  <a:lnTo>
                    <a:pt x="607" y="177"/>
                  </a:lnTo>
                  <a:lnTo>
                    <a:pt x="618" y="177"/>
                  </a:lnTo>
                  <a:lnTo>
                    <a:pt x="624" y="177"/>
                  </a:lnTo>
                  <a:lnTo>
                    <a:pt x="627" y="177"/>
                  </a:lnTo>
                  <a:lnTo>
                    <a:pt x="627" y="177"/>
                  </a:lnTo>
                  <a:lnTo>
                    <a:pt x="635" y="177"/>
                  </a:lnTo>
                  <a:lnTo>
                    <a:pt x="635" y="177"/>
                  </a:lnTo>
                  <a:lnTo>
                    <a:pt x="644" y="174"/>
                  </a:lnTo>
                  <a:lnTo>
                    <a:pt x="653" y="168"/>
                  </a:lnTo>
                  <a:lnTo>
                    <a:pt x="659" y="163"/>
                  </a:lnTo>
                  <a:lnTo>
                    <a:pt x="661" y="154"/>
                  </a:lnTo>
                  <a:lnTo>
                    <a:pt x="661" y="154"/>
                  </a:lnTo>
                  <a:lnTo>
                    <a:pt x="664" y="151"/>
                  </a:lnTo>
                  <a:lnTo>
                    <a:pt x="664" y="148"/>
                  </a:lnTo>
                  <a:lnTo>
                    <a:pt x="664" y="146"/>
                  </a:lnTo>
                  <a:lnTo>
                    <a:pt x="664" y="143"/>
                  </a:lnTo>
                  <a:lnTo>
                    <a:pt x="664" y="143"/>
                  </a:lnTo>
                  <a:lnTo>
                    <a:pt x="664" y="140"/>
                  </a:lnTo>
                  <a:lnTo>
                    <a:pt x="664" y="134"/>
                  </a:lnTo>
                  <a:lnTo>
                    <a:pt x="664" y="134"/>
                  </a:lnTo>
                  <a:lnTo>
                    <a:pt x="664" y="108"/>
                  </a:lnTo>
                  <a:lnTo>
                    <a:pt x="664" y="108"/>
                  </a:lnTo>
                  <a:lnTo>
                    <a:pt x="667" y="63"/>
                  </a:lnTo>
                  <a:lnTo>
                    <a:pt x="667" y="63"/>
                  </a:lnTo>
                  <a:lnTo>
                    <a:pt x="848" y="171"/>
                  </a:lnTo>
                  <a:lnTo>
                    <a:pt x="848" y="171"/>
                  </a:lnTo>
                  <a:lnTo>
                    <a:pt x="948" y="231"/>
                  </a:lnTo>
                  <a:lnTo>
                    <a:pt x="948" y="231"/>
                  </a:lnTo>
                  <a:lnTo>
                    <a:pt x="999" y="260"/>
                  </a:lnTo>
                  <a:lnTo>
                    <a:pt x="1011" y="269"/>
                  </a:lnTo>
                  <a:lnTo>
                    <a:pt x="999" y="277"/>
                  </a:lnTo>
                  <a:lnTo>
                    <a:pt x="999" y="277"/>
                  </a:lnTo>
                  <a:lnTo>
                    <a:pt x="950" y="306"/>
                  </a:lnTo>
                  <a:lnTo>
                    <a:pt x="950" y="306"/>
                  </a:lnTo>
                  <a:lnTo>
                    <a:pt x="850" y="366"/>
                  </a:lnTo>
                  <a:lnTo>
                    <a:pt x="850" y="366"/>
                  </a:lnTo>
                  <a:lnTo>
                    <a:pt x="667" y="478"/>
                  </a:lnTo>
                  <a:lnTo>
                    <a:pt x="667" y="478"/>
                  </a:lnTo>
                  <a:lnTo>
                    <a:pt x="664" y="435"/>
                  </a:lnTo>
                  <a:lnTo>
                    <a:pt x="664" y="435"/>
                  </a:lnTo>
                  <a:lnTo>
                    <a:pt x="664" y="409"/>
                  </a:lnTo>
                  <a:lnTo>
                    <a:pt x="664" y="401"/>
                  </a:lnTo>
                  <a:lnTo>
                    <a:pt x="664" y="401"/>
                  </a:lnTo>
                  <a:lnTo>
                    <a:pt x="664" y="395"/>
                  </a:lnTo>
                  <a:lnTo>
                    <a:pt x="661" y="386"/>
                  </a:lnTo>
                  <a:close/>
                  <a:moveTo>
                    <a:pt x="618" y="143"/>
                  </a:moveTo>
                  <a:lnTo>
                    <a:pt x="618" y="143"/>
                  </a:lnTo>
                  <a:close/>
                  <a:moveTo>
                    <a:pt x="627" y="134"/>
                  </a:moveTo>
                  <a:lnTo>
                    <a:pt x="627" y="134"/>
                  </a:lnTo>
                  <a:close/>
                  <a:moveTo>
                    <a:pt x="641" y="48"/>
                  </a:moveTo>
                  <a:lnTo>
                    <a:pt x="641" y="48"/>
                  </a:lnTo>
                  <a:close/>
                  <a:moveTo>
                    <a:pt x="667" y="34"/>
                  </a:moveTo>
                  <a:lnTo>
                    <a:pt x="667" y="31"/>
                  </a:lnTo>
                  <a:lnTo>
                    <a:pt x="667" y="34"/>
                  </a:lnTo>
                  <a:close/>
                  <a:moveTo>
                    <a:pt x="641" y="492"/>
                  </a:moveTo>
                  <a:lnTo>
                    <a:pt x="641" y="492"/>
                  </a:lnTo>
                  <a:close/>
                  <a:moveTo>
                    <a:pt x="667" y="506"/>
                  </a:moveTo>
                  <a:lnTo>
                    <a:pt x="667" y="5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02" name="Freeform 22"/>
            <p:cNvSpPr>
              <a:spLocks noChangeArrowheads="1"/>
            </p:cNvSpPr>
            <p:nvPr/>
          </p:nvSpPr>
          <p:spPr bwMode="auto">
            <a:xfrm>
              <a:off x="5532217" y="2880669"/>
              <a:ext cx="218781" cy="116990"/>
            </a:xfrm>
            <a:custGeom>
              <a:avLst/>
              <a:gdLst>
                <a:gd name="T0" fmla="*/ 857 w 1090"/>
                <a:gd name="T1" fmla="*/ 381 h 545"/>
                <a:gd name="T2" fmla="*/ 507 w 1090"/>
                <a:gd name="T3" fmla="*/ 370 h 545"/>
                <a:gd name="T4" fmla="*/ 461 w 1090"/>
                <a:gd name="T5" fmla="*/ 367 h 545"/>
                <a:gd name="T6" fmla="*/ 444 w 1090"/>
                <a:gd name="T7" fmla="*/ 370 h 545"/>
                <a:gd name="T8" fmla="*/ 433 w 1090"/>
                <a:gd name="T9" fmla="*/ 384 h 545"/>
                <a:gd name="T10" fmla="*/ 430 w 1090"/>
                <a:gd name="T11" fmla="*/ 401 h 545"/>
                <a:gd name="T12" fmla="*/ 427 w 1090"/>
                <a:gd name="T13" fmla="*/ 441 h 545"/>
                <a:gd name="T14" fmla="*/ 241 w 1090"/>
                <a:gd name="T15" fmla="*/ 370 h 545"/>
                <a:gd name="T16" fmla="*/ 81 w 1090"/>
                <a:gd name="T17" fmla="*/ 272 h 545"/>
                <a:gd name="T18" fmla="*/ 146 w 1090"/>
                <a:gd name="T19" fmla="*/ 235 h 545"/>
                <a:gd name="T20" fmla="*/ 427 w 1090"/>
                <a:gd name="T21" fmla="*/ 66 h 545"/>
                <a:gd name="T22" fmla="*/ 427 w 1090"/>
                <a:gd name="T23" fmla="*/ 149 h 545"/>
                <a:gd name="T24" fmla="*/ 427 w 1090"/>
                <a:gd name="T25" fmla="*/ 161 h 545"/>
                <a:gd name="T26" fmla="*/ 433 w 1090"/>
                <a:gd name="T27" fmla="*/ 178 h 545"/>
                <a:gd name="T28" fmla="*/ 456 w 1090"/>
                <a:gd name="T29" fmla="*/ 192 h 545"/>
                <a:gd name="T30" fmla="*/ 499 w 1090"/>
                <a:gd name="T31" fmla="*/ 192 h 545"/>
                <a:gd name="T32" fmla="*/ 851 w 1090"/>
                <a:gd name="T33" fmla="*/ 181 h 545"/>
                <a:gd name="T34" fmla="*/ 1054 w 1090"/>
                <a:gd name="T35" fmla="*/ 172 h 545"/>
                <a:gd name="T36" fmla="*/ 1054 w 1090"/>
                <a:gd name="T37" fmla="*/ 169 h 545"/>
                <a:gd name="T38" fmla="*/ 851 w 1090"/>
                <a:gd name="T39" fmla="*/ 161 h 545"/>
                <a:gd name="T40" fmla="*/ 499 w 1090"/>
                <a:gd name="T41" fmla="*/ 149 h 545"/>
                <a:gd name="T42" fmla="*/ 473 w 1090"/>
                <a:gd name="T43" fmla="*/ 135 h 545"/>
                <a:gd name="T44" fmla="*/ 476 w 1090"/>
                <a:gd name="T45" fmla="*/ 54 h 545"/>
                <a:gd name="T46" fmla="*/ 476 w 1090"/>
                <a:gd name="T47" fmla="*/ 32 h 545"/>
                <a:gd name="T48" fmla="*/ 476 w 1090"/>
                <a:gd name="T49" fmla="*/ 20 h 545"/>
                <a:gd name="T50" fmla="*/ 456 w 1090"/>
                <a:gd name="T51" fmla="*/ 3 h 545"/>
                <a:gd name="T52" fmla="*/ 438 w 1090"/>
                <a:gd name="T53" fmla="*/ 3 h 545"/>
                <a:gd name="T54" fmla="*/ 416 w 1090"/>
                <a:gd name="T55" fmla="*/ 14 h 545"/>
                <a:gd name="T56" fmla="*/ 118 w 1090"/>
                <a:gd name="T57" fmla="*/ 186 h 545"/>
                <a:gd name="T58" fmla="*/ 20 w 1090"/>
                <a:gd name="T59" fmla="*/ 244 h 545"/>
                <a:gd name="T60" fmla="*/ 15 w 1090"/>
                <a:gd name="T61" fmla="*/ 246 h 545"/>
                <a:gd name="T62" fmla="*/ 0 w 1090"/>
                <a:gd name="T63" fmla="*/ 266 h 545"/>
                <a:gd name="T64" fmla="*/ 3 w 1090"/>
                <a:gd name="T65" fmla="*/ 289 h 545"/>
                <a:gd name="T66" fmla="*/ 18 w 1090"/>
                <a:gd name="T67" fmla="*/ 301 h 545"/>
                <a:gd name="T68" fmla="*/ 60 w 1090"/>
                <a:gd name="T69" fmla="*/ 326 h 545"/>
                <a:gd name="T70" fmla="*/ 212 w 1090"/>
                <a:gd name="T71" fmla="*/ 415 h 545"/>
                <a:gd name="T72" fmla="*/ 433 w 1090"/>
                <a:gd name="T73" fmla="*/ 541 h 545"/>
                <a:gd name="T74" fmla="*/ 436 w 1090"/>
                <a:gd name="T75" fmla="*/ 544 h 545"/>
                <a:gd name="T76" fmla="*/ 447 w 1090"/>
                <a:gd name="T77" fmla="*/ 544 h 545"/>
                <a:gd name="T78" fmla="*/ 473 w 1090"/>
                <a:gd name="T79" fmla="*/ 527 h 545"/>
                <a:gd name="T80" fmla="*/ 476 w 1090"/>
                <a:gd name="T81" fmla="*/ 516 h 545"/>
                <a:gd name="T82" fmla="*/ 476 w 1090"/>
                <a:gd name="T83" fmla="*/ 496 h 545"/>
                <a:gd name="T84" fmla="*/ 476 w 1090"/>
                <a:gd name="T85" fmla="*/ 412 h 545"/>
                <a:gd name="T86" fmla="*/ 504 w 1090"/>
                <a:gd name="T87" fmla="*/ 412 h 545"/>
                <a:gd name="T88" fmla="*/ 857 w 1090"/>
                <a:gd name="T89" fmla="*/ 401 h 545"/>
                <a:gd name="T90" fmla="*/ 1060 w 1090"/>
                <a:gd name="T91" fmla="*/ 392 h 545"/>
                <a:gd name="T92" fmla="*/ 1060 w 1090"/>
                <a:gd name="T93" fmla="*/ 390 h 545"/>
                <a:gd name="T94" fmla="*/ 46 w 1090"/>
                <a:gd name="T95" fmla="*/ 295 h 545"/>
                <a:gd name="T96" fmla="*/ 427 w 1090"/>
                <a:gd name="T97" fmla="*/ 51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0" h="545">
                  <a:moveTo>
                    <a:pt x="983" y="384"/>
                  </a:moveTo>
                  <a:lnTo>
                    <a:pt x="983" y="384"/>
                  </a:lnTo>
                  <a:lnTo>
                    <a:pt x="857" y="381"/>
                  </a:lnTo>
                  <a:lnTo>
                    <a:pt x="857" y="381"/>
                  </a:lnTo>
                  <a:lnTo>
                    <a:pt x="696" y="375"/>
                  </a:lnTo>
                  <a:lnTo>
                    <a:pt x="696" y="375"/>
                  </a:lnTo>
                  <a:lnTo>
                    <a:pt x="507" y="370"/>
                  </a:lnTo>
                  <a:lnTo>
                    <a:pt x="507" y="370"/>
                  </a:lnTo>
                  <a:lnTo>
                    <a:pt x="482" y="370"/>
                  </a:lnTo>
                  <a:lnTo>
                    <a:pt x="482" y="370"/>
                  </a:lnTo>
                  <a:lnTo>
                    <a:pt x="467" y="367"/>
                  </a:lnTo>
                  <a:lnTo>
                    <a:pt x="461" y="367"/>
                  </a:lnTo>
                  <a:lnTo>
                    <a:pt x="459" y="367"/>
                  </a:lnTo>
                  <a:lnTo>
                    <a:pt x="456" y="367"/>
                  </a:lnTo>
                  <a:lnTo>
                    <a:pt x="456" y="367"/>
                  </a:lnTo>
                  <a:lnTo>
                    <a:pt x="444" y="370"/>
                  </a:lnTo>
                  <a:lnTo>
                    <a:pt x="444" y="370"/>
                  </a:lnTo>
                  <a:lnTo>
                    <a:pt x="438" y="375"/>
                  </a:lnTo>
                  <a:lnTo>
                    <a:pt x="433" y="384"/>
                  </a:lnTo>
                  <a:lnTo>
                    <a:pt x="433" y="384"/>
                  </a:lnTo>
                  <a:lnTo>
                    <a:pt x="430" y="387"/>
                  </a:lnTo>
                  <a:lnTo>
                    <a:pt x="430" y="392"/>
                  </a:lnTo>
                  <a:lnTo>
                    <a:pt x="430" y="395"/>
                  </a:lnTo>
                  <a:lnTo>
                    <a:pt x="430" y="401"/>
                  </a:lnTo>
                  <a:lnTo>
                    <a:pt x="430" y="415"/>
                  </a:lnTo>
                  <a:lnTo>
                    <a:pt x="430" y="415"/>
                  </a:lnTo>
                  <a:lnTo>
                    <a:pt x="427" y="441"/>
                  </a:lnTo>
                  <a:lnTo>
                    <a:pt x="427" y="441"/>
                  </a:lnTo>
                  <a:lnTo>
                    <a:pt x="427" y="481"/>
                  </a:lnTo>
                  <a:lnTo>
                    <a:pt x="427" y="481"/>
                  </a:lnTo>
                  <a:lnTo>
                    <a:pt x="241" y="370"/>
                  </a:lnTo>
                  <a:lnTo>
                    <a:pt x="241" y="370"/>
                  </a:lnTo>
                  <a:lnTo>
                    <a:pt x="141" y="310"/>
                  </a:lnTo>
                  <a:lnTo>
                    <a:pt x="141" y="310"/>
                  </a:lnTo>
                  <a:lnTo>
                    <a:pt x="89" y="278"/>
                  </a:lnTo>
                  <a:lnTo>
                    <a:pt x="81" y="272"/>
                  </a:lnTo>
                  <a:lnTo>
                    <a:pt x="95" y="266"/>
                  </a:lnTo>
                  <a:lnTo>
                    <a:pt x="95" y="266"/>
                  </a:lnTo>
                  <a:lnTo>
                    <a:pt x="146" y="235"/>
                  </a:lnTo>
                  <a:lnTo>
                    <a:pt x="146" y="235"/>
                  </a:lnTo>
                  <a:lnTo>
                    <a:pt x="246" y="175"/>
                  </a:lnTo>
                  <a:lnTo>
                    <a:pt x="246" y="175"/>
                  </a:lnTo>
                  <a:lnTo>
                    <a:pt x="427" y="66"/>
                  </a:lnTo>
                  <a:lnTo>
                    <a:pt x="427" y="66"/>
                  </a:lnTo>
                  <a:lnTo>
                    <a:pt x="427" y="109"/>
                  </a:lnTo>
                  <a:lnTo>
                    <a:pt x="427" y="109"/>
                  </a:lnTo>
                  <a:lnTo>
                    <a:pt x="427" y="135"/>
                  </a:lnTo>
                  <a:lnTo>
                    <a:pt x="427" y="149"/>
                  </a:lnTo>
                  <a:lnTo>
                    <a:pt x="427" y="155"/>
                  </a:lnTo>
                  <a:lnTo>
                    <a:pt x="427" y="158"/>
                  </a:lnTo>
                  <a:lnTo>
                    <a:pt x="427" y="158"/>
                  </a:lnTo>
                  <a:lnTo>
                    <a:pt x="427" y="161"/>
                  </a:lnTo>
                  <a:lnTo>
                    <a:pt x="427" y="161"/>
                  </a:lnTo>
                  <a:lnTo>
                    <a:pt x="430" y="169"/>
                  </a:lnTo>
                  <a:lnTo>
                    <a:pt x="430" y="169"/>
                  </a:lnTo>
                  <a:lnTo>
                    <a:pt x="433" y="178"/>
                  </a:lnTo>
                  <a:lnTo>
                    <a:pt x="441" y="183"/>
                  </a:lnTo>
                  <a:lnTo>
                    <a:pt x="447" y="189"/>
                  </a:lnTo>
                  <a:lnTo>
                    <a:pt x="456" y="192"/>
                  </a:lnTo>
                  <a:lnTo>
                    <a:pt x="456" y="192"/>
                  </a:lnTo>
                  <a:lnTo>
                    <a:pt x="467" y="192"/>
                  </a:lnTo>
                  <a:lnTo>
                    <a:pt x="473" y="192"/>
                  </a:lnTo>
                  <a:lnTo>
                    <a:pt x="473" y="192"/>
                  </a:lnTo>
                  <a:lnTo>
                    <a:pt x="499" y="192"/>
                  </a:lnTo>
                  <a:lnTo>
                    <a:pt x="499" y="192"/>
                  </a:lnTo>
                  <a:lnTo>
                    <a:pt x="691" y="186"/>
                  </a:lnTo>
                  <a:lnTo>
                    <a:pt x="691" y="186"/>
                  </a:lnTo>
                  <a:lnTo>
                    <a:pt x="851" y="181"/>
                  </a:lnTo>
                  <a:lnTo>
                    <a:pt x="851" y="181"/>
                  </a:lnTo>
                  <a:lnTo>
                    <a:pt x="974" y="175"/>
                  </a:lnTo>
                  <a:lnTo>
                    <a:pt x="974" y="175"/>
                  </a:lnTo>
                  <a:lnTo>
                    <a:pt x="1054" y="172"/>
                  </a:lnTo>
                  <a:lnTo>
                    <a:pt x="1054" y="172"/>
                  </a:lnTo>
                  <a:lnTo>
                    <a:pt x="1083" y="169"/>
                  </a:lnTo>
                  <a:lnTo>
                    <a:pt x="1083" y="169"/>
                  </a:lnTo>
                  <a:lnTo>
                    <a:pt x="1054" y="169"/>
                  </a:lnTo>
                  <a:lnTo>
                    <a:pt x="1054" y="169"/>
                  </a:lnTo>
                  <a:lnTo>
                    <a:pt x="974" y="163"/>
                  </a:lnTo>
                  <a:lnTo>
                    <a:pt x="974" y="163"/>
                  </a:lnTo>
                  <a:lnTo>
                    <a:pt x="851" y="161"/>
                  </a:lnTo>
                  <a:lnTo>
                    <a:pt x="851" y="161"/>
                  </a:lnTo>
                  <a:lnTo>
                    <a:pt x="691" y="155"/>
                  </a:lnTo>
                  <a:lnTo>
                    <a:pt x="691" y="155"/>
                  </a:lnTo>
                  <a:lnTo>
                    <a:pt x="499" y="149"/>
                  </a:lnTo>
                  <a:lnTo>
                    <a:pt x="499" y="149"/>
                  </a:lnTo>
                  <a:lnTo>
                    <a:pt x="473" y="149"/>
                  </a:lnTo>
                  <a:lnTo>
                    <a:pt x="473" y="149"/>
                  </a:lnTo>
                  <a:lnTo>
                    <a:pt x="473" y="135"/>
                  </a:lnTo>
                  <a:lnTo>
                    <a:pt x="473" y="135"/>
                  </a:lnTo>
                  <a:lnTo>
                    <a:pt x="476" y="109"/>
                  </a:lnTo>
                  <a:lnTo>
                    <a:pt x="476" y="109"/>
                  </a:lnTo>
                  <a:lnTo>
                    <a:pt x="476" y="54"/>
                  </a:lnTo>
                  <a:lnTo>
                    <a:pt x="476" y="43"/>
                  </a:lnTo>
                  <a:lnTo>
                    <a:pt x="476" y="35"/>
                  </a:lnTo>
                  <a:lnTo>
                    <a:pt x="476" y="32"/>
                  </a:lnTo>
                  <a:lnTo>
                    <a:pt x="476" y="32"/>
                  </a:lnTo>
                  <a:lnTo>
                    <a:pt x="476" y="32"/>
                  </a:lnTo>
                  <a:lnTo>
                    <a:pt x="476" y="26"/>
                  </a:lnTo>
                  <a:lnTo>
                    <a:pt x="476" y="26"/>
                  </a:lnTo>
                  <a:lnTo>
                    <a:pt x="476" y="20"/>
                  </a:lnTo>
                  <a:lnTo>
                    <a:pt x="476" y="20"/>
                  </a:lnTo>
                  <a:lnTo>
                    <a:pt x="467" y="9"/>
                  </a:lnTo>
                  <a:lnTo>
                    <a:pt x="456" y="3"/>
                  </a:lnTo>
                  <a:lnTo>
                    <a:pt x="456" y="3"/>
                  </a:lnTo>
                  <a:lnTo>
                    <a:pt x="444" y="0"/>
                  </a:lnTo>
                  <a:lnTo>
                    <a:pt x="444" y="0"/>
                  </a:lnTo>
                  <a:lnTo>
                    <a:pt x="438" y="3"/>
                  </a:lnTo>
                  <a:lnTo>
                    <a:pt x="438" y="3"/>
                  </a:lnTo>
                  <a:lnTo>
                    <a:pt x="433" y="6"/>
                  </a:lnTo>
                  <a:lnTo>
                    <a:pt x="427" y="9"/>
                  </a:lnTo>
                  <a:lnTo>
                    <a:pt x="416" y="14"/>
                  </a:lnTo>
                  <a:lnTo>
                    <a:pt x="416" y="14"/>
                  </a:lnTo>
                  <a:lnTo>
                    <a:pt x="218" y="129"/>
                  </a:lnTo>
                  <a:lnTo>
                    <a:pt x="218" y="129"/>
                  </a:lnTo>
                  <a:lnTo>
                    <a:pt x="118" y="186"/>
                  </a:lnTo>
                  <a:lnTo>
                    <a:pt x="118" y="186"/>
                  </a:lnTo>
                  <a:lnTo>
                    <a:pt x="66" y="218"/>
                  </a:lnTo>
                  <a:lnTo>
                    <a:pt x="40" y="232"/>
                  </a:lnTo>
                  <a:lnTo>
                    <a:pt x="29" y="238"/>
                  </a:lnTo>
                  <a:lnTo>
                    <a:pt x="20" y="244"/>
                  </a:lnTo>
                  <a:lnTo>
                    <a:pt x="18" y="244"/>
                  </a:lnTo>
                  <a:lnTo>
                    <a:pt x="18" y="246"/>
                  </a:lnTo>
                  <a:lnTo>
                    <a:pt x="15" y="246"/>
                  </a:lnTo>
                  <a:lnTo>
                    <a:pt x="15" y="246"/>
                  </a:lnTo>
                  <a:lnTo>
                    <a:pt x="9" y="252"/>
                  </a:lnTo>
                  <a:lnTo>
                    <a:pt x="9" y="252"/>
                  </a:lnTo>
                  <a:lnTo>
                    <a:pt x="3" y="261"/>
                  </a:lnTo>
                  <a:lnTo>
                    <a:pt x="0" y="266"/>
                  </a:lnTo>
                  <a:lnTo>
                    <a:pt x="0" y="275"/>
                  </a:lnTo>
                  <a:lnTo>
                    <a:pt x="0" y="284"/>
                  </a:lnTo>
                  <a:lnTo>
                    <a:pt x="0" y="284"/>
                  </a:lnTo>
                  <a:lnTo>
                    <a:pt x="3" y="289"/>
                  </a:lnTo>
                  <a:lnTo>
                    <a:pt x="9" y="295"/>
                  </a:lnTo>
                  <a:lnTo>
                    <a:pt x="9" y="295"/>
                  </a:lnTo>
                  <a:lnTo>
                    <a:pt x="15" y="301"/>
                  </a:lnTo>
                  <a:lnTo>
                    <a:pt x="18" y="301"/>
                  </a:lnTo>
                  <a:lnTo>
                    <a:pt x="23" y="307"/>
                  </a:lnTo>
                  <a:lnTo>
                    <a:pt x="35" y="312"/>
                  </a:lnTo>
                  <a:lnTo>
                    <a:pt x="60" y="326"/>
                  </a:lnTo>
                  <a:lnTo>
                    <a:pt x="60" y="326"/>
                  </a:lnTo>
                  <a:lnTo>
                    <a:pt x="112" y="358"/>
                  </a:lnTo>
                  <a:lnTo>
                    <a:pt x="112" y="358"/>
                  </a:lnTo>
                  <a:lnTo>
                    <a:pt x="212" y="415"/>
                  </a:lnTo>
                  <a:lnTo>
                    <a:pt x="212" y="415"/>
                  </a:lnTo>
                  <a:lnTo>
                    <a:pt x="410" y="530"/>
                  </a:lnTo>
                  <a:lnTo>
                    <a:pt x="421" y="536"/>
                  </a:lnTo>
                  <a:lnTo>
                    <a:pt x="430" y="538"/>
                  </a:lnTo>
                  <a:lnTo>
                    <a:pt x="433" y="541"/>
                  </a:lnTo>
                  <a:lnTo>
                    <a:pt x="433" y="541"/>
                  </a:lnTo>
                  <a:lnTo>
                    <a:pt x="433" y="541"/>
                  </a:lnTo>
                  <a:lnTo>
                    <a:pt x="436" y="544"/>
                  </a:lnTo>
                  <a:lnTo>
                    <a:pt x="436" y="544"/>
                  </a:lnTo>
                  <a:lnTo>
                    <a:pt x="441" y="544"/>
                  </a:lnTo>
                  <a:lnTo>
                    <a:pt x="441" y="544"/>
                  </a:lnTo>
                  <a:lnTo>
                    <a:pt x="447" y="544"/>
                  </a:lnTo>
                  <a:lnTo>
                    <a:pt x="447" y="544"/>
                  </a:lnTo>
                  <a:lnTo>
                    <a:pt x="459" y="544"/>
                  </a:lnTo>
                  <a:lnTo>
                    <a:pt x="467" y="538"/>
                  </a:lnTo>
                  <a:lnTo>
                    <a:pt x="467" y="538"/>
                  </a:lnTo>
                  <a:lnTo>
                    <a:pt x="473" y="527"/>
                  </a:lnTo>
                  <a:lnTo>
                    <a:pt x="476" y="518"/>
                  </a:lnTo>
                  <a:lnTo>
                    <a:pt x="476" y="518"/>
                  </a:lnTo>
                  <a:lnTo>
                    <a:pt x="476" y="516"/>
                  </a:lnTo>
                  <a:lnTo>
                    <a:pt x="476" y="516"/>
                  </a:lnTo>
                  <a:lnTo>
                    <a:pt x="476" y="513"/>
                  </a:lnTo>
                  <a:lnTo>
                    <a:pt x="476" y="510"/>
                  </a:lnTo>
                  <a:lnTo>
                    <a:pt x="476" y="496"/>
                  </a:lnTo>
                  <a:lnTo>
                    <a:pt x="476" y="496"/>
                  </a:lnTo>
                  <a:lnTo>
                    <a:pt x="476" y="441"/>
                  </a:lnTo>
                  <a:lnTo>
                    <a:pt x="476" y="441"/>
                  </a:lnTo>
                  <a:lnTo>
                    <a:pt x="476" y="415"/>
                  </a:lnTo>
                  <a:lnTo>
                    <a:pt x="476" y="412"/>
                  </a:lnTo>
                  <a:lnTo>
                    <a:pt x="476" y="412"/>
                  </a:lnTo>
                  <a:lnTo>
                    <a:pt x="482" y="412"/>
                  </a:lnTo>
                  <a:lnTo>
                    <a:pt x="482" y="412"/>
                  </a:lnTo>
                  <a:lnTo>
                    <a:pt x="504" y="412"/>
                  </a:lnTo>
                  <a:lnTo>
                    <a:pt x="504" y="412"/>
                  </a:lnTo>
                  <a:lnTo>
                    <a:pt x="696" y="407"/>
                  </a:lnTo>
                  <a:lnTo>
                    <a:pt x="696" y="407"/>
                  </a:lnTo>
                  <a:lnTo>
                    <a:pt x="857" y="401"/>
                  </a:lnTo>
                  <a:lnTo>
                    <a:pt x="857" y="401"/>
                  </a:lnTo>
                  <a:lnTo>
                    <a:pt x="983" y="395"/>
                  </a:lnTo>
                  <a:lnTo>
                    <a:pt x="983" y="395"/>
                  </a:lnTo>
                  <a:lnTo>
                    <a:pt x="1060" y="392"/>
                  </a:lnTo>
                  <a:lnTo>
                    <a:pt x="1060" y="392"/>
                  </a:lnTo>
                  <a:lnTo>
                    <a:pt x="1089" y="390"/>
                  </a:lnTo>
                  <a:lnTo>
                    <a:pt x="1089" y="390"/>
                  </a:lnTo>
                  <a:lnTo>
                    <a:pt x="1060" y="390"/>
                  </a:lnTo>
                  <a:lnTo>
                    <a:pt x="1060" y="390"/>
                  </a:lnTo>
                  <a:lnTo>
                    <a:pt x="983" y="384"/>
                  </a:lnTo>
                  <a:close/>
                  <a:moveTo>
                    <a:pt x="46" y="295"/>
                  </a:moveTo>
                  <a:lnTo>
                    <a:pt x="46" y="295"/>
                  </a:lnTo>
                  <a:close/>
                  <a:moveTo>
                    <a:pt x="456" y="412"/>
                  </a:moveTo>
                  <a:lnTo>
                    <a:pt x="456" y="412"/>
                  </a:lnTo>
                  <a:close/>
                  <a:moveTo>
                    <a:pt x="427" y="516"/>
                  </a:moveTo>
                  <a:lnTo>
                    <a:pt x="427"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03" name="Freeform 23"/>
            <p:cNvSpPr>
              <a:spLocks noChangeArrowheads="1"/>
            </p:cNvSpPr>
            <p:nvPr/>
          </p:nvSpPr>
          <p:spPr bwMode="auto">
            <a:xfrm>
              <a:off x="5822588" y="2976247"/>
              <a:ext cx="219667" cy="116047"/>
            </a:xfrm>
            <a:custGeom>
              <a:avLst/>
              <a:gdLst>
                <a:gd name="T0" fmla="*/ 1065 w 1092"/>
                <a:gd name="T1" fmla="*/ 235 h 542"/>
                <a:gd name="T2" fmla="*/ 976 w 1092"/>
                <a:gd name="T3" fmla="*/ 183 h 542"/>
                <a:gd name="T4" fmla="*/ 678 w 1092"/>
                <a:gd name="T5" fmla="*/ 11 h 542"/>
                <a:gd name="T6" fmla="*/ 661 w 1092"/>
                <a:gd name="T7" fmla="*/ 3 h 542"/>
                <a:gd name="T8" fmla="*/ 653 w 1092"/>
                <a:gd name="T9" fmla="*/ 0 h 542"/>
                <a:gd name="T10" fmla="*/ 635 w 1092"/>
                <a:gd name="T11" fmla="*/ 3 h 542"/>
                <a:gd name="T12" fmla="*/ 618 w 1092"/>
                <a:gd name="T13" fmla="*/ 26 h 542"/>
                <a:gd name="T14" fmla="*/ 615 w 1092"/>
                <a:gd name="T15" fmla="*/ 40 h 542"/>
                <a:gd name="T16" fmla="*/ 618 w 1092"/>
                <a:gd name="T17" fmla="*/ 109 h 542"/>
                <a:gd name="T18" fmla="*/ 607 w 1092"/>
                <a:gd name="T19" fmla="*/ 135 h 542"/>
                <a:gd name="T20" fmla="*/ 392 w 1092"/>
                <a:gd name="T21" fmla="*/ 140 h 542"/>
                <a:gd name="T22" fmla="*/ 106 w 1092"/>
                <a:gd name="T23" fmla="*/ 149 h 542"/>
                <a:gd name="T24" fmla="*/ 0 w 1092"/>
                <a:gd name="T25" fmla="*/ 155 h 542"/>
                <a:gd name="T26" fmla="*/ 106 w 1092"/>
                <a:gd name="T27" fmla="*/ 160 h 542"/>
                <a:gd name="T28" fmla="*/ 392 w 1092"/>
                <a:gd name="T29" fmla="*/ 172 h 542"/>
                <a:gd name="T30" fmla="*/ 607 w 1092"/>
                <a:gd name="T31" fmla="*/ 178 h 542"/>
                <a:gd name="T32" fmla="*/ 627 w 1092"/>
                <a:gd name="T33" fmla="*/ 178 h 542"/>
                <a:gd name="T34" fmla="*/ 653 w 1092"/>
                <a:gd name="T35" fmla="*/ 169 h 542"/>
                <a:gd name="T36" fmla="*/ 664 w 1092"/>
                <a:gd name="T37" fmla="*/ 149 h 542"/>
                <a:gd name="T38" fmla="*/ 664 w 1092"/>
                <a:gd name="T39" fmla="*/ 143 h 542"/>
                <a:gd name="T40" fmla="*/ 664 w 1092"/>
                <a:gd name="T41" fmla="*/ 109 h 542"/>
                <a:gd name="T42" fmla="*/ 848 w 1092"/>
                <a:gd name="T43" fmla="*/ 172 h 542"/>
                <a:gd name="T44" fmla="*/ 999 w 1092"/>
                <a:gd name="T45" fmla="*/ 261 h 542"/>
                <a:gd name="T46" fmla="*/ 950 w 1092"/>
                <a:gd name="T47" fmla="*/ 307 h 542"/>
                <a:gd name="T48" fmla="*/ 667 w 1092"/>
                <a:gd name="T49" fmla="*/ 475 h 542"/>
                <a:gd name="T50" fmla="*/ 664 w 1092"/>
                <a:gd name="T51" fmla="*/ 407 h 542"/>
                <a:gd name="T52" fmla="*/ 661 w 1092"/>
                <a:gd name="T53" fmla="*/ 387 h 542"/>
                <a:gd name="T54" fmla="*/ 644 w 1092"/>
                <a:gd name="T55" fmla="*/ 367 h 542"/>
                <a:gd name="T56" fmla="*/ 627 w 1092"/>
                <a:gd name="T57" fmla="*/ 364 h 542"/>
                <a:gd name="T58" fmla="*/ 607 w 1092"/>
                <a:gd name="T59" fmla="*/ 364 h 542"/>
                <a:gd name="T60" fmla="*/ 392 w 1092"/>
                <a:gd name="T61" fmla="*/ 369 h 542"/>
                <a:gd name="T62" fmla="*/ 106 w 1092"/>
                <a:gd name="T63" fmla="*/ 381 h 542"/>
                <a:gd name="T64" fmla="*/ 0 w 1092"/>
                <a:gd name="T65" fmla="*/ 387 h 542"/>
                <a:gd name="T66" fmla="*/ 106 w 1092"/>
                <a:gd name="T67" fmla="*/ 393 h 542"/>
                <a:gd name="T68" fmla="*/ 392 w 1092"/>
                <a:gd name="T69" fmla="*/ 404 h 542"/>
                <a:gd name="T70" fmla="*/ 607 w 1092"/>
                <a:gd name="T71" fmla="*/ 410 h 542"/>
                <a:gd name="T72" fmla="*/ 618 w 1092"/>
                <a:gd name="T73" fmla="*/ 435 h 542"/>
                <a:gd name="T74" fmla="*/ 615 w 1092"/>
                <a:gd name="T75" fmla="*/ 504 h 542"/>
                <a:gd name="T76" fmla="*/ 618 w 1092"/>
                <a:gd name="T77" fmla="*/ 513 h 542"/>
                <a:gd name="T78" fmla="*/ 618 w 1092"/>
                <a:gd name="T79" fmla="*/ 521 h 542"/>
                <a:gd name="T80" fmla="*/ 630 w 1092"/>
                <a:gd name="T81" fmla="*/ 536 h 542"/>
                <a:gd name="T82" fmla="*/ 661 w 1092"/>
                <a:gd name="T83" fmla="*/ 538 h 542"/>
                <a:gd name="T84" fmla="*/ 670 w 1092"/>
                <a:gd name="T85" fmla="*/ 533 h 542"/>
                <a:gd name="T86" fmla="*/ 879 w 1092"/>
                <a:gd name="T87" fmla="*/ 412 h 542"/>
                <a:gd name="T88" fmla="*/ 1054 w 1092"/>
                <a:gd name="T89" fmla="*/ 312 h 542"/>
                <a:gd name="T90" fmla="*/ 1074 w 1092"/>
                <a:gd name="T91" fmla="*/ 301 h 542"/>
                <a:gd name="T92" fmla="*/ 1082 w 1092"/>
                <a:gd name="T93" fmla="*/ 292 h 542"/>
                <a:gd name="T94" fmla="*/ 1091 w 1092"/>
                <a:gd name="T95" fmla="*/ 264 h 542"/>
                <a:gd name="T96" fmla="*/ 618 w 1092"/>
                <a:gd name="T97" fmla="*/ 143 h 542"/>
                <a:gd name="T98" fmla="*/ 641 w 1092"/>
                <a:gd name="T99" fmla="*/ 49 h 542"/>
                <a:gd name="T100" fmla="*/ 667 w 1092"/>
                <a:gd name="T101" fmla="*/ 34 h 542"/>
                <a:gd name="T102" fmla="*/ 667 w 1092"/>
                <a:gd name="T103" fmla="*/ 50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2" h="542">
                  <a:moveTo>
                    <a:pt x="1082" y="246"/>
                  </a:moveTo>
                  <a:lnTo>
                    <a:pt x="1082" y="246"/>
                  </a:lnTo>
                  <a:lnTo>
                    <a:pt x="1071" y="238"/>
                  </a:lnTo>
                  <a:lnTo>
                    <a:pt x="1065" y="235"/>
                  </a:lnTo>
                  <a:lnTo>
                    <a:pt x="1054" y="226"/>
                  </a:lnTo>
                  <a:lnTo>
                    <a:pt x="1028" y="212"/>
                  </a:lnTo>
                  <a:lnTo>
                    <a:pt x="1028" y="212"/>
                  </a:lnTo>
                  <a:lnTo>
                    <a:pt x="976" y="183"/>
                  </a:lnTo>
                  <a:lnTo>
                    <a:pt x="976" y="183"/>
                  </a:lnTo>
                  <a:lnTo>
                    <a:pt x="876" y="126"/>
                  </a:lnTo>
                  <a:lnTo>
                    <a:pt x="876" y="126"/>
                  </a:lnTo>
                  <a:lnTo>
                    <a:pt x="678" y="11"/>
                  </a:lnTo>
                  <a:lnTo>
                    <a:pt x="667" y="6"/>
                  </a:lnTo>
                  <a:lnTo>
                    <a:pt x="667" y="6"/>
                  </a:lnTo>
                  <a:lnTo>
                    <a:pt x="664" y="3"/>
                  </a:lnTo>
                  <a:lnTo>
                    <a:pt x="661" y="3"/>
                  </a:lnTo>
                  <a:lnTo>
                    <a:pt x="661" y="3"/>
                  </a:lnTo>
                  <a:lnTo>
                    <a:pt x="659" y="0"/>
                  </a:lnTo>
                  <a:lnTo>
                    <a:pt x="659" y="0"/>
                  </a:lnTo>
                  <a:lnTo>
                    <a:pt x="653" y="0"/>
                  </a:lnTo>
                  <a:lnTo>
                    <a:pt x="653" y="0"/>
                  </a:lnTo>
                  <a:lnTo>
                    <a:pt x="644" y="0"/>
                  </a:lnTo>
                  <a:lnTo>
                    <a:pt x="635" y="3"/>
                  </a:lnTo>
                  <a:lnTo>
                    <a:pt x="635" y="3"/>
                  </a:lnTo>
                  <a:lnTo>
                    <a:pt x="627" y="9"/>
                  </a:lnTo>
                  <a:lnTo>
                    <a:pt x="621" y="14"/>
                  </a:lnTo>
                  <a:lnTo>
                    <a:pt x="621" y="14"/>
                  </a:lnTo>
                  <a:lnTo>
                    <a:pt x="618" y="26"/>
                  </a:lnTo>
                  <a:lnTo>
                    <a:pt x="618" y="26"/>
                  </a:lnTo>
                  <a:lnTo>
                    <a:pt x="615" y="31"/>
                  </a:lnTo>
                  <a:lnTo>
                    <a:pt x="615" y="34"/>
                  </a:lnTo>
                  <a:lnTo>
                    <a:pt x="615" y="40"/>
                  </a:lnTo>
                  <a:lnTo>
                    <a:pt x="618" y="55"/>
                  </a:lnTo>
                  <a:lnTo>
                    <a:pt x="618" y="55"/>
                  </a:lnTo>
                  <a:lnTo>
                    <a:pt x="618" y="109"/>
                  </a:lnTo>
                  <a:lnTo>
                    <a:pt x="618" y="109"/>
                  </a:lnTo>
                  <a:lnTo>
                    <a:pt x="618" y="135"/>
                  </a:lnTo>
                  <a:lnTo>
                    <a:pt x="618" y="135"/>
                  </a:lnTo>
                  <a:lnTo>
                    <a:pt x="607" y="135"/>
                  </a:lnTo>
                  <a:lnTo>
                    <a:pt x="607" y="135"/>
                  </a:lnTo>
                  <a:lnTo>
                    <a:pt x="581" y="135"/>
                  </a:lnTo>
                  <a:lnTo>
                    <a:pt x="581" y="135"/>
                  </a:lnTo>
                  <a:lnTo>
                    <a:pt x="392" y="140"/>
                  </a:lnTo>
                  <a:lnTo>
                    <a:pt x="392" y="140"/>
                  </a:lnTo>
                  <a:lnTo>
                    <a:pt x="232" y="143"/>
                  </a:lnTo>
                  <a:lnTo>
                    <a:pt x="232" y="143"/>
                  </a:lnTo>
                  <a:lnTo>
                    <a:pt x="106" y="149"/>
                  </a:lnTo>
                  <a:lnTo>
                    <a:pt x="106" y="149"/>
                  </a:lnTo>
                  <a:lnTo>
                    <a:pt x="28" y="155"/>
                  </a:lnTo>
                  <a:lnTo>
                    <a:pt x="28" y="155"/>
                  </a:lnTo>
                  <a:lnTo>
                    <a:pt x="0" y="155"/>
                  </a:lnTo>
                  <a:lnTo>
                    <a:pt x="0" y="155"/>
                  </a:lnTo>
                  <a:lnTo>
                    <a:pt x="28" y="157"/>
                  </a:lnTo>
                  <a:lnTo>
                    <a:pt x="28" y="157"/>
                  </a:lnTo>
                  <a:lnTo>
                    <a:pt x="106" y="160"/>
                  </a:lnTo>
                  <a:lnTo>
                    <a:pt x="106" y="160"/>
                  </a:lnTo>
                  <a:lnTo>
                    <a:pt x="232" y="166"/>
                  </a:lnTo>
                  <a:lnTo>
                    <a:pt x="232" y="166"/>
                  </a:lnTo>
                  <a:lnTo>
                    <a:pt x="392" y="172"/>
                  </a:lnTo>
                  <a:lnTo>
                    <a:pt x="392" y="172"/>
                  </a:lnTo>
                  <a:lnTo>
                    <a:pt x="581" y="178"/>
                  </a:lnTo>
                  <a:lnTo>
                    <a:pt x="581" y="178"/>
                  </a:lnTo>
                  <a:lnTo>
                    <a:pt x="607" y="178"/>
                  </a:lnTo>
                  <a:lnTo>
                    <a:pt x="607" y="178"/>
                  </a:lnTo>
                  <a:lnTo>
                    <a:pt x="618" y="178"/>
                  </a:lnTo>
                  <a:lnTo>
                    <a:pt x="624" y="178"/>
                  </a:lnTo>
                  <a:lnTo>
                    <a:pt x="627" y="178"/>
                  </a:lnTo>
                  <a:lnTo>
                    <a:pt x="627" y="178"/>
                  </a:lnTo>
                  <a:lnTo>
                    <a:pt x="635" y="178"/>
                  </a:lnTo>
                  <a:lnTo>
                    <a:pt x="635" y="178"/>
                  </a:lnTo>
                  <a:lnTo>
                    <a:pt x="644" y="175"/>
                  </a:lnTo>
                  <a:lnTo>
                    <a:pt x="653" y="169"/>
                  </a:lnTo>
                  <a:lnTo>
                    <a:pt x="659" y="163"/>
                  </a:lnTo>
                  <a:lnTo>
                    <a:pt x="661" y="155"/>
                  </a:lnTo>
                  <a:lnTo>
                    <a:pt x="661" y="155"/>
                  </a:lnTo>
                  <a:lnTo>
                    <a:pt x="664" y="149"/>
                  </a:lnTo>
                  <a:lnTo>
                    <a:pt x="664" y="146"/>
                  </a:lnTo>
                  <a:lnTo>
                    <a:pt x="664" y="146"/>
                  </a:lnTo>
                  <a:lnTo>
                    <a:pt x="664" y="143"/>
                  </a:lnTo>
                  <a:lnTo>
                    <a:pt x="664" y="143"/>
                  </a:lnTo>
                  <a:lnTo>
                    <a:pt x="664" y="140"/>
                  </a:lnTo>
                  <a:lnTo>
                    <a:pt x="664" y="135"/>
                  </a:lnTo>
                  <a:lnTo>
                    <a:pt x="664" y="135"/>
                  </a:lnTo>
                  <a:lnTo>
                    <a:pt x="664" y="109"/>
                  </a:lnTo>
                  <a:lnTo>
                    <a:pt x="664" y="109"/>
                  </a:lnTo>
                  <a:lnTo>
                    <a:pt x="667" y="63"/>
                  </a:lnTo>
                  <a:lnTo>
                    <a:pt x="667" y="63"/>
                  </a:lnTo>
                  <a:lnTo>
                    <a:pt x="848" y="172"/>
                  </a:lnTo>
                  <a:lnTo>
                    <a:pt x="848" y="172"/>
                  </a:lnTo>
                  <a:lnTo>
                    <a:pt x="948" y="232"/>
                  </a:lnTo>
                  <a:lnTo>
                    <a:pt x="948" y="232"/>
                  </a:lnTo>
                  <a:lnTo>
                    <a:pt x="999" y="261"/>
                  </a:lnTo>
                  <a:lnTo>
                    <a:pt x="1011" y="269"/>
                  </a:lnTo>
                  <a:lnTo>
                    <a:pt x="999" y="278"/>
                  </a:lnTo>
                  <a:lnTo>
                    <a:pt x="999" y="278"/>
                  </a:lnTo>
                  <a:lnTo>
                    <a:pt x="950" y="307"/>
                  </a:lnTo>
                  <a:lnTo>
                    <a:pt x="950" y="307"/>
                  </a:lnTo>
                  <a:lnTo>
                    <a:pt x="850" y="367"/>
                  </a:lnTo>
                  <a:lnTo>
                    <a:pt x="850" y="367"/>
                  </a:lnTo>
                  <a:lnTo>
                    <a:pt x="667" y="475"/>
                  </a:lnTo>
                  <a:lnTo>
                    <a:pt x="667" y="475"/>
                  </a:lnTo>
                  <a:lnTo>
                    <a:pt x="664" y="435"/>
                  </a:lnTo>
                  <a:lnTo>
                    <a:pt x="664" y="435"/>
                  </a:lnTo>
                  <a:lnTo>
                    <a:pt x="664" y="407"/>
                  </a:lnTo>
                  <a:lnTo>
                    <a:pt x="664" y="401"/>
                  </a:lnTo>
                  <a:lnTo>
                    <a:pt x="664" y="401"/>
                  </a:lnTo>
                  <a:lnTo>
                    <a:pt x="664" y="395"/>
                  </a:lnTo>
                  <a:lnTo>
                    <a:pt x="661" y="387"/>
                  </a:lnTo>
                  <a:lnTo>
                    <a:pt x="661" y="387"/>
                  </a:lnTo>
                  <a:lnTo>
                    <a:pt x="659" y="381"/>
                  </a:lnTo>
                  <a:lnTo>
                    <a:pt x="653" y="372"/>
                  </a:lnTo>
                  <a:lnTo>
                    <a:pt x="644" y="367"/>
                  </a:lnTo>
                  <a:lnTo>
                    <a:pt x="635" y="364"/>
                  </a:lnTo>
                  <a:lnTo>
                    <a:pt x="635" y="364"/>
                  </a:lnTo>
                  <a:lnTo>
                    <a:pt x="630" y="364"/>
                  </a:lnTo>
                  <a:lnTo>
                    <a:pt x="627" y="364"/>
                  </a:lnTo>
                  <a:lnTo>
                    <a:pt x="624" y="364"/>
                  </a:lnTo>
                  <a:lnTo>
                    <a:pt x="618" y="364"/>
                  </a:lnTo>
                  <a:lnTo>
                    <a:pt x="618" y="364"/>
                  </a:lnTo>
                  <a:lnTo>
                    <a:pt x="607" y="364"/>
                  </a:lnTo>
                  <a:lnTo>
                    <a:pt x="607" y="364"/>
                  </a:lnTo>
                  <a:lnTo>
                    <a:pt x="581" y="364"/>
                  </a:lnTo>
                  <a:lnTo>
                    <a:pt x="581" y="364"/>
                  </a:lnTo>
                  <a:lnTo>
                    <a:pt x="392" y="369"/>
                  </a:lnTo>
                  <a:lnTo>
                    <a:pt x="392" y="369"/>
                  </a:lnTo>
                  <a:lnTo>
                    <a:pt x="232" y="375"/>
                  </a:lnTo>
                  <a:lnTo>
                    <a:pt x="232" y="375"/>
                  </a:lnTo>
                  <a:lnTo>
                    <a:pt x="106" y="381"/>
                  </a:lnTo>
                  <a:lnTo>
                    <a:pt x="106" y="381"/>
                  </a:lnTo>
                  <a:lnTo>
                    <a:pt x="28" y="387"/>
                  </a:lnTo>
                  <a:lnTo>
                    <a:pt x="28" y="387"/>
                  </a:lnTo>
                  <a:lnTo>
                    <a:pt x="0" y="387"/>
                  </a:lnTo>
                  <a:lnTo>
                    <a:pt x="0" y="387"/>
                  </a:lnTo>
                  <a:lnTo>
                    <a:pt x="28" y="390"/>
                  </a:lnTo>
                  <a:lnTo>
                    <a:pt x="28" y="390"/>
                  </a:lnTo>
                  <a:lnTo>
                    <a:pt x="106" y="393"/>
                  </a:lnTo>
                  <a:lnTo>
                    <a:pt x="106" y="393"/>
                  </a:lnTo>
                  <a:lnTo>
                    <a:pt x="232" y="398"/>
                  </a:lnTo>
                  <a:lnTo>
                    <a:pt x="232" y="398"/>
                  </a:lnTo>
                  <a:lnTo>
                    <a:pt x="392" y="404"/>
                  </a:lnTo>
                  <a:lnTo>
                    <a:pt x="392" y="404"/>
                  </a:lnTo>
                  <a:lnTo>
                    <a:pt x="581" y="407"/>
                  </a:lnTo>
                  <a:lnTo>
                    <a:pt x="581" y="407"/>
                  </a:lnTo>
                  <a:lnTo>
                    <a:pt x="607" y="410"/>
                  </a:lnTo>
                  <a:lnTo>
                    <a:pt x="607" y="410"/>
                  </a:lnTo>
                  <a:lnTo>
                    <a:pt x="618" y="410"/>
                  </a:lnTo>
                  <a:lnTo>
                    <a:pt x="618" y="410"/>
                  </a:lnTo>
                  <a:lnTo>
                    <a:pt x="618" y="435"/>
                  </a:lnTo>
                  <a:lnTo>
                    <a:pt x="618" y="435"/>
                  </a:lnTo>
                  <a:lnTo>
                    <a:pt x="618" y="487"/>
                  </a:lnTo>
                  <a:lnTo>
                    <a:pt x="615" y="501"/>
                  </a:lnTo>
                  <a:lnTo>
                    <a:pt x="615" y="504"/>
                  </a:lnTo>
                  <a:lnTo>
                    <a:pt x="615" y="507"/>
                  </a:lnTo>
                  <a:lnTo>
                    <a:pt x="615" y="510"/>
                  </a:lnTo>
                  <a:lnTo>
                    <a:pt x="615" y="510"/>
                  </a:lnTo>
                  <a:lnTo>
                    <a:pt x="618" y="513"/>
                  </a:lnTo>
                  <a:lnTo>
                    <a:pt x="618" y="513"/>
                  </a:lnTo>
                  <a:lnTo>
                    <a:pt x="618" y="516"/>
                  </a:lnTo>
                  <a:lnTo>
                    <a:pt x="618" y="516"/>
                  </a:lnTo>
                  <a:lnTo>
                    <a:pt x="618" y="521"/>
                  </a:lnTo>
                  <a:lnTo>
                    <a:pt x="618" y="521"/>
                  </a:lnTo>
                  <a:lnTo>
                    <a:pt x="624" y="527"/>
                  </a:lnTo>
                  <a:lnTo>
                    <a:pt x="630" y="536"/>
                  </a:lnTo>
                  <a:lnTo>
                    <a:pt x="630" y="536"/>
                  </a:lnTo>
                  <a:lnTo>
                    <a:pt x="638" y="538"/>
                  </a:lnTo>
                  <a:lnTo>
                    <a:pt x="647" y="541"/>
                  </a:lnTo>
                  <a:lnTo>
                    <a:pt x="647" y="541"/>
                  </a:lnTo>
                  <a:lnTo>
                    <a:pt x="661" y="538"/>
                  </a:lnTo>
                  <a:lnTo>
                    <a:pt x="661" y="538"/>
                  </a:lnTo>
                  <a:lnTo>
                    <a:pt x="664" y="536"/>
                  </a:lnTo>
                  <a:lnTo>
                    <a:pt x="667" y="536"/>
                  </a:lnTo>
                  <a:lnTo>
                    <a:pt x="670" y="533"/>
                  </a:lnTo>
                  <a:lnTo>
                    <a:pt x="681" y="527"/>
                  </a:lnTo>
                  <a:lnTo>
                    <a:pt x="681" y="527"/>
                  </a:lnTo>
                  <a:lnTo>
                    <a:pt x="879" y="412"/>
                  </a:lnTo>
                  <a:lnTo>
                    <a:pt x="879" y="412"/>
                  </a:lnTo>
                  <a:lnTo>
                    <a:pt x="979" y="355"/>
                  </a:lnTo>
                  <a:lnTo>
                    <a:pt x="979" y="355"/>
                  </a:lnTo>
                  <a:lnTo>
                    <a:pt x="1028" y="327"/>
                  </a:lnTo>
                  <a:lnTo>
                    <a:pt x="1054" y="312"/>
                  </a:lnTo>
                  <a:lnTo>
                    <a:pt x="1068" y="304"/>
                  </a:lnTo>
                  <a:lnTo>
                    <a:pt x="1071" y="301"/>
                  </a:lnTo>
                  <a:lnTo>
                    <a:pt x="1074" y="301"/>
                  </a:lnTo>
                  <a:lnTo>
                    <a:pt x="1074" y="301"/>
                  </a:lnTo>
                  <a:lnTo>
                    <a:pt x="1074" y="301"/>
                  </a:lnTo>
                  <a:lnTo>
                    <a:pt x="1077" y="298"/>
                  </a:lnTo>
                  <a:lnTo>
                    <a:pt x="1077" y="298"/>
                  </a:lnTo>
                  <a:lnTo>
                    <a:pt x="1082" y="292"/>
                  </a:lnTo>
                  <a:lnTo>
                    <a:pt x="1088" y="283"/>
                  </a:lnTo>
                  <a:lnTo>
                    <a:pt x="1088" y="283"/>
                  </a:lnTo>
                  <a:lnTo>
                    <a:pt x="1091" y="275"/>
                  </a:lnTo>
                  <a:lnTo>
                    <a:pt x="1091" y="264"/>
                  </a:lnTo>
                  <a:lnTo>
                    <a:pt x="1091" y="264"/>
                  </a:lnTo>
                  <a:lnTo>
                    <a:pt x="1085" y="252"/>
                  </a:lnTo>
                  <a:lnTo>
                    <a:pt x="1082" y="246"/>
                  </a:lnTo>
                  <a:close/>
                  <a:moveTo>
                    <a:pt x="618" y="143"/>
                  </a:moveTo>
                  <a:lnTo>
                    <a:pt x="618" y="143"/>
                  </a:lnTo>
                  <a:close/>
                  <a:moveTo>
                    <a:pt x="627" y="135"/>
                  </a:moveTo>
                  <a:lnTo>
                    <a:pt x="627" y="135"/>
                  </a:lnTo>
                  <a:close/>
                  <a:moveTo>
                    <a:pt x="641" y="49"/>
                  </a:moveTo>
                  <a:lnTo>
                    <a:pt x="641" y="49"/>
                  </a:lnTo>
                  <a:close/>
                  <a:moveTo>
                    <a:pt x="667" y="34"/>
                  </a:moveTo>
                  <a:lnTo>
                    <a:pt x="667" y="31"/>
                  </a:lnTo>
                  <a:lnTo>
                    <a:pt x="667" y="34"/>
                  </a:lnTo>
                  <a:close/>
                  <a:moveTo>
                    <a:pt x="641" y="493"/>
                  </a:moveTo>
                  <a:lnTo>
                    <a:pt x="641" y="493"/>
                  </a:lnTo>
                  <a:close/>
                  <a:moveTo>
                    <a:pt x="667" y="507"/>
                  </a:moveTo>
                  <a:lnTo>
                    <a:pt x="667" y="50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504" name="Freeform 24"/>
            <p:cNvSpPr>
              <a:spLocks noChangeArrowheads="1"/>
            </p:cNvSpPr>
            <p:nvPr/>
          </p:nvSpPr>
          <p:spPr bwMode="auto">
            <a:xfrm>
              <a:off x="5539030" y="3012077"/>
              <a:ext cx="218780" cy="116990"/>
            </a:xfrm>
            <a:custGeom>
              <a:avLst/>
              <a:gdLst>
                <a:gd name="T0" fmla="*/ 857 w 1090"/>
                <a:gd name="T1" fmla="*/ 379 h 546"/>
                <a:gd name="T2" fmla="*/ 507 w 1090"/>
                <a:gd name="T3" fmla="*/ 370 h 546"/>
                <a:gd name="T4" fmla="*/ 461 w 1090"/>
                <a:gd name="T5" fmla="*/ 367 h 546"/>
                <a:gd name="T6" fmla="*/ 444 w 1090"/>
                <a:gd name="T7" fmla="*/ 370 h 546"/>
                <a:gd name="T8" fmla="*/ 433 w 1090"/>
                <a:gd name="T9" fmla="*/ 384 h 546"/>
                <a:gd name="T10" fmla="*/ 430 w 1090"/>
                <a:gd name="T11" fmla="*/ 401 h 546"/>
                <a:gd name="T12" fmla="*/ 427 w 1090"/>
                <a:gd name="T13" fmla="*/ 442 h 546"/>
                <a:gd name="T14" fmla="*/ 241 w 1090"/>
                <a:gd name="T15" fmla="*/ 367 h 546"/>
                <a:gd name="T16" fmla="*/ 81 w 1090"/>
                <a:gd name="T17" fmla="*/ 273 h 546"/>
                <a:gd name="T18" fmla="*/ 146 w 1090"/>
                <a:gd name="T19" fmla="*/ 236 h 546"/>
                <a:gd name="T20" fmla="*/ 427 w 1090"/>
                <a:gd name="T21" fmla="*/ 66 h 546"/>
                <a:gd name="T22" fmla="*/ 427 w 1090"/>
                <a:gd name="T23" fmla="*/ 149 h 546"/>
                <a:gd name="T24" fmla="*/ 427 w 1090"/>
                <a:gd name="T25" fmla="*/ 161 h 546"/>
                <a:gd name="T26" fmla="*/ 433 w 1090"/>
                <a:gd name="T27" fmla="*/ 178 h 546"/>
                <a:gd name="T28" fmla="*/ 456 w 1090"/>
                <a:gd name="T29" fmla="*/ 192 h 546"/>
                <a:gd name="T30" fmla="*/ 499 w 1090"/>
                <a:gd name="T31" fmla="*/ 192 h 546"/>
                <a:gd name="T32" fmla="*/ 851 w 1090"/>
                <a:gd name="T33" fmla="*/ 181 h 546"/>
                <a:gd name="T34" fmla="*/ 1054 w 1090"/>
                <a:gd name="T35" fmla="*/ 173 h 546"/>
                <a:gd name="T36" fmla="*/ 1054 w 1090"/>
                <a:gd name="T37" fmla="*/ 170 h 546"/>
                <a:gd name="T38" fmla="*/ 851 w 1090"/>
                <a:gd name="T39" fmla="*/ 158 h 546"/>
                <a:gd name="T40" fmla="*/ 499 w 1090"/>
                <a:gd name="T41" fmla="*/ 149 h 546"/>
                <a:gd name="T42" fmla="*/ 473 w 1090"/>
                <a:gd name="T43" fmla="*/ 135 h 546"/>
                <a:gd name="T44" fmla="*/ 476 w 1090"/>
                <a:gd name="T45" fmla="*/ 55 h 546"/>
                <a:gd name="T46" fmla="*/ 476 w 1090"/>
                <a:gd name="T47" fmla="*/ 29 h 546"/>
                <a:gd name="T48" fmla="*/ 476 w 1090"/>
                <a:gd name="T49" fmla="*/ 18 h 546"/>
                <a:gd name="T50" fmla="*/ 456 w 1090"/>
                <a:gd name="T51" fmla="*/ 3 h 546"/>
                <a:gd name="T52" fmla="*/ 438 w 1090"/>
                <a:gd name="T53" fmla="*/ 3 h 546"/>
                <a:gd name="T54" fmla="*/ 416 w 1090"/>
                <a:gd name="T55" fmla="*/ 15 h 546"/>
                <a:gd name="T56" fmla="*/ 118 w 1090"/>
                <a:gd name="T57" fmla="*/ 187 h 546"/>
                <a:gd name="T58" fmla="*/ 20 w 1090"/>
                <a:gd name="T59" fmla="*/ 244 h 546"/>
                <a:gd name="T60" fmla="*/ 15 w 1090"/>
                <a:gd name="T61" fmla="*/ 247 h 546"/>
                <a:gd name="T62" fmla="*/ 0 w 1090"/>
                <a:gd name="T63" fmla="*/ 267 h 546"/>
                <a:gd name="T64" fmla="*/ 3 w 1090"/>
                <a:gd name="T65" fmla="*/ 290 h 546"/>
                <a:gd name="T66" fmla="*/ 18 w 1090"/>
                <a:gd name="T67" fmla="*/ 301 h 546"/>
                <a:gd name="T68" fmla="*/ 60 w 1090"/>
                <a:gd name="T69" fmla="*/ 327 h 546"/>
                <a:gd name="T70" fmla="*/ 212 w 1090"/>
                <a:gd name="T71" fmla="*/ 416 h 546"/>
                <a:gd name="T72" fmla="*/ 433 w 1090"/>
                <a:gd name="T73" fmla="*/ 542 h 546"/>
                <a:gd name="T74" fmla="*/ 436 w 1090"/>
                <a:gd name="T75" fmla="*/ 542 h 546"/>
                <a:gd name="T76" fmla="*/ 447 w 1090"/>
                <a:gd name="T77" fmla="*/ 545 h 546"/>
                <a:gd name="T78" fmla="*/ 473 w 1090"/>
                <a:gd name="T79" fmla="*/ 527 h 546"/>
                <a:gd name="T80" fmla="*/ 476 w 1090"/>
                <a:gd name="T81" fmla="*/ 513 h 546"/>
                <a:gd name="T82" fmla="*/ 476 w 1090"/>
                <a:gd name="T83" fmla="*/ 496 h 546"/>
                <a:gd name="T84" fmla="*/ 476 w 1090"/>
                <a:gd name="T85" fmla="*/ 413 h 546"/>
                <a:gd name="T86" fmla="*/ 504 w 1090"/>
                <a:gd name="T87" fmla="*/ 413 h 546"/>
                <a:gd name="T88" fmla="*/ 857 w 1090"/>
                <a:gd name="T89" fmla="*/ 401 h 546"/>
                <a:gd name="T90" fmla="*/ 1060 w 1090"/>
                <a:gd name="T91" fmla="*/ 393 h 546"/>
                <a:gd name="T92" fmla="*/ 1060 w 1090"/>
                <a:gd name="T93" fmla="*/ 390 h 546"/>
                <a:gd name="T94" fmla="*/ 46 w 1090"/>
                <a:gd name="T95" fmla="*/ 296 h 546"/>
                <a:gd name="T96" fmla="*/ 427 w 1090"/>
                <a:gd name="T97" fmla="*/ 51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0" h="546">
                  <a:moveTo>
                    <a:pt x="983" y="384"/>
                  </a:moveTo>
                  <a:lnTo>
                    <a:pt x="983" y="384"/>
                  </a:lnTo>
                  <a:lnTo>
                    <a:pt x="857" y="379"/>
                  </a:lnTo>
                  <a:lnTo>
                    <a:pt x="857" y="379"/>
                  </a:lnTo>
                  <a:lnTo>
                    <a:pt x="696" y="373"/>
                  </a:lnTo>
                  <a:lnTo>
                    <a:pt x="696" y="373"/>
                  </a:lnTo>
                  <a:lnTo>
                    <a:pt x="507" y="370"/>
                  </a:lnTo>
                  <a:lnTo>
                    <a:pt x="507" y="370"/>
                  </a:lnTo>
                  <a:lnTo>
                    <a:pt x="482" y="367"/>
                  </a:lnTo>
                  <a:lnTo>
                    <a:pt x="482" y="367"/>
                  </a:lnTo>
                  <a:lnTo>
                    <a:pt x="467" y="367"/>
                  </a:lnTo>
                  <a:lnTo>
                    <a:pt x="461" y="367"/>
                  </a:lnTo>
                  <a:lnTo>
                    <a:pt x="459" y="367"/>
                  </a:lnTo>
                  <a:lnTo>
                    <a:pt x="456" y="367"/>
                  </a:lnTo>
                  <a:lnTo>
                    <a:pt x="456" y="367"/>
                  </a:lnTo>
                  <a:lnTo>
                    <a:pt x="444" y="370"/>
                  </a:lnTo>
                  <a:lnTo>
                    <a:pt x="444" y="370"/>
                  </a:lnTo>
                  <a:lnTo>
                    <a:pt x="438" y="376"/>
                  </a:lnTo>
                  <a:lnTo>
                    <a:pt x="433" y="384"/>
                  </a:lnTo>
                  <a:lnTo>
                    <a:pt x="433" y="384"/>
                  </a:lnTo>
                  <a:lnTo>
                    <a:pt x="430" y="387"/>
                  </a:lnTo>
                  <a:lnTo>
                    <a:pt x="430" y="393"/>
                  </a:lnTo>
                  <a:lnTo>
                    <a:pt x="430" y="396"/>
                  </a:lnTo>
                  <a:lnTo>
                    <a:pt x="430" y="401"/>
                  </a:lnTo>
                  <a:lnTo>
                    <a:pt x="430" y="416"/>
                  </a:lnTo>
                  <a:lnTo>
                    <a:pt x="430" y="416"/>
                  </a:lnTo>
                  <a:lnTo>
                    <a:pt x="427" y="442"/>
                  </a:lnTo>
                  <a:lnTo>
                    <a:pt x="427" y="442"/>
                  </a:lnTo>
                  <a:lnTo>
                    <a:pt x="427" y="482"/>
                  </a:lnTo>
                  <a:lnTo>
                    <a:pt x="427" y="482"/>
                  </a:lnTo>
                  <a:lnTo>
                    <a:pt x="241" y="367"/>
                  </a:lnTo>
                  <a:lnTo>
                    <a:pt x="241" y="367"/>
                  </a:lnTo>
                  <a:lnTo>
                    <a:pt x="141" y="310"/>
                  </a:lnTo>
                  <a:lnTo>
                    <a:pt x="141" y="310"/>
                  </a:lnTo>
                  <a:lnTo>
                    <a:pt x="89" y="278"/>
                  </a:lnTo>
                  <a:lnTo>
                    <a:pt x="81" y="273"/>
                  </a:lnTo>
                  <a:lnTo>
                    <a:pt x="95" y="267"/>
                  </a:lnTo>
                  <a:lnTo>
                    <a:pt x="95" y="267"/>
                  </a:lnTo>
                  <a:lnTo>
                    <a:pt x="146" y="236"/>
                  </a:lnTo>
                  <a:lnTo>
                    <a:pt x="146" y="236"/>
                  </a:lnTo>
                  <a:lnTo>
                    <a:pt x="246" y="175"/>
                  </a:lnTo>
                  <a:lnTo>
                    <a:pt x="246" y="175"/>
                  </a:lnTo>
                  <a:lnTo>
                    <a:pt x="427" y="66"/>
                  </a:lnTo>
                  <a:lnTo>
                    <a:pt x="427" y="66"/>
                  </a:lnTo>
                  <a:lnTo>
                    <a:pt x="427" y="110"/>
                  </a:lnTo>
                  <a:lnTo>
                    <a:pt x="427" y="110"/>
                  </a:lnTo>
                  <a:lnTo>
                    <a:pt x="427" y="135"/>
                  </a:lnTo>
                  <a:lnTo>
                    <a:pt x="427" y="149"/>
                  </a:lnTo>
                  <a:lnTo>
                    <a:pt x="427" y="155"/>
                  </a:lnTo>
                  <a:lnTo>
                    <a:pt x="427" y="158"/>
                  </a:lnTo>
                  <a:lnTo>
                    <a:pt x="427" y="158"/>
                  </a:lnTo>
                  <a:lnTo>
                    <a:pt x="427" y="161"/>
                  </a:lnTo>
                  <a:lnTo>
                    <a:pt x="427" y="161"/>
                  </a:lnTo>
                  <a:lnTo>
                    <a:pt x="430" y="170"/>
                  </a:lnTo>
                  <a:lnTo>
                    <a:pt x="430" y="170"/>
                  </a:lnTo>
                  <a:lnTo>
                    <a:pt x="433" y="178"/>
                  </a:lnTo>
                  <a:lnTo>
                    <a:pt x="441" y="184"/>
                  </a:lnTo>
                  <a:lnTo>
                    <a:pt x="447" y="190"/>
                  </a:lnTo>
                  <a:lnTo>
                    <a:pt x="456" y="192"/>
                  </a:lnTo>
                  <a:lnTo>
                    <a:pt x="456" y="192"/>
                  </a:lnTo>
                  <a:lnTo>
                    <a:pt x="467" y="192"/>
                  </a:lnTo>
                  <a:lnTo>
                    <a:pt x="473" y="192"/>
                  </a:lnTo>
                  <a:lnTo>
                    <a:pt x="473" y="192"/>
                  </a:lnTo>
                  <a:lnTo>
                    <a:pt x="499" y="192"/>
                  </a:lnTo>
                  <a:lnTo>
                    <a:pt x="499" y="192"/>
                  </a:lnTo>
                  <a:lnTo>
                    <a:pt x="691" y="187"/>
                  </a:lnTo>
                  <a:lnTo>
                    <a:pt x="691" y="187"/>
                  </a:lnTo>
                  <a:lnTo>
                    <a:pt x="851" y="181"/>
                  </a:lnTo>
                  <a:lnTo>
                    <a:pt x="851" y="181"/>
                  </a:lnTo>
                  <a:lnTo>
                    <a:pt x="974" y="175"/>
                  </a:lnTo>
                  <a:lnTo>
                    <a:pt x="974" y="175"/>
                  </a:lnTo>
                  <a:lnTo>
                    <a:pt x="1054" y="173"/>
                  </a:lnTo>
                  <a:lnTo>
                    <a:pt x="1054" y="173"/>
                  </a:lnTo>
                  <a:lnTo>
                    <a:pt x="1083" y="170"/>
                  </a:lnTo>
                  <a:lnTo>
                    <a:pt x="1083" y="170"/>
                  </a:lnTo>
                  <a:lnTo>
                    <a:pt x="1054" y="170"/>
                  </a:lnTo>
                  <a:lnTo>
                    <a:pt x="1054" y="170"/>
                  </a:lnTo>
                  <a:lnTo>
                    <a:pt x="974" y="164"/>
                  </a:lnTo>
                  <a:lnTo>
                    <a:pt x="974" y="164"/>
                  </a:lnTo>
                  <a:lnTo>
                    <a:pt x="851" y="158"/>
                  </a:lnTo>
                  <a:lnTo>
                    <a:pt x="851" y="158"/>
                  </a:lnTo>
                  <a:lnTo>
                    <a:pt x="691" y="155"/>
                  </a:lnTo>
                  <a:lnTo>
                    <a:pt x="691" y="155"/>
                  </a:lnTo>
                  <a:lnTo>
                    <a:pt x="499" y="149"/>
                  </a:lnTo>
                  <a:lnTo>
                    <a:pt x="499" y="149"/>
                  </a:lnTo>
                  <a:lnTo>
                    <a:pt x="473" y="149"/>
                  </a:lnTo>
                  <a:lnTo>
                    <a:pt x="473" y="149"/>
                  </a:lnTo>
                  <a:lnTo>
                    <a:pt x="473" y="135"/>
                  </a:lnTo>
                  <a:lnTo>
                    <a:pt x="473" y="135"/>
                  </a:lnTo>
                  <a:lnTo>
                    <a:pt x="476" y="110"/>
                  </a:lnTo>
                  <a:lnTo>
                    <a:pt x="476" y="110"/>
                  </a:lnTo>
                  <a:lnTo>
                    <a:pt x="476" y="55"/>
                  </a:lnTo>
                  <a:lnTo>
                    <a:pt x="476" y="44"/>
                  </a:lnTo>
                  <a:lnTo>
                    <a:pt x="476" y="35"/>
                  </a:lnTo>
                  <a:lnTo>
                    <a:pt x="476" y="32"/>
                  </a:lnTo>
                  <a:lnTo>
                    <a:pt x="476" y="29"/>
                  </a:lnTo>
                  <a:lnTo>
                    <a:pt x="476" y="29"/>
                  </a:lnTo>
                  <a:lnTo>
                    <a:pt x="476" y="26"/>
                  </a:lnTo>
                  <a:lnTo>
                    <a:pt x="476" y="26"/>
                  </a:lnTo>
                  <a:lnTo>
                    <a:pt x="476" y="18"/>
                  </a:lnTo>
                  <a:lnTo>
                    <a:pt x="476" y="18"/>
                  </a:lnTo>
                  <a:lnTo>
                    <a:pt x="467" y="9"/>
                  </a:lnTo>
                  <a:lnTo>
                    <a:pt x="456" y="3"/>
                  </a:lnTo>
                  <a:lnTo>
                    <a:pt x="456" y="3"/>
                  </a:lnTo>
                  <a:lnTo>
                    <a:pt x="444" y="0"/>
                  </a:lnTo>
                  <a:lnTo>
                    <a:pt x="444" y="0"/>
                  </a:lnTo>
                  <a:lnTo>
                    <a:pt x="438" y="3"/>
                  </a:lnTo>
                  <a:lnTo>
                    <a:pt x="438" y="3"/>
                  </a:lnTo>
                  <a:lnTo>
                    <a:pt x="433" y="6"/>
                  </a:lnTo>
                  <a:lnTo>
                    <a:pt x="427" y="9"/>
                  </a:lnTo>
                  <a:lnTo>
                    <a:pt x="416" y="15"/>
                  </a:lnTo>
                  <a:lnTo>
                    <a:pt x="416" y="15"/>
                  </a:lnTo>
                  <a:lnTo>
                    <a:pt x="218" y="129"/>
                  </a:lnTo>
                  <a:lnTo>
                    <a:pt x="218" y="129"/>
                  </a:lnTo>
                  <a:lnTo>
                    <a:pt x="118" y="187"/>
                  </a:lnTo>
                  <a:lnTo>
                    <a:pt x="118" y="187"/>
                  </a:lnTo>
                  <a:lnTo>
                    <a:pt x="66" y="215"/>
                  </a:lnTo>
                  <a:lnTo>
                    <a:pt x="40" y="233"/>
                  </a:lnTo>
                  <a:lnTo>
                    <a:pt x="29" y="238"/>
                  </a:lnTo>
                  <a:lnTo>
                    <a:pt x="20" y="244"/>
                  </a:lnTo>
                  <a:lnTo>
                    <a:pt x="18" y="244"/>
                  </a:lnTo>
                  <a:lnTo>
                    <a:pt x="18" y="244"/>
                  </a:lnTo>
                  <a:lnTo>
                    <a:pt x="15" y="247"/>
                  </a:lnTo>
                  <a:lnTo>
                    <a:pt x="15" y="247"/>
                  </a:lnTo>
                  <a:lnTo>
                    <a:pt x="9" y="253"/>
                  </a:lnTo>
                  <a:lnTo>
                    <a:pt x="9" y="253"/>
                  </a:lnTo>
                  <a:lnTo>
                    <a:pt x="3" y="258"/>
                  </a:lnTo>
                  <a:lnTo>
                    <a:pt x="0" y="267"/>
                  </a:lnTo>
                  <a:lnTo>
                    <a:pt x="0" y="275"/>
                  </a:lnTo>
                  <a:lnTo>
                    <a:pt x="0" y="281"/>
                  </a:lnTo>
                  <a:lnTo>
                    <a:pt x="0" y="281"/>
                  </a:lnTo>
                  <a:lnTo>
                    <a:pt x="3" y="290"/>
                  </a:lnTo>
                  <a:lnTo>
                    <a:pt x="9" y="296"/>
                  </a:lnTo>
                  <a:lnTo>
                    <a:pt x="9" y="296"/>
                  </a:lnTo>
                  <a:lnTo>
                    <a:pt x="15" y="301"/>
                  </a:lnTo>
                  <a:lnTo>
                    <a:pt x="18" y="301"/>
                  </a:lnTo>
                  <a:lnTo>
                    <a:pt x="23" y="307"/>
                  </a:lnTo>
                  <a:lnTo>
                    <a:pt x="35" y="313"/>
                  </a:lnTo>
                  <a:lnTo>
                    <a:pt x="60" y="327"/>
                  </a:lnTo>
                  <a:lnTo>
                    <a:pt x="60" y="327"/>
                  </a:lnTo>
                  <a:lnTo>
                    <a:pt x="112" y="359"/>
                  </a:lnTo>
                  <a:lnTo>
                    <a:pt x="112" y="359"/>
                  </a:lnTo>
                  <a:lnTo>
                    <a:pt x="212" y="416"/>
                  </a:lnTo>
                  <a:lnTo>
                    <a:pt x="212" y="416"/>
                  </a:lnTo>
                  <a:lnTo>
                    <a:pt x="410" y="530"/>
                  </a:lnTo>
                  <a:lnTo>
                    <a:pt x="421" y="536"/>
                  </a:lnTo>
                  <a:lnTo>
                    <a:pt x="430" y="539"/>
                  </a:lnTo>
                  <a:lnTo>
                    <a:pt x="433" y="542"/>
                  </a:lnTo>
                  <a:lnTo>
                    <a:pt x="433" y="542"/>
                  </a:lnTo>
                  <a:lnTo>
                    <a:pt x="433" y="542"/>
                  </a:lnTo>
                  <a:lnTo>
                    <a:pt x="436" y="542"/>
                  </a:lnTo>
                  <a:lnTo>
                    <a:pt x="436" y="542"/>
                  </a:lnTo>
                  <a:lnTo>
                    <a:pt x="441" y="545"/>
                  </a:lnTo>
                  <a:lnTo>
                    <a:pt x="441" y="545"/>
                  </a:lnTo>
                  <a:lnTo>
                    <a:pt x="447" y="545"/>
                  </a:lnTo>
                  <a:lnTo>
                    <a:pt x="447" y="545"/>
                  </a:lnTo>
                  <a:lnTo>
                    <a:pt x="459" y="542"/>
                  </a:lnTo>
                  <a:lnTo>
                    <a:pt x="467" y="536"/>
                  </a:lnTo>
                  <a:lnTo>
                    <a:pt x="467" y="536"/>
                  </a:lnTo>
                  <a:lnTo>
                    <a:pt x="473" y="527"/>
                  </a:lnTo>
                  <a:lnTo>
                    <a:pt x="476" y="519"/>
                  </a:lnTo>
                  <a:lnTo>
                    <a:pt x="476" y="519"/>
                  </a:lnTo>
                  <a:lnTo>
                    <a:pt x="476" y="516"/>
                  </a:lnTo>
                  <a:lnTo>
                    <a:pt x="476" y="513"/>
                  </a:lnTo>
                  <a:lnTo>
                    <a:pt x="476" y="513"/>
                  </a:lnTo>
                  <a:lnTo>
                    <a:pt x="476" y="510"/>
                  </a:lnTo>
                  <a:lnTo>
                    <a:pt x="476" y="496"/>
                  </a:lnTo>
                  <a:lnTo>
                    <a:pt x="476" y="496"/>
                  </a:lnTo>
                  <a:lnTo>
                    <a:pt x="476" y="442"/>
                  </a:lnTo>
                  <a:lnTo>
                    <a:pt x="476" y="442"/>
                  </a:lnTo>
                  <a:lnTo>
                    <a:pt x="476" y="416"/>
                  </a:lnTo>
                  <a:lnTo>
                    <a:pt x="476" y="413"/>
                  </a:lnTo>
                  <a:lnTo>
                    <a:pt x="476" y="413"/>
                  </a:lnTo>
                  <a:lnTo>
                    <a:pt x="482" y="413"/>
                  </a:lnTo>
                  <a:lnTo>
                    <a:pt x="482" y="413"/>
                  </a:lnTo>
                  <a:lnTo>
                    <a:pt x="504" y="413"/>
                  </a:lnTo>
                  <a:lnTo>
                    <a:pt x="504" y="413"/>
                  </a:lnTo>
                  <a:lnTo>
                    <a:pt x="696" y="407"/>
                  </a:lnTo>
                  <a:lnTo>
                    <a:pt x="696" y="407"/>
                  </a:lnTo>
                  <a:lnTo>
                    <a:pt x="857" y="401"/>
                  </a:lnTo>
                  <a:lnTo>
                    <a:pt x="857" y="401"/>
                  </a:lnTo>
                  <a:lnTo>
                    <a:pt x="983" y="396"/>
                  </a:lnTo>
                  <a:lnTo>
                    <a:pt x="983" y="396"/>
                  </a:lnTo>
                  <a:lnTo>
                    <a:pt x="1060" y="393"/>
                  </a:lnTo>
                  <a:lnTo>
                    <a:pt x="1060" y="393"/>
                  </a:lnTo>
                  <a:lnTo>
                    <a:pt x="1089" y="390"/>
                  </a:lnTo>
                  <a:lnTo>
                    <a:pt x="1089" y="390"/>
                  </a:lnTo>
                  <a:lnTo>
                    <a:pt x="1060" y="390"/>
                  </a:lnTo>
                  <a:lnTo>
                    <a:pt x="1060" y="390"/>
                  </a:lnTo>
                  <a:lnTo>
                    <a:pt x="983" y="384"/>
                  </a:lnTo>
                  <a:close/>
                  <a:moveTo>
                    <a:pt x="46" y="296"/>
                  </a:moveTo>
                  <a:lnTo>
                    <a:pt x="46" y="296"/>
                  </a:lnTo>
                  <a:close/>
                  <a:moveTo>
                    <a:pt x="456" y="413"/>
                  </a:moveTo>
                  <a:lnTo>
                    <a:pt x="456" y="413"/>
                  </a:lnTo>
                  <a:close/>
                  <a:moveTo>
                    <a:pt x="427" y="516"/>
                  </a:moveTo>
                  <a:lnTo>
                    <a:pt x="427"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grpSp>
      <p:grpSp>
        <p:nvGrpSpPr>
          <p:cNvPr id="1430" name="Group 1429"/>
          <p:cNvGrpSpPr>
            <a:grpSpLocks noChangeAspect="1"/>
          </p:cNvGrpSpPr>
          <p:nvPr/>
        </p:nvGrpSpPr>
        <p:grpSpPr>
          <a:xfrm flipH="1" flipV="1">
            <a:off x="6865856" y="4372994"/>
            <a:ext cx="257103" cy="217315"/>
            <a:chOff x="5469972" y="2733106"/>
            <a:chExt cx="631145" cy="420577"/>
          </a:xfrm>
          <a:solidFill>
            <a:schemeClr val="tx2">
              <a:lumMod val="75000"/>
            </a:schemeClr>
          </a:solidFill>
        </p:grpSpPr>
        <p:sp>
          <p:nvSpPr>
            <p:cNvPr id="1495" name="Freeform 48"/>
            <p:cNvSpPr>
              <a:spLocks noChangeArrowheads="1"/>
            </p:cNvSpPr>
            <p:nvPr/>
          </p:nvSpPr>
          <p:spPr bwMode="auto">
            <a:xfrm>
              <a:off x="5469972" y="2733106"/>
              <a:ext cx="631145" cy="420577"/>
            </a:xfrm>
            <a:custGeom>
              <a:avLst/>
              <a:gdLst>
                <a:gd name="T0" fmla="*/ 2695 w 2719"/>
                <a:gd name="T1" fmla="*/ 246 h 1702"/>
                <a:gd name="T2" fmla="*/ 2515 w 2719"/>
                <a:gd name="T3" fmla="*/ 186 h 1702"/>
                <a:gd name="T4" fmla="*/ 2329 w 2719"/>
                <a:gd name="T5" fmla="*/ 123 h 1702"/>
                <a:gd name="T6" fmla="*/ 2143 w 2719"/>
                <a:gd name="T7" fmla="*/ 60 h 1702"/>
                <a:gd name="T8" fmla="*/ 1957 w 2719"/>
                <a:gd name="T9" fmla="*/ 0 h 1702"/>
                <a:gd name="T10" fmla="*/ 2137 w 2719"/>
                <a:gd name="T11" fmla="*/ 74 h 1702"/>
                <a:gd name="T12" fmla="*/ 2320 w 2719"/>
                <a:gd name="T13" fmla="*/ 146 h 1702"/>
                <a:gd name="T14" fmla="*/ 2503 w 2719"/>
                <a:gd name="T15" fmla="*/ 220 h 1702"/>
                <a:gd name="T16" fmla="*/ 2397 w 2719"/>
                <a:gd name="T17" fmla="*/ 246 h 1702"/>
                <a:gd name="T18" fmla="*/ 2277 w 2719"/>
                <a:gd name="T19" fmla="*/ 243 h 1702"/>
                <a:gd name="T20" fmla="*/ 2028 w 2719"/>
                <a:gd name="T21" fmla="*/ 241 h 1702"/>
                <a:gd name="T22" fmla="*/ 1696 w 2719"/>
                <a:gd name="T23" fmla="*/ 241 h 1702"/>
                <a:gd name="T24" fmla="*/ 1031 w 2719"/>
                <a:gd name="T25" fmla="*/ 241 h 1702"/>
                <a:gd name="T26" fmla="*/ 699 w 2719"/>
                <a:gd name="T27" fmla="*/ 238 h 1702"/>
                <a:gd name="T28" fmla="*/ 178 w 2719"/>
                <a:gd name="T29" fmla="*/ 238 h 1702"/>
                <a:gd name="T30" fmla="*/ 223 w 2719"/>
                <a:gd name="T31" fmla="*/ 220 h 1702"/>
                <a:gd name="T32" fmla="*/ 499 w 2719"/>
                <a:gd name="T33" fmla="*/ 112 h 1702"/>
                <a:gd name="T34" fmla="*/ 682 w 2719"/>
                <a:gd name="T35" fmla="*/ 37 h 1702"/>
                <a:gd name="T36" fmla="*/ 679 w 2719"/>
                <a:gd name="T37" fmla="*/ 29 h 1702"/>
                <a:gd name="T38" fmla="*/ 493 w 2719"/>
                <a:gd name="T39" fmla="*/ 91 h 1702"/>
                <a:gd name="T40" fmla="*/ 398 w 2719"/>
                <a:gd name="T41" fmla="*/ 123 h 1702"/>
                <a:gd name="T42" fmla="*/ 63 w 2719"/>
                <a:gd name="T43" fmla="*/ 238 h 1702"/>
                <a:gd name="T44" fmla="*/ 34 w 2719"/>
                <a:gd name="T45" fmla="*/ 238 h 1702"/>
                <a:gd name="T46" fmla="*/ 34 w 2719"/>
                <a:gd name="T47" fmla="*/ 238 h 1702"/>
                <a:gd name="T48" fmla="*/ 9 w 2719"/>
                <a:gd name="T49" fmla="*/ 249 h 1702"/>
                <a:gd name="T50" fmla="*/ 0 w 2719"/>
                <a:gd name="T51" fmla="*/ 272 h 1702"/>
                <a:gd name="T52" fmla="*/ 6 w 2719"/>
                <a:gd name="T53" fmla="*/ 1673 h 1702"/>
                <a:gd name="T54" fmla="*/ 6 w 2719"/>
                <a:gd name="T55" fmla="*/ 1675 h 1702"/>
                <a:gd name="T56" fmla="*/ 6 w 2719"/>
                <a:gd name="T57" fmla="*/ 1684 h 1702"/>
                <a:gd name="T58" fmla="*/ 23 w 2719"/>
                <a:gd name="T59" fmla="*/ 1701 h 1702"/>
                <a:gd name="T60" fmla="*/ 178 w 2719"/>
                <a:gd name="T61" fmla="*/ 1701 h 1702"/>
                <a:gd name="T62" fmla="*/ 607 w 2719"/>
                <a:gd name="T63" fmla="*/ 1699 h 1702"/>
                <a:gd name="T64" fmla="*/ 1183 w 2719"/>
                <a:gd name="T65" fmla="*/ 1693 h 1702"/>
                <a:gd name="T66" fmla="*/ 1756 w 2719"/>
                <a:gd name="T67" fmla="*/ 1684 h 1702"/>
                <a:gd name="T68" fmla="*/ 2329 w 2719"/>
                <a:gd name="T69" fmla="*/ 1673 h 1702"/>
                <a:gd name="T70" fmla="*/ 1756 w 2719"/>
                <a:gd name="T71" fmla="*/ 1664 h 1702"/>
                <a:gd name="T72" fmla="*/ 1183 w 2719"/>
                <a:gd name="T73" fmla="*/ 1656 h 1702"/>
                <a:gd name="T74" fmla="*/ 607 w 2719"/>
                <a:gd name="T75" fmla="*/ 1650 h 1702"/>
                <a:gd name="T76" fmla="*/ 178 w 2719"/>
                <a:gd name="T77" fmla="*/ 1647 h 1702"/>
                <a:gd name="T78" fmla="*/ 66 w 2719"/>
                <a:gd name="T79" fmla="*/ 974 h 1702"/>
                <a:gd name="T80" fmla="*/ 367 w 2719"/>
                <a:gd name="T81" fmla="*/ 306 h 1702"/>
                <a:gd name="T82" fmla="*/ 1000 w 2719"/>
                <a:gd name="T83" fmla="*/ 304 h 1702"/>
                <a:gd name="T84" fmla="*/ 1364 w 2719"/>
                <a:gd name="T85" fmla="*/ 306 h 1702"/>
                <a:gd name="T86" fmla="*/ 1862 w 2719"/>
                <a:gd name="T87" fmla="*/ 304 h 1702"/>
                <a:gd name="T88" fmla="*/ 2194 w 2719"/>
                <a:gd name="T89" fmla="*/ 301 h 1702"/>
                <a:gd name="T90" fmla="*/ 2360 w 2719"/>
                <a:gd name="T91" fmla="*/ 298 h 1702"/>
                <a:gd name="T92" fmla="*/ 2670 w 2719"/>
                <a:gd name="T93" fmla="*/ 298 h 1702"/>
                <a:gd name="T94" fmla="*/ 2675 w 2719"/>
                <a:gd name="T95" fmla="*/ 621 h 1702"/>
                <a:gd name="T96" fmla="*/ 2678 w 2719"/>
                <a:gd name="T97" fmla="*/ 974 h 1702"/>
                <a:gd name="T98" fmla="*/ 2687 w 2719"/>
                <a:gd name="T99" fmla="*/ 1323 h 1702"/>
                <a:gd name="T100" fmla="*/ 2695 w 2719"/>
                <a:gd name="T101" fmla="*/ 1673 h 1702"/>
                <a:gd name="T102" fmla="*/ 2704 w 2719"/>
                <a:gd name="T103" fmla="*/ 1323 h 1702"/>
                <a:gd name="T104" fmla="*/ 2710 w 2719"/>
                <a:gd name="T105" fmla="*/ 974 h 1702"/>
                <a:gd name="T106" fmla="*/ 2715 w 2719"/>
                <a:gd name="T107" fmla="*/ 621 h 1702"/>
                <a:gd name="T108" fmla="*/ 2718 w 2719"/>
                <a:gd name="T109" fmla="*/ 272 h 1702"/>
                <a:gd name="T110" fmla="*/ 2718 w 2719"/>
                <a:gd name="T111" fmla="*/ 272 h 1702"/>
                <a:gd name="T112" fmla="*/ 2712 w 2719"/>
                <a:gd name="T113" fmla="*/ 255 h 1702"/>
                <a:gd name="T114" fmla="*/ 2695 w 2719"/>
                <a:gd name="T115" fmla="*/ 246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9" h="1702">
                  <a:moveTo>
                    <a:pt x="2695" y="246"/>
                  </a:moveTo>
                  <a:lnTo>
                    <a:pt x="2695" y="246"/>
                  </a:lnTo>
                  <a:lnTo>
                    <a:pt x="2690" y="246"/>
                  </a:lnTo>
                  <a:lnTo>
                    <a:pt x="2515" y="186"/>
                  </a:lnTo>
                  <a:lnTo>
                    <a:pt x="2515" y="186"/>
                  </a:lnTo>
                  <a:lnTo>
                    <a:pt x="2329" y="123"/>
                  </a:lnTo>
                  <a:lnTo>
                    <a:pt x="2237" y="91"/>
                  </a:lnTo>
                  <a:lnTo>
                    <a:pt x="2143" y="60"/>
                  </a:lnTo>
                  <a:lnTo>
                    <a:pt x="2048" y="29"/>
                  </a:lnTo>
                  <a:lnTo>
                    <a:pt x="1957" y="0"/>
                  </a:lnTo>
                  <a:lnTo>
                    <a:pt x="2045" y="37"/>
                  </a:lnTo>
                  <a:lnTo>
                    <a:pt x="2137" y="74"/>
                  </a:lnTo>
                  <a:lnTo>
                    <a:pt x="2229" y="112"/>
                  </a:lnTo>
                  <a:lnTo>
                    <a:pt x="2320" y="146"/>
                  </a:lnTo>
                  <a:lnTo>
                    <a:pt x="2320" y="146"/>
                  </a:lnTo>
                  <a:lnTo>
                    <a:pt x="2503" y="220"/>
                  </a:lnTo>
                  <a:lnTo>
                    <a:pt x="2569" y="246"/>
                  </a:lnTo>
                  <a:lnTo>
                    <a:pt x="2397" y="246"/>
                  </a:lnTo>
                  <a:lnTo>
                    <a:pt x="2360" y="243"/>
                  </a:lnTo>
                  <a:lnTo>
                    <a:pt x="2277" y="243"/>
                  </a:lnTo>
                  <a:lnTo>
                    <a:pt x="2194" y="243"/>
                  </a:lnTo>
                  <a:lnTo>
                    <a:pt x="2028" y="241"/>
                  </a:lnTo>
                  <a:lnTo>
                    <a:pt x="1862" y="241"/>
                  </a:lnTo>
                  <a:lnTo>
                    <a:pt x="1696" y="241"/>
                  </a:lnTo>
                  <a:lnTo>
                    <a:pt x="1364" y="238"/>
                  </a:lnTo>
                  <a:lnTo>
                    <a:pt x="1031" y="241"/>
                  </a:lnTo>
                  <a:lnTo>
                    <a:pt x="1000" y="241"/>
                  </a:lnTo>
                  <a:lnTo>
                    <a:pt x="699" y="238"/>
                  </a:lnTo>
                  <a:lnTo>
                    <a:pt x="367" y="238"/>
                  </a:lnTo>
                  <a:lnTo>
                    <a:pt x="178" y="238"/>
                  </a:lnTo>
                  <a:lnTo>
                    <a:pt x="223" y="220"/>
                  </a:lnTo>
                  <a:lnTo>
                    <a:pt x="223" y="220"/>
                  </a:lnTo>
                  <a:lnTo>
                    <a:pt x="407" y="146"/>
                  </a:lnTo>
                  <a:lnTo>
                    <a:pt x="499" y="112"/>
                  </a:lnTo>
                  <a:lnTo>
                    <a:pt x="590" y="74"/>
                  </a:lnTo>
                  <a:lnTo>
                    <a:pt x="682" y="37"/>
                  </a:lnTo>
                  <a:lnTo>
                    <a:pt x="774" y="0"/>
                  </a:lnTo>
                  <a:lnTo>
                    <a:pt x="679" y="29"/>
                  </a:lnTo>
                  <a:lnTo>
                    <a:pt x="585" y="60"/>
                  </a:lnTo>
                  <a:lnTo>
                    <a:pt x="493" y="91"/>
                  </a:lnTo>
                  <a:lnTo>
                    <a:pt x="398" y="123"/>
                  </a:lnTo>
                  <a:lnTo>
                    <a:pt x="398" y="123"/>
                  </a:lnTo>
                  <a:lnTo>
                    <a:pt x="212" y="186"/>
                  </a:lnTo>
                  <a:lnTo>
                    <a:pt x="63" y="238"/>
                  </a:lnTo>
                  <a:lnTo>
                    <a:pt x="34" y="238"/>
                  </a:lnTo>
                  <a:lnTo>
                    <a:pt x="34" y="238"/>
                  </a:lnTo>
                  <a:lnTo>
                    <a:pt x="34" y="238"/>
                  </a:lnTo>
                  <a:lnTo>
                    <a:pt x="34" y="238"/>
                  </a:lnTo>
                  <a:lnTo>
                    <a:pt x="20" y="241"/>
                  </a:lnTo>
                  <a:lnTo>
                    <a:pt x="9" y="249"/>
                  </a:lnTo>
                  <a:lnTo>
                    <a:pt x="3" y="258"/>
                  </a:lnTo>
                  <a:lnTo>
                    <a:pt x="0" y="272"/>
                  </a:lnTo>
                  <a:lnTo>
                    <a:pt x="0" y="974"/>
                  </a:lnTo>
                  <a:lnTo>
                    <a:pt x="6" y="1673"/>
                  </a:lnTo>
                  <a:lnTo>
                    <a:pt x="6" y="1675"/>
                  </a:lnTo>
                  <a:lnTo>
                    <a:pt x="6" y="1675"/>
                  </a:lnTo>
                  <a:lnTo>
                    <a:pt x="6" y="1675"/>
                  </a:lnTo>
                  <a:lnTo>
                    <a:pt x="6" y="1684"/>
                  </a:lnTo>
                  <a:lnTo>
                    <a:pt x="15" y="1696"/>
                  </a:lnTo>
                  <a:lnTo>
                    <a:pt x="23" y="1701"/>
                  </a:lnTo>
                  <a:lnTo>
                    <a:pt x="34" y="1701"/>
                  </a:lnTo>
                  <a:lnTo>
                    <a:pt x="178" y="1701"/>
                  </a:lnTo>
                  <a:lnTo>
                    <a:pt x="321" y="1701"/>
                  </a:lnTo>
                  <a:lnTo>
                    <a:pt x="607" y="1699"/>
                  </a:lnTo>
                  <a:lnTo>
                    <a:pt x="894" y="1696"/>
                  </a:lnTo>
                  <a:lnTo>
                    <a:pt x="1183" y="1693"/>
                  </a:lnTo>
                  <a:lnTo>
                    <a:pt x="1469" y="1690"/>
                  </a:lnTo>
                  <a:lnTo>
                    <a:pt x="1756" y="1684"/>
                  </a:lnTo>
                  <a:lnTo>
                    <a:pt x="2042" y="1678"/>
                  </a:lnTo>
                  <a:lnTo>
                    <a:pt x="2329" y="1673"/>
                  </a:lnTo>
                  <a:lnTo>
                    <a:pt x="2042" y="1667"/>
                  </a:lnTo>
                  <a:lnTo>
                    <a:pt x="1756" y="1664"/>
                  </a:lnTo>
                  <a:lnTo>
                    <a:pt x="1469" y="1658"/>
                  </a:lnTo>
                  <a:lnTo>
                    <a:pt x="1183" y="1656"/>
                  </a:lnTo>
                  <a:lnTo>
                    <a:pt x="894" y="1653"/>
                  </a:lnTo>
                  <a:lnTo>
                    <a:pt x="607" y="1650"/>
                  </a:lnTo>
                  <a:lnTo>
                    <a:pt x="321" y="1647"/>
                  </a:lnTo>
                  <a:lnTo>
                    <a:pt x="178" y="1647"/>
                  </a:lnTo>
                  <a:lnTo>
                    <a:pt x="63" y="1644"/>
                  </a:lnTo>
                  <a:lnTo>
                    <a:pt x="66" y="974"/>
                  </a:lnTo>
                  <a:lnTo>
                    <a:pt x="66" y="306"/>
                  </a:lnTo>
                  <a:lnTo>
                    <a:pt x="367" y="306"/>
                  </a:lnTo>
                  <a:lnTo>
                    <a:pt x="699" y="304"/>
                  </a:lnTo>
                  <a:lnTo>
                    <a:pt x="1000" y="304"/>
                  </a:lnTo>
                  <a:lnTo>
                    <a:pt x="1031" y="304"/>
                  </a:lnTo>
                  <a:lnTo>
                    <a:pt x="1364" y="306"/>
                  </a:lnTo>
                  <a:lnTo>
                    <a:pt x="1696" y="304"/>
                  </a:lnTo>
                  <a:lnTo>
                    <a:pt x="1862" y="304"/>
                  </a:lnTo>
                  <a:lnTo>
                    <a:pt x="2028" y="304"/>
                  </a:lnTo>
                  <a:lnTo>
                    <a:pt x="2194" y="301"/>
                  </a:lnTo>
                  <a:lnTo>
                    <a:pt x="2277" y="301"/>
                  </a:lnTo>
                  <a:lnTo>
                    <a:pt x="2360" y="298"/>
                  </a:lnTo>
                  <a:lnTo>
                    <a:pt x="2397" y="298"/>
                  </a:lnTo>
                  <a:lnTo>
                    <a:pt x="2670" y="298"/>
                  </a:lnTo>
                  <a:lnTo>
                    <a:pt x="2673" y="447"/>
                  </a:lnTo>
                  <a:lnTo>
                    <a:pt x="2675" y="621"/>
                  </a:lnTo>
                  <a:lnTo>
                    <a:pt x="2675" y="621"/>
                  </a:lnTo>
                  <a:lnTo>
                    <a:pt x="2678" y="974"/>
                  </a:lnTo>
                  <a:lnTo>
                    <a:pt x="2678" y="974"/>
                  </a:lnTo>
                  <a:lnTo>
                    <a:pt x="2687" y="1323"/>
                  </a:lnTo>
                  <a:lnTo>
                    <a:pt x="2690" y="1498"/>
                  </a:lnTo>
                  <a:lnTo>
                    <a:pt x="2695" y="1673"/>
                  </a:lnTo>
                  <a:lnTo>
                    <a:pt x="2698" y="1498"/>
                  </a:lnTo>
                  <a:lnTo>
                    <a:pt x="2704" y="1323"/>
                  </a:lnTo>
                  <a:lnTo>
                    <a:pt x="2704" y="1323"/>
                  </a:lnTo>
                  <a:lnTo>
                    <a:pt x="2710" y="974"/>
                  </a:lnTo>
                  <a:lnTo>
                    <a:pt x="2710" y="974"/>
                  </a:lnTo>
                  <a:lnTo>
                    <a:pt x="2715" y="621"/>
                  </a:lnTo>
                  <a:lnTo>
                    <a:pt x="2718" y="447"/>
                  </a:lnTo>
                  <a:lnTo>
                    <a:pt x="2718" y="272"/>
                  </a:lnTo>
                  <a:lnTo>
                    <a:pt x="2718" y="272"/>
                  </a:lnTo>
                  <a:lnTo>
                    <a:pt x="2718" y="272"/>
                  </a:lnTo>
                  <a:lnTo>
                    <a:pt x="2715" y="263"/>
                  </a:lnTo>
                  <a:lnTo>
                    <a:pt x="2712" y="255"/>
                  </a:lnTo>
                  <a:lnTo>
                    <a:pt x="2704" y="249"/>
                  </a:lnTo>
                  <a:lnTo>
                    <a:pt x="2695" y="24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96" name="Freeform 21"/>
            <p:cNvSpPr>
              <a:spLocks noChangeArrowheads="1"/>
            </p:cNvSpPr>
            <p:nvPr/>
          </p:nvSpPr>
          <p:spPr bwMode="auto">
            <a:xfrm>
              <a:off x="5806508" y="2824188"/>
              <a:ext cx="219667" cy="116046"/>
            </a:xfrm>
            <a:custGeom>
              <a:avLst/>
              <a:gdLst>
                <a:gd name="T0" fmla="*/ 653 w 1092"/>
                <a:gd name="T1" fmla="*/ 372 h 542"/>
                <a:gd name="T2" fmla="*/ 630 w 1092"/>
                <a:gd name="T3" fmla="*/ 363 h 542"/>
                <a:gd name="T4" fmla="*/ 618 w 1092"/>
                <a:gd name="T5" fmla="*/ 363 h 542"/>
                <a:gd name="T6" fmla="*/ 581 w 1092"/>
                <a:gd name="T7" fmla="*/ 366 h 542"/>
                <a:gd name="T8" fmla="*/ 232 w 1092"/>
                <a:gd name="T9" fmla="*/ 375 h 542"/>
                <a:gd name="T10" fmla="*/ 28 w 1092"/>
                <a:gd name="T11" fmla="*/ 386 h 542"/>
                <a:gd name="T12" fmla="*/ 28 w 1092"/>
                <a:gd name="T13" fmla="*/ 389 h 542"/>
                <a:gd name="T14" fmla="*/ 232 w 1092"/>
                <a:gd name="T15" fmla="*/ 398 h 542"/>
                <a:gd name="T16" fmla="*/ 581 w 1092"/>
                <a:gd name="T17" fmla="*/ 406 h 542"/>
                <a:gd name="T18" fmla="*/ 618 w 1092"/>
                <a:gd name="T19" fmla="*/ 409 h 542"/>
                <a:gd name="T20" fmla="*/ 615 w 1092"/>
                <a:gd name="T21" fmla="*/ 501 h 542"/>
                <a:gd name="T22" fmla="*/ 615 w 1092"/>
                <a:gd name="T23" fmla="*/ 509 h 542"/>
                <a:gd name="T24" fmla="*/ 618 w 1092"/>
                <a:gd name="T25" fmla="*/ 515 h 542"/>
                <a:gd name="T26" fmla="*/ 630 w 1092"/>
                <a:gd name="T27" fmla="*/ 535 h 542"/>
                <a:gd name="T28" fmla="*/ 647 w 1092"/>
                <a:gd name="T29" fmla="*/ 541 h 542"/>
                <a:gd name="T30" fmla="*/ 667 w 1092"/>
                <a:gd name="T31" fmla="*/ 535 h 542"/>
                <a:gd name="T32" fmla="*/ 879 w 1092"/>
                <a:gd name="T33" fmla="*/ 415 h 542"/>
                <a:gd name="T34" fmla="*/ 1028 w 1092"/>
                <a:gd name="T35" fmla="*/ 326 h 542"/>
                <a:gd name="T36" fmla="*/ 1074 w 1092"/>
                <a:gd name="T37" fmla="*/ 300 h 542"/>
                <a:gd name="T38" fmla="*/ 1077 w 1092"/>
                <a:gd name="T39" fmla="*/ 297 h 542"/>
                <a:gd name="T40" fmla="*/ 1091 w 1092"/>
                <a:gd name="T41" fmla="*/ 274 h 542"/>
                <a:gd name="T42" fmla="*/ 1082 w 1092"/>
                <a:gd name="T43" fmla="*/ 246 h 542"/>
                <a:gd name="T44" fmla="*/ 1054 w 1092"/>
                <a:gd name="T45" fmla="*/ 229 h 542"/>
                <a:gd name="T46" fmla="*/ 976 w 1092"/>
                <a:gd name="T47" fmla="*/ 183 h 542"/>
                <a:gd name="T48" fmla="*/ 667 w 1092"/>
                <a:gd name="T49" fmla="*/ 5 h 542"/>
                <a:gd name="T50" fmla="*/ 661 w 1092"/>
                <a:gd name="T51" fmla="*/ 2 h 542"/>
                <a:gd name="T52" fmla="*/ 653 w 1092"/>
                <a:gd name="T53" fmla="*/ 0 h 542"/>
                <a:gd name="T54" fmla="*/ 627 w 1092"/>
                <a:gd name="T55" fmla="*/ 8 h 542"/>
                <a:gd name="T56" fmla="*/ 618 w 1092"/>
                <a:gd name="T57" fmla="*/ 25 h 542"/>
                <a:gd name="T58" fmla="*/ 618 w 1092"/>
                <a:gd name="T59" fmla="*/ 54 h 542"/>
                <a:gd name="T60" fmla="*/ 618 w 1092"/>
                <a:gd name="T61" fmla="*/ 134 h 542"/>
                <a:gd name="T62" fmla="*/ 581 w 1092"/>
                <a:gd name="T63" fmla="*/ 134 h 542"/>
                <a:gd name="T64" fmla="*/ 232 w 1092"/>
                <a:gd name="T65" fmla="*/ 146 h 542"/>
                <a:gd name="T66" fmla="*/ 28 w 1092"/>
                <a:gd name="T67" fmla="*/ 154 h 542"/>
                <a:gd name="T68" fmla="*/ 28 w 1092"/>
                <a:gd name="T69" fmla="*/ 157 h 542"/>
                <a:gd name="T70" fmla="*/ 232 w 1092"/>
                <a:gd name="T71" fmla="*/ 166 h 542"/>
                <a:gd name="T72" fmla="*/ 581 w 1092"/>
                <a:gd name="T73" fmla="*/ 177 h 542"/>
                <a:gd name="T74" fmla="*/ 618 w 1092"/>
                <a:gd name="T75" fmla="*/ 177 h 542"/>
                <a:gd name="T76" fmla="*/ 635 w 1092"/>
                <a:gd name="T77" fmla="*/ 177 h 542"/>
                <a:gd name="T78" fmla="*/ 659 w 1092"/>
                <a:gd name="T79" fmla="*/ 163 h 542"/>
                <a:gd name="T80" fmla="*/ 664 w 1092"/>
                <a:gd name="T81" fmla="*/ 148 h 542"/>
                <a:gd name="T82" fmla="*/ 664 w 1092"/>
                <a:gd name="T83" fmla="*/ 140 h 542"/>
                <a:gd name="T84" fmla="*/ 664 w 1092"/>
                <a:gd name="T85" fmla="*/ 108 h 542"/>
                <a:gd name="T86" fmla="*/ 848 w 1092"/>
                <a:gd name="T87" fmla="*/ 171 h 542"/>
                <a:gd name="T88" fmla="*/ 1011 w 1092"/>
                <a:gd name="T89" fmla="*/ 269 h 542"/>
                <a:gd name="T90" fmla="*/ 950 w 1092"/>
                <a:gd name="T91" fmla="*/ 306 h 542"/>
                <a:gd name="T92" fmla="*/ 667 w 1092"/>
                <a:gd name="T93" fmla="*/ 478 h 542"/>
                <a:gd name="T94" fmla="*/ 664 w 1092"/>
                <a:gd name="T95" fmla="*/ 401 h 542"/>
                <a:gd name="T96" fmla="*/ 618 w 1092"/>
                <a:gd name="T97" fmla="*/ 143 h 542"/>
                <a:gd name="T98" fmla="*/ 641 w 1092"/>
                <a:gd name="T99" fmla="*/ 48 h 542"/>
                <a:gd name="T100" fmla="*/ 667 w 1092"/>
                <a:gd name="T101" fmla="*/ 34 h 542"/>
                <a:gd name="T102" fmla="*/ 667 w 1092"/>
                <a:gd name="T103" fmla="*/ 506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2" h="542">
                  <a:moveTo>
                    <a:pt x="661" y="386"/>
                  </a:moveTo>
                  <a:lnTo>
                    <a:pt x="661" y="386"/>
                  </a:lnTo>
                  <a:lnTo>
                    <a:pt x="659" y="381"/>
                  </a:lnTo>
                  <a:lnTo>
                    <a:pt x="653" y="372"/>
                  </a:lnTo>
                  <a:lnTo>
                    <a:pt x="644" y="369"/>
                  </a:lnTo>
                  <a:lnTo>
                    <a:pt x="635" y="366"/>
                  </a:lnTo>
                  <a:lnTo>
                    <a:pt x="635" y="366"/>
                  </a:lnTo>
                  <a:lnTo>
                    <a:pt x="630" y="363"/>
                  </a:lnTo>
                  <a:lnTo>
                    <a:pt x="627" y="363"/>
                  </a:lnTo>
                  <a:lnTo>
                    <a:pt x="624" y="363"/>
                  </a:lnTo>
                  <a:lnTo>
                    <a:pt x="618" y="363"/>
                  </a:lnTo>
                  <a:lnTo>
                    <a:pt x="618" y="363"/>
                  </a:lnTo>
                  <a:lnTo>
                    <a:pt x="607" y="363"/>
                  </a:lnTo>
                  <a:lnTo>
                    <a:pt x="607" y="363"/>
                  </a:lnTo>
                  <a:lnTo>
                    <a:pt x="581" y="366"/>
                  </a:lnTo>
                  <a:lnTo>
                    <a:pt x="581" y="366"/>
                  </a:lnTo>
                  <a:lnTo>
                    <a:pt x="392" y="369"/>
                  </a:lnTo>
                  <a:lnTo>
                    <a:pt x="392" y="369"/>
                  </a:lnTo>
                  <a:lnTo>
                    <a:pt x="232" y="375"/>
                  </a:lnTo>
                  <a:lnTo>
                    <a:pt x="232" y="375"/>
                  </a:lnTo>
                  <a:lnTo>
                    <a:pt x="106" y="381"/>
                  </a:lnTo>
                  <a:lnTo>
                    <a:pt x="106" y="381"/>
                  </a:lnTo>
                  <a:lnTo>
                    <a:pt x="28" y="386"/>
                  </a:lnTo>
                  <a:lnTo>
                    <a:pt x="28" y="386"/>
                  </a:lnTo>
                  <a:lnTo>
                    <a:pt x="0" y="386"/>
                  </a:lnTo>
                  <a:lnTo>
                    <a:pt x="0" y="386"/>
                  </a:lnTo>
                  <a:lnTo>
                    <a:pt x="28" y="389"/>
                  </a:lnTo>
                  <a:lnTo>
                    <a:pt x="28" y="389"/>
                  </a:lnTo>
                  <a:lnTo>
                    <a:pt x="106" y="392"/>
                  </a:lnTo>
                  <a:lnTo>
                    <a:pt x="106" y="392"/>
                  </a:lnTo>
                  <a:lnTo>
                    <a:pt x="232" y="398"/>
                  </a:lnTo>
                  <a:lnTo>
                    <a:pt x="232" y="398"/>
                  </a:lnTo>
                  <a:lnTo>
                    <a:pt x="392" y="403"/>
                  </a:lnTo>
                  <a:lnTo>
                    <a:pt x="392" y="403"/>
                  </a:lnTo>
                  <a:lnTo>
                    <a:pt x="581" y="406"/>
                  </a:lnTo>
                  <a:lnTo>
                    <a:pt x="581" y="406"/>
                  </a:lnTo>
                  <a:lnTo>
                    <a:pt x="607" y="409"/>
                  </a:lnTo>
                  <a:lnTo>
                    <a:pt x="607" y="409"/>
                  </a:lnTo>
                  <a:lnTo>
                    <a:pt x="618" y="409"/>
                  </a:lnTo>
                  <a:lnTo>
                    <a:pt x="618" y="409"/>
                  </a:lnTo>
                  <a:lnTo>
                    <a:pt x="618" y="435"/>
                  </a:lnTo>
                  <a:lnTo>
                    <a:pt x="618" y="435"/>
                  </a:lnTo>
                  <a:lnTo>
                    <a:pt x="618" y="486"/>
                  </a:lnTo>
                  <a:lnTo>
                    <a:pt x="615" y="501"/>
                  </a:lnTo>
                  <a:lnTo>
                    <a:pt x="615" y="504"/>
                  </a:lnTo>
                  <a:lnTo>
                    <a:pt x="615" y="506"/>
                  </a:lnTo>
                  <a:lnTo>
                    <a:pt x="615" y="509"/>
                  </a:lnTo>
                  <a:lnTo>
                    <a:pt x="615" y="509"/>
                  </a:lnTo>
                  <a:lnTo>
                    <a:pt x="618" y="512"/>
                  </a:lnTo>
                  <a:lnTo>
                    <a:pt x="618" y="512"/>
                  </a:lnTo>
                  <a:lnTo>
                    <a:pt x="618" y="515"/>
                  </a:lnTo>
                  <a:lnTo>
                    <a:pt x="618" y="515"/>
                  </a:lnTo>
                  <a:lnTo>
                    <a:pt x="618" y="521"/>
                  </a:lnTo>
                  <a:lnTo>
                    <a:pt x="618" y="521"/>
                  </a:lnTo>
                  <a:lnTo>
                    <a:pt x="624" y="527"/>
                  </a:lnTo>
                  <a:lnTo>
                    <a:pt x="630" y="535"/>
                  </a:lnTo>
                  <a:lnTo>
                    <a:pt x="630" y="535"/>
                  </a:lnTo>
                  <a:lnTo>
                    <a:pt x="638" y="538"/>
                  </a:lnTo>
                  <a:lnTo>
                    <a:pt x="647" y="541"/>
                  </a:lnTo>
                  <a:lnTo>
                    <a:pt x="647" y="541"/>
                  </a:lnTo>
                  <a:lnTo>
                    <a:pt x="661" y="538"/>
                  </a:lnTo>
                  <a:lnTo>
                    <a:pt x="661" y="538"/>
                  </a:lnTo>
                  <a:lnTo>
                    <a:pt x="664" y="535"/>
                  </a:lnTo>
                  <a:lnTo>
                    <a:pt x="667" y="535"/>
                  </a:lnTo>
                  <a:lnTo>
                    <a:pt x="670" y="532"/>
                  </a:lnTo>
                  <a:lnTo>
                    <a:pt x="681" y="527"/>
                  </a:lnTo>
                  <a:lnTo>
                    <a:pt x="681" y="527"/>
                  </a:lnTo>
                  <a:lnTo>
                    <a:pt x="879" y="415"/>
                  </a:lnTo>
                  <a:lnTo>
                    <a:pt x="879" y="415"/>
                  </a:lnTo>
                  <a:lnTo>
                    <a:pt x="979" y="355"/>
                  </a:lnTo>
                  <a:lnTo>
                    <a:pt x="979" y="355"/>
                  </a:lnTo>
                  <a:lnTo>
                    <a:pt x="1028" y="326"/>
                  </a:lnTo>
                  <a:lnTo>
                    <a:pt x="1054" y="312"/>
                  </a:lnTo>
                  <a:lnTo>
                    <a:pt x="1068" y="303"/>
                  </a:lnTo>
                  <a:lnTo>
                    <a:pt x="1071" y="300"/>
                  </a:lnTo>
                  <a:lnTo>
                    <a:pt x="1074" y="300"/>
                  </a:lnTo>
                  <a:lnTo>
                    <a:pt x="1074" y="300"/>
                  </a:lnTo>
                  <a:lnTo>
                    <a:pt x="1074" y="300"/>
                  </a:lnTo>
                  <a:lnTo>
                    <a:pt x="1077" y="297"/>
                  </a:lnTo>
                  <a:lnTo>
                    <a:pt x="1077" y="297"/>
                  </a:lnTo>
                  <a:lnTo>
                    <a:pt x="1082" y="292"/>
                  </a:lnTo>
                  <a:lnTo>
                    <a:pt x="1088" y="283"/>
                  </a:lnTo>
                  <a:lnTo>
                    <a:pt x="1088" y="283"/>
                  </a:lnTo>
                  <a:lnTo>
                    <a:pt x="1091" y="274"/>
                  </a:lnTo>
                  <a:lnTo>
                    <a:pt x="1091" y="263"/>
                  </a:lnTo>
                  <a:lnTo>
                    <a:pt x="1091" y="263"/>
                  </a:lnTo>
                  <a:lnTo>
                    <a:pt x="1085" y="252"/>
                  </a:lnTo>
                  <a:lnTo>
                    <a:pt x="1082" y="246"/>
                  </a:lnTo>
                  <a:lnTo>
                    <a:pt x="1082" y="246"/>
                  </a:lnTo>
                  <a:lnTo>
                    <a:pt x="1071" y="237"/>
                  </a:lnTo>
                  <a:lnTo>
                    <a:pt x="1065" y="234"/>
                  </a:lnTo>
                  <a:lnTo>
                    <a:pt x="1054" y="229"/>
                  </a:lnTo>
                  <a:lnTo>
                    <a:pt x="1028" y="211"/>
                  </a:lnTo>
                  <a:lnTo>
                    <a:pt x="1028" y="211"/>
                  </a:lnTo>
                  <a:lnTo>
                    <a:pt x="976" y="183"/>
                  </a:lnTo>
                  <a:lnTo>
                    <a:pt x="976" y="183"/>
                  </a:lnTo>
                  <a:lnTo>
                    <a:pt x="876" y="126"/>
                  </a:lnTo>
                  <a:lnTo>
                    <a:pt x="876" y="126"/>
                  </a:lnTo>
                  <a:lnTo>
                    <a:pt x="678" y="11"/>
                  </a:lnTo>
                  <a:lnTo>
                    <a:pt x="667" y="5"/>
                  </a:lnTo>
                  <a:lnTo>
                    <a:pt x="667" y="5"/>
                  </a:lnTo>
                  <a:lnTo>
                    <a:pt x="664" y="2"/>
                  </a:lnTo>
                  <a:lnTo>
                    <a:pt x="661" y="2"/>
                  </a:lnTo>
                  <a:lnTo>
                    <a:pt x="661" y="2"/>
                  </a:lnTo>
                  <a:lnTo>
                    <a:pt x="659" y="0"/>
                  </a:lnTo>
                  <a:lnTo>
                    <a:pt x="659" y="0"/>
                  </a:lnTo>
                  <a:lnTo>
                    <a:pt x="653" y="0"/>
                  </a:lnTo>
                  <a:lnTo>
                    <a:pt x="653" y="0"/>
                  </a:lnTo>
                  <a:lnTo>
                    <a:pt x="644" y="0"/>
                  </a:lnTo>
                  <a:lnTo>
                    <a:pt x="635" y="2"/>
                  </a:lnTo>
                  <a:lnTo>
                    <a:pt x="635" y="2"/>
                  </a:lnTo>
                  <a:lnTo>
                    <a:pt x="627" y="8"/>
                  </a:lnTo>
                  <a:lnTo>
                    <a:pt x="621" y="14"/>
                  </a:lnTo>
                  <a:lnTo>
                    <a:pt x="621" y="14"/>
                  </a:lnTo>
                  <a:lnTo>
                    <a:pt x="618" y="25"/>
                  </a:lnTo>
                  <a:lnTo>
                    <a:pt x="618" y="25"/>
                  </a:lnTo>
                  <a:lnTo>
                    <a:pt x="615" y="31"/>
                  </a:lnTo>
                  <a:lnTo>
                    <a:pt x="615" y="34"/>
                  </a:lnTo>
                  <a:lnTo>
                    <a:pt x="615" y="40"/>
                  </a:lnTo>
                  <a:lnTo>
                    <a:pt x="618" y="54"/>
                  </a:lnTo>
                  <a:lnTo>
                    <a:pt x="618" y="54"/>
                  </a:lnTo>
                  <a:lnTo>
                    <a:pt x="618" y="108"/>
                  </a:lnTo>
                  <a:lnTo>
                    <a:pt x="618" y="108"/>
                  </a:lnTo>
                  <a:lnTo>
                    <a:pt x="618" y="134"/>
                  </a:lnTo>
                  <a:lnTo>
                    <a:pt x="618" y="134"/>
                  </a:lnTo>
                  <a:lnTo>
                    <a:pt x="607" y="134"/>
                  </a:lnTo>
                  <a:lnTo>
                    <a:pt x="607" y="134"/>
                  </a:lnTo>
                  <a:lnTo>
                    <a:pt x="581" y="134"/>
                  </a:lnTo>
                  <a:lnTo>
                    <a:pt x="581" y="134"/>
                  </a:lnTo>
                  <a:lnTo>
                    <a:pt x="392" y="140"/>
                  </a:lnTo>
                  <a:lnTo>
                    <a:pt x="392" y="140"/>
                  </a:lnTo>
                  <a:lnTo>
                    <a:pt x="232" y="146"/>
                  </a:lnTo>
                  <a:lnTo>
                    <a:pt x="232" y="146"/>
                  </a:lnTo>
                  <a:lnTo>
                    <a:pt x="106" y="148"/>
                  </a:lnTo>
                  <a:lnTo>
                    <a:pt x="106" y="148"/>
                  </a:lnTo>
                  <a:lnTo>
                    <a:pt x="28" y="154"/>
                  </a:lnTo>
                  <a:lnTo>
                    <a:pt x="28" y="154"/>
                  </a:lnTo>
                  <a:lnTo>
                    <a:pt x="0" y="154"/>
                  </a:lnTo>
                  <a:lnTo>
                    <a:pt x="0" y="154"/>
                  </a:lnTo>
                  <a:lnTo>
                    <a:pt x="28" y="157"/>
                  </a:lnTo>
                  <a:lnTo>
                    <a:pt x="28" y="157"/>
                  </a:lnTo>
                  <a:lnTo>
                    <a:pt x="106" y="160"/>
                  </a:lnTo>
                  <a:lnTo>
                    <a:pt x="106" y="160"/>
                  </a:lnTo>
                  <a:lnTo>
                    <a:pt x="232" y="166"/>
                  </a:lnTo>
                  <a:lnTo>
                    <a:pt x="232" y="166"/>
                  </a:lnTo>
                  <a:lnTo>
                    <a:pt x="392" y="171"/>
                  </a:lnTo>
                  <a:lnTo>
                    <a:pt x="392" y="171"/>
                  </a:lnTo>
                  <a:lnTo>
                    <a:pt x="581" y="177"/>
                  </a:lnTo>
                  <a:lnTo>
                    <a:pt x="581" y="177"/>
                  </a:lnTo>
                  <a:lnTo>
                    <a:pt x="607" y="177"/>
                  </a:lnTo>
                  <a:lnTo>
                    <a:pt x="607" y="177"/>
                  </a:lnTo>
                  <a:lnTo>
                    <a:pt x="618" y="177"/>
                  </a:lnTo>
                  <a:lnTo>
                    <a:pt x="624" y="177"/>
                  </a:lnTo>
                  <a:lnTo>
                    <a:pt x="627" y="177"/>
                  </a:lnTo>
                  <a:lnTo>
                    <a:pt x="627" y="177"/>
                  </a:lnTo>
                  <a:lnTo>
                    <a:pt x="635" y="177"/>
                  </a:lnTo>
                  <a:lnTo>
                    <a:pt x="635" y="177"/>
                  </a:lnTo>
                  <a:lnTo>
                    <a:pt x="644" y="174"/>
                  </a:lnTo>
                  <a:lnTo>
                    <a:pt x="653" y="168"/>
                  </a:lnTo>
                  <a:lnTo>
                    <a:pt x="659" y="163"/>
                  </a:lnTo>
                  <a:lnTo>
                    <a:pt x="661" y="154"/>
                  </a:lnTo>
                  <a:lnTo>
                    <a:pt x="661" y="154"/>
                  </a:lnTo>
                  <a:lnTo>
                    <a:pt x="664" y="151"/>
                  </a:lnTo>
                  <a:lnTo>
                    <a:pt x="664" y="148"/>
                  </a:lnTo>
                  <a:lnTo>
                    <a:pt x="664" y="146"/>
                  </a:lnTo>
                  <a:lnTo>
                    <a:pt x="664" y="143"/>
                  </a:lnTo>
                  <a:lnTo>
                    <a:pt x="664" y="143"/>
                  </a:lnTo>
                  <a:lnTo>
                    <a:pt x="664" y="140"/>
                  </a:lnTo>
                  <a:lnTo>
                    <a:pt x="664" y="134"/>
                  </a:lnTo>
                  <a:lnTo>
                    <a:pt x="664" y="134"/>
                  </a:lnTo>
                  <a:lnTo>
                    <a:pt x="664" y="108"/>
                  </a:lnTo>
                  <a:lnTo>
                    <a:pt x="664" y="108"/>
                  </a:lnTo>
                  <a:lnTo>
                    <a:pt x="667" y="63"/>
                  </a:lnTo>
                  <a:lnTo>
                    <a:pt x="667" y="63"/>
                  </a:lnTo>
                  <a:lnTo>
                    <a:pt x="848" y="171"/>
                  </a:lnTo>
                  <a:lnTo>
                    <a:pt x="848" y="171"/>
                  </a:lnTo>
                  <a:lnTo>
                    <a:pt x="948" y="231"/>
                  </a:lnTo>
                  <a:lnTo>
                    <a:pt x="948" y="231"/>
                  </a:lnTo>
                  <a:lnTo>
                    <a:pt x="999" y="260"/>
                  </a:lnTo>
                  <a:lnTo>
                    <a:pt x="1011" y="269"/>
                  </a:lnTo>
                  <a:lnTo>
                    <a:pt x="999" y="277"/>
                  </a:lnTo>
                  <a:lnTo>
                    <a:pt x="999" y="277"/>
                  </a:lnTo>
                  <a:lnTo>
                    <a:pt x="950" y="306"/>
                  </a:lnTo>
                  <a:lnTo>
                    <a:pt x="950" y="306"/>
                  </a:lnTo>
                  <a:lnTo>
                    <a:pt x="850" y="366"/>
                  </a:lnTo>
                  <a:lnTo>
                    <a:pt x="850" y="366"/>
                  </a:lnTo>
                  <a:lnTo>
                    <a:pt x="667" y="478"/>
                  </a:lnTo>
                  <a:lnTo>
                    <a:pt x="667" y="478"/>
                  </a:lnTo>
                  <a:lnTo>
                    <a:pt x="664" y="435"/>
                  </a:lnTo>
                  <a:lnTo>
                    <a:pt x="664" y="435"/>
                  </a:lnTo>
                  <a:lnTo>
                    <a:pt x="664" y="409"/>
                  </a:lnTo>
                  <a:lnTo>
                    <a:pt x="664" y="401"/>
                  </a:lnTo>
                  <a:lnTo>
                    <a:pt x="664" y="401"/>
                  </a:lnTo>
                  <a:lnTo>
                    <a:pt x="664" y="395"/>
                  </a:lnTo>
                  <a:lnTo>
                    <a:pt x="661" y="386"/>
                  </a:lnTo>
                  <a:close/>
                  <a:moveTo>
                    <a:pt x="618" y="143"/>
                  </a:moveTo>
                  <a:lnTo>
                    <a:pt x="618" y="143"/>
                  </a:lnTo>
                  <a:close/>
                  <a:moveTo>
                    <a:pt x="627" y="134"/>
                  </a:moveTo>
                  <a:lnTo>
                    <a:pt x="627" y="134"/>
                  </a:lnTo>
                  <a:close/>
                  <a:moveTo>
                    <a:pt x="641" y="48"/>
                  </a:moveTo>
                  <a:lnTo>
                    <a:pt x="641" y="48"/>
                  </a:lnTo>
                  <a:close/>
                  <a:moveTo>
                    <a:pt x="667" y="34"/>
                  </a:moveTo>
                  <a:lnTo>
                    <a:pt x="667" y="31"/>
                  </a:lnTo>
                  <a:lnTo>
                    <a:pt x="667" y="34"/>
                  </a:lnTo>
                  <a:close/>
                  <a:moveTo>
                    <a:pt x="641" y="492"/>
                  </a:moveTo>
                  <a:lnTo>
                    <a:pt x="641" y="492"/>
                  </a:lnTo>
                  <a:close/>
                  <a:moveTo>
                    <a:pt x="667" y="506"/>
                  </a:moveTo>
                  <a:lnTo>
                    <a:pt x="667" y="5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97" name="Freeform 22"/>
            <p:cNvSpPr>
              <a:spLocks noChangeArrowheads="1"/>
            </p:cNvSpPr>
            <p:nvPr/>
          </p:nvSpPr>
          <p:spPr bwMode="auto">
            <a:xfrm>
              <a:off x="5532217" y="2880669"/>
              <a:ext cx="218781" cy="116990"/>
            </a:xfrm>
            <a:custGeom>
              <a:avLst/>
              <a:gdLst>
                <a:gd name="T0" fmla="*/ 857 w 1090"/>
                <a:gd name="T1" fmla="*/ 381 h 545"/>
                <a:gd name="T2" fmla="*/ 507 w 1090"/>
                <a:gd name="T3" fmla="*/ 370 h 545"/>
                <a:gd name="T4" fmla="*/ 461 w 1090"/>
                <a:gd name="T5" fmla="*/ 367 h 545"/>
                <a:gd name="T6" fmla="*/ 444 w 1090"/>
                <a:gd name="T7" fmla="*/ 370 h 545"/>
                <a:gd name="T8" fmla="*/ 433 w 1090"/>
                <a:gd name="T9" fmla="*/ 384 h 545"/>
                <a:gd name="T10" fmla="*/ 430 w 1090"/>
                <a:gd name="T11" fmla="*/ 401 h 545"/>
                <a:gd name="T12" fmla="*/ 427 w 1090"/>
                <a:gd name="T13" fmla="*/ 441 h 545"/>
                <a:gd name="T14" fmla="*/ 241 w 1090"/>
                <a:gd name="T15" fmla="*/ 370 h 545"/>
                <a:gd name="T16" fmla="*/ 81 w 1090"/>
                <a:gd name="T17" fmla="*/ 272 h 545"/>
                <a:gd name="T18" fmla="*/ 146 w 1090"/>
                <a:gd name="T19" fmla="*/ 235 h 545"/>
                <a:gd name="T20" fmla="*/ 427 w 1090"/>
                <a:gd name="T21" fmla="*/ 66 h 545"/>
                <a:gd name="T22" fmla="*/ 427 w 1090"/>
                <a:gd name="T23" fmla="*/ 149 h 545"/>
                <a:gd name="T24" fmla="*/ 427 w 1090"/>
                <a:gd name="T25" fmla="*/ 161 h 545"/>
                <a:gd name="T26" fmla="*/ 433 w 1090"/>
                <a:gd name="T27" fmla="*/ 178 h 545"/>
                <a:gd name="T28" fmla="*/ 456 w 1090"/>
                <a:gd name="T29" fmla="*/ 192 h 545"/>
                <a:gd name="T30" fmla="*/ 499 w 1090"/>
                <a:gd name="T31" fmla="*/ 192 h 545"/>
                <a:gd name="T32" fmla="*/ 851 w 1090"/>
                <a:gd name="T33" fmla="*/ 181 h 545"/>
                <a:gd name="T34" fmla="*/ 1054 w 1090"/>
                <a:gd name="T35" fmla="*/ 172 h 545"/>
                <a:gd name="T36" fmla="*/ 1054 w 1090"/>
                <a:gd name="T37" fmla="*/ 169 h 545"/>
                <a:gd name="T38" fmla="*/ 851 w 1090"/>
                <a:gd name="T39" fmla="*/ 161 h 545"/>
                <a:gd name="T40" fmla="*/ 499 w 1090"/>
                <a:gd name="T41" fmla="*/ 149 h 545"/>
                <a:gd name="T42" fmla="*/ 473 w 1090"/>
                <a:gd name="T43" fmla="*/ 135 h 545"/>
                <a:gd name="T44" fmla="*/ 476 w 1090"/>
                <a:gd name="T45" fmla="*/ 54 h 545"/>
                <a:gd name="T46" fmla="*/ 476 w 1090"/>
                <a:gd name="T47" fmla="*/ 32 h 545"/>
                <a:gd name="T48" fmla="*/ 476 w 1090"/>
                <a:gd name="T49" fmla="*/ 20 h 545"/>
                <a:gd name="T50" fmla="*/ 456 w 1090"/>
                <a:gd name="T51" fmla="*/ 3 h 545"/>
                <a:gd name="T52" fmla="*/ 438 w 1090"/>
                <a:gd name="T53" fmla="*/ 3 h 545"/>
                <a:gd name="T54" fmla="*/ 416 w 1090"/>
                <a:gd name="T55" fmla="*/ 14 h 545"/>
                <a:gd name="T56" fmla="*/ 118 w 1090"/>
                <a:gd name="T57" fmla="*/ 186 h 545"/>
                <a:gd name="T58" fmla="*/ 20 w 1090"/>
                <a:gd name="T59" fmla="*/ 244 h 545"/>
                <a:gd name="T60" fmla="*/ 15 w 1090"/>
                <a:gd name="T61" fmla="*/ 246 h 545"/>
                <a:gd name="T62" fmla="*/ 0 w 1090"/>
                <a:gd name="T63" fmla="*/ 266 h 545"/>
                <a:gd name="T64" fmla="*/ 3 w 1090"/>
                <a:gd name="T65" fmla="*/ 289 h 545"/>
                <a:gd name="T66" fmla="*/ 18 w 1090"/>
                <a:gd name="T67" fmla="*/ 301 h 545"/>
                <a:gd name="T68" fmla="*/ 60 w 1090"/>
                <a:gd name="T69" fmla="*/ 326 h 545"/>
                <a:gd name="T70" fmla="*/ 212 w 1090"/>
                <a:gd name="T71" fmla="*/ 415 h 545"/>
                <a:gd name="T72" fmla="*/ 433 w 1090"/>
                <a:gd name="T73" fmla="*/ 541 h 545"/>
                <a:gd name="T74" fmla="*/ 436 w 1090"/>
                <a:gd name="T75" fmla="*/ 544 h 545"/>
                <a:gd name="T76" fmla="*/ 447 w 1090"/>
                <a:gd name="T77" fmla="*/ 544 h 545"/>
                <a:gd name="T78" fmla="*/ 473 w 1090"/>
                <a:gd name="T79" fmla="*/ 527 h 545"/>
                <a:gd name="T80" fmla="*/ 476 w 1090"/>
                <a:gd name="T81" fmla="*/ 516 h 545"/>
                <a:gd name="T82" fmla="*/ 476 w 1090"/>
                <a:gd name="T83" fmla="*/ 496 h 545"/>
                <a:gd name="T84" fmla="*/ 476 w 1090"/>
                <a:gd name="T85" fmla="*/ 412 h 545"/>
                <a:gd name="T86" fmla="*/ 504 w 1090"/>
                <a:gd name="T87" fmla="*/ 412 h 545"/>
                <a:gd name="T88" fmla="*/ 857 w 1090"/>
                <a:gd name="T89" fmla="*/ 401 h 545"/>
                <a:gd name="T90" fmla="*/ 1060 w 1090"/>
                <a:gd name="T91" fmla="*/ 392 h 545"/>
                <a:gd name="T92" fmla="*/ 1060 w 1090"/>
                <a:gd name="T93" fmla="*/ 390 h 545"/>
                <a:gd name="T94" fmla="*/ 46 w 1090"/>
                <a:gd name="T95" fmla="*/ 295 h 545"/>
                <a:gd name="T96" fmla="*/ 427 w 1090"/>
                <a:gd name="T97" fmla="*/ 51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0" h="545">
                  <a:moveTo>
                    <a:pt x="983" y="384"/>
                  </a:moveTo>
                  <a:lnTo>
                    <a:pt x="983" y="384"/>
                  </a:lnTo>
                  <a:lnTo>
                    <a:pt x="857" y="381"/>
                  </a:lnTo>
                  <a:lnTo>
                    <a:pt x="857" y="381"/>
                  </a:lnTo>
                  <a:lnTo>
                    <a:pt x="696" y="375"/>
                  </a:lnTo>
                  <a:lnTo>
                    <a:pt x="696" y="375"/>
                  </a:lnTo>
                  <a:lnTo>
                    <a:pt x="507" y="370"/>
                  </a:lnTo>
                  <a:lnTo>
                    <a:pt x="507" y="370"/>
                  </a:lnTo>
                  <a:lnTo>
                    <a:pt x="482" y="370"/>
                  </a:lnTo>
                  <a:lnTo>
                    <a:pt x="482" y="370"/>
                  </a:lnTo>
                  <a:lnTo>
                    <a:pt x="467" y="367"/>
                  </a:lnTo>
                  <a:lnTo>
                    <a:pt x="461" y="367"/>
                  </a:lnTo>
                  <a:lnTo>
                    <a:pt x="459" y="367"/>
                  </a:lnTo>
                  <a:lnTo>
                    <a:pt x="456" y="367"/>
                  </a:lnTo>
                  <a:lnTo>
                    <a:pt x="456" y="367"/>
                  </a:lnTo>
                  <a:lnTo>
                    <a:pt x="444" y="370"/>
                  </a:lnTo>
                  <a:lnTo>
                    <a:pt x="444" y="370"/>
                  </a:lnTo>
                  <a:lnTo>
                    <a:pt x="438" y="375"/>
                  </a:lnTo>
                  <a:lnTo>
                    <a:pt x="433" y="384"/>
                  </a:lnTo>
                  <a:lnTo>
                    <a:pt x="433" y="384"/>
                  </a:lnTo>
                  <a:lnTo>
                    <a:pt x="430" y="387"/>
                  </a:lnTo>
                  <a:lnTo>
                    <a:pt x="430" y="392"/>
                  </a:lnTo>
                  <a:lnTo>
                    <a:pt x="430" y="395"/>
                  </a:lnTo>
                  <a:lnTo>
                    <a:pt x="430" y="401"/>
                  </a:lnTo>
                  <a:lnTo>
                    <a:pt x="430" y="415"/>
                  </a:lnTo>
                  <a:lnTo>
                    <a:pt x="430" y="415"/>
                  </a:lnTo>
                  <a:lnTo>
                    <a:pt x="427" y="441"/>
                  </a:lnTo>
                  <a:lnTo>
                    <a:pt x="427" y="441"/>
                  </a:lnTo>
                  <a:lnTo>
                    <a:pt x="427" y="481"/>
                  </a:lnTo>
                  <a:lnTo>
                    <a:pt x="427" y="481"/>
                  </a:lnTo>
                  <a:lnTo>
                    <a:pt x="241" y="370"/>
                  </a:lnTo>
                  <a:lnTo>
                    <a:pt x="241" y="370"/>
                  </a:lnTo>
                  <a:lnTo>
                    <a:pt x="141" y="310"/>
                  </a:lnTo>
                  <a:lnTo>
                    <a:pt x="141" y="310"/>
                  </a:lnTo>
                  <a:lnTo>
                    <a:pt x="89" y="278"/>
                  </a:lnTo>
                  <a:lnTo>
                    <a:pt x="81" y="272"/>
                  </a:lnTo>
                  <a:lnTo>
                    <a:pt x="95" y="266"/>
                  </a:lnTo>
                  <a:lnTo>
                    <a:pt x="95" y="266"/>
                  </a:lnTo>
                  <a:lnTo>
                    <a:pt x="146" y="235"/>
                  </a:lnTo>
                  <a:lnTo>
                    <a:pt x="146" y="235"/>
                  </a:lnTo>
                  <a:lnTo>
                    <a:pt x="246" y="175"/>
                  </a:lnTo>
                  <a:lnTo>
                    <a:pt x="246" y="175"/>
                  </a:lnTo>
                  <a:lnTo>
                    <a:pt x="427" y="66"/>
                  </a:lnTo>
                  <a:lnTo>
                    <a:pt x="427" y="66"/>
                  </a:lnTo>
                  <a:lnTo>
                    <a:pt x="427" y="109"/>
                  </a:lnTo>
                  <a:lnTo>
                    <a:pt x="427" y="109"/>
                  </a:lnTo>
                  <a:lnTo>
                    <a:pt x="427" y="135"/>
                  </a:lnTo>
                  <a:lnTo>
                    <a:pt x="427" y="149"/>
                  </a:lnTo>
                  <a:lnTo>
                    <a:pt x="427" y="155"/>
                  </a:lnTo>
                  <a:lnTo>
                    <a:pt x="427" y="158"/>
                  </a:lnTo>
                  <a:lnTo>
                    <a:pt x="427" y="158"/>
                  </a:lnTo>
                  <a:lnTo>
                    <a:pt x="427" y="161"/>
                  </a:lnTo>
                  <a:lnTo>
                    <a:pt x="427" y="161"/>
                  </a:lnTo>
                  <a:lnTo>
                    <a:pt x="430" y="169"/>
                  </a:lnTo>
                  <a:lnTo>
                    <a:pt x="430" y="169"/>
                  </a:lnTo>
                  <a:lnTo>
                    <a:pt x="433" y="178"/>
                  </a:lnTo>
                  <a:lnTo>
                    <a:pt x="441" y="183"/>
                  </a:lnTo>
                  <a:lnTo>
                    <a:pt x="447" y="189"/>
                  </a:lnTo>
                  <a:lnTo>
                    <a:pt x="456" y="192"/>
                  </a:lnTo>
                  <a:lnTo>
                    <a:pt x="456" y="192"/>
                  </a:lnTo>
                  <a:lnTo>
                    <a:pt x="467" y="192"/>
                  </a:lnTo>
                  <a:lnTo>
                    <a:pt x="473" y="192"/>
                  </a:lnTo>
                  <a:lnTo>
                    <a:pt x="473" y="192"/>
                  </a:lnTo>
                  <a:lnTo>
                    <a:pt x="499" y="192"/>
                  </a:lnTo>
                  <a:lnTo>
                    <a:pt x="499" y="192"/>
                  </a:lnTo>
                  <a:lnTo>
                    <a:pt x="691" y="186"/>
                  </a:lnTo>
                  <a:lnTo>
                    <a:pt x="691" y="186"/>
                  </a:lnTo>
                  <a:lnTo>
                    <a:pt x="851" y="181"/>
                  </a:lnTo>
                  <a:lnTo>
                    <a:pt x="851" y="181"/>
                  </a:lnTo>
                  <a:lnTo>
                    <a:pt x="974" y="175"/>
                  </a:lnTo>
                  <a:lnTo>
                    <a:pt x="974" y="175"/>
                  </a:lnTo>
                  <a:lnTo>
                    <a:pt x="1054" y="172"/>
                  </a:lnTo>
                  <a:lnTo>
                    <a:pt x="1054" y="172"/>
                  </a:lnTo>
                  <a:lnTo>
                    <a:pt x="1083" y="169"/>
                  </a:lnTo>
                  <a:lnTo>
                    <a:pt x="1083" y="169"/>
                  </a:lnTo>
                  <a:lnTo>
                    <a:pt x="1054" y="169"/>
                  </a:lnTo>
                  <a:lnTo>
                    <a:pt x="1054" y="169"/>
                  </a:lnTo>
                  <a:lnTo>
                    <a:pt x="974" y="163"/>
                  </a:lnTo>
                  <a:lnTo>
                    <a:pt x="974" y="163"/>
                  </a:lnTo>
                  <a:lnTo>
                    <a:pt x="851" y="161"/>
                  </a:lnTo>
                  <a:lnTo>
                    <a:pt x="851" y="161"/>
                  </a:lnTo>
                  <a:lnTo>
                    <a:pt x="691" y="155"/>
                  </a:lnTo>
                  <a:lnTo>
                    <a:pt x="691" y="155"/>
                  </a:lnTo>
                  <a:lnTo>
                    <a:pt x="499" y="149"/>
                  </a:lnTo>
                  <a:lnTo>
                    <a:pt x="499" y="149"/>
                  </a:lnTo>
                  <a:lnTo>
                    <a:pt x="473" y="149"/>
                  </a:lnTo>
                  <a:lnTo>
                    <a:pt x="473" y="149"/>
                  </a:lnTo>
                  <a:lnTo>
                    <a:pt x="473" y="135"/>
                  </a:lnTo>
                  <a:lnTo>
                    <a:pt x="473" y="135"/>
                  </a:lnTo>
                  <a:lnTo>
                    <a:pt x="476" y="109"/>
                  </a:lnTo>
                  <a:lnTo>
                    <a:pt x="476" y="109"/>
                  </a:lnTo>
                  <a:lnTo>
                    <a:pt x="476" y="54"/>
                  </a:lnTo>
                  <a:lnTo>
                    <a:pt x="476" y="43"/>
                  </a:lnTo>
                  <a:lnTo>
                    <a:pt x="476" y="35"/>
                  </a:lnTo>
                  <a:lnTo>
                    <a:pt x="476" y="32"/>
                  </a:lnTo>
                  <a:lnTo>
                    <a:pt x="476" y="32"/>
                  </a:lnTo>
                  <a:lnTo>
                    <a:pt x="476" y="32"/>
                  </a:lnTo>
                  <a:lnTo>
                    <a:pt x="476" y="26"/>
                  </a:lnTo>
                  <a:lnTo>
                    <a:pt x="476" y="26"/>
                  </a:lnTo>
                  <a:lnTo>
                    <a:pt x="476" y="20"/>
                  </a:lnTo>
                  <a:lnTo>
                    <a:pt x="476" y="20"/>
                  </a:lnTo>
                  <a:lnTo>
                    <a:pt x="467" y="9"/>
                  </a:lnTo>
                  <a:lnTo>
                    <a:pt x="456" y="3"/>
                  </a:lnTo>
                  <a:lnTo>
                    <a:pt x="456" y="3"/>
                  </a:lnTo>
                  <a:lnTo>
                    <a:pt x="444" y="0"/>
                  </a:lnTo>
                  <a:lnTo>
                    <a:pt x="444" y="0"/>
                  </a:lnTo>
                  <a:lnTo>
                    <a:pt x="438" y="3"/>
                  </a:lnTo>
                  <a:lnTo>
                    <a:pt x="438" y="3"/>
                  </a:lnTo>
                  <a:lnTo>
                    <a:pt x="433" y="6"/>
                  </a:lnTo>
                  <a:lnTo>
                    <a:pt x="427" y="9"/>
                  </a:lnTo>
                  <a:lnTo>
                    <a:pt x="416" y="14"/>
                  </a:lnTo>
                  <a:lnTo>
                    <a:pt x="416" y="14"/>
                  </a:lnTo>
                  <a:lnTo>
                    <a:pt x="218" y="129"/>
                  </a:lnTo>
                  <a:lnTo>
                    <a:pt x="218" y="129"/>
                  </a:lnTo>
                  <a:lnTo>
                    <a:pt x="118" y="186"/>
                  </a:lnTo>
                  <a:lnTo>
                    <a:pt x="118" y="186"/>
                  </a:lnTo>
                  <a:lnTo>
                    <a:pt x="66" y="218"/>
                  </a:lnTo>
                  <a:lnTo>
                    <a:pt x="40" y="232"/>
                  </a:lnTo>
                  <a:lnTo>
                    <a:pt x="29" y="238"/>
                  </a:lnTo>
                  <a:lnTo>
                    <a:pt x="20" y="244"/>
                  </a:lnTo>
                  <a:lnTo>
                    <a:pt x="18" y="244"/>
                  </a:lnTo>
                  <a:lnTo>
                    <a:pt x="18" y="246"/>
                  </a:lnTo>
                  <a:lnTo>
                    <a:pt x="15" y="246"/>
                  </a:lnTo>
                  <a:lnTo>
                    <a:pt x="15" y="246"/>
                  </a:lnTo>
                  <a:lnTo>
                    <a:pt x="9" y="252"/>
                  </a:lnTo>
                  <a:lnTo>
                    <a:pt x="9" y="252"/>
                  </a:lnTo>
                  <a:lnTo>
                    <a:pt x="3" y="261"/>
                  </a:lnTo>
                  <a:lnTo>
                    <a:pt x="0" y="266"/>
                  </a:lnTo>
                  <a:lnTo>
                    <a:pt x="0" y="275"/>
                  </a:lnTo>
                  <a:lnTo>
                    <a:pt x="0" y="284"/>
                  </a:lnTo>
                  <a:lnTo>
                    <a:pt x="0" y="284"/>
                  </a:lnTo>
                  <a:lnTo>
                    <a:pt x="3" y="289"/>
                  </a:lnTo>
                  <a:lnTo>
                    <a:pt x="9" y="295"/>
                  </a:lnTo>
                  <a:lnTo>
                    <a:pt x="9" y="295"/>
                  </a:lnTo>
                  <a:lnTo>
                    <a:pt x="15" y="301"/>
                  </a:lnTo>
                  <a:lnTo>
                    <a:pt x="18" y="301"/>
                  </a:lnTo>
                  <a:lnTo>
                    <a:pt x="23" y="307"/>
                  </a:lnTo>
                  <a:lnTo>
                    <a:pt x="35" y="312"/>
                  </a:lnTo>
                  <a:lnTo>
                    <a:pt x="60" y="326"/>
                  </a:lnTo>
                  <a:lnTo>
                    <a:pt x="60" y="326"/>
                  </a:lnTo>
                  <a:lnTo>
                    <a:pt x="112" y="358"/>
                  </a:lnTo>
                  <a:lnTo>
                    <a:pt x="112" y="358"/>
                  </a:lnTo>
                  <a:lnTo>
                    <a:pt x="212" y="415"/>
                  </a:lnTo>
                  <a:lnTo>
                    <a:pt x="212" y="415"/>
                  </a:lnTo>
                  <a:lnTo>
                    <a:pt x="410" y="530"/>
                  </a:lnTo>
                  <a:lnTo>
                    <a:pt x="421" y="536"/>
                  </a:lnTo>
                  <a:lnTo>
                    <a:pt x="430" y="538"/>
                  </a:lnTo>
                  <a:lnTo>
                    <a:pt x="433" y="541"/>
                  </a:lnTo>
                  <a:lnTo>
                    <a:pt x="433" y="541"/>
                  </a:lnTo>
                  <a:lnTo>
                    <a:pt x="433" y="541"/>
                  </a:lnTo>
                  <a:lnTo>
                    <a:pt x="436" y="544"/>
                  </a:lnTo>
                  <a:lnTo>
                    <a:pt x="436" y="544"/>
                  </a:lnTo>
                  <a:lnTo>
                    <a:pt x="441" y="544"/>
                  </a:lnTo>
                  <a:lnTo>
                    <a:pt x="441" y="544"/>
                  </a:lnTo>
                  <a:lnTo>
                    <a:pt x="447" y="544"/>
                  </a:lnTo>
                  <a:lnTo>
                    <a:pt x="447" y="544"/>
                  </a:lnTo>
                  <a:lnTo>
                    <a:pt x="459" y="544"/>
                  </a:lnTo>
                  <a:lnTo>
                    <a:pt x="467" y="538"/>
                  </a:lnTo>
                  <a:lnTo>
                    <a:pt x="467" y="538"/>
                  </a:lnTo>
                  <a:lnTo>
                    <a:pt x="473" y="527"/>
                  </a:lnTo>
                  <a:lnTo>
                    <a:pt x="476" y="518"/>
                  </a:lnTo>
                  <a:lnTo>
                    <a:pt x="476" y="518"/>
                  </a:lnTo>
                  <a:lnTo>
                    <a:pt x="476" y="516"/>
                  </a:lnTo>
                  <a:lnTo>
                    <a:pt x="476" y="516"/>
                  </a:lnTo>
                  <a:lnTo>
                    <a:pt x="476" y="513"/>
                  </a:lnTo>
                  <a:lnTo>
                    <a:pt x="476" y="510"/>
                  </a:lnTo>
                  <a:lnTo>
                    <a:pt x="476" y="496"/>
                  </a:lnTo>
                  <a:lnTo>
                    <a:pt x="476" y="496"/>
                  </a:lnTo>
                  <a:lnTo>
                    <a:pt x="476" y="441"/>
                  </a:lnTo>
                  <a:lnTo>
                    <a:pt x="476" y="441"/>
                  </a:lnTo>
                  <a:lnTo>
                    <a:pt x="476" y="415"/>
                  </a:lnTo>
                  <a:lnTo>
                    <a:pt x="476" y="412"/>
                  </a:lnTo>
                  <a:lnTo>
                    <a:pt x="476" y="412"/>
                  </a:lnTo>
                  <a:lnTo>
                    <a:pt x="482" y="412"/>
                  </a:lnTo>
                  <a:lnTo>
                    <a:pt x="482" y="412"/>
                  </a:lnTo>
                  <a:lnTo>
                    <a:pt x="504" y="412"/>
                  </a:lnTo>
                  <a:lnTo>
                    <a:pt x="504" y="412"/>
                  </a:lnTo>
                  <a:lnTo>
                    <a:pt x="696" y="407"/>
                  </a:lnTo>
                  <a:lnTo>
                    <a:pt x="696" y="407"/>
                  </a:lnTo>
                  <a:lnTo>
                    <a:pt x="857" y="401"/>
                  </a:lnTo>
                  <a:lnTo>
                    <a:pt x="857" y="401"/>
                  </a:lnTo>
                  <a:lnTo>
                    <a:pt x="983" y="395"/>
                  </a:lnTo>
                  <a:lnTo>
                    <a:pt x="983" y="395"/>
                  </a:lnTo>
                  <a:lnTo>
                    <a:pt x="1060" y="392"/>
                  </a:lnTo>
                  <a:lnTo>
                    <a:pt x="1060" y="392"/>
                  </a:lnTo>
                  <a:lnTo>
                    <a:pt x="1089" y="390"/>
                  </a:lnTo>
                  <a:lnTo>
                    <a:pt x="1089" y="390"/>
                  </a:lnTo>
                  <a:lnTo>
                    <a:pt x="1060" y="390"/>
                  </a:lnTo>
                  <a:lnTo>
                    <a:pt x="1060" y="390"/>
                  </a:lnTo>
                  <a:lnTo>
                    <a:pt x="983" y="384"/>
                  </a:lnTo>
                  <a:close/>
                  <a:moveTo>
                    <a:pt x="46" y="295"/>
                  </a:moveTo>
                  <a:lnTo>
                    <a:pt x="46" y="295"/>
                  </a:lnTo>
                  <a:close/>
                  <a:moveTo>
                    <a:pt x="456" y="412"/>
                  </a:moveTo>
                  <a:lnTo>
                    <a:pt x="456" y="412"/>
                  </a:lnTo>
                  <a:close/>
                  <a:moveTo>
                    <a:pt x="427" y="516"/>
                  </a:moveTo>
                  <a:lnTo>
                    <a:pt x="427"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98" name="Freeform 23"/>
            <p:cNvSpPr>
              <a:spLocks noChangeArrowheads="1"/>
            </p:cNvSpPr>
            <p:nvPr/>
          </p:nvSpPr>
          <p:spPr bwMode="auto">
            <a:xfrm>
              <a:off x="5822588" y="2976247"/>
              <a:ext cx="219667" cy="116047"/>
            </a:xfrm>
            <a:custGeom>
              <a:avLst/>
              <a:gdLst>
                <a:gd name="T0" fmla="*/ 1065 w 1092"/>
                <a:gd name="T1" fmla="*/ 235 h 542"/>
                <a:gd name="T2" fmla="*/ 976 w 1092"/>
                <a:gd name="T3" fmla="*/ 183 h 542"/>
                <a:gd name="T4" fmla="*/ 678 w 1092"/>
                <a:gd name="T5" fmla="*/ 11 h 542"/>
                <a:gd name="T6" fmla="*/ 661 w 1092"/>
                <a:gd name="T7" fmla="*/ 3 h 542"/>
                <a:gd name="T8" fmla="*/ 653 w 1092"/>
                <a:gd name="T9" fmla="*/ 0 h 542"/>
                <a:gd name="T10" fmla="*/ 635 w 1092"/>
                <a:gd name="T11" fmla="*/ 3 h 542"/>
                <a:gd name="T12" fmla="*/ 618 w 1092"/>
                <a:gd name="T13" fmla="*/ 26 h 542"/>
                <a:gd name="T14" fmla="*/ 615 w 1092"/>
                <a:gd name="T15" fmla="*/ 40 h 542"/>
                <a:gd name="T16" fmla="*/ 618 w 1092"/>
                <a:gd name="T17" fmla="*/ 109 h 542"/>
                <a:gd name="T18" fmla="*/ 607 w 1092"/>
                <a:gd name="T19" fmla="*/ 135 h 542"/>
                <a:gd name="T20" fmla="*/ 392 w 1092"/>
                <a:gd name="T21" fmla="*/ 140 h 542"/>
                <a:gd name="T22" fmla="*/ 106 w 1092"/>
                <a:gd name="T23" fmla="*/ 149 h 542"/>
                <a:gd name="T24" fmla="*/ 0 w 1092"/>
                <a:gd name="T25" fmla="*/ 155 h 542"/>
                <a:gd name="T26" fmla="*/ 106 w 1092"/>
                <a:gd name="T27" fmla="*/ 160 h 542"/>
                <a:gd name="T28" fmla="*/ 392 w 1092"/>
                <a:gd name="T29" fmla="*/ 172 h 542"/>
                <a:gd name="T30" fmla="*/ 607 w 1092"/>
                <a:gd name="T31" fmla="*/ 178 h 542"/>
                <a:gd name="T32" fmla="*/ 627 w 1092"/>
                <a:gd name="T33" fmla="*/ 178 h 542"/>
                <a:gd name="T34" fmla="*/ 653 w 1092"/>
                <a:gd name="T35" fmla="*/ 169 h 542"/>
                <a:gd name="T36" fmla="*/ 664 w 1092"/>
                <a:gd name="T37" fmla="*/ 149 h 542"/>
                <a:gd name="T38" fmla="*/ 664 w 1092"/>
                <a:gd name="T39" fmla="*/ 143 h 542"/>
                <a:gd name="T40" fmla="*/ 664 w 1092"/>
                <a:gd name="T41" fmla="*/ 109 h 542"/>
                <a:gd name="T42" fmla="*/ 848 w 1092"/>
                <a:gd name="T43" fmla="*/ 172 h 542"/>
                <a:gd name="T44" fmla="*/ 999 w 1092"/>
                <a:gd name="T45" fmla="*/ 261 h 542"/>
                <a:gd name="T46" fmla="*/ 950 w 1092"/>
                <a:gd name="T47" fmla="*/ 307 h 542"/>
                <a:gd name="T48" fmla="*/ 667 w 1092"/>
                <a:gd name="T49" fmla="*/ 475 h 542"/>
                <a:gd name="T50" fmla="*/ 664 w 1092"/>
                <a:gd name="T51" fmla="*/ 407 h 542"/>
                <a:gd name="T52" fmla="*/ 661 w 1092"/>
                <a:gd name="T53" fmla="*/ 387 h 542"/>
                <a:gd name="T54" fmla="*/ 644 w 1092"/>
                <a:gd name="T55" fmla="*/ 367 h 542"/>
                <a:gd name="T56" fmla="*/ 627 w 1092"/>
                <a:gd name="T57" fmla="*/ 364 h 542"/>
                <a:gd name="T58" fmla="*/ 607 w 1092"/>
                <a:gd name="T59" fmla="*/ 364 h 542"/>
                <a:gd name="T60" fmla="*/ 392 w 1092"/>
                <a:gd name="T61" fmla="*/ 369 h 542"/>
                <a:gd name="T62" fmla="*/ 106 w 1092"/>
                <a:gd name="T63" fmla="*/ 381 h 542"/>
                <a:gd name="T64" fmla="*/ 0 w 1092"/>
                <a:gd name="T65" fmla="*/ 387 h 542"/>
                <a:gd name="T66" fmla="*/ 106 w 1092"/>
                <a:gd name="T67" fmla="*/ 393 h 542"/>
                <a:gd name="T68" fmla="*/ 392 w 1092"/>
                <a:gd name="T69" fmla="*/ 404 h 542"/>
                <a:gd name="T70" fmla="*/ 607 w 1092"/>
                <a:gd name="T71" fmla="*/ 410 h 542"/>
                <a:gd name="T72" fmla="*/ 618 w 1092"/>
                <a:gd name="T73" fmla="*/ 435 h 542"/>
                <a:gd name="T74" fmla="*/ 615 w 1092"/>
                <a:gd name="T75" fmla="*/ 504 h 542"/>
                <a:gd name="T76" fmla="*/ 618 w 1092"/>
                <a:gd name="T77" fmla="*/ 513 h 542"/>
                <a:gd name="T78" fmla="*/ 618 w 1092"/>
                <a:gd name="T79" fmla="*/ 521 h 542"/>
                <a:gd name="T80" fmla="*/ 630 w 1092"/>
                <a:gd name="T81" fmla="*/ 536 h 542"/>
                <a:gd name="T82" fmla="*/ 661 w 1092"/>
                <a:gd name="T83" fmla="*/ 538 h 542"/>
                <a:gd name="T84" fmla="*/ 670 w 1092"/>
                <a:gd name="T85" fmla="*/ 533 h 542"/>
                <a:gd name="T86" fmla="*/ 879 w 1092"/>
                <a:gd name="T87" fmla="*/ 412 h 542"/>
                <a:gd name="T88" fmla="*/ 1054 w 1092"/>
                <a:gd name="T89" fmla="*/ 312 h 542"/>
                <a:gd name="T90" fmla="*/ 1074 w 1092"/>
                <a:gd name="T91" fmla="*/ 301 h 542"/>
                <a:gd name="T92" fmla="*/ 1082 w 1092"/>
                <a:gd name="T93" fmla="*/ 292 h 542"/>
                <a:gd name="T94" fmla="*/ 1091 w 1092"/>
                <a:gd name="T95" fmla="*/ 264 h 542"/>
                <a:gd name="T96" fmla="*/ 618 w 1092"/>
                <a:gd name="T97" fmla="*/ 143 h 542"/>
                <a:gd name="T98" fmla="*/ 641 w 1092"/>
                <a:gd name="T99" fmla="*/ 49 h 542"/>
                <a:gd name="T100" fmla="*/ 667 w 1092"/>
                <a:gd name="T101" fmla="*/ 34 h 542"/>
                <a:gd name="T102" fmla="*/ 667 w 1092"/>
                <a:gd name="T103" fmla="*/ 50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2" h="542">
                  <a:moveTo>
                    <a:pt x="1082" y="246"/>
                  </a:moveTo>
                  <a:lnTo>
                    <a:pt x="1082" y="246"/>
                  </a:lnTo>
                  <a:lnTo>
                    <a:pt x="1071" y="238"/>
                  </a:lnTo>
                  <a:lnTo>
                    <a:pt x="1065" y="235"/>
                  </a:lnTo>
                  <a:lnTo>
                    <a:pt x="1054" y="226"/>
                  </a:lnTo>
                  <a:lnTo>
                    <a:pt x="1028" y="212"/>
                  </a:lnTo>
                  <a:lnTo>
                    <a:pt x="1028" y="212"/>
                  </a:lnTo>
                  <a:lnTo>
                    <a:pt x="976" y="183"/>
                  </a:lnTo>
                  <a:lnTo>
                    <a:pt x="976" y="183"/>
                  </a:lnTo>
                  <a:lnTo>
                    <a:pt x="876" y="126"/>
                  </a:lnTo>
                  <a:lnTo>
                    <a:pt x="876" y="126"/>
                  </a:lnTo>
                  <a:lnTo>
                    <a:pt x="678" y="11"/>
                  </a:lnTo>
                  <a:lnTo>
                    <a:pt x="667" y="6"/>
                  </a:lnTo>
                  <a:lnTo>
                    <a:pt x="667" y="6"/>
                  </a:lnTo>
                  <a:lnTo>
                    <a:pt x="664" y="3"/>
                  </a:lnTo>
                  <a:lnTo>
                    <a:pt x="661" y="3"/>
                  </a:lnTo>
                  <a:lnTo>
                    <a:pt x="661" y="3"/>
                  </a:lnTo>
                  <a:lnTo>
                    <a:pt x="659" y="0"/>
                  </a:lnTo>
                  <a:lnTo>
                    <a:pt x="659" y="0"/>
                  </a:lnTo>
                  <a:lnTo>
                    <a:pt x="653" y="0"/>
                  </a:lnTo>
                  <a:lnTo>
                    <a:pt x="653" y="0"/>
                  </a:lnTo>
                  <a:lnTo>
                    <a:pt x="644" y="0"/>
                  </a:lnTo>
                  <a:lnTo>
                    <a:pt x="635" y="3"/>
                  </a:lnTo>
                  <a:lnTo>
                    <a:pt x="635" y="3"/>
                  </a:lnTo>
                  <a:lnTo>
                    <a:pt x="627" y="9"/>
                  </a:lnTo>
                  <a:lnTo>
                    <a:pt x="621" y="14"/>
                  </a:lnTo>
                  <a:lnTo>
                    <a:pt x="621" y="14"/>
                  </a:lnTo>
                  <a:lnTo>
                    <a:pt x="618" y="26"/>
                  </a:lnTo>
                  <a:lnTo>
                    <a:pt x="618" y="26"/>
                  </a:lnTo>
                  <a:lnTo>
                    <a:pt x="615" y="31"/>
                  </a:lnTo>
                  <a:lnTo>
                    <a:pt x="615" y="34"/>
                  </a:lnTo>
                  <a:lnTo>
                    <a:pt x="615" y="40"/>
                  </a:lnTo>
                  <a:lnTo>
                    <a:pt x="618" y="55"/>
                  </a:lnTo>
                  <a:lnTo>
                    <a:pt x="618" y="55"/>
                  </a:lnTo>
                  <a:lnTo>
                    <a:pt x="618" y="109"/>
                  </a:lnTo>
                  <a:lnTo>
                    <a:pt x="618" y="109"/>
                  </a:lnTo>
                  <a:lnTo>
                    <a:pt x="618" y="135"/>
                  </a:lnTo>
                  <a:lnTo>
                    <a:pt x="618" y="135"/>
                  </a:lnTo>
                  <a:lnTo>
                    <a:pt x="607" y="135"/>
                  </a:lnTo>
                  <a:lnTo>
                    <a:pt x="607" y="135"/>
                  </a:lnTo>
                  <a:lnTo>
                    <a:pt x="581" y="135"/>
                  </a:lnTo>
                  <a:lnTo>
                    <a:pt x="581" y="135"/>
                  </a:lnTo>
                  <a:lnTo>
                    <a:pt x="392" y="140"/>
                  </a:lnTo>
                  <a:lnTo>
                    <a:pt x="392" y="140"/>
                  </a:lnTo>
                  <a:lnTo>
                    <a:pt x="232" y="143"/>
                  </a:lnTo>
                  <a:lnTo>
                    <a:pt x="232" y="143"/>
                  </a:lnTo>
                  <a:lnTo>
                    <a:pt x="106" y="149"/>
                  </a:lnTo>
                  <a:lnTo>
                    <a:pt x="106" y="149"/>
                  </a:lnTo>
                  <a:lnTo>
                    <a:pt x="28" y="155"/>
                  </a:lnTo>
                  <a:lnTo>
                    <a:pt x="28" y="155"/>
                  </a:lnTo>
                  <a:lnTo>
                    <a:pt x="0" y="155"/>
                  </a:lnTo>
                  <a:lnTo>
                    <a:pt x="0" y="155"/>
                  </a:lnTo>
                  <a:lnTo>
                    <a:pt x="28" y="157"/>
                  </a:lnTo>
                  <a:lnTo>
                    <a:pt x="28" y="157"/>
                  </a:lnTo>
                  <a:lnTo>
                    <a:pt x="106" y="160"/>
                  </a:lnTo>
                  <a:lnTo>
                    <a:pt x="106" y="160"/>
                  </a:lnTo>
                  <a:lnTo>
                    <a:pt x="232" y="166"/>
                  </a:lnTo>
                  <a:lnTo>
                    <a:pt x="232" y="166"/>
                  </a:lnTo>
                  <a:lnTo>
                    <a:pt x="392" y="172"/>
                  </a:lnTo>
                  <a:lnTo>
                    <a:pt x="392" y="172"/>
                  </a:lnTo>
                  <a:lnTo>
                    <a:pt x="581" y="178"/>
                  </a:lnTo>
                  <a:lnTo>
                    <a:pt x="581" y="178"/>
                  </a:lnTo>
                  <a:lnTo>
                    <a:pt x="607" y="178"/>
                  </a:lnTo>
                  <a:lnTo>
                    <a:pt x="607" y="178"/>
                  </a:lnTo>
                  <a:lnTo>
                    <a:pt x="618" y="178"/>
                  </a:lnTo>
                  <a:lnTo>
                    <a:pt x="624" y="178"/>
                  </a:lnTo>
                  <a:lnTo>
                    <a:pt x="627" y="178"/>
                  </a:lnTo>
                  <a:lnTo>
                    <a:pt x="627" y="178"/>
                  </a:lnTo>
                  <a:lnTo>
                    <a:pt x="635" y="178"/>
                  </a:lnTo>
                  <a:lnTo>
                    <a:pt x="635" y="178"/>
                  </a:lnTo>
                  <a:lnTo>
                    <a:pt x="644" y="175"/>
                  </a:lnTo>
                  <a:lnTo>
                    <a:pt x="653" y="169"/>
                  </a:lnTo>
                  <a:lnTo>
                    <a:pt x="659" y="163"/>
                  </a:lnTo>
                  <a:lnTo>
                    <a:pt x="661" y="155"/>
                  </a:lnTo>
                  <a:lnTo>
                    <a:pt x="661" y="155"/>
                  </a:lnTo>
                  <a:lnTo>
                    <a:pt x="664" y="149"/>
                  </a:lnTo>
                  <a:lnTo>
                    <a:pt x="664" y="146"/>
                  </a:lnTo>
                  <a:lnTo>
                    <a:pt x="664" y="146"/>
                  </a:lnTo>
                  <a:lnTo>
                    <a:pt x="664" y="143"/>
                  </a:lnTo>
                  <a:lnTo>
                    <a:pt x="664" y="143"/>
                  </a:lnTo>
                  <a:lnTo>
                    <a:pt x="664" y="140"/>
                  </a:lnTo>
                  <a:lnTo>
                    <a:pt x="664" y="135"/>
                  </a:lnTo>
                  <a:lnTo>
                    <a:pt x="664" y="135"/>
                  </a:lnTo>
                  <a:lnTo>
                    <a:pt x="664" y="109"/>
                  </a:lnTo>
                  <a:lnTo>
                    <a:pt x="664" y="109"/>
                  </a:lnTo>
                  <a:lnTo>
                    <a:pt x="667" y="63"/>
                  </a:lnTo>
                  <a:lnTo>
                    <a:pt x="667" y="63"/>
                  </a:lnTo>
                  <a:lnTo>
                    <a:pt x="848" y="172"/>
                  </a:lnTo>
                  <a:lnTo>
                    <a:pt x="848" y="172"/>
                  </a:lnTo>
                  <a:lnTo>
                    <a:pt x="948" y="232"/>
                  </a:lnTo>
                  <a:lnTo>
                    <a:pt x="948" y="232"/>
                  </a:lnTo>
                  <a:lnTo>
                    <a:pt x="999" y="261"/>
                  </a:lnTo>
                  <a:lnTo>
                    <a:pt x="1011" y="269"/>
                  </a:lnTo>
                  <a:lnTo>
                    <a:pt x="999" y="278"/>
                  </a:lnTo>
                  <a:lnTo>
                    <a:pt x="999" y="278"/>
                  </a:lnTo>
                  <a:lnTo>
                    <a:pt x="950" y="307"/>
                  </a:lnTo>
                  <a:lnTo>
                    <a:pt x="950" y="307"/>
                  </a:lnTo>
                  <a:lnTo>
                    <a:pt x="850" y="367"/>
                  </a:lnTo>
                  <a:lnTo>
                    <a:pt x="850" y="367"/>
                  </a:lnTo>
                  <a:lnTo>
                    <a:pt x="667" y="475"/>
                  </a:lnTo>
                  <a:lnTo>
                    <a:pt x="667" y="475"/>
                  </a:lnTo>
                  <a:lnTo>
                    <a:pt x="664" y="435"/>
                  </a:lnTo>
                  <a:lnTo>
                    <a:pt x="664" y="435"/>
                  </a:lnTo>
                  <a:lnTo>
                    <a:pt x="664" y="407"/>
                  </a:lnTo>
                  <a:lnTo>
                    <a:pt x="664" y="401"/>
                  </a:lnTo>
                  <a:lnTo>
                    <a:pt x="664" y="401"/>
                  </a:lnTo>
                  <a:lnTo>
                    <a:pt x="664" y="395"/>
                  </a:lnTo>
                  <a:lnTo>
                    <a:pt x="661" y="387"/>
                  </a:lnTo>
                  <a:lnTo>
                    <a:pt x="661" y="387"/>
                  </a:lnTo>
                  <a:lnTo>
                    <a:pt x="659" y="381"/>
                  </a:lnTo>
                  <a:lnTo>
                    <a:pt x="653" y="372"/>
                  </a:lnTo>
                  <a:lnTo>
                    <a:pt x="644" y="367"/>
                  </a:lnTo>
                  <a:lnTo>
                    <a:pt x="635" y="364"/>
                  </a:lnTo>
                  <a:lnTo>
                    <a:pt x="635" y="364"/>
                  </a:lnTo>
                  <a:lnTo>
                    <a:pt x="630" y="364"/>
                  </a:lnTo>
                  <a:lnTo>
                    <a:pt x="627" y="364"/>
                  </a:lnTo>
                  <a:lnTo>
                    <a:pt x="624" y="364"/>
                  </a:lnTo>
                  <a:lnTo>
                    <a:pt x="618" y="364"/>
                  </a:lnTo>
                  <a:lnTo>
                    <a:pt x="618" y="364"/>
                  </a:lnTo>
                  <a:lnTo>
                    <a:pt x="607" y="364"/>
                  </a:lnTo>
                  <a:lnTo>
                    <a:pt x="607" y="364"/>
                  </a:lnTo>
                  <a:lnTo>
                    <a:pt x="581" y="364"/>
                  </a:lnTo>
                  <a:lnTo>
                    <a:pt x="581" y="364"/>
                  </a:lnTo>
                  <a:lnTo>
                    <a:pt x="392" y="369"/>
                  </a:lnTo>
                  <a:lnTo>
                    <a:pt x="392" y="369"/>
                  </a:lnTo>
                  <a:lnTo>
                    <a:pt x="232" y="375"/>
                  </a:lnTo>
                  <a:lnTo>
                    <a:pt x="232" y="375"/>
                  </a:lnTo>
                  <a:lnTo>
                    <a:pt x="106" y="381"/>
                  </a:lnTo>
                  <a:lnTo>
                    <a:pt x="106" y="381"/>
                  </a:lnTo>
                  <a:lnTo>
                    <a:pt x="28" y="387"/>
                  </a:lnTo>
                  <a:lnTo>
                    <a:pt x="28" y="387"/>
                  </a:lnTo>
                  <a:lnTo>
                    <a:pt x="0" y="387"/>
                  </a:lnTo>
                  <a:lnTo>
                    <a:pt x="0" y="387"/>
                  </a:lnTo>
                  <a:lnTo>
                    <a:pt x="28" y="390"/>
                  </a:lnTo>
                  <a:lnTo>
                    <a:pt x="28" y="390"/>
                  </a:lnTo>
                  <a:lnTo>
                    <a:pt x="106" y="393"/>
                  </a:lnTo>
                  <a:lnTo>
                    <a:pt x="106" y="393"/>
                  </a:lnTo>
                  <a:lnTo>
                    <a:pt x="232" y="398"/>
                  </a:lnTo>
                  <a:lnTo>
                    <a:pt x="232" y="398"/>
                  </a:lnTo>
                  <a:lnTo>
                    <a:pt x="392" y="404"/>
                  </a:lnTo>
                  <a:lnTo>
                    <a:pt x="392" y="404"/>
                  </a:lnTo>
                  <a:lnTo>
                    <a:pt x="581" y="407"/>
                  </a:lnTo>
                  <a:lnTo>
                    <a:pt x="581" y="407"/>
                  </a:lnTo>
                  <a:lnTo>
                    <a:pt x="607" y="410"/>
                  </a:lnTo>
                  <a:lnTo>
                    <a:pt x="607" y="410"/>
                  </a:lnTo>
                  <a:lnTo>
                    <a:pt x="618" y="410"/>
                  </a:lnTo>
                  <a:lnTo>
                    <a:pt x="618" y="410"/>
                  </a:lnTo>
                  <a:lnTo>
                    <a:pt x="618" y="435"/>
                  </a:lnTo>
                  <a:lnTo>
                    <a:pt x="618" y="435"/>
                  </a:lnTo>
                  <a:lnTo>
                    <a:pt x="618" y="487"/>
                  </a:lnTo>
                  <a:lnTo>
                    <a:pt x="615" y="501"/>
                  </a:lnTo>
                  <a:lnTo>
                    <a:pt x="615" y="504"/>
                  </a:lnTo>
                  <a:lnTo>
                    <a:pt x="615" y="507"/>
                  </a:lnTo>
                  <a:lnTo>
                    <a:pt x="615" y="510"/>
                  </a:lnTo>
                  <a:lnTo>
                    <a:pt x="615" y="510"/>
                  </a:lnTo>
                  <a:lnTo>
                    <a:pt x="618" y="513"/>
                  </a:lnTo>
                  <a:lnTo>
                    <a:pt x="618" y="513"/>
                  </a:lnTo>
                  <a:lnTo>
                    <a:pt x="618" y="516"/>
                  </a:lnTo>
                  <a:lnTo>
                    <a:pt x="618" y="516"/>
                  </a:lnTo>
                  <a:lnTo>
                    <a:pt x="618" y="521"/>
                  </a:lnTo>
                  <a:lnTo>
                    <a:pt x="618" y="521"/>
                  </a:lnTo>
                  <a:lnTo>
                    <a:pt x="624" y="527"/>
                  </a:lnTo>
                  <a:lnTo>
                    <a:pt x="630" y="536"/>
                  </a:lnTo>
                  <a:lnTo>
                    <a:pt x="630" y="536"/>
                  </a:lnTo>
                  <a:lnTo>
                    <a:pt x="638" y="538"/>
                  </a:lnTo>
                  <a:lnTo>
                    <a:pt x="647" y="541"/>
                  </a:lnTo>
                  <a:lnTo>
                    <a:pt x="647" y="541"/>
                  </a:lnTo>
                  <a:lnTo>
                    <a:pt x="661" y="538"/>
                  </a:lnTo>
                  <a:lnTo>
                    <a:pt x="661" y="538"/>
                  </a:lnTo>
                  <a:lnTo>
                    <a:pt x="664" y="536"/>
                  </a:lnTo>
                  <a:lnTo>
                    <a:pt x="667" y="536"/>
                  </a:lnTo>
                  <a:lnTo>
                    <a:pt x="670" y="533"/>
                  </a:lnTo>
                  <a:lnTo>
                    <a:pt x="681" y="527"/>
                  </a:lnTo>
                  <a:lnTo>
                    <a:pt x="681" y="527"/>
                  </a:lnTo>
                  <a:lnTo>
                    <a:pt x="879" y="412"/>
                  </a:lnTo>
                  <a:lnTo>
                    <a:pt x="879" y="412"/>
                  </a:lnTo>
                  <a:lnTo>
                    <a:pt x="979" y="355"/>
                  </a:lnTo>
                  <a:lnTo>
                    <a:pt x="979" y="355"/>
                  </a:lnTo>
                  <a:lnTo>
                    <a:pt x="1028" y="327"/>
                  </a:lnTo>
                  <a:lnTo>
                    <a:pt x="1054" y="312"/>
                  </a:lnTo>
                  <a:lnTo>
                    <a:pt x="1068" y="304"/>
                  </a:lnTo>
                  <a:lnTo>
                    <a:pt x="1071" y="301"/>
                  </a:lnTo>
                  <a:lnTo>
                    <a:pt x="1074" y="301"/>
                  </a:lnTo>
                  <a:lnTo>
                    <a:pt x="1074" y="301"/>
                  </a:lnTo>
                  <a:lnTo>
                    <a:pt x="1074" y="301"/>
                  </a:lnTo>
                  <a:lnTo>
                    <a:pt x="1077" y="298"/>
                  </a:lnTo>
                  <a:lnTo>
                    <a:pt x="1077" y="298"/>
                  </a:lnTo>
                  <a:lnTo>
                    <a:pt x="1082" y="292"/>
                  </a:lnTo>
                  <a:lnTo>
                    <a:pt x="1088" y="283"/>
                  </a:lnTo>
                  <a:lnTo>
                    <a:pt x="1088" y="283"/>
                  </a:lnTo>
                  <a:lnTo>
                    <a:pt x="1091" y="275"/>
                  </a:lnTo>
                  <a:lnTo>
                    <a:pt x="1091" y="264"/>
                  </a:lnTo>
                  <a:lnTo>
                    <a:pt x="1091" y="264"/>
                  </a:lnTo>
                  <a:lnTo>
                    <a:pt x="1085" y="252"/>
                  </a:lnTo>
                  <a:lnTo>
                    <a:pt x="1082" y="246"/>
                  </a:lnTo>
                  <a:close/>
                  <a:moveTo>
                    <a:pt x="618" y="143"/>
                  </a:moveTo>
                  <a:lnTo>
                    <a:pt x="618" y="143"/>
                  </a:lnTo>
                  <a:close/>
                  <a:moveTo>
                    <a:pt x="627" y="135"/>
                  </a:moveTo>
                  <a:lnTo>
                    <a:pt x="627" y="135"/>
                  </a:lnTo>
                  <a:close/>
                  <a:moveTo>
                    <a:pt x="641" y="49"/>
                  </a:moveTo>
                  <a:lnTo>
                    <a:pt x="641" y="49"/>
                  </a:lnTo>
                  <a:close/>
                  <a:moveTo>
                    <a:pt x="667" y="34"/>
                  </a:moveTo>
                  <a:lnTo>
                    <a:pt x="667" y="31"/>
                  </a:lnTo>
                  <a:lnTo>
                    <a:pt x="667" y="34"/>
                  </a:lnTo>
                  <a:close/>
                  <a:moveTo>
                    <a:pt x="641" y="493"/>
                  </a:moveTo>
                  <a:lnTo>
                    <a:pt x="641" y="493"/>
                  </a:lnTo>
                  <a:close/>
                  <a:moveTo>
                    <a:pt x="667" y="507"/>
                  </a:moveTo>
                  <a:lnTo>
                    <a:pt x="667" y="50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99" name="Freeform 24"/>
            <p:cNvSpPr>
              <a:spLocks noChangeArrowheads="1"/>
            </p:cNvSpPr>
            <p:nvPr/>
          </p:nvSpPr>
          <p:spPr bwMode="auto">
            <a:xfrm>
              <a:off x="5539030" y="3012077"/>
              <a:ext cx="218780" cy="116990"/>
            </a:xfrm>
            <a:custGeom>
              <a:avLst/>
              <a:gdLst>
                <a:gd name="T0" fmla="*/ 857 w 1090"/>
                <a:gd name="T1" fmla="*/ 379 h 546"/>
                <a:gd name="T2" fmla="*/ 507 w 1090"/>
                <a:gd name="T3" fmla="*/ 370 h 546"/>
                <a:gd name="T4" fmla="*/ 461 w 1090"/>
                <a:gd name="T5" fmla="*/ 367 h 546"/>
                <a:gd name="T6" fmla="*/ 444 w 1090"/>
                <a:gd name="T7" fmla="*/ 370 h 546"/>
                <a:gd name="T8" fmla="*/ 433 w 1090"/>
                <a:gd name="T9" fmla="*/ 384 h 546"/>
                <a:gd name="T10" fmla="*/ 430 w 1090"/>
                <a:gd name="T11" fmla="*/ 401 h 546"/>
                <a:gd name="T12" fmla="*/ 427 w 1090"/>
                <a:gd name="T13" fmla="*/ 442 h 546"/>
                <a:gd name="T14" fmla="*/ 241 w 1090"/>
                <a:gd name="T15" fmla="*/ 367 h 546"/>
                <a:gd name="T16" fmla="*/ 81 w 1090"/>
                <a:gd name="T17" fmla="*/ 273 h 546"/>
                <a:gd name="T18" fmla="*/ 146 w 1090"/>
                <a:gd name="T19" fmla="*/ 236 h 546"/>
                <a:gd name="T20" fmla="*/ 427 w 1090"/>
                <a:gd name="T21" fmla="*/ 66 h 546"/>
                <a:gd name="T22" fmla="*/ 427 w 1090"/>
                <a:gd name="T23" fmla="*/ 149 h 546"/>
                <a:gd name="T24" fmla="*/ 427 w 1090"/>
                <a:gd name="T25" fmla="*/ 161 h 546"/>
                <a:gd name="T26" fmla="*/ 433 w 1090"/>
                <a:gd name="T27" fmla="*/ 178 h 546"/>
                <a:gd name="T28" fmla="*/ 456 w 1090"/>
                <a:gd name="T29" fmla="*/ 192 h 546"/>
                <a:gd name="T30" fmla="*/ 499 w 1090"/>
                <a:gd name="T31" fmla="*/ 192 h 546"/>
                <a:gd name="T32" fmla="*/ 851 w 1090"/>
                <a:gd name="T33" fmla="*/ 181 h 546"/>
                <a:gd name="T34" fmla="*/ 1054 w 1090"/>
                <a:gd name="T35" fmla="*/ 173 h 546"/>
                <a:gd name="T36" fmla="*/ 1054 w 1090"/>
                <a:gd name="T37" fmla="*/ 170 h 546"/>
                <a:gd name="T38" fmla="*/ 851 w 1090"/>
                <a:gd name="T39" fmla="*/ 158 h 546"/>
                <a:gd name="T40" fmla="*/ 499 w 1090"/>
                <a:gd name="T41" fmla="*/ 149 h 546"/>
                <a:gd name="T42" fmla="*/ 473 w 1090"/>
                <a:gd name="T43" fmla="*/ 135 h 546"/>
                <a:gd name="T44" fmla="*/ 476 w 1090"/>
                <a:gd name="T45" fmla="*/ 55 h 546"/>
                <a:gd name="T46" fmla="*/ 476 w 1090"/>
                <a:gd name="T47" fmla="*/ 29 h 546"/>
                <a:gd name="T48" fmla="*/ 476 w 1090"/>
                <a:gd name="T49" fmla="*/ 18 h 546"/>
                <a:gd name="T50" fmla="*/ 456 w 1090"/>
                <a:gd name="T51" fmla="*/ 3 h 546"/>
                <a:gd name="T52" fmla="*/ 438 w 1090"/>
                <a:gd name="T53" fmla="*/ 3 h 546"/>
                <a:gd name="T54" fmla="*/ 416 w 1090"/>
                <a:gd name="T55" fmla="*/ 15 h 546"/>
                <a:gd name="T56" fmla="*/ 118 w 1090"/>
                <a:gd name="T57" fmla="*/ 187 h 546"/>
                <a:gd name="T58" fmla="*/ 20 w 1090"/>
                <a:gd name="T59" fmla="*/ 244 h 546"/>
                <a:gd name="T60" fmla="*/ 15 w 1090"/>
                <a:gd name="T61" fmla="*/ 247 h 546"/>
                <a:gd name="T62" fmla="*/ 0 w 1090"/>
                <a:gd name="T63" fmla="*/ 267 h 546"/>
                <a:gd name="T64" fmla="*/ 3 w 1090"/>
                <a:gd name="T65" fmla="*/ 290 h 546"/>
                <a:gd name="T66" fmla="*/ 18 w 1090"/>
                <a:gd name="T67" fmla="*/ 301 h 546"/>
                <a:gd name="T68" fmla="*/ 60 w 1090"/>
                <a:gd name="T69" fmla="*/ 327 h 546"/>
                <a:gd name="T70" fmla="*/ 212 w 1090"/>
                <a:gd name="T71" fmla="*/ 416 h 546"/>
                <a:gd name="T72" fmla="*/ 433 w 1090"/>
                <a:gd name="T73" fmla="*/ 542 h 546"/>
                <a:gd name="T74" fmla="*/ 436 w 1090"/>
                <a:gd name="T75" fmla="*/ 542 h 546"/>
                <a:gd name="T76" fmla="*/ 447 w 1090"/>
                <a:gd name="T77" fmla="*/ 545 h 546"/>
                <a:gd name="T78" fmla="*/ 473 w 1090"/>
                <a:gd name="T79" fmla="*/ 527 h 546"/>
                <a:gd name="T80" fmla="*/ 476 w 1090"/>
                <a:gd name="T81" fmla="*/ 513 h 546"/>
                <a:gd name="T82" fmla="*/ 476 w 1090"/>
                <a:gd name="T83" fmla="*/ 496 h 546"/>
                <a:gd name="T84" fmla="*/ 476 w 1090"/>
                <a:gd name="T85" fmla="*/ 413 h 546"/>
                <a:gd name="T86" fmla="*/ 504 w 1090"/>
                <a:gd name="T87" fmla="*/ 413 h 546"/>
                <a:gd name="T88" fmla="*/ 857 w 1090"/>
                <a:gd name="T89" fmla="*/ 401 h 546"/>
                <a:gd name="T90" fmla="*/ 1060 w 1090"/>
                <a:gd name="T91" fmla="*/ 393 h 546"/>
                <a:gd name="T92" fmla="*/ 1060 w 1090"/>
                <a:gd name="T93" fmla="*/ 390 h 546"/>
                <a:gd name="T94" fmla="*/ 46 w 1090"/>
                <a:gd name="T95" fmla="*/ 296 h 546"/>
                <a:gd name="T96" fmla="*/ 427 w 1090"/>
                <a:gd name="T97" fmla="*/ 51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0" h="546">
                  <a:moveTo>
                    <a:pt x="983" y="384"/>
                  </a:moveTo>
                  <a:lnTo>
                    <a:pt x="983" y="384"/>
                  </a:lnTo>
                  <a:lnTo>
                    <a:pt x="857" y="379"/>
                  </a:lnTo>
                  <a:lnTo>
                    <a:pt x="857" y="379"/>
                  </a:lnTo>
                  <a:lnTo>
                    <a:pt x="696" y="373"/>
                  </a:lnTo>
                  <a:lnTo>
                    <a:pt x="696" y="373"/>
                  </a:lnTo>
                  <a:lnTo>
                    <a:pt x="507" y="370"/>
                  </a:lnTo>
                  <a:lnTo>
                    <a:pt x="507" y="370"/>
                  </a:lnTo>
                  <a:lnTo>
                    <a:pt x="482" y="367"/>
                  </a:lnTo>
                  <a:lnTo>
                    <a:pt x="482" y="367"/>
                  </a:lnTo>
                  <a:lnTo>
                    <a:pt x="467" y="367"/>
                  </a:lnTo>
                  <a:lnTo>
                    <a:pt x="461" y="367"/>
                  </a:lnTo>
                  <a:lnTo>
                    <a:pt x="459" y="367"/>
                  </a:lnTo>
                  <a:lnTo>
                    <a:pt x="456" y="367"/>
                  </a:lnTo>
                  <a:lnTo>
                    <a:pt x="456" y="367"/>
                  </a:lnTo>
                  <a:lnTo>
                    <a:pt x="444" y="370"/>
                  </a:lnTo>
                  <a:lnTo>
                    <a:pt x="444" y="370"/>
                  </a:lnTo>
                  <a:lnTo>
                    <a:pt x="438" y="376"/>
                  </a:lnTo>
                  <a:lnTo>
                    <a:pt x="433" y="384"/>
                  </a:lnTo>
                  <a:lnTo>
                    <a:pt x="433" y="384"/>
                  </a:lnTo>
                  <a:lnTo>
                    <a:pt x="430" y="387"/>
                  </a:lnTo>
                  <a:lnTo>
                    <a:pt x="430" y="393"/>
                  </a:lnTo>
                  <a:lnTo>
                    <a:pt x="430" y="396"/>
                  </a:lnTo>
                  <a:lnTo>
                    <a:pt x="430" y="401"/>
                  </a:lnTo>
                  <a:lnTo>
                    <a:pt x="430" y="416"/>
                  </a:lnTo>
                  <a:lnTo>
                    <a:pt x="430" y="416"/>
                  </a:lnTo>
                  <a:lnTo>
                    <a:pt x="427" y="442"/>
                  </a:lnTo>
                  <a:lnTo>
                    <a:pt x="427" y="442"/>
                  </a:lnTo>
                  <a:lnTo>
                    <a:pt x="427" y="482"/>
                  </a:lnTo>
                  <a:lnTo>
                    <a:pt x="427" y="482"/>
                  </a:lnTo>
                  <a:lnTo>
                    <a:pt x="241" y="367"/>
                  </a:lnTo>
                  <a:lnTo>
                    <a:pt x="241" y="367"/>
                  </a:lnTo>
                  <a:lnTo>
                    <a:pt x="141" y="310"/>
                  </a:lnTo>
                  <a:lnTo>
                    <a:pt x="141" y="310"/>
                  </a:lnTo>
                  <a:lnTo>
                    <a:pt x="89" y="278"/>
                  </a:lnTo>
                  <a:lnTo>
                    <a:pt x="81" y="273"/>
                  </a:lnTo>
                  <a:lnTo>
                    <a:pt x="95" y="267"/>
                  </a:lnTo>
                  <a:lnTo>
                    <a:pt x="95" y="267"/>
                  </a:lnTo>
                  <a:lnTo>
                    <a:pt x="146" y="236"/>
                  </a:lnTo>
                  <a:lnTo>
                    <a:pt x="146" y="236"/>
                  </a:lnTo>
                  <a:lnTo>
                    <a:pt x="246" y="175"/>
                  </a:lnTo>
                  <a:lnTo>
                    <a:pt x="246" y="175"/>
                  </a:lnTo>
                  <a:lnTo>
                    <a:pt x="427" y="66"/>
                  </a:lnTo>
                  <a:lnTo>
                    <a:pt x="427" y="66"/>
                  </a:lnTo>
                  <a:lnTo>
                    <a:pt x="427" y="110"/>
                  </a:lnTo>
                  <a:lnTo>
                    <a:pt x="427" y="110"/>
                  </a:lnTo>
                  <a:lnTo>
                    <a:pt x="427" y="135"/>
                  </a:lnTo>
                  <a:lnTo>
                    <a:pt x="427" y="149"/>
                  </a:lnTo>
                  <a:lnTo>
                    <a:pt x="427" y="155"/>
                  </a:lnTo>
                  <a:lnTo>
                    <a:pt x="427" y="158"/>
                  </a:lnTo>
                  <a:lnTo>
                    <a:pt x="427" y="158"/>
                  </a:lnTo>
                  <a:lnTo>
                    <a:pt x="427" y="161"/>
                  </a:lnTo>
                  <a:lnTo>
                    <a:pt x="427" y="161"/>
                  </a:lnTo>
                  <a:lnTo>
                    <a:pt x="430" y="170"/>
                  </a:lnTo>
                  <a:lnTo>
                    <a:pt x="430" y="170"/>
                  </a:lnTo>
                  <a:lnTo>
                    <a:pt x="433" y="178"/>
                  </a:lnTo>
                  <a:lnTo>
                    <a:pt x="441" y="184"/>
                  </a:lnTo>
                  <a:lnTo>
                    <a:pt x="447" y="190"/>
                  </a:lnTo>
                  <a:lnTo>
                    <a:pt x="456" y="192"/>
                  </a:lnTo>
                  <a:lnTo>
                    <a:pt x="456" y="192"/>
                  </a:lnTo>
                  <a:lnTo>
                    <a:pt x="467" y="192"/>
                  </a:lnTo>
                  <a:lnTo>
                    <a:pt x="473" y="192"/>
                  </a:lnTo>
                  <a:lnTo>
                    <a:pt x="473" y="192"/>
                  </a:lnTo>
                  <a:lnTo>
                    <a:pt x="499" y="192"/>
                  </a:lnTo>
                  <a:lnTo>
                    <a:pt x="499" y="192"/>
                  </a:lnTo>
                  <a:lnTo>
                    <a:pt x="691" y="187"/>
                  </a:lnTo>
                  <a:lnTo>
                    <a:pt x="691" y="187"/>
                  </a:lnTo>
                  <a:lnTo>
                    <a:pt x="851" y="181"/>
                  </a:lnTo>
                  <a:lnTo>
                    <a:pt x="851" y="181"/>
                  </a:lnTo>
                  <a:lnTo>
                    <a:pt x="974" y="175"/>
                  </a:lnTo>
                  <a:lnTo>
                    <a:pt x="974" y="175"/>
                  </a:lnTo>
                  <a:lnTo>
                    <a:pt x="1054" y="173"/>
                  </a:lnTo>
                  <a:lnTo>
                    <a:pt x="1054" y="173"/>
                  </a:lnTo>
                  <a:lnTo>
                    <a:pt x="1083" y="170"/>
                  </a:lnTo>
                  <a:lnTo>
                    <a:pt x="1083" y="170"/>
                  </a:lnTo>
                  <a:lnTo>
                    <a:pt x="1054" y="170"/>
                  </a:lnTo>
                  <a:lnTo>
                    <a:pt x="1054" y="170"/>
                  </a:lnTo>
                  <a:lnTo>
                    <a:pt x="974" y="164"/>
                  </a:lnTo>
                  <a:lnTo>
                    <a:pt x="974" y="164"/>
                  </a:lnTo>
                  <a:lnTo>
                    <a:pt x="851" y="158"/>
                  </a:lnTo>
                  <a:lnTo>
                    <a:pt x="851" y="158"/>
                  </a:lnTo>
                  <a:lnTo>
                    <a:pt x="691" y="155"/>
                  </a:lnTo>
                  <a:lnTo>
                    <a:pt x="691" y="155"/>
                  </a:lnTo>
                  <a:lnTo>
                    <a:pt x="499" y="149"/>
                  </a:lnTo>
                  <a:lnTo>
                    <a:pt x="499" y="149"/>
                  </a:lnTo>
                  <a:lnTo>
                    <a:pt x="473" y="149"/>
                  </a:lnTo>
                  <a:lnTo>
                    <a:pt x="473" y="149"/>
                  </a:lnTo>
                  <a:lnTo>
                    <a:pt x="473" y="135"/>
                  </a:lnTo>
                  <a:lnTo>
                    <a:pt x="473" y="135"/>
                  </a:lnTo>
                  <a:lnTo>
                    <a:pt x="476" y="110"/>
                  </a:lnTo>
                  <a:lnTo>
                    <a:pt x="476" y="110"/>
                  </a:lnTo>
                  <a:lnTo>
                    <a:pt x="476" y="55"/>
                  </a:lnTo>
                  <a:lnTo>
                    <a:pt x="476" y="44"/>
                  </a:lnTo>
                  <a:lnTo>
                    <a:pt x="476" y="35"/>
                  </a:lnTo>
                  <a:lnTo>
                    <a:pt x="476" y="32"/>
                  </a:lnTo>
                  <a:lnTo>
                    <a:pt x="476" y="29"/>
                  </a:lnTo>
                  <a:lnTo>
                    <a:pt x="476" y="29"/>
                  </a:lnTo>
                  <a:lnTo>
                    <a:pt x="476" y="26"/>
                  </a:lnTo>
                  <a:lnTo>
                    <a:pt x="476" y="26"/>
                  </a:lnTo>
                  <a:lnTo>
                    <a:pt x="476" y="18"/>
                  </a:lnTo>
                  <a:lnTo>
                    <a:pt x="476" y="18"/>
                  </a:lnTo>
                  <a:lnTo>
                    <a:pt x="467" y="9"/>
                  </a:lnTo>
                  <a:lnTo>
                    <a:pt x="456" y="3"/>
                  </a:lnTo>
                  <a:lnTo>
                    <a:pt x="456" y="3"/>
                  </a:lnTo>
                  <a:lnTo>
                    <a:pt x="444" y="0"/>
                  </a:lnTo>
                  <a:lnTo>
                    <a:pt x="444" y="0"/>
                  </a:lnTo>
                  <a:lnTo>
                    <a:pt x="438" y="3"/>
                  </a:lnTo>
                  <a:lnTo>
                    <a:pt x="438" y="3"/>
                  </a:lnTo>
                  <a:lnTo>
                    <a:pt x="433" y="6"/>
                  </a:lnTo>
                  <a:lnTo>
                    <a:pt x="427" y="9"/>
                  </a:lnTo>
                  <a:lnTo>
                    <a:pt x="416" y="15"/>
                  </a:lnTo>
                  <a:lnTo>
                    <a:pt x="416" y="15"/>
                  </a:lnTo>
                  <a:lnTo>
                    <a:pt x="218" y="129"/>
                  </a:lnTo>
                  <a:lnTo>
                    <a:pt x="218" y="129"/>
                  </a:lnTo>
                  <a:lnTo>
                    <a:pt x="118" y="187"/>
                  </a:lnTo>
                  <a:lnTo>
                    <a:pt x="118" y="187"/>
                  </a:lnTo>
                  <a:lnTo>
                    <a:pt x="66" y="215"/>
                  </a:lnTo>
                  <a:lnTo>
                    <a:pt x="40" y="233"/>
                  </a:lnTo>
                  <a:lnTo>
                    <a:pt x="29" y="238"/>
                  </a:lnTo>
                  <a:lnTo>
                    <a:pt x="20" y="244"/>
                  </a:lnTo>
                  <a:lnTo>
                    <a:pt x="18" y="244"/>
                  </a:lnTo>
                  <a:lnTo>
                    <a:pt x="18" y="244"/>
                  </a:lnTo>
                  <a:lnTo>
                    <a:pt x="15" y="247"/>
                  </a:lnTo>
                  <a:lnTo>
                    <a:pt x="15" y="247"/>
                  </a:lnTo>
                  <a:lnTo>
                    <a:pt x="9" y="253"/>
                  </a:lnTo>
                  <a:lnTo>
                    <a:pt x="9" y="253"/>
                  </a:lnTo>
                  <a:lnTo>
                    <a:pt x="3" y="258"/>
                  </a:lnTo>
                  <a:lnTo>
                    <a:pt x="0" y="267"/>
                  </a:lnTo>
                  <a:lnTo>
                    <a:pt x="0" y="275"/>
                  </a:lnTo>
                  <a:lnTo>
                    <a:pt x="0" y="281"/>
                  </a:lnTo>
                  <a:lnTo>
                    <a:pt x="0" y="281"/>
                  </a:lnTo>
                  <a:lnTo>
                    <a:pt x="3" y="290"/>
                  </a:lnTo>
                  <a:lnTo>
                    <a:pt x="9" y="296"/>
                  </a:lnTo>
                  <a:lnTo>
                    <a:pt x="9" y="296"/>
                  </a:lnTo>
                  <a:lnTo>
                    <a:pt x="15" y="301"/>
                  </a:lnTo>
                  <a:lnTo>
                    <a:pt x="18" y="301"/>
                  </a:lnTo>
                  <a:lnTo>
                    <a:pt x="23" y="307"/>
                  </a:lnTo>
                  <a:lnTo>
                    <a:pt x="35" y="313"/>
                  </a:lnTo>
                  <a:lnTo>
                    <a:pt x="60" y="327"/>
                  </a:lnTo>
                  <a:lnTo>
                    <a:pt x="60" y="327"/>
                  </a:lnTo>
                  <a:lnTo>
                    <a:pt x="112" y="359"/>
                  </a:lnTo>
                  <a:lnTo>
                    <a:pt x="112" y="359"/>
                  </a:lnTo>
                  <a:lnTo>
                    <a:pt x="212" y="416"/>
                  </a:lnTo>
                  <a:lnTo>
                    <a:pt x="212" y="416"/>
                  </a:lnTo>
                  <a:lnTo>
                    <a:pt x="410" y="530"/>
                  </a:lnTo>
                  <a:lnTo>
                    <a:pt x="421" y="536"/>
                  </a:lnTo>
                  <a:lnTo>
                    <a:pt x="430" y="539"/>
                  </a:lnTo>
                  <a:lnTo>
                    <a:pt x="433" y="542"/>
                  </a:lnTo>
                  <a:lnTo>
                    <a:pt x="433" y="542"/>
                  </a:lnTo>
                  <a:lnTo>
                    <a:pt x="433" y="542"/>
                  </a:lnTo>
                  <a:lnTo>
                    <a:pt x="436" y="542"/>
                  </a:lnTo>
                  <a:lnTo>
                    <a:pt x="436" y="542"/>
                  </a:lnTo>
                  <a:lnTo>
                    <a:pt x="441" y="545"/>
                  </a:lnTo>
                  <a:lnTo>
                    <a:pt x="441" y="545"/>
                  </a:lnTo>
                  <a:lnTo>
                    <a:pt x="447" y="545"/>
                  </a:lnTo>
                  <a:lnTo>
                    <a:pt x="447" y="545"/>
                  </a:lnTo>
                  <a:lnTo>
                    <a:pt x="459" y="542"/>
                  </a:lnTo>
                  <a:lnTo>
                    <a:pt x="467" y="536"/>
                  </a:lnTo>
                  <a:lnTo>
                    <a:pt x="467" y="536"/>
                  </a:lnTo>
                  <a:lnTo>
                    <a:pt x="473" y="527"/>
                  </a:lnTo>
                  <a:lnTo>
                    <a:pt x="476" y="519"/>
                  </a:lnTo>
                  <a:lnTo>
                    <a:pt x="476" y="519"/>
                  </a:lnTo>
                  <a:lnTo>
                    <a:pt x="476" y="516"/>
                  </a:lnTo>
                  <a:lnTo>
                    <a:pt x="476" y="513"/>
                  </a:lnTo>
                  <a:lnTo>
                    <a:pt x="476" y="513"/>
                  </a:lnTo>
                  <a:lnTo>
                    <a:pt x="476" y="510"/>
                  </a:lnTo>
                  <a:lnTo>
                    <a:pt x="476" y="496"/>
                  </a:lnTo>
                  <a:lnTo>
                    <a:pt x="476" y="496"/>
                  </a:lnTo>
                  <a:lnTo>
                    <a:pt x="476" y="442"/>
                  </a:lnTo>
                  <a:lnTo>
                    <a:pt x="476" y="442"/>
                  </a:lnTo>
                  <a:lnTo>
                    <a:pt x="476" y="416"/>
                  </a:lnTo>
                  <a:lnTo>
                    <a:pt x="476" y="413"/>
                  </a:lnTo>
                  <a:lnTo>
                    <a:pt x="476" y="413"/>
                  </a:lnTo>
                  <a:lnTo>
                    <a:pt x="482" y="413"/>
                  </a:lnTo>
                  <a:lnTo>
                    <a:pt x="482" y="413"/>
                  </a:lnTo>
                  <a:lnTo>
                    <a:pt x="504" y="413"/>
                  </a:lnTo>
                  <a:lnTo>
                    <a:pt x="504" y="413"/>
                  </a:lnTo>
                  <a:lnTo>
                    <a:pt x="696" y="407"/>
                  </a:lnTo>
                  <a:lnTo>
                    <a:pt x="696" y="407"/>
                  </a:lnTo>
                  <a:lnTo>
                    <a:pt x="857" y="401"/>
                  </a:lnTo>
                  <a:lnTo>
                    <a:pt x="857" y="401"/>
                  </a:lnTo>
                  <a:lnTo>
                    <a:pt x="983" y="396"/>
                  </a:lnTo>
                  <a:lnTo>
                    <a:pt x="983" y="396"/>
                  </a:lnTo>
                  <a:lnTo>
                    <a:pt x="1060" y="393"/>
                  </a:lnTo>
                  <a:lnTo>
                    <a:pt x="1060" y="393"/>
                  </a:lnTo>
                  <a:lnTo>
                    <a:pt x="1089" y="390"/>
                  </a:lnTo>
                  <a:lnTo>
                    <a:pt x="1089" y="390"/>
                  </a:lnTo>
                  <a:lnTo>
                    <a:pt x="1060" y="390"/>
                  </a:lnTo>
                  <a:lnTo>
                    <a:pt x="1060" y="390"/>
                  </a:lnTo>
                  <a:lnTo>
                    <a:pt x="983" y="384"/>
                  </a:lnTo>
                  <a:close/>
                  <a:moveTo>
                    <a:pt x="46" y="296"/>
                  </a:moveTo>
                  <a:lnTo>
                    <a:pt x="46" y="296"/>
                  </a:lnTo>
                  <a:close/>
                  <a:moveTo>
                    <a:pt x="456" y="413"/>
                  </a:moveTo>
                  <a:lnTo>
                    <a:pt x="456" y="413"/>
                  </a:lnTo>
                  <a:close/>
                  <a:moveTo>
                    <a:pt x="427" y="516"/>
                  </a:moveTo>
                  <a:lnTo>
                    <a:pt x="427"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grpSp>
      <p:grpSp>
        <p:nvGrpSpPr>
          <p:cNvPr id="1431" name="Group 1430"/>
          <p:cNvGrpSpPr>
            <a:grpSpLocks noChangeAspect="1"/>
          </p:cNvGrpSpPr>
          <p:nvPr/>
        </p:nvGrpSpPr>
        <p:grpSpPr>
          <a:xfrm flipH="1" flipV="1">
            <a:off x="5174083" y="4414809"/>
            <a:ext cx="255470" cy="215935"/>
            <a:chOff x="5469972" y="2733106"/>
            <a:chExt cx="631145" cy="420577"/>
          </a:xfrm>
          <a:solidFill>
            <a:schemeClr val="tx2">
              <a:lumMod val="75000"/>
            </a:schemeClr>
          </a:solidFill>
        </p:grpSpPr>
        <p:sp>
          <p:nvSpPr>
            <p:cNvPr id="1490" name="Freeform 48"/>
            <p:cNvSpPr>
              <a:spLocks noChangeArrowheads="1"/>
            </p:cNvSpPr>
            <p:nvPr/>
          </p:nvSpPr>
          <p:spPr bwMode="auto">
            <a:xfrm>
              <a:off x="5469972" y="2733106"/>
              <a:ext cx="631145" cy="420577"/>
            </a:xfrm>
            <a:custGeom>
              <a:avLst/>
              <a:gdLst>
                <a:gd name="T0" fmla="*/ 2695 w 2719"/>
                <a:gd name="T1" fmla="*/ 246 h 1702"/>
                <a:gd name="T2" fmla="*/ 2515 w 2719"/>
                <a:gd name="T3" fmla="*/ 186 h 1702"/>
                <a:gd name="T4" fmla="*/ 2329 w 2719"/>
                <a:gd name="T5" fmla="*/ 123 h 1702"/>
                <a:gd name="T6" fmla="*/ 2143 w 2719"/>
                <a:gd name="T7" fmla="*/ 60 h 1702"/>
                <a:gd name="T8" fmla="*/ 1957 w 2719"/>
                <a:gd name="T9" fmla="*/ 0 h 1702"/>
                <a:gd name="T10" fmla="*/ 2137 w 2719"/>
                <a:gd name="T11" fmla="*/ 74 h 1702"/>
                <a:gd name="T12" fmla="*/ 2320 w 2719"/>
                <a:gd name="T13" fmla="*/ 146 h 1702"/>
                <a:gd name="T14" fmla="*/ 2503 w 2719"/>
                <a:gd name="T15" fmla="*/ 220 h 1702"/>
                <a:gd name="T16" fmla="*/ 2397 w 2719"/>
                <a:gd name="T17" fmla="*/ 246 h 1702"/>
                <a:gd name="T18" fmla="*/ 2277 w 2719"/>
                <a:gd name="T19" fmla="*/ 243 h 1702"/>
                <a:gd name="T20" fmla="*/ 2028 w 2719"/>
                <a:gd name="T21" fmla="*/ 241 h 1702"/>
                <a:gd name="T22" fmla="*/ 1696 w 2719"/>
                <a:gd name="T23" fmla="*/ 241 h 1702"/>
                <a:gd name="T24" fmla="*/ 1031 w 2719"/>
                <a:gd name="T25" fmla="*/ 241 h 1702"/>
                <a:gd name="T26" fmla="*/ 699 w 2719"/>
                <a:gd name="T27" fmla="*/ 238 h 1702"/>
                <a:gd name="T28" fmla="*/ 178 w 2719"/>
                <a:gd name="T29" fmla="*/ 238 h 1702"/>
                <a:gd name="T30" fmla="*/ 223 w 2719"/>
                <a:gd name="T31" fmla="*/ 220 h 1702"/>
                <a:gd name="T32" fmla="*/ 499 w 2719"/>
                <a:gd name="T33" fmla="*/ 112 h 1702"/>
                <a:gd name="T34" fmla="*/ 682 w 2719"/>
                <a:gd name="T35" fmla="*/ 37 h 1702"/>
                <a:gd name="T36" fmla="*/ 679 w 2719"/>
                <a:gd name="T37" fmla="*/ 29 h 1702"/>
                <a:gd name="T38" fmla="*/ 493 w 2719"/>
                <a:gd name="T39" fmla="*/ 91 h 1702"/>
                <a:gd name="T40" fmla="*/ 398 w 2719"/>
                <a:gd name="T41" fmla="*/ 123 h 1702"/>
                <a:gd name="T42" fmla="*/ 63 w 2719"/>
                <a:gd name="T43" fmla="*/ 238 h 1702"/>
                <a:gd name="T44" fmla="*/ 34 w 2719"/>
                <a:gd name="T45" fmla="*/ 238 h 1702"/>
                <a:gd name="T46" fmla="*/ 34 w 2719"/>
                <a:gd name="T47" fmla="*/ 238 h 1702"/>
                <a:gd name="T48" fmla="*/ 9 w 2719"/>
                <a:gd name="T49" fmla="*/ 249 h 1702"/>
                <a:gd name="T50" fmla="*/ 0 w 2719"/>
                <a:gd name="T51" fmla="*/ 272 h 1702"/>
                <a:gd name="T52" fmla="*/ 6 w 2719"/>
                <a:gd name="T53" fmla="*/ 1673 h 1702"/>
                <a:gd name="T54" fmla="*/ 6 w 2719"/>
                <a:gd name="T55" fmla="*/ 1675 h 1702"/>
                <a:gd name="T56" fmla="*/ 6 w 2719"/>
                <a:gd name="T57" fmla="*/ 1684 h 1702"/>
                <a:gd name="T58" fmla="*/ 23 w 2719"/>
                <a:gd name="T59" fmla="*/ 1701 h 1702"/>
                <a:gd name="T60" fmla="*/ 178 w 2719"/>
                <a:gd name="T61" fmla="*/ 1701 h 1702"/>
                <a:gd name="T62" fmla="*/ 607 w 2719"/>
                <a:gd name="T63" fmla="*/ 1699 h 1702"/>
                <a:gd name="T64" fmla="*/ 1183 w 2719"/>
                <a:gd name="T65" fmla="*/ 1693 h 1702"/>
                <a:gd name="T66" fmla="*/ 1756 w 2719"/>
                <a:gd name="T67" fmla="*/ 1684 h 1702"/>
                <a:gd name="T68" fmla="*/ 2329 w 2719"/>
                <a:gd name="T69" fmla="*/ 1673 h 1702"/>
                <a:gd name="T70" fmla="*/ 1756 w 2719"/>
                <a:gd name="T71" fmla="*/ 1664 h 1702"/>
                <a:gd name="T72" fmla="*/ 1183 w 2719"/>
                <a:gd name="T73" fmla="*/ 1656 h 1702"/>
                <a:gd name="T74" fmla="*/ 607 w 2719"/>
                <a:gd name="T75" fmla="*/ 1650 h 1702"/>
                <a:gd name="T76" fmla="*/ 178 w 2719"/>
                <a:gd name="T77" fmla="*/ 1647 h 1702"/>
                <a:gd name="T78" fmla="*/ 66 w 2719"/>
                <a:gd name="T79" fmla="*/ 974 h 1702"/>
                <a:gd name="T80" fmla="*/ 367 w 2719"/>
                <a:gd name="T81" fmla="*/ 306 h 1702"/>
                <a:gd name="T82" fmla="*/ 1000 w 2719"/>
                <a:gd name="T83" fmla="*/ 304 h 1702"/>
                <a:gd name="T84" fmla="*/ 1364 w 2719"/>
                <a:gd name="T85" fmla="*/ 306 h 1702"/>
                <a:gd name="T86" fmla="*/ 1862 w 2719"/>
                <a:gd name="T87" fmla="*/ 304 h 1702"/>
                <a:gd name="T88" fmla="*/ 2194 w 2719"/>
                <a:gd name="T89" fmla="*/ 301 h 1702"/>
                <a:gd name="T90" fmla="*/ 2360 w 2719"/>
                <a:gd name="T91" fmla="*/ 298 h 1702"/>
                <a:gd name="T92" fmla="*/ 2670 w 2719"/>
                <a:gd name="T93" fmla="*/ 298 h 1702"/>
                <a:gd name="T94" fmla="*/ 2675 w 2719"/>
                <a:gd name="T95" fmla="*/ 621 h 1702"/>
                <a:gd name="T96" fmla="*/ 2678 w 2719"/>
                <a:gd name="T97" fmla="*/ 974 h 1702"/>
                <a:gd name="T98" fmla="*/ 2687 w 2719"/>
                <a:gd name="T99" fmla="*/ 1323 h 1702"/>
                <a:gd name="T100" fmla="*/ 2695 w 2719"/>
                <a:gd name="T101" fmla="*/ 1673 h 1702"/>
                <a:gd name="T102" fmla="*/ 2704 w 2719"/>
                <a:gd name="T103" fmla="*/ 1323 h 1702"/>
                <a:gd name="T104" fmla="*/ 2710 w 2719"/>
                <a:gd name="T105" fmla="*/ 974 h 1702"/>
                <a:gd name="T106" fmla="*/ 2715 w 2719"/>
                <a:gd name="T107" fmla="*/ 621 h 1702"/>
                <a:gd name="T108" fmla="*/ 2718 w 2719"/>
                <a:gd name="T109" fmla="*/ 272 h 1702"/>
                <a:gd name="T110" fmla="*/ 2718 w 2719"/>
                <a:gd name="T111" fmla="*/ 272 h 1702"/>
                <a:gd name="T112" fmla="*/ 2712 w 2719"/>
                <a:gd name="T113" fmla="*/ 255 h 1702"/>
                <a:gd name="T114" fmla="*/ 2695 w 2719"/>
                <a:gd name="T115" fmla="*/ 246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9" h="1702">
                  <a:moveTo>
                    <a:pt x="2695" y="246"/>
                  </a:moveTo>
                  <a:lnTo>
                    <a:pt x="2695" y="246"/>
                  </a:lnTo>
                  <a:lnTo>
                    <a:pt x="2690" y="246"/>
                  </a:lnTo>
                  <a:lnTo>
                    <a:pt x="2515" y="186"/>
                  </a:lnTo>
                  <a:lnTo>
                    <a:pt x="2515" y="186"/>
                  </a:lnTo>
                  <a:lnTo>
                    <a:pt x="2329" y="123"/>
                  </a:lnTo>
                  <a:lnTo>
                    <a:pt x="2237" y="91"/>
                  </a:lnTo>
                  <a:lnTo>
                    <a:pt x="2143" y="60"/>
                  </a:lnTo>
                  <a:lnTo>
                    <a:pt x="2048" y="29"/>
                  </a:lnTo>
                  <a:lnTo>
                    <a:pt x="1957" y="0"/>
                  </a:lnTo>
                  <a:lnTo>
                    <a:pt x="2045" y="37"/>
                  </a:lnTo>
                  <a:lnTo>
                    <a:pt x="2137" y="74"/>
                  </a:lnTo>
                  <a:lnTo>
                    <a:pt x="2229" y="112"/>
                  </a:lnTo>
                  <a:lnTo>
                    <a:pt x="2320" y="146"/>
                  </a:lnTo>
                  <a:lnTo>
                    <a:pt x="2320" y="146"/>
                  </a:lnTo>
                  <a:lnTo>
                    <a:pt x="2503" y="220"/>
                  </a:lnTo>
                  <a:lnTo>
                    <a:pt x="2569" y="246"/>
                  </a:lnTo>
                  <a:lnTo>
                    <a:pt x="2397" y="246"/>
                  </a:lnTo>
                  <a:lnTo>
                    <a:pt x="2360" y="243"/>
                  </a:lnTo>
                  <a:lnTo>
                    <a:pt x="2277" y="243"/>
                  </a:lnTo>
                  <a:lnTo>
                    <a:pt x="2194" y="243"/>
                  </a:lnTo>
                  <a:lnTo>
                    <a:pt x="2028" y="241"/>
                  </a:lnTo>
                  <a:lnTo>
                    <a:pt x="1862" y="241"/>
                  </a:lnTo>
                  <a:lnTo>
                    <a:pt x="1696" y="241"/>
                  </a:lnTo>
                  <a:lnTo>
                    <a:pt x="1364" y="238"/>
                  </a:lnTo>
                  <a:lnTo>
                    <a:pt x="1031" y="241"/>
                  </a:lnTo>
                  <a:lnTo>
                    <a:pt x="1000" y="241"/>
                  </a:lnTo>
                  <a:lnTo>
                    <a:pt x="699" y="238"/>
                  </a:lnTo>
                  <a:lnTo>
                    <a:pt x="367" y="238"/>
                  </a:lnTo>
                  <a:lnTo>
                    <a:pt x="178" y="238"/>
                  </a:lnTo>
                  <a:lnTo>
                    <a:pt x="223" y="220"/>
                  </a:lnTo>
                  <a:lnTo>
                    <a:pt x="223" y="220"/>
                  </a:lnTo>
                  <a:lnTo>
                    <a:pt x="407" y="146"/>
                  </a:lnTo>
                  <a:lnTo>
                    <a:pt x="499" y="112"/>
                  </a:lnTo>
                  <a:lnTo>
                    <a:pt x="590" y="74"/>
                  </a:lnTo>
                  <a:lnTo>
                    <a:pt x="682" y="37"/>
                  </a:lnTo>
                  <a:lnTo>
                    <a:pt x="774" y="0"/>
                  </a:lnTo>
                  <a:lnTo>
                    <a:pt x="679" y="29"/>
                  </a:lnTo>
                  <a:lnTo>
                    <a:pt x="585" y="60"/>
                  </a:lnTo>
                  <a:lnTo>
                    <a:pt x="493" y="91"/>
                  </a:lnTo>
                  <a:lnTo>
                    <a:pt x="398" y="123"/>
                  </a:lnTo>
                  <a:lnTo>
                    <a:pt x="398" y="123"/>
                  </a:lnTo>
                  <a:lnTo>
                    <a:pt x="212" y="186"/>
                  </a:lnTo>
                  <a:lnTo>
                    <a:pt x="63" y="238"/>
                  </a:lnTo>
                  <a:lnTo>
                    <a:pt x="34" y="238"/>
                  </a:lnTo>
                  <a:lnTo>
                    <a:pt x="34" y="238"/>
                  </a:lnTo>
                  <a:lnTo>
                    <a:pt x="34" y="238"/>
                  </a:lnTo>
                  <a:lnTo>
                    <a:pt x="34" y="238"/>
                  </a:lnTo>
                  <a:lnTo>
                    <a:pt x="20" y="241"/>
                  </a:lnTo>
                  <a:lnTo>
                    <a:pt x="9" y="249"/>
                  </a:lnTo>
                  <a:lnTo>
                    <a:pt x="3" y="258"/>
                  </a:lnTo>
                  <a:lnTo>
                    <a:pt x="0" y="272"/>
                  </a:lnTo>
                  <a:lnTo>
                    <a:pt x="0" y="974"/>
                  </a:lnTo>
                  <a:lnTo>
                    <a:pt x="6" y="1673"/>
                  </a:lnTo>
                  <a:lnTo>
                    <a:pt x="6" y="1675"/>
                  </a:lnTo>
                  <a:lnTo>
                    <a:pt x="6" y="1675"/>
                  </a:lnTo>
                  <a:lnTo>
                    <a:pt x="6" y="1675"/>
                  </a:lnTo>
                  <a:lnTo>
                    <a:pt x="6" y="1684"/>
                  </a:lnTo>
                  <a:lnTo>
                    <a:pt x="15" y="1696"/>
                  </a:lnTo>
                  <a:lnTo>
                    <a:pt x="23" y="1701"/>
                  </a:lnTo>
                  <a:lnTo>
                    <a:pt x="34" y="1701"/>
                  </a:lnTo>
                  <a:lnTo>
                    <a:pt x="178" y="1701"/>
                  </a:lnTo>
                  <a:lnTo>
                    <a:pt x="321" y="1701"/>
                  </a:lnTo>
                  <a:lnTo>
                    <a:pt x="607" y="1699"/>
                  </a:lnTo>
                  <a:lnTo>
                    <a:pt x="894" y="1696"/>
                  </a:lnTo>
                  <a:lnTo>
                    <a:pt x="1183" y="1693"/>
                  </a:lnTo>
                  <a:lnTo>
                    <a:pt x="1469" y="1690"/>
                  </a:lnTo>
                  <a:lnTo>
                    <a:pt x="1756" y="1684"/>
                  </a:lnTo>
                  <a:lnTo>
                    <a:pt x="2042" y="1678"/>
                  </a:lnTo>
                  <a:lnTo>
                    <a:pt x="2329" y="1673"/>
                  </a:lnTo>
                  <a:lnTo>
                    <a:pt x="2042" y="1667"/>
                  </a:lnTo>
                  <a:lnTo>
                    <a:pt x="1756" y="1664"/>
                  </a:lnTo>
                  <a:lnTo>
                    <a:pt x="1469" y="1658"/>
                  </a:lnTo>
                  <a:lnTo>
                    <a:pt x="1183" y="1656"/>
                  </a:lnTo>
                  <a:lnTo>
                    <a:pt x="894" y="1653"/>
                  </a:lnTo>
                  <a:lnTo>
                    <a:pt x="607" y="1650"/>
                  </a:lnTo>
                  <a:lnTo>
                    <a:pt x="321" y="1647"/>
                  </a:lnTo>
                  <a:lnTo>
                    <a:pt x="178" y="1647"/>
                  </a:lnTo>
                  <a:lnTo>
                    <a:pt x="63" y="1644"/>
                  </a:lnTo>
                  <a:lnTo>
                    <a:pt x="66" y="974"/>
                  </a:lnTo>
                  <a:lnTo>
                    <a:pt x="66" y="306"/>
                  </a:lnTo>
                  <a:lnTo>
                    <a:pt x="367" y="306"/>
                  </a:lnTo>
                  <a:lnTo>
                    <a:pt x="699" y="304"/>
                  </a:lnTo>
                  <a:lnTo>
                    <a:pt x="1000" y="304"/>
                  </a:lnTo>
                  <a:lnTo>
                    <a:pt x="1031" y="304"/>
                  </a:lnTo>
                  <a:lnTo>
                    <a:pt x="1364" y="306"/>
                  </a:lnTo>
                  <a:lnTo>
                    <a:pt x="1696" y="304"/>
                  </a:lnTo>
                  <a:lnTo>
                    <a:pt x="1862" y="304"/>
                  </a:lnTo>
                  <a:lnTo>
                    <a:pt x="2028" y="304"/>
                  </a:lnTo>
                  <a:lnTo>
                    <a:pt x="2194" y="301"/>
                  </a:lnTo>
                  <a:lnTo>
                    <a:pt x="2277" y="301"/>
                  </a:lnTo>
                  <a:lnTo>
                    <a:pt x="2360" y="298"/>
                  </a:lnTo>
                  <a:lnTo>
                    <a:pt x="2397" y="298"/>
                  </a:lnTo>
                  <a:lnTo>
                    <a:pt x="2670" y="298"/>
                  </a:lnTo>
                  <a:lnTo>
                    <a:pt x="2673" y="447"/>
                  </a:lnTo>
                  <a:lnTo>
                    <a:pt x="2675" y="621"/>
                  </a:lnTo>
                  <a:lnTo>
                    <a:pt x="2675" y="621"/>
                  </a:lnTo>
                  <a:lnTo>
                    <a:pt x="2678" y="974"/>
                  </a:lnTo>
                  <a:lnTo>
                    <a:pt x="2678" y="974"/>
                  </a:lnTo>
                  <a:lnTo>
                    <a:pt x="2687" y="1323"/>
                  </a:lnTo>
                  <a:lnTo>
                    <a:pt x="2690" y="1498"/>
                  </a:lnTo>
                  <a:lnTo>
                    <a:pt x="2695" y="1673"/>
                  </a:lnTo>
                  <a:lnTo>
                    <a:pt x="2698" y="1498"/>
                  </a:lnTo>
                  <a:lnTo>
                    <a:pt x="2704" y="1323"/>
                  </a:lnTo>
                  <a:lnTo>
                    <a:pt x="2704" y="1323"/>
                  </a:lnTo>
                  <a:lnTo>
                    <a:pt x="2710" y="974"/>
                  </a:lnTo>
                  <a:lnTo>
                    <a:pt x="2710" y="974"/>
                  </a:lnTo>
                  <a:lnTo>
                    <a:pt x="2715" y="621"/>
                  </a:lnTo>
                  <a:lnTo>
                    <a:pt x="2718" y="447"/>
                  </a:lnTo>
                  <a:lnTo>
                    <a:pt x="2718" y="272"/>
                  </a:lnTo>
                  <a:lnTo>
                    <a:pt x="2718" y="272"/>
                  </a:lnTo>
                  <a:lnTo>
                    <a:pt x="2718" y="272"/>
                  </a:lnTo>
                  <a:lnTo>
                    <a:pt x="2715" y="263"/>
                  </a:lnTo>
                  <a:lnTo>
                    <a:pt x="2712" y="255"/>
                  </a:lnTo>
                  <a:lnTo>
                    <a:pt x="2704" y="249"/>
                  </a:lnTo>
                  <a:lnTo>
                    <a:pt x="2695" y="24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91" name="Freeform 21"/>
            <p:cNvSpPr>
              <a:spLocks noChangeArrowheads="1"/>
            </p:cNvSpPr>
            <p:nvPr/>
          </p:nvSpPr>
          <p:spPr bwMode="auto">
            <a:xfrm>
              <a:off x="5806508" y="2824188"/>
              <a:ext cx="219667" cy="116046"/>
            </a:xfrm>
            <a:custGeom>
              <a:avLst/>
              <a:gdLst>
                <a:gd name="T0" fmla="*/ 653 w 1092"/>
                <a:gd name="T1" fmla="*/ 372 h 542"/>
                <a:gd name="T2" fmla="*/ 630 w 1092"/>
                <a:gd name="T3" fmla="*/ 363 h 542"/>
                <a:gd name="T4" fmla="*/ 618 w 1092"/>
                <a:gd name="T5" fmla="*/ 363 h 542"/>
                <a:gd name="T6" fmla="*/ 581 w 1092"/>
                <a:gd name="T7" fmla="*/ 366 h 542"/>
                <a:gd name="T8" fmla="*/ 232 w 1092"/>
                <a:gd name="T9" fmla="*/ 375 h 542"/>
                <a:gd name="T10" fmla="*/ 28 w 1092"/>
                <a:gd name="T11" fmla="*/ 386 h 542"/>
                <a:gd name="T12" fmla="*/ 28 w 1092"/>
                <a:gd name="T13" fmla="*/ 389 h 542"/>
                <a:gd name="T14" fmla="*/ 232 w 1092"/>
                <a:gd name="T15" fmla="*/ 398 h 542"/>
                <a:gd name="T16" fmla="*/ 581 w 1092"/>
                <a:gd name="T17" fmla="*/ 406 h 542"/>
                <a:gd name="T18" fmla="*/ 618 w 1092"/>
                <a:gd name="T19" fmla="*/ 409 h 542"/>
                <a:gd name="T20" fmla="*/ 615 w 1092"/>
                <a:gd name="T21" fmla="*/ 501 h 542"/>
                <a:gd name="T22" fmla="*/ 615 w 1092"/>
                <a:gd name="T23" fmla="*/ 509 h 542"/>
                <a:gd name="T24" fmla="*/ 618 w 1092"/>
                <a:gd name="T25" fmla="*/ 515 h 542"/>
                <a:gd name="T26" fmla="*/ 630 w 1092"/>
                <a:gd name="T27" fmla="*/ 535 h 542"/>
                <a:gd name="T28" fmla="*/ 647 w 1092"/>
                <a:gd name="T29" fmla="*/ 541 h 542"/>
                <a:gd name="T30" fmla="*/ 667 w 1092"/>
                <a:gd name="T31" fmla="*/ 535 h 542"/>
                <a:gd name="T32" fmla="*/ 879 w 1092"/>
                <a:gd name="T33" fmla="*/ 415 h 542"/>
                <a:gd name="T34" fmla="*/ 1028 w 1092"/>
                <a:gd name="T35" fmla="*/ 326 h 542"/>
                <a:gd name="T36" fmla="*/ 1074 w 1092"/>
                <a:gd name="T37" fmla="*/ 300 h 542"/>
                <a:gd name="T38" fmla="*/ 1077 w 1092"/>
                <a:gd name="T39" fmla="*/ 297 h 542"/>
                <a:gd name="T40" fmla="*/ 1091 w 1092"/>
                <a:gd name="T41" fmla="*/ 274 h 542"/>
                <a:gd name="T42" fmla="*/ 1082 w 1092"/>
                <a:gd name="T43" fmla="*/ 246 h 542"/>
                <a:gd name="T44" fmla="*/ 1054 w 1092"/>
                <a:gd name="T45" fmla="*/ 229 h 542"/>
                <a:gd name="T46" fmla="*/ 976 w 1092"/>
                <a:gd name="T47" fmla="*/ 183 h 542"/>
                <a:gd name="T48" fmla="*/ 667 w 1092"/>
                <a:gd name="T49" fmla="*/ 5 h 542"/>
                <a:gd name="T50" fmla="*/ 661 w 1092"/>
                <a:gd name="T51" fmla="*/ 2 h 542"/>
                <a:gd name="T52" fmla="*/ 653 w 1092"/>
                <a:gd name="T53" fmla="*/ 0 h 542"/>
                <a:gd name="T54" fmla="*/ 627 w 1092"/>
                <a:gd name="T55" fmla="*/ 8 h 542"/>
                <a:gd name="T56" fmla="*/ 618 w 1092"/>
                <a:gd name="T57" fmla="*/ 25 h 542"/>
                <a:gd name="T58" fmla="*/ 618 w 1092"/>
                <a:gd name="T59" fmla="*/ 54 h 542"/>
                <a:gd name="T60" fmla="*/ 618 w 1092"/>
                <a:gd name="T61" fmla="*/ 134 h 542"/>
                <a:gd name="T62" fmla="*/ 581 w 1092"/>
                <a:gd name="T63" fmla="*/ 134 h 542"/>
                <a:gd name="T64" fmla="*/ 232 w 1092"/>
                <a:gd name="T65" fmla="*/ 146 h 542"/>
                <a:gd name="T66" fmla="*/ 28 w 1092"/>
                <a:gd name="T67" fmla="*/ 154 h 542"/>
                <a:gd name="T68" fmla="*/ 28 w 1092"/>
                <a:gd name="T69" fmla="*/ 157 h 542"/>
                <a:gd name="T70" fmla="*/ 232 w 1092"/>
                <a:gd name="T71" fmla="*/ 166 h 542"/>
                <a:gd name="T72" fmla="*/ 581 w 1092"/>
                <a:gd name="T73" fmla="*/ 177 h 542"/>
                <a:gd name="T74" fmla="*/ 618 w 1092"/>
                <a:gd name="T75" fmla="*/ 177 h 542"/>
                <a:gd name="T76" fmla="*/ 635 w 1092"/>
                <a:gd name="T77" fmla="*/ 177 h 542"/>
                <a:gd name="T78" fmla="*/ 659 w 1092"/>
                <a:gd name="T79" fmla="*/ 163 h 542"/>
                <a:gd name="T80" fmla="*/ 664 w 1092"/>
                <a:gd name="T81" fmla="*/ 148 h 542"/>
                <a:gd name="T82" fmla="*/ 664 w 1092"/>
                <a:gd name="T83" fmla="*/ 140 h 542"/>
                <a:gd name="T84" fmla="*/ 664 w 1092"/>
                <a:gd name="T85" fmla="*/ 108 h 542"/>
                <a:gd name="T86" fmla="*/ 848 w 1092"/>
                <a:gd name="T87" fmla="*/ 171 h 542"/>
                <a:gd name="T88" fmla="*/ 1011 w 1092"/>
                <a:gd name="T89" fmla="*/ 269 h 542"/>
                <a:gd name="T90" fmla="*/ 950 w 1092"/>
                <a:gd name="T91" fmla="*/ 306 h 542"/>
                <a:gd name="T92" fmla="*/ 667 w 1092"/>
                <a:gd name="T93" fmla="*/ 478 h 542"/>
                <a:gd name="T94" fmla="*/ 664 w 1092"/>
                <a:gd name="T95" fmla="*/ 401 h 542"/>
                <a:gd name="T96" fmla="*/ 618 w 1092"/>
                <a:gd name="T97" fmla="*/ 143 h 542"/>
                <a:gd name="T98" fmla="*/ 641 w 1092"/>
                <a:gd name="T99" fmla="*/ 48 h 542"/>
                <a:gd name="T100" fmla="*/ 667 w 1092"/>
                <a:gd name="T101" fmla="*/ 34 h 542"/>
                <a:gd name="T102" fmla="*/ 667 w 1092"/>
                <a:gd name="T103" fmla="*/ 506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2" h="542">
                  <a:moveTo>
                    <a:pt x="661" y="386"/>
                  </a:moveTo>
                  <a:lnTo>
                    <a:pt x="661" y="386"/>
                  </a:lnTo>
                  <a:lnTo>
                    <a:pt x="659" y="381"/>
                  </a:lnTo>
                  <a:lnTo>
                    <a:pt x="653" y="372"/>
                  </a:lnTo>
                  <a:lnTo>
                    <a:pt x="644" y="369"/>
                  </a:lnTo>
                  <a:lnTo>
                    <a:pt x="635" y="366"/>
                  </a:lnTo>
                  <a:lnTo>
                    <a:pt x="635" y="366"/>
                  </a:lnTo>
                  <a:lnTo>
                    <a:pt x="630" y="363"/>
                  </a:lnTo>
                  <a:lnTo>
                    <a:pt x="627" y="363"/>
                  </a:lnTo>
                  <a:lnTo>
                    <a:pt x="624" y="363"/>
                  </a:lnTo>
                  <a:lnTo>
                    <a:pt x="618" y="363"/>
                  </a:lnTo>
                  <a:lnTo>
                    <a:pt x="618" y="363"/>
                  </a:lnTo>
                  <a:lnTo>
                    <a:pt x="607" y="363"/>
                  </a:lnTo>
                  <a:lnTo>
                    <a:pt x="607" y="363"/>
                  </a:lnTo>
                  <a:lnTo>
                    <a:pt x="581" y="366"/>
                  </a:lnTo>
                  <a:lnTo>
                    <a:pt x="581" y="366"/>
                  </a:lnTo>
                  <a:lnTo>
                    <a:pt x="392" y="369"/>
                  </a:lnTo>
                  <a:lnTo>
                    <a:pt x="392" y="369"/>
                  </a:lnTo>
                  <a:lnTo>
                    <a:pt x="232" y="375"/>
                  </a:lnTo>
                  <a:lnTo>
                    <a:pt x="232" y="375"/>
                  </a:lnTo>
                  <a:lnTo>
                    <a:pt x="106" y="381"/>
                  </a:lnTo>
                  <a:lnTo>
                    <a:pt x="106" y="381"/>
                  </a:lnTo>
                  <a:lnTo>
                    <a:pt x="28" y="386"/>
                  </a:lnTo>
                  <a:lnTo>
                    <a:pt x="28" y="386"/>
                  </a:lnTo>
                  <a:lnTo>
                    <a:pt x="0" y="386"/>
                  </a:lnTo>
                  <a:lnTo>
                    <a:pt x="0" y="386"/>
                  </a:lnTo>
                  <a:lnTo>
                    <a:pt x="28" y="389"/>
                  </a:lnTo>
                  <a:lnTo>
                    <a:pt x="28" y="389"/>
                  </a:lnTo>
                  <a:lnTo>
                    <a:pt x="106" y="392"/>
                  </a:lnTo>
                  <a:lnTo>
                    <a:pt x="106" y="392"/>
                  </a:lnTo>
                  <a:lnTo>
                    <a:pt x="232" y="398"/>
                  </a:lnTo>
                  <a:lnTo>
                    <a:pt x="232" y="398"/>
                  </a:lnTo>
                  <a:lnTo>
                    <a:pt x="392" y="403"/>
                  </a:lnTo>
                  <a:lnTo>
                    <a:pt x="392" y="403"/>
                  </a:lnTo>
                  <a:lnTo>
                    <a:pt x="581" y="406"/>
                  </a:lnTo>
                  <a:lnTo>
                    <a:pt x="581" y="406"/>
                  </a:lnTo>
                  <a:lnTo>
                    <a:pt x="607" y="409"/>
                  </a:lnTo>
                  <a:lnTo>
                    <a:pt x="607" y="409"/>
                  </a:lnTo>
                  <a:lnTo>
                    <a:pt x="618" y="409"/>
                  </a:lnTo>
                  <a:lnTo>
                    <a:pt x="618" y="409"/>
                  </a:lnTo>
                  <a:lnTo>
                    <a:pt x="618" y="435"/>
                  </a:lnTo>
                  <a:lnTo>
                    <a:pt x="618" y="435"/>
                  </a:lnTo>
                  <a:lnTo>
                    <a:pt x="618" y="486"/>
                  </a:lnTo>
                  <a:lnTo>
                    <a:pt x="615" y="501"/>
                  </a:lnTo>
                  <a:lnTo>
                    <a:pt x="615" y="504"/>
                  </a:lnTo>
                  <a:lnTo>
                    <a:pt x="615" y="506"/>
                  </a:lnTo>
                  <a:lnTo>
                    <a:pt x="615" y="509"/>
                  </a:lnTo>
                  <a:lnTo>
                    <a:pt x="615" y="509"/>
                  </a:lnTo>
                  <a:lnTo>
                    <a:pt x="618" y="512"/>
                  </a:lnTo>
                  <a:lnTo>
                    <a:pt x="618" y="512"/>
                  </a:lnTo>
                  <a:lnTo>
                    <a:pt x="618" y="515"/>
                  </a:lnTo>
                  <a:lnTo>
                    <a:pt x="618" y="515"/>
                  </a:lnTo>
                  <a:lnTo>
                    <a:pt x="618" y="521"/>
                  </a:lnTo>
                  <a:lnTo>
                    <a:pt x="618" y="521"/>
                  </a:lnTo>
                  <a:lnTo>
                    <a:pt x="624" y="527"/>
                  </a:lnTo>
                  <a:lnTo>
                    <a:pt x="630" y="535"/>
                  </a:lnTo>
                  <a:lnTo>
                    <a:pt x="630" y="535"/>
                  </a:lnTo>
                  <a:lnTo>
                    <a:pt x="638" y="538"/>
                  </a:lnTo>
                  <a:lnTo>
                    <a:pt x="647" y="541"/>
                  </a:lnTo>
                  <a:lnTo>
                    <a:pt x="647" y="541"/>
                  </a:lnTo>
                  <a:lnTo>
                    <a:pt x="661" y="538"/>
                  </a:lnTo>
                  <a:lnTo>
                    <a:pt x="661" y="538"/>
                  </a:lnTo>
                  <a:lnTo>
                    <a:pt x="664" y="535"/>
                  </a:lnTo>
                  <a:lnTo>
                    <a:pt x="667" y="535"/>
                  </a:lnTo>
                  <a:lnTo>
                    <a:pt x="670" y="532"/>
                  </a:lnTo>
                  <a:lnTo>
                    <a:pt x="681" y="527"/>
                  </a:lnTo>
                  <a:lnTo>
                    <a:pt x="681" y="527"/>
                  </a:lnTo>
                  <a:lnTo>
                    <a:pt x="879" y="415"/>
                  </a:lnTo>
                  <a:lnTo>
                    <a:pt x="879" y="415"/>
                  </a:lnTo>
                  <a:lnTo>
                    <a:pt x="979" y="355"/>
                  </a:lnTo>
                  <a:lnTo>
                    <a:pt x="979" y="355"/>
                  </a:lnTo>
                  <a:lnTo>
                    <a:pt x="1028" y="326"/>
                  </a:lnTo>
                  <a:lnTo>
                    <a:pt x="1054" y="312"/>
                  </a:lnTo>
                  <a:lnTo>
                    <a:pt x="1068" y="303"/>
                  </a:lnTo>
                  <a:lnTo>
                    <a:pt x="1071" y="300"/>
                  </a:lnTo>
                  <a:lnTo>
                    <a:pt x="1074" y="300"/>
                  </a:lnTo>
                  <a:lnTo>
                    <a:pt x="1074" y="300"/>
                  </a:lnTo>
                  <a:lnTo>
                    <a:pt x="1074" y="300"/>
                  </a:lnTo>
                  <a:lnTo>
                    <a:pt x="1077" y="297"/>
                  </a:lnTo>
                  <a:lnTo>
                    <a:pt x="1077" y="297"/>
                  </a:lnTo>
                  <a:lnTo>
                    <a:pt x="1082" y="292"/>
                  </a:lnTo>
                  <a:lnTo>
                    <a:pt x="1088" y="283"/>
                  </a:lnTo>
                  <a:lnTo>
                    <a:pt x="1088" y="283"/>
                  </a:lnTo>
                  <a:lnTo>
                    <a:pt x="1091" y="274"/>
                  </a:lnTo>
                  <a:lnTo>
                    <a:pt x="1091" y="263"/>
                  </a:lnTo>
                  <a:lnTo>
                    <a:pt x="1091" y="263"/>
                  </a:lnTo>
                  <a:lnTo>
                    <a:pt x="1085" y="252"/>
                  </a:lnTo>
                  <a:lnTo>
                    <a:pt x="1082" y="246"/>
                  </a:lnTo>
                  <a:lnTo>
                    <a:pt x="1082" y="246"/>
                  </a:lnTo>
                  <a:lnTo>
                    <a:pt x="1071" y="237"/>
                  </a:lnTo>
                  <a:lnTo>
                    <a:pt x="1065" y="234"/>
                  </a:lnTo>
                  <a:lnTo>
                    <a:pt x="1054" y="229"/>
                  </a:lnTo>
                  <a:lnTo>
                    <a:pt x="1028" y="211"/>
                  </a:lnTo>
                  <a:lnTo>
                    <a:pt x="1028" y="211"/>
                  </a:lnTo>
                  <a:lnTo>
                    <a:pt x="976" y="183"/>
                  </a:lnTo>
                  <a:lnTo>
                    <a:pt x="976" y="183"/>
                  </a:lnTo>
                  <a:lnTo>
                    <a:pt x="876" y="126"/>
                  </a:lnTo>
                  <a:lnTo>
                    <a:pt x="876" y="126"/>
                  </a:lnTo>
                  <a:lnTo>
                    <a:pt x="678" y="11"/>
                  </a:lnTo>
                  <a:lnTo>
                    <a:pt x="667" y="5"/>
                  </a:lnTo>
                  <a:lnTo>
                    <a:pt x="667" y="5"/>
                  </a:lnTo>
                  <a:lnTo>
                    <a:pt x="664" y="2"/>
                  </a:lnTo>
                  <a:lnTo>
                    <a:pt x="661" y="2"/>
                  </a:lnTo>
                  <a:lnTo>
                    <a:pt x="661" y="2"/>
                  </a:lnTo>
                  <a:lnTo>
                    <a:pt x="659" y="0"/>
                  </a:lnTo>
                  <a:lnTo>
                    <a:pt x="659" y="0"/>
                  </a:lnTo>
                  <a:lnTo>
                    <a:pt x="653" y="0"/>
                  </a:lnTo>
                  <a:lnTo>
                    <a:pt x="653" y="0"/>
                  </a:lnTo>
                  <a:lnTo>
                    <a:pt x="644" y="0"/>
                  </a:lnTo>
                  <a:lnTo>
                    <a:pt x="635" y="2"/>
                  </a:lnTo>
                  <a:lnTo>
                    <a:pt x="635" y="2"/>
                  </a:lnTo>
                  <a:lnTo>
                    <a:pt x="627" y="8"/>
                  </a:lnTo>
                  <a:lnTo>
                    <a:pt x="621" y="14"/>
                  </a:lnTo>
                  <a:lnTo>
                    <a:pt x="621" y="14"/>
                  </a:lnTo>
                  <a:lnTo>
                    <a:pt x="618" y="25"/>
                  </a:lnTo>
                  <a:lnTo>
                    <a:pt x="618" y="25"/>
                  </a:lnTo>
                  <a:lnTo>
                    <a:pt x="615" y="31"/>
                  </a:lnTo>
                  <a:lnTo>
                    <a:pt x="615" y="34"/>
                  </a:lnTo>
                  <a:lnTo>
                    <a:pt x="615" y="40"/>
                  </a:lnTo>
                  <a:lnTo>
                    <a:pt x="618" y="54"/>
                  </a:lnTo>
                  <a:lnTo>
                    <a:pt x="618" y="54"/>
                  </a:lnTo>
                  <a:lnTo>
                    <a:pt x="618" y="108"/>
                  </a:lnTo>
                  <a:lnTo>
                    <a:pt x="618" y="108"/>
                  </a:lnTo>
                  <a:lnTo>
                    <a:pt x="618" y="134"/>
                  </a:lnTo>
                  <a:lnTo>
                    <a:pt x="618" y="134"/>
                  </a:lnTo>
                  <a:lnTo>
                    <a:pt x="607" y="134"/>
                  </a:lnTo>
                  <a:lnTo>
                    <a:pt x="607" y="134"/>
                  </a:lnTo>
                  <a:lnTo>
                    <a:pt x="581" y="134"/>
                  </a:lnTo>
                  <a:lnTo>
                    <a:pt x="581" y="134"/>
                  </a:lnTo>
                  <a:lnTo>
                    <a:pt x="392" y="140"/>
                  </a:lnTo>
                  <a:lnTo>
                    <a:pt x="392" y="140"/>
                  </a:lnTo>
                  <a:lnTo>
                    <a:pt x="232" y="146"/>
                  </a:lnTo>
                  <a:lnTo>
                    <a:pt x="232" y="146"/>
                  </a:lnTo>
                  <a:lnTo>
                    <a:pt x="106" y="148"/>
                  </a:lnTo>
                  <a:lnTo>
                    <a:pt x="106" y="148"/>
                  </a:lnTo>
                  <a:lnTo>
                    <a:pt x="28" y="154"/>
                  </a:lnTo>
                  <a:lnTo>
                    <a:pt x="28" y="154"/>
                  </a:lnTo>
                  <a:lnTo>
                    <a:pt x="0" y="154"/>
                  </a:lnTo>
                  <a:lnTo>
                    <a:pt x="0" y="154"/>
                  </a:lnTo>
                  <a:lnTo>
                    <a:pt x="28" y="157"/>
                  </a:lnTo>
                  <a:lnTo>
                    <a:pt x="28" y="157"/>
                  </a:lnTo>
                  <a:lnTo>
                    <a:pt x="106" y="160"/>
                  </a:lnTo>
                  <a:lnTo>
                    <a:pt x="106" y="160"/>
                  </a:lnTo>
                  <a:lnTo>
                    <a:pt x="232" y="166"/>
                  </a:lnTo>
                  <a:lnTo>
                    <a:pt x="232" y="166"/>
                  </a:lnTo>
                  <a:lnTo>
                    <a:pt x="392" y="171"/>
                  </a:lnTo>
                  <a:lnTo>
                    <a:pt x="392" y="171"/>
                  </a:lnTo>
                  <a:lnTo>
                    <a:pt x="581" y="177"/>
                  </a:lnTo>
                  <a:lnTo>
                    <a:pt x="581" y="177"/>
                  </a:lnTo>
                  <a:lnTo>
                    <a:pt x="607" y="177"/>
                  </a:lnTo>
                  <a:lnTo>
                    <a:pt x="607" y="177"/>
                  </a:lnTo>
                  <a:lnTo>
                    <a:pt x="618" y="177"/>
                  </a:lnTo>
                  <a:lnTo>
                    <a:pt x="624" y="177"/>
                  </a:lnTo>
                  <a:lnTo>
                    <a:pt x="627" y="177"/>
                  </a:lnTo>
                  <a:lnTo>
                    <a:pt x="627" y="177"/>
                  </a:lnTo>
                  <a:lnTo>
                    <a:pt x="635" y="177"/>
                  </a:lnTo>
                  <a:lnTo>
                    <a:pt x="635" y="177"/>
                  </a:lnTo>
                  <a:lnTo>
                    <a:pt x="644" y="174"/>
                  </a:lnTo>
                  <a:lnTo>
                    <a:pt x="653" y="168"/>
                  </a:lnTo>
                  <a:lnTo>
                    <a:pt x="659" y="163"/>
                  </a:lnTo>
                  <a:lnTo>
                    <a:pt x="661" y="154"/>
                  </a:lnTo>
                  <a:lnTo>
                    <a:pt x="661" y="154"/>
                  </a:lnTo>
                  <a:lnTo>
                    <a:pt x="664" y="151"/>
                  </a:lnTo>
                  <a:lnTo>
                    <a:pt x="664" y="148"/>
                  </a:lnTo>
                  <a:lnTo>
                    <a:pt x="664" y="146"/>
                  </a:lnTo>
                  <a:lnTo>
                    <a:pt x="664" y="143"/>
                  </a:lnTo>
                  <a:lnTo>
                    <a:pt x="664" y="143"/>
                  </a:lnTo>
                  <a:lnTo>
                    <a:pt x="664" y="140"/>
                  </a:lnTo>
                  <a:lnTo>
                    <a:pt x="664" y="134"/>
                  </a:lnTo>
                  <a:lnTo>
                    <a:pt x="664" y="134"/>
                  </a:lnTo>
                  <a:lnTo>
                    <a:pt x="664" y="108"/>
                  </a:lnTo>
                  <a:lnTo>
                    <a:pt x="664" y="108"/>
                  </a:lnTo>
                  <a:lnTo>
                    <a:pt x="667" y="63"/>
                  </a:lnTo>
                  <a:lnTo>
                    <a:pt x="667" y="63"/>
                  </a:lnTo>
                  <a:lnTo>
                    <a:pt x="848" y="171"/>
                  </a:lnTo>
                  <a:lnTo>
                    <a:pt x="848" y="171"/>
                  </a:lnTo>
                  <a:lnTo>
                    <a:pt x="948" y="231"/>
                  </a:lnTo>
                  <a:lnTo>
                    <a:pt x="948" y="231"/>
                  </a:lnTo>
                  <a:lnTo>
                    <a:pt x="999" y="260"/>
                  </a:lnTo>
                  <a:lnTo>
                    <a:pt x="1011" y="269"/>
                  </a:lnTo>
                  <a:lnTo>
                    <a:pt x="999" y="277"/>
                  </a:lnTo>
                  <a:lnTo>
                    <a:pt x="999" y="277"/>
                  </a:lnTo>
                  <a:lnTo>
                    <a:pt x="950" y="306"/>
                  </a:lnTo>
                  <a:lnTo>
                    <a:pt x="950" y="306"/>
                  </a:lnTo>
                  <a:lnTo>
                    <a:pt x="850" y="366"/>
                  </a:lnTo>
                  <a:lnTo>
                    <a:pt x="850" y="366"/>
                  </a:lnTo>
                  <a:lnTo>
                    <a:pt x="667" y="478"/>
                  </a:lnTo>
                  <a:lnTo>
                    <a:pt x="667" y="478"/>
                  </a:lnTo>
                  <a:lnTo>
                    <a:pt x="664" y="435"/>
                  </a:lnTo>
                  <a:lnTo>
                    <a:pt x="664" y="435"/>
                  </a:lnTo>
                  <a:lnTo>
                    <a:pt x="664" y="409"/>
                  </a:lnTo>
                  <a:lnTo>
                    <a:pt x="664" y="401"/>
                  </a:lnTo>
                  <a:lnTo>
                    <a:pt x="664" y="401"/>
                  </a:lnTo>
                  <a:lnTo>
                    <a:pt x="664" y="395"/>
                  </a:lnTo>
                  <a:lnTo>
                    <a:pt x="661" y="386"/>
                  </a:lnTo>
                  <a:close/>
                  <a:moveTo>
                    <a:pt x="618" y="143"/>
                  </a:moveTo>
                  <a:lnTo>
                    <a:pt x="618" y="143"/>
                  </a:lnTo>
                  <a:close/>
                  <a:moveTo>
                    <a:pt x="627" y="134"/>
                  </a:moveTo>
                  <a:lnTo>
                    <a:pt x="627" y="134"/>
                  </a:lnTo>
                  <a:close/>
                  <a:moveTo>
                    <a:pt x="641" y="48"/>
                  </a:moveTo>
                  <a:lnTo>
                    <a:pt x="641" y="48"/>
                  </a:lnTo>
                  <a:close/>
                  <a:moveTo>
                    <a:pt x="667" y="34"/>
                  </a:moveTo>
                  <a:lnTo>
                    <a:pt x="667" y="31"/>
                  </a:lnTo>
                  <a:lnTo>
                    <a:pt x="667" y="34"/>
                  </a:lnTo>
                  <a:close/>
                  <a:moveTo>
                    <a:pt x="641" y="492"/>
                  </a:moveTo>
                  <a:lnTo>
                    <a:pt x="641" y="492"/>
                  </a:lnTo>
                  <a:close/>
                  <a:moveTo>
                    <a:pt x="667" y="506"/>
                  </a:moveTo>
                  <a:lnTo>
                    <a:pt x="667" y="5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92" name="Freeform 22"/>
            <p:cNvSpPr>
              <a:spLocks noChangeArrowheads="1"/>
            </p:cNvSpPr>
            <p:nvPr/>
          </p:nvSpPr>
          <p:spPr bwMode="auto">
            <a:xfrm>
              <a:off x="5532217" y="2880669"/>
              <a:ext cx="218781" cy="116990"/>
            </a:xfrm>
            <a:custGeom>
              <a:avLst/>
              <a:gdLst>
                <a:gd name="T0" fmla="*/ 857 w 1090"/>
                <a:gd name="T1" fmla="*/ 381 h 545"/>
                <a:gd name="T2" fmla="*/ 507 w 1090"/>
                <a:gd name="T3" fmla="*/ 370 h 545"/>
                <a:gd name="T4" fmla="*/ 461 w 1090"/>
                <a:gd name="T5" fmla="*/ 367 h 545"/>
                <a:gd name="T6" fmla="*/ 444 w 1090"/>
                <a:gd name="T7" fmla="*/ 370 h 545"/>
                <a:gd name="T8" fmla="*/ 433 w 1090"/>
                <a:gd name="T9" fmla="*/ 384 h 545"/>
                <a:gd name="T10" fmla="*/ 430 w 1090"/>
                <a:gd name="T11" fmla="*/ 401 h 545"/>
                <a:gd name="T12" fmla="*/ 427 w 1090"/>
                <a:gd name="T13" fmla="*/ 441 h 545"/>
                <a:gd name="T14" fmla="*/ 241 w 1090"/>
                <a:gd name="T15" fmla="*/ 370 h 545"/>
                <a:gd name="T16" fmla="*/ 81 w 1090"/>
                <a:gd name="T17" fmla="*/ 272 h 545"/>
                <a:gd name="T18" fmla="*/ 146 w 1090"/>
                <a:gd name="T19" fmla="*/ 235 h 545"/>
                <a:gd name="T20" fmla="*/ 427 w 1090"/>
                <a:gd name="T21" fmla="*/ 66 h 545"/>
                <a:gd name="T22" fmla="*/ 427 w 1090"/>
                <a:gd name="T23" fmla="*/ 149 h 545"/>
                <a:gd name="T24" fmla="*/ 427 w 1090"/>
                <a:gd name="T25" fmla="*/ 161 h 545"/>
                <a:gd name="T26" fmla="*/ 433 w 1090"/>
                <a:gd name="T27" fmla="*/ 178 h 545"/>
                <a:gd name="T28" fmla="*/ 456 w 1090"/>
                <a:gd name="T29" fmla="*/ 192 h 545"/>
                <a:gd name="T30" fmla="*/ 499 w 1090"/>
                <a:gd name="T31" fmla="*/ 192 h 545"/>
                <a:gd name="T32" fmla="*/ 851 w 1090"/>
                <a:gd name="T33" fmla="*/ 181 h 545"/>
                <a:gd name="T34" fmla="*/ 1054 w 1090"/>
                <a:gd name="T35" fmla="*/ 172 h 545"/>
                <a:gd name="T36" fmla="*/ 1054 w 1090"/>
                <a:gd name="T37" fmla="*/ 169 h 545"/>
                <a:gd name="T38" fmla="*/ 851 w 1090"/>
                <a:gd name="T39" fmla="*/ 161 h 545"/>
                <a:gd name="T40" fmla="*/ 499 w 1090"/>
                <a:gd name="T41" fmla="*/ 149 h 545"/>
                <a:gd name="T42" fmla="*/ 473 w 1090"/>
                <a:gd name="T43" fmla="*/ 135 h 545"/>
                <a:gd name="T44" fmla="*/ 476 w 1090"/>
                <a:gd name="T45" fmla="*/ 54 h 545"/>
                <a:gd name="T46" fmla="*/ 476 w 1090"/>
                <a:gd name="T47" fmla="*/ 32 h 545"/>
                <a:gd name="T48" fmla="*/ 476 w 1090"/>
                <a:gd name="T49" fmla="*/ 20 h 545"/>
                <a:gd name="T50" fmla="*/ 456 w 1090"/>
                <a:gd name="T51" fmla="*/ 3 h 545"/>
                <a:gd name="T52" fmla="*/ 438 w 1090"/>
                <a:gd name="T53" fmla="*/ 3 h 545"/>
                <a:gd name="T54" fmla="*/ 416 w 1090"/>
                <a:gd name="T55" fmla="*/ 14 h 545"/>
                <a:gd name="T56" fmla="*/ 118 w 1090"/>
                <a:gd name="T57" fmla="*/ 186 h 545"/>
                <a:gd name="T58" fmla="*/ 20 w 1090"/>
                <a:gd name="T59" fmla="*/ 244 h 545"/>
                <a:gd name="T60" fmla="*/ 15 w 1090"/>
                <a:gd name="T61" fmla="*/ 246 h 545"/>
                <a:gd name="T62" fmla="*/ 0 w 1090"/>
                <a:gd name="T63" fmla="*/ 266 h 545"/>
                <a:gd name="T64" fmla="*/ 3 w 1090"/>
                <a:gd name="T65" fmla="*/ 289 h 545"/>
                <a:gd name="T66" fmla="*/ 18 w 1090"/>
                <a:gd name="T67" fmla="*/ 301 h 545"/>
                <a:gd name="T68" fmla="*/ 60 w 1090"/>
                <a:gd name="T69" fmla="*/ 326 h 545"/>
                <a:gd name="T70" fmla="*/ 212 w 1090"/>
                <a:gd name="T71" fmla="*/ 415 h 545"/>
                <a:gd name="T72" fmla="*/ 433 w 1090"/>
                <a:gd name="T73" fmla="*/ 541 h 545"/>
                <a:gd name="T74" fmla="*/ 436 w 1090"/>
                <a:gd name="T75" fmla="*/ 544 h 545"/>
                <a:gd name="T76" fmla="*/ 447 w 1090"/>
                <a:gd name="T77" fmla="*/ 544 h 545"/>
                <a:gd name="T78" fmla="*/ 473 w 1090"/>
                <a:gd name="T79" fmla="*/ 527 h 545"/>
                <a:gd name="T80" fmla="*/ 476 w 1090"/>
                <a:gd name="T81" fmla="*/ 516 h 545"/>
                <a:gd name="T82" fmla="*/ 476 w 1090"/>
                <a:gd name="T83" fmla="*/ 496 h 545"/>
                <a:gd name="T84" fmla="*/ 476 w 1090"/>
                <a:gd name="T85" fmla="*/ 412 h 545"/>
                <a:gd name="T86" fmla="*/ 504 w 1090"/>
                <a:gd name="T87" fmla="*/ 412 h 545"/>
                <a:gd name="T88" fmla="*/ 857 w 1090"/>
                <a:gd name="T89" fmla="*/ 401 h 545"/>
                <a:gd name="T90" fmla="*/ 1060 w 1090"/>
                <a:gd name="T91" fmla="*/ 392 h 545"/>
                <a:gd name="T92" fmla="*/ 1060 w 1090"/>
                <a:gd name="T93" fmla="*/ 390 h 545"/>
                <a:gd name="T94" fmla="*/ 46 w 1090"/>
                <a:gd name="T95" fmla="*/ 295 h 545"/>
                <a:gd name="T96" fmla="*/ 427 w 1090"/>
                <a:gd name="T97" fmla="*/ 51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0" h="545">
                  <a:moveTo>
                    <a:pt x="983" y="384"/>
                  </a:moveTo>
                  <a:lnTo>
                    <a:pt x="983" y="384"/>
                  </a:lnTo>
                  <a:lnTo>
                    <a:pt x="857" y="381"/>
                  </a:lnTo>
                  <a:lnTo>
                    <a:pt x="857" y="381"/>
                  </a:lnTo>
                  <a:lnTo>
                    <a:pt x="696" y="375"/>
                  </a:lnTo>
                  <a:lnTo>
                    <a:pt x="696" y="375"/>
                  </a:lnTo>
                  <a:lnTo>
                    <a:pt x="507" y="370"/>
                  </a:lnTo>
                  <a:lnTo>
                    <a:pt x="507" y="370"/>
                  </a:lnTo>
                  <a:lnTo>
                    <a:pt x="482" y="370"/>
                  </a:lnTo>
                  <a:lnTo>
                    <a:pt x="482" y="370"/>
                  </a:lnTo>
                  <a:lnTo>
                    <a:pt x="467" y="367"/>
                  </a:lnTo>
                  <a:lnTo>
                    <a:pt x="461" y="367"/>
                  </a:lnTo>
                  <a:lnTo>
                    <a:pt x="459" y="367"/>
                  </a:lnTo>
                  <a:lnTo>
                    <a:pt x="456" y="367"/>
                  </a:lnTo>
                  <a:lnTo>
                    <a:pt x="456" y="367"/>
                  </a:lnTo>
                  <a:lnTo>
                    <a:pt x="444" y="370"/>
                  </a:lnTo>
                  <a:lnTo>
                    <a:pt x="444" y="370"/>
                  </a:lnTo>
                  <a:lnTo>
                    <a:pt x="438" y="375"/>
                  </a:lnTo>
                  <a:lnTo>
                    <a:pt x="433" y="384"/>
                  </a:lnTo>
                  <a:lnTo>
                    <a:pt x="433" y="384"/>
                  </a:lnTo>
                  <a:lnTo>
                    <a:pt x="430" y="387"/>
                  </a:lnTo>
                  <a:lnTo>
                    <a:pt x="430" y="392"/>
                  </a:lnTo>
                  <a:lnTo>
                    <a:pt x="430" y="395"/>
                  </a:lnTo>
                  <a:lnTo>
                    <a:pt x="430" y="401"/>
                  </a:lnTo>
                  <a:lnTo>
                    <a:pt x="430" y="415"/>
                  </a:lnTo>
                  <a:lnTo>
                    <a:pt x="430" y="415"/>
                  </a:lnTo>
                  <a:lnTo>
                    <a:pt x="427" y="441"/>
                  </a:lnTo>
                  <a:lnTo>
                    <a:pt x="427" y="441"/>
                  </a:lnTo>
                  <a:lnTo>
                    <a:pt x="427" y="481"/>
                  </a:lnTo>
                  <a:lnTo>
                    <a:pt x="427" y="481"/>
                  </a:lnTo>
                  <a:lnTo>
                    <a:pt x="241" y="370"/>
                  </a:lnTo>
                  <a:lnTo>
                    <a:pt x="241" y="370"/>
                  </a:lnTo>
                  <a:lnTo>
                    <a:pt x="141" y="310"/>
                  </a:lnTo>
                  <a:lnTo>
                    <a:pt x="141" y="310"/>
                  </a:lnTo>
                  <a:lnTo>
                    <a:pt x="89" y="278"/>
                  </a:lnTo>
                  <a:lnTo>
                    <a:pt x="81" y="272"/>
                  </a:lnTo>
                  <a:lnTo>
                    <a:pt x="95" y="266"/>
                  </a:lnTo>
                  <a:lnTo>
                    <a:pt x="95" y="266"/>
                  </a:lnTo>
                  <a:lnTo>
                    <a:pt x="146" y="235"/>
                  </a:lnTo>
                  <a:lnTo>
                    <a:pt x="146" y="235"/>
                  </a:lnTo>
                  <a:lnTo>
                    <a:pt x="246" y="175"/>
                  </a:lnTo>
                  <a:lnTo>
                    <a:pt x="246" y="175"/>
                  </a:lnTo>
                  <a:lnTo>
                    <a:pt x="427" y="66"/>
                  </a:lnTo>
                  <a:lnTo>
                    <a:pt x="427" y="66"/>
                  </a:lnTo>
                  <a:lnTo>
                    <a:pt x="427" y="109"/>
                  </a:lnTo>
                  <a:lnTo>
                    <a:pt x="427" y="109"/>
                  </a:lnTo>
                  <a:lnTo>
                    <a:pt x="427" y="135"/>
                  </a:lnTo>
                  <a:lnTo>
                    <a:pt x="427" y="149"/>
                  </a:lnTo>
                  <a:lnTo>
                    <a:pt x="427" y="155"/>
                  </a:lnTo>
                  <a:lnTo>
                    <a:pt x="427" y="158"/>
                  </a:lnTo>
                  <a:lnTo>
                    <a:pt x="427" y="158"/>
                  </a:lnTo>
                  <a:lnTo>
                    <a:pt x="427" y="161"/>
                  </a:lnTo>
                  <a:lnTo>
                    <a:pt x="427" y="161"/>
                  </a:lnTo>
                  <a:lnTo>
                    <a:pt x="430" y="169"/>
                  </a:lnTo>
                  <a:lnTo>
                    <a:pt x="430" y="169"/>
                  </a:lnTo>
                  <a:lnTo>
                    <a:pt x="433" y="178"/>
                  </a:lnTo>
                  <a:lnTo>
                    <a:pt x="441" y="183"/>
                  </a:lnTo>
                  <a:lnTo>
                    <a:pt x="447" y="189"/>
                  </a:lnTo>
                  <a:lnTo>
                    <a:pt x="456" y="192"/>
                  </a:lnTo>
                  <a:lnTo>
                    <a:pt x="456" y="192"/>
                  </a:lnTo>
                  <a:lnTo>
                    <a:pt x="467" y="192"/>
                  </a:lnTo>
                  <a:lnTo>
                    <a:pt x="473" y="192"/>
                  </a:lnTo>
                  <a:lnTo>
                    <a:pt x="473" y="192"/>
                  </a:lnTo>
                  <a:lnTo>
                    <a:pt x="499" y="192"/>
                  </a:lnTo>
                  <a:lnTo>
                    <a:pt x="499" y="192"/>
                  </a:lnTo>
                  <a:lnTo>
                    <a:pt x="691" y="186"/>
                  </a:lnTo>
                  <a:lnTo>
                    <a:pt x="691" y="186"/>
                  </a:lnTo>
                  <a:lnTo>
                    <a:pt x="851" y="181"/>
                  </a:lnTo>
                  <a:lnTo>
                    <a:pt x="851" y="181"/>
                  </a:lnTo>
                  <a:lnTo>
                    <a:pt x="974" y="175"/>
                  </a:lnTo>
                  <a:lnTo>
                    <a:pt x="974" y="175"/>
                  </a:lnTo>
                  <a:lnTo>
                    <a:pt x="1054" y="172"/>
                  </a:lnTo>
                  <a:lnTo>
                    <a:pt x="1054" y="172"/>
                  </a:lnTo>
                  <a:lnTo>
                    <a:pt x="1083" y="169"/>
                  </a:lnTo>
                  <a:lnTo>
                    <a:pt x="1083" y="169"/>
                  </a:lnTo>
                  <a:lnTo>
                    <a:pt x="1054" y="169"/>
                  </a:lnTo>
                  <a:lnTo>
                    <a:pt x="1054" y="169"/>
                  </a:lnTo>
                  <a:lnTo>
                    <a:pt x="974" y="163"/>
                  </a:lnTo>
                  <a:lnTo>
                    <a:pt x="974" y="163"/>
                  </a:lnTo>
                  <a:lnTo>
                    <a:pt x="851" y="161"/>
                  </a:lnTo>
                  <a:lnTo>
                    <a:pt x="851" y="161"/>
                  </a:lnTo>
                  <a:lnTo>
                    <a:pt x="691" y="155"/>
                  </a:lnTo>
                  <a:lnTo>
                    <a:pt x="691" y="155"/>
                  </a:lnTo>
                  <a:lnTo>
                    <a:pt x="499" y="149"/>
                  </a:lnTo>
                  <a:lnTo>
                    <a:pt x="499" y="149"/>
                  </a:lnTo>
                  <a:lnTo>
                    <a:pt x="473" y="149"/>
                  </a:lnTo>
                  <a:lnTo>
                    <a:pt x="473" y="149"/>
                  </a:lnTo>
                  <a:lnTo>
                    <a:pt x="473" y="135"/>
                  </a:lnTo>
                  <a:lnTo>
                    <a:pt x="473" y="135"/>
                  </a:lnTo>
                  <a:lnTo>
                    <a:pt x="476" y="109"/>
                  </a:lnTo>
                  <a:lnTo>
                    <a:pt x="476" y="109"/>
                  </a:lnTo>
                  <a:lnTo>
                    <a:pt x="476" y="54"/>
                  </a:lnTo>
                  <a:lnTo>
                    <a:pt x="476" y="43"/>
                  </a:lnTo>
                  <a:lnTo>
                    <a:pt x="476" y="35"/>
                  </a:lnTo>
                  <a:lnTo>
                    <a:pt x="476" y="32"/>
                  </a:lnTo>
                  <a:lnTo>
                    <a:pt x="476" y="32"/>
                  </a:lnTo>
                  <a:lnTo>
                    <a:pt x="476" y="32"/>
                  </a:lnTo>
                  <a:lnTo>
                    <a:pt x="476" y="26"/>
                  </a:lnTo>
                  <a:lnTo>
                    <a:pt x="476" y="26"/>
                  </a:lnTo>
                  <a:lnTo>
                    <a:pt x="476" y="20"/>
                  </a:lnTo>
                  <a:lnTo>
                    <a:pt x="476" y="20"/>
                  </a:lnTo>
                  <a:lnTo>
                    <a:pt x="467" y="9"/>
                  </a:lnTo>
                  <a:lnTo>
                    <a:pt x="456" y="3"/>
                  </a:lnTo>
                  <a:lnTo>
                    <a:pt x="456" y="3"/>
                  </a:lnTo>
                  <a:lnTo>
                    <a:pt x="444" y="0"/>
                  </a:lnTo>
                  <a:lnTo>
                    <a:pt x="444" y="0"/>
                  </a:lnTo>
                  <a:lnTo>
                    <a:pt x="438" y="3"/>
                  </a:lnTo>
                  <a:lnTo>
                    <a:pt x="438" y="3"/>
                  </a:lnTo>
                  <a:lnTo>
                    <a:pt x="433" y="6"/>
                  </a:lnTo>
                  <a:lnTo>
                    <a:pt x="427" y="9"/>
                  </a:lnTo>
                  <a:lnTo>
                    <a:pt x="416" y="14"/>
                  </a:lnTo>
                  <a:lnTo>
                    <a:pt x="416" y="14"/>
                  </a:lnTo>
                  <a:lnTo>
                    <a:pt x="218" y="129"/>
                  </a:lnTo>
                  <a:lnTo>
                    <a:pt x="218" y="129"/>
                  </a:lnTo>
                  <a:lnTo>
                    <a:pt x="118" y="186"/>
                  </a:lnTo>
                  <a:lnTo>
                    <a:pt x="118" y="186"/>
                  </a:lnTo>
                  <a:lnTo>
                    <a:pt x="66" y="218"/>
                  </a:lnTo>
                  <a:lnTo>
                    <a:pt x="40" y="232"/>
                  </a:lnTo>
                  <a:lnTo>
                    <a:pt x="29" y="238"/>
                  </a:lnTo>
                  <a:lnTo>
                    <a:pt x="20" y="244"/>
                  </a:lnTo>
                  <a:lnTo>
                    <a:pt x="18" y="244"/>
                  </a:lnTo>
                  <a:lnTo>
                    <a:pt x="18" y="246"/>
                  </a:lnTo>
                  <a:lnTo>
                    <a:pt x="15" y="246"/>
                  </a:lnTo>
                  <a:lnTo>
                    <a:pt x="15" y="246"/>
                  </a:lnTo>
                  <a:lnTo>
                    <a:pt x="9" y="252"/>
                  </a:lnTo>
                  <a:lnTo>
                    <a:pt x="9" y="252"/>
                  </a:lnTo>
                  <a:lnTo>
                    <a:pt x="3" y="261"/>
                  </a:lnTo>
                  <a:lnTo>
                    <a:pt x="0" y="266"/>
                  </a:lnTo>
                  <a:lnTo>
                    <a:pt x="0" y="275"/>
                  </a:lnTo>
                  <a:lnTo>
                    <a:pt x="0" y="284"/>
                  </a:lnTo>
                  <a:lnTo>
                    <a:pt x="0" y="284"/>
                  </a:lnTo>
                  <a:lnTo>
                    <a:pt x="3" y="289"/>
                  </a:lnTo>
                  <a:lnTo>
                    <a:pt x="9" y="295"/>
                  </a:lnTo>
                  <a:lnTo>
                    <a:pt x="9" y="295"/>
                  </a:lnTo>
                  <a:lnTo>
                    <a:pt x="15" y="301"/>
                  </a:lnTo>
                  <a:lnTo>
                    <a:pt x="18" y="301"/>
                  </a:lnTo>
                  <a:lnTo>
                    <a:pt x="23" y="307"/>
                  </a:lnTo>
                  <a:lnTo>
                    <a:pt x="35" y="312"/>
                  </a:lnTo>
                  <a:lnTo>
                    <a:pt x="60" y="326"/>
                  </a:lnTo>
                  <a:lnTo>
                    <a:pt x="60" y="326"/>
                  </a:lnTo>
                  <a:lnTo>
                    <a:pt x="112" y="358"/>
                  </a:lnTo>
                  <a:lnTo>
                    <a:pt x="112" y="358"/>
                  </a:lnTo>
                  <a:lnTo>
                    <a:pt x="212" y="415"/>
                  </a:lnTo>
                  <a:lnTo>
                    <a:pt x="212" y="415"/>
                  </a:lnTo>
                  <a:lnTo>
                    <a:pt x="410" y="530"/>
                  </a:lnTo>
                  <a:lnTo>
                    <a:pt x="421" y="536"/>
                  </a:lnTo>
                  <a:lnTo>
                    <a:pt x="430" y="538"/>
                  </a:lnTo>
                  <a:lnTo>
                    <a:pt x="433" y="541"/>
                  </a:lnTo>
                  <a:lnTo>
                    <a:pt x="433" y="541"/>
                  </a:lnTo>
                  <a:lnTo>
                    <a:pt x="433" y="541"/>
                  </a:lnTo>
                  <a:lnTo>
                    <a:pt x="436" y="544"/>
                  </a:lnTo>
                  <a:lnTo>
                    <a:pt x="436" y="544"/>
                  </a:lnTo>
                  <a:lnTo>
                    <a:pt x="441" y="544"/>
                  </a:lnTo>
                  <a:lnTo>
                    <a:pt x="441" y="544"/>
                  </a:lnTo>
                  <a:lnTo>
                    <a:pt x="447" y="544"/>
                  </a:lnTo>
                  <a:lnTo>
                    <a:pt x="447" y="544"/>
                  </a:lnTo>
                  <a:lnTo>
                    <a:pt x="459" y="544"/>
                  </a:lnTo>
                  <a:lnTo>
                    <a:pt x="467" y="538"/>
                  </a:lnTo>
                  <a:lnTo>
                    <a:pt x="467" y="538"/>
                  </a:lnTo>
                  <a:lnTo>
                    <a:pt x="473" y="527"/>
                  </a:lnTo>
                  <a:lnTo>
                    <a:pt x="476" y="518"/>
                  </a:lnTo>
                  <a:lnTo>
                    <a:pt x="476" y="518"/>
                  </a:lnTo>
                  <a:lnTo>
                    <a:pt x="476" y="516"/>
                  </a:lnTo>
                  <a:lnTo>
                    <a:pt x="476" y="516"/>
                  </a:lnTo>
                  <a:lnTo>
                    <a:pt x="476" y="513"/>
                  </a:lnTo>
                  <a:lnTo>
                    <a:pt x="476" y="510"/>
                  </a:lnTo>
                  <a:lnTo>
                    <a:pt x="476" y="496"/>
                  </a:lnTo>
                  <a:lnTo>
                    <a:pt x="476" y="496"/>
                  </a:lnTo>
                  <a:lnTo>
                    <a:pt x="476" y="441"/>
                  </a:lnTo>
                  <a:lnTo>
                    <a:pt x="476" y="441"/>
                  </a:lnTo>
                  <a:lnTo>
                    <a:pt x="476" y="415"/>
                  </a:lnTo>
                  <a:lnTo>
                    <a:pt x="476" y="412"/>
                  </a:lnTo>
                  <a:lnTo>
                    <a:pt x="476" y="412"/>
                  </a:lnTo>
                  <a:lnTo>
                    <a:pt x="482" y="412"/>
                  </a:lnTo>
                  <a:lnTo>
                    <a:pt x="482" y="412"/>
                  </a:lnTo>
                  <a:lnTo>
                    <a:pt x="504" y="412"/>
                  </a:lnTo>
                  <a:lnTo>
                    <a:pt x="504" y="412"/>
                  </a:lnTo>
                  <a:lnTo>
                    <a:pt x="696" y="407"/>
                  </a:lnTo>
                  <a:lnTo>
                    <a:pt x="696" y="407"/>
                  </a:lnTo>
                  <a:lnTo>
                    <a:pt x="857" y="401"/>
                  </a:lnTo>
                  <a:lnTo>
                    <a:pt x="857" y="401"/>
                  </a:lnTo>
                  <a:lnTo>
                    <a:pt x="983" y="395"/>
                  </a:lnTo>
                  <a:lnTo>
                    <a:pt x="983" y="395"/>
                  </a:lnTo>
                  <a:lnTo>
                    <a:pt x="1060" y="392"/>
                  </a:lnTo>
                  <a:lnTo>
                    <a:pt x="1060" y="392"/>
                  </a:lnTo>
                  <a:lnTo>
                    <a:pt x="1089" y="390"/>
                  </a:lnTo>
                  <a:lnTo>
                    <a:pt x="1089" y="390"/>
                  </a:lnTo>
                  <a:lnTo>
                    <a:pt x="1060" y="390"/>
                  </a:lnTo>
                  <a:lnTo>
                    <a:pt x="1060" y="390"/>
                  </a:lnTo>
                  <a:lnTo>
                    <a:pt x="983" y="384"/>
                  </a:lnTo>
                  <a:close/>
                  <a:moveTo>
                    <a:pt x="46" y="295"/>
                  </a:moveTo>
                  <a:lnTo>
                    <a:pt x="46" y="295"/>
                  </a:lnTo>
                  <a:close/>
                  <a:moveTo>
                    <a:pt x="456" y="412"/>
                  </a:moveTo>
                  <a:lnTo>
                    <a:pt x="456" y="412"/>
                  </a:lnTo>
                  <a:close/>
                  <a:moveTo>
                    <a:pt x="427" y="516"/>
                  </a:moveTo>
                  <a:lnTo>
                    <a:pt x="427"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93" name="Freeform 23"/>
            <p:cNvSpPr>
              <a:spLocks noChangeArrowheads="1"/>
            </p:cNvSpPr>
            <p:nvPr/>
          </p:nvSpPr>
          <p:spPr bwMode="auto">
            <a:xfrm>
              <a:off x="5822588" y="2976247"/>
              <a:ext cx="219667" cy="116047"/>
            </a:xfrm>
            <a:custGeom>
              <a:avLst/>
              <a:gdLst>
                <a:gd name="T0" fmla="*/ 1065 w 1092"/>
                <a:gd name="T1" fmla="*/ 235 h 542"/>
                <a:gd name="T2" fmla="*/ 976 w 1092"/>
                <a:gd name="T3" fmla="*/ 183 h 542"/>
                <a:gd name="T4" fmla="*/ 678 w 1092"/>
                <a:gd name="T5" fmla="*/ 11 h 542"/>
                <a:gd name="T6" fmla="*/ 661 w 1092"/>
                <a:gd name="T7" fmla="*/ 3 h 542"/>
                <a:gd name="T8" fmla="*/ 653 w 1092"/>
                <a:gd name="T9" fmla="*/ 0 h 542"/>
                <a:gd name="T10" fmla="*/ 635 w 1092"/>
                <a:gd name="T11" fmla="*/ 3 h 542"/>
                <a:gd name="T12" fmla="*/ 618 w 1092"/>
                <a:gd name="T13" fmla="*/ 26 h 542"/>
                <a:gd name="T14" fmla="*/ 615 w 1092"/>
                <a:gd name="T15" fmla="*/ 40 h 542"/>
                <a:gd name="T16" fmla="*/ 618 w 1092"/>
                <a:gd name="T17" fmla="*/ 109 h 542"/>
                <a:gd name="T18" fmla="*/ 607 w 1092"/>
                <a:gd name="T19" fmla="*/ 135 h 542"/>
                <a:gd name="T20" fmla="*/ 392 w 1092"/>
                <a:gd name="T21" fmla="*/ 140 h 542"/>
                <a:gd name="T22" fmla="*/ 106 w 1092"/>
                <a:gd name="T23" fmla="*/ 149 h 542"/>
                <a:gd name="T24" fmla="*/ 0 w 1092"/>
                <a:gd name="T25" fmla="*/ 155 h 542"/>
                <a:gd name="T26" fmla="*/ 106 w 1092"/>
                <a:gd name="T27" fmla="*/ 160 h 542"/>
                <a:gd name="T28" fmla="*/ 392 w 1092"/>
                <a:gd name="T29" fmla="*/ 172 h 542"/>
                <a:gd name="T30" fmla="*/ 607 w 1092"/>
                <a:gd name="T31" fmla="*/ 178 h 542"/>
                <a:gd name="T32" fmla="*/ 627 w 1092"/>
                <a:gd name="T33" fmla="*/ 178 h 542"/>
                <a:gd name="T34" fmla="*/ 653 w 1092"/>
                <a:gd name="T35" fmla="*/ 169 h 542"/>
                <a:gd name="T36" fmla="*/ 664 w 1092"/>
                <a:gd name="T37" fmla="*/ 149 h 542"/>
                <a:gd name="T38" fmla="*/ 664 w 1092"/>
                <a:gd name="T39" fmla="*/ 143 h 542"/>
                <a:gd name="T40" fmla="*/ 664 w 1092"/>
                <a:gd name="T41" fmla="*/ 109 h 542"/>
                <a:gd name="T42" fmla="*/ 848 w 1092"/>
                <a:gd name="T43" fmla="*/ 172 h 542"/>
                <a:gd name="T44" fmla="*/ 999 w 1092"/>
                <a:gd name="T45" fmla="*/ 261 h 542"/>
                <a:gd name="T46" fmla="*/ 950 w 1092"/>
                <a:gd name="T47" fmla="*/ 307 h 542"/>
                <a:gd name="T48" fmla="*/ 667 w 1092"/>
                <a:gd name="T49" fmla="*/ 475 h 542"/>
                <a:gd name="T50" fmla="*/ 664 w 1092"/>
                <a:gd name="T51" fmla="*/ 407 h 542"/>
                <a:gd name="T52" fmla="*/ 661 w 1092"/>
                <a:gd name="T53" fmla="*/ 387 h 542"/>
                <a:gd name="T54" fmla="*/ 644 w 1092"/>
                <a:gd name="T55" fmla="*/ 367 h 542"/>
                <a:gd name="T56" fmla="*/ 627 w 1092"/>
                <a:gd name="T57" fmla="*/ 364 h 542"/>
                <a:gd name="T58" fmla="*/ 607 w 1092"/>
                <a:gd name="T59" fmla="*/ 364 h 542"/>
                <a:gd name="T60" fmla="*/ 392 w 1092"/>
                <a:gd name="T61" fmla="*/ 369 h 542"/>
                <a:gd name="T62" fmla="*/ 106 w 1092"/>
                <a:gd name="T63" fmla="*/ 381 h 542"/>
                <a:gd name="T64" fmla="*/ 0 w 1092"/>
                <a:gd name="T65" fmla="*/ 387 h 542"/>
                <a:gd name="T66" fmla="*/ 106 w 1092"/>
                <a:gd name="T67" fmla="*/ 393 h 542"/>
                <a:gd name="T68" fmla="*/ 392 w 1092"/>
                <a:gd name="T69" fmla="*/ 404 h 542"/>
                <a:gd name="T70" fmla="*/ 607 w 1092"/>
                <a:gd name="T71" fmla="*/ 410 h 542"/>
                <a:gd name="T72" fmla="*/ 618 w 1092"/>
                <a:gd name="T73" fmla="*/ 435 h 542"/>
                <a:gd name="T74" fmla="*/ 615 w 1092"/>
                <a:gd name="T75" fmla="*/ 504 h 542"/>
                <a:gd name="T76" fmla="*/ 618 w 1092"/>
                <a:gd name="T77" fmla="*/ 513 h 542"/>
                <a:gd name="T78" fmla="*/ 618 w 1092"/>
                <a:gd name="T79" fmla="*/ 521 h 542"/>
                <a:gd name="T80" fmla="*/ 630 w 1092"/>
                <a:gd name="T81" fmla="*/ 536 h 542"/>
                <a:gd name="T82" fmla="*/ 661 w 1092"/>
                <a:gd name="T83" fmla="*/ 538 h 542"/>
                <a:gd name="T84" fmla="*/ 670 w 1092"/>
                <a:gd name="T85" fmla="*/ 533 h 542"/>
                <a:gd name="T86" fmla="*/ 879 w 1092"/>
                <a:gd name="T87" fmla="*/ 412 h 542"/>
                <a:gd name="T88" fmla="*/ 1054 w 1092"/>
                <a:gd name="T89" fmla="*/ 312 h 542"/>
                <a:gd name="T90" fmla="*/ 1074 w 1092"/>
                <a:gd name="T91" fmla="*/ 301 h 542"/>
                <a:gd name="T92" fmla="*/ 1082 w 1092"/>
                <a:gd name="T93" fmla="*/ 292 h 542"/>
                <a:gd name="T94" fmla="*/ 1091 w 1092"/>
                <a:gd name="T95" fmla="*/ 264 h 542"/>
                <a:gd name="T96" fmla="*/ 618 w 1092"/>
                <a:gd name="T97" fmla="*/ 143 h 542"/>
                <a:gd name="T98" fmla="*/ 641 w 1092"/>
                <a:gd name="T99" fmla="*/ 49 h 542"/>
                <a:gd name="T100" fmla="*/ 667 w 1092"/>
                <a:gd name="T101" fmla="*/ 34 h 542"/>
                <a:gd name="T102" fmla="*/ 667 w 1092"/>
                <a:gd name="T103" fmla="*/ 50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2" h="542">
                  <a:moveTo>
                    <a:pt x="1082" y="246"/>
                  </a:moveTo>
                  <a:lnTo>
                    <a:pt x="1082" y="246"/>
                  </a:lnTo>
                  <a:lnTo>
                    <a:pt x="1071" y="238"/>
                  </a:lnTo>
                  <a:lnTo>
                    <a:pt x="1065" y="235"/>
                  </a:lnTo>
                  <a:lnTo>
                    <a:pt x="1054" y="226"/>
                  </a:lnTo>
                  <a:lnTo>
                    <a:pt x="1028" y="212"/>
                  </a:lnTo>
                  <a:lnTo>
                    <a:pt x="1028" y="212"/>
                  </a:lnTo>
                  <a:lnTo>
                    <a:pt x="976" y="183"/>
                  </a:lnTo>
                  <a:lnTo>
                    <a:pt x="976" y="183"/>
                  </a:lnTo>
                  <a:lnTo>
                    <a:pt x="876" y="126"/>
                  </a:lnTo>
                  <a:lnTo>
                    <a:pt x="876" y="126"/>
                  </a:lnTo>
                  <a:lnTo>
                    <a:pt x="678" y="11"/>
                  </a:lnTo>
                  <a:lnTo>
                    <a:pt x="667" y="6"/>
                  </a:lnTo>
                  <a:lnTo>
                    <a:pt x="667" y="6"/>
                  </a:lnTo>
                  <a:lnTo>
                    <a:pt x="664" y="3"/>
                  </a:lnTo>
                  <a:lnTo>
                    <a:pt x="661" y="3"/>
                  </a:lnTo>
                  <a:lnTo>
                    <a:pt x="661" y="3"/>
                  </a:lnTo>
                  <a:lnTo>
                    <a:pt x="659" y="0"/>
                  </a:lnTo>
                  <a:lnTo>
                    <a:pt x="659" y="0"/>
                  </a:lnTo>
                  <a:lnTo>
                    <a:pt x="653" y="0"/>
                  </a:lnTo>
                  <a:lnTo>
                    <a:pt x="653" y="0"/>
                  </a:lnTo>
                  <a:lnTo>
                    <a:pt x="644" y="0"/>
                  </a:lnTo>
                  <a:lnTo>
                    <a:pt x="635" y="3"/>
                  </a:lnTo>
                  <a:lnTo>
                    <a:pt x="635" y="3"/>
                  </a:lnTo>
                  <a:lnTo>
                    <a:pt x="627" y="9"/>
                  </a:lnTo>
                  <a:lnTo>
                    <a:pt x="621" y="14"/>
                  </a:lnTo>
                  <a:lnTo>
                    <a:pt x="621" y="14"/>
                  </a:lnTo>
                  <a:lnTo>
                    <a:pt x="618" y="26"/>
                  </a:lnTo>
                  <a:lnTo>
                    <a:pt x="618" y="26"/>
                  </a:lnTo>
                  <a:lnTo>
                    <a:pt x="615" y="31"/>
                  </a:lnTo>
                  <a:lnTo>
                    <a:pt x="615" y="34"/>
                  </a:lnTo>
                  <a:lnTo>
                    <a:pt x="615" y="40"/>
                  </a:lnTo>
                  <a:lnTo>
                    <a:pt x="618" y="55"/>
                  </a:lnTo>
                  <a:lnTo>
                    <a:pt x="618" y="55"/>
                  </a:lnTo>
                  <a:lnTo>
                    <a:pt x="618" y="109"/>
                  </a:lnTo>
                  <a:lnTo>
                    <a:pt x="618" y="109"/>
                  </a:lnTo>
                  <a:lnTo>
                    <a:pt x="618" y="135"/>
                  </a:lnTo>
                  <a:lnTo>
                    <a:pt x="618" y="135"/>
                  </a:lnTo>
                  <a:lnTo>
                    <a:pt x="607" y="135"/>
                  </a:lnTo>
                  <a:lnTo>
                    <a:pt x="607" y="135"/>
                  </a:lnTo>
                  <a:lnTo>
                    <a:pt x="581" y="135"/>
                  </a:lnTo>
                  <a:lnTo>
                    <a:pt x="581" y="135"/>
                  </a:lnTo>
                  <a:lnTo>
                    <a:pt x="392" y="140"/>
                  </a:lnTo>
                  <a:lnTo>
                    <a:pt x="392" y="140"/>
                  </a:lnTo>
                  <a:lnTo>
                    <a:pt x="232" y="143"/>
                  </a:lnTo>
                  <a:lnTo>
                    <a:pt x="232" y="143"/>
                  </a:lnTo>
                  <a:lnTo>
                    <a:pt x="106" y="149"/>
                  </a:lnTo>
                  <a:lnTo>
                    <a:pt x="106" y="149"/>
                  </a:lnTo>
                  <a:lnTo>
                    <a:pt x="28" y="155"/>
                  </a:lnTo>
                  <a:lnTo>
                    <a:pt x="28" y="155"/>
                  </a:lnTo>
                  <a:lnTo>
                    <a:pt x="0" y="155"/>
                  </a:lnTo>
                  <a:lnTo>
                    <a:pt x="0" y="155"/>
                  </a:lnTo>
                  <a:lnTo>
                    <a:pt x="28" y="157"/>
                  </a:lnTo>
                  <a:lnTo>
                    <a:pt x="28" y="157"/>
                  </a:lnTo>
                  <a:lnTo>
                    <a:pt x="106" y="160"/>
                  </a:lnTo>
                  <a:lnTo>
                    <a:pt x="106" y="160"/>
                  </a:lnTo>
                  <a:lnTo>
                    <a:pt x="232" y="166"/>
                  </a:lnTo>
                  <a:lnTo>
                    <a:pt x="232" y="166"/>
                  </a:lnTo>
                  <a:lnTo>
                    <a:pt x="392" y="172"/>
                  </a:lnTo>
                  <a:lnTo>
                    <a:pt x="392" y="172"/>
                  </a:lnTo>
                  <a:lnTo>
                    <a:pt x="581" y="178"/>
                  </a:lnTo>
                  <a:lnTo>
                    <a:pt x="581" y="178"/>
                  </a:lnTo>
                  <a:lnTo>
                    <a:pt x="607" y="178"/>
                  </a:lnTo>
                  <a:lnTo>
                    <a:pt x="607" y="178"/>
                  </a:lnTo>
                  <a:lnTo>
                    <a:pt x="618" y="178"/>
                  </a:lnTo>
                  <a:lnTo>
                    <a:pt x="624" y="178"/>
                  </a:lnTo>
                  <a:lnTo>
                    <a:pt x="627" y="178"/>
                  </a:lnTo>
                  <a:lnTo>
                    <a:pt x="627" y="178"/>
                  </a:lnTo>
                  <a:lnTo>
                    <a:pt x="635" y="178"/>
                  </a:lnTo>
                  <a:lnTo>
                    <a:pt x="635" y="178"/>
                  </a:lnTo>
                  <a:lnTo>
                    <a:pt x="644" y="175"/>
                  </a:lnTo>
                  <a:lnTo>
                    <a:pt x="653" y="169"/>
                  </a:lnTo>
                  <a:lnTo>
                    <a:pt x="659" y="163"/>
                  </a:lnTo>
                  <a:lnTo>
                    <a:pt x="661" y="155"/>
                  </a:lnTo>
                  <a:lnTo>
                    <a:pt x="661" y="155"/>
                  </a:lnTo>
                  <a:lnTo>
                    <a:pt x="664" y="149"/>
                  </a:lnTo>
                  <a:lnTo>
                    <a:pt x="664" y="146"/>
                  </a:lnTo>
                  <a:lnTo>
                    <a:pt x="664" y="146"/>
                  </a:lnTo>
                  <a:lnTo>
                    <a:pt x="664" y="143"/>
                  </a:lnTo>
                  <a:lnTo>
                    <a:pt x="664" y="143"/>
                  </a:lnTo>
                  <a:lnTo>
                    <a:pt x="664" y="140"/>
                  </a:lnTo>
                  <a:lnTo>
                    <a:pt x="664" y="135"/>
                  </a:lnTo>
                  <a:lnTo>
                    <a:pt x="664" y="135"/>
                  </a:lnTo>
                  <a:lnTo>
                    <a:pt x="664" y="109"/>
                  </a:lnTo>
                  <a:lnTo>
                    <a:pt x="664" y="109"/>
                  </a:lnTo>
                  <a:lnTo>
                    <a:pt x="667" y="63"/>
                  </a:lnTo>
                  <a:lnTo>
                    <a:pt x="667" y="63"/>
                  </a:lnTo>
                  <a:lnTo>
                    <a:pt x="848" y="172"/>
                  </a:lnTo>
                  <a:lnTo>
                    <a:pt x="848" y="172"/>
                  </a:lnTo>
                  <a:lnTo>
                    <a:pt x="948" y="232"/>
                  </a:lnTo>
                  <a:lnTo>
                    <a:pt x="948" y="232"/>
                  </a:lnTo>
                  <a:lnTo>
                    <a:pt x="999" y="261"/>
                  </a:lnTo>
                  <a:lnTo>
                    <a:pt x="1011" y="269"/>
                  </a:lnTo>
                  <a:lnTo>
                    <a:pt x="999" y="278"/>
                  </a:lnTo>
                  <a:lnTo>
                    <a:pt x="999" y="278"/>
                  </a:lnTo>
                  <a:lnTo>
                    <a:pt x="950" y="307"/>
                  </a:lnTo>
                  <a:lnTo>
                    <a:pt x="950" y="307"/>
                  </a:lnTo>
                  <a:lnTo>
                    <a:pt x="850" y="367"/>
                  </a:lnTo>
                  <a:lnTo>
                    <a:pt x="850" y="367"/>
                  </a:lnTo>
                  <a:lnTo>
                    <a:pt x="667" y="475"/>
                  </a:lnTo>
                  <a:lnTo>
                    <a:pt x="667" y="475"/>
                  </a:lnTo>
                  <a:lnTo>
                    <a:pt x="664" y="435"/>
                  </a:lnTo>
                  <a:lnTo>
                    <a:pt x="664" y="435"/>
                  </a:lnTo>
                  <a:lnTo>
                    <a:pt x="664" y="407"/>
                  </a:lnTo>
                  <a:lnTo>
                    <a:pt x="664" y="401"/>
                  </a:lnTo>
                  <a:lnTo>
                    <a:pt x="664" y="401"/>
                  </a:lnTo>
                  <a:lnTo>
                    <a:pt x="664" y="395"/>
                  </a:lnTo>
                  <a:lnTo>
                    <a:pt x="661" y="387"/>
                  </a:lnTo>
                  <a:lnTo>
                    <a:pt x="661" y="387"/>
                  </a:lnTo>
                  <a:lnTo>
                    <a:pt x="659" y="381"/>
                  </a:lnTo>
                  <a:lnTo>
                    <a:pt x="653" y="372"/>
                  </a:lnTo>
                  <a:lnTo>
                    <a:pt x="644" y="367"/>
                  </a:lnTo>
                  <a:lnTo>
                    <a:pt x="635" y="364"/>
                  </a:lnTo>
                  <a:lnTo>
                    <a:pt x="635" y="364"/>
                  </a:lnTo>
                  <a:lnTo>
                    <a:pt x="630" y="364"/>
                  </a:lnTo>
                  <a:lnTo>
                    <a:pt x="627" y="364"/>
                  </a:lnTo>
                  <a:lnTo>
                    <a:pt x="624" y="364"/>
                  </a:lnTo>
                  <a:lnTo>
                    <a:pt x="618" y="364"/>
                  </a:lnTo>
                  <a:lnTo>
                    <a:pt x="618" y="364"/>
                  </a:lnTo>
                  <a:lnTo>
                    <a:pt x="607" y="364"/>
                  </a:lnTo>
                  <a:lnTo>
                    <a:pt x="607" y="364"/>
                  </a:lnTo>
                  <a:lnTo>
                    <a:pt x="581" y="364"/>
                  </a:lnTo>
                  <a:lnTo>
                    <a:pt x="581" y="364"/>
                  </a:lnTo>
                  <a:lnTo>
                    <a:pt x="392" y="369"/>
                  </a:lnTo>
                  <a:lnTo>
                    <a:pt x="392" y="369"/>
                  </a:lnTo>
                  <a:lnTo>
                    <a:pt x="232" y="375"/>
                  </a:lnTo>
                  <a:lnTo>
                    <a:pt x="232" y="375"/>
                  </a:lnTo>
                  <a:lnTo>
                    <a:pt x="106" y="381"/>
                  </a:lnTo>
                  <a:lnTo>
                    <a:pt x="106" y="381"/>
                  </a:lnTo>
                  <a:lnTo>
                    <a:pt x="28" y="387"/>
                  </a:lnTo>
                  <a:lnTo>
                    <a:pt x="28" y="387"/>
                  </a:lnTo>
                  <a:lnTo>
                    <a:pt x="0" y="387"/>
                  </a:lnTo>
                  <a:lnTo>
                    <a:pt x="0" y="387"/>
                  </a:lnTo>
                  <a:lnTo>
                    <a:pt x="28" y="390"/>
                  </a:lnTo>
                  <a:lnTo>
                    <a:pt x="28" y="390"/>
                  </a:lnTo>
                  <a:lnTo>
                    <a:pt x="106" y="393"/>
                  </a:lnTo>
                  <a:lnTo>
                    <a:pt x="106" y="393"/>
                  </a:lnTo>
                  <a:lnTo>
                    <a:pt x="232" y="398"/>
                  </a:lnTo>
                  <a:lnTo>
                    <a:pt x="232" y="398"/>
                  </a:lnTo>
                  <a:lnTo>
                    <a:pt x="392" y="404"/>
                  </a:lnTo>
                  <a:lnTo>
                    <a:pt x="392" y="404"/>
                  </a:lnTo>
                  <a:lnTo>
                    <a:pt x="581" y="407"/>
                  </a:lnTo>
                  <a:lnTo>
                    <a:pt x="581" y="407"/>
                  </a:lnTo>
                  <a:lnTo>
                    <a:pt x="607" y="410"/>
                  </a:lnTo>
                  <a:lnTo>
                    <a:pt x="607" y="410"/>
                  </a:lnTo>
                  <a:lnTo>
                    <a:pt x="618" y="410"/>
                  </a:lnTo>
                  <a:lnTo>
                    <a:pt x="618" y="410"/>
                  </a:lnTo>
                  <a:lnTo>
                    <a:pt x="618" y="435"/>
                  </a:lnTo>
                  <a:lnTo>
                    <a:pt x="618" y="435"/>
                  </a:lnTo>
                  <a:lnTo>
                    <a:pt x="618" y="487"/>
                  </a:lnTo>
                  <a:lnTo>
                    <a:pt x="615" y="501"/>
                  </a:lnTo>
                  <a:lnTo>
                    <a:pt x="615" y="504"/>
                  </a:lnTo>
                  <a:lnTo>
                    <a:pt x="615" y="507"/>
                  </a:lnTo>
                  <a:lnTo>
                    <a:pt x="615" y="510"/>
                  </a:lnTo>
                  <a:lnTo>
                    <a:pt x="615" y="510"/>
                  </a:lnTo>
                  <a:lnTo>
                    <a:pt x="618" y="513"/>
                  </a:lnTo>
                  <a:lnTo>
                    <a:pt x="618" y="513"/>
                  </a:lnTo>
                  <a:lnTo>
                    <a:pt x="618" y="516"/>
                  </a:lnTo>
                  <a:lnTo>
                    <a:pt x="618" y="516"/>
                  </a:lnTo>
                  <a:lnTo>
                    <a:pt x="618" y="521"/>
                  </a:lnTo>
                  <a:lnTo>
                    <a:pt x="618" y="521"/>
                  </a:lnTo>
                  <a:lnTo>
                    <a:pt x="624" y="527"/>
                  </a:lnTo>
                  <a:lnTo>
                    <a:pt x="630" y="536"/>
                  </a:lnTo>
                  <a:lnTo>
                    <a:pt x="630" y="536"/>
                  </a:lnTo>
                  <a:lnTo>
                    <a:pt x="638" y="538"/>
                  </a:lnTo>
                  <a:lnTo>
                    <a:pt x="647" y="541"/>
                  </a:lnTo>
                  <a:lnTo>
                    <a:pt x="647" y="541"/>
                  </a:lnTo>
                  <a:lnTo>
                    <a:pt x="661" y="538"/>
                  </a:lnTo>
                  <a:lnTo>
                    <a:pt x="661" y="538"/>
                  </a:lnTo>
                  <a:lnTo>
                    <a:pt x="664" y="536"/>
                  </a:lnTo>
                  <a:lnTo>
                    <a:pt x="667" y="536"/>
                  </a:lnTo>
                  <a:lnTo>
                    <a:pt x="670" y="533"/>
                  </a:lnTo>
                  <a:lnTo>
                    <a:pt x="681" y="527"/>
                  </a:lnTo>
                  <a:lnTo>
                    <a:pt x="681" y="527"/>
                  </a:lnTo>
                  <a:lnTo>
                    <a:pt x="879" y="412"/>
                  </a:lnTo>
                  <a:lnTo>
                    <a:pt x="879" y="412"/>
                  </a:lnTo>
                  <a:lnTo>
                    <a:pt x="979" y="355"/>
                  </a:lnTo>
                  <a:lnTo>
                    <a:pt x="979" y="355"/>
                  </a:lnTo>
                  <a:lnTo>
                    <a:pt x="1028" y="327"/>
                  </a:lnTo>
                  <a:lnTo>
                    <a:pt x="1054" y="312"/>
                  </a:lnTo>
                  <a:lnTo>
                    <a:pt x="1068" y="304"/>
                  </a:lnTo>
                  <a:lnTo>
                    <a:pt x="1071" y="301"/>
                  </a:lnTo>
                  <a:lnTo>
                    <a:pt x="1074" y="301"/>
                  </a:lnTo>
                  <a:lnTo>
                    <a:pt x="1074" y="301"/>
                  </a:lnTo>
                  <a:lnTo>
                    <a:pt x="1074" y="301"/>
                  </a:lnTo>
                  <a:lnTo>
                    <a:pt x="1077" y="298"/>
                  </a:lnTo>
                  <a:lnTo>
                    <a:pt x="1077" y="298"/>
                  </a:lnTo>
                  <a:lnTo>
                    <a:pt x="1082" y="292"/>
                  </a:lnTo>
                  <a:lnTo>
                    <a:pt x="1088" y="283"/>
                  </a:lnTo>
                  <a:lnTo>
                    <a:pt x="1088" y="283"/>
                  </a:lnTo>
                  <a:lnTo>
                    <a:pt x="1091" y="275"/>
                  </a:lnTo>
                  <a:lnTo>
                    <a:pt x="1091" y="264"/>
                  </a:lnTo>
                  <a:lnTo>
                    <a:pt x="1091" y="264"/>
                  </a:lnTo>
                  <a:lnTo>
                    <a:pt x="1085" y="252"/>
                  </a:lnTo>
                  <a:lnTo>
                    <a:pt x="1082" y="246"/>
                  </a:lnTo>
                  <a:close/>
                  <a:moveTo>
                    <a:pt x="618" y="143"/>
                  </a:moveTo>
                  <a:lnTo>
                    <a:pt x="618" y="143"/>
                  </a:lnTo>
                  <a:close/>
                  <a:moveTo>
                    <a:pt x="627" y="135"/>
                  </a:moveTo>
                  <a:lnTo>
                    <a:pt x="627" y="135"/>
                  </a:lnTo>
                  <a:close/>
                  <a:moveTo>
                    <a:pt x="641" y="49"/>
                  </a:moveTo>
                  <a:lnTo>
                    <a:pt x="641" y="49"/>
                  </a:lnTo>
                  <a:close/>
                  <a:moveTo>
                    <a:pt x="667" y="34"/>
                  </a:moveTo>
                  <a:lnTo>
                    <a:pt x="667" y="31"/>
                  </a:lnTo>
                  <a:lnTo>
                    <a:pt x="667" y="34"/>
                  </a:lnTo>
                  <a:close/>
                  <a:moveTo>
                    <a:pt x="641" y="493"/>
                  </a:moveTo>
                  <a:lnTo>
                    <a:pt x="641" y="493"/>
                  </a:lnTo>
                  <a:close/>
                  <a:moveTo>
                    <a:pt x="667" y="507"/>
                  </a:moveTo>
                  <a:lnTo>
                    <a:pt x="667" y="50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94" name="Freeform 24"/>
            <p:cNvSpPr>
              <a:spLocks noChangeArrowheads="1"/>
            </p:cNvSpPr>
            <p:nvPr/>
          </p:nvSpPr>
          <p:spPr bwMode="auto">
            <a:xfrm>
              <a:off x="5539030" y="3012077"/>
              <a:ext cx="218780" cy="116990"/>
            </a:xfrm>
            <a:custGeom>
              <a:avLst/>
              <a:gdLst>
                <a:gd name="T0" fmla="*/ 857 w 1090"/>
                <a:gd name="T1" fmla="*/ 379 h 546"/>
                <a:gd name="T2" fmla="*/ 507 w 1090"/>
                <a:gd name="T3" fmla="*/ 370 h 546"/>
                <a:gd name="T4" fmla="*/ 461 w 1090"/>
                <a:gd name="T5" fmla="*/ 367 h 546"/>
                <a:gd name="T6" fmla="*/ 444 w 1090"/>
                <a:gd name="T7" fmla="*/ 370 h 546"/>
                <a:gd name="T8" fmla="*/ 433 w 1090"/>
                <a:gd name="T9" fmla="*/ 384 h 546"/>
                <a:gd name="T10" fmla="*/ 430 w 1090"/>
                <a:gd name="T11" fmla="*/ 401 h 546"/>
                <a:gd name="T12" fmla="*/ 427 w 1090"/>
                <a:gd name="T13" fmla="*/ 442 h 546"/>
                <a:gd name="T14" fmla="*/ 241 w 1090"/>
                <a:gd name="T15" fmla="*/ 367 h 546"/>
                <a:gd name="T16" fmla="*/ 81 w 1090"/>
                <a:gd name="T17" fmla="*/ 273 h 546"/>
                <a:gd name="T18" fmla="*/ 146 w 1090"/>
                <a:gd name="T19" fmla="*/ 236 h 546"/>
                <a:gd name="T20" fmla="*/ 427 w 1090"/>
                <a:gd name="T21" fmla="*/ 66 h 546"/>
                <a:gd name="T22" fmla="*/ 427 w 1090"/>
                <a:gd name="T23" fmla="*/ 149 h 546"/>
                <a:gd name="T24" fmla="*/ 427 w 1090"/>
                <a:gd name="T25" fmla="*/ 161 h 546"/>
                <a:gd name="T26" fmla="*/ 433 w 1090"/>
                <a:gd name="T27" fmla="*/ 178 h 546"/>
                <a:gd name="T28" fmla="*/ 456 w 1090"/>
                <a:gd name="T29" fmla="*/ 192 h 546"/>
                <a:gd name="T30" fmla="*/ 499 w 1090"/>
                <a:gd name="T31" fmla="*/ 192 h 546"/>
                <a:gd name="T32" fmla="*/ 851 w 1090"/>
                <a:gd name="T33" fmla="*/ 181 h 546"/>
                <a:gd name="T34" fmla="*/ 1054 w 1090"/>
                <a:gd name="T35" fmla="*/ 173 h 546"/>
                <a:gd name="T36" fmla="*/ 1054 w 1090"/>
                <a:gd name="T37" fmla="*/ 170 h 546"/>
                <a:gd name="T38" fmla="*/ 851 w 1090"/>
                <a:gd name="T39" fmla="*/ 158 h 546"/>
                <a:gd name="T40" fmla="*/ 499 w 1090"/>
                <a:gd name="T41" fmla="*/ 149 h 546"/>
                <a:gd name="T42" fmla="*/ 473 w 1090"/>
                <a:gd name="T43" fmla="*/ 135 h 546"/>
                <a:gd name="T44" fmla="*/ 476 w 1090"/>
                <a:gd name="T45" fmla="*/ 55 h 546"/>
                <a:gd name="T46" fmla="*/ 476 w 1090"/>
                <a:gd name="T47" fmla="*/ 29 h 546"/>
                <a:gd name="T48" fmla="*/ 476 w 1090"/>
                <a:gd name="T49" fmla="*/ 18 h 546"/>
                <a:gd name="T50" fmla="*/ 456 w 1090"/>
                <a:gd name="T51" fmla="*/ 3 h 546"/>
                <a:gd name="T52" fmla="*/ 438 w 1090"/>
                <a:gd name="T53" fmla="*/ 3 h 546"/>
                <a:gd name="T54" fmla="*/ 416 w 1090"/>
                <a:gd name="T55" fmla="*/ 15 h 546"/>
                <a:gd name="T56" fmla="*/ 118 w 1090"/>
                <a:gd name="T57" fmla="*/ 187 h 546"/>
                <a:gd name="T58" fmla="*/ 20 w 1090"/>
                <a:gd name="T59" fmla="*/ 244 h 546"/>
                <a:gd name="T60" fmla="*/ 15 w 1090"/>
                <a:gd name="T61" fmla="*/ 247 h 546"/>
                <a:gd name="T62" fmla="*/ 0 w 1090"/>
                <a:gd name="T63" fmla="*/ 267 h 546"/>
                <a:gd name="T64" fmla="*/ 3 w 1090"/>
                <a:gd name="T65" fmla="*/ 290 h 546"/>
                <a:gd name="T66" fmla="*/ 18 w 1090"/>
                <a:gd name="T67" fmla="*/ 301 h 546"/>
                <a:gd name="T68" fmla="*/ 60 w 1090"/>
                <a:gd name="T69" fmla="*/ 327 h 546"/>
                <a:gd name="T70" fmla="*/ 212 w 1090"/>
                <a:gd name="T71" fmla="*/ 416 h 546"/>
                <a:gd name="T72" fmla="*/ 433 w 1090"/>
                <a:gd name="T73" fmla="*/ 542 h 546"/>
                <a:gd name="T74" fmla="*/ 436 w 1090"/>
                <a:gd name="T75" fmla="*/ 542 h 546"/>
                <a:gd name="T76" fmla="*/ 447 w 1090"/>
                <a:gd name="T77" fmla="*/ 545 h 546"/>
                <a:gd name="T78" fmla="*/ 473 w 1090"/>
                <a:gd name="T79" fmla="*/ 527 h 546"/>
                <a:gd name="T80" fmla="*/ 476 w 1090"/>
                <a:gd name="T81" fmla="*/ 513 h 546"/>
                <a:gd name="T82" fmla="*/ 476 w 1090"/>
                <a:gd name="T83" fmla="*/ 496 h 546"/>
                <a:gd name="T84" fmla="*/ 476 w 1090"/>
                <a:gd name="T85" fmla="*/ 413 h 546"/>
                <a:gd name="T86" fmla="*/ 504 w 1090"/>
                <a:gd name="T87" fmla="*/ 413 h 546"/>
                <a:gd name="T88" fmla="*/ 857 w 1090"/>
                <a:gd name="T89" fmla="*/ 401 h 546"/>
                <a:gd name="T90" fmla="*/ 1060 w 1090"/>
                <a:gd name="T91" fmla="*/ 393 h 546"/>
                <a:gd name="T92" fmla="*/ 1060 w 1090"/>
                <a:gd name="T93" fmla="*/ 390 h 546"/>
                <a:gd name="T94" fmla="*/ 46 w 1090"/>
                <a:gd name="T95" fmla="*/ 296 h 546"/>
                <a:gd name="T96" fmla="*/ 427 w 1090"/>
                <a:gd name="T97" fmla="*/ 51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0" h="546">
                  <a:moveTo>
                    <a:pt x="983" y="384"/>
                  </a:moveTo>
                  <a:lnTo>
                    <a:pt x="983" y="384"/>
                  </a:lnTo>
                  <a:lnTo>
                    <a:pt x="857" y="379"/>
                  </a:lnTo>
                  <a:lnTo>
                    <a:pt x="857" y="379"/>
                  </a:lnTo>
                  <a:lnTo>
                    <a:pt x="696" y="373"/>
                  </a:lnTo>
                  <a:lnTo>
                    <a:pt x="696" y="373"/>
                  </a:lnTo>
                  <a:lnTo>
                    <a:pt x="507" y="370"/>
                  </a:lnTo>
                  <a:lnTo>
                    <a:pt x="507" y="370"/>
                  </a:lnTo>
                  <a:lnTo>
                    <a:pt x="482" y="367"/>
                  </a:lnTo>
                  <a:lnTo>
                    <a:pt x="482" y="367"/>
                  </a:lnTo>
                  <a:lnTo>
                    <a:pt x="467" y="367"/>
                  </a:lnTo>
                  <a:lnTo>
                    <a:pt x="461" y="367"/>
                  </a:lnTo>
                  <a:lnTo>
                    <a:pt x="459" y="367"/>
                  </a:lnTo>
                  <a:lnTo>
                    <a:pt x="456" y="367"/>
                  </a:lnTo>
                  <a:lnTo>
                    <a:pt x="456" y="367"/>
                  </a:lnTo>
                  <a:lnTo>
                    <a:pt x="444" y="370"/>
                  </a:lnTo>
                  <a:lnTo>
                    <a:pt x="444" y="370"/>
                  </a:lnTo>
                  <a:lnTo>
                    <a:pt x="438" y="376"/>
                  </a:lnTo>
                  <a:lnTo>
                    <a:pt x="433" y="384"/>
                  </a:lnTo>
                  <a:lnTo>
                    <a:pt x="433" y="384"/>
                  </a:lnTo>
                  <a:lnTo>
                    <a:pt x="430" y="387"/>
                  </a:lnTo>
                  <a:lnTo>
                    <a:pt x="430" y="393"/>
                  </a:lnTo>
                  <a:lnTo>
                    <a:pt x="430" y="396"/>
                  </a:lnTo>
                  <a:lnTo>
                    <a:pt x="430" y="401"/>
                  </a:lnTo>
                  <a:lnTo>
                    <a:pt x="430" y="416"/>
                  </a:lnTo>
                  <a:lnTo>
                    <a:pt x="430" y="416"/>
                  </a:lnTo>
                  <a:lnTo>
                    <a:pt x="427" y="442"/>
                  </a:lnTo>
                  <a:lnTo>
                    <a:pt x="427" y="442"/>
                  </a:lnTo>
                  <a:lnTo>
                    <a:pt x="427" y="482"/>
                  </a:lnTo>
                  <a:lnTo>
                    <a:pt x="427" y="482"/>
                  </a:lnTo>
                  <a:lnTo>
                    <a:pt x="241" y="367"/>
                  </a:lnTo>
                  <a:lnTo>
                    <a:pt x="241" y="367"/>
                  </a:lnTo>
                  <a:lnTo>
                    <a:pt x="141" y="310"/>
                  </a:lnTo>
                  <a:lnTo>
                    <a:pt x="141" y="310"/>
                  </a:lnTo>
                  <a:lnTo>
                    <a:pt x="89" y="278"/>
                  </a:lnTo>
                  <a:lnTo>
                    <a:pt x="81" y="273"/>
                  </a:lnTo>
                  <a:lnTo>
                    <a:pt x="95" y="267"/>
                  </a:lnTo>
                  <a:lnTo>
                    <a:pt x="95" y="267"/>
                  </a:lnTo>
                  <a:lnTo>
                    <a:pt x="146" y="236"/>
                  </a:lnTo>
                  <a:lnTo>
                    <a:pt x="146" y="236"/>
                  </a:lnTo>
                  <a:lnTo>
                    <a:pt x="246" y="175"/>
                  </a:lnTo>
                  <a:lnTo>
                    <a:pt x="246" y="175"/>
                  </a:lnTo>
                  <a:lnTo>
                    <a:pt x="427" y="66"/>
                  </a:lnTo>
                  <a:lnTo>
                    <a:pt x="427" y="66"/>
                  </a:lnTo>
                  <a:lnTo>
                    <a:pt x="427" y="110"/>
                  </a:lnTo>
                  <a:lnTo>
                    <a:pt x="427" y="110"/>
                  </a:lnTo>
                  <a:lnTo>
                    <a:pt x="427" y="135"/>
                  </a:lnTo>
                  <a:lnTo>
                    <a:pt x="427" y="149"/>
                  </a:lnTo>
                  <a:lnTo>
                    <a:pt x="427" y="155"/>
                  </a:lnTo>
                  <a:lnTo>
                    <a:pt x="427" y="158"/>
                  </a:lnTo>
                  <a:lnTo>
                    <a:pt x="427" y="158"/>
                  </a:lnTo>
                  <a:lnTo>
                    <a:pt x="427" y="161"/>
                  </a:lnTo>
                  <a:lnTo>
                    <a:pt x="427" y="161"/>
                  </a:lnTo>
                  <a:lnTo>
                    <a:pt x="430" y="170"/>
                  </a:lnTo>
                  <a:lnTo>
                    <a:pt x="430" y="170"/>
                  </a:lnTo>
                  <a:lnTo>
                    <a:pt x="433" y="178"/>
                  </a:lnTo>
                  <a:lnTo>
                    <a:pt x="441" y="184"/>
                  </a:lnTo>
                  <a:lnTo>
                    <a:pt x="447" y="190"/>
                  </a:lnTo>
                  <a:lnTo>
                    <a:pt x="456" y="192"/>
                  </a:lnTo>
                  <a:lnTo>
                    <a:pt x="456" y="192"/>
                  </a:lnTo>
                  <a:lnTo>
                    <a:pt x="467" y="192"/>
                  </a:lnTo>
                  <a:lnTo>
                    <a:pt x="473" y="192"/>
                  </a:lnTo>
                  <a:lnTo>
                    <a:pt x="473" y="192"/>
                  </a:lnTo>
                  <a:lnTo>
                    <a:pt x="499" y="192"/>
                  </a:lnTo>
                  <a:lnTo>
                    <a:pt x="499" y="192"/>
                  </a:lnTo>
                  <a:lnTo>
                    <a:pt x="691" y="187"/>
                  </a:lnTo>
                  <a:lnTo>
                    <a:pt x="691" y="187"/>
                  </a:lnTo>
                  <a:lnTo>
                    <a:pt x="851" y="181"/>
                  </a:lnTo>
                  <a:lnTo>
                    <a:pt x="851" y="181"/>
                  </a:lnTo>
                  <a:lnTo>
                    <a:pt x="974" y="175"/>
                  </a:lnTo>
                  <a:lnTo>
                    <a:pt x="974" y="175"/>
                  </a:lnTo>
                  <a:lnTo>
                    <a:pt x="1054" y="173"/>
                  </a:lnTo>
                  <a:lnTo>
                    <a:pt x="1054" y="173"/>
                  </a:lnTo>
                  <a:lnTo>
                    <a:pt x="1083" y="170"/>
                  </a:lnTo>
                  <a:lnTo>
                    <a:pt x="1083" y="170"/>
                  </a:lnTo>
                  <a:lnTo>
                    <a:pt x="1054" y="170"/>
                  </a:lnTo>
                  <a:lnTo>
                    <a:pt x="1054" y="170"/>
                  </a:lnTo>
                  <a:lnTo>
                    <a:pt x="974" y="164"/>
                  </a:lnTo>
                  <a:lnTo>
                    <a:pt x="974" y="164"/>
                  </a:lnTo>
                  <a:lnTo>
                    <a:pt x="851" y="158"/>
                  </a:lnTo>
                  <a:lnTo>
                    <a:pt x="851" y="158"/>
                  </a:lnTo>
                  <a:lnTo>
                    <a:pt x="691" y="155"/>
                  </a:lnTo>
                  <a:lnTo>
                    <a:pt x="691" y="155"/>
                  </a:lnTo>
                  <a:lnTo>
                    <a:pt x="499" y="149"/>
                  </a:lnTo>
                  <a:lnTo>
                    <a:pt x="499" y="149"/>
                  </a:lnTo>
                  <a:lnTo>
                    <a:pt x="473" y="149"/>
                  </a:lnTo>
                  <a:lnTo>
                    <a:pt x="473" y="149"/>
                  </a:lnTo>
                  <a:lnTo>
                    <a:pt x="473" y="135"/>
                  </a:lnTo>
                  <a:lnTo>
                    <a:pt x="473" y="135"/>
                  </a:lnTo>
                  <a:lnTo>
                    <a:pt x="476" y="110"/>
                  </a:lnTo>
                  <a:lnTo>
                    <a:pt x="476" y="110"/>
                  </a:lnTo>
                  <a:lnTo>
                    <a:pt x="476" y="55"/>
                  </a:lnTo>
                  <a:lnTo>
                    <a:pt x="476" y="44"/>
                  </a:lnTo>
                  <a:lnTo>
                    <a:pt x="476" y="35"/>
                  </a:lnTo>
                  <a:lnTo>
                    <a:pt x="476" y="32"/>
                  </a:lnTo>
                  <a:lnTo>
                    <a:pt x="476" y="29"/>
                  </a:lnTo>
                  <a:lnTo>
                    <a:pt x="476" y="29"/>
                  </a:lnTo>
                  <a:lnTo>
                    <a:pt x="476" y="26"/>
                  </a:lnTo>
                  <a:lnTo>
                    <a:pt x="476" y="26"/>
                  </a:lnTo>
                  <a:lnTo>
                    <a:pt x="476" y="18"/>
                  </a:lnTo>
                  <a:lnTo>
                    <a:pt x="476" y="18"/>
                  </a:lnTo>
                  <a:lnTo>
                    <a:pt x="467" y="9"/>
                  </a:lnTo>
                  <a:lnTo>
                    <a:pt x="456" y="3"/>
                  </a:lnTo>
                  <a:lnTo>
                    <a:pt x="456" y="3"/>
                  </a:lnTo>
                  <a:lnTo>
                    <a:pt x="444" y="0"/>
                  </a:lnTo>
                  <a:lnTo>
                    <a:pt x="444" y="0"/>
                  </a:lnTo>
                  <a:lnTo>
                    <a:pt x="438" y="3"/>
                  </a:lnTo>
                  <a:lnTo>
                    <a:pt x="438" y="3"/>
                  </a:lnTo>
                  <a:lnTo>
                    <a:pt x="433" y="6"/>
                  </a:lnTo>
                  <a:lnTo>
                    <a:pt x="427" y="9"/>
                  </a:lnTo>
                  <a:lnTo>
                    <a:pt x="416" y="15"/>
                  </a:lnTo>
                  <a:lnTo>
                    <a:pt x="416" y="15"/>
                  </a:lnTo>
                  <a:lnTo>
                    <a:pt x="218" y="129"/>
                  </a:lnTo>
                  <a:lnTo>
                    <a:pt x="218" y="129"/>
                  </a:lnTo>
                  <a:lnTo>
                    <a:pt x="118" y="187"/>
                  </a:lnTo>
                  <a:lnTo>
                    <a:pt x="118" y="187"/>
                  </a:lnTo>
                  <a:lnTo>
                    <a:pt x="66" y="215"/>
                  </a:lnTo>
                  <a:lnTo>
                    <a:pt x="40" y="233"/>
                  </a:lnTo>
                  <a:lnTo>
                    <a:pt x="29" y="238"/>
                  </a:lnTo>
                  <a:lnTo>
                    <a:pt x="20" y="244"/>
                  </a:lnTo>
                  <a:lnTo>
                    <a:pt x="18" y="244"/>
                  </a:lnTo>
                  <a:lnTo>
                    <a:pt x="18" y="244"/>
                  </a:lnTo>
                  <a:lnTo>
                    <a:pt x="15" y="247"/>
                  </a:lnTo>
                  <a:lnTo>
                    <a:pt x="15" y="247"/>
                  </a:lnTo>
                  <a:lnTo>
                    <a:pt x="9" y="253"/>
                  </a:lnTo>
                  <a:lnTo>
                    <a:pt x="9" y="253"/>
                  </a:lnTo>
                  <a:lnTo>
                    <a:pt x="3" y="258"/>
                  </a:lnTo>
                  <a:lnTo>
                    <a:pt x="0" y="267"/>
                  </a:lnTo>
                  <a:lnTo>
                    <a:pt x="0" y="275"/>
                  </a:lnTo>
                  <a:lnTo>
                    <a:pt x="0" y="281"/>
                  </a:lnTo>
                  <a:lnTo>
                    <a:pt x="0" y="281"/>
                  </a:lnTo>
                  <a:lnTo>
                    <a:pt x="3" y="290"/>
                  </a:lnTo>
                  <a:lnTo>
                    <a:pt x="9" y="296"/>
                  </a:lnTo>
                  <a:lnTo>
                    <a:pt x="9" y="296"/>
                  </a:lnTo>
                  <a:lnTo>
                    <a:pt x="15" y="301"/>
                  </a:lnTo>
                  <a:lnTo>
                    <a:pt x="18" y="301"/>
                  </a:lnTo>
                  <a:lnTo>
                    <a:pt x="23" y="307"/>
                  </a:lnTo>
                  <a:lnTo>
                    <a:pt x="35" y="313"/>
                  </a:lnTo>
                  <a:lnTo>
                    <a:pt x="60" y="327"/>
                  </a:lnTo>
                  <a:lnTo>
                    <a:pt x="60" y="327"/>
                  </a:lnTo>
                  <a:lnTo>
                    <a:pt x="112" y="359"/>
                  </a:lnTo>
                  <a:lnTo>
                    <a:pt x="112" y="359"/>
                  </a:lnTo>
                  <a:lnTo>
                    <a:pt x="212" y="416"/>
                  </a:lnTo>
                  <a:lnTo>
                    <a:pt x="212" y="416"/>
                  </a:lnTo>
                  <a:lnTo>
                    <a:pt x="410" y="530"/>
                  </a:lnTo>
                  <a:lnTo>
                    <a:pt x="421" y="536"/>
                  </a:lnTo>
                  <a:lnTo>
                    <a:pt x="430" y="539"/>
                  </a:lnTo>
                  <a:lnTo>
                    <a:pt x="433" y="542"/>
                  </a:lnTo>
                  <a:lnTo>
                    <a:pt x="433" y="542"/>
                  </a:lnTo>
                  <a:lnTo>
                    <a:pt x="433" y="542"/>
                  </a:lnTo>
                  <a:lnTo>
                    <a:pt x="436" y="542"/>
                  </a:lnTo>
                  <a:lnTo>
                    <a:pt x="436" y="542"/>
                  </a:lnTo>
                  <a:lnTo>
                    <a:pt x="441" y="545"/>
                  </a:lnTo>
                  <a:lnTo>
                    <a:pt x="441" y="545"/>
                  </a:lnTo>
                  <a:lnTo>
                    <a:pt x="447" y="545"/>
                  </a:lnTo>
                  <a:lnTo>
                    <a:pt x="447" y="545"/>
                  </a:lnTo>
                  <a:lnTo>
                    <a:pt x="459" y="542"/>
                  </a:lnTo>
                  <a:lnTo>
                    <a:pt x="467" y="536"/>
                  </a:lnTo>
                  <a:lnTo>
                    <a:pt x="467" y="536"/>
                  </a:lnTo>
                  <a:lnTo>
                    <a:pt x="473" y="527"/>
                  </a:lnTo>
                  <a:lnTo>
                    <a:pt x="476" y="519"/>
                  </a:lnTo>
                  <a:lnTo>
                    <a:pt x="476" y="519"/>
                  </a:lnTo>
                  <a:lnTo>
                    <a:pt x="476" y="516"/>
                  </a:lnTo>
                  <a:lnTo>
                    <a:pt x="476" y="513"/>
                  </a:lnTo>
                  <a:lnTo>
                    <a:pt x="476" y="513"/>
                  </a:lnTo>
                  <a:lnTo>
                    <a:pt x="476" y="510"/>
                  </a:lnTo>
                  <a:lnTo>
                    <a:pt x="476" y="496"/>
                  </a:lnTo>
                  <a:lnTo>
                    <a:pt x="476" y="496"/>
                  </a:lnTo>
                  <a:lnTo>
                    <a:pt x="476" y="442"/>
                  </a:lnTo>
                  <a:lnTo>
                    <a:pt x="476" y="442"/>
                  </a:lnTo>
                  <a:lnTo>
                    <a:pt x="476" y="416"/>
                  </a:lnTo>
                  <a:lnTo>
                    <a:pt x="476" y="413"/>
                  </a:lnTo>
                  <a:lnTo>
                    <a:pt x="476" y="413"/>
                  </a:lnTo>
                  <a:lnTo>
                    <a:pt x="482" y="413"/>
                  </a:lnTo>
                  <a:lnTo>
                    <a:pt x="482" y="413"/>
                  </a:lnTo>
                  <a:lnTo>
                    <a:pt x="504" y="413"/>
                  </a:lnTo>
                  <a:lnTo>
                    <a:pt x="504" y="413"/>
                  </a:lnTo>
                  <a:lnTo>
                    <a:pt x="696" y="407"/>
                  </a:lnTo>
                  <a:lnTo>
                    <a:pt x="696" y="407"/>
                  </a:lnTo>
                  <a:lnTo>
                    <a:pt x="857" y="401"/>
                  </a:lnTo>
                  <a:lnTo>
                    <a:pt x="857" y="401"/>
                  </a:lnTo>
                  <a:lnTo>
                    <a:pt x="983" y="396"/>
                  </a:lnTo>
                  <a:lnTo>
                    <a:pt x="983" y="396"/>
                  </a:lnTo>
                  <a:lnTo>
                    <a:pt x="1060" y="393"/>
                  </a:lnTo>
                  <a:lnTo>
                    <a:pt x="1060" y="393"/>
                  </a:lnTo>
                  <a:lnTo>
                    <a:pt x="1089" y="390"/>
                  </a:lnTo>
                  <a:lnTo>
                    <a:pt x="1089" y="390"/>
                  </a:lnTo>
                  <a:lnTo>
                    <a:pt x="1060" y="390"/>
                  </a:lnTo>
                  <a:lnTo>
                    <a:pt x="1060" y="390"/>
                  </a:lnTo>
                  <a:lnTo>
                    <a:pt x="983" y="384"/>
                  </a:lnTo>
                  <a:close/>
                  <a:moveTo>
                    <a:pt x="46" y="296"/>
                  </a:moveTo>
                  <a:lnTo>
                    <a:pt x="46" y="296"/>
                  </a:lnTo>
                  <a:close/>
                  <a:moveTo>
                    <a:pt x="456" y="413"/>
                  </a:moveTo>
                  <a:lnTo>
                    <a:pt x="456" y="413"/>
                  </a:lnTo>
                  <a:close/>
                  <a:moveTo>
                    <a:pt x="427" y="516"/>
                  </a:moveTo>
                  <a:lnTo>
                    <a:pt x="427"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grpSp>
      <p:grpSp>
        <p:nvGrpSpPr>
          <p:cNvPr id="1450" name="Group 1449"/>
          <p:cNvGrpSpPr>
            <a:grpSpLocks noChangeAspect="1"/>
          </p:cNvGrpSpPr>
          <p:nvPr/>
        </p:nvGrpSpPr>
        <p:grpSpPr>
          <a:xfrm flipH="1" flipV="1">
            <a:off x="5449923" y="4414809"/>
            <a:ext cx="242788" cy="205215"/>
            <a:chOff x="5469972" y="2733106"/>
            <a:chExt cx="631145" cy="420577"/>
          </a:xfrm>
          <a:solidFill>
            <a:schemeClr val="tx2">
              <a:lumMod val="75000"/>
            </a:schemeClr>
          </a:solidFill>
        </p:grpSpPr>
        <p:sp>
          <p:nvSpPr>
            <p:cNvPr id="1485" name="Freeform 48"/>
            <p:cNvSpPr>
              <a:spLocks noChangeArrowheads="1"/>
            </p:cNvSpPr>
            <p:nvPr/>
          </p:nvSpPr>
          <p:spPr bwMode="auto">
            <a:xfrm>
              <a:off x="5469972" y="2733106"/>
              <a:ext cx="631145" cy="420577"/>
            </a:xfrm>
            <a:custGeom>
              <a:avLst/>
              <a:gdLst>
                <a:gd name="T0" fmla="*/ 2695 w 2719"/>
                <a:gd name="T1" fmla="*/ 246 h 1702"/>
                <a:gd name="T2" fmla="*/ 2515 w 2719"/>
                <a:gd name="T3" fmla="*/ 186 h 1702"/>
                <a:gd name="T4" fmla="*/ 2329 w 2719"/>
                <a:gd name="T5" fmla="*/ 123 h 1702"/>
                <a:gd name="T6" fmla="*/ 2143 w 2719"/>
                <a:gd name="T7" fmla="*/ 60 h 1702"/>
                <a:gd name="T8" fmla="*/ 1957 w 2719"/>
                <a:gd name="T9" fmla="*/ 0 h 1702"/>
                <a:gd name="T10" fmla="*/ 2137 w 2719"/>
                <a:gd name="T11" fmla="*/ 74 h 1702"/>
                <a:gd name="T12" fmla="*/ 2320 w 2719"/>
                <a:gd name="T13" fmla="*/ 146 h 1702"/>
                <a:gd name="T14" fmla="*/ 2503 w 2719"/>
                <a:gd name="T15" fmla="*/ 220 h 1702"/>
                <a:gd name="T16" fmla="*/ 2397 w 2719"/>
                <a:gd name="T17" fmla="*/ 246 h 1702"/>
                <a:gd name="T18" fmla="*/ 2277 w 2719"/>
                <a:gd name="T19" fmla="*/ 243 h 1702"/>
                <a:gd name="T20" fmla="*/ 2028 w 2719"/>
                <a:gd name="T21" fmla="*/ 241 h 1702"/>
                <a:gd name="T22" fmla="*/ 1696 w 2719"/>
                <a:gd name="T23" fmla="*/ 241 h 1702"/>
                <a:gd name="T24" fmla="*/ 1031 w 2719"/>
                <a:gd name="T25" fmla="*/ 241 h 1702"/>
                <a:gd name="T26" fmla="*/ 699 w 2719"/>
                <a:gd name="T27" fmla="*/ 238 h 1702"/>
                <a:gd name="T28" fmla="*/ 178 w 2719"/>
                <a:gd name="T29" fmla="*/ 238 h 1702"/>
                <a:gd name="T30" fmla="*/ 223 w 2719"/>
                <a:gd name="T31" fmla="*/ 220 h 1702"/>
                <a:gd name="T32" fmla="*/ 499 w 2719"/>
                <a:gd name="T33" fmla="*/ 112 h 1702"/>
                <a:gd name="T34" fmla="*/ 682 w 2719"/>
                <a:gd name="T35" fmla="*/ 37 h 1702"/>
                <a:gd name="T36" fmla="*/ 679 w 2719"/>
                <a:gd name="T37" fmla="*/ 29 h 1702"/>
                <a:gd name="T38" fmla="*/ 493 w 2719"/>
                <a:gd name="T39" fmla="*/ 91 h 1702"/>
                <a:gd name="T40" fmla="*/ 398 w 2719"/>
                <a:gd name="T41" fmla="*/ 123 h 1702"/>
                <a:gd name="T42" fmla="*/ 63 w 2719"/>
                <a:gd name="T43" fmla="*/ 238 h 1702"/>
                <a:gd name="T44" fmla="*/ 34 w 2719"/>
                <a:gd name="T45" fmla="*/ 238 h 1702"/>
                <a:gd name="T46" fmla="*/ 34 w 2719"/>
                <a:gd name="T47" fmla="*/ 238 h 1702"/>
                <a:gd name="T48" fmla="*/ 9 w 2719"/>
                <a:gd name="T49" fmla="*/ 249 h 1702"/>
                <a:gd name="T50" fmla="*/ 0 w 2719"/>
                <a:gd name="T51" fmla="*/ 272 h 1702"/>
                <a:gd name="T52" fmla="*/ 6 w 2719"/>
                <a:gd name="T53" fmla="*/ 1673 h 1702"/>
                <a:gd name="T54" fmla="*/ 6 w 2719"/>
                <a:gd name="T55" fmla="*/ 1675 h 1702"/>
                <a:gd name="T56" fmla="*/ 6 w 2719"/>
                <a:gd name="T57" fmla="*/ 1684 h 1702"/>
                <a:gd name="T58" fmla="*/ 23 w 2719"/>
                <a:gd name="T59" fmla="*/ 1701 h 1702"/>
                <a:gd name="T60" fmla="*/ 178 w 2719"/>
                <a:gd name="T61" fmla="*/ 1701 h 1702"/>
                <a:gd name="T62" fmla="*/ 607 w 2719"/>
                <a:gd name="T63" fmla="*/ 1699 h 1702"/>
                <a:gd name="T64" fmla="*/ 1183 w 2719"/>
                <a:gd name="T65" fmla="*/ 1693 h 1702"/>
                <a:gd name="T66" fmla="*/ 1756 w 2719"/>
                <a:gd name="T67" fmla="*/ 1684 h 1702"/>
                <a:gd name="T68" fmla="*/ 2329 w 2719"/>
                <a:gd name="T69" fmla="*/ 1673 h 1702"/>
                <a:gd name="T70" fmla="*/ 1756 w 2719"/>
                <a:gd name="T71" fmla="*/ 1664 h 1702"/>
                <a:gd name="T72" fmla="*/ 1183 w 2719"/>
                <a:gd name="T73" fmla="*/ 1656 h 1702"/>
                <a:gd name="T74" fmla="*/ 607 w 2719"/>
                <a:gd name="T75" fmla="*/ 1650 h 1702"/>
                <a:gd name="T76" fmla="*/ 178 w 2719"/>
                <a:gd name="T77" fmla="*/ 1647 h 1702"/>
                <a:gd name="T78" fmla="*/ 66 w 2719"/>
                <a:gd name="T79" fmla="*/ 974 h 1702"/>
                <a:gd name="T80" fmla="*/ 367 w 2719"/>
                <a:gd name="T81" fmla="*/ 306 h 1702"/>
                <a:gd name="T82" fmla="*/ 1000 w 2719"/>
                <a:gd name="T83" fmla="*/ 304 h 1702"/>
                <a:gd name="T84" fmla="*/ 1364 w 2719"/>
                <a:gd name="T85" fmla="*/ 306 h 1702"/>
                <a:gd name="T86" fmla="*/ 1862 w 2719"/>
                <a:gd name="T87" fmla="*/ 304 h 1702"/>
                <a:gd name="T88" fmla="*/ 2194 w 2719"/>
                <a:gd name="T89" fmla="*/ 301 h 1702"/>
                <a:gd name="T90" fmla="*/ 2360 w 2719"/>
                <a:gd name="T91" fmla="*/ 298 h 1702"/>
                <a:gd name="T92" fmla="*/ 2670 w 2719"/>
                <a:gd name="T93" fmla="*/ 298 h 1702"/>
                <a:gd name="T94" fmla="*/ 2675 w 2719"/>
                <a:gd name="T95" fmla="*/ 621 h 1702"/>
                <a:gd name="T96" fmla="*/ 2678 w 2719"/>
                <a:gd name="T97" fmla="*/ 974 h 1702"/>
                <a:gd name="T98" fmla="*/ 2687 w 2719"/>
                <a:gd name="T99" fmla="*/ 1323 h 1702"/>
                <a:gd name="T100" fmla="*/ 2695 w 2719"/>
                <a:gd name="T101" fmla="*/ 1673 h 1702"/>
                <a:gd name="T102" fmla="*/ 2704 w 2719"/>
                <a:gd name="T103" fmla="*/ 1323 h 1702"/>
                <a:gd name="T104" fmla="*/ 2710 w 2719"/>
                <a:gd name="T105" fmla="*/ 974 h 1702"/>
                <a:gd name="T106" fmla="*/ 2715 w 2719"/>
                <a:gd name="T107" fmla="*/ 621 h 1702"/>
                <a:gd name="T108" fmla="*/ 2718 w 2719"/>
                <a:gd name="T109" fmla="*/ 272 h 1702"/>
                <a:gd name="T110" fmla="*/ 2718 w 2719"/>
                <a:gd name="T111" fmla="*/ 272 h 1702"/>
                <a:gd name="T112" fmla="*/ 2712 w 2719"/>
                <a:gd name="T113" fmla="*/ 255 h 1702"/>
                <a:gd name="T114" fmla="*/ 2695 w 2719"/>
                <a:gd name="T115" fmla="*/ 246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9" h="1702">
                  <a:moveTo>
                    <a:pt x="2695" y="246"/>
                  </a:moveTo>
                  <a:lnTo>
                    <a:pt x="2695" y="246"/>
                  </a:lnTo>
                  <a:lnTo>
                    <a:pt x="2690" y="246"/>
                  </a:lnTo>
                  <a:lnTo>
                    <a:pt x="2515" y="186"/>
                  </a:lnTo>
                  <a:lnTo>
                    <a:pt x="2515" y="186"/>
                  </a:lnTo>
                  <a:lnTo>
                    <a:pt x="2329" y="123"/>
                  </a:lnTo>
                  <a:lnTo>
                    <a:pt x="2237" y="91"/>
                  </a:lnTo>
                  <a:lnTo>
                    <a:pt x="2143" y="60"/>
                  </a:lnTo>
                  <a:lnTo>
                    <a:pt x="2048" y="29"/>
                  </a:lnTo>
                  <a:lnTo>
                    <a:pt x="1957" y="0"/>
                  </a:lnTo>
                  <a:lnTo>
                    <a:pt x="2045" y="37"/>
                  </a:lnTo>
                  <a:lnTo>
                    <a:pt x="2137" y="74"/>
                  </a:lnTo>
                  <a:lnTo>
                    <a:pt x="2229" y="112"/>
                  </a:lnTo>
                  <a:lnTo>
                    <a:pt x="2320" y="146"/>
                  </a:lnTo>
                  <a:lnTo>
                    <a:pt x="2320" y="146"/>
                  </a:lnTo>
                  <a:lnTo>
                    <a:pt x="2503" y="220"/>
                  </a:lnTo>
                  <a:lnTo>
                    <a:pt x="2569" y="246"/>
                  </a:lnTo>
                  <a:lnTo>
                    <a:pt x="2397" y="246"/>
                  </a:lnTo>
                  <a:lnTo>
                    <a:pt x="2360" y="243"/>
                  </a:lnTo>
                  <a:lnTo>
                    <a:pt x="2277" y="243"/>
                  </a:lnTo>
                  <a:lnTo>
                    <a:pt x="2194" y="243"/>
                  </a:lnTo>
                  <a:lnTo>
                    <a:pt x="2028" y="241"/>
                  </a:lnTo>
                  <a:lnTo>
                    <a:pt x="1862" y="241"/>
                  </a:lnTo>
                  <a:lnTo>
                    <a:pt x="1696" y="241"/>
                  </a:lnTo>
                  <a:lnTo>
                    <a:pt x="1364" y="238"/>
                  </a:lnTo>
                  <a:lnTo>
                    <a:pt x="1031" y="241"/>
                  </a:lnTo>
                  <a:lnTo>
                    <a:pt x="1000" y="241"/>
                  </a:lnTo>
                  <a:lnTo>
                    <a:pt x="699" y="238"/>
                  </a:lnTo>
                  <a:lnTo>
                    <a:pt x="367" y="238"/>
                  </a:lnTo>
                  <a:lnTo>
                    <a:pt x="178" y="238"/>
                  </a:lnTo>
                  <a:lnTo>
                    <a:pt x="223" y="220"/>
                  </a:lnTo>
                  <a:lnTo>
                    <a:pt x="223" y="220"/>
                  </a:lnTo>
                  <a:lnTo>
                    <a:pt x="407" y="146"/>
                  </a:lnTo>
                  <a:lnTo>
                    <a:pt x="499" y="112"/>
                  </a:lnTo>
                  <a:lnTo>
                    <a:pt x="590" y="74"/>
                  </a:lnTo>
                  <a:lnTo>
                    <a:pt x="682" y="37"/>
                  </a:lnTo>
                  <a:lnTo>
                    <a:pt x="774" y="0"/>
                  </a:lnTo>
                  <a:lnTo>
                    <a:pt x="679" y="29"/>
                  </a:lnTo>
                  <a:lnTo>
                    <a:pt x="585" y="60"/>
                  </a:lnTo>
                  <a:lnTo>
                    <a:pt x="493" y="91"/>
                  </a:lnTo>
                  <a:lnTo>
                    <a:pt x="398" y="123"/>
                  </a:lnTo>
                  <a:lnTo>
                    <a:pt x="398" y="123"/>
                  </a:lnTo>
                  <a:lnTo>
                    <a:pt x="212" y="186"/>
                  </a:lnTo>
                  <a:lnTo>
                    <a:pt x="63" y="238"/>
                  </a:lnTo>
                  <a:lnTo>
                    <a:pt x="34" y="238"/>
                  </a:lnTo>
                  <a:lnTo>
                    <a:pt x="34" y="238"/>
                  </a:lnTo>
                  <a:lnTo>
                    <a:pt x="34" y="238"/>
                  </a:lnTo>
                  <a:lnTo>
                    <a:pt x="34" y="238"/>
                  </a:lnTo>
                  <a:lnTo>
                    <a:pt x="20" y="241"/>
                  </a:lnTo>
                  <a:lnTo>
                    <a:pt x="9" y="249"/>
                  </a:lnTo>
                  <a:lnTo>
                    <a:pt x="3" y="258"/>
                  </a:lnTo>
                  <a:lnTo>
                    <a:pt x="0" y="272"/>
                  </a:lnTo>
                  <a:lnTo>
                    <a:pt x="0" y="974"/>
                  </a:lnTo>
                  <a:lnTo>
                    <a:pt x="6" y="1673"/>
                  </a:lnTo>
                  <a:lnTo>
                    <a:pt x="6" y="1675"/>
                  </a:lnTo>
                  <a:lnTo>
                    <a:pt x="6" y="1675"/>
                  </a:lnTo>
                  <a:lnTo>
                    <a:pt x="6" y="1675"/>
                  </a:lnTo>
                  <a:lnTo>
                    <a:pt x="6" y="1684"/>
                  </a:lnTo>
                  <a:lnTo>
                    <a:pt x="15" y="1696"/>
                  </a:lnTo>
                  <a:lnTo>
                    <a:pt x="23" y="1701"/>
                  </a:lnTo>
                  <a:lnTo>
                    <a:pt x="34" y="1701"/>
                  </a:lnTo>
                  <a:lnTo>
                    <a:pt x="178" y="1701"/>
                  </a:lnTo>
                  <a:lnTo>
                    <a:pt x="321" y="1701"/>
                  </a:lnTo>
                  <a:lnTo>
                    <a:pt x="607" y="1699"/>
                  </a:lnTo>
                  <a:lnTo>
                    <a:pt x="894" y="1696"/>
                  </a:lnTo>
                  <a:lnTo>
                    <a:pt x="1183" y="1693"/>
                  </a:lnTo>
                  <a:lnTo>
                    <a:pt x="1469" y="1690"/>
                  </a:lnTo>
                  <a:lnTo>
                    <a:pt x="1756" y="1684"/>
                  </a:lnTo>
                  <a:lnTo>
                    <a:pt x="2042" y="1678"/>
                  </a:lnTo>
                  <a:lnTo>
                    <a:pt x="2329" y="1673"/>
                  </a:lnTo>
                  <a:lnTo>
                    <a:pt x="2042" y="1667"/>
                  </a:lnTo>
                  <a:lnTo>
                    <a:pt x="1756" y="1664"/>
                  </a:lnTo>
                  <a:lnTo>
                    <a:pt x="1469" y="1658"/>
                  </a:lnTo>
                  <a:lnTo>
                    <a:pt x="1183" y="1656"/>
                  </a:lnTo>
                  <a:lnTo>
                    <a:pt x="894" y="1653"/>
                  </a:lnTo>
                  <a:lnTo>
                    <a:pt x="607" y="1650"/>
                  </a:lnTo>
                  <a:lnTo>
                    <a:pt x="321" y="1647"/>
                  </a:lnTo>
                  <a:lnTo>
                    <a:pt x="178" y="1647"/>
                  </a:lnTo>
                  <a:lnTo>
                    <a:pt x="63" y="1644"/>
                  </a:lnTo>
                  <a:lnTo>
                    <a:pt x="66" y="974"/>
                  </a:lnTo>
                  <a:lnTo>
                    <a:pt x="66" y="306"/>
                  </a:lnTo>
                  <a:lnTo>
                    <a:pt x="367" y="306"/>
                  </a:lnTo>
                  <a:lnTo>
                    <a:pt x="699" y="304"/>
                  </a:lnTo>
                  <a:lnTo>
                    <a:pt x="1000" y="304"/>
                  </a:lnTo>
                  <a:lnTo>
                    <a:pt x="1031" y="304"/>
                  </a:lnTo>
                  <a:lnTo>
                    <a:pt x="1364" y="306"/>
                  </a:lnTo>
                  <a:lnTo>
                    <a:pt x="1696" y="304"/>
                  </a:lnTo>
                  <a:lnTo>
                    <a:pt x="1862" y="304"/>
                  </a:lnTo>
                  <a:lnTo>
                    <a:pt x="2028" y="304"/>
                  </a:lnTo>
                  <a:lnTo>
                    <a:pt x="2194" y="301"/>
                  </a:lnTo>
                  <a:lnTo>
                    <a:pt x="2277" y="301"/>
                  </a:lnTo>
                  <a:lnTo>
                    <a:pt x="2360" y="298"/>
                  </a:lnTo>
                  <a:lnTo>
                    <a:pt x="2397" y="298"/>
                  </a:lnTo>
                  <a:lnTo>
                    <a:pt x="2670" y="298"/>
                  </a:lnTo>
                  <a:lnTo>
                    <a:pt x="2673" y="447"/>
                  </a:lnTo>
                  <a:lnTo>
                    <a:pt x="2675" y="621"/>
                  </a:lnTo>
                  <a:lnTo>
                    <a:pt x="2675" y="621"/>
                  </a:lnTo>
                  <a:lnTo>
                    <a:pt x="2678" y="974"/>
                  </a:lnTo>
                  <a:lnTo>
                    <a:pt x="2678" y="974"/>
                  </a:lnTo>
                  <a:lnTo>
                    <a:pt x="2687" y="1323"/>
                  </a:lnTo>
                  <a:lnTo>
                    <a:pt x="2690" y="1498"/>
                  </a:lnTo>
                  <a:lnTo>
                    <a:pt x="2695" y="1673"/>
                  </a:lnTo>
                  <a:lnTo>
                    <a:pt x="2698" y="1498"/>
                  </a:lnTo>
                  <a:lnTo>
                    <a:pt x="2704" y="1323"/>
                  </a:lnTo>
                  <a:lnTo>
                    <a:pt x="2704" y="1323"/>
                  </a:lnTo>
                  <a:lnTo>
                    <a:pt x="2710" y="974"/>
                  </a:lnTo>
                  <a:lnTo>
                    <a:pt x="2710" y="974"/>
                  </a:lnTo>
                  <a:lnTo>
                    <a:pt x="2715" y="621"/>
                  </a:lnTo>
                  <a:lnTo>
                    <a:pt x="2718" y="447"/>
                  </a:lnTo>
                  <a:lnTo>
                    <a:pt x="2718" y="272"/>
                  </a:lnTo>
                  <a:lnTo>
                    <a:pt x="2718" y="272"/>
                  </a:lnTo>
                  <a:lnTo>
                    <a:pt x="2718" y="272"/>
                  </a:lnTo>
                  <a:lnTo>
                    <a:pt x="2715" y="263"/>
                  </a:lnTo>
                  <a:lnTo>
                    <a:pt x="2712" y="255"/>
                  </a:lnTo>
                  <a:lnTo>
                    <a:pt x="2704" y="249"/>
                  </a:lnTo>
                  <a:lnTo>
                    <a:pt x="2695" y="24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86" name="Freeform 21"/>
            <p:cNvSpPr>
              <a:spLocks noChangeArrowheads="1"/>
            </p:cNvSpPr>
            <p:nvPr/>
          </p:nvSpPr>
          <p:spPr bwMode="auto">
            <a:xfrm>
              <a:off x="5806508" y="2824188"/>
              <a:ext cx="219667" cy="116046"/>
            </a:xfrm>
            <a:custGeom>
              <a:avLst/>
              <a:gdLst>
                <a:gd name="T0" fmla="*/ 653 w 1092"/>
                <a:gd name="T1" fmla="*/ 372 h 542"/>
                <a:gd name="T2" fmla="*/ 630 w 1092"/>
                <a:gd name="T3" fmla="*/ 363 h 542"/>
                <a:gd name="T4" fmla="*/ 618 w 1092"/>
                <a:gd name="T5" fmla="*/ 363 h 542"/>
                <a:gd name="T6" fmla="*/ 581 w 1092"/>
                <a:gd name="T7" fmla="*/ 366 h 542"/>
                <a:gd name="T8" fmla="*/ 232 w 1092"/>
                <a:gd name="T9" fmla="*/ 375 h 542"/>
                <a:gd name="T10" fmla="*/ 28 w 1092"/>
                <a:gd name="T11" fmla="*/ 386 h 542"/>
                <a:gd name="T12" fmla="*/ 28 w 1092"/>
                <a:gd name="T13" fmla="*/ 389 h 542"/>
                <a:gd name="T14" fmla="*/ 232 w 1092"/>
                <a:gd name="T15" fmla="*/ 398 h 542"/>
                <a:gd name="T16" fmla="*/ 581 w 1092"/>
                <a:gd name="T17" fmla="*/ 406 h 542"/>
                <a:gd name="T18" fmla="*/ 618 w 1092"/>
                <a:gd name="T19" fmla="*/ 409 h 542"/>
                <a:gd name="T20" fmla="*/ 615 w 1092"/>
                <a:gd name="T21" fmla="*/ 501 h 542"/>
                <a:gd name="T22" fmla="*/ 615 w 1092"/>
                <a:gd name="T23" fmla="*/ 509 h 542"/>
                <a:gd name="T24" fmla="*/ 618 w 1092"/>
                <a:gd name="T25" fmla="*/ 515 h 542"/>
                <a:gd name="T26" fmla="*/ 630 w 1092"/>
                <a:gd name="T27" fmla="*/ 535 h 542"/>
                <a:gd name="T28" fmla="*/ 647 w 1092"/>
                <a:gd name="T29" fmla="*/ 541 h 542"/>
                <a:gd name="T30" fmla="*/ 667 w 1092"/>
                <a:gd name="T31" fmla="*/ 535 h 542"/>
                <a:gd name="T32" fmla="*/ 879 w 1092"/>
                <a:gd name="T33" fmla="*/ 415 h 542"/>
                <a:gd name="T34" fmla="*/ 1028 w 1092"/>
                <a:gd name="T35" fmla="*/ 326 h 542"/>
                <a:gd name="T36" fmla="*/ 1074 w 1092"/>
                <a:gd name="T37" fmla="*/ 300 h 542"/>
                <a:gd name="T38" fmla="*/ 1077 w 1092"/>
                <a:gd name="T39" fmla="*/ 297 h 542"/>
                <a:gd name="T40" fmla="*/ 1091 w 1092"/>
                <a:gd name="T41" fmla="*/ 274 h 542"/>
                <a:gd name="T42" fmla="*/ 1082 w 1092"/>
                <a:gd name="T43" fmla="*/ 246 h 542"/>
                <a:gd name="T44" fmla="*/ 1054 w 1092"/>
                <a:gd name="T45" fmla="*/ 229 h 542"/>
                <a:gd name="T46" fmla="*/ 976 w 1092"/>
                <a:gd name="T47" fmla="*/ 183 h 542"/>
                <a:gd name="T48" fmla="*/ 667 w 1092"/>
                <a:gd name="T49" fmla="*/ 5 h 542"/>
                <a:gd name="T50" fmla="*/ 661 w 1092"/>
                <a:gd name="T51" fmla="*/ 2 h 542"/>
                <a:gd name="T52" fmla="*/ 653 w 1092"/>
                <a:gd name="T53" fmla="*/ 0 h 542"/>
                <a:gd name="T54" fmla="*/ 627 w 1092"/>
                <a:gd name="T55" fmla="*/ 8 h 542"/>
                <a:gd name="T56" fmla="*/ 618 w 1092"/>
                <a:gd name="T57" fmla="*/ 25 h 542"/>
                <a:gd name="T58" fmla="*/ 618 w 1092"/>
                <a:gd name="T59" fmla="*/ 54 h 542"/>
                <a:gd name="T60" fmla="*/ 618 w 1092"/>
                <a:gd name="T61" fmla="*/ 134 h 542"/>
                <a:gd name="T62" fmla="*/ 581 w 1092"/>
                <a:gd name="T63" fmla="*/ 134 h 542"/>
                <a:gd name="T64" fmla="*/ 232 w 1092"/>
                <a:gd name="T65" fmla="*/ 146 h 542"/>
                <a:gd name="T66" fmla="*/ 28 w 1092"/>
                <a:gd name="T67" fmla="*/ 154 h 542"/>
                <a:gd name="T68" fmla="*/ 28 w 1092"/>
                <a:gd name="T69" fmla="*/ 157 h 542"/>
                <a:gd name="T70" fmla="*/ 232 w 1092"/>
                <a:gd name="T71" fmla="*/ 166 h 542"/>
                <a:gd name="T72" fmla="*/ 581 w 1092"/>
                <a:gd name="T73" fmla="*/ 177 h 542"/>
                <a:gd name="T74" fmla="*/ 618 w 1092"/>
                <a:gd name="T75" fmla="*/ 177 h 542"/>
                <a:gd name="T76" fmla="*/ 635 w 1092"/>
                <a:gd name="T77" fmla="*/ 177 h 542"/>
                <a:gd name="T78" fmla="*/ 659 w 1092"/>
                <a:gd name="T79" fmla="*/ 163 h 542"/>
                <a:gd name="T80" fmla="*/ 664 w 1092"/>
                <a:gd name="T81" fmla="*/ 148 h 542"/>
                <a:gd name="T82" fmla="*/ 664 w 1092"/>
                <a:gd name="T83" fmla="*/ 140 h 542"/>
                <a:gd name="T84" fmla="*/ 664 w 1092"/>
                <a:gd name="T85" fmla="*/ 108 h 542"/>
                <a:gd name="T86" fmla="*/ 848 w 1092"/>
                <a:gd name="T87" fmla="*/ 171 h 542"/>
                <a:gd name="T88" fmla="*/ 1011 w 1092"/>
                <a:gd name="T89" fmla="*/ 269 h 542"/>
                <a:gd name="T90" fmla="*/ 950 w 1092"/>
                <a:gd name="T91" fmla="*/ 306 h 542"/>
                <a:gd name="T92" fmla="*/ 667 w 1092"/>
                <a:gd name="T93" fmla="*/ 478 h 542"/>
                <a:gd name="T94" fmla="*/ 664 w 1092"/>
                <a:gd name="T95" fmla="*/ 401 h 542"/>
                <a:gd name="T96" fmla="*/ 618 w 1092"/>
                <a:gd name="T97" fmla="*/ 143 h 542"/>
                <a:gd name="T98" fmla="*/ 641 w 1092"/>
                <a:gd name="T99" fmla="*/ 48 h 542"/>
                <a:gd name="T100" fmla="*/ 667 w 1092"/>
                <a:gd name="T101" fmla="*/ 34 h 542"/>
                <a:gd name="T102" fmla="*/ 667 w 1092"/>
                <a:gd name="T103" fmla="*/ 506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2" h="542">
                  <a:moveTo>
                    <a:pt x="661" y="386"/>
                  </a:moveTo>
                  <a:lnTo>
                    <a:pt x="661" y="386"/>
                  </a:lnTo>
                  <a:lnTo>
                    <a:pt x="659" y="381"/>
                  </a:lnTo>
                  <a:lnTo>
                    <a:pt x="653" y="372"/>
                  </a:lnTo>
                  <a:lnTo>
                    <a:pt x="644" y="369"/>
                  </a:lnTo>
                  <a:lnTo>
                    <a:pt x="635" y="366"/>
                  </a:lnTo>
                  <a:lnTo>
                    <a:pt x="635" y="366"/>
                  </a:lnTo>
                  <a:lnTo>
                    <a:pt x="630" y="363"/>
                  </a:lnTo>
                  <a:lnTo>
                    <a:pt x="627" y="363"/>
                  </a:lnTo>
                  <a:lnTo>
                    <a:pt x="624" y="363"/>
                  </a:lnTo>
                  <a:lnTo>
                    <a:pt x="618" y="363"/>
                  </a:lnTo>
                  <a:lnTo>
                    <a:pt x="618" y="363"/>
                  </a:lnTo>
                  <a:lnTo>
                    <a:pt x="607" y="363"/>
                  </a:lnTo>
                  <a:lnTo>
                    <a:pt x="607" y="363"/>
                  </a:lnTo>
                  <a:lnTo>
                    <a:pt x="581" y="366"/>
                  </a:lnTo>
                  <a:lnTo>
                    <a:pt x="581" y="366"/>
                  </a:lnTo>
                  <a:lnTo>
                    <a:pt x="392" y="369"/>
                  </a:lnTo>
                  <a:lnTo>
                    <a:pt x="392" y="369"/>
                  </a:lnTo>
                  <a:lnTo>
                    <a:pt x="232" y="375"/>
                  </a:lnTo>
                  <a:lnTo>
                    <a:pt x="232" y="375"/>
                  </a:lnTo>
                  <a:lnTo>
                    <a:pt x="106" y="381"/>
                  </a:lnTo>
                  <a:lnTo>
                    <a:pt x="106" y="381"/>
                  </a:lnTo>
                  <a:lnTo>
                    <a:pt x="28" y="386"/>
                  </a:lnTo>
                  <a:lnTo>
                    <a:pt x="28" y="386"/>
                  </a:lnTo>
                  <a:lnTo>
                    <a:pt x="0" y="386"/>
                  </a:lnTo>
                  <a:lnTo>
                    <a:pt x="0" y="386"/>
                  </a:lnTo>
                  <a:lnTo>
                    <a:pt x="28" y="389"/>
                  </a:lnTo>
                  <a:lnTo>
                    <a:pt x="28" y="389"/>
                  </a:lnTo>
                  <a:lnTo>
                    <a:pt x="106" y="392"/>
                  </a:lnTo>
                  <a:lnTo>
                    <a:pt x="106" y="392"/>
                  </a:lnTo>
                  <a:lnTo>
                    <a:pt x="232" y="398"/>
                  </a:lnTo>
                  <a:lnTo>
                    <a:pt x="232" y="398"/>
                  </a:lnTo>
                  <a:lnTo>
                    <a:pt x="392" y="403"/>
                  </a:lnTo>
                  <a:lnTo>
                    <a:pt x="392" y="403"/>
                  </a:lnTo>
                  <a:lnTo>
                    <a:pt x="581" y="406"/>
                  </a:lnTo>
                  <a:lnTo>
                    <a:pt x="581" y="406"/>
                  </a:lnTo>
                  <a:lnTo>
                    <a:pt x="607" y="409"/>
                  </a:lnTo>
                  <a:lnTo>
                    <a:pt x="607" y="409"/>
                  </a:lnTo>
                  <a:lnTo>
                    <a:pt x="618" y="409"/>
                  </a:lnTo>
                  <a:lnTo>
                    <a:pt x="618" y="409"/>
                  </a:lnTo>
                  <a:lnTo>
                    <a:pt x="618" y="435"/>
                  </a:lnTo>
                  <a:lnTo>
                    <a:pt x="618" y="435"/>
                  </a:lnTo>
                  <a:lnTo>
                    <a:pt x="618" y="486"/>
                  </a:lnTo>
                  <a:lnTo>
                    <a:pt x="615" y="501"/>
                  </a:lnTo>
                  <a:lnTo>
                    <a:pt x="615" y="504"/>
                  </a:lnTo>
                  <a:lnTo>
                    <a:pt x="615" y="506"/>
                  </a:lnTo>
                  <a:lnTo>
                    <a:pt x="615" y="509"/>
                  </a:lnTo>
                  <a:lnTo>
                    <a:pt x="615" y="509"/>
                  </a:lnTo>
                  <a:lnTo>
                    <a:pt x="618" y="512"/>
                  </a:lnTo>
                  <a:lnTo>
                    <a:pt x="618" y="512"/>
                  </a:lnTo>
                  <a:lnTo>
                    <a:pt x="618" y="515"/>
                  </a:lnTo>
                  <a:lnTo>
                    <a:pt x="618" y="515"/>
                  </a:lnTo>
                  <a:lnTo>
                    <a:pt x="618" y="521"/>
                  </a:lnTo>
                  <a:lnTo>
                    <a:pt x="618" y="521"/>
                  </a:lnTo>
                  <a:lnTo>
                    <a:pt x="624" y="527"/>
                  </a:lnTo>
                  <a:lnTo>
                    <a:pt x="630" y="535"/>
                  </a:lnTo>
                  <a:lnTo>
                    <a:pt x="630" y="535"/>
                  </a:lnTo>
                  <a:lnTo>
                    <a:pt x="638" y="538"/>
                  </a:lnTo>
                  <a:lnTo>
                    <a:pt x="647" y="541"/>
                  </a:lnTo>
                  <a:lnTo>
                    <a:pt x="647" y="541"/>
                  </a:lnTo>
                  <a:lnTo>
                    <a:pt x="661" y="538"/>
                  </a:lnTo>
                  <a:lnTo>
                    <a:pt x="661" y="538"/>
                  </a:lnTo>
                  <a:lnTo>
                    <a:pt x="664" y="535"/>
                  </a:lnTo>
                  <a:lnTo>
                    <a:pt x="667" y="535"/>
                  </a:lnTo>
                  <a:lnTo>
                    <a:pt x="670" y="532"/>
                  </a:lnTo>
                  <a:lnTo>
                    <a:pt x="681" y="527"/>
                  </a:lnTo>
                  <a:lnTo>
                    <a:pt x="681" y="527"/>
                  </a:lnTo>
                  <a:lnTo>
                    <a:pt x="879" y="415"/>
                  </a:lnTo>
                  <a:lnTo>
                    <a:pt x="879" y="415"/>
                  </a:lnTo>
                  <a:lnTo>
                    <a:pt x="979" y="355"/>
                  </a:lnTo>
                  <a:lnTo>
                    <a:pt x="979" y="355"/>
                  </a:lnTo>
                  <a:lnTo>
                    <a:pt x="1028" y="326"/>
                  </a:lnTo>
                  <a:lnTo>
                    <a:pt x="1054" y="312"/>
                  </a:lnTo>
                  <a:lnTo>
                    <a:pt x="1068" y="303"/>
                  </a:lnTo>
                  <a:lnTo>
                    <a:pt x="1071" y="300"/>
                  </a:lnTo>
                  <a:lnTo>
                    <a:pt x="1074" y="300"/>
                  </a:lnTo>
                  <a:lnTo>
                    <a:pt x="1074" y="300"/>
                  </a:lnTo>
                  <a:lnTo>
                    <a:pt x="1074" y="300"/>
                  </a:lnTo>
                  <a:lnTo>
                    <a:pt x="1077" y="297"/>
                  </a:lnTo>
                  <a:lnTo>
                    <a:pt x="1077" y="297"/>
                  </a:lnTo>
                  <a:lnTo>
                    <a:pt x="1082" y="292"/>
                  </a:lnTo>
                  <a:lnTo>
                    <a:pt x="1088" y="283"/>
                  </a:lnTo>
                  <a:lnTo>
                    <a:pt x="1088" y="283"/>
                  </a:lnTo>
                  <a:lnTo>
                    <a:pt x="1091" y="274"/>
                  </a:lnTo>
                  <a:lnTo>
                    <a:pt x="1091" y="263"/>
                  </a:lnTo>
                  <a:lnTo>
                    <a:pt x="1091" y="263"/>
                  </a:lnTo>
                  <a:lnTo>
                    <a:pt x="1085" y="252"/>
                  </a:lnTo>
                  <a:lnTo>
                    <a:pt x="1082" y="246"/>
                  </a:lnTo>
                  <a:lnTo>
                    <a:pt x="1082" y="246"/>
                  </a:lnTo>
                  <a:lnTo>
                    <a:pt x="1071" y="237"/>
                  </a:lnTo>
                  <a:lnTo>
                    <a:pt x="1065" y="234"/>
                  </a:lnTo>
                  <a:lnTo>
                    <a:pt x="1054" y="229"/>
                  </a:lnTo>
                  <a:lnTo>
                    <a:pt x="1028" y="211"/>
                  </a:lnTo>
                  <a:lnTo>
                    <a:pt x="1028" y="211"/>
                  </a:lnTo>
                  <a:lnTo>
                    <a:pt x="976" y="183"/>
                  </a:lnTo>
                  <a:lnTo>
                    <a:pt x="976" y="183"/>
                  </a:lnTo>
                  <a:lnTo>
                    <a:pt x="876" y="126"/>
                  </a:lnTo>
                  <a:lnTo>
                    <a:pt x="876" y="126"/>
                  </a:lnTo>
                  <a:lnTo>
                    <a:pt x="678" y="11"/>
                  </a:lnTo>
                  <a:lnTo>
                    <a:pt x="667" y="5"/>
                  </a:lnTo>
                  <a:lnTo>
                    <a:pt x="667" y="5"/>
                  </a:lnTo>
                  <a:lnTo>
                    <a:pt x="664" y="2"/>
                  </a:lnTo>
                  <a:lnTo>
                    <a:pt x="661" y="2"/>
                  </a:lnTo>
                  <a:lnTo>
                    <a:pt x="661" y="2"/>
                  </a:lnTo>
                  <a:lnTo>
                    <a:pt x="659" y="0"/>
                  </a:lnTo>
                  <a:lnTo>
                    <a:pt x="659" y="0"/>
                  </a:lnTo>
                  <a:lnTo>
                    <a:pt x="653" y="0"/>
                  </a:lnTo>
                  <a:lnTo>
                    <a:pt x="653" y="0"/>
                  </a:lnTo>
                  <a:lnTo>
                    <a:pt x="644" y="0"/>
                  </a:lnTo>
                  <a:lnTo>
                    <a:pt x="635" y="2"/>
                  </a:lnTo>
                  <a:lnTo>
                    <a:pt x="635" y="2"/>
                  </a:lnTo>
                  <a:lnTo>
                    <a:pt x="627" y="8"/>
                  </a:lnTo>
                  <a:lnTo>
                    <a:pt x="621" y="14"/>
                  </a:lnTo>
                  <a:lnTo>
                    <a:pt x="621" y="14"/>
                  </a:lnTo>
                  <a:lnTo>
                    <a:pt x="618" y="25"/>
                  </a:lnTo>
                  <a:lnTo>
                    <a:pt x="618" y="25"/>
                  </a:lnTo>
                  <a:lnTo>
                    <a:pt x="615" y="31"/>
                  </a:lnTo>
                  <a:lnTo>
                    <a:pt x="615" y="34"/>
                  </a:lnTo>
                  <a:lnTo>
                    <a:pt x="615" y="40"/>
                  </a:lnTo>
                  <a:lnTo>
                    <a:pt x="618" y="54"/>
                  </a:lnTo>
                  <a:lnTo>
                    <a:pt x="618" y="54"/>
                  </a:lnTo>
                  <a:lnTo>
                    <a:pt x="618" y="108"/>
                  </a:lnTo>
                  <a:lnTo>
                    <a:pt x="618" y="108"/>
                  </a:lnTo>
                  <a:lnTo>
                    <a:pt x="618" y="134"/>
                  </a:lnTo>
                  <a:lnTo>
                    <a:pt x="618" y="134"/>
                  </a:lnTo>
                  <a:lnTo>
                    <a:pt x="607" y="134"/>
                  </a:lnTo>
                  <a:lnTo>
                    <a:pt x="607" y="134"/>
                  </a:lnTo>
                  <a:lnTo>
                    <a:pt x="581" y="134"/>
                  </a:lnTo>
                  <a:lnTo>
                    <a:pt x="581" y="134"/>
                  </a:lnTo>
                  <a:lnTo>
                    <a:pt x="392" y="140"/>
                  </a:lnTo>
                  <a:lnTo>
                    <a:pt x="392" y="140"/>
                  </a:lnTo>
                  <a:lnTo>
                    <a:pt x="232" y="146"/>
                  </a:lnTo>
                  <a:lnTo>
                    <a:pt x="232" y="146"/>
                  </a:lnTo>
                  <a:lnTo>
                    <a:pt x="106" y="148"/>
                  </a:lnTo>
                  <a:lnTo>
                    <a:pt x="106" y="148"/>
                  </a:lnTo>
                  <a:lnTo>
                    <a:pt x="28" y="154"/>
                  </a:lnTo>
                  <a:lnTo>
                    <a:pt x="28" y="154"/>
                  </a:lnTo>
                  <a:lnTo>
                    <a:pt x="0" y="154"/>
                  </a:lnTo>
                  <a:lnTo>
                    <a:pt x="0" y="154"/>
                  </a:lnTo>
                  <a:lnTo>
                    <a:pt x="28" y="157"/>
                  </a:lnTo>
                  <a:lnTo>
                    <a:pt x="28" y="157"/>
                  </a:lnTo>
                  <a:lnTo>
                    <a:pt x="106" y="160"/>
                  </a:lnTo>
                  <a:lnTo>
                    <a:pt x="106" y="160"/>
                  </a:lnTo>
                  <a:lnTo>
                    <a:pt x="232" y="166"/>
                  </a:lnTo>
                  <a:lnTo>
                    <a:pt x="232" y="166"/>
                  </a:lnTo>
                  <a:lnTo>
                    <a:pt x="392" y="171"/>
                  </a:lnTo>
                  <a:lnTo>
                    <a:pt x="392" y="171"/>
                  </a:lnTo>
                  <a:lnTo>
                    <a:pt x="581" y="177"/>
                  </a:lnTo>
                  <a:lnTo>
                    <a:pt x="581" y="177"/>
                  </a:lnTo>
                  <a:lnTo>
                    <a:pt x="607" y="177"/>
                  </a:lnTo>
                  <a:lnTo>
                    <a:pt x="607" y="177"/>
                  </a:lnTo>
                  <a:lnTo>
                    <a:pt x="618" y="177"/>
                  </a:lnTo>
                  <a:lnTo>
                    <a:pt x="624" y="177"/>
                  </a:lnTo>
                  <a:lnTo>
                    <a:pt x="627" y="177"/>
                  </a:lnTo>
                  <a:lnTo>
                    <a:pt x="627" y="177"/>
                  </a:lnTo>
                  <a:lnTo>
                    <a:pt x="635" y="177"/>
                  </a:lnTo>
                  <a:lnTo>
                    <a:pt x="635" y="177"/>
                  </a:lnTo>
                  <a:lnTo>
                    <a:pt x="644" y="174"/>
                  </a:lnTo>
                  <a:lnTo>
                    <a:pt x="653" y="168"/>
                  </a:lnTo>
                  <a:lnTo>
                    <a:pt x="659" y="163"/>
                  </a:lnTo>
                  <a:lnTo>
                    <a:pt x="661" y="154"/>
                  </a:lnTo>
                  <a:lnTo>
                    <a:pt x="661" y="154"/>
                  </a:lnTo>
                  <a:lnTo>
                    <a:pt x="664" y="151"/>
                  </a:lnTo>
                  <a:lnTo>
                    <a:pt x="664" y="148"/>
                  </a:lnTo>
                  <a:lnTo>
                    <a:pt x="664" y="146"/>
                  </a:lnTo>
                  <a:lnTo>
                    <a:pt x="664" y="143"/>
                  </a:lnTo>
                  <a:lnTo>
                    <a:pt x="664" y="143"/>
                  </a:lnTo>
                  <a:lnTo>
                    <a:pt x="664" y="140"/>
                  </a:lnTo>
                  <a:lnTo>
                    <a:pt x="664" y="134"/>
                  </a:lnTo>
                  <a:lnTo>
                    <a:pt x="664" y="134"/>
                  </a:lnTo>
                  <a:lnTo>
                    <a:pt x="664" y="108"/>
                  </a:lnTo>
                  <a:lnTo>
                    <a:pt x="664" y="108"/>
                  </a:lnTo>
                  <a:lnTo>
                    <a:pt x="667" y="63"/>
                  </a:lnTo>
                  <a:lnTo>
                    <a:pt x="667" y="63"/>
                  </a:lnTo>
                  <a:lnTo>
                    <a:pt x="848" y="171"/>
                  </a:lnTo>
                  <a:lnTo>
                    <a:pt x="848" y="171"/>
                  </a:lnTo>
                  <a:lnTo>
                    <a:pt x="948" y="231"/>
                  </a:lnTo>
                  <a:lnTo>
                    <a:pt x="948" y="231"/>
                  </a:lnTo>
                  <a:lnTo>
                    <a:pt x="999" y="260"/>
                  </a:lnTo>
                  <a:lnTo>
                    <a:pt x="1011" y="269"/>
                  </a:lnTo>
                  <a:lnTo>
                    <a:pt x="999" y="277"/>
                  </a:lnTo>
                  <a:lnTo>
                    <a:pt x="999" y="277"/>
                  </a:lnTo>
                  <a:lnTo>
                    <a:pt x="950" y="306"/>
                  </a:lnTo>
                  <a:lnTo>
                    <a:pt x="950" y="306"/>
                  </a:lnTo>
                  <a:lnTo>
                    <a:pt x="850" y="366"/>
                  </a:lnTo>
                  <a:lnTo>
                    <a:pt x="850" y="366"/>
                  </a:lnTo>
                  <a:lnTo>
                    <a:pt x="667" y="478"/>
                  </a:lnTo>
                  <a:lnTo>
                    <a:pt x="667" y="478"/>
                  </a:lnTo>
                  <a:lnTo>
                    <a:pt x="664" y="435"/>
                  </a:lnTo>
                  <a:lnTo>
                    <a:pt x="664" y="435"/>
                  </a:lnTo>
                  <a:lnTo>
                    <a:pt x="664" y="409"/>
                  </a:lnTo>
                  <a:lnTo>
                    <a:pt x="664" y="401"/>
                  </a:lnTo>
                  <a:lnTo>
                    <a:pt x="664" y="401"/>
                  </a:lnTo>
                  <a:lnTo>
                    <a:pt x="664" y="395"/>
                  </a:lnTo>
                  <a:lnTo>
                    <a:pt x="661" y="386"/>
                  </a:lnTo>
                  <a:close/>
                  <a:moveTo>
                    <a:pt x="618" y="143"/>
                  </a:moveTo>
                  <a:lnTo>
                    <a:pt x="618" y="143"/>
                  </a:lnTo>
                  <a:close/>
                  <a:moveTo>
                    <a:pt x="627" y="134"/>
                  </a:moveTo>
                  <a:lnTo>
                    <a:pt x="627" y="134"/>
                  </a:lnTo>
                  <a:close/>
                  <a:moveTo>
                    <a:pt x="641" y="48"/>
                  </a:moveTo>
                  <a:lnTo>
                    <a:pt x="641" y="48"/>
                  </a:lnTo>
                  <a:close/>
                  <a:moveTo>
                    <a:pt x="667" y="34"/>
                  </a:moveTo>
                  <a:lnTo>
                    <a:pt x="667" y="31"/>
                  </a:lnTo>
                  <a:lnTo>
                    <a:pt x="667" y="34"/>
                  </a:lnTo>
                  <a:close/>
                  <a:moveTo>
                    <a:pt x="641" y="492"/>
                  </a:moveTo>
                  <a:lnTo>
                    <a:pt x="641" y="492"/>
                  </a:lnTo>
                  <a:close/>
                  <a:moveTo>
                    <a:pt x="667" y="506"/>
                  </a:moveTo>
                  <a:lnTo>
                    <a:pt x="667" y="5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87" name="Freeform 22"/>
            <p:cNvSpPr>
              <a:spLocks noChangeArrowheads="1"/>
            </p:cNvSpPr>
            <p:nvPr/>
          </p:nvSpPr>
          <p:spPr bwMode="auto">
            <a:xfrm>
              <a:off x="5532217" y="2880669"/>
              <a:ext cx="218781" cy="116990"/>
            </a:xfrm>
            <a:custGeom>
              <a:avLst/>
              <a:gdLst>
                <a:gd name="T0" fmla="*/ 857 w 1090"/>
                <a:gd name="T1" fmla="*/ 381 h 545"/>
                <a:gd name="T2" fmla="*/ 507 w 1090"/>
                <a:gd name="T3" fmla="*/ 370 h 545"/>
                <a:gd name="T4" fmla="*/ 461 w 1090"/>
                <a:gd name="T5" fmla="*/ 367 h 545"/>
                <a:gd name="T6" fmla="*/ 444 w 1090"/>
                <a:gd name="T7" fmla="*/ 370 h 545"/>
                <a:gd name="T8" fmla="*/ 433 w 1090"/>
                <a:gd name="T9" fmla="*/ 384 h 545"/>
                <a:gd name="T10" fmla="*/ 430 w 1090"/>
                <a:gd name="T11" fmla="*/ 401 h 545"/>
                <a:gd name="T12" fmla="*/ 427 w 1090"/>
                <a:gd name="T13" fmla="*/ 441 h 545"/>
                <a:gd name="T14" fmla="*/ 241 w 1090"/>
                <a:gd name="T15" fmla="*/ 370 h 545"/>
                <a:gd name="T16" fmla="*/ 81 w 1090"/>
                <a:gd name="T17" fmla="*/ 272 h 545"/>
                <a:gd name="T18" fmla="*/ 146 w 1090"/>
                <a:gd name="T19" fmla="*/ 235 h 545"/>
                <a:gd name="T20" fmla="*/ 427 w 1090"/>
                <a:gd name="T21" fmla="*/ 66 h 545"/>
                <a:gd name="T22" fmla="*/ 427 w 1090"/>
                <a:gd name="T23" fmla="*/ 149 h 545"/>
                <a:gd name="T24" fmla="*/ 427 w 1090"/>
                <a:gd name="T25" fmla="*/ 161 h 545"/>
                <a:gd name="T26" fmla="*/ 433 w 1090"/>
                <a:gd name="T27" fmla="*/ 178 h 545"/>
                <a:gd name="T28" fmla="*/ 456 w 1090"/>
                <a:gd name="T29" fmla="*/ 192 h 545"/>
                <a:gd name="T30" fmla="*/ 499 w 1090"/>
                <a:gd name="T31" fmla="*/ 192 h 545"/>
                <a:gd name="T32" fmla="*/ 851 w 1090"/>
                <a:gd name="T33" fmla="*/ 181 h 545"/>
                <a:gd name="T34" fmla="*/ 1054 w 1090"/>
                <a:gd name="T35" fmla="*/ 172 h 545"/>
                <a:gd name="T36" fmla="*/ 1054 w 1090"/>
                <a:gd name="T37" fmla="*/ 169 h 545"/>
                <a:gd name="T38" fmla="*/ 851 w 1090"/>
                <a:gd name="T39" fmla="*/ 161 h 545"/>
                <a:gd name="T40" fmla="*/ 499 w 1090"/>
                <a:gd name="T41" fmla="*/ 149 h 545"/>
                <a:gd name="T42" fmla="*/ 473 w 1090"/>
                <a:gd name="T43" fmla="*/ 135 h 545"/>
                <a:gd name="T44" fmla="*/ 476 w 1090"/>
                <a:gd name="T45" fmla="*/ 54 h 545"/>
                <a:gd name="T46" fmla="*/ 476 w 1090"/>
                <a:gd name="T47" fmla="*/ 32 h 545"/>
                <a:gd name="T48" fmla="*/ 476 w 1090"/>
                <a:gd name="T49" fmla="*/ 20 h 545"/>
                <a:gd name="T50" fmla="*/ 456 w 1090"/>
                <a:gd name="T51" fmla="*/ 3 h 545"/>
                <a:gd name="T52" fmla="*/ 438 w 1090"/>
                <a:gd name="T53" fmla="*/ 3 h 545"/>
                <a:gd name="T54" fmla="*/ 416 w 1090"/>
                <a:gd name="T55" fmla="*/ 14 h 545"/>
                <a:gd name="T56" fmla="*/ 118 w 1090"/>
                <a:gd name="T57" fmla="*/ 186 h 545"/>
                <a:gd name="T58" fmla="*/ 20 w 1090"/>
                <a:gd name="T59" fmla="*/ 244 h 545"/>
                <a:gd name="T60" fmla="*/ 15 w 1090"/>
                <a:gd name="T61" fmla="*/ 246 h 545"/>
                <a:gd name="T62" fmla="*/ 0 w 1090"/>
                <a:gd name="T63" fmla="*/ 266 h 545"/>
                <a:gd name="T64" fmla="*/ 3 w 1090"/>
                <a:gd name="T65" fmla="*/ 289 h 545"/>
                <a:gd name="T66" fmla="*/ 18 w 1090"/>
                <a:gd name="T67" fmla="*/ 301 h 545"/>
                <a:gd name="T68" fmla="*/ 60 w 1090"/>
                <a:gd name="T69" fmla="*/ 326 h 545"/>
                <a:gd name="T70" fmla="*/ 212 w 1090"/>
                <a:gd name="T71" fmla="*/ 415 h 545"/>
                <a:gd name="T72" fmla="*/ 433 w 1090"/>
                <a:gd name="T73" fmla="*/ 541 h 545"/>
                <a:gd name="T74" fmla="*/ 436 w 1090"/>
                <a:gd name="T75" fmla="*/ 544 h 545"/>
                <a:gd name="T76" fmla="*/ 447 w 1090"/>
                <a:gd name="T77" fmla="*/ 544 h 545"/>
                <a:gd name="T78" fmla="*/ 473 w 1090"/>
                <a:gd name="T79" fmla="*/ 527 h 545"/>
                <a:gd name="T80" fmla="*/ 476 w 1090"/>
                <a:gd name="T81" fmla="*/ 516 h 545"/>
                <a:gd name="T82" fmla="*/ 476 w 1090"/>
                <a:gd name="T83" fmla="*/ 496 h 545"/>
                <a:gd name="T84" fmla="*/ 476 w 1090"/>
                <a:gd name="T85" fmla="*/ 412 h 545"/>
                <a:gd name="T86" fmla="*/ 504 w 1090"/>
                <a:gd name="T87" fmla="*/ 412 h 545"/>
                <a:gd name="T88" fmla="*/ 857 w 1090"/>
                <a:gd name="T89" fmla="*/ 401 h 545"/>
                <a:gd name="T90" fmla="*/ 1060 w 1090"/>
                <a:gd name="T91" fmla="*/ 392 h 545"/>
                <a:gd name="T92" fmla="*/ 1060 w 1090"/>
                <a:gd name="T93" fmla="*/ 390 h 545"/>
                <a:gd name="T94" fmla="*/ 46 w 1090"/>
                <a:gd name="T95" fmla="*/ 295 h 545"/>
                <a:gd name="T96" fmla="*/ 427 w 1090"/>
                <a:gd name="T97" fmla="*/ 51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0" h="545">
                  <a:moveTo>
                    <a:pt x="983" y="384"/>
                  </a:moveTo>
                  <a:lnTo>
                    <a:pt x="983" y="384"/>
                  </a:lnTo>
                  <a:lnTo>
                    <a:pt x="857" y="381"/>
                  </a:lnTo>
                  <a:lnTo>
                    <a:pt x="857" y="381"/>
                  </a:lnTo>
                  <a:lnTo>
                    <a:pt x="696" y="375"/>
                  </a:lnTo>
                  <a:lnTo>
                    <a:pt x="696" y="375"/>
                  </a:lnTo>
                  <a:lnTo>
                    <a:pt x="507" y="370"/>
                  </a:lnTo>
                  <a:lnTo>
                    <a:pt x="507" y="370"/>
                  </a:lnTo>
                  <a:lnTo>
                    <a:pt x="482" y="370"/>
                  </a:lnTo>
                  <a:lnTo>
                    <a:pt x="482" y="370"/>
                  </a:lnTo>
                  <a:lnTo>
                    <a:pt x="467" y="367"/>
                  </a:lnTo>
                  <a:lnTo>
                    <a:pt x="461" y="367"/>
                  </a:lnTo>
                  <a:lnTo>
                    <a:pt x="459" y="367"/>
                  </a:lnTo>
                  <a:lnTo>
                    <a:pt x="456" y="367"/>
                  </a:lnTo>
                  <a:lnTo>
                    <a:pt x="456" y="367"/>
                  </a:lnTo>
                  <a:lnTo>
                    <a:pt x="444" y="370"/>
                  </a:lnTo>
                  <a:lnTo>
                    <a:pt x="444" y="370"/>
                  </a:lnTo>
                  <a:lnTo>
                    <a:pt x="438" y="375"/>
                  </a:lnTo>
                  <a:lnTo>
                    <a:pt x="433" y="384"/>
                  </a:lnTo>
                  <a:lnTo>
                    <a:pt x="433" y="384"/>
                  </a:lnTo>
                  <a:lnTo>
                    <a:pt x="430" y="387"/>
                  </a:lnTo>
                  <a:lnTo>
                    <a:pt x="430" y="392"/>
                  </a:lnTo>
                  <a:lnTo>
                    <a:pt x="430" y="395"/>
                  </a:lnTo>
                  <a:lnTo>
                    <a:pt x="430" y="401"/>
                  </a:lnTo>
                  <a:lnTo>
                    <a:pt x="430" y="415"/>
                  </a:lnTo>
                  <a:lnTo>
                    <a:pt x="430" y="415"/>
                  </a:lnTo>
                  <a:lnTo>
                    <a:pt x="427" y="441"/>
                  </a:lnTo>
                  <a:lnTo>
                    <a:pt x="427" y="441"/>
                  </a:lnTo>
                  <a:lnTo>
                    <a:pt x="427" y="481"/>
                  </a:lnTo>
                  <a:lnTo>
                    <a:pt x="427" y="481"/>
                  </a:lnTo>
                  <a:lnTo>
                    <a:pt x="241" y="370"/>
                  </a:lnTo>
                  <a:lnTo>
                    <a:pt x="241" y="370"/>
                  </a:lnTo>
                  <a:lnTo>
                    <a:pt x="141" y="310"/>
                  </a:lnTo>
                  <a:lnTo>
                    <a:pt x="141" y="310"/>
                  </a:lnTo>
                  <a:lnTo>
                    <a:pt x="89" y="278"/>
                  </a:lnTo>
                  <a:lnTo>
                    <a:pt x="81" y="272"/>
                  </a:lnTo>
                  <a:lnTo>
                    <a:pt x="95" y="266"/>
                  </a:lnTo>
                  <a:lnTo>
                    <a:pt x="95" y="266"/>
                  </a:lnTo>
                  <a:lnTo>
                    <a:pt x="146" y="235"/>
                  </a:lnTo>
                  <a:lnTo>
                    <a:pt x="146" y="235"/>
                  </a:lnTo>
                  <a:lnTo>
                    <a:pt x="246" y="175"/>
                  </a:lnTo>
                  <a:lnTo>
                    <a:pt x="246" y="175"/>
                  </a:lnTo>
                  <a:lnTo>
                    <a:pt x="427" y="66"/>
                  </a:lnTo>
                  <a:lnTo>
                    <a:pt x="427" y="66"/>
                  </a:lnTo>
                  <a:lnTo>
                    <a:pt x="427" y="109"/>
                  </a:lnTo>
                  <a:lnTo>
                    <a:pt x="427" y="109"/>
                  </a:lnTo>
                  <a:lnTo>
                    <a:pt x="427" y="135"/>
                  </a:lnTo>
                  <a:lnTo>
                    <a:pt x="427" y="149"/>
                  </a:lnTo>
                  <a:lnTo>
                    <a:pt x="427" y="155"/>
                  </a:lnTo>
                  <a:lnTo>
                    <a:pt x="427" y="158"/>
                  </a:lnTo>
                  <a:lnTo>
                    <a:pt x="427" y="158"/>
                  </a:lnTo>
                  <a:lnTo>
                    <a:pt x="427" y="161"/>
                  </a:lnTo>
                  <a:lnTo>
                    <a:pt x="427" y="161"/>
                  </a:lnTo>
                  <a:lnTo>
                    <a:pt x="430" y="169"/>
                  </a:lnTo>
                  <a:lnTo>
                    <a:pt x="430" y="169"/>
                  </a:lnTo>
                  <a:lnTo>
                    <a:pt x="433" y="178"/>
                  </a:lnTo>
                  <a:lnTo>
                    <a:pt x="441" y="183"/>
                  </a:lnTo>
                  <a:lnTo>
                    <a:pt x="447" y="189"/>
                  </a:lnTo>
                  <a:lnTo>
                    <a:pt x="456" y="192"/>
                  </a:lnTo>
                  <a:lnTo>
                    <a:pt x="456" y="192"/>
                  </a:lnTo>
                  <a:lnTo>
                    <a:pt x="467" y="192"/>
                  </a:lnTo>
                  <a:lnTo>
                    <a:pt x="473" y="192"/>
                  </a:lnTo>
                  <a:lnTo>
                    <a:pt x="473" y="192"/>
                  </a:lnTo>
                  <a:lnTo>
                    <a:pt x="499" y="192"/>
                  </a:lnTo>
                  <a:lnTo>
                    <a:pt x="499" y="192"/>
                  </a:lnTo>
                  <a:lnTo>
                    <a:pt x="691" y="186"/>
                  </a:lnTo>
                  <a:lnTo>
                    <a:pt x="691" y="186"/>
                  </a:lnTo>
                  <a:lnTo>
                    <a:pt x="851" y="181"/>
                  </a:lnTo>
                  <a:lnTo>
                    <a:pt x="851" y="181"/>
                  </a:lnTo>
                  <a:lnTo>
                    <a:pt x="974" y="175"/>
                  </a:lnTo>
                  <a:lnTo>
                    <a:pt x="974" y="175"/>
                  </a:lnTo>
                  <a:lnTo>
                    <a:pt x="1054" y="172"/>
                  </a:lnTo>
                  <a:lnTo>
                    <a:pt x="1054" y="172"/>
                  </a:lnTo>
                  <a:lnTo>
                    <a:pt x="1083" y="169"/>
                  </a:lnTo>
                  <a:lnTo>
                    <a:pt x="1083" y="169"/>
                  </a:lnTo>
                  <a:lnTo>
                    <a:pt x="1054" y="169"/>
                  </a:lnTo>
                  <a:lnTo>
                    <a:pt x="1054" y="169"/>
                  </a:lnTo>
                  <a:lnTo>
                    <a:pt x="974" y="163"/>
                  </a:lnTo>
                  <a:lnTo>
                    <a:pt x="974" y="163"/>
                  </a:lnTo>
                  <a:lnTo>
                    <a:pt x="851" y="161"/>
                  </a:lnTo>
                  <a:lnTo>
                    <a:pt x="851" y="161"/>
                  </a:lnTo>
                  <a:lnTo>
                    <a:pt x="691" y="155"/>
                  </a:lnTo>
                  <a:lnTo>
                    <a:pt x="691" y="155"/>
                  </a:lnTo>
                  <a:lnTo>
                    <a:pt x="499" y="149"/>
                  </a:lnTo>
                  <a:lnTo>
                    <a:pt x="499" y="149"/>
                  </a:lnTo>
                  <a:lnTo>
                    <a:pt x="473" y="149"/>
                  </a:lnTo>
                  <a:lnTo>
                    <a:pt x="473" y="149"/>
                  </a:lnTo>
                  <a:lnTo>
                    <a:pt x="473" y="135"/>
                  </a:lnTo>
                  <a:lnTo>
                    <a:pt x="473" y="135"/>
                  </a:lnTo>
                  <a:lnTo>
                    <a:pt x="476" y="109"/>
                  </a:lnTo>
                  <a:lnTo>
                    <a:pt x="476" y="109"/>
                  </a:lnTo>
                  <a:lnTo>
                    <a:pt x="476" y="54"/>
                  </a:lnTo>
                  <a:lnTo>
                    <a:pt x="476" y="43"/>
                  </a:lnTo>
                  <a:lnTo>
                    <a:pt x="476" y="35"/>
                  </a:lnTo>
                  <a:lnTo>
                    <a:pt x="476" y="32"/>
                  </a:lnTo>
                  <a:lnTo>
                    <a:pt x="476" y="32"/>
                  </a:lnTo>
                  <a:lnTo>
                    <a:pt x="476" y="32"/>
                  </a:lnTo>
                  <a:lnTo>
                    <a:pt x="476" y="26"/>
                  </a:lnTo>
                  <a:lnTo>
                    <a:pt x="476" y="26"/>
                  </a:lnTo>
                  <a:lnTo>
                    <a:pt x="476" y="20"/>
                  </a:lnTo>
                  <a:lnTo>
                    <a:pt x="476" y="20"/>
                  </a:lnTo>
                  <a:lnTo>
                    <a:pt x="467" y="9"/>
                  </a:lnTo>
                  <a:lnTo>
                    <a:pt x="456" y="3"/>
                  </a:lnTo>
                  <a:lnTo>
                    <a:pt x="456" y="3"/>
                  </a:lnTo>
                  <a:lnTo>
                    <a:pt x="444" y="0"/>
                  </a:lnTo>
                  <a:lnTo>
                    <a:pt x="444" y="0"/>
                  </a:lnTo>
                  <a:lnTo>
                    <a:pt x="438" y="3"/>
                  </a:lnTo>
                  <a:lnTo>
                    <a:pt x="438" y="3"/>
                  </a:lnTo>
                  <a:lnTo>
                    <a:pt x="433" y="6"/>
                  </a:lnTo>
                  <a:lnTo>
                    <a:pt x="427" y="9"/>
                  </a:lnTo>
                  <a:lnTo>
                    <a:pt x="416" y="14"/>
                  </a:lnTo>
                  <a:lnTo>
                    <a:pt x="416" y="14"/>
                  </a:lnTo>
                  <a:lnTo>
                    <a:pt x="218" y="129"/>
                  </a:lnTo>
                  <a:lnTo>
                    <a:pt x="218" y="129"/>
                  </a:lnTo>
                  <a:lnTo>
                    <a:pt x="118" y="186"/>
                  </a:lnTo>
                  <a:lnTo>
                    <a:pt x="118" y="186"/>
                  </a:lnTo>
                  <a:lnTo>
                    <a:pt x="66" y="218"/>
                  </a:lnTo>
                  <a:lnTo>
                    <a:pt x="40" y="232"/>
                  </a:lnTo>
                  <a:lnTo>
                    <a:pt x="29" y="238"/>
                  </a:lnTo>
                  <a:lnTo>
                    <a:pt x="20" y="244"/>
                  </a:lnTo>
                  <a:lnTo>
                    <a:pt x="18" y="244"/>
                  </a:lnTo>
                  <a:lnTo>
                    <a:pt x="18" y="246"/>
                  </a:lnTo>
                  <a:lnTo>
                    <a:pt x="15" y="246"/>
                  </a:lnTo>
                  <a:lnTo>
                    <a:pt x="15" y="246"/>
                  </a:lnTo>
                  <a:lnTo>
                    <a:pt x="9" y="252"/>
                  </a:lnTo>
                  <a:lnTo>
                    <a:pt x="9" y="252"/>
                  </a:lnTo>
                  <a:lnTo>
                    <a:pt x="3" y="261"/>
                  </a:lnTo>
                  <a:lnTo>
                    <a:pt x="0" y="266"/>
                  </a:lnTo>
                  <a:lnTo>
                    <a:pt x="0" y="275"/>
                  </a:lnTo>
                  <a:lnTo>
                    <a:pt x="0" y="284"/>
                  </a:lnTo>
                  <a:lnTo>
                    <a:pt x="0" y="284"/>
                  </a:lnTo>
                  <a:lnTo>
                    <a:pt x="3" y="289"/>
                  </a:lnTo>
                  <a:lnTo>
                    <a:pt x="9" y="295"/>
                  </a:lnTo>
                  <a:lnTo>
                    <a:pt x="9" y="295"/>
                  </a:lnTo>
                  <a:lnTo>
                    <a:pt x="15" y="301"/>
                  </a:lnTo>
                  <a:lnTo>
                    <a:pt x="18" y="301"/>
                  </a:lnTo>
                  <a:lnTo>
                    <a:pt x="23" y="307"/>
                  </a:lnTo>
                  <a:lnTo>
                    <a:pt x="35" y="312"/>
                  </a:lnTo>
                  <a:lnTo>
                    <a:pt x="60" y="326"/>
                  </a:lnTo>
                  <a:lnTo>
                    <a:pt x="60" y="326"/>
                  </a:lnTo>
                  <a:lnTo>
                    <a:pt x="112" y="358"/>
                  </a:lnTo>
                  <a:lnTo>
                    <a:pt x="112" y="358"/>
                  </a:lnTo>
                  <a:lnTo>
                    <a:pt x="212" y="415"/>
                  </a:lnTo>
                  <a:lnTo>
                    <a:pt x="212" y="415"/>
                  </a:lnTo>
                  <a:lnTo>
                    <a:pt x="410" y="530"/>
                  </a:lnTo>
                  <a:lnTo>
                    <a:pt x="421" y="536"/>
                  </a:lnTo>
                  <a:lnTo>
                    <a:pt x="430" y="538"/>
                  </a:lnTo>
                  <a:lnTo>
                    <a:pt x="433" y="541"/>
                  </a:lnTo>
                  <a:lnTo>
                    <a:pt x="433" y="541"/>
                  </a:lnTo>
                  <a:lnTo>
                    <a:pt x="433" y="541"/>
                  </a:lnTo>
                  <a:lnTo>
                    <a:pt x="436" y="544"/>
                  </a:lnTo>
                  <a:lnTo>
                    <a:pt x="436" y="544"/>
                  </a:lnTo>
                  <a:lnTo>
                    <a:pt x="441" y="544"/>
                  </a:lnTo>
                  <a:lnTo>
                    <a:pt x="441" y="544"/>
                  </a:lnTo>
                  <a:lnTo>
                    <a:pt x="447" y="544"/>
                  </a:lnTo>
                  <a:lnTo>
                    <a:pt x="447" y="544"/>
                  </a:lnTo>
                  <a:lnTo>
                    <a:pt x="459" y="544"/>
                  </a:lnTo>
                  <a:lnTo>
                    <a:pt x="467" y="538"/>
                  </a:lnTo>
                  <a:lnTo>
                    <a:pt x="467" y="538"/>
                  </a:lnTo>
                  <a:lnTo>
                    <a:pt x="473" y="527"/>
                  </a:lnTo>
                  <a:lnTo>
                    <a:pt x="476" y="518"/>
                  </a:lnTo>
                  <a:lnTo>
                    <a:pt x="476" y="518"/>
                  </a:lnTo>
                  <a:lnTo>
                    <a:pt x="476" y="516"/>
                  </a:lnTo>
                  <a:lnTo>
                    <a:pt x="476" y="516"/>
                  </a:lnTo>
                  <a:lnTo>
                    <a:pt x="476" y="513"/>
                  </a:lnTo>
                  <a:lnTo>
                    <a:pt x="476" y="510"/>
                  </a:lnTo>
                  <a:lnTo>
                    <a:pt x="476" y="496"/>
                  </a:lnTo>
                  <a:lnTo>
                    <a:pt x="476" y="496"/>
                  </a:lnTo>
                  <a:lnTo>
                    <a:pt x="476" y="441"/>
                  </a:lnTo>
                  <a:lnTo>
                    <a:pt x="476" y="441"/>
                  </a:lnTo>
                  <a:lnTo>
                    <a:pt x="476" y="415"/>
                  </a:lnTo>
                  <a:lnTo>
                    <a:pt x="476" y="412"/>
                  </a:lnTo>
                  <a:lnTo>
                    <a:pt x="476" y="412"/>
                  </a:lnTo>
                  <a:lnTo>
                    <a:pt x="482" y="412"/>
                  </a:lnTo>
                  <a:lnTo>
                    <a:pt x="482" y="412"/>
                  </a:lnTo>
                  <a:lnTo>
                    <a:pt x="504" y="412"/>
                  </a:lnTo>
                  <a:lnTo>
                    <a:pt x="504" y="412"/>
                  </a:lnTo>
                  <a:lnTo>
                    <a:pt x="696" y="407"/>
                  </a:lnTo>
                  <a:lnTo>
                    <a:pt x="696" y="407"/>
                  </a:lnTo>
                  <a:lnTo>
                    <a:pt x="857" y="401"/>
                  </a:lnTo>
                  <a:lnTo>
                    <a:pt x="857" y="401"/>
                  </a:lnTo>
                  <a:lnTo>
                    <a:pt x="983" y="395"/>
                  </a:lnTo>
                  <a:lnTo>
                    <a:pt x="983" y="395"/>
                  </a:lnTo>
                  <a:lnTo>
                    <a:pt x="1060" y="392"/>
                  </a:lnTo>
                  <a:lnTo>
                    <a:pt x="1060" y="392"/>
                  </a:lnTo>
                  <a:lnTo>
                    <a:pt x="1089" y="390"/>
                  </a:lnTo>
                  <a:lnTo>
                    <a:pt x="1089" y="390"/>
                  </a:lnTo>
                  <a:lnTo>
                    <a:pt x="1060" y="390"/>
                  </a:lnTo>
                  <a:lnTo>
                    <a:pt x="1060" y="390"/>
                  </a:lnTo>
                  <a:lnTo>
                    <a:pt x="983" y="384"/>
                  </a:lnTo>
                  <a:close/>
                  <a:moveTo>
                    <a:pt x="46" y="295"/>
                  </a:moveTo>
                  <a:lnTo>
                    <a:pt x="46" y="295"/>
                  </a:lnTo>
                  <a:close/>
                  <a:moveTo>
                    <a:pt x="456" y="412"/>
                  </a:moveTo>
                  <a:lnTo>
                    <a:pt x="456" y="412"/>
                  </a:lnTo>
                  <a:close/>
                  <a:moveTo>
                    <a:pt x="427" y="516"/>
                  </a:moveTo>
                  <a:lnTo>
                    <a:pt x="427"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88" name="Freeform 23"/>
            <p:cNvSpPr>
              <a:spLocks noChangeArrowheads="1"/>
            </p:cNvSpPr>
            <p:nvPr/>
          </p:nvSpPr>
          <p:spPr bwMode="auto">
            <a:xfrm>
              <a:off x="5822588" y="2976247"/>
              <a:ext cx="219667" cy="116047"/>
            </a:xfrm>
            <a:custGeom>
              <a:avLst/>
              <a:gdLst>
                <a:gd name="T0" fmla="*/ 1065 w 1092"/>
                <a:gd name="T1" fmla="*/ 235 h 542"/>
                <a:gd name="T2" fmla="*/ 976 w 1092"/>
                <a:gd name="T3" fmla="*/ 183 h 542"/>
                <a:gd name="T4" fmla="*/ 678 w 1092"/>
                <a:gd name="T5" fmla="*/ 11 h 542"/>
                <a:gd name="T6" fmla="*/ 661 w 1092"/>
                <a:gd name="T7" fmla="*/ 3 h 542"/>
                <a:gd name="T8" fmla="*/ 653 w 1092"/>
                <a:gd name="T9" fmla="*/ 0 h 542"/>
                <a:gd name="T10" fmla="*/ 635 w 1092"/>
                <a:gd name="T11" fmla="*/ 3 h 542"/>
                <a:gd name="T12" fmla="*/ 618 w 1092"/>
                <a:gd name="T13" fmla="*/ 26 h 542"/>
                <a:gd name="T14" fmla="*/ 615 w 1092"/>
                <a:gd name="T15" fmla="*/ 40 h 542"/>
                <a:gd name="T16" fmla="*/ 618 w 1092"/>
                <a:gd name="T17" fmla="*/ 109 h 542"/>
                <a:gd name="T18" fmla="*/ 607 w 1092"/>
                <a:gd name="T19" fmla="*/ 135 h 542"/>
                <a:gd name="T20" fmla="*/ 392 w 1092"/>
                <a:gd name="T21" fmla="*/ 140 h 542"/>
                <a:gd name="T22" fmla="*/ 106 w 1092"/>
                <a:gd name="T23" fmla="*/ 149 h 542"/>
                <a:gd name="T24" fmla="*/ 0 w 1092"/>
                <a:gd name="T25" fmla="*/ 155 h 542"/>
                <a:gd name="T26" fmla="*/ 106 w 1092"/>
                <a:gd name="T27" fmla="*/ 160 h 542"/>
                <a:gd name="T28" fmla="*/ 392 w 1092"/>
                <a:gd name="T29" fmla="*/ 172 h 542"/>
                <a:gd name="T30" fmla="*/ 607 w 1092"/>
                <a:gd name="T31" fmla="*/ 178 h 542"/>
                <a:gd name="T32" fmla="*/ 627 w 1092"/>
                <a:gd name="T33" fmla="*/ 178 h 542"/>
                <a:gd name="T34" fmla="*/ 653 w 1092"/>
                <a:gd name="T35" fmla="*/ 169 h 542"/>
                <a:gd name="T36" fmla="*/ 664 w 1092"/>
                <a:gd name="T37" fmla="*/ 149 h 542"/>
                <a:gd name="T38" fmla="*/ 664 w 1092"/>
                <a:gd name="T39" fmla="*/ 143 h 542"/>
                <a:gd name="T40" fmla="*/ 664 w 1092"/>
                <a:gd name="T41" fmla="*/ 109 h 542"/>
                <a:gd name="T42" fmla="*/ 848 w 1092"/>
                <a:gd name="T43" fmla="*/ 172 h 542"/>
                <a:gd name="T44" fmla="*/ 999 w 1092"/>
                <a:gd name="T45" fmla="*/ 261 h 542"/>
                <a:gd name="T46" fmla="*/ 950 w 1092"/>
                <a:gd name="T47" fmla="*/ 307 h 542"/>
                <a:gd name="T48" fmla="*/ 667 w 1092"/>
                <a:gd name="T49" fmla="*/ 475 h 542"/>
                <a:gd name="T50" fmla="*/ 664 w 1092"/>
                <a:gd name="T51" fmla="*/ 407 h 542"/>
                <a:gd name="T52" fmla="*/ 661 w 1092"/>
                <a:gd name="T53" fmla="*/ 387 h 542"/>
                <a:gd name="T54" fmla="*/ 644 w 1092"/>
                <a:gd name="T55" fmla="*/ 367 h 542"/>
                <a:gd name="T56" fmla="*/ 627 w 1092"/>
                <a:gd name="T57" fmla="*/ 364 h 542"/>
                <a:gd name="T58" fmla="*/ 607 w 1092"/>
                <a:gd name="T59" fmla="*/ 364 h 542"/>
                <a:gd name="T60" fmla="*/ 392 w 1092"/>
                <a:gd name="T61" fmla="*/ 369 h 542"/>
                <a:gd name="T62" fmla="*/ 106 w 1092"/>
                <a:gd name="T63" fmla="*/ 381 h 542"/>
                <a:gd name="T64" fmla="*/ 0 w 1092"/>
                <a:gd name="T65" fmla="*/ 387 h 542"/>
                <a:gd name="T66" fmla="*/ 106 w 1092"/>
                <a:gd name="T67" fmla="*/ 393 h 542"/>
                <a:gd name="T68" fmla="*/ 392 w 1092"/>
                <a:gd name="T69" fmla="*/ 404 h 542"/>
                <a:gd name="T70" fmla="*/ 607 w 1092"/>
                <a:gd name="T71" fmla="*/ 410 h 542"/>
                <a:gd name="T72" fmla="*/ 618 w 1092"/>
                <a:gd name="T73" fmla="*/ 435 h 542"/>
                <a:gd name="T74" fmla="*/ 615 w 1092"/>
                <a:gd name="T75" fmla="*/ 504 h 542"/>
                <a:gd name="T76" fmla="*/ 618 w 1092"/>
                <a:gd name="T77" fmla="*/ 513 h 542"/>
                <a:gd name="T78" fmla="*/ 618 w 1092"/>
                <a:gd name="T79" fmla="*/ 521 h 542"/>
                <a:gd name="T80" fmla="*/ 630 w 1092"/>
                <a:gd name="T81" fmla="*/ 536 h 542"/>
                <a:gd name="T82" fmla="*/ 661 w 1092"/>
                <a:gd name="T83" fmla="*/ 538 h 542"/>
                <a:gd name="T84" fmla="*/ 670 w 1092"/>
                <a:gd name="T85" fmla="*/ 533 h 542"/>
                <a:gd name="T86" fmla="*/ 879 w 1092"/>
                <a:gd name="T87" fmla="*/ 412 h 542"/>
                <a:gd name="T88" fmla="*/ 1054 w 1092"/>
                <a:gd name="T89" fmla="*/ 312 h 542"/>
                <a:gd name="T90" fmla="*/ 1074 w 1092"/>
                <a:gd name="T91" fmla="*/ 301 h 542"/>
                <a:gd name="T92" fmla="*/ 1082 w 1092"/>
                <a:gd name="T93" fmla="*/ 292 h 542"/>
                <a:gd name="T94" fmla="*/ 1091 w 1092"/>
                <a:gd name="T95" fmla="*/ 264 h 542"/>
                <a:gd name="T96" fmla="*/ 618 w 1092"/>
                <a:gd name="T97" fmla="*/ 143 h 542"/>
                <a:gd name="T98" fmla="*/ 641 w 1092"/>
                <a:gd name="T99" fmla="*/ 49 h 542"/>
                <a:gd name="T100" fmla="*/ 667 w 1092"/>
                <a:gd name="T101" fmla="*/ 34 h 542"/>
                <a:gd name="T102" fmla="*/ 667 w 1092"/>
                <a:gd name="T103" fmla="*/ 50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2" h="542">
                  <a:moveTo>
                    <a:pt x="1082" y="246"/>
                  </a:moveTo>
                  <a:lnTo>
                    <a:pt x="1082" y="246"/>
                  </a:lnTo>
                  <a:lnTo>
                    <a:pt x="1071" y="238"/>
                  </a:lnTo>
                  <a:lnTo>
                    <a:pt x="1065" y="235"/>
                  </a:lnTo>
                  <a:lnTo>
                    <a:pt x="1054" y="226"/>
                  </a:lnTo>
                  <a:lnTo>
                    <a:pt x="1028" y="212"/>
                  </a:lnTo>
                  <a:lnTo>
                    <a:pt x="1028" y="212"/>
                  </a:lnTo>
                  <a:lnTo>
                    <a:pt x="976" y="183"/>
                  </a:lnTo>
                  <a:lnTo>
                    <a:pt x="976" y="183"/>
                  </a:lnTo>
                  <a:lnTo>
                    <a:pt x="876" y="126"/>
                  </a:lnTo>
                  <a:lnTo>
                    <a:pt x="876" y="126"/>
                  </a:lnTo>
                  <a:lnTo>
                    <a:pt x="678" y="11"/>
                  </a:lnTo>
                  <a:lnTo>
                    <a:pt x="667" y="6"/>
                  </a:lnTo>
                  <a:lnTo>
                    <a:pt x="667" y="6"/>
                  </a:lnTo>
                  <a:lnTo>
                    <a:pt x="664" y="3"/>
                  </a:lnTo>
                  <a:lnTo>
                    <a:pt x="661" y="3"/>
                  </a:lnTo>
                  <a:lnTo>
                    <a:pt x="661" y="3"/>
                  </a:lnTo>
                  <a:lnTo>
                    <a:pt x="659" y="0"/>
                  </a:lnTo>
                  <a:lnTo>
                    <a:pt x="659" y="0"/>
                  </a:lnTo>
                  <a:lnTo>
                    <a:pt x="653" y="0"/>
                  </a:lnTo>
                  <a:lnTo>
                    <a:pt x="653" y="0"/>
                  </a:lnTo>
                  <a:lnTo>
                    <a:pt x="644" y="0"/>
                  </a:lnTo>
                  <a:lnTo>
                    <a:pt x="635" y="3"/>
                  </a:lnTo>
                  <a:lnTo>
                    <a:pt x="635" y="3"/>
                  </a:lnTo>
                  <a:lnTo>
                    <a:pt x="627" y="9"/>
                  </a:lnTo>
                  <a:lnTo>
                    <a:pt x="621" y="14"/>
                  </a:lnTo>
                  <a:lnTo>
                    <a:pt x="621" y="14"/>
                  </a:lnTo>
                  <a:lnTo>
                    <a:pt x="618" y="26"/>
                  </a:lnTo>
                  <a:lnTo>
                    <a:pt x="618" y="26"/>
                  </a:lnTo>
                  <a:lnTo>
                    <a:pt x="615" y="31"/>
                  </a:lnTo>
                  <a:lnTo>
                    <a:pt x="615" y="34"/>
                  </a:lnTo>
                  <a:lnTo>
                    <a:pt x="615" y="40"/>
                  </a:lnTo>
                  <a:lnTo>
                    <a:pt x="618" y="55"/>
                  </a:lnTo>
                  <a:lnTo>
                    <a:pt x="618" y="55"/>
                  </a:lnTo>
                  <a:lnTo>
                    <a:pt x="618" y="109"/>
                  </a:lnTo>
                  <a:lnTo>
                    <a:pt x="618" y="109"/>
                  </a:lnTo>
                  <a:lnTo>
                    <a:pt x="618" y="135"/>
                  </a:lnTo>
                  <a:lnTo>
                    <a:pt x="618" y="135"/>
                  </a:lnTo>
                  <a:lnTo>
                    <a:pt x="607" y="135"/>
                  </a:lnTo>
                  <a:lnTo>
                    <a:pt x="607" y="135"/>
                  </a:lnTo>
                  <a:lnTo>
                    <a:pt x="581" y="135"/>
                  </a:lnTo>
                  <a:lnTo>
                    <a:pt x="581" y="135"/>
                  </a:lnTo>
                  <a:lnTo>
                    <a:pt x="392" y="140"/>
                  </a:lnTo>
                  <a:lnTo>
                    <a:pt x="392" y="140"/>
                  </a:lnTo>
                  <a:lnTo>
                    <a:pt x="232" y="143"/>
                  </a:lnTo>
                  <a:lnTo>
                    <a:pt x="232" y="143"/>
                  </a:lnTo>
                  <a:lnTo>
                    <a:pt x="106" y="149"/>
                  </a:lnTo>
                  <a:lnTo>
                    <a:pt x="106" y="149"/>
                  </a:lnTo>
                  <a:lnTo>
                    <a:pt x="28" y="155"/>
                  </a:lnTo>
                  <a:lnTo>
                    <a:pt x="28" y="155"/>
                  </a:lnTo>
                  <a:lnTo>
                    <a:pt x="0" y="155"/>
                  </a:lnTo>
                  <a:lnTo>
                    <a:pt x="0" y="155"/>
                  </a:lnTo>
                  <a:lnTo>
                    <a:pt x="28" y="157"/>
                  </a:lnTo>
                  <a:lnTo>
                    <a:pt x="28" y="157"/>
                  </a:lnTo>
                  <a:lnTo>
                    <a:pt x="106" y="160"/>
                  </a:lnTo>
                  <a:lnTo>
                    <a:pt x="106" y="160"/>
                  </a:lnTo>
                  <a:lnTo>
                    <a:pt x="232" y="166"/>
                  </a:lnTo>
                  <a:lnTo>
                    <a:pt x="232" y="166"/>
                  </a:lnTo>
                  <a:lnTo>
                    <a:pt x="392" y="172"/>
                  </a:lnTo>
                  <a:lnTo>
                    <a:pt x="392" y="172"/>
                  </a:lnTo>
                  <a:lnTo>
                    <a:pt x="581" y="178"/>
                  </a:lnTo>
                  <a:lnTo>
                    <a:pt x="581" y="178"/>
                  </a:lnTo>
                  <a:lnTo>
                    <a:pt x="607" y="178"/>
                  </a:lnTo>
                  <a:lnTo>
                    <a:pt x="607" y="178"/>
                  </a:lnTo>
                  <a:lnTo>
                    <a:pt x="618" y="178"/>
                  </a:lnTo>
                  <a:lnTo>
                    <a:pt x="624" y="178"/>
                  </a:lnTo>
                  <a:lnTo>
                    <a:pt x="627" y="178"/>
                  </a:lnTo>
                  <a:lnTo>
                    <a:pt x="627" y="178"/>
                  </a:lnTo>
                  <a:lnTo>
                    <a:pt x="635" y="178"/>
                  </a:lnTo>
                  <a:lnTo>
                    <a:pt x="635" y="178"/>
                  </a:lnTo>
                  <a:lnTo>
                    <a:pt x="644" y="175"/>
                  </a:lnTo>
                  <a:lnTo>
                    <a:pt x="653" y="169"/>
                  </a:lnTo>
                  <a:lnTo>
                    <a:pt x="659" y="163"/>
                  </a:lnTo>
                  <a:lnTo>
                    <a:pt x="661" y="155"/>
                  </a:lnTo>
                  <a:lnTo>
                    <a:pt x="661" y="155"/>
                  </a:lnTo>
                  <a:lnTo>
                    <a:pt x="664" y="149"/>
                  </a:lnTo>
                  <a:lnTo>
                    <a:pt x="664" y="146"/>
                  </a:lnTo>
                  <a:lnTo>
                    <a:pt x="664" y="146"/>
                  </a:lnTo>
                  <a:lnTo>
                    <a:pt x="664" y="143"/>
                  </a:lnTo>
                  <a:lnTo>
                    <a:pt x="664" y="143"/>
                  </a:lnTo>
                  <a:lnTo>
                    <a:pt x="664" y="140"/>
                  </a:lnTo>
                  <a:lnTo>
                    <a:pt x="664" y="135"/>
                  </a:lnTo>
                  <a:lnTo>
                    <a:pt x="664" y="135"/>
                  </a:lnTo>
                  <a:lnTo>
                    <a:pt x="664" y="109"/>
                  </a:lnTo>
                  <a:lnTo>
                    <a:pt x="664" y="109"/>
                  </a:lnTo>
                  <a:lnTo>
                    <a:pt x="667" y="63"/>
                  </a:lnTo>
                  <a:lnTo>
                    <a:pt x="667" y="63"/>
                  </a:lnTo>
                  <a:lnTo>
                    <a:pt x="848" y="172"/>
                  </a:lnTo>
                  <a:lnTo>
                    <a:pt x="848" y="172"/>
                  </a:lnTo>
                  <a:lnTo>
                    <a:pt x="948" y="232"/>
                  </a:lnTo>
                  <a:lnTo>
                    <a:pt x="948" y="232"/>
                  </a:lnTo>
                  <a:lnTo>
                    <a:pt x="999" y="261"/>
                  </a:lnTo>
                  <a:lnTo>
                    <a:pt x="1011" y="269"/>
                  </a:lnTo>
                  <a:lnTo>
                    <a:pt x="999" y="278"/>
                  </a:lnTo>
                  <a:lnTo>
                    <a:pt x="999" y="278"/>
                  </a:lnTo>
                  <a:lnTo>
                    <a:pt x="950" y="307"/>
                  </a:lnTo>
                  <a:lnTo>
                    <a:pt x="950" y="307"/>
                  </a:lnTo>
                  <a:lnTo>
                    <a:pt x="850" y="367"/>
                  </a:lnTo>
                  <a:lnTo>
                    <a:pt x="850" y="367"/>
                  </a:lnTo>
                  <a:lnTo>
                    <a:pt x="667" y="475"/>
                  </a:lnTo>
                  <a:lnTo>
                    <a:pt x="667" y="475"/>
                  </a:lnTo>
                  <a:lnTo>
                    <a:pt x="664" y="435"/>
                  </a:lnTo>
                  <a:lnTo>
                    <a:pt x="664" y="435"/>
                  </a:lnTo>
                  <a:lnTo>
                    <a:pt x="664" y="407"/>
                  </a:lnTo>
                  <a:lnTo>
                    <a:pt x="664" y="401"/>
                  </a:lnTo>
                  <a:lnTo>
                    <a:pt x="664" y="401"/>
                  </a:lnTo>
                  <a:lnTo>
                    <a:pt x="664" y="395"/>
                  </a:lnTo>
                  <a:lnTo>
                    <a:pt x="661" y="387"/>
                  </a:lnTo>
                  <a:lnTo>
                    <a:pt x="661" y="387"/>
                  </a:lnTo>
                  <a:lnTo>
                    <a:pt x="659" y="381"/>
                  </a:lnTo>
                  <a:lnTo>
                    <a:pt x="653" y="372"/>
                  </a:lnTo>
                  <a:lnTo>
                    <a:pt x="644" y="367"/>
                  </a:lnTo>
                  <a:lnTo>
                    <a:pt x="635" y="364"/>
                  </a:lnTo>
                  <a:lnTo>
                    <a:pt x="635" y="364"/>
                  </a:lnTo>
                  <a:lnTo>
                    <a:pt x="630" y="364"/>
                  </a:lnTo>
                  <a:lnTo>
                    <a:pt x="627" y="364"/>
                  </a:lnTo>
                  <a:lnTo>
                    <a:pt x="624" y="364"/>
                  </a:lnTo>
                  <a:lnTo>
                    <a:pt x="618" y="364"/>
                  </a:lnTo>
                  <a:lnTo>
                    <a:pt x="618" y="364"/>
                  </a:lnTo>
                  <a:lnTo>
                    <a:pt x="607" y="364"/>
                  </a:lnTo>
                  <a:lnTo>
                    <a:pt x="607" y="364"/>
                  </a:lnTo>
                  <a:lnTo>
                    <a:pt x="581" y="364"/>
                  </a:lnTo>
                  <a:lnTo>
                    <a:pt x="581" y="364"/>
                  </a:lnTo>
                  <a:lnTo>
                    <a:pt x="392" y="369"/>
                  </a:lnTo>
                  <a:lnTo>
                    <a:pt x="392" y="369"/>
                  </a:lnTo>
                  <a:lnTo>
                    <a:pt x="232" y="375"/>
                  </a:lnTo>
                  <a:lnTo>
                    <a:pt x="232" y="375"/>
                  </a:lnTo>
                  <a:lnTo>
                    <a:pt x="106" y="381"/>
                  </a:lnTo>
                  <a:lnTo>
                    <a:pt x="106" y="381"/>
                  </a:lnTo>
                  <a:lnTo>
                    <a:pt x="28" y="387"/>
                  </a:lnTo>
                  <a:lnTo>
                    <a:pt x="28" y="387"/>
                  </a:lnTo>
                  <a:lnTo>
                    <a:pt x="0" y="387"/>
                  </a:lnTo>
                  <a:lnTo>
                    <a:pt x="0" y="387"/>
                  </a:lnTo>
                  <a:lnTo>
                    <a:pt x="28" y="390"/>
                  </a:lnTo>
                  <a:lnTo>
                    <a:pt x="28" y="390"/>
                  </a:lnTo>
                  <a:lnTo>
                    <a:pt x="106" y="393"/>
                  </a:lnTo>
                  <a:lnTo>
                    <a:pt x="106" y="393"/>
                  </a:lnTo>
                  <a:lnTo>
                    <a:pt x="232" y="398"/>
                  </a:lnTo>
                  <a:lnTo>
                    <a:pt x="232" y="398"/>
                  </a:lnTo>
                  <a:lnTo>
                    <a:pt x="392" y="404"/>
                  </a:lnTo>
                  <a:lnTo>
                    <a:pt x="392" y="404"/>
                  </a:lnTo>
                  <a:lnTo>
                    <a:pt x="581" y="407"/>
                  </a:lnTo>
                  <a:lnTo>
                    <a:pt x="581" y="407"/>
                  </a:lnTo>
                  <a:lnTo>
                    <a:pt x="607" y="410"/>
                  </a:lnTo>
                  <a:lnTo>
                    <a:pt x="607" y="410"/>
                  </a:lnTo>
                  <a:lnTo>
                    <a:pt x="618" y="410"/>
                  </a:lnTo>
                  <a:lnTo>
                    <a:pt x="618" y="410"/>
                  </a:lnTo>
                  <a:lnTo>
                    <a:pt x="618" y="435"/>
                  </a:lnTo>
                  <a:lnTo>
                    <a:pt x="618" y="435"/>
                  </a:lnTo>
                  <a:lnTo>
                    <a:pt x="618" y="487"/>
                  </a:lnTo>
                  <a:lnTo>
                    <a:pt x="615" y="501"/>
                  </a:lnTo>
                  <a:lnTo>
                    <a:pt x="615" y="504"/>
                  </a:lnTo>
                  <a:lnTo>
                    <a:pt x="615" y="507"/>
                  </a:lnTo>
                  <a:lnTo>
                    <a:pt x="615" y="510"/>
                  </a:lnTo>
                  <a:lnTo>
                    <a:pt x="615" y="510"/>
                  </a:lnTo>
                  <a:lnTo>
                    <a:pt x="618" y="513"/>
                  </a:lnTo>
                  <a:lnTo>
                    <a:pt x="618" y="513"/>
                  </a:lnTo>
                  <a:lnTo>
                    <a:pt x="618" y="516"/>
                  </a:lnTo>
                  <a:lnTo>
                    <a:pt x="618" y="516"/>
                  </a:lnTo>
                  <a:lnTo>
                    <a:pt x="618" y="521"/>
                  </a:lnTo>
                  <a:lnTo>
                    <a:pt x="618" y="521"/>
                  </a:lnTo>
                  <a:lnTo>
                    <a:pt x="624" y="527"/>
                  </a:lnTo>
                  <a:lnTo>
                    <a:pt x="630" y="536"/>
                  </a:lnTo>
                  <a:lnTo>
                    <a:pt x="630" y="536"/>
                  </a:lnTo>
                  <a:lnTo>
                    <a:pt x="638" y="538"/>
                  </a:lnTo>
                  <a:lnTo>
                    <a:pt x="647" y="541"/>
                  </a:lnTo>
                  <a:lnTo>
                    <a:pt x="647" y="541"/>
                  </a:lnTo>
                  <a:lnTo>
                    <a:pt x="661" y="538"/>
                  </a:lnTo>
                  <a:lnTo>
                    <a:pt x="661" y="538"/>
                  </a:lnTo>
                  <a:lnTo>
                    <a:pt x="664" y="536"/>
                  </a:lnTo>
                  <a:lnTo>
                    <a:pt x="667" y="536"/>
                  </a:lnTo>
                  <a:lnTo>
                    <a:pt x="670" y="533"/>
                  </a:lnTo>
                  <a:lnTo>
                    <a:pt x="681" y="527"/>
                  </a:lnTo>
                  <a:lnTo>
                    <a:pt x="681" y="527"/>
                  </a:lnTo>
                  <a:lnTo>
                    <a:pt x="879" y="412"/>
                  </a:lnTo>
                  <a:lnTo>
                    <a:pt x="879" y="412"/>
                  </a:lnTo>
                  <a:lnTo>
                    <a:pt x="979" y="355"/>
                  </a:lnTo>
                  <a:lnTo>
                    <a:pt x="979" y="355"/>
                  </a:lnTo>
                  <a:lnTo>
                    <a:pt x="1028" y="327"/>
                  </a:lnTo>
                  <a:lnTo>
                    <a:pt x="1054" y="312"/>
                  </a:lnTo>
                  <a:lnTo>
                    <a:pt x="1068" y="304"/>
                  </a:lnTo>
                  <a:lnTo>
                    <a:pt x="1071" y="301"/>
                  </a:lnTo>
                  <a:lnTo>
                    <a:pt x="1074" y="301"/>
                  </a:lnTo>
                  <a:lnTo>
                    <a:pt x="1074" y="301"/>
                  </a:lnTo>
                  <a:lnTo>
                    <a:pt x="1074" y="301"/>
                  </a:lnTo>
                  <a:lnTo>
                    <a:pt x="1077" y="298"/>
                  </a:lnTo>
                  <a:lnTo>
                    <a:pt x="1077" y="298"/>
                  </a:lnTo>
                  <a:lnTo>
                    <a:pt x="1082" y="292"/>
                  </a:lnTo>
                  <a:lnTo>
                    <a:pt x="1088" y="283"/>
                  </a:lnTo>
                  <a:lnTo>
                    <a:pt x="1088" y="283"/>
                  </a:lnTo>
                  <a:lnTo>
                    <a:pt x="1091" y="275"/>
                  </a:lnTo>
                  <a:lnTo>
                    <a:pt x="1091" y="264"/>
                  </a:lnTo>
                  <a:lnTo>
                    <a:pt x="1091" y="264"/>
                  </a:lnTo>
                  <a:lnTo>
                    <a:pt x="1085" y="252"/>
                  </a:lnTo>
                  <a:lnTo>
                    <a:pt x="1082" y="246"/>
                  </a:lnTo>
                  <a:close/>
                  <a:moveTo>
                    <a:pt x="618" y="143"/>
                  </a:moveTo>
                  <a:lnTo>
                    <a:pt x="618" y="143"/>
                  </a:lnTo>
                  <a:close/>
                  <a:moveTo>
                    <a:pt x="627" y="135"/>
                  </a:moveTo>
                  <a:lnTo>
                    <a:pt x="627" y="135"/>
                  </a:lnTo>
                  <a:close/>
                  <a:moveTo>
                    <a:pt x="641" y="49"/>
                  </a:moveTo>
                  <a:lnTo>
                    <a:pt x="641" y="49"/>
                  </a:lnTo>
                  <a:close/>
                  <a:moveTo>
                    <a:pt x="667" y="34"/>
                  </a:moveTo>
                  <a:lnTo>
                    <a:pt x="667" y="31"/>
                  </a:lnTo>
                  <a:lnTo>
                    <a:pt x="667" y="34"/>
                  </a:lnTo>
                  <a:close/>
                  <a:moveTo>
                    <a:pt x="641" y="493"/>
                  </a:moveTo>
                  <a:lnTo>
                    <a:pt x="641" y="493"/>
                  </a:lnTo>
                  <a:close/>
                  <a:moveTo>
                    <a:pt x="667" y="507"/>
                  </a:moveTo>
                  <a:lnTo>
                    <a:pt x="667" y="50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89" name="Freeform 24"/>
            <p:cNvSpPr>
              <a:spLocks noChangeArrowheads="1"/>
            </p:cNvSpPr>
            <p:nvPr/>
          </p:nvSpPr>
          <p:spPr bwMode="auto">
            <a:xfrm>
              <a:off x="5539030" y="3012077"/>
              <a:ext cx="218780" cy="116990"/>
            </a:xfrm>
            <a:custGeom>
              <a:avLst/>
              <a:gdLst>
                <a:gd name="T0" fmla="*/ 857 w 1090"/>
                <a:gd name="T1" fmla="*/ 379 h 546"/>
                <a:gd name="T2" fmla="*/ 507 w 1090"/>
                <a:gd name="T3" fmla="*/ 370 h 546"/>
                <a:gd name="T4" fmla="*/ 461 w 1090"/>
                <a:gd name="T5" fmla="*/ 367 h 546"/>
                <a:gd name="T6" fmla="*/ 444 w 1090"/>
                <a:gd name="T7" fmla="*/ 370 h 546"/>
                <a:gd name="T8" fmla="*/ 433 w 1090"/>
                <a:gd name="T9" fmla="*/ 384 h 546"/>
                <a:gd name="T10" fmla="*/ 430 w 1090"/>
                <a:gd name="T11" fmla="*/ 401 h 546"/>
                <a:gd name="T12" fmla="*/ 427 w 1090"/>
                <a:gd name="T13" fmla="*/ 442 h 546"/>
                <a:gd name="T14" fmla="*/ 241 w 1090"/>
                <a:gd name="T15" fmla="*/ 367 h 546"/>
                <a:gd name="T16" fmla="*/ 81 w 1090"/>
                <a:gd name="T17" fmla="*/ 273 h 546"/>
                <a:gd name="T18" fmla="*/ 146 w 1090"/>
                <a:gd name="T19" fmla="*/ 236 h 546"/>
                <a:gd name="T20" fmla="*/ 427 w 1090"/>
                <a:gd name="T21" fmla="*/ 66 h 546"/>
                <a:gd name="T22" fmla="*/ 427 w 1090"/>
                <a:gd name="T23" fmla="*/ 149 h 546"/>
                <a:gd name="T24" fmla="*/ 427 w 1090"/>
                <a:gd name="T25" fmla="*/ 161 h 546"/>
                <a:gd name="T26" fmla="*/ 433 w 1090"/>
                <a:gd name="T27" fmla="*/ 178 h 546"/>
                <a:gd name="T28" fmla="*/ 456 w 1090"/>
                <a:gd name="T29" fmla="*/ 192 h 546"/>
                <a:gd name="T30" fmla="*/ 499 w 1090"/>
                <a:gd name="T31" fmla="*/ 192 h 546"/>
                <a:gd name="T32" fmla="*/ 851 w 1090"/>
                <a:gd name="T33" fmla="*/ 181 h 546"/>
                <a:gd name="T34" fmla="*/ 1054 w 1090"/>
                <a:gd name="T35" fmla="*/ 173 h 546"/>
                <a:gd name="T36" fmla="*/ 1054 w 1090"/>
                <a:gd name="T37" fmla="*/ 170 h 546"/>
                <a:gd name="T38" fmla="*/ 851 w 1090"/>
                <a:gd name="T39" fmla="*/ 158 h 546"/>
                <a:gd name="T40" fmla="*/ 499 w 1090"/>
                <a:gd name="T41" fmla="*/ 149 h 546"/>
                <a:gd name="T42" fmla="*/ 473 w 1090"/>
                <a:gd name="T43" fmla="*/ 135 h 546"/>
                <a:gd name="T44" fmla="*/ 476 w 1090"/>
                <a:gd name="T45" fmla="*/ 55 h 546"/>
                <a:gd name="T46" fmla="*/ 476 w 1090"/>
                <a:gd name="T47" fmla="*/ 29 h 546"/>
                <a:gd name="T48" fmla="*/ 476 w 1090"/>
                <a:gd name="T49" fmla="*/ 18 h 546"/>
                <a:gd name="T50" fmla="*/ 456 w 1090"/>
                <a:gd name="T51" fmla="*/ 3 h 546"/>
                <a:gd name="T52" fmla="*/ 438 w 1090"/>
                <a:gd name="T53" fmla="*/ 3 h 546"/>
                <a:gd name="T54" fmla="*/ 416 w 1090"/>
                <a:gd name="T55" fmla="*/ 15 h 546"/>
                <a:gd name="T56" fmla="*/ 118 w 1090"/>
                <a:gd name="T57" fmla="*/ 187 h 546"/>
                <a:gd name="T58" fmla="*/ 20 w 1090"/>
                <a:gd name="T59" fmla="*/ 244 h 546"/>
                <a:gd name="T60" fmla="*/ 15 w 1090"/>
                <a:gd name="T61" fmla="*/ 247 h 546"/>
                <a:gd name="T62" fmla="*/ 0 w 1090"/>
                <a:gd name="T63" fmla="*/ 267 h 546"/>
                <a:gd name="T64" fmla="*/ 3 w 1090"/>
                <a:gd name="T65" fmla="*/ 290 h 546"/>
                <a:gd name="T66" fmla="*/ 18 w 1090"/>
                <a:gd name="T67" fmla="*/ 301 h 546"/>
                <a:gd name="T68" fmla="*/ 60 w 1090"/>
                <a:gd name="T69" fmla="*/ 327 h 546"/>
                <a:gd name="T70" fmla="*/ 212 w 1090"/>
                <a:gd name="T71" fmla="*/ 416 h 546"/>
                <a:gd name="T72" fmla="*/ 433 w 1090"/>
                <a:gd name="T73" fmla="*/ 542 h 546"/>
                <a:gd name="T74" fmla="*/ 436 w 1090"/>
                <a:gd name="T75" fmla="*/ 542 h 546"/>
                <a:gd name="T76" fmla="*/ 447 w 1090"/>
                <a:gd name="T77" fmla="*/ 545 h 546"/>
                <a:gd name="T78" fmla="*/ 473 w 1090"/>
                <a:gd name="T79" fmla="*/ 527 h 546"/>
                <a:gd name="T80" fmla="*/ 476 w 1090"/>
                <a:gd name="T81" fmla="*/ 513 h 546"/>
                <a:gd name="T82" fmla="*/ 476 w 1090"/>
                <a:gd name="T83" fmla="*/ 496 h 546"/>
                <a:gd name="T84" fmla="*/ 476 w 1090"/>
                <a:gd name="T85" fmla="*/ 413 h 546"/>
                <a:gd name="T86" fmla="*/ 504 w 1090"/>
                <a:gd name="T87" fmla="*/ 413 h 546"/>
                <a:gd name="T88" fmla="*/ 857 w 1090"/>
                <a:gd name="T89" fmla="*/ 401 h 546"/>
                <a:gd name="T90" fmla="*/ 1060 w 1090"/>
                <a:gd name="T91" fmla="*/ 393 h 546"/>
                <a:gd name="T92" fmla="*/ 1060 w 1090"/>
                <a:gd name="T93" fmla="*/ 390 h 546"/>
                <a:gd name="T94" fmla="*/ 46 w 1090"/>
                <a:gd name="T95" fmla="*/ 296 h 546"/>
                <a:gd name="T96" fmla="*/ 427 w 1090"/>
                <a:gd name="T97" fmla="*/ 51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0" h="546">
                  <a:moveTo>
                    <a:pt x="983" y="384"/>
                  </a:moveTo>
                  <a:lnTo>
                    <a:pt x="983" y="384"/>
                  </a:lnTo>
                  <a:lnTo>
                    <a:pt x="857" y="379"/>
                  </a:lnTo>
                  <a:lnTo>
                    <a:pt x="857" y="379"/>
                  </a:lnTo>
                  <a:lnTo>
                    <a:pt x="696" y="373"/>
                  </a:lnTo>
                  <a:lnTo>
                    <a:pt x="696" y="373"/>
                  </a:lnTo>
                  <a:lnTo>
                    <a:pt x="507" y="370"/>
                  </a:lnTo>
                  <a:lnTo>
                    <a:pt x="507" y="370"/>
                  </a:lnTo>
                  <a:lnTo>
                    <a:pt x="482" y="367"/>
                  </a:lnTo>
                  <a:lnTo>
                    <a:pt x="482" y="367"/>
                  </a:lnTo>
                  <a:lnTo>
                    <a:pt x="467" y="367"/>
                  </a:lnTo>
                  <a:lnTo>
                    <a:pt x="461" y="367"/>
                  </a:lnTo>
                  <a:lnTo>
                    <a:pt x="459" y="367"/>
                  </a:lnTo>
                  <a:lnTo>
                    <a:pt x="456" y="367"/>
                  </a:lnTo>
                  <a:lnTo>
                    <a:pt x="456" y="367"/>
                  </a:lnTo>
                  <a:lnTo>
                    <a:pt x="444" y="370"/>
                  </a:lnTo>
                  <a:lnTo>
                    <a:pt x="444" y="370"/>
                  </a:lnTo>
                  <a:lnTo>
                    <a:pt x="438" y="376"/>
                  </a:lnTo>
                  <a:lnTo>
                    <a:pt x="433" y="384"/>
                  </a:lnTo>
                  <a:lnTo>
                    <a:pt x="433" y="384"/>
                  </a:lnTo>
                  <a:lnTo>
                    <a:pt x="430" y="387"/>
                  </a:lnTo>
                  <a:lnTo>
                    <a:pt x="430" y="393"/>
                  </a:lnTo>
                  <a:lnTo>
                    <a:pt x="430" y="396"/>
                  </a:lnTo>
                  <a:lnTo>
                    <a:pt x="430" y="401"/>
                  </a:lnTo>
                  <a:lnTo>
                    <a:pt x="430" y="416"/>
                  </a:lnTo>
                  <a:lnTo>
                    <a:pt x="430" y="416"/>
                  </a:lnTo>
                  <a:lnTo>
                    <a:pt x="427" y="442"/>
                  </a:lnTo>
                  <a:lnTo>
                    <a:pt x="427" y="442"/>
                  </a:lnTo>
                  <a:lnTo>
                    <a:pt x="427" y="482"/>
                  </a:lnTo>
                  <a:lnTo>
                    <a:pt x="427" y="482"/>
                  </a:lnTo>
                  <a:lnTo>
                    <a:pt x="241" y="367"/>
                  </a:lnTo>
                  <a:lnTo>
                    <a:pt x="241" y="367"/>
                  </a:lnTo>
                  <a:lnTo>
                    <a:pt x="141" y="310"/>
                  </a:lnTo>
                  <a:lnTo>
                    <a:pt x="141" y="310"/>
                  </a:lnTo>
                  <a:lnTo>
                    <a:pt x="89" y="278"/>
                  </a:lnTo>
                  <a:lnTo>
                    <a:pt x="81" y="273"/>
                  </a:lnTo>
                  <a:lnTo>
                    <a:pt x="95" y="267"/>
                  </a:lnTo>
                  <a:lnTo>
                    <a:pt x="95" y="267"/>
                  </a:lnTo>
                  <a:lnTo>
                    <a:pt x="146" y="236"/>
                  </a:lnTo>
                  <a:lnTo>
                    <a:pt x="146" y="236"/>
                  </a:lnTo>
                  <a:lnTo>
                    <a:pt x="246" y="175"/>
                  </a:lnTo>
                  <a:lnTo>
                    <a:pt x="246" y="175"/>
                  </a:lnTo>
                  <a:lnTo>
                    <a:pt x="427" y="66"/>
                  </a:lnTo>
                  <a:lnTo>
                    <a:pt x="427" y="66"/>
                  </a:lnTo>
                  <a:lnTo>
                    <a:pt x="427" y="110"/>
                  </a:lnTo>
                  <a:lnTo>
                    <a:pt x="427" y="110"/>
                  </a:lnTo>
                  <a:lnTo>
                    <a:pt x="427" y="135"/>
                  </a:lnTo>
                  <a:lnTo>
                    <a:pt x="427" y="149"/>
                  </a:lnTo>
                  <a:lnTo>
                    <a:pt x="427" y="155"/>
                  </a:lnTo>
                  <a:lnTo>
                    <a:pt x="427" y="158"/>
                  </a:lnTo>
                  <a:lnTo>
                    <a:pt x="427" y="158"/>
                  </a:lnTo>
                  <a:lnTo>
                    <a:pt x="427" y="161"/>
                  </a:lnTo>
                  <a:lnTo>
                    <a:pt x="427" y="161"/>
                  </a:lnTo>
                  <a:lnTo>
                    <a:pt x="430" y="170"/>
                  </a:lnTo>
                  <a:lnTo>
                    <a:pt x="430" y="170"/>
                  </a:lnTo>
                  <a:lnTo>
                    <a:pt x="433" y="178"/>
                  </a:lnTo>
                  <a:lnTo>
                    <a:pt x="441" y="184"/>
                  </a:lnTo>
                  <a:lnTo>
                    <a:pt x="447" y="190"/>
                  </a:lnTo>
                  <a:lnTo>
                    <a:pt x="456" y="192"/>
                  </a:lnTo>
                  <a:lnTo>
                    <a:pt x="456" y="192"/>
                  </a:lnTo>
                  <a:lnTo>
                    <a:pt x="467" y="192"/>
                  </a:lnTo>
                  <a:lnTo>
                    <a:pt x="473" y="192"/>
                  </a:lnTo>
                  <a:lnTo>
                    <a:pt x="473" y="192"/>
                  </a:lnTo>
                  <a:lnTo>
                    <a:pt x="499" y="192"/>
                  </a:lnTo>
                  <a:lnTo>
                    <a:pt x="499" y="192"/>
                  </a:lnTo>
                  <a:lnTo>
                    <a:pt x="691" y="187"/>
                  </a:lnTo>
                  <a:lnTo>
                    <a:pt x="691" y="187"/>
                  </a:lnTo>
                  <a:lnTo>
                    <a:pt x="851" y="181"/>
                  </a:lnTo>
                  <a:lnTo>
                    <a:pt x="851" y="181"/>
                  </a:lnTo>
                  <a:lnTo>
                    <a:pt x="974" y="175"/>
                  </a:lnTo>
                  <a:lnTo>
                    <a:pt x="974" y="175"/>
                  </a:lnTo>
                  <a:lnTo>
                    <a:pt x="1054" y="173"/>
                  </a:lnTo>
                  <a:lnTo>
                    <a:pt x="1054" y="173"/>
                  </a:lnTo>
                  <a:lnTo>
                    <a:pt x="1083" y="170"/>
                  </a:lnTo>
                  <a:lnTo>
                    <a:pt x="1083" y="170"/>
                  </a:lnTo>
                  <a:lnTo>
                    <a:pt x="1054" y="170"/>
                  </a:lnTo>
                  <a:lnTo>
                    <a:pt x="1054" y="170"/>
                  </a:lnTo>
                  <a:lnTo>
                    <a:pt x="974" y="164"/>
                  </a:lnTo>
                  <a:lnTo>
                    <a:pt x="974" y="164"/>
                  </a:lnTo>
                  <a:lnTo>
                    <a:pt x="851" y="158"/>
                  </a:lnTo>
                  <a:lnTo>
                    <a:pt x="851" y="158"/>
                  </a:lnTo>
                  <a:lnTo>
                    <a:pt x="691" y="155"/>
                  </a:lnTo>
                  <a:lnTo>
                    <a:pt x="691" y="155"/>
                  </a:lnTo>
                  <a:lnTo>
                    <a:pt x="499" y="149"/>
                  </a:lnTo>
                  <a:lnTo>
                    <a:pt x="499" y="149"/>
                  </a:lnTo>
                  <a:lnTo>
                    <a:pt x="473" y="149"/>
                  </a:lnTo>
                  <a:lnTo>
                    <a:pt x="473" y="149"/>
                  </a:lnTo>
                  <a:lnTo>
                    <a:pt x="473" y="135"/>
                  </a:lnTo>
                  <a:lnTo>
                    <a:pt x="473" y="135"/>
                  </a:lnTo>
                  <a:lnTo>
                    <a:pt x="476" y="110"/>
                  </a:lnTo>
                  <a:lnTo>
                    <a:pt x="476" y="110"/>
                  </a:lnTo>
                  <a:lnTo>
                    <a:pt x="476" y="55"/>
                  </a:lnTo>
                  <a:lnTo>
                    <a:pt x="476" y="44"/>
                  </a:lnTo>
                  <a:lnTo>
                    <a:pt x="476" y="35"/>
                  </a:lnTo>
                  <a:lnTo>
                    <a:pt x="476" y="32"/>
                  </a:lnTo>
                  <a:lnTo>
                    <a:pt x="476" y="29"/>
                  </a:lnTo>
                  <a:lnTo>
                    <a:pt x="476" y="29"/>
                  </a:lnTo>
                  <a:lnTo>
                    <a:pt x="476" y="26"/>
                  </a:lnTo>
                  <a:lnTo>
                    <a:pt x="476" y="26"/>
                  </a:lnTo>
                  <a:lnTo>
                    <a:pt x="476" y="18"/>
                  </a:lnTo>
                  <a:lnTo>
                    <a:pt x="476" y="18"/>
                  </a:lnTo>
                  <a:lnTo>
                    <a:pt x="467" y="9"/>
                  </a:lnTo>
                  <a:lnTo>
                    <a:pt x="456" y="3"/>
                  </a:lnTo>
                  <a:lnTo>
                    <a:pt x="456" y="3"/>
                  </a:lnTo>
                  <a:lnTo>
                    <a:pt x="444" y="0"/>
                  </a:lnTo>
                  <a:lnTo>
                    <a:pt x="444" y="0"/>
                  </a:lnTo>
                  <a:lnTo>
                    <a:pt x="438" y="3"/>
                  </a:lnTo>
                  <a:lnTo>
                    <a:pt x="438" y="3"/>
                  </a:lnTo>
                  <a:lnTo>
                    <a:pt x="433" y="6"/>
                  </a:lnTo>
                  <a:lnTo>
                    <a:pt x="427" y="9"/>
                  </a:lnTo>
                  <a:lnTo>
                    <a:pt x="416" y="15"/>
                  </a:lnTo>
                  <a:lnTo>
                    <a:pt x="416" y="15"/>
                  </a:lnTo>
                  <a:lnTo>
                    <a:pt x="218" y="129"/>
                  </a:lnTo>
                  <a:lnTo>
                    <a:pt x="218" y="129"/>
                  </a:lnTo>
                  <a:lnTo>
                    <a:pt x="118" y="187"/>
                  </a:lnTo>
                  <a:lnTo>
                    <a:pt x="118" y="187"/>
                  </a:lnTo>
                  <a:lnTo>
                    <a:pt x="66" y="215"/>
                  </a:lnTo>
                  <a:lnTo>
                    <a:pt x="40" y="233"/>
                  </a:lnTo>
                  <a:lnTo>
                    <a:pt x="29" y="238"/>
                  </a:lnTo>
                  <a:lnTo>
                    <a:pt x="20" y="244"/>
                  </a:lnTo>
                  <a:lnTo>
                    <a:pt x="18" y="244"/>
                  </a:lnTo>
                  <a:lnTo>
                    <a:pt x="18" y="244"/>
                  </a:lnTo>
                  <a:lnTo>
                    <a:pt x="15" y="247"/>
                  </a:lnTo>
                  <a:lnTo>
                    <a:pt x="15" y="247"/>
                  </a:lnTo>
                  <a:lnTo>
                    <a:pt x="9" y="253"/>
                  </a:lnTo>
                  <a:lnTo>
                    <a:pt x="9" y="253"/>
                  </a:lnTo>
                  <a:lnTo>
                    <a:pt x="3" y="258"/>
                  </a:lnTo>
                  <a:lnTo>
                    <a:pt x="0" y="267"/>
                  </a:lnTo>
                  <a:lnTo>
                    <a:pt x="0" y="275"/>
                  </a:lnTo>
                  <a:lnTo>
                    <a:pt x="0" y="281"/>
                  </a:lnTo>
                  <a:lnTo>
                    <a:pt x="0" y="281"/>
                  </a:lnTo>
                  <a:lnTo>
                    <a:pt x="3" y="290"/>
                  </a:lnTo>
                  <a:lnTo>
                    <a:pt x="9" y="296"/>
                  </a:lnTo>
                  <a:lnTo>
                    <a:pt x="9" y="296"/>
                  </a:lnTo>
                  <a:lnTo>
                    <a:pt x="15" y="301"/>
                  </a:lnTo>
                  <a:lnTo>
                    <a:pt x="18" y="301"/>
                  </a:lnTo>
                  <a:lnTo>
                    <a:pt x="23" y="307"/>
                  </a:lnTo>
                  <a:lnTo>
                    <a:pt x="35" y="313"/>
                  </a:lnTo>
                  <a:lnTo>
                    <a:pt x="60" y="327"/>
                  </a:lnTo>
                  <a:lnTo>
                    <a:pt x="60" y="327"/>
                  </a:lnTo>
                  <a:lnTo>
                    <a:pt x="112" y="359"/>
                  </a:lnTo>
                  <a:lnTo>
                    <a:pt x="112" y="359"/>
                  </a:lnTo>
                  <a:lnTo>
                    <a:pt x="212" y="416"/>
                  </a:lnTo>
                  <a:lnTo>
                    <a:pt x="212" y="416"/>
                  </a:lnTo>
                  <a:lnTo>
                    <a:pt x="410" y="530"/>
                  </a:lnTo>
                  <a:lnTo>
                    <a:pt x="421" y="536"/>
                  </a:lnTo>
                  <a:lnTo>
                    <a:pt x="430" y="539"/>
                  </a:lnTo>
                  <a:lnTo>
                    <a:pt x="433" y="542"/>
                  </a:lnTo>
                  <a:lnTo>
                    <a:pt x="433" y="542"/>
                  </a:lnTo>
                  <a:lnTo>
                    <a:pt x="433" y="542"/>
                  </a:lnTo>
                  <a:lnTo>
                    <a:pt x="436" y="542"/>
                  </a:lnTo>
                  <a:lnTo>
                    <a:pt x="436" y="542"/>
                  </a:lnTo>
                  <a:lnTo>
                    <a:pt x="441" y="545"/>
                  </a:lnTo>
                  <a:lnTo>
                    <a:pt x="441" y="545"/>
                  </a:lnTo>
                  <a:lnTo>
                    <a:pt x="447" y="545"/>
                  </a:lnTo>
                  <a:lnTo>
                    <a:pt x="447" y="545"/>
                  </a:lnTo>
                  <a:lnTo>
                    <a:pt x="459" y="542"/>
                  </a:lnTo>
                  <a:lnTo>
                    <a:pt x="467" y="536"/>
                  </a:lnTo>
                  <a:lnTo>
                    <a:pt x="467" y="536"/>
                  </a:lnTo>
                  <a:lnTo>
                    <a:pt x="473" y="527"/>
                  </a:lnTo>
                  <a:lnTo>
                    <a:pt x="476" y="519"/>
                  </a:lnTo>
                  <a:lnTo>
                    <a:pt x="476" y="519"/>
                  </a:lnTo>
                  <a:lnTo>
                    <a:pt x="476" y="516"/>
                  </a:lnTo>
                  <a:lnTo>
                    <a:pt x="476" y="513"/>
                  </a:lnTo>
                  <a:lnTo>
                    <a:pt x="476" y="513"/>
                  </a:lnTo>
                  <a:lnTo>
                    <a:pt x="476" y="510"/>
                  </a:lnTo>
                  <a:lnTo>
                    <a:pt x="476" y="496"/>
                  </a:lnTo>
                  <a:lnTo>
                    <a:pt x="476" y="496"/>
                  </a:lnTo>
                  <a:lnTo>
                    <a:pt x="476" y="442"/>
                  </a:lnTo>
                  <a:lnTo>
                    <a:pt x="476" y="442"/>
                  </a:lnTo>
                  <a:lnTo>
                    <a:pt x="476" y="416"/>
                  </a:lnTo>
                  <a:lnTo>
                    <a:pt x="476" y="413"/>
                  </a:lnTo>
                  <a:lnTo>
                    <a:pt x="476" y="413"/>
                  </a:lnTo>
                  <a:lnTo>
                    <a:pt x="482" y="413"/>
                  </a:lnTo>
                  <a:lnTo>
                    <a:pt x="482" y="413"/>
                  </a:lnTo>
                  <a:lnTo>
                    <a:pt x="504" y="413"/>
                  </a:lnTo>
                  <a:lnTo>
                    <a:pt x="504" y="413"/>
                  </a:lnTo>
                  <a:lnTo>
                    <a:pt x="696" y="407"/>
                  </a:lnTo>
                  <a:lnTo>
                    <a:pt x="696" y="407"/>
                  </a:lnTo>
                  <a:lnTo>
                    <a:pt x="857" y="401"/>
                  </a:lnTo>
                  <a:lnTo>
                    <a:pt x="857" y="401"/>
                  </a:lnTo>
                  <a:lnTo>
                    <a:pt x="983" y="396"/>
                  </a:lnTo>
                  <a:lnTo>
                    <a:pt x="983" y="396"/>
                  </a:lnTo>
                  <a:lnTo>
                    <a:pt x="1060" y="393"/>
                  </a:lnTo>
                  <a:lnTo>
                    <a:pt x="1060" y="393"/>
                  </a:lnTo>
                  <a:lnTo>
                    <a:pt x="1089" y="390"/>
                  </a:lnTo>
                  <a:lnTo>
                    <a:pt x="1089" y="390"/>
                  </a:lnTo>
                  <a:lnTo>
                    <a:pt x="1060" y="390"/>
                  </a:lnTo>
                  <a:lnTo>
                    <a:pt x="1060" y="390"/>
                  </a:lnTo>
                  <a:lnTo>
                    <a:pt x="983" y="384"/>
                  </a:lnTo>
                  <a:close/>
                  <a:moveTo>
                    <a:pt x="46" y="296"/>
                  </a:moveTo>
                  <a:lnTo>
                    <a:pt x="46" y="296"/>
                  </a:lnTo>
                  <a:close/>
                  <a:moveTo>
                    <a:pt x="456" y="413"/>
                  </a:moveTo>
                  <a:lnTo>
                    <a:pt x="456" y="413"/>
                  </a:lnTo>
                  <a:close/>
                  <a:moveTo>
                    <a:pt x="427" y="516"/>
                  </a:moveTo>
                  <a:lnTo>
                    <a:pt x="427"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grpSp>
      <p:grpSp>
        <p:nvGrpSpPr>
          <p:cNvPr id="1451" name="Group 1450"/>
          <p:cNvGrpSpPr>
            <a:grpSpLocks noChangeAspect="1"/>
          </p:cNvGrpSpPr>
          <p:nvPr/>
        </p:nvGrpSpPr>
        <p:grpSpPr>
          <a:xfrm flipH="1" flipV="1">
            <a:off x="6006190" y="4397395"/>
            <a:ext cx="240873" cy="203596"/>
            <a:chOff x="5469972" y="2733106"/>
            <a:chExt cx="631145" cy="420577"/>
          </a:xfrm>
          <a:solidFill>
            <a:schemeClr val="tx2">
              <a:lumMod val="75000"/>
            </a:schemeClr>
          </a:solidFill>
        </p:grpSpPr>
        <p:sp>
          <p:nvSpPr>
            <p:cNvPr id="1480" name="Freeform 48"/>
            <p:cNvSpPr>
              <a:spLocks noChangeArrowheads="1"/>
            </p:cNvSpPr>
            <p:nvPr/>
          </p:nvSpPr>
          <p:spPr bwMode="auto">
            <a:xfrm>
              <a:off x="5469972" y="2733106"/>
              <a:ext cx="631145" cy="420577"/>
            </a:xfrm>
            <a:custGeom>
              <a:avLst/>
              <a:gdLst>
                <a:gd name="T0" fmla="*/ 2695 w 2719"/>
                <a:gd name="T1" fmla="*/ 246 h 1702"/>
                <a:gd name="T2" fmla="*/ 2515 w 2719"/>
                <a:gd name="T3" fmla="*/ 186 h 1702"/>
                <a:gd name="T4" fmla="*/ 2329 w 2719"/>
                <a:gd name="T5" fmla="*/ 123 h 1702"/>
                <a:gd name="T6" fmla="*/ 2143 w 2719"/>
                <a:gd name="T7" fmla="*/ 60 h 1702"/>
                <a:gd name="T8" fmla="*/ 1957 w 2719"/>
                <a:gd name="T9" fmla="*/ 0 h 1702"/>
                <a:gd name="T10" fmla="*/ 2137 w 2719"/>
                <a:gd name="T11" fmla="*/ 74 h 1702"/>
                <a:gd name="T12" fmla="*/ 2320 w 2719"/>
                <a:gd name="T13" fmla="*/ 146 h 1702"/>
                <a:gd name="T14" fmla="*/ 2503 w 2719"/>
                <a:gd name="T15" fmla="*/ 220 h 1702"/>
                <a:gd name="T16" fmla="*/ 2397 w 2719"/>
                <a:gd name="T17" fmla="*/ 246 h 1702"/>
                <a:gd name="T18" fmla="*/ 2277 w 2719"/>
                <a:gd name="T19" fmla="*/ 243 h 1702"/>
                <a:gd name="T20" fmla="*/ 2028 w 2719"/>
                <a:gd name="T21" fmla="*/ 241 h 1702"/>
                <a:gd name="T22" fmla="*/ 1696 w 2719"/>
                <a:gd name="T23" fmla="*/ 241 h 1702"/>
                <a:gd name="T24" fmla="*/ 1031 w 2719"/>
                <a:gd name="T25" fmla="*/ 241 h 1702"/>
                <a:gd name="T26" fmla="*/ 699 w 2719"/>
                <a:gd name="T27" fmla="*/ 238 h 1702"/>
                <a:gd name="T28" fmla="*/ 178 w 2719"/>
                <a:gd name="T29" fmla="*/ 238 h 1702"/>
                <a:gd name="T30" fmla="*/ 223 w 2719"/>
                <a:gd name="T31" fmla="*/ 220 h 1702"/>
                <a:gd name="T32" fmla="*/ 499 w 2719"/>
                <a:gd name="T33" fmla="*/ 112 h 1702"/>
                <a:gd name="T34" fmla="*/ 682 w 2719"/>
                <a:gd name="T35" fmla="*/ 37 h 1702"/>
                <a:gd name="T36" fmla="*/ 679 w 2719"/>
                <a:gd name="T37" fmla="*/ 29 h 1702"/>
                <a:gd name="T38" fmla="*/ 493 w 2719"/>
                <a:gd name="T39" fmla="*/ 91 h 1702"/>
                <a:gd name="T40" fmla="*/ 398 w 2719"/>
                <a:gd name="T41" fmla="*/ 123 h 1702"/>
                <a:gd name="T42" fmla="*/ 63 w 2719"/>
                <a:gd name="T43" fmla="*/ 238 h 1702"/>
                <a:gd name="T44" fmla="*/ 34 w 2719"/>
                <a:gd name="T45" fmla="*/ 238 h 1702"/>
                <a:gd name="T46" fmla="*/ 34 w 2719"/>
                <a:gd name="T47" fmla="*/ 238 h 1702"/>
                <a:gd name="T48" fmla="*/ 9 w 2719"/>
                <a:gd name="T49" fmla="*/ 249 h 1702"/>
                <a:gd name="T50" fmla="*/ 0 w 2719"/>
                <a:gd name="T51" fmla="*/ 272 h 1702"/>
                <a:gd name="T52" fmla="*/ 6 w 2719"/>
                <a:gd name="T53" fmla="*/ 1673 h 1702"/>
                <a:gd name="T54" fmla="*/ 6 w 2719"/>
                <a:gd name="T55" fmla="*/ 1675 h 1702"/>
                <a:gd name="T56" fmla="*/ 6 w 2719"/>
                <a:gd name="T57" fmla="*/ 1684 h 1702"/>
                <a:gd name="T58" fmla="*/ 23 w 2719"/>
                <a:gd name="T59" fmla="*/ 1701 h 1702"/>
                <a:gd name="T60" fmla="*/ 178 w 2719"/>
                <a:gd name="T61" fmla="*/ 1701 h 1702"/>
                <a:gd name="T62" fmla="*/ 607 w 2719"/>
                <a:gd name="T63" fmla="*/ 1699 h 1702"/>
                <a:gd name="T64" fmla="*/ 1183 w 2719"/>
                <a:gd name="T65" fmla="*/ 1693 h 1702"/>
                <a:gd name="T66" fmla="*/ 1756 w 2719"/>
                <a:gd name="T67" fmla="*/ 1684 h 1702"/>
                <a:gd name="T68" fmla="*/ 2329 w 2719"/>
                <a:gd name="T69" fmla="*/ 1673 h 1702"/>
                <a:gd name="T70" fmla="*/ 1756 w 2719"/>
                <a:gd name="T71" fmla="*/ 1664 h 1702"/>
                <a:gd name="T72" fmla="*/ 1183 w 2719"/>
                <a:gd name="T73" fmla="*/ 1656 h 1702"/>
                <a:gd name="T74" fmla="*/ 607 w 2719"/>
                <a:gd name="T75" fmla="*/ 1650 h 1702"/>
                <a:gd name="T76" fmla="*/ 178 w 2719"/>
                <a:gd name="T77" fmla="*/ 1647 h 1702"/>
                <a:gd name="T78" fmla="*/ 66 w 2719"/>
                <a:gd name="T79" fmla="*/ 974 h 1702"/>
                <a:gd name="T80" fmla="*/ 367 w 2719"/>
                <a:gd name="T81" fmla="*/ 306 h 1702"/>
                <a:gd name="T82" fmla="*/ 1000 w 2719"/>
                <a:gd name="T83" fmla="*/ 304 h 1702"/>
                <a:gd name="T84" fmla="*/ 1364 w 2719"/>
                <a:gd name="T85" fmla="*/ 306 h 1702"/>
                <a:gd name="T86" fmla="*/ 1862 w 2719"/>
                <a:gd name="T87" fmla="*/ 304 h 1702"/>
                <a:gd name="T88" fmla="*/ 2194 w 2719"/>
                <a:gd name="T89" fmla="*/ 301 h 1702"/>
                <a:gd name="T90" fmla="*/ 2360 w 2719"/>
                <a:gd name="T91" fmla="*/ 298 h 1702"/>
                <a:gd name="T92" fmla="*/ 2670 w 2719"/>
                <a:gd name="T93" fmla="*/ 298 h 1702"/>
                <a:gd name="T94" fmla="*/ 2675 w 2719"/>
                <a:gd name="T95" fmla="*/ 621 h 1702"/>
                <a:gd name="T96" fmla="*/ 2678 w 2719"/>
                <a:gd name="T97" fmla="*/ 974 h 1702"/>
                <a:gd name="T98" fmla="*/ 2687 w 2719"/>
                <a:gd name="T99" fmla="*/ 1323 h 1702"/>
                <a:gd name="T100" fmla="*/ 2695 w 2719"/>
                <a:gd name="T101" fmla="*/ 1673 h 1702"/>
                <a:gd name="T102" fmla="*/ 2704 w 2719"/>
                <a:gd name="T103" fmla="*/ 1323 h 1702"/>
                <a:gd name="T104" fmla="*/ 2710 w 2719"/>
                <a:gd name="T105" fmla="*/ 974 h 1702"/>
                <a:gd name="T106" fmla="*/ 2715 w 2719"/>
                <a:gd name="T107" fmla="*/ 621 h 1702"/>
                <a:gd name="T108" fmla="*/ 2718 w 2719"/>
                <a:gd name="T109" fmla="*/ 272 h 1702"/>
                <a:gd name="T110" fmla="*/ 2718 w 2719"/>
                <a:gd name="T111" fmla="*/ 272 h 1702"/>
                <a:gd name="T112" fmla="*/ 2712 w 2719"/>
                <a:gd name="T113" fmla="*/ 255 h 1702"/>
                <a:gd name="T114" fmla="*/ 2695 w 2719"/>
                <a:gd name="T115" fmla="*/ 246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9" h="1702">
                  <a:moveTo>
                    <a:pt x="2695" y="246"/>
                  </a:moveTo>
                  <a:lnTo>
                    <a:pt x="2695" y="246"/>
                  </a:lnTo>
                  <a:lnTo>
                    <a:pt x="2690" y="246"/>
                  </a:lnTo>
                  <a:lnTo>
                    <a:pt x="2515" y="186"/>
                  </a:lnTo>
                  <a:lnTo>
                    <a:pt x="2515" y="186"/>
                  </a:lnTo>
                  <a:lnTo>
                    <a:pt x="2329" y="123"/>
                  </a:lnTo>
                  <a:lnTo>
                    <a:pt x="2237" y="91"/>
                  </a:lnTo>
                  <a:lnTo>
                    <a:pt x="2143" y="60"/>
                  </a:lnTo>
                  <a:lnTo>
                    <a:pt x="2048" y="29"/>
                  </a:lnTo>
                  <a:lnTo>
                    <a:pt x="1957" y="0"/>
                  </a:lnTo>
                  <a:lnTo>
                    <a:pt x="2045" y="37"/>
                  </a:lnTo>
                  <a:lnTo>
                    <a:pt x="2137" y="74"/>
                  </a:lnTo>
                  <a:lnTo>
                    <a:pt x="2229" y="112"/>
                  </a:lnTo>
                  <a:lnTo>
                    <a:pt x="2320" y="146"/>
                  </a:lnTo>
                  <a:lnTo>
                    <a:pt x="2320" y="146"/>
                  </a:lnTo>
                  <a:lnTo>
                    <a:pt x="2503" y="220"/>
                  </a:lnTo>
                  <a:lnTo>
                    <a:pt x="2569" y="246"/>
                  </a:lnTo>
                  <a:lnTo>
                    <a:pt x="2397" y="246"/>
                  </a:lnTo>
                  <a:lnTo>
                    <a:pt x="2360" y="243"/>
                  </a:lnTo>
                  <a:lnTo>
                    <a:pt x="2277" y="243"/>
                  </a:lnTo>
                  <a:lnTo>
                    <a:pt x="2194" y="243"/>
                  </a:lnTo>
                  <a:lnTo>
                    <a:pt x="2028" y="241"/>
                  </a:lnTo>
                  <a:lnTo>
                    <a:pt x="1862" y="241"/>
                  </a:lnTo>
                  <a:lnTo>
                    <a:pt x="1696" y="241"/>
                  </a:lnTo>
                  <a:lnTo>
                    <a:pt x="1364" y="238"/>
                  </a:lnTo>
                  <a:lnTo>
                    <a:pt x="1031" y="241"/>
                  </a:lnTo>
                  <a:lnTo>
                    <a:pt x="1000" y="241"/>
                  </a:lnTo>
                  <a:lnTo>
                    <a:pt x="699" y="238"/>
                  </a:lnTo>
                  <a:lnTo>
                    <a:pt x="367" y="238"/>
                  </a:lnTo>
                  <a:lnTo>
                    <a:pt x="178" y="238"/>
                  </a:lnTo>
                  <a:lnTo>
                    <a:pt x="223" y="220"/>
                  </a:lnTo>
                  <a:lnTo>
                    <a:pt x="223" y="220"/>
                  </a:lnTo>
                  <a:lnTo>
                    <a:pt x="407" y="146"/>
                  </a:lnTo>
                  <a:lnTo>
                    <a:pt x="499" y="112"/>
                  </a:lnTo>
                  <a:lnTo>
                    <a:pt x="590" y="74"/>
                  </a:lnTo>
                  <a:lnTo>
                    <a:pt x="682" y="37"/>
                  </a:lnTo>
                  <a:lnTo>
                    <a:pt x="774" y="0"/>
                  </a:lnTo>
                  <a:lnTo>
                    <a:pt x="679" y="29"/>
                  </a:lnTo>
                  <a:lnTo>
                    <a:pt x="585" y="60"/>
                  </a:lnTo>
                  <a:lnTo>
                    <a:pt x="493" y="91"/>
                  </a:lnTo>
                  <a:lnTo>
                    <a:pt x="398" y="123"/>
                  </a:lnTo>
                  <a:lnTo>
                    <a:pt x="398" y="123"/>
                  </a:lnTo>
                  <a:lnTo>
                    <a:pt x="212" y="186"/>
                  </a:lnTo>
                  <a:lnTo>
                    <a:pt x="63" y="238"/>
                  </a:lnTo>
                  <a:lnTo>
                    <a:pt x="34" y="238"/>
                  </a:lnTo>
                  <a:lnTo>
                    <a:pt x="34" y="238"/>
                  </a:lnTo>
                  <a:lnTo>
                    <a:pt x="34" y="238"/>
                  </a:lnTo>
                  <a:lnTo>
                    <a:pt x="34" y="238"/>
                  </a:lnTo>
                  <a:lnTo>
                    <a:pt x="20" y="241"/>
                  </a:lnTo>
                  <a:lnTo>
                    <a:pt x="9" y="249"/>
                  </a:lnTo>
                  <a:lnTo>
                    <a:pt x="3" y="258"/>
                  </a:lnTo>
                  <a:lnTo>
                    <a:pt x="0" y="272"/>
                  </a:lnTo>
                  <a:lnTo>
                    <a:pt x="0" y="974"/>
                  </a:lnTo>
                  <a:lnTo>
                    <a:pt x="6" y="1673"/>
                  </a:lnTo>
                  <a:lnTo>
                    <a:pt x="6" y="1675"/>
                  </a:lnTo>
                  <a:lnTo>
                    <a:pt x="6" y="1675"/>
                  </a:lnTo>
                  <a:lnTo>
                    <a:pt x="6" y="1675"/>
                  </a:lnTo>
                  <a:lnTo>
                    <a:pt x="6" y="1684"/>
                  </a:lnTo>
                  <a:lnTo>
                    <a:pt x="15" y="1696"/>
                  </a:lnTo>
                  <a:lnTo>
                    <a:pt x="23" y="1701"/>
                  </a:lnTo>
                  <a:lnTo>
                    <a:pt x="34" y="1701"/>
                  </a:lnTo>
                  <a:lnTo>
                    <a:pt x="178" y="1701"/>
                  </a:lnTo>
                  <a:lnTo>
                    <a:pt x="321" y="1701"/>
                  </a:lnTo>
                  <a:lnTo>
                    <a:pt x="607" y="1699"/>
                  </a:lnTo>
                  <a:lnTo>
                    <a:pt x="894" y="1696"/>
                  </a:lnTo>
                  <a:lnTo>
                    <a:pt x="1183" y="1693"/>
                  </a:lnTo>
                  <a:lnTo>
                    <a:pt x="1469" y="1690"/>
                  </a:lnTo>
                  <a:lnTo>
                    <a:pt x="1756" y="1684"/>
                  </a:lnTo>
                  <a:lnTo>
                    <a:pt x="2042" y="1678"/>
                  </a:lnTo>
                  <a:lnTo>
                    <a:pt x="2329" y="1673"/>
                  </a:lnTo>
                  <a:lnTo>
                    <a:pt x="2042" y="1667"/>
                  </a:lnTo>
                  <a:lnTo>
                    <a:pt x="1756" y="1664"/>
                  </a:lnTo>
                  <a:lnTo>
                    <a:pt x="1469" y="1658"/>
                  </a:lnTo>
                  <a:lnTo>
                    <a:pt x="1183" y="1656"/>
                  </a:lnTo>
                  <a:lnTo>
                    <a:pt x="894" y="1653"/>
                  </a:lnTo>
                  <a:lnTo>
                    <a:pt x="607" y="1650"/>
                  </a:lnTo>
                  <a:lnTo>
                    <a:pt x="321" y="1647"/>
                  </a:lnTo>
                  <a:lnTo>
                    <a:pt x="178" y="1647"/>
                  </a:lnTo>
                  <a:lnTo>
                    <a:pt x="63" y="1644"/>
                  </a:lnTo>
                  <a:lnTo>
                    <a:pt x="66" y="974"/>
                  </a:lnTo>
                  <a:lnTo>
                    <a:pt x="66" y="306"/>
                  </a:lnTo>
                  <a:lnTo>
                    <a:pt x="367" y="306"/>
                  </a:lnTo>
                  <a:lnTo>
                    <a:pt x="699" y="304"/>
                  </a:lnTo>
                  <a:lnTo>
                    <a:pt x="1000" y="304"/>
                  </a:lnTo>
                  <a:lnTo>
                    <a:pt x="1031" y="304"/>
                  </a:lnTo>
                  <a:lnTo>
                    <a:pt x="1364" y="306"/>
                  </a:lnTo>
                  <a:lnTo>
                    <a:pt x="1696" y="304"/>
                  </a:lnTo>
                  <a:lnTo>
                    <a:pt x="1862" y="304"/>
                  </a:lnTo>
                  <a:lnTo>
                    <a:pt x="2028" y="304"/>
                  </a:lnTo>
                  <a:lnTo>
                    <a:pt x="2194" y="301"/>
                  </a:lnTo>
                  <a:lnTo>
                    <a:pt x="2277" y="301"/>
                  </a:lnTo>
                  <a:lnTo>
                    <a:pt x="2360" y="298"/>
                  </a:lnTo>
                  <a:lnTo>
                    <a:pt x="2397" y="298"/>
                  </a:lnTo>
                  <a:lnTo>
                    <a:pt x="2670" y="298"/>
                  </a:lnTo>
                  <a:lnTo>
                    <a:pt x="2673" y="447"/>
                  </a:lnTo>
                  <a:lnTo>
                    <a:pt x="2675" y="621"/>
                  </a:lnTo>
                  <a:lnTo>
                    <a:pt x="2675" y="621"/>
                  </a:lnTo>
                  <a:lnTo>
                    <a:pt x="2678" y="974"/>
                  </a:lnTo>
                  <a:lnTo>
                    <a:pt x="2678" y="974"/>
                  </a:lnTo>
                  <a:lnTo>
                    <a:pt x="2687" y="1323"/>
                  </a:lnTo>
                  <a:lnTo>
                    <a:pt x="2690" y="1498"/>
                  </a:lnTo>
                  <a:lnTo>
                    <a:pt x="2695" y="1673"/>
                  </a:lnTo>
                  <a:lnTo>
                    <a:pt x="2698" y="1498"/>
                  </a:lnTo>
                  <a:lnTo>
                    <a:pt x="2704" y="1323"/>
                  </a:lnTo>
                  <a:lnTo>
                    <a:pt x="2704" y="1323"/>
                  </a:lnTo>
                  <a:lnTo>
                    <a:pt x="2710" y="974"/>
                  </a:lnTo>
                  <a:lnTo>
                    <a:pt x="2710" y="974"/>
                  </a:lnTo>
                  <a:lnTo>
                    <a:pt x="2715" y="621"/>
                  </a:lnTo>
                  <a:lnTo>
                    <a:pt x="2718" y="447"/>
                  </a:lnTo>
                  <a:lnTo>
                    <a:pt x="2718" y="272"/>
                  </a:lnTo>
                  <a:lnTo>
                    <a:pt x="2718" y="272"/>
                  </a:lnTo>
                  <a:lnTo>
                    <a:pt x="2718" y="272"/>
                  </a:lnTo>
                  <a:lnTo>
                    <a:pt x="2715" y="263"/>
                  </a:lnTo>
                  <a:lnTo>
                    <a:pt x="2712" y="255"/>
                  </a:lnTo>
                  <a:lnTo>
                    <a:pt x="2704" y="249"/>
                  </a:lnTo>
                  <a:lnTo>
                    <a:pt x="2695" y="24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81" name="Freeform 21"/>
            <p:cNvSpPr>
              <a:spLocks noChangeArrowheads="1"/>
            </p:cNvSpPr>
            <p:nvPr/>
          </p:nvSpPr>
          <p:spPr bwMode="auto">
            <a:xfrm>
              <a:off x="5806508" y="2824188"/>
              <a:ext cx="219667" cy="116046"/>
            </a:xfrm>
            <a:custGeom>
              <a:avLst/>
              <a:gdLst>
                <a:gd name="T0" fmla="*/ 653 w 1092"/>
                <a:gd name="T1" fmla="*/ 372 h 542"/>
                <a:gd name="T2" fmla="*/ 630 w 1092"/>
                <a:gd name="T3" fmla="*/ 363 h 542"/>
                <a:gd name="T4" fmla="*/ 618 w 1092"/>
                <a:gd name="T5" fmla="*/ 363 h 542"/>
                <a:gd name="T6" fmla="*/ 581 w 1092"/>
                <a:gd name="T7" fmla="*/ 366 h 542"/>
                <a:gd name="T8" fmla="*/ 232 w 1092"/>
                <a:gd name="T9" fmla="*/ 375 h 542"/>
                <a:gd name="T10" fmla="*/ 28 w 1092"/>
                <a:gd name="T11" fmla="*/ 386 h 542"/>
                <a:gd name="T12" fmla="*/ 28 w 1092"/>
                <a:gd name="T13" fmla="*/ 389 h 542"/>
                <a:gd name="T14" fmla="*/ 232 w 1092"/>
                <a:gd name="T15" fmla="*/ 398 h 542"/>
                <a:gd name="T16" fmla="*/ 581 w 1092"/>
                <a:gd name="T17" fmla="*/ 406 h 542"/>
                <a:gd name="T18" fmla="*/ 618 w 1092"/>
                <a:gd name="T19" fmla="*/ 409 h 542"/>
                <a:gd name="T20" fmla="*/ 615 w 1092"/>
                <a:gd name="T21" fmla="*/ 501 h 542"/>
                <a:gd name="T22" fmla="*/ 615 w 1092"/>
                <a:gd name="T23" fmla="*/ 509 h 542"/>
                <a:gd name="T24" fmla="*/ 618 w 1092"/>
                <a:gd name="T25" fmla="*/ 515 h 542"/>
                <a:gd name="T26" fmla="*/ 630 w 1092"/>
                <a:gd name="T27" fmla="*/ 535 h 542"/>
                <a:gd name="T28" fmla="*/ 647 w 1092"/>
                <a:gd name="T29" fmla="*/ 541 h 542"/>
                <a:gd name="T30" fmla="*/ 667 w 1092"/>
                <a:gd name="T31" fmla="*/ 535 h 542"/>
                <a:gd name="T32" fmla="*/ 879 w 1092"/>
                <a:gd name="T33" fmla="*/ 415 h 542"/>
                <a:gd name="T34" fmla="*/ 1028 w 1092"/>
                <a:gd name="T35" fmla="*/ 326 h 542"/>
                <a:gd name="T36" fmla="*/ 1074 w 1092"/>
                <a:gd name="T37" fmla="*/ 300 h 542"/>
                <a:gd name="T38" fmla="*/ 1077 w 1092"/>
                <a:gd name="T39" fmla="*/ 297 h 542"/>
                <a:gd name="T40" fmla="*/ 1091 w 1092"/>
                <a:gd name="T41" fmla="*/ 274 h 542"/>
                <a:gd name="T42" fmla="*/ 1082 w 1092"/>
                <a:gd name="T43" fmla="*/ 246 h 542"/>
                <a:gd name="T44" fmla="*/ 1054 w 1092"/>
                <a:gd name="T45" fmla="*/ 229 h 542"/>
                <a:gd name="T46" fmla="*/ 976 w 1092"/>
                <a:gd name="T47" fmla="*/ 183 h 542"/>
                <a:gd name="T48" fmla="*/ 667 w 1092"/>
                <a:gd name="T49" fmla="*/ 5 h 542"/>
                <a:gd name="T50" fmla="*/ 661 w 1092"/>
                <a:gd name="T51" fmla="*/ 2 h 542"/>
                <a:gd name="T52" fmla="*/ 653 w 1092"/>
                <a:gd name="T53" fmla="*/ 0 h 542"/>
                <a:gd name="T54" fmla="*/ 627 w 1092"/>
                <a:gd name="T55" fmla="*/ 8 h 542"/>
                <a:gd name="T56" fmla="*/ 618 w 1092"/>
                <a:gd name="T57" fmla="*/ 25 h 542"/>
                <a:gd name="T58" fmla="*/ 618 w 1092"/>
                <a:gd name="T59" fmla="*/ 54 h 542"/>
                <a:gd name="T60" fmla="*/ 618 w 1092"/>
                <a:gd name="T61" fmla="*/ 134 h 542"/>
                <a:gd name="T62" fmla="*/ 581 w 1092"/>
                <a:gd name="T63" fmla="*/ 134 h 542"/>
                <a:gd name="T64" fmla="*/ 232 w 1092"/>
                <a:gd name="T65" fmla="*/ 146 h 542"/>
                <a:gd name="T66" fmla="*/ 28 w 1092"/>
                <a:gd name="T67" fmla="*/ 154 h 542"/>
                <a:gd name="T68" fmla="*/ 28 w 1092"/>
                <a:gd name="T69" fmla="*/ 157 h 542"/>
                <a:gd name="T70" fmla="*/ 232 w 1092"/>
                <a:gd name="T71" fmla="*/ 166 h 542"/>
                <a:gd name="T72" fmla="*/ 581 w 1092"/>
                <a:gd name="T73" fmla="*/ 177 h 542"/>
                <a:gd name="T74" fmla="*/ 618 w 1092"/>
                <a:gd name="T75" fmla="*/ 177 h 542"/>
                <a:gd name="T76" fmla="*/ 635 w 1092"/>
                <a:gd name="T77" fmla="*/ 177 h 542"/>
                <a:gd name="T78" fmla="*/ 659 w 1092"/>
                <a:gd name="T79" fmla="*/ 163 h 542"/>
                <a:gd name="T80" fmla="*/ 664 w 1092"/>
                <a:gd name="T81" fmla="*/ 148 h 542"/>
                <a:gd name="T82" fmla="*/ 664 w 1092"/>
                <a:gd name="T83" fmla="*/ 140 h 542"/>
                <a:gd name="T84" fmla="*/ 664 w 1092"/>
                <a:gd name="T85" fmla="*/ 108 h 542"/>
                <a:gd name="T86" fmla="*/ 848 w 1092"/>
                <a:gd name="T87" fmla="*/ 171 h 542"/>
                <a:gd name="T88" fmla="*/ 1011 w 1092"/>
                <a:gd name="T89" fmla="*/ 269 h 542"/>
                <a:gd name="T90" fmla="*/ 950 w 1092"/>
                <a:gd name="T91" fmla="*/ 306 h 542"/>
                <a:gd name="T92" fmla="*/ 667 w 1092"/>
                <a:gd name="T93" fmla="*/ 478 h 542"/>
                <a:gd name="T94" fmla="*/ 664 w 1092"/>
                <a:gd name="T95" fmla="*/ 401 h 542"/>
                <a:gd name="T96" fmla="*/ 618 w 1092"/>
                <a:gd name="T97" fmla="*/ 143 h 542"/>
                <a:gd name="T98" fmla="*/ 641 w 1092"/>
                <a:gd name="T99" fmla="*/ 48 h 542"/>
                <a:gd name="T100" fmla="*/ 667 w 1092"/>
                <a:gd name="T101" fmla="*/ 34 h 542"/>
                <a:gd name="T102" fmla="*/ 667 w 1092"/>
                <a:gd name="T103" fmla="*/ 506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2" h="542">
                  <a:moveTo>
                    <a:pt x="661" y="386"/>
                  </a:moveTo>
                  <a:lnTo>
                    <a:pt x="661" y="386"/>
                  </a:lnTo>
                  <a:lnTo>
                    <a:pt x="659" y="381"/>
                  </a:lnTo>
                  <a:lnTo>
                    <a:pt x="653" y="372"/>
                  </a:lnTo>
                  <a:lnTo>
                    <a:pt x="644" y="369"/>
                  </a:lnTo>
                  <a:lnTo>
                    <a:pt x="635" y="366"/>
                  </a:lnTo>
                  <a:lnTo>
                    <a:pt x="635" y="366"/>
                  </a:lnTo>
                  <a:lnTo>
                    <a:pt x="630" y="363"/>
                  </a:lnTo>
                  <a:lnTo>
                    <a:pt x="627" y="363"/>
                  </a:lnTo>
                  <a:lnTo>
                    <a:pt x="624" y="363"/>
                  </a:lnTo>
                  <a:lnTo>
                    <a:pt x="618" y="363"/>
                  </a:lnTo>
                  <a:lnTo>
                    <a:pt x="618" y="363"/>
                  </a:lnTo>
                  <a:lnTo>
                    <a:pt x="607" y="363"/>
                  </a:lnTo>
                  <a:lnTo>
                    <a:pt x="607" y="363"/>
                  </a:lnTo>
                  <a:lnTo>
                    <a:pt x="581" y="366"/>
                  </a:lnTo>
                  <a:lnTo>
                    <a:pt x="581" y="366"/>
                  </a:lnTo>
                  <a:lnTo>
                    <a:pt x="392" y="369"/>
                  </a:lnTo>
                  <a:lnTo>
                    <a:pt x="392" y="369"/>
                  </a:lnTo>
                  <a:lnTo>
                    <a:pt x="232" y="375"/>
                  </a:lnTo>
                  <a:lnTo>
                    <a:pt x="232" y="375"/>
                  </a:lnTo>
                  <a:lnTo>
                    <a:pt x="106" y="381"/>
                  </a:lnTo>
                  <a:lnTo>
                    <a:pt x="106" y="381"/>
                  </a:lnTo>
                  <a:lnTo>
                    <a:pt x="28" y="386"/>
                  </a:lnTo>
                  <a:lnTo>
                    <a:pt x="28" y="386"/>
                  </a:lnTo>
                  <a:lnTo>
                    <a:pt x="0" y="386"/>
                  </a:lnTo>
                  <a:lnTo>
                    <a:pt x="0" y="386"/>
                  </a:lnTo>
                  <a:lnTo>
                    <a:pt x="28" y="389"/>
                  </a:lnTo>
                  <a:lnTo>
                    <a:pt x="28" y="389"/>
                  </a:lnTo>
                  <a:lnTo>
                    <a:pt x="106" y="392"/>
                  </a:lnTo>
                  <a:lnTo>
                    <a:pt x="106" y="392"/>
                  </a:lnTo>
                  <a:lnTo>
                    <a:pt x="232" y="398"/>
                  </a:lnTo>
                  <a:lnTo>
                    <a:pt x="232" y="398"/>
                  </a:lnTo>
                  <a:lnTo>
                    <a:pt x="392" y="403"/>
                  </a:lnTo>
                  <a:lnTo>
                    <a:pt x="392" y="403"/>
                  </a:lnTo>
                  <a:lnTo>
                    <a:pt x="581" y="406"/>
                  </a:lnTo>
                  <a:lnTo>
                    <a:pt x="581" y="406"/>
                  </a:lnTo>
                  <a:lnTo>
                    <a:pt x="607" y="409"/>
                  </a:lnTo>
                  <a:lnTo>
                    <a:pt x="607" y="409"/>
                  </a:lnTo>
                  <a:lnTo>
                    <a:pt x="618" y="409"/>
                  </a:lnTo>
                  <a:lnTo>
                    <a:pt x="618" y="409"/>
                  </a:lnTo>
                  <a:lnTo>
                    <a:pt x="618" y="435"/>
                  </a:lnTo>
                  <a:lnTo>
                    <a:pt x="618" y="435"/>
                  </a:lnTo>
                  <a:lnTo>
                    <a:pt x="618" y="486"/>
                  </a:lnTo>
                  <a:lnTo>
                    <a:pt x="615" y="501"/>
                  </a:lnTo>
                  <a:lnTo>
                    <a:pt x="615" y="504"/>
                  </a:lnTo>
                  <a:lnTo>
                    <a:pt x="615" y="506"/>
                  </a:lnTo>
                  <a:lnTo>
                    <a:pt x="615" y="509"/>
                  </a:lnTo>
                  <a:lnTo>
                    <a:pt x="615" y="509"/>
                  </a:lnTo>
                  <a:lnTo>
                    <a:pt x="618" y="512"/>
                  </a:lnTo>
                  <a:lnTo>
                    <a:pt x="618" y="512"/>
                  </a:lnTo>
                  <a:lnTo>
                    <a:pt x="618" y="515"/>
                  </a:lnTo>
                  <a:lnTo>
                    <a:pt x="618" y="515"/>
                  </a:lnTo>
                  <a:lnTo>
                    <a:pt x="618" y="521"/>
                  </a:lnTo>
                  <a:lnTo>
                    <a:pt x="618" y="521"/>
                  </a:lnTo>
                  <a:lnTo>
                    <a:pt x="624" y="527"/>
                  </a:lnTo>
                  <a:lnTo>
                    <a:pt x="630" y="535"/>
                  </a:lnTo>
                  <a:lnTo>
                    <a:pt x="630" y="535"/>
                  </a:lnTo>
                  <a:lnTo>
                    <a:pt x="638" y="538"/>
                  </a:lnTo>
                  <a:lnTo>
                    <a:pt x="647" y="541"/>
                  </a:lnTo>
                  <a:lnTo>
                    <a:pt x="647" y="541"/>
                  </a:lnTo>
                  <a:lnTo>
                    <a:pt x="661" y="538"/>
                  </a:lnTo>
                  <a:lnTo>
                    <a:pt x="661" y="538"/>
                  </a:lnTo>
                  <a:lnTo>
                    <a:pt x="664" y="535"/>
                  </a:lnTo>
                  <a:lnTo>
                    <a:pt x="667" y="535"/>
                  </a:lnTo>
                  <a:lnTo>
                    <a:pt x="670" y="532"/>
                  </a:lnTo>
                  <a:lnTo>
                    <a:pt x="681" y="527"/>
                  </a:lnTo>
                  <a:lnTo>
                    <a:pt x="681" y="527"/>
                  </a:lnTo>
                  <a:lnTo>
                    <a:pt x="879" y="415"/>
                  </a:lnTo>
                  <a:lnTo>
                    <a:pt x="879" y="415"/>
                  </a:lnTo>
                  <a:lnTo>
                    <a:pt x="979" y="355"/>
                  </a:lnTo>
                  <a:lnTo>
                    <a:pt x="979" y="355"/>
                  </a:lnTo>
                  <a:lnTo>
                    <a:pt x="1028" y="326"/>
                  </a:lnTo>
                  <a:lnTo>
                    <a:pt x="1054" y="312"/>
                  </a:lnTo>
                  <a:lnTo>
                    <a:pt x="1068" y="303"/>
                  </a:lnTo>
                  <a:lnTo>
                    <a:pt x="1071" y="300"/>
                  </a:lnTo>
                  <a:lnTo>
                    <a:pt x="1074" y="300"/>
                  </a:lnTo>
                  <a:lnTo>
                    <a:pt x="1074" y="300"/>
                  </a:lnTo>
                  <a:lnTo>
                    <a:pt x="1074" y="300"/>
                  </a:lnTo>
                  <a:lnTo>
                    <a:pt x="1077" y="297"/>
                  </a:lnTo>
                  <a:lnTo>
                    <a:pt x="1077" y="297"/>
                  </a:lnTo>
                  <a:lnTo>
                    <a:pt x="1082" y="292"/>
                  </a:lnTo>
                  <a:lnTo>
                    <a:pt x="1088" y="283"/>
                  </a:lnTo>
                  <a:lnTo>
                    <a:pt x="1088" y="283"/>
                  </a:lnTo>
                  <a:lnTo>
                    <a:pt x="1091" y="274"/>
                  </a:lnTo>
                  <a:lnTo>
                    <a:pt x="1091" y="263"/>
                  </a:lnTo>
                  <a:lnTo>
                    <a:pt x="1091" y="263"/>
                  </a:lnTo>
                  <a:lnTo>
                    <a:pt x="1085" y="252"/>
                  </a:lnTo>
                  <a:lnTo>
                    <a:pt x="1082" y="246"/>
                  </a:lnTo>
                  <a:lnTo>
                    <a:pt x="1082" y="246"/>
                  </a:lnTo>
                  <a:lnTo>
                    <a:pt x="1071" y="237"/>
                  </a:lnTo>
                  <a:lnTo>
                    <a:pt x="1065" y="234"/>
                  </a:lnTo>
                  <a:lnTo>
                    <a:pt x="1054" y="229"/>
                  </a:lnTo>
                  <a:lnTo>
                    <a:pt x="1028" y="211"/>
                  </a:lnTo>
                  <a:lnTo>
                    <a:pt x="1028" y="211"/>
                  </a:lnTo>
                  <a:lnTo>
                    <a:pt x="976" y="183"/>
                  </a:lnTo>
                  <a:lnTo>
                    <a:pt x="976" y="183"/>
                  </a:lnTo>
                  <a:lnTo>
                    <a:pt x="876" y="126"/>
                  </a:lnTo>
                  <a:lnTo>
                    <a:pt x="876" y="126"/>
                  </a:lnTo>
                  <a:lnTo>
                    <a:pt x="678" y="11"/>
                  </a:lnTo>
                  <a:lnTo>
                    <a:pt x="667" y="5"/>
                  </a:lnTo>
                  <a:lnTo>
                    <a:pt x="667" y="5"/>
                  </a:lnTo>
                  <a:lnTo>
                    <a:pt x="664" y="2"/>
                  </a:lnTo>
                  <a:lnTo>
                    <a:pt x="661" y="2"/>
                  </a:lnTo>
                  <a:lnTo>
                    <a:pt x="661" y="2"/>
                  </a:lnTo>
                  <a:lnTo>
                    <a:pt x="659" y="0"/>
                  </a:lnTo>
                  <a:lnTo>
                    <a:pt x="659" y="0"/>
                  </a:lnTo>
                  <a:lnTo>
                    <a:pt x="653" y="0"/>
                  </a:lnTo>
                  <a:lnTo>
                    <a:pt x="653" y="0"/>
                  </a:lnTo>
                  <a:lnTo>
                    <a:pt x="644" y="0"/>
                  </a:lnTo>
                  <a:lnTo>
                    <a:pt x="635" y="2"/>
                  </a:lnTo>
                  <a:lnTo>
                    <a:pt x="635" y="2"/>
                  </a:lnTo>
                  <a:lnTo>
                    <a:pt x="627" y="8"/>
                  </a:lnTo>
                  <a:lnTo>
                    <a:pt x="621" y="14"/>
                  </a:lnTo>
                  <a:lnTo>
                    <a:pt x="621" y="14"/>
                  </a:lnTo>
                  <a:lnTo>
                    <a:pt x="618" y="25"/>
                  </a:lnTo>
                  <a:lnTo>
                    <a:pt x="618" y="25"/>
                  </a:lnTo>
                  <a:lnTo>
                    <a:pt x="615" y="31"/>
                  </a:lnTo>
                  <a:lnTo>
                    <a:pt x="615" y="34"/>
                  </a:lnTo>
                  <a:lnTo>
                    <a:pt x="615" y="40"/>
                  </a:lnTo>
                  <a:lnTo>
                    <a:pt x="618" y="54"/>
                  </a:lnTo>
                  <a:lnTo>
                    <a:pt x="618" y="54"/>
                  </a:lnTo>
                  <a:lnTo>
                    <a:pt x="618" y="108"/>
                  </a:lnTo>
                  <a:lnTo>
                    <a:pt x="618" y="108"/>
                  </a:lnTo>
                  <a:lnTo>
                    <a:pt x="618" y="134"/>
                  </a:lnTo>
                  <a:lnTo>
                    <a:pt x="618" y="134"/>
                  </a:lnTo>
                  <a:lnTo>
                    <a:pt x="607" y="134"/>
                  </a:lnTo>
                  <a:lnTo>
                    <a:pt x="607" y="134"/>
                  </a:lnTo>
                  <a:lnTo>
                    <a:pt x="581" y="134"/>
                  </a:lnTo>
                  <a:lnTo>
                    <a:pt x="581" y="134"/>
                  </a:lnTo>
                  <a:lnTo>
                    <a:pt x="392" y="140"/>
                  </a:lnTo>
                  <a:lnTo>
                    <a:pt x="392" y="140"/>
                  </a:lnTo>
                  <a:lnTo>
                    <a:pt x="232" y="146"/>
                  </a:lnTo>
                  <a:lnTo>
                    <a:pt x="232" y="146"/>
                  </a:lnTo>
                  <a:lnTo>
                    <a:pt x="106" y="148"/>
                  </a:lnTo>
                  <a:lnTo>
                    <a:pt x="106" y="148"/>
                  </a:lnTo>
                  <a:lnTo>
                    <a:pt x="28" y="154"/>
                  </a:lnTo>
                  <a:lnTo>
                    <a:pt x="28" y="154"/>
                  </a:lnTo>
                  <a:lnTo>
                    <a:pt x="0" y="154"/>
                  </a:lnTo>
                  <a:lnTo>
                    <a:pt x="0" y="154"/>
                  </a:lnTo>
                  <a:lnTo>
                    <a:pt x="28" y="157"/>
                  </a:lnTo>
                  <a:lnTo>
                    <a:pt x="28" y="157"/>
                  </a:lnTo>
                  <a:lnTo>
                    <a:pt x="106" y="160"/>
                  </a:lnTo>
                  <a:lnTo>
                    <a:pt x="106" y="160"/>
                  </a:lnTo>
                  <a:lnTo>
                    <a:pt x="232" y="166"/>
                  </a:lnTo>
                  <a:lnTo>
                    <a:pt x="232" y="166"/>
                  </a:lnTo>
                  <a:lnTo>
                    <a:pt x="392" y="171"/>
                  </a:lnTo>
                  <a:lnTo>
                    <a:pt x="392" y="171"/>
                  </a:lnTo>
                  <a:lnTo>
                    <a:pt x="581" y="177"/>
                  </a:lnTo>
                  <a:lnTo>
                    <a:pt x="581" y="177"/>
                  </a:lnTo>
                  <a:lnTo>
                    <a:pt x="607" y="177"/>
                  </a:lnTo>
                  <a:lnTo>
                    <a:pt x="607" y="177"/>
                  </a:lnTo>
                  <a:lnTo>
                    <a:pt x="618" y="177"/>
                  </a:lnTo>
                  <a:lnTo>
                    <a:pt x="624" y="177"/>
                  </a:lnTo>
                  <a:lnTo>
                    <a:pt x="627" y="177"/>
                  </a:lnTo>
                  <a:lnTo>
                    <a:pt x="627" y="177"/>
                  </a:lnTo>
                  <a:lnTo>
                    <a:pt x="635" y="177"/>
                  </a:lnTo>
                  <a:lnTo>
                    <a:pt x="635" y="177"/>
                  </a:lnTo>
                  <a:lnTo>
                    <a:pt x="644" y="174"/>
                  </a:lnTo>
                  <a:lnTo>
                    <a:pt x="653" y="168"/>
                  </a:lnTo>
                  <a:lnTo>
                    <a:pt x="659" y="163"/>
                  </a:lnTo>
                  <a:lnTo>
                    <a:pt x="661" y="154"/>
                  </a:lnTo>
                  <a:lnTo>
                    <a:pt x="661" y="154"/>
                  </a:lnTo>
                  <a:lnTo>
                    <a:pt x="664" y="151"/>
                  </a:lnTo>
                  <a:lnTo>
                    <a:pt x="664" y="148"/>
                  </a:lnTo>
                  <a:lnTo>
                    <a:pt x="664" y="146"/>
                  </a:lnTo>
                  <a:lnTo>
                    <a:pt x="664" y="143"/>
                  </a:lnTo>
                  <a:lnTo>
                    <a:pt x="664" y="143"/>
                  </a:lnTo>
                  <a:lnTo>
                    <a:pt x="664" y="140"/>
                  </a:lnTo>
                  <a:lnTo>
                    <a:pt x="664" y="134"/>
                  </a:lnTo>
                  <a:lnTo>
                    <a:pt x="664" y="134"/>
                  </a:lnTo>
                  <a:lnTo>
                    <a:pt x="664" y="108"/>
                  </a:lnTo>
                  <a:lnTo>
                    <a:pt x="664" y="108"/>
                  </a:lnTo>
                  <a:lnTo>
                    <a:pt x="667" y="63"/>
                  </a:lnTo>
                  <a:lnTo>
                    <a:pt x="667" y="63"/>
                  </a:lnTo>
                  <a:lnTo>
                    <a:pt x="848" y="171"/>
                  </a:lnTo>
                  <a:lnTo>
                    <a:pt x="848" y="171"/>
                  </a:lnTo>
                  <a:lnTo>
                    <a:pt x="948" y="231"/>
                  </a:lnTo>
                  <a:lnTo>
                    <a:pt x="948" y="231"/>
                  </a:lnTo>
                  <a:lnTo>
                    <a:pt x="999" y="260"/>
                  </a:lnTo>
                  <a:lnTo>
                    <a:pt x="1011" y="269"/>
                  </a:lnTo>
                  <a:lnTo>
                    <a:pt x="999" y="277"/>
                  </a:lnTo>
                  <a:lnTo>
                    <a:pt x="999" y="277"/>
                  </a:lnTo>
                  <a:lnTo>
                    <a:pt x="950" y="306"/>
                  </a:lnTo>
                  <a:lnTo>
                    <a:pt x="950" y="306"/>
                  </a:lnTo>
                  <a:lnTo>
                    <a:pt x="850" y="366"/>
                  </a:lnTo>
                  <a:lnTo>
                    <a:pt x="850" y="366"/>
                  </a:lnTo>
                  <a:lnTo>
                    <a:pt x="667" y="478"/>
                  </a:lnTo>
                  <a:lnTo>
                    <a:pt x="667" y="478"/>
                  </a:lnTo>
                  <a:lnTo>
                    <a:pt x="664" y="435"/>
                  </a:lnTo>
                  <a:lnTo>
                    <a:pt x="664" y="435"/>
                  </a:lnTo>
                  <a:lnTo>
                    <a:pt x="664" y="409"/>
                  </a:lnTo>
                  <a:lnTo>
                    <a:pt x="664" y="401"/>
                  </a:lnTo>
                  <a:lnTo>
                    <a:pt x="664" y="401"/>
                  </a:lnTo>
                  <a:lnTo>
                    <a:pt x="664" y="395"/>
                  </a:lnTo>
                  <a:lnTo>
                    <a:pt x="661" y="386"/>
                  </a:lnTo>
                  <a:close/>
                  <a:moveTo>
                    <a:pt x="618" y="143"/>
                  </a:moveTo>
                  <a:lnTo>
                    <a:pt x="618" y="143"/>
                  </a:lnTo>
                  <a:close/>
                  <a:moveTo>
                    <a:pt x="627" y="134"/>
                  </a:moveTo>
                  <a:lnTo>
                    <a:pt x="627" y="134"/>
                  </a:lnTo>
                  <a:close/>
                  <a:moveTo>
                    <a:pt x="641" y="48"/>
                  </a:moveTo>
                  <a:lnTo>
                    <a:pt x="641" y="48"/>
                  </a:lnTo>
                  <a:close/>
                  <a:moveTo>
                    <a:pt x="667" y="34"/>
                  </a:moveTo>
                  <a:lnTo>
                    <a:pt x="667" y="31"/>
                  </a:lnTo>
                  <a:lnTo>
                    <a:pt x="667" y="34"/>
                  </a:lnTo>
                  <a:close/>
                  <a:moveTo>
                    <a:pt x="641" y="492"/>
                  </a:moveTo>
                  <a:lnTo>
                    <a:pt x="641" y="492"/>
                  </a:lnTo>
                  <a:close/>
                  <a:moveTo>
                    <a:pt x="667" y="506"/>
                  </a:moveTo>
                  <a:lnTo>
                    <a:pt x="667" y="5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82" name="Freeform 22"/>
            <p:cNvSpPr>
              <a:spLocks noChangeArrowheads="1"/>
            </p:cNvSpPr>
            <p:nvPr/>
          </p:nvSpPr>
          <p:spPr bwMode="auto">
            <a:xfrm>
              <a:off x="5532217" y="2880669"/>
              <a:ext cx="218781" cy="116990"/>
            </a:xfrm>
            <a:custGeom>
              <a:avLst/>
              <a:gdLst>
                <a:gd name="T0" fmla="*/ 857 w 1090"/>
                <a:gd name="T1" fmla="*/ 381 h 545"/>
                <a:gd name="T2" fmla="*/ 507 w 1090"/>
                <a:gd name="T3" fmla="*/ 370 h 545"/>
                <a:gd name="T4" fmla="*/ 461 w 1090"/>
                <a:gd name="T5" fmla="*/ 367 h 545"/>
                <a:gd name="T6" fmla="*/ 444 w 1090"/>
                <a:gd name="T7" fmla="*/ 370 h 545"/>
                <a:gd name="T8" fmla="*/ 433 w 1090"/>
                <a:gd name="T9" fmla="*/ 384 h 545"/>
                <a:gd name="T10" fmla="*/ 430 w 1090"/>
                <a:gd name="T11" fmla="*/ 401 h 545"/>
                <a:gd name="T12" fmla="*/ 427 w 1090"/>
                <a:gd name="T13" fmla="*/ 441 h 545"/>
                <a:gd name="T14" fmla="*/ 241 w 1090"/>
                <a:gd name="T15" fmla="*/ 370 h 545"/>
                <a:gd name="T16" fmla="*/ 81 w 1090"/>
                <a:gd name="T17" fmla="*/ 272 h 545"/>
                <a:gd name="T18" fmla="*/ 146 w 1090"/>
                <a:gd name="T19" fmla="*/ 235 h 545"/>
                <a:gd name="T20" fmla="*/ 427 w 1090"/>
                <a:gd name="T21" fmla="*/ 66 h 545"/>
                <a:gd name="T22" fmla="*/ 427 w 1090"/>
                <a:gd name="T23" fmla="*/ 149 h 545"/>
                <a:gd name="T24" fmla="*/ 427 w 1090"/>
                <a:gd name="T25" fmla="*/ 161 h 545"/>
                <a:gd name="T26" fmla="*/ 433 w 1090"/>
                <a:gd name="T27" fmla="*/ 178 h 545"/>
                <a:gd name="T28" fmla="*/ 456 w 1090"/>
                <a:gd name="T29" fmla="*/ 192 h 545"/>
                <a:gd name="T30" fmla="*/ 499 w 1090"/>
                <a:gd name="T31" fmla="*/ 192 h 545"/>
                <a:gd name="T32" fmla="*/ 851 w 1090"/>
                <a:gd name="T33" fmla="*/ 181 h 545"/>
                <a:gd name="T34" fmla="*/ 1054 w 1090"/>
                <a:gd name="T35" fmla="*/ 172 h 545"/>
                <a:gd name="T36" fmla="*/ 1054 w 1090"/>
                <a:gd name="T37" fmla="*/ 169 h 545"/>
                <a:gd name="T38" fmla="*/ 851 w 1090"/>
                <a:gd name="T39" fmla="*/ 161 h 545"/>
                <a:gd name="T40" fmla="*/ 499 w 1090"/>
                <a:gd name="T41" fmla="*/ 149 h 545"/>
                <a:gd name="T42" fmla="*/ 473 w 1090"/>
                <a:gd name="T43" fmla="*/ 135 h 545"/>
                <a:gd name="T44" fmla="*/ 476 w 1090"/>
                <a:gd name="T45" fmla="*/ 54 h 545"/>
                <a:gd name="T46" fmla="*/ 476 w 1090"/>
                <a:gd name="T47" fmla="*/ 32 h 545"/>
                <a:gd name="T48" fmla="*/ 476 w 1090"/>
                <a:gd name="T49" fmla="*/ 20 h 545"/>
                <a:gd name="T50" fmla="*/ 456 w 1090"/>
                <a:gd name="T51" fmla="*/ 3 h 545"/>
                <a:gd name="T52" fmla="*/ 438 w 1090"/>
                <a:gd name="T53" fmla="*/ 3 h 545"/>
                <a:gd name="T54" fmla="*/ 416 w 1090"/>
                <a:gd name="T55" fmla="*/ 14 h 545"/>
                <a:gd name="T56" fmla="*/ 118 w 1090"/>
                <a:gd name="T57" fmla="*/ 186 h 545"/>
                <a:gd name="T58" fmla="*/ 20 w 1090"/>
                <a:gd name="T59" fmla="*/ 244 h 545"/>
                <a:gd name="T60" fmla="*/ 15 w 1090"/>
                <a:gd name="T61" fmla="*/ 246 h 545"/>
                <a:gd name="T62" fmla="*/ 0 w 1090"/>
                <a:gd name="T63" fmla="*/ 266 h 545"/>
                <a:gd name="T64" fmla="*/ 3 w 1090"/>
                <a:gd name="T65" fmla="*/ 289 h 545"/>
                <a:gd name="T66" fmla="*/ 18 w 1090"/>
                <a:gd name="T67" fmla="*/ 301 h 545"/>
                <a:gd name="T68" fmla="*/ 60 w 1090"/>
                <a:gd name="T69" fmla="*/ 326 h 545"/>
                <a:gd name="T70" fmla="*/ 212 w 1090"/>
                <a:gd name="T71" fmla="*/ 415 h 545"/>
                <a:gd name="T72" fmla="*/ 433 w 1090"/>
                <a:gd name="T73" fmla="*/ 541 h 545"/>
                <a:gd name="T74" fmla="*/ 436 w 1090"/>
                <a:gd name="T75" fmla="*/ 544 h 545"/>
                <a:gd name="T76" fmla="*/ 447 w 1090"/>
                <a:gd name="T77" fmla="*/ 544 h 545"/>
                <a:gd name="T78" fmla="*/ 473 w 1090"/>
                <a:gd name="T79" fmla="*/ 527 h 545"/>
                <a:gd name="T80" fmla="*/ 476 w 1090"/>
                <a:gd name="T81" fmla="*/ 516 h 545"/>
                <a:gd name="T82" fmla="*/ 476 w 1090"/>
                <a:gd name="T83" fmla="*/ 496 h 545"/>
                <a:gd name="T84" fmla="*/ 476 w 1090"/>
                <a:gd name="T85" fmla="*/ 412 h 545"/>
                <a:gd name="T86" fmla="*/ 504 w 1090"/>
                <a:gd name="T87" fmla="*/ 412 h 545"/>
                <a:gd name="T88" fmla="*/ 857 w 1090"/>
                <a:gd name="T89" fmla="*/ 401 h 545"/>
                <a:gd name="T90" fmla="*/ 1060 w 1090"/>
                <a:gd name="T91" fmla="*/ 392 h 545"/>
                <a:gd name="T92" fmla="*/ 1060 w 1090"/>
                <a:gd name="T93" fmla="*/ 390 h 545"/>
                <a:gd name="T94" fmla="*/ 46 w 1090"/>
                <a:gd name="T95" fmla="*/ 295 h 545"/>
                <a:gd name="T96" fmla="*/ 427 w 1090"/>
                <a:gd name="T97" fmla="*/ 51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0" h="545">
                  <a:moveTo>
                    <a:pt x="983" y="384"/>
                  </a:moveTo>
                  <a:lnTo>
                    <a:pt x="983" y="384"/>
                  </a:lnTo>
                  <a:lnTo>
                    <a:pt x="857" y="381"/>
                  </a:lnTo>
                  <a:lnTo>
                    <a:pt x="857" y="381"/>
                  </a:lnTo>
                  <a:lnTo>
                    <a:pt x="696" y="375"/>
                  </a:lnTo>
                  <a:lnTo>
                    <a:pt x="696" y="375"/>
                  </a:lnTo>
                  <a:lnTo>
                    <a:pt x="507" y="370"/>
                  </a:lnTo>
                  <a:lnTo>
                    <a:pt x="507" y="370"/>
                  </a:lnTo>
                  <a:lnTo>
                    <a:pt x="482" y="370"/>
                  </a:lnTo>
                  <a:lnTo>
                    <a:pt x="482" y="370"/>
                  </a:lnTo>
                  <a:lnTo>
                    <a:pt x="467" y="367"/>
                  </a:lnTo>
                  <a:lnTo>
                    <a:pt x="461" y="367"/>
                  </a:lnTo>
                  <a:lnTo>
                    <a:pt x="459" y="367"/>
                  </a:lnTo>
                  <a:lnTo>
                    <a:pt x="456" y="367"/>
                  </a:lnTo>
                  <a:lnTo>
                    <a:pt x="456" y="367"/>
                  </a:lnTo>
                  <a:lnTo>
                    <a:pt x="444" y="370"/>
                  </a:lnTo>
                  <a:lnTo>
                    <a:pt x="444" y="370"/>
                  </a:lnTo>
                  <a:lnTo>
                    <a:pt x="438" y="375"/>
                  </a:lnTo>
                  <a:lnTo>
                    <a:pt x="433" y="384"/>
                  </a:lnTo>
                  <a:lnTo>
                    <a:pt x="433" y="384"/>
                  </a:lnTo>
                  <a:lnTo>
                    <a:pt x="430" y="387"/>
                  </a:lnTo>
                  <a:lnTo>
                    <a:pt x="430" y="392"/>
                  </a:lnTo>
                  <a:lnTo>
                    <a:pt x="430" y="395"/>
                  </a:lnTo>
                  <a:lnTo>
                    <a:pt x="430" y="401"/>
                  </a:lnTo>
                  <a:lnTo>
                    <a:pt x="430" y="415"/>
                  </a:lnTo>
                  <a:lnTo>
                    <a:pt x="430" y="415"/>
                  </a:lnTo>
                  <a:lnTo>
                    <a:pt x="427" y="441"/>
                  </a:lnTo>
                  <a:lnTo>
                    <a:pt x="427" y="441"/>
                  </a:lnTo>
                  <a:lnTo>
                    <a:pt x="427" y="481"/>
                  </a:lnTo>
                  <a:lnTo>
                    <a:pt x="427" y="481"/>
                  </a:lnTo>
                  <a:lnTo>
                    <a:pt x="241" y="370"/>
                  </a:lnTo>
                  <a:lnTo>
                    <a:pt x="241" y="370"/>
                  </a:lnTo>
                  <a:lnTo>
                    <a:pt x="141" y="310"/>
                  </a:lnTo>
                  <a:lnTo>
                    <a:pt x="141" y="310"/>
                  </a:lnTo>
                  <a:lnTo>
                    <a:pt x="89" y="278"/>
                  </a:lnTo>
                  <a:lnTo>
                    <a:pt x="81" y="272"/>
                  </a:lnTo>
                  <a:lnTo>
                    <a:pt x="95" y="266"/>
                  </a:lnTo>
                  <a:lnTo>
                    <a:pt x="95" y="266"/>
                  </a:lnTo>
                  <a:lnTo>
                    <a:pt x="146" y="235"/>
                  </a:lnTo>
                  <a:lnTo>
                    <a:pt x="146" y="235"/>
                  </a:lnTo>
                  <a:lnTo>
                    <a:pt x="246" y="175"/>
                  </a:lnTo>
                  <a:lnTo>
                    <a:pt x="246" y="175"/>
                  </a:lnTo>
                  <a:lnTo>
                    <a:pt x="427" y="66"/>
                  </a:lnTo>
                  <a:lnTo>
                    <a:pt x="427" y="66"/>
                  </a:lnTo>
                  <a:lnTo>
                    <a:pt x="427" y="109"/>
                  </a:lnTo>
                  <a:lnTo>
                    <a:pt x="427" y="109"/>
                  </a:lnTo>
                  <a:lnTo>
                    <a:pt x="427" y="135"/>
                  </a:lnTo>
                  <a:lnTo>
                    <a:pt x="427" y="149"/>
                  </a:lnTo>
                  <a:lnTo>
                    <a:pt x="427" y="155"/>
                  </a:lnTo>
                  <a:lnTo>
                    <a:pt x="427" y="158"/>
                  </a:lnTo>
                  <a:lnTo>
                    <a:pt x="427" y="158"/>
                  </a:lnTo>
                  <a:lnTo>
                    <a:pt x="427" y="161"/>
                  </a:lnTo>
                  <a:lnTo>
                    <a:pt x="427" y="161"/>
                  </a:lnTo>
                  <a:lnTo>
                    <a:pt x="430" y="169"/>
                  </a:lnTo>
                  <a:lnTo>
                    <a:pt x="430" y="169"/>
                  </a:lnTo>
                  <a:lnTo>
                    <a:pt x="433" y="178"/>
                  </a:lnTo>
                  <a:lnTo>
                    <a:pt x="441" y="183"/>
                  </a:lnTo>
                  <a:lnTo>
                    <a:pt x="447" y="189"/>
                  </a:lnTo>
                  <a:lnTo>
                    <a:pt x="456" y="192"/>
                  </a:lnTo>
                  <a:lnTo>
                    <a:pt x="456" y="192"/>
                  </a:lnTo>
                  <a:lnTo>
                    <a:pt x="467" y="192"/>
                  </a:lnTo>
                  <a:lnTo>
                    <a:pt x="473" y="192"/>
                  </a:lnTo>
                  <a:lnTo>
                    <a:pt x="473" y="192"/>
                  </a:lnTo>
                  <a:lnTo>
                    <a:pt x="499" y="192"/>
                  </a:lnTo>
                  <a:lnTo>
                    <a:pt x="499" y="192"/>
                  </a:lnTo>
                  <a:lnTo>
                    <a:pt x="691" y="186"/>
                  </a:lnTo>
                  <a:lnTo>
                    <a:pt x="691" y="186"/>
                  </a:lnTo>
                  <a:lnTo>
                    <a:pt x="851" y="181"/>
                  </a:lnTo>
                  <a:lnTo>
                    <a:pt x="851" y="181"/>
                  </a:lnTo>
                  <a:lnTo>
                    <a:pt x="974" y="175"/>
                  </a:lnTo>
                  <a:lnTo>
                    <a:pt x="974" y="175"/>
                  </a:lnTo>
                  <a:lnTo>
                    <a:pt x="1054" y="172"/>
                  </a:lnTo>
                  <a:lnTo>
                    <a:pt x="1054" y="172"/>
                  </a:lnTo>
                  <a:lnTo>
                    <a:pt x="1083" y="169"/>
                  </a:lnTo>
                  <a:lnTo>
                    <a:pt x="1083" y="169"/>
                  </a:lnTo>
                  <a:lnTo>
                    <a:pt x="1054" y="169"/>
                  </a:lnTo>
                  <a:lnTo>
                    <a:pt x="1054" y="169"/>
                  </a:lnTo>
                  <a:lnTo>
                    <a:pt x="974" y="163"/>
                  </a:lnTo>
                  <a:lnTo>
                    <a:pt x="974" y="163"/>
                  </a:lnTo>
                  <a:lnTo>
                    <a:pt x="851" y="161"/>
                  </a:lnTo>
                  <a:lnTo>
                    <a:pt x="851" y="161"/>
                  </a:lnTo>
                  <a:lnTo>
                    <a:pt x="691" y="155"/>
                  </a:lnTo>
                  <a:lnTo>
                    <a:pt x="691" y="155"/>
                  </a:lnTo>
                  <a:lnTo>
                    <a:pt x="499" y="149"/>
                  </a:lnTo>
                  <a:lnTo>
                    <a:pt x="499" y="149"/>
                  </a:lnTo>
                  <a:lnTo>
                    <a:pt x="473" y="149"/>
                  </a:lnTo>
                  <a:lnTo>
                    <a:pt x="473" y="149"/>
                  </a:lnTo>
                  <a:lnTo>
                    <a:pt x="473" y="135"/>
                  </a:lnTo>
                  <a:lnTo>
                    <a:pt x="473" y="135"/>
                  </a:lnTo>
                  <a:lnTo>
                    <a:pt x="476" y="109"/>
                  </a:lnTo>
                  <a:lnTo>
                    <a:pt x="476" y="109"/>
                  </a:lnTo>
                  <a:lnTo>
                    <a:pt x="476" y="54"/>
                  </a:lnTo>
                  <a:lnTo>
                    <a:pt x="476" y="43"/>
                  </a:lnTo>
                  <a:lnTo>
                    <a:pt x="476" y="35"/>
                  </a:lnTo>
                  <a:lnTo>
                    <a:pt x="476" y="32"/>
                  </a:lnTo>
                  <a:lnTo>
                    <a:pt x="476" y="32"/>
                  </a:lnTo>
                  <a:lnTo>
                    <a:pt x="476" y="32"/>
                  </a:lnTo>
                  <a:lnTo>
                    <a:pt x="476" y="26"/>
                  </a:lnTo>
                  <a:lnTo>
                    <a:pt x="476" y="26"/>
                  </a:lnTo>
                  <a:lnTo>
                    <a:pt x="476" y="20"/>
                  </a:lnTo>
                  <a:lnTo>
                    <a:pt x="476" y="20"/>
                  </a:lnTo>
                  <a:lnTo>
                    <a:pt x="467" y="9"/>
                  </a:lnTo>
                  <a:lnTo>
                    <a:pt x="456" y="3"/>
                  </a:lnTo>
                  <a:lnTo>
                    <a:pt x="456" y="3"/>
                  </a:lnTo>
                  <a:lnTo>
                    <a:pt x="444" y="0"/>
                  </a:lnTo>
                  <a:lnTo>
                    <a:pt x="444" y="0"/>
                  </a:lnTo>
                  <a:lnTo>
                    <a:pt x="438" y="3"/>
                  </a:lnTo>
                  <a:lnTo>
                    <a:pt x="438" y="3"/>
                  </a:lnTo>
                  <a:lnTo>
                    <a:pt x="433" y="6"/>
                  </a:lnTo>
                  <a:lnTo>
                    <a:pt x="427" y="9"/>
                  </a:lnTo>
                  <a:lnTo>
                    <a:pt x="416" y="14"/>
                  </a:lnTo>
                  <a:lnTo>
                    <a:pt x="416" y="14"/>
                  </a:lnTo>
                  <a:lnTo>
                    <a:pt x="218" y="129"/>
                  </a:lnTo>
                  <a:lnTo>
                    <a:pt x="218" y="129"/>
                  </a:lnTo>
                  <a:lnTo>
                    <a:pt x="118" y="186"/>
                  </a:lnTo>
                  <a:lnTo>
                    <a:pt x="118" y="186"/>
                  </a:lnTo>
                  <a:lnTo>
                    <a:pt x="66" y="218"/>
                  </a:lnTo>
                  <a:lnTo>
                    <a:pt x="40" y="232"/>
                  </a:lnTo>
                  <a:lnTo>
                    <a:pt x="29" y="238"/>
                  </a:lnTo>
                  <a:lnTo>
                    <a:pt x="20" y="244"/>
                  </a:lnTo>
                  <a:lnTo>
                    <a:pt x="18" y="244"/>
                  </a:lnTo>
                  <a:lnTo>
                    <a:pt x="18" y="246"/>
                  </a:lnTo>
                  <a:lnTo>
                    <a:pt x="15" y="246"/>
                  </a:lnTo>
                  <a:lnTo>
                    <a:pt x="15" y="246"/>
                  </a:lnTo>
                  <a:lnTo>
                    <a:pt x="9" y="252"/>
                  </a:lnTo>
                  <a:lnTo>
                    <a:pt x="9" y="252"/>
                  </a:lnTo>
                  <a:lnTo>
                    <a:pt x="3" y="261"/>
                  </a:lnTo>
                  <a:lnTo>
                    <a:pt x="0" y="266"/>
                  </a:lnTo>
                  <a:lnTo>
                    <a:pt x="0" y="275"/>
                  </a:lnTo>
                  <a:lnTo>
                    <a:pt x="0" y="284"/>
                  </a:lnTo>
                  <a:lnTo>
                    <a:pt x="0" y="284"/>
                  </a:lnTo>
                  <a:lnTo>
                    <a:pt x="3" y="289"/>
                  </a:lnTo>
                  <a:lnTo>
                    <a:pt x="9" y="295"/>
                  </a:lnTo>
                  <a:lnTo>
                    <a:pt x="9" y="295"/>
                  </a:lnTo>
                  <a:lnTo>
                    <a:pt x="15" y="301"/>
                  </a:lnTo>
                  <a:lnTo>
                    <a:pt x="18" y="301"/>
                  </a:lnTo>
                  <a:lnTo>
                    <a:pt x="23" y="307"/>
                  </a:lnTo>
                  <a:lnTo>
                    <a:pt x="35" y="312"/>
                  </a:lnTo>
                  <a:lnTo>
                    <a:pt x="60" y="326"/>
                  </a:lnTo>
                  <a:lnTo>
                    <a:pt x="60" y="326"/>
                  </a:lnTo>
                  <a:lnTo>
                    <a:pt x="112" y="358"/>
                  </a:lnTo>
                  <a:lnTo>
                    <a:pt x="112" y="358"/>
                  </a:lnTo>
                  <a:lnTo>
                    <a:pt x="212" y="415"/>
                  </a:lnTo>
                  <a:lnTo>
                    <a:pt x="212" y="415"/>
                  </a:lnTo>
                  <a:lnTo>
                    <a:pt x="410" y="530"/>
                  </a:lnTo>
                  <a:lnTo>
                    <a:pt x="421" y="536"/>
                  </a:lnTo>
                  <a:lnTo>
                    <a:pt x="430" y="538"/>
                  </a:lnTo>
                  <a:lnTo>
                    <a:pt x="433" y="541"/>
                  </a:lnTo>
                  <a:lnTo>
                    <a:pt x="433" y="541"/>
                  </a:lnTo>
                  <a:lnTo>
                    <a:pt x="433" y="541"/>
                  </a:lnTo>
                  <a:lnTo>
                    <a:pt x="436" y="544"/>
                  </a:lnTo>
                  <a:lnTo>
                    <a:pt x="436" y="544"/>
                  </a:lnTo>
                  <a:lnTo>
                    <a:pt x="441" y="544"/>
                  </a:lnTo>
                  <a:lnTo>
                    <a:pt x="441" y="544"/>
                  </a:lnTo>
                  <a:lnTo>
                    <a:pt x="447" y="544"/>
                  </a:lnTo>
                  <a:lnTo>
                    <a:pt x="447" y="544"/>
                  </a:lnTo>
                  <a:lnTo>
                    <a:pt x="459" y="544"/>
                  </a:lnTo>
                  <a:lnTo>
                    <a:pt x="467" y="538"/>
                  </a:lnTo>
                  <a:lnTo>
                    <a:pt x="467" y="538"/>
                  </a:lnTo>
                  <a:lnTo>
                    <a:pt x="473" y="527"/>
                  </a:lnTo>
                  <a:lnTo>
                    <a:pt x="476" y="518"/>
                  </a:lnTo>
                  <a:lnTo>
                    <a:pt x="476" y="518"/>
                  </a:lnTo>
                  <a:lnTo>
                    <a:pt x="476" y="516"/>
                  </a:lnTo>
                  <a:lnTo>
                    <a:pt x="476" y="516"/>
                  </a:lnTo>
                  <a:lnTo>
                    <a:pt x="476" y="513"/>
                  </a:lnTo>
                  <a:lnTo>
                    <a:pt x="476" y="510"/>
                  </a:lnTo>
                  <a:lnTo>
                    <a:pt x="476" y="496"/>
                  </a:lnTo>
                  <a:lnTo>
                    <a:pt x="476" y="496"/>
                  </a:lnTo>
                  <a:lnTo>
                    <a:pt x="476" y="441"/>
                  </a:lnTo>
                  <a:lnTo>
                    <a:pt x="476" y="441"/>
                  </a:lnTo>
                  <a:lnTo>
                    <a:pt x="476" y="415"/>
                  </a:lnTo>
                  <a:lnTo>
                    <a:pt x="476" y="412"/>
                  </a:lnTo>
                  <a:lnTo>
                    <a:pt x="476" y="412"/>
                  </a:lnTo>
                  <a:lnTo>
                    <a:pt x="482" y="412"/>
                  </a:lnTo>
                  <a:lnTo>
                    <a:pt x="482" y="412"/>
                  </a:lnTo>
                  <a:lnTo>
                    <a:pt x="504" y="412"/>
                  </a:lnTo>
                  <a:lnTo>
                    <a:pt x="504" y="412"/>
                  </a:lnTo>
                  <a:lnTo>
                    <a:pt x="696" y="407"/>
                  </a:lnTo>
                  <a:lnTo>
                    <a:pt x="696" y="407"/>
                  </a:lnTo>
                  <a:lnTo>
                    <a:pt x="857" y="401"/>
                  </a:lnTo>
                  <a:lnTo>
                    <a:pt x="857" y="401"/>
                  </a:lnTo>
                  <a:lnTo>
                    <a:pt x="983" y="395"/>
                  </a:lnTo>
                  <a:lnTo>
                    <a:pt x="983" y="395"/>
                  </a:lnTo>
                  <a:lnTo>
                    <a:pt x="1060" y="392"/>
                  </a:lnTo>
                  <a:lnTo>
                    <a:pt x="1060" y="392"/>
                  </a:lnTo>
                  <a:lnTo>
                    <a:pt x="1089" y="390"/>
                  </a:lnTo>
                  <a:lnTo>
                    <a:pt x="1089" y="390"/>
                  </a:lnTo>
                  <a:lnTo>
                    <a:pt x="1060" y="390"/>
                  </a:lnTo>
                  <a:lnTo>
                    <a:pt x="1060" y="390"/>
                  </a:lnTo>
                  <a:lnTo>
                    <a:pt x="983" y="384"/>
                  </a:lnTo>
                  <a:close/>
                  <a:moveTo>
                    <a:pt x="46" y="295"/>
                  </a:moveTo>
                  <a:lnTo>
                    <a:pt x="46" y="295"/>
                  </a:lnTo>
                  <a:close/>
                  <a:moveTo>
                    <a:pt x="456" y="412"/>
                  </a:moveTo>
                  <a:lnTo>
                    <a:pt x="456" y="412"/>
                  </a:lnTo>
                  <a:close/>
                  <a:moveTo>
                    <a:pt x="427" y="516"/>
                  </a:moveTo>
                  <a:lnTo>
                    <a:pt x="427"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83" name="Freeform 23"/>
            <p:cNvSpPr>
              <a:spLocks noChangeArrowheads="1"/>
            </p:cNvSpPr>
            <p:nvPr/>
          </p:nvSpPr>
          <p:spPr bwMode="auto">
            <a:xfrm>
              <a:off x="5822588" y="2976247"/>
              <a:ext cx="219667" cy="116047"/>
            </a:xfrm>
            <a:custGeom>
              <a:avLst/>
              <a:gdLst>
                <a:gd name="T0" fmla="*/ 1065 w 1092"/>
                <a:gd name="T1" fmla="*/ 235 h 542"/>
                <a:gd name="T2" fmla="*/ 976 w 1092"/>
                <a:gd name="T3" fmla="*/ 183 h 542"/>
                <a:gd name="T4" fmla="*/ 678 w 1092"/>
                <a:gd name="T5" fmla="*/ 11 h 542"/>
                <a:gd name="T6" fmla="*/ 661 w 1092"/>
                <a:gd name="T7" fmla="*/ 3 h 542"/>
                <a:gd name="T8" fmla="*/ 653 w 1092"/>
                <a:gd name="T9" fmla="*/ 0 h 542"/>
                <a:gd name="T10" fmla="*/ 635 w 1092"/>
                <a:gd name="T11" fmla="*/ 3 h 542"/>
                <a:gd name="T12" fmla="*/ 618 w 1092"/>
                <a:gd name="T13" fmla="*/ 26 h 542"/>
                <a:gd name="T14" fmla="*/ 615 w 1092"/>
                <a:gd name="T15" fmla="*/ 40 h 542"/>
                <a:gd name="T16" fmla="*/ 618 w 1092"/>
                <a:gd name="T17" fmla="*/ 109 h 542"/>
                <a:gd name="T18" fmla="*/ 607 w 1092"/>
                <a:gd name="T19" fmla="*/ 135 h 542"/>
                <a:gd name="T20" fmla="*/ 392 w 1092"/>
                <a:gd name="T21" fmla="*/ 140 h 542"/>
                <a:gd name="T22" fmla="*/ 106 w 1092"/>
                <a:gd name="T23" fmla="*/ 149 h 542"/>
                <a:gd name="T24" fmla="*/ 0 w 1092"/>
                <a:gd name="T25" fmla="*/ 155 h 542"/>
                <a:gd name="T26" fmla="*/ 106 w 1092"/>
                <a:gd name="T27" fmla="*/ 160 h 542"/>
                <a:gd name="T28" fmla="*/ 392 w 1092"/>
                <a:gd name="T29" fmla="*/ 172 h 542"/>
                <a:gd name="T30" fmla="*/ 607 w 1092"/>
                <a:gd name="T31" fmla="*/ 178 h 542"/>
                <a:gd name="T32" fmla="*/ 627 w 1092"/>
                <a:gd name="T33" fmla="*/ 178 h 542"/>
                <a:gd name="T34" fmla="*/ 653 w 1092"/>
                <a:gd name="T35" fmla="*/ 169 h 542"/>
                <a:gd name="T36" fmla="*/ 664 w 1092"/>
                <a:gd name="T37" fmla="*/ 149 h 542"/>
                <a:gd name="T38" fmla="*/ 664 w 1092"/>
                <a:gd name="T39" fmla="*/ 143 h 542"/>
                <a:gd name="T40" fmla="*/ 664 w 1092"/>
                <a:gd name="T41" fmla="*/ 109 h 542"/>
                <a:gd name="T42" fmla="*/ 848 w 1092"/>
                <a:gd name="T43" fmla="*/ 172 h 542"/>
                <a:gd name="T44" fmla="*/ 999 w 1092"/>
                <a:gd name="T45" fmla="*/ 261 h 542"/>
                <a:gd name="T46" fmla="*/ 950 w 1092"/>
                <a:gd name="T47" fmla="*/ 307 h 542"/>
                <a:gd name="T48" fmla="*/ 667 w 1092"/>
                <a:gd name="T49" fmla="*/ 475 h 542"/>
                <a:gd name="T50" fmla="*/ 664 w 1092"/>
                <a:gd name="T51" fmla="*/ 407 h 542"/>
                <a:gd name="T52" fmla="*/ 661 w 1092"/>
                <a:gd name="T53" fmla="*/ 387 h 542"/>
                <a:gd name="T54" fmla="*/ 644 w 1092"/>
                <a:gd name="T55" fmla="*/ 367 h 542"/>
                <a:gd name="T56" fmla="*/ 627 w 1092"/>
                <a:gd name="T57" fmla="*/ 364 h 542"/>
                <a:gd name="T58" fmla="*/ 607 w 1092"/>
                <a:gd name="T59" fmla="*/ 364 h 542"/>
                <a:gd name="T60" fmla="*/ 392 w 1092"/>
                <a:gd name="T61" fmla="*/ 369 h 542"/>
                <a:gd name="T62" fmla="*/ 106 w 1092"/>
                <a:gd name="T63" fmla="*/ 381 h 542"/>
                <a:gd name="T64" fmla="*/ 0 w 1092"/>
                <a:gd name="T65" fmla="*/ 387 h 542"/>
                <a:gd name="T66" fmla="*/ 106 w 1092"/>
                <a:gd name="T67" fmla="*/ 393 h 542"/>
                <a:gd name="T68" fmla="*/ 392 w 1092"/>
                <a:gd name="T69" fmla="*/ 404 h 542"/>
                <a:gd name="T70" fmla="*/ 607 w 1092"/>
                <a:gd name="T71" fmla="*/ 410 h 542"/>
                <a:gd name="T72" fmla="*/ 618 w 1092"/>
                <a:gd name="T73" fmla="*/ 435 h 542"/>
                <a:gd name="T74" fmla="*/ 615 w 1092"/>
                <a:gd name="T75" fmla="*/ 504 h 542"/>
                <a:gd name="T76" fmla="*/ 618 w 1092"/>
                <a:gd name="T77" fmla="*/ 513 h 542"/>
                <a:gd name="T78" fmla="*/ 618 w 1092"/>
                <a:gd name="T79" fmla="*/ 521 h 542"/>
                <a:gd name="T80" fmla="*/ 630 w 1092"/>
                <a:gd name="T81" fmla="*/ 536 h 542"/>
                <a:gd name="T82" fmla="*/ 661 w 1092"/>
                <a:gd name="T83" fmla="*/ 538 h 542"/>
                <a:gd name="T84" fmla="*/ 670 w 1092"/>
                <a:gd name="T85" fmla="*/ 533 h 542"/>
                <a:gd name="T86" fmla="*/ 879 w 1092"/>
                <a:gd name="T87" fmla="*/ 412 h 542"/>
                <a:gd name="T88" fmla="*/ 1054 w 1092"/>
                <a:gd name="T89" fmla="*/ 312 h 542"/>
                <a:gd name="T90" fmla="*/ 1074 w 1092"/>
                <a:gd name="T91" fmla="*/ 301 h 542"/>
                <a:gd name="T92" fmla="*/ 1082 w 1092"/>
                <a:gd name="T93" fmla="*/ 292 h 542"/>
                <a:gd name="T94" fmla="*/ 1091 w 1092"/>
                <a:gd name="T95" fmla="*/ 264 h 542"/>
                <a:gd name="T96" fmla="*/ 618 w 1092"/>
                <a:gd name="T97" fmla="*/ 143 h 542"/>
                <a:gd name="T98" fmla="*/ 641 w 1092"/>
                <a:gd name="T99" fmla="*/ 49 h 542"/>
                <a:gd name="T100" fmla="*/ 667 w 1092"/>
                <a:gd name="T101" fmla="*/ 34 h 542"/>
                <a:gd name="T102" fmla="*/ 667 w 1092"/>
                <a:gd name="T103" fmla="*/ 50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2" h="542">
                  <a:moveTo>
                    <a:pt x="1082" y="246"/>
                  </a:moveTo>
                  <a:lnTo>
                    <a:pt x="1082" y="246"/>
                  </a:lnTo>
                  <a:lnTo>
                    <a:pt x="1071" y="238"/>
                  </a:lnTo>
                  <a:lnTo>
                    <a:pt x="1065" y="235"/>
                  </a:lnTo>
                  <a:lnTo>
                    <a:pt x="1054" y="226"/>
                  </a:lnTo>
                  <a:lnTo>
                    <a:pt x="1028" y="212"/>
                  </a:lnTo>
                  <a:lnTo>
                    <a:pt x="1028" y="212"/>
                  </a:lnTo>
                  <a:lnTo>
                    <a:pt x="976" y="183"/>
                  </a:lnTo>
                  <a:lnTo>
                    <a:pt x="976" y="183"/>
                  </a:lnTo>
                  <a:lnTo>
                    <a:pt x="876" y="126"/>
                  </a:lnTo>
                  <a:lnTo>
                    <a:pt x="876" y="126"/>
                  </a:lnTo>
                  <a:lnTo>
                    <a:pt x="678" y="11"/>
                  </a:lnTo>
                  <a:lnTo>
                    <a:pt x="667" y="6"/>
                  </a:lnTo>
                  <a:lnTo>
                    <a:pt x="667" y="6"/>
                  </a:lnTo>
                  <a:lnTo>
                    <a:pt x="664" y="3"/>
                  </a:lnTo>
                  <a:lnTo>
                    <a:pt x="661" y="3"/>
                  </a:lnTo>
                  <a:lnTo>
                    <a:pt x="661" y="3"/>
                  </a:lnTo>
                  <a:lnTo>
                    <a:pt x="659" y="0"/>
                  </a:lnTo>
                  <a:lnTo>
                    <a:pt x="659" y="0"/>
                  </a:lnTo>
                  <a:lnTo>
                    <a:pt x="653" y="0"/>
                  </a:lnTo>
                  <a:lnTo>
                    <a:pt x="653" y="0"/>
                  </a:lnTo>
                  <a:lnTo>
                    <a:pt x="644" y="0"/>
                  </a:lnTo>
                  <a:lnTo>
                    <a:pt x="635" y="3"/>
                  </a:lnTo>
                  <a:lnTo>
                    <a:pt x="635" y="3"/>
                  </a:lnTo>
                  <a:lnTo>
                    <a:pt x="627" y="9"/>
                  </a:lnTo>
                  <a:lnTo>
                    <a:pt x="621" y="14"/>
                  </a:lnTo>
                  <a:lnTo>
                    <a:pt x="621" y="14"/>
                  </a:lnTo>
                  <a:lnTo>
                    <a:pt x="618" y="26"/>
                  </a:lnTo>
                  <a:lnTo>
                    <a:pt x="618" y="26"/>
                  </a:lnTo>
                  <a:lnTo>
                    <a:pt x="615" y="31"/>
                  </a:lnTo>
                  <a:lnTo>
                    <a:pt x="615" y="34"/>
                  </a:lnTo>
                  <a:lnTo>
                    <a:pt x="615" y="40"/>
                  </a:lnTo>
                  <a:lnTo>
                    <a:pt x="618" y="55"/>
                  </a:lnTo>
                  <a:lnTo>
                    <a:pt x="618" y="55"/>
                  </a:lnTo>
                  <a:lnTo>
                    <a:pt x="618" y="109"/>
                  </a:lnTo>
                  <a:lnTo>
                    <a:pt x="618" y="109"/>
                  </a:lnTo>
                  <a:lnTo>
                    <a:pt x="618" y="135"/>
                  </a:lnTo>
                  <a:lnTo>
                    <a:pt x="618" y="135"/>
                  </a:lnTo>
                  <a:lnTo>
                    <a:pt x="607" y="135"/>
                  </a:lnTo>
                  <a:lnTo>
                    <a:pt x="607" y="135"/>
                  </a:lnTo>
                  <a:lnTo>
                    <a:pt x="581" y="135"/>
                  </a:lnTo>
                  <a:lnTo>
                    <a:pt x="581" y="135"/>
                  </a:lnTo>
                  <a:lnTo>
                    <a:pt x="392" y="140"/>
                  </a:lnTo>
                  <a:lnTo>
                    <a:pt x="392" y="140"/>
                  </a:lnTo>
                  <a:lnTo>
                    <a:pt x="232" y="143"/>
                  </a:lnTo>
                  <a:lnTo>
                    <a:pt x="232" y="143"/>
                  </a:lnTo>
                  <a:lnTo>
                    <a:pt x="106" y="149"/>
                  </a:lnTo>
                  <a:lnTo>
                    <a:pt x="106" y="149"/>
                  </a:lnTo>
                  <a:lnTo>
                    <a:pt x="28" y="155"/>
                  </a:lnTo>
                  <a:lnTo>
                    <a:pt x="28" y="155"/>
                  </a:lnTo>
                  <a:lnTo>
                    <a:pt x="0" y="155"/>
                  </a:lnTo>
                  <a:lnTo>
                    <a:pt x="0" y="155"/>
                  </a:lnTo>
                  <a:lnTo>
                    <a:pt x="28" y="157"/>
                  </a:lnTo>
                  <a:lnTo>
                    <a:pt x="28" y="157"/>
                  </a:lnTo>
                  <a:lnTo>
                    <a:pt x="106" y="160"/>
                  </a:lnTo>
                  <a:lnTo>
                    <a:pt x="106" y="160"/>
                  </a:lnTo>
                  <a:lnTo>
                    <a:pt x="232" y="166"/>
                  </a:lnTo>
                  <a:lnTo>
                    <a:pt x="232" y="166"/>
                  </a:lnTo>
                  <a:lnTo>
                    <a:pt x="392" y="172"/>
                  </a:lnTo>
                  <a:lnTo>
                    <a:pt x="392" y="172"/>
                  </a:lnTo>
                  <a:lnTo>
                    <a:pt x="581" y="178"/>
                  </a:lnTo>
                  <a:lnTo>
                    <a:pt x="581" y="178"/>
                  </a:lnTo>
                  <a:lnTo>
                    <a:pt x="607" y="178"/>
                  </a:lnTo>
                  <a:lnTo>
                    <a:pt x="607" y="178"/>
                  </a:lnTo>
                  <a:lnTo>
                    <a:pt x="618" y="178"/>
                  </a:lnTo>
                  <a:lnTo>
                    <a:pt x="624" y="178"/>
                  </a:lnTo>
                  <a:lnTo>
                    <a:pt x="627" y="178"/>
                  </a:lnTo>
                  <a:lnTo>
                    <a:pt x="627" y="178"/>
                  </a:lnTo>
                  <a:lnTo>
                    <a:pt x="635" y="178"/>
                  </a:lnTo>
                  <a:lnTo>
                    <a:pt x="635" y="178"/>
                  </a:lnTo>
                  <a:lnTo>
                    <a:pt x="644" y="175"/>
                  </a:lnTo>
                  <a:lnTo>
                    <a:pt x="653" y="169"/>
                  </a:lnTo>
                  <a:lnTo>
                    <a:pt x="659" y="163"/>
                  </a:lnTo>
                  <a:lnTo>
                    <a:pt x="661" y="155"/>
                  </a:lnTo>
                  <a:lnTo>
                    <a:pt x="661" y="155"/>
                  </a:lnTo>
                  <a:lnTo>
                    <a:pt x="664" y="149"/>
                  </a:lnTo>
                  <a:lnTo>
                    <a:pt x="664" y="146"/>
                  </a:lnTo>
                  <a:lnTo>
                    <a:pt x="664" y="146"/>
                  </a:lnTo>
                  <a:lnTo>
                    <a:pt x="664" y="143"/>
                  </a:lnTo>
                  <a:lnTo>
                    <a:pt x="664" y="143"/>
                  </a:lnTo>
                  <a:lnTo>
                    <a:pt x="664" y="140"/>
                  </a:lnTo>
                  <a:lnTo>
                    <a:pt x="664" y="135"/>
                  </a:lnTo>
                  <a:lnTo>
                    <a:pt x="664" y="135"/>
                  </a:lnTo>
                  <a:lnTo>
                    <a:pt x="664" y="109"/>
                  </a:lnTo>
                  <a:lnTo>
                    <a:pt x="664" y="109"/>
                  </a:lnTo>
                  <a:lnTo>
                    <a:pt x="667" y="63"/>
                  </a:lnTo>
                  <a:lnTo>
                    <a:pt x="667" y="63"/>
                  </a:lnTo>
                  <a:lnTo>
                    <a:pt x="848" y="172"/>
                  </a:lnTo>
                  <a:lnTo>
                    <a:pt x="848" y="172"/>
                  </a:lnTo>
                  <a:lnTo>
                    <a:pt x="948" y="232"/>
                  </a:lnTo>
                  <a:lnTo>
                    <a:pt x="948" y="232"/>
                  </a:lnTo>
                  <a:lnTo>
                    <a:pt x="999" y="261"/>
                  </a:lnTo>
                  <a:lnTo>
                    <a:pt x="1011" y="269"/>
                  </a:lnTo>
                  <a:lnTo>
                    <a:pt x="999" y="278"/>
                  </a:lnTo>
                  <a:lnTo>
                    <a:pt x="999" y="278"/>
                  </a:lnTo>
                  <a:lnTo>
                    <a:pt x="950" y="307"/>
                  </a:lnTo>
                  <a:lnTo>
                    <a:pt x="950" y="307"/>
                  </a:lnTo>
                  <a:lnTo>
                    <a:pt x="850" y="367"/>
                  </a:lnTo>
                  <a:lnTo>
                    <a:pt x="850" y="367"/>
                  </a:lnTo>
                  <a:lnTo>
                    <a:pt x="667" y="475"/>
                  </a:lnTo>
                  <a:lnTo>
                    <a:pt x="667" y="475"/>
                  </a:lnTo>
                  <a:lnTo>
                    <a:pt x="664" y="435"/>
                  </a:lnTo>
                  <a:lnTo>
                    <a:pt x="664" y="435"/>
                  </a:lnTo>
                  <a:lnTo>
                    <a:pt x="664" y="407"/>
                  </a:lnTo>
                  <a:lnTo>
                    <a:pt x="664" y="401"/>
                  </a:lnTo>
                  <a:lnTo>
                    <a:pt x="664" y="401"/>
                  </a:lnTo>
                  <a:lnTo>
                    <a:pt x="664" y="395"/>
                  </a:lnTo>
                  <a:lnTo>
                    <a:pt x="661" y="387"/>
                  </a:lnTo>
                  <a:lnTo>
                    <a:pt x="661" y="387"/>
                  </a:lnTo>
                  <a:lnTo>
                    <a:pt x="659" y="381"/>
                  </a:lnTo>
                  <a:lnTo>
                    <a:pt x="653" y="372"/>
                  </a:lnTo>
                  <a:lnTo>
                    <a:pt x="644" y="367"/>
                  </a:lnTo>
                  <a:lnTo>
                    <a:pt x="635" y="364"/>
                  </a:lnTo>
                  <a:lnTo>
                    <a:pt x="635" y="364"/>
                  </a:lnTo>
                  <a:lnTo>
                    <a:pt x="630" y="364"/>
                  </a:lnTo>
                  <a:lnTo>
                    <a:pt x="627" y="364"/>
                  </a:lnTo>
                  <a:lnTo>
                    <a:pt x="624" y="364"/>
                  </a:lnTo>
                  <a:lnTo>
                    <a:pt x="618" y="364"/>
                  </a:lnTo>
                  <a:lnTo>
                    <a:pt x="618" y="364"/>
                  </a:lnTo>
                  <a:lnTo>
                    <a:pt x="607" y="364"/>
                  </a:lnTo>
                  <a:lnTo>
                    <a:pt x="607" y="364"/>
                  </a:lnTo>
                  <a:lnTo>
                    <a:pt x="581" y="364"/>
                  </a:lnTo>
                  <a:lnTo>
                    <a:pt x="581" y="364"/>
                  </a:lnTo>
                  <a:lnTo>
                    <a:pt x="392" y="369"/>
                  </a:lnTo>
                  <a:lnTo>
                    <a:pt x="392" y="369"/>
                  </a:lnTo>
                  <a:lnTo>
                    <a:pt x="232" y="375"/>
                  </a:lnTo>
                  <a:lnTo>
                    <a:pt x="232" y="375"/>
                  </a:lnTo>
                  <a:lnTo>
                    <a:pt x="106" y="381"/>
                  </a:lnTo>
                  <a:lnTo>
                    <a:pt x="106" y="381"/>
                  </a:lnTo>
                  <a:lnTo>
                    <a:pt x="28" y="387"/>
                  </a:lnTo>
                  <a:lnTo>
                    <a:pt x="28" y="387"/>
                  </a:lnTo>
                  <a:lnTo>
                    <a:pt x="0" y="387"/>
                  </a:lnTo>
                  <a:lnTo>
                    <a:pt x="0" y="387"/>
                  </a:lnTo>
                  <a:lnTo>
                    <a:pt x="28" y="390"/>
                  </a:lnTo>
                  <a:lnTo>
                    <a:pt x="28" y="390"/>
                  </a:lnTo>
                  <a:lnTo>
                    <a:pt x="106" y="393"/>
                  </a:lnTo>
                  <a:lnTo>
                    <a:pt x="106" y="393"/>
                  </a:lnTo>
                  <a:lnTo>
                    <a:pt x="232" y="398"/>
                  </a:lnTo>
                  <a:lnTo>
                    <a:pt x="232" y="398"/>
                  </a:lnTo>
                  <a:lnTo>
                    <a:pt x="392" y="404"/>
                  </a:lnTo>
                  <a:lnTo>
                    <a:pt x="392" y="404"/>
                  </a:lnTo>
                  <a:lnTo>
                    <a:pt x="581" y="407"/>
                  </a:lnTo>
                  <a:lnTo>
                    <a:pt x="581" y="407"/>
                  </a:lnTo>
                  <a:lnTo>
                    <a:pt x="607" y="410"/>
                  </a:lnTo>
                  <a:lnTo>
                    <a:pt x="607" y="410"/>
                  </a:lnTo>
                  <a:lnTo>
                    <a:pt x="618" y="410"/>
                  </a:lnTo>
                  <a:lnTo>
                    <a:pt x="618" y="410"/>
                  </a:lnTo>
                  <a:lnTo>
                    <a:pt x="618" y="435"/>
                  </a:lnTo>
                  <a:lnTo>
                    <a:pt x="618" y="435"/>
                  </a:lnTo>
                  <a:lnTo>
                    <a:pt x="618" y="487"/>
                  </a:lnTo>
                  <a:lnTo>
                    <a:pt x="615" y="501"/>
                  </a:lnTo>
                  <a:lnTo>
                    <a:pt x="615" y="504"/>
                  </a:lnTo>
                  <a:lnTo>
                    <a:pt x="615" y="507"/>
                  </a:lnTo>
                  <a:lnTo>
                    <a:pt x="615" y="510"/>
                  </a:lnTo>
                  <a:lnTo>
                    <a:pt x="615" y="510"/>
                  </a:lnTo>
                  <a:lnTo>
                    <a:pt x="618" y="513"/>
                  </a:lnTo>
                  <a:lnTo>
                    <a:pt x="618" y="513"/>
                  </a:lnTo>
                  <a:lnTo>
                    <a:pt x="618" y="516"/>
                  </a:lnTo>
                  <a:lnTo>
                    <a:pt x="618" y="516"/>
                  </a:lnTo>
                  <a:lnTo>
                    <a:pt x="618" y="521"/>
                  </a:lnTo>
                  <a:lnTo>
                    <a:pt x="618" y="521"/>
                  </a:lnTo>
                  <a:lnTo>
                    <a:pt x="624" y="527"/>
                  </a:lnTo>
                  <a:lnTo>
                    <a:pt x="630" y="536"/>
                  </a:lnTo>
                  <a:lnTo>
                    <a:pt x="630" y="536"/>
                  </a:lnTo>
                  <a:lnTo>
                    <a:pt x="638" y="538"/>
                  </a:lnTo>
                  <a:lnTo>
                    <a:pt x="647" y="541"/>
                  </a:lnTo>
                  <a:lnTo>
                    <a:pt x="647" y="541"/>
                  </a:lnTo>
                  <a:lnTo>
                    <a:pt x="661" y="538"/>
                  </a:lnTo>
                  <a:lnTo>
                    <a:pt x="661" y="538"/>
                  </a:lnTo>
                  <a:lnTo>
                    <a:pt x="664" y="536"/>
                  </a:lnTo>
                  <a:lnTo>
                    <a:pt x="667" y="536"/>
                  </a:lnTo>
                  <a:lnTo>
                    <a:pt x="670" y="533"/>
                  </a:lnTo>
                  <a:lnTo>
                    <a:pt x="681" y="527"/>
                  </a:lnTo>
                  <a:lnTo>
                    <a:pt x="681" y="527"/>
                  </a:lnTo>
                  <a:lnTo>
                    <a:pt x="879" y="412"/>
                  </a:lnTo>
                  <a:lnTo>
                    <a:pt x="879" y="412"/>
                  </a:lnTo>
                  <a:lnTo>
                    <a:pt x="979" y="355"/>
                  </a:lnTo>
                  <a:lnTo>
                    <a:pt x="979" y="355"/>
                  </a:lnTo>
                  <a:lnTo>
                    <a:pt x="1028" y="327"/>
                  </a:lnTo>
                  <a:lnTo>
                    <a:pt x="1054" y="312"/>
                  </a:lnTo>
                  <a:lnTo>
                    <a:pt x="1068" y="304"/>
                  </a:lnTo>
                  <a:lnTo>
                    <a:pt x="1071" y="301"/>
                  </a:lnTo>
                  <a:lnTo>
                    <a:pt x="1074" y="301"/>
                  </a:lnTo>
                  <a:lnTo>
                    <a:pt x="1074" y="301"/>
                  </a:lnTo>
                  <a:lnTo>
                    <a:pt x="1074" y="301"/>
                  </a:lnTo>
                  <a:lnTo>
                    <a:pt x="1077" y="298"/>
                  </a:lnTo>
                  <a:lnTo>
                    <a:pt x="1077" y="298"/>
                  </a:lnTo>
                  <a:lnTo>
                    <a:pt x="1082" y="292"/>
                  </a:lnTo>
                  <a:lnTo>
                    <a:pt x="1088" y="283"/>
                  </a:lnTo>
                  <a:lnTo>
                    <a:pt x="1088" y="283"/>
                  </a:lnTo>
                  <a:lnTo>
                    <a:pt x="1091" y="275"/>
                  </a:lnTo>
                  <a:lnTo>
                    <a:pt x="1091" y="264"/>
                  </a:lnTo>
                  <a:lnTo>
                    <a:pt x="1091" y="264"/>
                  </a:lnTo>
                  <a:lnTo>
                    <a:pt x="1085" y="252"/>
                  </a:lnTo>
                  <a:lnTo>
                    <a:pt x="1082" y="246"/>
                  </a:lnTo>
                  <a:close/>
                  <a:moveTo>
                    <a:pt x="618" y="143"/>
                  </a:moveTo>
                  <a:lnTo>
                    <a:pt x="618" y="143"/>
                  </a:lnTo>
                  <a:close/>
                  <a:moveTo>
                    <a:pt x="627" y="135"/>
                  </a:moveTo>
                  <a:lnTo>
                    <a:pt x="627" y="135"/>
                  </a:lnTo>
                  <a:close/>
                  <a:moveTo>
                    <a:pt x="641" y="49"/>
                  </a:moveTo>
                  <a:lnTo>
                    <a:pt x="641" y="49"/>
                  </a:lnTo>
                  <a:close/>
                  <a:moveTo>
                    <a:pt x="667" y="34"/>
                  </a:moveTo>
                  <a:lnTo>
                    <a:pt x="667" y="31"/>
                  </a:lnTo>
                  <a:lnTo>
                    <a:pt x="667" y="34"/>
                  </a:lnTo>
                  <a:close/>
                  <a:moveTo>
                    <a:pt x="641" y="493"/>
                  </a:moveTo>
                  <a:lnTo>
                    <a:pt x="641" y="493"/>
                  </a:lnTo>
                  <a:close/>
                  <a:moveTo>
                    <a:pt x="667" y="507"/>
                  </a:moveTo>
                  <a:lnTo>
                    <a:pt x="667" y="50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84" name="Freeform 24"/>
            <p:cNvSpPr>
              <a:spLocks noChangeArrowheads="1"/>
            </p:cNvSpPr>
            <p:nvPr/>
          </p:nvSpPr>
          <p:spPr bwMode="auto">
            <a:xfrm>
              <a:off x="5539030" y="3012077"/>
              <a:ext cx="218780" cy="116990"/>
            </a:xfrm>
            <a:custGeom>
              <a:avLst/>
              <a:gdLst>
                <a:gd name="T0" fmla="*/ 857 w 1090"/>
                <a:gd name="T1" fmla="*/ 379 h 546"/>
                <a:gd name="T2" fmla="*/ 507 w 1090"/>
                <a:gd name="T3" fmla="*/ 370 h 546"/>
                <a:gd name="T4" fmla="*/ 461 w 1090"/>
                <a:gd name="T5" fmla="*/ 367 h 546"/>
                <a:gd name="T6" fmla="*/ 444 w 1090"/>
                <a:gd name="T7" fmla="*/ 370 h 546"/>
                <a:gd name="T8" fmla="*/ 433 w 1090"/>
                <a:gd name="T9" fmla="*/ 384 h 546"/>
                <a:gd name="T10" fmla="*/ 430 w 1090"/>
                <a:gd name="T11" fmla="*/ 401 h 546"/>
                <a:gd name="T12" fmla="*/ 427 w 1090"/>
                <a:gd name="T13" fmla="*/ 442 h 546"/>
                <a:gd name="T14" fmla="*/ 241 w 1090"/>
                <a:gd name="T15" fmla="*/ 367 h 546"/>
                <a:gd name="T16" fmla="*/ 81 w 1090"/>
                <a:gd name="T17" fmla="*/ 273 h 546"/>
                <a:gd name="T18" fmla="*/ 146 w 1090"/>
                <a:gd name="T19" fmla="*/ 236 h 546"/>
                <a:gd name="T20" fmla="*/ 427 w 1090"/>
                <a:gd name="T21" fmla="*/ 66 h 546"/>
                <a:gd name="T22" fmla="*/ 427 w 1090"/>
                <a:gd name="T23" fmla="*/ 149 h 546"/>
                <a:gd name="T24" fmla="*/ 427 w 1090"/>
                <a:gd name="T25" fmla="*/ 161 h 546"/>
                <a:gd name="T26" fmla="*/ 433 w 1090"/>
                <a:gd name="T27" fmla="*/ 178 h 546"/>
                <a:gd name="T28" fmla="*/ 456 w 1090"/>
                <a:gd name="T29" fmla="*/ 192 h 546"/>
                <a:gd name="T30" fmla="*/ 499 w 1090"/>
                <a:gd name="T31" fmla="*/ 192 h 546"/>
                <a:gd name="T32" fmla="*/ 851 w 1090"/>
                <a:gd name="T33" fmla="*/ 181 h 546"/>
                <a:gd name="T34" fmla="*/ 1054 w 1090"/>
                <a:gd name="T35" fmla="*/ 173 h 546"/>
                <a:gd name="T36" fmla="*/ 1054 w 1090"/>
                <a:gd name="T37" fmla="*/ 170 h 546"/>
                <a:gd name="T38" fmla="*/ 851 w 1090"/>
                <a:gd name="T39" fmla="*/ 158 h 546"/>
                <a:gd name="T40" fmla="*/ 499 w 1090"/>
                <a:gd name="T41" fmla="*/ 149 h 546"/>
                <a:gd name="T42" fmla="*/ 473 w 1090"/>
                <a:gd name="T43" fmla="*/ 135 h 546"/>
                <a:gd name="T44" fmla="*/ 476 w 1090"/>
                <a:gd name="T45" fmla="*/ 55 h 546"/>
                <a:gd name="T46" fmla="*/ 476 w 1090"/>
                <a:gd name="T47" fmla="*/ 29 h 546"/>
                <a:gd name="T48" fmla="*/ 476 w 1090"/>
                <a:gd name="T49" fmla="*/ 18 h 546"/>
                <a:gd name="T50" fmla="*/ 456 w 1090"/>
                <a:gd name="T51" fmla="*/ 3 h 546"/>
                <a:gd name="T52" fmla="*/ 438 w 1090"/>
                <a:gd name="T53" fmla="*/ 3 h 546"/>
                <a:gd name="T54" fmla="*/ 416 w 1090"/>
                <a:gd name="T55" fmla="*/ 15 h 546"/>
                <a:gd name="T56" fmla="*/ 118 w 1090"/>
                <a:gd name="T57" fmla="*/ 187 h 546"/>
                <a:gd name="T58" fmla="*/ 20 w 1090"/>
                <a:gd name="T59" fmla="*/ 244 h 546"/>
                <a:gd name="T60" fmla="*/ 15 w 1090"/>
                <a:gd name="T61" fmla="*/ 247 h 546"/>
                <a:gd name="T62" fmla="*/ 0 w 1090"/>
                <a:gd name="T63" fmla="*/ 267 h 546"/>
                <a:gd name="T64" fmla="*/ 3 w 1090"/>
                <a:gd name="T65" fmla="*/ 290 h 546"/>
                <a:gd name="T66" fmla="*/ 18 w 1090"/>
                <a:gd name="T67" fmla="*/ 301 h 546"/>
                <a:gd name="T68" fmla="*/ 60 w 1090"/>
                <a:gd name="T69" fmla="*/ 327 h 546"/>
                <a:gd name="T70" fmla="*/ 212 w 1090"/>
                <a:gd name="T71" fmla="*/ 416 h 546"/>
                <a:gd name="T72" fmla="*/ 433 w 1090"/>
                <a:gd name="T73" fmla="*/ 542 h 546"/>
                <a:gd name="T74" fmla="*/ 436 w 1090"/>
                <a:gd name="T75" fmla="*/ 542 h 546"/>
                <a:gd name="T76" fmla="*/ 447 w 1090"/>
                <a:gd name="T77" fmla="*/ 545 h 546"/>
                <a:gd name="T78" fmla="*/ 473 w 1090"/>
                <a:gd name="T79" fmla="*/ 527 h 546"/>
                <a:gd name="T80" fmla="*/ 476 w 1090"/>
                <a:gd name="T81" fmla="*/ 513 h 546"/>
                <a:gd name="T82" fmla="*/ 476 w 1090"/>
                <a:gd name="T83" fmla="*/ 496 h 546"/>
                <a:gd name="T84" fmla="*/ 476 w 1090"/>
                <a:gd name="T85" fmla="*/ 413 h 546"/>
                <a:gd name="T86" fmla="*/ 504 w 1090"/>
                <a:gd name="T87" fmla="*/ 413 h 546"/>
                <a:gd name="T88" fmla="*/ 857 w 1090"/>
                <a:gd name="T89" fmla="*/ 401 h 546"/>
                <a:gd name="T90" fmla="*/ 1060 w 1090"/>
                <a:gd name="T91" fmla="*/ 393 h 546"/>
                <a:gd name="T92" fmla="*/ 1060 w 1090"/>
                <a:gd name="T93" fmla="*/ 390 h 546"/>
                <a:gd name="T94" fmla="*/ 46 w 1090"/>
                <a:gd name="T95" fmla="*/ 296 h 546"/>
                <a:gd name="T96" fmla="*/ 427 w 1090"/>
                <a:gd name="T97" fmla="*/ 51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0" h="546">
                  <a:moveTo>
                    <a:pt x="983" y="384"/>
                  </a:moveTo>
                  <a:lnTo>
                    <a:pt x="983" y="384"/>
                  </a:lnTo>
                  <a:lnTo>
                    <a:pt x="857" y="379"/>
                  </a:lnTo>
                  <a:lnTo>
                    <a:pt x="857" y="379"/>
                  </a:lnTo>
                  <a:lnTo>
                    <a:pt x="696" y="373"/>
                  </a:lnTo>
                  <a:lnTo>
                    <a:pt x="696" y="373"/>
                  </a:lnTo>
                  <a:lnTo>
                    <a:pt x="507" y="370"/>
                  </a:lnTo>
                  <a:lnTo>
                    <a:pt x="507" y="370"/>
                  </a:lnTo>
                  <a:lnTo>
                    <a:pt x="482" y="367"/>
                  </a:lnTo>
                  <a:lnTo>
                    <a:pt x="482" y="367"/>
                  </a:lnTo>
                  <a:lnTo>
                    <a:pt x="467" y="367"/>
                  </a:lnTo>
                  <a:lnTo>
                    <a:pt x="461" y="367"/>
                  </a:lnTo>
                  <a:lnTo>
                    <a:pt x="459" y="367"/>
                  </a:lnTo>
                  <a:lnTo>
                    <a:pt x="456" y="367"/>
                  </a:lnTo>
                  <a:lnTo>
                    <a:pt x="456" y="367"/>
                  </a:lnTo>
                  <a:lnTo>
                    <a:pt x="444" y="370"/>
                  </a:lnTo>
                  <a:lnTo>
                    <a:pt x="444" y="370"/>
                  </a:lnTo>
                  <a:lnTo>
                    <a:pt x="438" y="376"/>
                  </a:lnTo>
                  <a:lnTo>
                    <a:pt x="433" y="384"/>
                  </a:lnTo>
                  <a:lnTo>
                    <a:pt x="433" y="384"/>
                  </a:lnTo>
                  <a:lnTo>
                    <a:pt x="430" y="387"/>
                  </a:lnTo>
                  <a:lnTo>
                    <a:pt x="430" y="393"/>
                  </a:lnTo>
                  <a:lnTo>
                    <a:pt x="430" y="396"/>
                  </a:lnTo>
                  <a:lnTo>
                    <a:pt x="430" y="401"/>
                  </a:lnTo>
                  <a:lnTo>
                    <a:pt x="430" y="416"/>
                  </a:lnTo>
                  <a:lnTo>
                    <a:pt x="430" y="416"/>
                  </a:lnTo>
                  <a:lnTo>
                    <a:pt x="427" y="442"/>
                  </a:lnTo>
                  <a:lnTo>
                    <a:pt x="427" y="442"/>
                  </a:lnTo>
                  <a:lnTo>
                    <a:pt x="427" y="482"/>
                  </a:lnTo>
                  <a:lnTo>
                    <a:pt x="427" y="482"/>
                  </a:lnTo>
                  <a:lnTo>
                    <a:pt x="241" y="367"/>
                  </a:lnTo>
                  <a:lnTo>
                    <a:pt x="241" y="367"/>
                  </a:lnTo>
                  <a:lnTo>
                    <a:pt x="141" y="310"/>
                  </a:lnTo>
                  <a:lnTo>
                    <a:pt x="141" y="310"/>
                  </a:lnTo>
                  <a:lnTo>
                    <a:pt x="89" y="278"/>
                  </a:lnTo>
                  <a:lnTo>
                    <a:pt x="81" y="273"/>
                  </a:lnTo>
                  <a:lnTo>
                    <a:pt x="95" y="267"/>
                  </a:lnTo>
                  <a:lnTo>
                    <a:pt x="95" y="267"/>
                  </a:lnTo>
                  <a:lnTo>
                    <a:pt x="146" y="236"/>
                  </a:lnTo>
                  <a:lnTo>
                    <a:pt x="146" y="236"/>
                  </a:lnTo>
                  <a:lnTo>
                    <a:pt x="246" y="175"/>
                  </a:lnTo>
                  <a:lnTo>
                    <a:pt x="246" y="175"/>
                  </a:lnTo>
                  <a:lnTo>
                    <a:pt x="427" y="66"/>
                  </a:lnTo>
                  <a:lnTo>
                    <a:pt x="427" y="66"/>
                  </a:lnTo>
                  <a:lnTo>
                    <a:pt x="427" y="110"/>
                  </a:lnTo>
                  <a:lnTo>
                    <a:pt x="427" y="110"/>
                  </a:lnTo>
                  <a:lnTo>
                    <a:pt x="427" y="135"/>
                  </a:lnTo>
                  <a:lnTo>
                    <a:pt x="427" y="149"/>
                  </a:lnTo>
                  <a:lnTo>
                    <a:pt x="427" y="155"/>
                  </a:lnTo>
                  <a:lnTo>
                    <a:pt x="427" y="158"/>
                  </a:lnTo>
                  <a:lnTo>
                    <a:pt x="427" y="158"/>
                  </a:lnTo>
                  <a:lnTo>
                    <a:pt x="427" y="161"/>
                  </a:lnTo>
                  <a:lnTo>
                    <a:pt x="427" y="161"/>
                  </a:lnTo>
                  <a:lnTo>
                    <a:pt x="430" y="170"/>
                  </a:lnTo>
                  <a:lnTo>
                    <a:pt x="430" y="170"/>
                  </a:lnTo>
                  <a:lnTo>
                    <a:pt x="433" y="178"/>
                  </a:lnTo>
                  <a:lnTo>
                    <a:pt x="441" y="184"/>
                  </a:lnTo>
                  <a:lnTo>
                    <a:pt x="447" y="190"/>
                  </a:lnTo>
                  <a:lnTo>
                    <a:pt x="456" y="192"/>
                  </a:lnTo>
                  <a:lnTo>
                    <a:pt x="456" y="192"/>
                  </a:lnTo>
                  <a:lnTo>
                    <a:pt x="467" y="192"/>
                  </a:lnTo>
                  <a:lnTo>
                    <a:pt x="473" y="192"/>
                  </a:lnTo>
                  <a:lnTo>
                    <a:pt x="473" y="192"/>
                  </a:lnTo>
                  <a:lnTo>
                    <a:pt x="499" y="192"/>
                  </a:lnTo>
                  <a:lnTo>
                    <a:pt x="499" y="192"/>
                  </a:lnTo>
                  <a:lnTo>
                    <a:pt x="691" y="187"/>
                  </a:lnTo>
                  <a:lnTo>
                    <a:pt x="691" y="187"/>
                  </a:lnTo>
                  <a:lnTo>
                    <a:pt x="851" y="181"/>
                  </a:lnTo>
                  <a:lnTo>
                    <a:pt x="851" y="181"/>
                  </a:lnTo>
                  <a:lnTo>
                    <a:pt x="974" y="175"/>
                  </a:lnTo>
                  <a:lnTo>
                    <a:pt x="974" y="175"/>
                  </a:lnTo>
                  <a:lnTo>
                    <a:pt x="1054" y="173"/>
                  </a:lnTo>
                  <a:lnTo>
                    <a:pt x="1054" y="173"/>
                  </a:lnTo>
                  <a:lnTo>
                    <a:pt x="1083" y="170"/>
                  </a:lnTo>
                  <a:lnTo>
                    <a:pt x="1083" y="170"/>
                  </a:lnTo>
                  <a:lnTo>
                    <a:pt x="1054" y="170"/>
                  </a:lnTo>
                  <a:lnTo>
                    <a:pt x="1054" y="170"/>
                  </a:lnTo>
                  <a:lnTo>
                    <a:pt x="974" y="164"/>
                  </a:lnTo>
                  <a:lnTo>
                    <a:pt x="974" y="164"/>
                  </a:lnTo>
                  <a:lnTo>
                    <a:pt x="851" y="158"/>
                  </a:lnTo>
                  <a:lnTo>
                    <a:pt x="851" y="158"/>
                  </a:lnTo>
                  <a:lnTo>
                    <a:pt x="691" y="155"/>
                  </a:lnTo>
                  <a:lnTo>
                    <a:pt x="691" y="155"/>
                  </a:lnTo>
                  <a:lnTo>
                    <a:pt x="499" y="149"/>
                  </a:lnTo>
                  <a:lnTo>
                    <a:pt x="499" y="149"/>
                  </a:lnTo>
                  <a:lnTo>
                    <a:pt x="473" y="149"/>
                  </a:lnTo>
                  <a:lnTo>
                    <a:pt x="473" y="149"/>
                  </a:lnTo>
                  <a:lnTo>
                    <a:pt x="473" y="135"/>
                  </a:lnTo>
                  <a:lnTo>
                    <a:pt x="473" y="135"/>
                  </a:lnTo>
                  <a:lnTo>
                    <a:pt x="476" y="110"/>
                  </a:lnTo>
                  <a:lnTo>
                    <a:pt x="476" y="110"/>
                  </a:lnTo>
                  <a:lnTo>
                    <a:pt x="476" y="55"/>
                  </a:lnTo>
                  <a:lnTo>
                    <a:pt x="476" y="44"/>
                  </a:lnTo>
                  <a:lnTo>
                    <a:pt x="476" y="35"/>
                  </a:lnTo>
                  <a:lnTo>
                    <a:pt x="476" y="32"/>
                  </a:lnTo>
                  <a:lnTo>
                    <a:pt x="476" y="29"/>
                  </a:lnTo>
                  <a:lnTo>
                    <a:pt x="476" y="29"/>
                  </a:lnTo>
                  <a:lnTo>
                    <a:pt x="476" y="26"/>
                  </a:lnTo>
                  <a:lnTo>
                    <a:pt x="476" y="26"/>
                  </a:lnTo>
                  <a:lnTo>
                    <a:pt x="476" y="18"/>
                  </a:lnTo>
                  <a:lnTo>
                    <a:pt x="476" y="18"/>
                  </a:lnTo>
                  <a:lnTo>
                    <a:pt x="467" y="9"/>
                  </a:lnTo>
                  <a:lnTo>
                    <a:pt x="456" y="3"/>
                  </a:lnTo>
                  <a:lnTo>
                    <a:pt x="456" y="3"/>
                  </a:lnTo>
                  <a:lnTo>
                    <a:pt x="444" y="0"/>
                  </a:lnTo>
                  <a:lnTo>
                    <a:pt x="444" y="0"/>
                  </a:lnTo>
                  <a:lnTo>
                    <a:pt x="438" y="3"/>
                  </a:lnTo>
                  <a:lnTo>
                    <a:pt x="438" y="3"/>
                  </a:lnTo>
                  <a:lnTo>
                    <a:pt x="433" y="6"/>
                  </a:lnTo>
                  <a:lnTo>
                    <a:pt x="427" y="9"/>
                  </a:lnTo>
                  <a:lnTo>
                    <a:pt x="416" y="15"/>
                  </a:lnTo>
                  <a:lnTo>
                    <a:pt x="416" y="15"/>
                  </a:lnTo>
                  <a:lnTo>
                    <a:pt x="218" y="129"/>
                  </a:lnTo>
                  <a:lnTo>
                    <a:pt x="218" y="129"/>
                  </a:lnTo>
                  <a:lnTo>
                    <a:pt x="118" y="187"/>
                  </a:lnTo>
                  <a:lnTo>
                    <a:pt x="118" y="187"/>
                  </a:lnTo>
                  <a:lnTo>
                    <a:pt x="66" y="215"/>
                  </a:lnTo>
                  <a:lnTo>
                    <a:pt x="40" y="233"/>
                  </a:lnTo>
                  <a:lnTo>
                    <a:pt x="29" y="238"/>
                  </a:lnTo>
                  <a:lnTo>
                    <a:pt x="20" y="244"/>
                  </a:lnTo>
                  <a:lnTo>
                    <a:pt x="18" y="244"/>
                  </a:lnTo>
                  <a:lnTo>
                    <a:pt x="18" y="244"/>
                  </a:lnTo>
                  <a:lnTo>
                    <a:pt x="15" y="247"/>
                  </a:lnTo>
                  <a:lnTo>
                    <a:pt x="15" y="247"/>
                  </a:lnTo>
                  <a:lnTo>
                    <a:pt x="9" y="253"/>
                  </a:lnTo>
                  <a:lnTo>
                    <a:pt x="9" y="253"/>
                  </a:lnTo>
                  <a:lnTo>
                    <a:pt x="3" y="258"/>
                  </a:lnTo>
                  <a:lnTo>
                    <a:pt x="0" y="267"/>
                  </a:lnTo>
                  <a:lnTo>
                    <a:pt x="0" y="275"/>
                  </a:lnTo>
                  <a:lnTo>
                    <a:pt x="0" y="281"/>
                  </a:lnTo>
                  <a:lnTo>
                    <a:pt x="0" y="281"/>
                  </a:lnTo>
                  <a:lnTo>
                    <a:pt x="3" y="290"/>
                  </a:lnTo>
                  <a:lnTo>
                    <a:pt x="9" y="296"/>
                  </a:lnTo>
                  <a:lnTo>
                    <a:pt x="9" y="296"/>
                  </a:lnTo>
                  <a:lnTo>
                    <a:pt x="15" y="301"/>
                  </a:lnTo>
                  <a:lnTo>
                    <a:pt x="18" y="301"/>
                  </a:lnTo>
                  <a:lnTo>
                    <a:pt x="23" y="307"/>
                  </a:lnTo>
                  <a:lnTo>
                    <a:pt x="35" y="313"/>
                  </a:lnTo>
                  <a:lnTo>
                    <a:pt x="60" y="327"/>
                  </a:lnTo>
                  <a:lnTo>
                    <a:pt x="60" y="327"/>
                  </a:lnTo>
                  <a:lnTo>
                    <a:pt x="112" y="359"/>
                  </a:lnTo>
                  <a:lnTo>
                    <a:pt x="112" y="359"/>
                  </a:lnTo>
                  <a:lnTo>
                    <a:pt x="212" y="416"/>
                  </a:lnTo>
                  <a:lnTo>
                    <a:pt x="212" y="416"/>
                  </a:lnTo>
                  <a:lnTo>
                    <a:pt x="410" y="530"/>
                  </a:lnTo>
                  <a:lnTo>
                    <a:pt x="421" y="536"/>
                  </a:lnTo>
                  <a:lnTo>
                    <a:pt x="430" y="539"/>
                  </a:lnTo>
                  <a:lnTo>
                    <a:pt x="433" y="542"/>
                  </a:lnTo>
                  <a:lnTo>
                    <a:pt x="433" y="542"/>
                  </a:lnTo>
                  <a:lnTo>
                    <a:pt x="433" y="542"/>
                  </a:lnTo>
                  <a:lnTo>
                    <a:pt x="436" y="542"/>
                  </a:lnTo>
                  <a:lnTo>
                    <a:pt x="436" y="542"/>
                  </a:lnTo>
                  <a:lnTo>
                    <a:pt x="441" y="545"/>
                  </a:lnTo>
                  <a:lnTo>
                    <a:pt x="441" y="545"/>
                  </a:lnTo>
                  <a:lnTo>
                    <a:pt x="447" y="545"/>
                  </a:lnTo>
                  <a:lnTo>
                    <a:pt x="447" y="545"/>
                  </a:lnTo>
                  <a:lnTo>
                    <a:pt x="459" y="542"/>
                  </a:lnTo>
                  <a:lnTo>
                    <a:pt x="467" y="536"/>
                  </a:lnTo>
                  <a:lnTo>
                    <a:pt x="467" y="536"/>
                  </a:lnTo>
                  <a:lnTo>
                    <a:pt x="473" y="527"/>
                  </a:lnTo>
                  <a:lnTo>
                    <a:pt x="476" y="519"/>
                  </a:lnTo>
                  <a:lnTo>
                    <a:pt x="476" y="519"/>
                  </a:lnTo>
                  <a:lnTo>
                    <a:pt x="476" y="516"/>
                  </a:lnTo>
                  <a:lnTo>
                    <a:pt x="476" y="513"/>
                  </a:lnTo>
                  <a:lnTo>
                    <a:pt x="476" y="513"/>
                  </a:lnTo>
                  <a:lnTo>
                    <a:pt x="476" y="510"/>
                  </a:lnTo>
                  <a:lnTo>
                    <a:pt x="476" y="496"/>
                  </a:lnTo>
                  <a:lnTo>
                    <a:pt x="476" y="496"/>
                  </a:lnTo>
                  <a:lnTo>
                    <a:pt x="476" y="442"/>
                  </a:lnTo>
                  <a:lnTo>
                    <a:pt x="476" y="442"/>
                  </a:lnTo>
                  <a:lnTo>
                    <a:pt x="476" y="416"/>
                  </a:lnTo>
                  <a:lnTo>
                    <a:pt x="476" y="413"/>
                  </a:lnTo>
                  <a:lnTo>
                    <a:pt x="476" y="413"/>
                  </a:lnTo>
                  <a:lnTo>
                    <a:pt x="482" y="413"/>
                  </a:lnTo>
                  <a:lnTo>
                    <a:pt x="482" y="413"/>
                  </a:lnTo>
                  <a:lnTo>
                    <a:pt x="504" y="413"/>
                  </a:lnTo>
                  <a:lnTo>
                    <a:pt x="504" y="413"/>
                  </a:lnTo>
                  <a:lnTo>
                    <a:pt x="696" y="407"/>
                  </a:lnTo>
                  <a:lnTo>
                    <a:pt x="696" y="407"/>
                  </a:lnTo>
                  <a:lnTo>
                    <a:pt x="857" y="401"/>
                  </a:lnTo>
                  <a:lnTo>
                    <a:pt x="857" y="401"/>
                  </a:lnTo>
                  <a:lnTo>
                    <a:pt x="983" y="396"/>
                  </a:lnTo>
                  <a:lnTo>
                    <a:pt x="983" y="396"/>
                  </a:lnTo>
                  <a:lnTo>
                    <a:pt x="1060" y="393"/>
                  </a:lnTo>
                  <a:lnTo>
                    <a:pt x="1060" y="393"/>
                  </a:lnTo>
                  <a:lnTo>
                    <a:pt x="1089" y="390"/>
                  </a:lnTo>
                  <a:lnTo>
                    <a:pt x="1089" y="390"/>
                  </a:lnTo>
                  <a:lnTo>
                    <a:pt x="1060" y="390"/>
                  </a:lnTo>
                  <a:lnTo>
                    <a:pt x="1060" y="390"/>
                  </a:lnTo>
                  <a:lnTo>
                    <a:pt x="983" y="384"/>
                  </a:lnTo>
                  <a:close/>
                  <a:moveTo>
                    <a:pt x="46" y="296"/>
                  </a:moveTo>
                  <a:lnTo>
                    <a:pt x="46" y="296"/>
                  </a:lnTo>
                  <a:close/>
                  <a:moveTo>
                    <a:pt x="456" y="413"/>
                  </a:moveTo>
                  <a:lnTo>
                    <a:pt x="456" y="413"/>
                  </a:lnTo>
                  <a:close/>
                  <a:moveTo>
                    <a:pt x="427" y="516"/>
                  </a:moveTo>
                  <a:lnTo>
                    <a:pt x="427"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grpSp>
      <p:grpSp>
        <p:nvGrpSpPr>
          <p:cNvPr id="1452" name="Group 1451"/>
          <p:cNvGrpSpPr>
            <a:grpSpLocks noChangeAspect="1"/>
          </p:cNvGrpSpPr>
          <p:nvPr/>
        </p:nvGrpSpPr>
        <p:grpSpPr>
          <a:xfrm flipH="1" flipV="1">
            <a:off x="6298158" y="4390412"/>
            <a:ext cx="236287" cy="199720"/>
            <a:chOff x="5469972" y="2733106"/>
            <a:chExt cx="631145" cy="420577"/>
          </a:xfrm>
          <a:solidFill>
            <a:schemeClr val="tx2">
              <a:lumMod val="75000"/>
            </a:schemeClr>
          </a:solidFill>
        </p:grpSpPr>
        <p:sp>
          <p:nvSpPr>
            <p:cNvPr id="1475" name="Freeform 48"/>
            <p:cNvSpPr>
              <a:spLocks noChangeArrowheads="1"/>
            </p:cNvSpPr>
            <p:nvPr/>
          </p:nvSpPr>
          <p:spPr bwMode="auto">
            <a:xfrm>
              <a:off x="5469972" y="2733106"/>
              <a:ext cx="631145" cy="420577"/>
            </a:xfrm>
            <a:custGeom>
              <a:avLst/>
              <a:gdLst>
                <a:gd name="T0" fmla="*/ 2695 w 2719"/>
                <a:gd name="T1" fmla="*/ 246 h 1702"/>
                <a:gd name="T2" fmla="*/ 2515 w 2719"/>
                <a:gd name="T3" fmla="*/ 186 h 1702"/>
                <a:gd name="T4" fmla="*/ 2329 w 2719"/>
                <a:gd name="T5" fmla="*/ 123 h 1702"/>
                <a:gd name="T6" fmla="*/ 2143 w 2719"/>
                <a:gd name="T7" fmla="*/ 60 h 1702"/>
                <a:gd name="T8" fmla="*/ 1957 w 2719"/>
                <a:gd name="T9" fmla="*/ 0 h 1702"/>
                <a:gd name="T10" fmla="*/ 2137 w 2719"/>
                <a:gd name="T11" fmla="*/ 74 h 1702"/>
                <a:gd name="T12" fmla="*/ 2320 w 2719"/>
                <a:gd name="T13" fmla="*/ 146 h 1702"/>
                <a:gd name="T14" fmla="*/ 2503 w 2719"/>
                <a:gd name="T15" fmla="*/ 220 h 1702"/>
                <a:gd name="T16" fmla="*/ 2397 w 2719"/>
                <a:gd name="T17" fmla="*/ 246 h 1702"/>
                <a:gd name="T18" fmla="*/ 2277 w 2719"/>
                <a:gd name="T19" fmla="*/ 243 h 1702"/>
                <a:gd name="T20" fmla="*/ 2028 w 2719"/>
                <a:gd name="T21" fmla="*/ 241 h 1702"/>
                <a:gd name="T22" fmla="*/ 1696 w 2719"/>
                <a:gd name="T23" fmla="*/ 241 h 1702"/>
                <a:gd name="T24" fmla="*/ 1031 w 2719"/>
                <a:gd name="T25" fmla="*/ 241 h 1702"/>
                <a:gd name="T26" fmla="*/ 699 w 2719"/>
                <a:gd name="T27" fmla="*/ 238 h 1702"/>
                <a:gd name="T28" fmla="*/ 178 w 2719"/>
                <a:gd name="T29" fmla="*/ 238 h 1702"/>
                <a:gd name="T30" fmla="*/ 223 w 2719"/>
                <a:gd name="T31" fmla="*/ 220 h 1702"/>
                <a:gd name="T32" fmla="*/ 499 w 2719"/>
                <a:gd name="T33" fmla="*/ 112 h 1702"/>
                <a:gd name="T34" fmla="*/ 682 w 2719"/>
                <a:gd name="T35" fmla="*/ 37 h 1702"/>
                <a:gd name="T36" fmla="*/ 679 w 2719"/>
                <a:gd name="T37" fmla="*/ 29 h 1702"/>
                <a:gd name="T38" fmla="*/ 493 w 2719"/>
                <a:gd name="T39" fmla="*/ 91 h 1702"/>
                <a:gd name="T40" fmla="*/ 398 w 2719"/>
                <a:gd name="T41" fmla="*/ 123 h 1702"/>
                <a:gd name="T42" fmla="*/ 63 w 2719"/>
                <a:gd name="T43" fmla="*/ 238 h 1702"/>
                <a:gd name="T44" fmla="*/ 34 w 2719"/>
                <a:gd name="T45" fmla="*/ 238 h 1702"/>
                <a:gd name="T46" fmla="*/ 34 w 2719"/>
                <a:gd name="T47" fmla="*/ 238 h 1702"/>
                <a:gd name="T48" fmla="*/ 9 w 2719"/>
                <a:gd name="T49" fmla="*/ 249 h 1702"/>
                <a:gd name="T50" fmla="*/ 0 w 2719"/>
                <a:gd name="T51" fmla="*/ 272 h 1702"/>
                <a:gd name="T52" fmla="*/ 6 w 2719"/>
                <a:gd name="T53" fmla="*/ 1673 h 1702"/>
                <a:gd name="T54" fmla="*/ 6 w 2719"/>
                <a:gd name="T55" fmla="*/ 1675 h 1702"/>
                <a:gd name="T56" fmla="*/ 6 w 2719"/>
                <a:gd name="T57" fmla="*/ 1684 h 1702"/>
                <a:gd name="T58" fmla="*/ 23 w 2719"/>
                <a:gd name="T59" fmla="*/ 1701 h 1702"/>
                <a:gd name="T60" fmla="*/ 178 w 2719"/>
                <a:gd name="T61" fmla="*/ 1701 h 1702"/>
                <a:gd name="T62" fmla="*/ 607 w 2719"/>
                <a:gd name="T63" fmla="*/ 1699 h 1702"/>
                <a:gd name="T64" fmla="*/ 1183 w 2719"/>
                <a:gd name="T65" fmla="*/ 1693 h 1702"/>
                <a:gd name="T66" fmla="*/ 1756 w 2719"/>
                <a:gd name="T67" fmla="*/ 1684 h 1702"/>
                <a:gd name="T68" fmla="*/ 2329 w 2719"/>
                <a:gd name="T69" fmla="*/ 1673 h 1702"/>
                <a:gd name="T70" fmla="*/ 1756 w 2719"/>
                <a:gd name="T71" fmla="*/ 1664 h 1702"/>
                <a:gd name="T72" fmla="*/ 1183 w 2719"/>
                <a:gd name="T73" fmla="*/ 1656 h 1702"/>
                <a:gd name="T74" fmla="*/ 607 w 2719"/>
                <a:gd name="T75" fmla="*/ 1650 h 1702"/>
                <a:gd name="T76" fmla="*/ 178 w 2719"/>
                <a:gd name="T77" fmla="*/ 1647 h 1702"/>
                <a:gd name="T78" fmla="*/ 66 w 2719"/>
                <a:gd name="T79" fmla="*/ 974 h 1702"/>
                <a:gd name="T80" fmla="*/ 367 w 2719"/>
                <a:gd name="T81" fmla="*/ 306 h 1702"/>
                <a:gd name="T82" fmla="*/ 1000 w 2719"/>
                <a:gd name="T83" fmla="*/ 304 h 1702"/>
                <a:gd name="T84" fmla="*/ 1364 w 2719"/>
                <a:gd name="T85" fmla="*/ 306 h 1702"/>
                <a:gd name="T86" fmla="*/ 1862 w 2719"/>
                <a:gd name="T87" fmla="*/ 304 h 1702"/>
                <a:gd name="T88" fmla="*/ 2194 w 2719"/>
                <a:gd name="T89" fmla="*/ 301 h 1702"/>
                <a:gd name="T90" fmla="*/ 2360 w 2719"/>
                <a:gd name="T91" fmla="*/ 298 h 1702"/>
                <a:gd name="T92" fmla="*/ 2670 w 2719"/>
                <a:gd name="T93" fmla="*/ 298 h 1702"/>
                <a:gd name="T94" fmla="*/ 2675 w 2719"/>
                <a:gd name="T95" fmla="*/ 621 h 1702"/>
                <a:gd name="T96" fmla="*/ 2678 w 2719"/>
                <a:gd name="T97" fmla="*/ 974 h 1702"/>
                <a:gd name="T98" fmla="*/ 2687 w 2719"/>
                <a:gd name="T99" fmla="*/ 1323 h 1702"/>
                <a:gd name="T100" fmla="*/ 2695 w 2719"/>
                <a:gd name="T101" fmla="*/ 1673 h 1702"/>
                <a:gd name="T102" fmla="*/ 2704 w 2719"/>
                <a:gd name="T103" fmla="*/ 1323 h 1702"/>
                <a:gd name="T104" fmla="*/ 2710 w 2719"/>
                <a:gd name="T105" fmla="*/ 974 h 1702"/>
                <a:gd name="T106" fmla="*/ 2715 w 2719"/>
                <a:gd name="T107" fmla="*/ 621 h 1702"/>
                <a:gd name="T108" fmla="*/ 2718 w 2719"/>
                <a:gd name="T109" fmla="*/ 272 h 1702"/>
                <a:gd name="T110" fmla="*/ 2718 w 2719"/>
                <a:gd name="T111" fmla="*/ 272 h 1702"/>
                <a:gd name="T112" fmla="*/ 2712 w 2719"/>
                <a:gd name="T113" fmla="*/ 255 h 1702"/>
                <a:gd name="T114" fmla="*/ 2695 w 2719"/>
                <a:gd name="T115" fmla="*/ 246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9" h="1702">
                  <a:moveTo>
                    <a:pt x="2695" y="246"/>
                  </a:moveTo>
                  <a:lnTo>
                    <a:pt x="2695" y="246"/>
                  </a:lnTo>
                  <a:lnTo>
                    <a:pt x="2690" y="246"/>
                  </a:lnTo>
                  <a:lnTo>
                    <a:pt x="2515" y="186"/>
                  </a:lnTo>
                  <a:lnTo>
                    <a:pt x="2515" y="186"/>
                  </a:lnTo>
                  <a:lnTo>
                    <a:pt x="2329" y="123"/>
                  </a:lnTo>
                  <a:lnTo>
                    <a:pt x="2237" y="91"/>
                  </a:lnTo>
                  <a:lnTo>
                    <a:pt x="2143" y="60"/>
                  </a:lnTo>
                  <a:lnTo>
                    <a:pt x="2048" y="29"/>
                  </a:lnTo>
                  <a:lnTo>
                    <a:pt x="1957" y="0"/>
                  </a:lnTo>
                  <a:lnTo>
                    <a:pt x="2045" y="37"/>
                  </a:lnTo>
                  <a:lnTo>
                    <a:pt x="2137" y="74"/>
                  </a:lnTo>
                  <a:lnTo>
                    <a:pt x="2229" y="112"/>
                  </a:lnTo>
                  <a:lnTo>
                    <a:pt x="2320" y="146"/>
                  </a:lnTo>
                  <a:lnTo>
                    <a:pt x="2320" y="146"/>
                  </a:lnTo>
                  <a:lnTo>
                    <a:pt x="2503" y="220"/>
                  </a:lnTo>
                  <a:lnTo>
                    <a:pt x="2569" y="246"/>
                  </a:lnTo>
                  <a:lnTo>
                    <a:pt x="2397" y="246"/>
                  </a:lnTo>
                  <a:lnTo>
                    <a:pt x="2360" y="243"/>
                  </a:lnTo>
                  <a:lnTo>
                    <a:pt x="2277" y="243"/>
                  </a:lnTo>
                  <a:lnTo>
                    <a:pt x="2194" y="243"/>
                  </a:lnTo>
                  <a:lnTo>
                    <a:pt x="2028" y="241"/>
                  </a:lnTo>
                  <a:lnTo>
                    <a:pt x="1862" y="241"/>
                  </a:lnTo>
                  <a:lnTo>
                    <a:pt x="1696" y="241"/>
                  </a:lnTo>
                  <a:lnTo>
                    <a:pt x="1364" y="238"/>
                  </a:lnTo>
                  <a:lnTo>
                    <a:pt x="1031" y="241"/>
                  </a:lnTo>
                  <a:lnTo>
                    <a:pt x="1000" y="241"/>
                  </a:lnTo>
                  <a:lnTo>
                    <a:pt x="699" y="238"/>
                  </a:lnTo>
                  <a:lnTo>
                    <a:pt x="367" y="238"/>
                  </a:lnTo>
                  <a:lnTo>
                    <a:pt x="178" y="238"/>
                  </a:lnTo>
                  <a:lnTo>
                    <a:pt x="223" y="220"/>
                  </a:lnTo>
                  <a:lnTo>
                    <a:pt x="223" y="220"/>
                  </a:lnTo>
                  <a:lnTo>
                    <a:pt x="407" y="146"/>
                  </a:lnTo>
                  <a:lnTo>
                    <a:pt x="499" y="112"/>
                  </a:lnTo>
                  <a:lnTo>
                    <a:pt x="590" y="74"/>
                  </a:lnTo>
                  <a:lnTo>
                    <a:pt x="682" y="37"/>
                  </a:lnTo>
                  <a:lnTo>
                    <a:pt x="774" y="0"/>
                  </a:lnTo>
                  <a:lnTo>
                    <a:pt x="679" y="29"/>
                  </a:lnTo>
                  <a:lnTo>
                    <a:pt x="585" y="60"/>
                  </a:lnTo>
                  <a:lnTo>
                    <a:pt x="493" y="91"/>
                  </a:lnTo>
                  <a:lnTo>
                    <a:pt x="398" y="123"/>
                  </a:lnTo>
                  <a:lnTo>
                    <a:pt x="398" y="123"/>
                  </a:lnTo>
                  <a:lnTo>
                    <a:pt x="212" y="186"/>
                  </a:lnTo>
                  <a:lnTo>
                    <a:pt x="63" y="238"/>
                  </a:lnTo>
                  <a:lnTo>
                    <a:pt x="34" y="238"/>
                  </a:lnTo>
                  <a:lnTo>
                    <a:pt x="34" y="238"/>
                  </a:lnTo>
                  <a:lnTo>
                    <a:pt x="34" y="238"/>
                  </a:lnTo>
                  <a:lnTo>
                    <a:pt x="34" y="238"/>
                  </a:lnTo>
                  <a:lnTo>
                    <a:pt x="20" y="241"/>
                  </a:lnTo>
                  <a:lnTo>
                    <a:pt x="9" y="249"/>
                  </a:lnTo>
                  <a:lnTo>
                    <a:pt x="3" y="258"/>
                  </a:lnTo>
                  <a:lnTo>
                    <a:pt x="0" y="272"/>
                  </a:lnTo>
                  <a:lnTo>
                    <a:pt x="0" y="974"/>
                  </a:lnTo>
                  <a:lnTo>
                    <a:pt x="6" y="1673"/>
                  </a:lnTo>
                  <a:lnTo>
                    <a:pt x="6" y="1675"/>
                  </a:lnTo>
                  <a:lnTo>
                    <a:pt x="6" y="1675"/>
                  </a:lnTo>
                  <a:lnTo>
                    <a:pt x="6" y="1675"/>
                  </a:lnTo>
                  <a:lnTo>
                    <a:pt x="6" y="1684"/>
                  </a:lnTo>
                  <a:lnTo>
                    <a:pt x="15" y="1696"/>
                  </a:lnTo>
                  <a:lnTo>
                    <a:pt x="23" y="1701"/>
                  </a:lnTo>
                  <a:lnTo>
                    <a:pt x="34" y="1701"/>
                  </a:lnTo>
                  <a:lnTo>
                    <a:pt x="178" y="1701"/>
                  </a:lnTo>
                  <a:lnTo>
                    <a:pt x="321" y="1701"/>
                  </a:lnTo>
                  <a:lnTo>
                    <a:pt x="607" y="1699"/>
                  </a:lnTo>
                  <a:lnTo>
                    <a:pt x="894" y="1696"/>
                  </a:lnTo>
                  <a:lnTo>
                    <a:pt x="1183" y="1693"/>
                  </a:lnTo>
                  <a:lnTo>
                    <a:pt x="1469" y="1690"/>
                  </a:lnTo>
                  <a:lnTo>
                    <a:pt x="1756" y="1684"/>
                  </a:lnTo>
                  <a:lnTo>
                    <a:pt x="2042" y="1678"/>
                  </a:lnTo>
                  <a:lnTo>
                    <a:pt x="2329" y="1673"/>
                  </a:lnTo>
                  <a:lnTo>
                    <a:pt x="2042" y="1667"/>
                  </a:lnTo>
                  <a:lnTo>
                    <a:pt x="1756" y="1664"/>
                  </a:lnTo>
                  <a:lnTo>
                    <a:pt x="1469" y="1658"/>
                  </a:lnTo>
                  <a:lnTo>
                    <a:pt x="1183" y="1656"/>
                  </a:lnTo>
                  <a:lnTo>
                    <a:pt x="894" y="1653"/>
                  </a:lnTo>
                  <a:lnTo>
                    <a:pt x="607" y="1650"/>
                  </a:lnTo>
                  <a:lnTo>
                    <a:pt x="321" y="1647"/>
                  </a:lnTo>
                  <a:lnTo>
                    <a:pt x="178" y="1647"/>
                  </a:lnTo>
                  <a:lnTo>
                    <a:pt x="63" y="1644"/>
                  </a:lnTo>
                  <a:lnTo>
                    <a:pt x="66" y="974"/>
                  </a:lnTo>
                  <a:lnTo>
                    <a:pt x="66" y="306"/>
                  </a:lnTo>
                  <a:lnTo>
                    <a:pt x="367" y="306"/>
                  </a:lnTo>
                  <a:lnTo>
                    <a:pt x="699" y="304"/>
                  </a:lnTo>
                  <a:lnTo>
                    <a:pt x="1000" y="304"/>
                  </a:lnTo>
                  <a:lnTo>
                    <a:pt x="1031" y="304"/>
                  </a:lnTo>
                  <a:lnTo>
                    <a:pt x="1364" y="306"/>
                  </a:lnTo>
                  <a:lnTo>
                    <a:pt x="1696" y="304"/>
                  </a:lnTo>
                  <a:lnTo>
                    <a:pt x="1862" y="304"/>
                  </a:lnTo>
                  <a:lnTo>
                    <a:pt x="2028" y="304"/>
                  </a:lnTo>
                  <a:lnTo>
                    <a:pt x="2194" y="301"/>
                  </a:lnTo>
                  <a:lnTo>
                    <a:pt x="2277" y="301"/>
                  </a:lnTo>
                  <a:lnTo>
                    <a:pt x="2360" y="298"/>
                  </a:lnTo>
                  <a:lnTo>
                    <a:pt x="2397" y="298"/>
                  </a:lnTo>
                  <a:lnTo>
                    <a:pt x="2670" y="298"/>
                  </a:lnTo>
                  <a:lnTo>
                    <a:pt x="2673" y="447"/>
                  </a:lnTo>
                  <a:lnTo>
                    <a:pt x="2675" y="621"/>
                  </a:lnTo>
                  <a:lnTo>
                    <a:pt x="2675" y="621"/>
                  </a:lnTo>
                  <a:lnTo>
                    <a:pt x="2678" y="974"/>
                  </a:lnTo>
                  <a:lnTo>
                    <a:pt x="2678" y="974"/>
                  </a:lnTo>
                  <a:lnTo>
                    <a:pt x="2687" y="1323"/>
                  </a:lnTo>
                  <a:lnTo>
                    <a:pt x="2690" y="1498"/>
                  </a:lnTo>
                  <a:lnTo>
                    <a:pt x="2695" y="1673"/>
                  </a:lnTo>
                  <a:lnTo>
                    <a:pt x="2698" y="1498"/>
                  </a:lnTo>
                  <a:lnTo>
                    <a:pt x="2704" y="1323"/>
                  </a:lnTo>
                  <a:lnTo>
                    <a:pt x="2704" y="1323"/>
                  </a:lnTo>
                  <a:lnTo>
                    <a:pt x="2710" y="974"/>
                  </a:lnTo>
                  <a:lnTo>
                    <a:pt x="2710" y="974"/>
                  </a:lnTo>
                  <a:lnTo>
                    <a:pt x="2715" y="621"/>
                  </a:lnTo>
                  <a:lnTo>
                    <a:pt x="2718" y="447"/>
                  </a:lnTo>
                  <a:lnTo>
                    <a:pt x="2718" y="272"/>
                  </a:lnTo>
                  <a:lnTo>
                    <a:pt x="2718" y="272"/>
                  </a:lnTo>
                  <a:lnTo>
                    <a:pt x="2718" y="272"/>
                  </a:lnTo>
                  <a:lnTo>
                    <a:pt x="2715" y="263"/>
                  </a:lnTo>
                  <a:lnTo>
                    <a:pt x="2712" y="255"/>
                  </a:lnTo>
                  <a:lnTo>
                    <a:pt x="2704" y="249"/>
                  </a:lnTo>
                  <a:lnTo>
                    <a:pt x="2695" y="24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76" name="Freeform 21"/>
            <p:cNvSpPr>
              <a:spLocks noChangeArrowheads="1"/>
            </p:cNvSpPr>
            <p:nvPr/>
          </p:nvSpPr>
          <p:spPr bwMode="auto">
            <a:xfrm>
              <a:off x="5806508" y="2824188"/>
              <a:ext cx="219667" cy="116046"/>
            </a:xfrm>
            <a:custGeom>
              <a:avLst/>
              <a:gdLst>
                <a:gd name="T0" fmla="*/ 653 w 1092"/>
                <a:gd name="T1" fmla="*/ 372 h 542"/>
                <a:gd name="T2" fmla="*/ 630 w 1092"/>
                <a:gd name="T3" fmla="*/ 363 h 542"/>
                <a:gd name="T4" fmla="*/ 618 w 1092"/>
                <a:gd name="T5" fmla="*/ 363 h 542"/>
                <a:gd name="T6" fmla="*/ 581 w 1092"/>
                <a:gd name="T7" fmla="*/ 366 h 542"/>
                <a:gd name="T8" fmla="*/ 232 w 1092"/>
                <a:gd name="T9" fmla="*/ 375 h 542"/>
                <a:gd name="T10" fmla="*/ 28 w 1092"/>
                <a:gd name="T11" fmla="*/ 386 h 542"/>
                <a:gd name="T12" fmla="*/ 28 w 1092"/>
                <a:gd name="T13" fmla="*/ 389 h 542"/>
                <a:gd name="T14" fmla="*/ 232 w 1092"/>
                <a:gd name="T15" fmla="*/ 398 h 542"/>
                <a:gd name="T16" fmla="*/ 581 w 1092"/>
                <a:gd name="T17" fmla="*/ 406 h 542"/>
                <a:gd name="T18" fmla="*/ 618 w 1092"/>
                <a:gd name="T19" fmla="*/ 409 h 542"/>
                <a:gd name="T20" fmla="*/ 615 w 1092"/>
                <a:gd name="T21" fmla="*/ 501 h 542"/>
                <a:gd name="T22" fmla="*/ 615 w 1092"/>
                <a:gd name="T23" fmla="*/ 509 h 542"/>
                <a:gd name="T24" fmla="*/ 618 w 1092"/>
                <a:gd name="T25" fmla="*/ 515 h 542"/>
                <a:gd name="T26" fmla="*/ 630 w 1092"/>
                <a:gd name="T27" fmla="*/ 535 h 542"/>
                <a:gd name="T28" fmla="*/ 647 w 1092"/>
                <a:gd name="T29" fmla="*/ 541 h 542"/>
                <a:gd name="T30" fmla="*/ 667 w 1092"/>
                <a:gd name="T31" fmla="*/ 535 h 542"/>
                <a:gd name="T32" fmla="*/ 879 w 1092"/>
                <a:gd name="T33" fmla="*/ 415 h 542"/>
                <a:gd name="T34" fmla="*/ 1028 w 1092"/>
                <a:gd name="T35" fmla="*/ 326 h 542"/>
                <a:gd name="T36" fmla="*/ 1074 w 1092"/>
                <a:gd name="T37" fmla="*/ 300 h 542"/>
                <a:gd name="T38" fmla="*/ 1077 w 1092"/>
                <a:gd name="T39" fmla="*/ 297 h 542"/>
                <a:gd name="T40" fmla="*/ 1091 w 1092"/>
                <a:gd name="T41" fmla="*/ 274 h 542"/>
                <a:gd name="T42" fmla="*/ 1082 w 1092"/>
                <a:gd name="T43" fmla="*/ 246 h 542"/>
                <a:gd name="T44" fmla="*/ 1054 w 1092"/>
                <a:gd name="T45" fmla="*/ 229 h 542"/>
                <a:gd name="T46" fmla="*/ 976 w 1092"/>
                <a:gd name="T47" fmla="*/ 183 h 542"/>
                <a:gd name="T48" fmla="*/ 667 w 1092"/>
                <a:gd name="T49" fmla="*/ 5 h 542"/>
                <a:gd name="T50" fmla="*/ 661 w 1092"/>
                <a:gd name="T51" fmla="*/ 2 h 542"/>
                <a:gd name="T52" fmla="*/ 653 w 1092"/>
                <a:gd name="T53" fmla="*/ 0 h 542"/>
                <a:gd name="T54" fmla="*/ 627 w 1092"/>
                <a:gd name="T55" fmla="*/ 8 h 542"/>
                <a:gd name="T56" fmla="*/ 618 w 1092"/>
                <a:gd name="T57" fmla="*/ 25 h 542"/>
                <a:gd name="T58" fmla="*/ 618 w 1092"/>
                <a:gd name="T59" fmla="*/ 54 h 542"/>
                <a:gd name="T60" fmla="*/ 618 w 1092"/>
                <a:gd name="T61" fmla="*/ 134 h 542"/>
                <a:gd name="T62" fmla="*/ 581 w 1092"/>
                <a:gd name="T63" fmla="*/ 134 h 542"/>
                <a:gd name="T64" fmla="*/ 232 w 1092"/>
                <a:gd name="T65" fmla="*/ 146 h 542"/>
                <a:gd name="T66" fmla="*/ 28 w 1092"/>
                <a:gd name="T67" fmla="*/ 154 h 542"/>
                <a:gd name="T68" fmla="*/ 28 w 1092"/>
                <a:gd name="T69" fmla="*/ 157 h 542"/>
                <a:gd name="T70" fmla="*/ 232 w 1092"/>
                <a:gd name="T71" fmla="*/ 166 h 542"/>
                <a:gd name="T72" fmla="*/ 581 w 1092"/>
                <a:gd name="T73" fmla="*/ 177 h 542"/>
                <a:gd name="T74" fmla="*/ 618 w 1092"/>
                <a:gd name="T75" fmla="*/ 177 h 542"/>
                <a:gd name="T76" fmla="*/ 635 w 1092"/>
                <a:gd name="T77" fmla="*/ 177 h 542"/>
                <a:gd name="T78" fmla="*/ 659 w 1092"/>
                <a:gd name="T79" fmla="*/ 163 h 542"/>
                <a:gd name="T80" fmla="*/ 664 w 1092"/>
                <a:gd name="T81" fmla="*/ 148 h 542"/>
                <a:gd name="T82" fmla="*/ 664 w 1092"/>
                <a:gd name="T83" fmla="*/ 140 h 542"/>
                <a:gd name="T84" fmla="*/ 664 w 1092"/>
                <a:gd name="T85" fmla="*/ 108 h 542"/>
                <a:gd name="T86" fmla="*/ 848 w 1092"/>
                <a:gd name="T87" fmla="*/ 171 h 542"/>
                <a:gd name="T88" fmla="*/ 1011 w 1092"/>
                <a:gd name="T89" fmla="*/ 269 h 542"/>
                <a:gd name="T90" fmla="*/ 950 w 1092"/>
                <a:gd name="T91" fmla="*/ 306 h 542"/>
                <a:gd name="T92" fmla="*/ 667 w 1092"/>
                <a:gd name="T93" fmla="*/ 478 h 542"/>
                <a:gd name="T94" fmla="*/ 664 w 1092"/>
                <a:gd name="T95" fmla="*/ 401 h 542"/>
                <a:gd name="T96" fmla="*/ 618 w 1092"/>
                <a:gd name="T97" fmla="*/ 143 h 542"/>
                <a:gd name="T98" fmla="*/ 641 w 1092"/>
                <a:gd name="T99" fmla="*/ 48 h 542"/>
                <a:gd name="T100" fmla="*/ 667 w 1092"/>
                <a:gd name="T101" fmla="*/ 34 h 542"/>
                <a:gd name="T102" fmla="*/ 667 w 1092"/>
                <a:gd name="T103" fmla="*/ 506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2" h="542">
                  <a:moveTo>
                    <a:pt x="661" y="386"/>
                  </a:moveTo>
                  <a:lnTo>
                    <a:pt x="661" y="386"/>
                  </a:lnTo>
                  <a:lnTo>
                    <a:pt x="659" y="381"/>
                  </a:lnTo>
                  <a:lnTo>
                    <a:pt x="653" y="372"/>
                  </a:lnTo>
                  <a:lnTo>
                    <a:pt x="644" y="369"/>
                  </a:lnTo>
                  <a:lnTo>
                    <a:pt x="635" y="366"/>
                  </a:lnTo>
                  <a:lnTo>
                    <a:pt x="635" y="366"/>
                  </a:lnTo>
                  <a:lnTo>
                    <a:pt x="630" y="363"/>
                  </a:lnTo>
                  <a:lnTo>
                    <a:pt x="627" y="363"/>
                  </a:lnTo>
                  <a:lnTo>
                    <a:pt x="624" y="363"/>
                  </a:lnTo>
                  <a:lnTo>
                    <a:pt x="618" y="363"/>
                  </a:lnTo>
                  <a:lnTo>
                    <a:pt x="618" y="363"/>
                  </a:lnTo>
                  <a:lnTo>
                    <a:pt x="607" y="363"/>
                  </a:lnTo>
                  <a:lnTo>
                    <a:pt x="607" y="363"/>
                  </a:lnTo>
                  <a:lnTo>
                    <a:pt x="581" y="366"/>
                  </a:lnTo>
                  <a:lnTo>
                    <a:pt x="581" y="366"/>
                  </a:lnTo>
                  <a:lnTo>
                    <a:pt x="392" y="369"/>
                  </a:lnTo>
                  <a:lnTo>
                    <a:pt x="392" y="369"/>
                  </a:lnTo>
                  <a:lnTo>
                    <a:pt x="232" y="375"/>
                  </a:lnTo>
                  <a:lnTo>
                    <a:pt x="232" y="375"/>
                  </a:lnTo>
                  <a:lnTo>
                    <a:pt x="106" y="381"/>
                  </a:lnTo>
                  <a:lnTo>
                    <a:pt x="106" y="381"/>
                  </a:lnTo>
                  <a:lnTo>
                    <a:pt x="28" y="386"/>
                  </a:lnTo>
                  <a:lnTo>
                    <a:pt x="28" y="386"/>
                  </a:lnTo>
                  <a:lnTo>
                    <a:pt x="0" y="386"/>
                  </a:lnTo>
                  <a:lnTo>
                    <a:pt x="0" y="386"/>
                  </a:lnTo>
                  <a:lnTo>
                    <a:pt x="28" y="389"/>
                  </a:lnTo>
                  <a:lnTo>
                    <a:pt x="28" y="389"/>
                  </a:lnTo>
                  <a:lnTo>
                    <a:pt x="106" y="392"/>
                  </a:lnTo>
                  <a:lnTo>
                    <a:pt x="106" y="392"/>
                  </a:lnTo>
                  <a:lnTo>
                    <a:pt x="232" y="398"/>
                  </a:lnTo>
                  <a:lnTo>
                    <a:pt x="232" y="398"/>
                  </a:lnTo>
                  <a:lnTo>
                    <a:pt x="392" y="403"/>
                  </a:lnTo>
                  <a:lnTo>
                    <a:pt x="392" y="403"/>
                  </a:lnTo>
                  <a:lnTo>
                    <a:pt x="581" y="406"/>
                  </a:lnTo>
                  <a:lnTo>
                    <a:pt x="581" y="406"/>
                  </a:lnTo>
                  <a:lnTo>
                    <a:pt x="607" y="409"/>
                  </a:lnTo>
                  <a:lnTo>
                    <a:pt x="607" y="409"/>
                  </a:lnTo>
                  <a:lnTo>
                    <a:pt x="618" y="409"/>
                  </a:lnTo>
                  <a:lnTo>
                    <a:pt x="618" y="409"/>
                  </a:lnTo>
                  <a:lnTo>
                    <a:pt x="618" y="435"/>
                  </a:lnTo>
                  <a:lnTo>
                    <a:pt x="618" y="435"/>
                  </a:lnTo>
                  <a:lnTo>
                    <a:pt x="618" y="486"/>
                  </a:lnTo>
                  <a:lnTo>
                    <a:pt x="615" y="501"/>
                  </a:lnTo>
                  <a:lnTo>
                    <a:pt x="615" y="504"/>
                  </a:lnTo>
                  <a:lnTo>
                    <a:pt x="615" y="506"/>
                  </a:lnTo>
                  <a:lnTo>
                    <a:pt x="615" y="509"/>
                  </a:lnTo>
                  <a:lnTo>
                    <a:pt x="615" y="509"/>
                  </a:lnTo>
                  <a:lnTo>
                    <a:pt x="618" y="512"/>
                  </a:lnTo>
                  <a:lnTo>
                    <a:pt x="618" y="512"/>
                  </a:lnTo>
                  <a:lnTo>
                    <a:pt x="618" y="515"/>
                  </a:lnTo>
                  <a:lnTo>
                    <a:pt x="618" y="515"/>
                  </a:lnTo>
                  <a:lnTo>
                    <a:pt x="618" y="521"/>
                  </a:lnTo>
                  <a:lnTo>
                    <a:pt x="618" y="521"/>
                  </a:lnTo>
                  <a:lnTo>
                    <a:pt x="624" y="527"/>
                  </a:lnTo>
                  <a:lnTo>
                    <a:pt x="630" y="535"/>
                  </a:lnTo>
                  <a:lnTo>
                    <a:pt x="630" y="535"/>
                  </a:lnTo>
                  <a:lnTo>
                    <a:pt x="638" y="538"/>
                  </a:lnTo>
                  <a:lnTo>
                    <a:pt x="647" y="541"/>
                  </a:lnTo>
                  <a:lnTo>
                    <a:pt x="647" y="541"/>
                  </a:lnTo>
                  <a:lnTo>
                    <a:pt x="661" y="538"/>
                  </a:lnTo>
                  <a:lnTo>
                    <a:pt x="661" y="538"/>
                  </a:lnTo>
                  <a:lnTo>
                    <a:pt x="664" y="535"/>
                  </a:lnTo>
                  <a:lnTo>
                    <a:pt x="667" y="535"/>
                  </a:lnTo>
                  <a:lnTo>
                    <a:pt x="670" y="532"/>
                  </a:lnTo>
                  <a:lnTo>
                    <a:pt x="681" y="527"/>
                  </a:lnTo>
                  <a:lnTo>
                    <a:pt x="681" y="527"/>
                  </a:lnTo>
                  <a:lnTo>
                    <a:pt x="879" y="415"/>
                  </a:lnTo>
                  <a:lnTo>
                    <a:pt x="879" y="415"/>
                  </a:lnTo>
                  <a:lnTo>
                    <a:pt x="979" y="355"/>
                  </a:lnTo>
                  <a:lnTo>
                    <a:pt x="979" y="355"/>
                  </a:lnTo>
                  <a:lnTo>
                    <a:pt x="1028" y="326"/>
                  </a:lnTo>
                  <a:lnTo>
                    <a:pt x="1054" y="312"/>
                  </a:lnTo>
                  <a:lnTo>
                    <a:pt x="1068" y="303"/>
                  </a:lnTo>
                  <a:lnTo>
                    <a:pt x="1071" y="300"/>
                  </a:lnTo>
                  <a:lnTo>
                    <a:pt x="1074" y="300"/>
                  </a:lnTo>
                  <a:lnTo>
                    <a:pt x="1074" y="300"/>
                  </a:lnTo>
                  <a:lnTo>
                    <a:pt x="1074" y="300"/>
                  </a:lnTo>
                  <a:lnTo>
                    <a:pt x="1077" y="297"/>
                  </a:lnTo>
                  <a:lnTo>
                    <a:pt x="1077" y="297"/>
                  </a:lnTo>
                  <a:lnTo>
                    <a:pt x="1082" y="292"/>
                  </a:lnTo>
                  <a:lnTo>
                    <a:pt x="1088" y="283"/>
                  </a:lnTo>
                  <a:lnTo>
                    <a:pt x="1088" y="283"/>
                  </a:lnTo>
                  <a:lnTo>
                    <a:pt x="1091" y="274"/>
                  </a:lnTo>
                  <a:lnTo>
                    <a:pt x="1091" y="263"/>
                  </a:lnTo>
                  <a:lnTo>
                    <a:pt x="1091" y="263"/>
                  </a:lnTo>
                  <a:lnTo>
                    <a:pt x="1085" y="252"/>
                  </a:lnTo>
                  <a:lnTo>
                    <a:pt x="1082" y="246"/>
                  </a:lnTo>
                  <a:lnTo>
                    <a:pt x="1082" y="246"/>
                  </a:lnTo>
                  <a:lnTo>
                    <a:pt x="1071" y="237"/>
                  </a:lnTo>
                  <a:lnTo>
                    <a:pt x="1065" y="234"/>
                  </a:lnTo>
                  <a:lnTo>
                    <a:pt x="1054" y="229"/>
                  </a:lnTo>
                  <a:lnTo>
                    <a:pt x="1028" y="211"/>
                  </a:lnTo>
                  <a:lnTo>
                    <a:pt x="1028" y="211"/>
                  </a:lnTo>
                  <a:lnTo>
                    <a:pt x="976" y="183"/>
                  </a:lnTo>
                  <a:lnTo>
                    <a:pt x="976" y="183"/>
                  </a:lnTo>
                  <a:lnTo>
                    <a:pt x="876" y="126"/>
                  </a:lnTo>
                  <a:lnTo>
                    <a:pt x="876" y="126"/>
                  </a:lnTo>
                  <a:lnTo>
                    <a:pt x="678" y="11"/>
                  </a:lnTo>
                  <a:lnTo>
                    <a:pt x="667" y="5"/>
                  </a:lnTo>
                  <a:lnTo>
                    <a:pt x="667" y="5"/>
                  </a:lnTo>
                  <a:lnTo>
                    <a:pt x="664" y="2"/>
                  </a:lnTo>
                  <a:lnTo>
                    <a:pt x="661" y="2"/>
                  </a:lnTo>
                  <a:lnTo>
                    <a:pt x="661" y="2"/>
                  </a:lnTo>
                  <a:lnTo>
                    <a:pt x="659" y="0"/>
                  </a:lnTo>
                  <a:lnTo>
                    <a:pt x="659" y="0"/>
                  </a:lnTo>
                  <a:lnTo>
                    <a:pt x="653" y="0"/>
                  </a:lnTo>
                  <a:lnTo>
                    <a:pt x="653" y="0"/>
                  </a:lnTo>
                  <a:lnTo>
                    <a:pt x="644" y="0"/>
                  </a:lnTo>
                  <a:lnTo>
                    <a:pt x="635" y="2"/>
                  </a:lnTo>
                  <a:lnTo>
                    <a:pt x="635" y="2"/>
                  </a:lnTo>
                  <a:lnTo>
                    <a:pt x="627" y="8"/>
                  </a:lnTo>
                  <a:lnTo>
                    <a:pt x="621" y="14"/>
                  </a:lnTo>
                  <a:lnTo>
                    <a:pt x="621" y="14"/>
                  </a:lnTo>
                  <a:lnTo>
                    <a:pt x="618" y="25"/>
                  </a:lnTo>
                  <a:lnTo>
                    <a:pt x="618" y="25"/>
                  </a:lnTo>
                  <a:lnTo>
                    <a:pt x="615" y="31"/>
                  </a:lnTo>
                  <a:lnTo>
                    <a:pt x="615" y="34"/>
                  </a:lnTo>
                  <a:lnTo>
                    <a:pt x="615" y="40"/>
                  </a:lnTo>
                  <a:lnTo>
                    <a:pt x="618" y="54"/>
                  </a:lnTo>
                  <a:lnTo>
                    <a:pt x="618" y="54"/>
                  </a:lnTo>
                  <a:lnTo>
                    <a:pt x="618" y="108"/>
                  </a:lnTo>
                  <a:lnTo>
                    <a:pt x="618" y="108"/>
                  </a:lnTo>
                  <a:lnTo>
                    <a:pt x="618" y="134"/>
                  </a:lnTo>
                  <a:lnTo>
                    <a:pt x="618" y="134"/>
                  </a:lnTo>
                  <a:lnTo>
                    <a:pt x="607" y="134"/>
                  </a:lnTo>
                  <a:lnTo>
                    <a:pt x="607" y="134"/>
                  </a:lnTo>
                  <a:lnTo>
                    <a:pt x="581" y="134"/>
                  </a:lnTo>
                  <a:lnTo>
                    <a:pt x="581" y="134"/>
                  </a:lnTo>
                  <a:lnTo>
                    <a:pt x="392" y="140"/>
                  </a:lnTo>
                  <a:lnTo>
                    <a:pt x="392" y="140"/>
                  </a:lnTo>
                  <a:lnTo>
                    <a:pt x="232" y="146"/>
                  </a:lnTo>
                  <a:lnTo>
                    <a:pt x="232" y="146"/>
                  </a:lnTo>
                  <a:lnTo>
                    <a:pt x="106" y="148"/>
                  </a:lnTo>
                  <a:lnTo>
                    <a:pt x="106" y="148"/>
                  </a:lnTo>
                  <a:lnTo>
                    <a:pt x="28" y="154"/>
                  </a:lnTo>
                  <a:lnTo>
                    <a:pt x="28" y="154"/>
                  </a:lnTo>
                  <a:lnTo>
                    <a:pt x="0" y="154"/>
                  </a:lnTo>
                  <a:lnTo>
                    <a:pt x="0" y="154"/>
                  </a:lnTo>
                  <a:lnTo>
                    <a:pt x="28" y="157"/>
                  </a:lnTo>
                  <a:lnTo>
                    <a:pt x="28" y="157"/>
                  </a:lnTo>
                  <a:lnTo>
                    <a:pt x="106" y="160"/>
                  </a:lnTo>
                  <a:lnTo>
                    <a:pt x="106" y="160"/>
                  </a:lnTo>
                  <a:lnTo>
                    <a:pt x="232" y="166"/>
                  </a:lnTo>
                  <a:lnTo>
                    <a:pt x="232" y="166"/>
                  </a:lnTo>
                  <a:lnTo>
                    <a:pt x="392" y="171"/>
                  </a:lnTo>
                  <a:lnTo>
                    <a:pt x="392" y="171"/>
                  </a:lnTo>
                  <a:lnTo>
                    <a:pt x="581" y="177"/>
                  </a:lnTo>
                  <a:lnTo>
                    <a:pt x="581" y="177"/>
                  </a:lnTo>
                  <a:lnTo>
                    <a:pt x="607" y="177"/>
                  </a:lnTo>
                  <a:lnTo>
                    <a:pt x="607" y="177"/>
                  </a:lnTo>
                  <a:lnTo>
                    <a:pt x="618" y="177"/>
                  </a:lnTo>
                  <a:lnTo>
                    <a:pt x="624" y="177"/>
                  </a:lnTo>
                  <a:lnTo>
                    <a:pt x="627" y="177"/>
                  </a:lnTo>
                  <a:lnTo>
                    <a:pt x="627" y="177"/>
                  </a:lnTo>
                  <a:lnTo>
                    <a:pt x="635" y="177"/>
                  </a:lnTo>
                  <a:lnTo>
                    <a:pt x="635" y="177"/>
                  </a:lnTo>
                  <a:lnTo>
                    <a:pt x="644" y="174"/>
                  </a:lnTo>
                  <a:lnTo>
                    <a:pt x="653" y="168"/>
                  </a:lnTo>
                  <a:lnTo>
                    <a:pt x="659" y="163"/>
                  </a:lnTo>
                  <a:lnTo>
                    <a:pt x="661" y="154"/>
                  </a:lnTo>
                  <a:lnTo>
                    <a:pt x="661" y="154"/>
                  </a:lnTo>
                  <a:lnTo>
                    <a:pt x="664" y="151"/>
                  </a:lnTo>
                  <a:lnTo>
                    <a:pt x="664" y="148"/>
                  </a:lnTo>
                  <a:lnTo>
                    <a:pt x="664" y="146"/>
                  </a:lnTo>
                  <a:lnTo>
                    <a:pt x="664" y="143"/>
                  </a:lnTo>
                  <a:lnTo>
                    <a:pt x="664" y="143"/>
                  </a:lnTo>
                  <a:lnTo>
                    <a:pt x="664" y="140"/>
                  </a:lnTo>
                  <a:lnTo>
                    <a:pt x="664" y="134"/>
                  </a:lnTo>
                  <a:lnTo>
                    <a:pt x="664" y="134"/>
                  </a:lnTo>
                  <a:lnTo>
                    <a:pt x="664" y="108"/>
                  </a:lnTo>
                  <a:lnTo>
                    <a:pt x="664" y="108"/>
                  </a:lnTo>
                  <a:lnTo>
                    <a:pt x="667" y="63"/>
                  </a:lnTo>
                  <a:lnTo>
                    <a:pt x="667" y="63"/>
                  </a:lnTo>
                  <a:lnTo>
                    <a:pt x="848" y="171"/>
                  </a:lnTo>
                  <a:lnTo>
                    <a:pt x="848" y="171"/>
                  </a:lnTo>
                  <a:lnTo>
                    <a:pt x="948" y="231"/>
                  </a:lnTo>
                  <a:lnTo>
                    <a:pt x="948" y="231"/>
                  </a:lnTo>
                  <a:lnTo>
                    <a:pt x="999" y="260"/>
                  </a:lnTo>
                  <a:lnTo>
                    <a:pt x="1011" y="269"/>
                  </a:lnTo>
                  <a:lnTo>
                    <a:pt x="999" y="277"/>
                  </a:lnTo>
                  <a:lnTo>
                    <a:pt x="999" y="277"/>
                  </a:lnTo>
                  <a:lnTo>
                    <a:pt x="950" y="306"/>
                  </a:lnTo>
                  <a:lnTo>
                    <a:pt x="950" y="306"/>
                  </a:lnTo>
                  <a:lnTo>
                    <a:pt x="850" y="366"/>
                  </a:lnTo>
                  <a:lnTo>
                    <a:pt x="850" y="366"/>
                  </a:lnTo>
                  <a:lnTo>
                    <a:pt x="667" y="478"/>
                  </a:lnTo>
                  <a:lnTo>
                    <a:pt x="667" y="478"/>
                  </a:lnTo>
                  <a:lnTo>
                    <a:pt x="664" y="435"/>
                  </a:lnTo>
                  <a:lnTo>
                    <a:pt x="664" y="435"/>
                  </a:lnTo>
                  <a:lnTo>
                    <a:pt x="664" y="409"/>
                  </a:lnTo>
                  <a:lnTo>
                    <a:pt x="664" y="401"/>
                  </a:lnTo>
                  <a:lnTo>
                    <a:pt x="664" y="401"/>
                  </a:lnTo>
                  <a:lnTo>
                    <a:pt x="664" y="395"/>
                  </a:lnTo>
                  <a:lnTo>
                    <a:pt x="661" y="386"/>
                  </a:lnTo>
                  <a:close/>
                  <a:moveTo>
                    <a:pt x="618" y="143"/>
                  </a:moveTo>
                  <a:lnTo>
                    <a:pt x="618" y="143"/>
                  </a:lnTo>
                  <a:close/>
                  <a:moveTo>
                    <a:pt x="627" y="134"/>
                  </a:moveTo>
                  <a:lnTo>
                    <a:pt x="627" y="134"/>
                  </a:lnTo>
                  <a:close/>
                  <a:moveTo>
                    <a:pt x="641" y="48"/>
                  </a:moveTo>
                  <a:lnTo>
                    <a:pt x="641" y="48"/>
                  </a:lnTo>
                  <a:close/>
                  <a:moveTo>
                    <a:pt x="667" y="34"/>
                  </a:moveTo>
                  <a:lnTo>
                    <a:pt x="667" y="31"/>
                  </a:lnTo>
                  <a:lnTo>
                    <a:pt x="667" y="34"/>
                  </a:lnTo>
                  <a:close/>
                  <a:moveTo>
                    <a:pt x="641" y="492"/>
                  </a:moveTo>
                  <a:lnTo>
                    <a:pt x="641" y="492"/>
                  </a:lnTo>
                  <a:close/>
                  <a:moveTo>
                    <a:pt x="667" y="506"/>
                  </a:moveTo>
                  <a:lnTo>
                    <a:pt x="667" y="5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77" name="Freeform 22"/>
            <p:cNvSpPr>
              <a:spLocks noChangeArrowheads="1"/>
            </p:cNvSpPr>
            <p:nvPr/>
          </p:nvSpPr>
          <p:spPr bwMode="auto">
            <a:xfrm>
              <a:off x="5532217" y="2880669"/>
              <a:ext cx="218781" cy="116990"/>
            </a:xfrm>
            <a:custGeom>
              <a:avLst/>
              <a:gdLst>
                <a:gd name="T0" fmla="*/ 857 w 1090"/>
                <a:gd name="T1" fmla="*/ 381 h 545"/>
                <a:gd name="T2" fmla="*/ 507 w 1090"/>
                <a:gd name="T3" fmla="*/ 370 h 545"/>
                <a:gd name="T4" fmla="*/ 461 w 1090"/>
                <a:gd name="T5" fmla="*/ 367 h 545"/>
                <a:gd name="T6" fmla="*/ 444 w 1090"/>
                <a:gd name="T7" fmla="*/ 370 h 545"/>
                <a:gd name="T8" fmla="*/ 433 w 1090"/>
                <a:gd name="T9" fmla="*/ 384 h 545"/>
                <a:gd name="T10" fmla="*/ 430 w 1090"/>
                <a:gd name="T11" fmla="*/ 401 h 545"/>
                <a:gd name="T12" fmla="*/ 427 w 1090"/>
                <a:gd name="T13" fmla="*/ 441 h 545"/>
                <a:gd name="T14" fmla="*/ 241 w 1090"/>
                <a:gd name="T15" fmla="*/ 370 h 545"/>
                <a:gd name="T16" fmla="*/ 81 w 1090"/>
                <a:gd name="T17" fmla="*/ 272 h 545"/>
                <a:gd name="T18" fmla="*/ 146 w 1090"/>
                <a:gd name="T19" fmla="*/ 235 h 545"/>
                <a:gd name="T20" fmla="*/ 427 w 1090"/>
                <a:gd name="T21" fmla="*/ 66 h 545"/>
                <a:gd name="T22" fmla="*/ 427 w 1090"/>
                <a:gd name="T23" fmla="*/ 149 h 545"/>
                <a:gd name="T24" fmla="*/ 427 w 1090"/>
                <a:gd name="T25" fmla="*/ 161 h 545"/>
                <a:gd name="T26" fmla="*/ 433 w 1090"/>
                <a:gd name="T27" fmla="*/ 178 h 545"/>
                <a:gd name="T28" fmla="*/ 456 w 1090"/>
                <a:gd name="T29" fmla="*/ 192 h 545"/>
                <a:gd name="T30" fmla="*/ 499 w 1090"/>
                <a:gd name="T31" fmla="*/ 192 h 545"/>
                <a:gd name="T32" fmla="*/ 851 w 1090"/>
                <a:gd name="T33" fmla="*/ 181 h 545"/>
                <a:gd name="T34" fmla="*/ 1054 w 1090"/>
                <a:gd name="T35" fmla="*/ 172 h 545"/>
                <a:gd name="T36" fmla="*/ 1054 w 1090"/>
                <a:gd name="T37" fmla="*/ 169 h 545"/>
                <a:gd name="T38" fmla="*/ 851 w 1090"/>
                <a:gd name="T39" fmla="*/ 161 h 545"/>
                <a:gd name="T40" fmla="*/ 499 w 1090"/>
                <a:gd name="T41" fmla="*/ 149 h 545"/>
                <a:gd name="T42" fmla="*/ 473 w 1090"/>
                <a:gd name="T43" fmla="*/ 135 h 545"/>
                <a:gd name="T44" fmla="*/ 476 w 1090"/>
                <a:gd name="T45" fmla="*/ 54 h 545"/>
                <a:gd name="T46" fmla="*/ 476 w 1090"/>
                <a:gd name="T47" fmla="*/ 32 h 545"/>
                <a:gd name="T48" fmla="*/ 476 w 1090"/>
                <a:gd name="T49" fmla="*/ 20 h 545"/>
                <a:gd name="T50" fmla="*/ 456 w 1090"/>
                <a:gd name="T51" fmla="*/ 3 h 545"/>
                <a:gd name="T52" fmla="*/ 438 w 1090"/>
                <a:gd name="T53" fmla="*/ 3 h 545"/>
                <a:gd name="T54" fmla="*/ 416 w 1090"/>
                <a:gd name="T55" fmla="*/ 14 h 545"/>
                <a:gd name="T56" fmla="*/ 118 w 1090"/>
                <a:gd name="T57" fmla="*/ 186 h 545"/>
                <a:gd name="T58" fmla="*/ 20 w 1090"/>
                <a:gd name="T59" fmla="*/ 244 h 545"/>
                <a:gd name="T60" fmla="*/ 15 w 1090"/>
                <a:gd name="T61" fmla="*/ 246 h 545"/>
                <a:gd name="T62" fmla="*/ 0 w 1090"/>
                <a:gd name="T63" fmla="*/ 266 h 545"/>
                <a:gd name="T64" fmla="*/ 3 w 1090"/>
                <a:gd name="T65" fmla="*/ 289 h 545"/>
                <a:gd name="T66" fmla="*/ 18 w 1090"/>
                <a:gd name="T67" fmla="*/ 301 h 545"/>
                <a:gd name="T68" fmla="*/ 60 w 1090"/>
                <a:gd name="T69" fmla="*/ 326 h 545"/>
                <a:gd name="T70" fmla="*/ 212 w 1090"/>
                <a:gd name="T71" fmla="*/ 415 h 545"/>
                <a:gd name="T72" fmla="*/ 433 w 1090"/>
                <a:gd name="T73" fmla="*/ 541 h 545"/>
                <a:gd name="T74" fmla="*/ 436 w 1090"/>
                <a:gd name="T75" fmla="*/ 544 h 545"/>
                <a:gd name="T76" fmla="*/ 447 w 1090"/>
                <a:gd name="T77" fmla="*/ 544 h 545"/>
                <a:gd name="T78" fmla="*/ 473 w 1090"/>
                <a:gd name="T79" fmla="*/ 527 h 545"/>
                <a:gd name="T80" fmla="*/ 476 w 1090"/>
                <a:gd name="T81" fmla="*/ 516 h 545"/>
                <a:gd name="T82" fmla="*/ 476 w 1090"/>
                <a:gd name="T83" fmla="*/ 496 h 545"/>
                <a:gd name="T84" fmla="*/ 476 w 1090"/>
                <a:gd name="T85" fmla="*/ 412 h 545"/>
                <a:gd name="T86" fmla="*/ 504 w 1090"/>
                <a:gd name="T87" fmla="*/ 412 h 545"/>
                <a:gd name="T88" fmla="*/ 857 w 1090"/>
                <a:gd name="T89" fmla="*/ 401 h 545"/>
                <a:gd name="T90" fmla="*/ 1060 w 1090"/>
                <a:gd name="T91" fmla="*/ 392 h 545"/>
                <a:gd name="T92" fmla="*/ 1060 w 1090"/>
                <a:gd name="T93" fmla="*/ 390 h 545"/>
                <a:gd name="T94" fmla="*/ 46 w 1090"/>
                <a:gd name="T95" fmla="*/ 295 h 545"/>
                <a:gd name="T96" fmla="*/ 427 w 1090"/>
                <a:gd name="T97" fmla="*/ 51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0" h="545">
                  <a:moveTo>
                    <a:pt x="983" y="384"/>
                  </a:moveTo>
                  <a:lnTo>
                    <a:pt x="983" y="384"/>
                  </a:lnTo>
                  <a:lnTo>
                    <a:pt x="857" y="381"/>
                  </a:lnTo>
                  <a:lnTo>
                    <a:pt x="857" y="381"/>
                  </a:lnTo>
                  <a:lnTo>
                    <a:pt x="696" y="375"/>
                  </a:lnTo>
                  <a:lnTo>
                    <a:pt x="696" y="375"/>
                  </a:lnTo>
                  <a:lnTo>
                    <a:pt x="507" y="370"/>
                  </a:lnTo>
                  <a:lnTo>
                    <a:pt x="507" y="370"/>
                  </a:lnTo>
                  <a:lnTo>
                    <a:pt x="482" y="370"/>
                  </a:lnTo>
                  <a:lnTo>
                    <a:pt x="482" y="370"/>
                  </a:lnTo>
                  <a:lnTo>
                    <a:pt x="467" y="367"/>
                  </a:lnTo>
                  <a:lnTo>
                    <a:pt x="461" y="367"/>
                  </a:lnTo>
                  <a:lnTo>
                    <a:pt x="459" y="367"/>
                  </a:lnTo>
                  <a:lnTo>
                    <a:pt x="456" y="367"/>
                  </a:lnTo>
                  <a:lnTo>
                    <a:pt x="456" y="367"/>
                  </a:lnTo>
                  <a:lnTo>
                    <a:pt x="444" y="370"/>
                  </a:lnTo>
                  <a:lnTo>
                    <a:pt x="444" y="370"/>
                  </a:lnTo>
                  <a:lnTo>
                    <a:pt x="438" y="375"/>
                  </a:lnTo>
                  <a:lnTo>
                    <a:pt x="433" y="384"/>
                  </a:lnTo>
                  <a:lnTo>
                    <a:pt x="433" y="384"/>
                  </a:lnTo>
                  <a:lnTo>
                    <a:pt x="430" y="387"/>
                  </a:lnTo>
                  <a:lnTo>
                    <a:pt x="430" y="392"/>
                  </a:lnTo>
                  <a:lnTo>
                    <a:pt x="430" y="395"/>
                  </a:lnTo>
                  <a:lnTo>
                    <a:pt x="430" y="401"/>
                  </a:lnTo>
                  <a:lnTo>
                    <a:pt x="430" y="415"/>
                  </a:lnTo>
                  <a:lnTo>
                    <a:pt x="430" y="415"/>
                  </a:lnTo>
                  <a:lnTo>
                    <a:pt x="427" y="441"/>
                  </a:lnTo>
                  <a:lnTo>
                    <a:pt x="427" y="441"/>
                  </a:lnTo>
                  <a:lnTo>
                    <a:pt x="427" y="481"/>
                  </a:lnTo>
                  <a:lnTo>
                    <a:pt x="427" y="481"/>
                  </a:lnTo>
                  <a:lnTo>
                    <a:pt x="241" y="370"/>
                  </a:lnTo>
                  <a:lnTo>
                    <a:pt x="241" y="370"/>
                  </a:lnTo>
                  <a:lnTo>
                    <a:pt x="141" y="310"/>
                  </a:lnTo>
                  <a:lnTo>
                    <a:pt x="141" y="310"/>
                  </a:lnTo>
                  <a:lnTo>
                    <a:pt x="89" y="278"/>
                  </a:lnTo>
                  <a:lnTo>
                    <a:pt x="81" y="272"/>
                  </a:lnTo>
                  <a:lnTo>
                    <a:pt x="95" y="266"/>
                  </a:lnTo>
                  <a:lnTo>
                    <a:pt x="95" y="266"/>
                  </a:lnTo>
                  <a:lnTo>
                    <a:pt x="146" y="235"/>
                  </a:lnTo>
                  <a:lnTo>
                    <a:pt x="146" y="235"/>
                  </a:lnTo>
                  <a:lnTo>
                    <a:pt x="246" y="175"/>
                  </a:lnTo>
                  <a:lnTo>
                    <a:pt x="246" y="175"/>
                  </a:lnTo>
                  <a:lnTo>
                    <a:pt x="427" y="66"/>
                  </a:lnTo>
                  <a:lnTo>
                    <a:pt x="427" y="66"/>
                  </a:lnTo>
                  <a:lnTo>
                    <a:pt x="427" y="109"/>
                  </a:lnTo>
                  <a:lnTo>
                    <a:pt x="427" y="109"/>
                  </a:lnTo>
                  <a:lnTo>
                    <a:pt x="427" y="135"/>
                  </a:lnTo>
                  <a:lnTo>
                    <a:pt x="427" y="149"/>
                  </a:lnTo>
                  <a:lnTo>
                    <a:pt x="427" y="155"/>
                  </a:lnTo>
                  <a:lnTo>
                    <a:pt x="427" y="158"/>
                  </a:lnTo>
                  <a:lnTo>
                    <a:pt x="427" y="158"/>
                  </a:lnTo>
                  <a:lnTo>
                    <a:pt x="427" y="161"/>
                  </a:lnTo>
                  <a:lnTo>
                    <a:pt x="427" y="161"/>
                  </a:lnTo>
                  <a:lnTo>
                    <a:pt x="430" y="169"/>
                  </a:lnTo>
                  <a:lnTo>
                    <a:pt x="430" y="169"/>
                  </a:lnTo>
                  <a:lnTo>
                    <a:pt x="433" y="178"/>
                  </a:lnTo>
                  <a:lnTo>
                    <a:pt x="441" y="183"/>
                  </a:lnTo>
                  <a:lnTo>
                    <a:pt x="447" y="189"/>
                  </a:lnTo>
                  <a:lnTo>
                    <a:pt x="456" y="192"/>
                  </a:lnTo>
                  <a:lnTo>
                    <a:pt x="456" y="192"/>
                  </a:lnTo>
                  <a:lnTo>
                    <a:pt x="467" y="192"/>
                  </a:lnTo>
                  <a:lnTo>
                    <a:pt x="473" y="192"/>
                  </a:lnTo>
                  <a:lnTo>
                    <a:pt x="473" y="192"/>
                  </a:lnTo>
                  <a:lnTo>
                    <a:pt x="499" y="192"/>
                  </a:lnTo>
                  <a:lnTo>
                    <a:pt x="499" y="192"/>
                  </a:lnTo>
                  <a:lnTo>
                    <a:pt x="691" y="186"/>
                  </a:lnTo>
                  <a:lnTo>
                    <a:pt x="691" y="186"/>
                  </a:lnTo>
                  <a:lnTo>
                    <a:pt x="851" y="181"/>
                  </a:lnTo>
                  <a:lnTo>
                    <a:pt x="851" y="181"/>
                  </a:lnTo>
                  <a:lnTo>
                    <a:pt x="974" y="175"/>
                  </a:lnTo>
                  <a:lnTo>
                    <a:pt x="974" y="175"/>
                  </a:lnTo>
                  <a:lnTo>
                    <a:pt x="1054" y="172"/>
                  </a:lnTo>
                  <a:lnTo>
                    <a:pt x="1054" y="172"/>
                  </a:lnTo>
                  <a:lnTo>
                    <a:pt x="1083" y="169"/>
                  </a:lnTo>
                  <a:lnTo>
                    <a:pt x="1083" y="169"/>
                  </a:lnTo>
                  <a:lnTo>
                    <a:pt x="1054" y="169"/>
                  </a:lnTo>
                  <a:lnTo>
                    <a:pt x="1054" y="169"/>
                  </a:lnTo>
                  <a:lnTo>
                    <a:pt x="974" y="163"/>
                  </a:lnTo>
                  <a:lnTo>
                    <a:pt x="974" y="163"/>
                  </a:lnTo>
                  <a:lnTo>
                    <a:pt x="851" y="161"/>
                  </a:lnTo>
                  <a:lnTo>
                    <a:pt x="851" y="161"/>
                  </a:lnTo>
                  <a:lnTo>
                    <a:pt x="691" y="155"/>
                  </a:lnTo>
                  <a:lnTo>
                    <a:pt x="691" y="155"/>
                  </a:lnTo>
                  <a:lnTo>
                    <a:pt x="499" y="149"/>
                  </a:lnTo>
                  <a:lnTo>
                    <a:pt x="499" y="149"/>
                  </a:lnTo>
                  <a:lnTo>
                    <a:pt x="473" y="149"/>
                  </a:lnTo>
                  <a:lnTo>
                    <a:pt x="473" y="149"/>
                  </a:lnTo>
                  <a:lnTo>
                    <a:pt x="473" y="135"/>
                  </a:lnTo>
                  <a:lnTo>
                    <a:pt x="473" y="135"/>
                  </a:lnTo>
                  <a:lnTo>
                    <a:pt x="476" y="109"/>
                  </a:lnTo>
                  <a:lnTo>
                    <a:pt x="476" y="109"/>
                  </a:lnTo>
                  <a:lnTo>
                    <a:pt x="476" y="54"/>
                  </a:lnTo>
                  <a:lnTo>
                    <a:pt x="476" y="43"/>
                  </a:lnTo>
                  <a:lnTo>
                    <a:pt x="476" y="35"/>
                  </a:lnTo>
                  <a:lnTo>
                    <a:pt x="476" y="32"/>
                  </a:lnTo>
                  <a:lnTo>
                    <a:pt x="476" y="32"/>
                  </a:lnTo>
                  <a:lnTo>
                    <a:pt x="476" y="32"/>
                  </a:lnTo>
                  <a:lnTo>
                    <a:pt x="476" y="26"/>
                  </a:lnTo>
                  <a:lnTo>
                    <a:pt x="476" y="26"/>
                  </a:lnTo>
                  <a:lnTo>
                    <a:pt x="476" y="20"/>
                  </a:lnTo>
                  <a:lnTo>
                    <a:pt x="476" y="20"/>
                  </a:lnTo>
                  <a:lnTo>
                    <a:pt x="467" y="9"/>
                  </a:lnTo>
                  <a:lnTo>
                    <a:pt x="456" y="3"/>
                  </a:lnTo>
                  <a:lnTo>
                    <a:pt x="456" y="3"/>
                  </a:lnTo>
                  <a:lnTo>
                    <a:pt x="444" y="0"/>
                  </a:lnTo>
                  <a:lnTo>
                    <a:pt x="444" y="0"/>
                  </a:lnTo>
                  <a:lnTo>
                    <a:pt x="438" y="3"/>
                  </a:lnTo>
                  <a:lnTo>
                    <a:pt x="438" y="3"/>
                  </a:lnTo>
                  <a:lnTo>
                    <a:pt x="433" y="6"/>
                  </a:lnTo>
                  <a:lnTo>
                    <a:pt x="427" y="9"/>
                  </a:lnTo>
                  <a:lnTo>
                    <a:pt x="416" y="14"/>
                  </a:lnTo>
                  <a:lnTo>
                    <a:pt x="416" y="14"/>
                  </a:lnTo>
                  <a:lnTo>
                    <a:pt x="218" y="129"/>
                  </a:lnTo>
                  <a:lnTo>
                    <a:pt x="218" y="129"/>
                  </a:lnTo>
                  <a:lnTo>
                    <a:pt x="118" y="186"/>
                  </a:lnTo>
                  <a:lnTo>
                    <a:pt x="118" y="186"/>
                  </a:lnTo>
                  <a:lnTo>
                    <a:pt x="66" y="218"/>
                  </a:lnTo>
                  <a:lnTo>
                    <a:pt x="40" y="232"/>
                  </a:lnTo>
                  <a:lnTo>
                    <a:pt x="29" y="238"/>
                  </a:lnTo>
                  <a:lnTo>
                    <a:pt x="20" y="244"/>
                  </a:lnTo>
                  <a:lnTo>
                    <a:pt x="18" y="244"/>
                  </a:lnTo>
                  <a:lnTo>
                    <a:pt x="18" y="246"/>
                  </a:lnTo>
                  <a:lnTo>
                    <a:pt x="15" y="246"/>
                  </a:lnTo>
                  <a:lnTo>
                    <a:pt x="15" y="246"/>
                  </a:lnTo>
                  <a:lnTo>
                    <a:pt x="9" y="252"/>
                  </a:lnTo>
                  <a:lnTo>
                    <a:pt x="9" y="252"/>
                  </a:lnTo>
                  <a:lnTo>
                    <a:pt x="3" y="261"/>
                  </a:lnTo>
                  <a:lnTo>
                    <a:pt x="0" y="266"/>
                  </a:lnTo>
                  <a:lnTo>
                    <a:pt x="0" y="275"/>
                  </a:lnTo>
                  <a:lnTo>
                    <a:pt x="0" y="284"/>
                  </a:lnTo>
                  <a:lnTo>
                    <a:pt x="0" y="284"/>
                  </a:lnTo>
                  <a:lnTo>
                    <a:pt x="3" y="289"/>
                  </a:lnTo>
                  <a:lnTo>
                    <a:pt x="9" y="295"/>
                  </a:lnTo>
                  <a:lnTo>
                    <a:pt x="9" y="295"/>
                  </a:lnTo>
                  <a:lnTo>
                    <a:pt x="15" y="301"/>
                  </a:lnTo>
                  <a:lnTo>
                    <a:pt x="18" y="301"/>
                  </a:lnTo>
                  <a:lnTo>
                    <a:pt x="23" y="307"/>
                  </a:lnTo>
                  <a:lnTo>
                    <a:pt x="35" y="312"/>
                  </a:lnTo>
                  <a:lnTo>
                    <a:pt x="60" y="326"/>
                  </a:lnTo>
                  <a:lnTo>
                    <a:pt x="60" y="326"/>
                  </a:lnTo>
                  <a:lnTo>
                    <a:pt x="112" y="358"/>
                  </a:lnTo>
                  <a:lnTo>
                    <a:pt x="112" y="358"/>
                  </a:lnTo>
                  <a:lnTo>
                    <a:pt x="212" y="415"/>
                  </a:lnTo>
                  <a:lnTo>
                    <a:pt x="212" y="415"/>
                  </a:lnTo>
                  <a:lnTo>
                    <a:pt x="410" y="530"/>
                  </a:lnTo>
                  <a:lnTo>
                    <a:pt x="421" y="536"/>
                  </a:lnTo>
                  <a:lnTo>
                    <a:pt x="430" y="538"/>
                  </a:lnTo>
                  <a:lnTo>
                    <a:pt x="433" y="541"/>
                  </a:lnTo>
                  <a:lnTo>
                    <a:pt x="433" y="541"/>
                  </a:lnTo>
                  <a:lnTo>
                    <a:pt x="433" y="541"/>
                  </a:lnTo>
                  <a:lnTo>
                    <a:pt x="436" y="544"/>
                  </a:lnTo>
                  <a:lnTo>
                    <a:pt x="436" y="544"/>
                  </a:lnTo>
                  <a:lnTo>
                    <a:pt x="441" y="544"/>
                  </a:lnTo>
                  <a:lnTo>
                    <a:pt x="441" y="544"/>
                  </a:lnTo>
                  <a:lnTo>
                    <a:pt x="447" y="544"/>
                  </a:lnTo>
                  <a:lnTo>
                    <a:pt x="447" y="544"/>
                  </a:lnTo>
                  <a:lnTo>
                    <a:pt x="459" y="544"/>
                  </a:lnTo>
                  <a:lnTo>
                    <a:pt x="467" y="538"/>
                  </a:lnTo>
                  <a:lnTo>
                    <a:pt x="467" y="538"/>
                  </a:lnTo>
                  <a:lnTo>
                    <a:pt x="473" y="527"/>
                  </a:lnTo>
                  <a:lnTo>
                    <a:pt x="476" y="518"/>
                  </a:lnTo>
                  <a:lnTo>
                    <a:pt x="476" y="518"/>
                  </a:lnTo>
                  <a:lnTo>
                    <a:pt x="476" y="516"/>
                  </a:lnTo>
                  <a:lnTo>
                    <a:pt x="476" y="516"/>
                  </a:lnTo>
                  <a:lnTo>
                    <a:pt x="476" y="513"/>
                  </a:lnTo>
                  <a:lnTo>
                    <a:pt x="476" y="510"/>
                  </a:lnTo>
                  <a:lnTo>
                    <a:pt x="476" y="496"/>
                  </a:lnTo>
                  <a:lnTo>
                    <a:pt x="476" y="496"/>
                  </a:lnTo>
                  <a:lnTo>
                    <a:pt x="476" y="441"/>
                  </a:lnTo>
                  <a:lnTo>
                    <a:pt x="476" y="441"/>
                  </a:lnTo>
                  <a:lnTo>
                    <a:pt x="476" y="415"/>
                  </a:lnTo>
                  <a:lnTo>
                    <a:pt x="476" y="412"/>
                  </a:lnTo>
                  <a:lnTo>
                    <a:pt x="476" y="412"/>
                  </a:lnTo>
                  <a:lnTo>
                    <a:pt x="482" y="412"/>
                  </a:lnTo>
                  <a:lnTo>
                    <a:pt x="482" y="412"/>
                  </a:lnTo>
                  <a:lnTo>
                    <a:pt x="504" y="412"/>
                  </a:lnTo>
                  <a:lnTo>
                    <a:pt x="504" y="412"/>
                  </a:lnTo>
                  <a:lnTo>
                    <a:pt x="696" y="407"/>
                  </a:lnTo>
                  <a:lnTo>
                    <a:pt x="696" y="407"/>
                  </a:lnTo>
                  <a:lnTo>
                    <a:pt x="857" y="401"/>
                  </a:lnTo>
                  <a:lnTo>
                    <a:pt x="857" y="401"/>
                  </a:lnTo>
                  <a:lnTo>
                    <a:pt x="983" y="395"/>
                  </a:lnTo>
                  <a:lnTo>
                    <a:pt x="983" y="395"/>
                  </a:lnTo>
                  <a:lnTo>
                    <a:pt x="1060" y="392"/>
                  </a:lnTo>
                  <a:lnTo>
                    <a:pt x="1060" y="392"/>
                  </a:lnTo>
                  <a:lnTo>
                    <a:pt x="1089" y="390"/>
                  </a:lnTo>
                  <a:lnTo>
                    <a:pt x="1089" y="390"/>
                  </a:lnTo>
                  <a:lnTo>
                    <a:pt x="1060" y="390"/>
                  </a:lnTo>
                  <a:lnTo>
                    <a:pt x="1060" y="390"/>
                  </a:lnTo>
                  <a:lnTo>
                    <a:pt x="983" y="384"/>
                  </a:lnTo>
                  <a:close/>
                  <a:moveTo>
                    <a:pt x="46" y="295"/>
                  </a:moveTo>
                  <a:lnTo>
                    <a:pt x="46" y="295"/>
                  </a:lnTo>
                  <a:close/>
                  <a:moveTo>
                    <a:pt x="456" y="412"/>
                  </a:moveTo>
                  <a:lnTo>
                    <a:pt x="456" y="412"/>
                  </a:lnTo>
                  <a:close/>
                  <a:moveTo>
                    <a:pt x="427" y="516"/>
                  </a:moveTo>
                  <a:lnTo>
                    <a:pt x="427"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78" name="Freeform 23"/>
            <p:cNvSpPr>
              <a:spLocks noChangeArrowheads="1"/>
            </p:cNvSpPr>
            <p:nvPr/>
          </p:nvSpPr>
          <p:spPr bwMode="auto">
            <a:xfrm>
              <a:off x="5822588" y="2976247"/>
              <a:ext cx="219667" cy="116047"/>
            </a:xfrm>
            <a:custGeom>
              <a:avLst/>
              <a:gdLst>
                <a:gd name="T0" fmla="*/ 1065 w 1092"/>
                <a:gd name="T1" fmla="*/ 235 h 542"/>
                <a:gd name="T2" fmla="*/ 976 w 1092"/>
                <a:gd name="T3" fmla="*/ 183 h 542"/>
                <a:gd name="T4" fmla="*/ 678 w 1092"/>
                <a:gd name="T5" fmla="*/ 11 h 542"/>
                <a:gd name="T6" fmla="*/ 661 w 1092"/>
                <a:gd name="T7" fmla="*/ 3 h 542"/>
                <a:gd name="T8" fmla="*/ 653 w 1092"/>
                <a:gd name="T9" fmla="*/ 0 h 542"/>
                <a:gd name="T10" fmla="*/ 635 w 1092"/>
                <a:gd name="T11" fmla="*/ 3 h 542"/>
                <a:gd name="T12" fmla="*/ 618 w 1092"/>
                <a:gd name="T13" fmla="*/ 26 h 542"/>
                <a:gd name="T14" fmla="*/ 615 w 1092"/>
                <a:gd name="T15" fmla="*/ 40 h 542"/>
                <a:gd name="T16" fmla="*/ 618 w 1092"/>
                <a:gd name="T17" fmla="*/ 109 h 542"/>
                <a:gd name="T18" fmla="*/ 607 w 1092"/>
                <a:gd name="T19" fmla="*/ 135 h 542"/>
                <a:gd name="T20" fmla="*/ 392 w 1092"/>
                <a:gd name="T21" fmla="*/ 140 h 542"/>
                <a:gd name="T22" fmla="*/ 106 w 1092"/>
                <a:gd name="T23" fmla="*/ 149 h 542"/>
                <a:gd name="T24" fmla="*/ 0 w 1092"/>
                <a:gd name="T25" fmla="*/ 155 h 542"/>
                <a:gd name="T26" fmla="*/ 106 w 1092"/>
                <a:gd name="T27" fmla="*/ 160 h 542"/>
                <a:gd name="T28" fmla="*/ 392 w 1092"/>
                <a:gd name="T29" fmla="*/ 172 h 542"/>
                <a:gd name="T30" fmla="*/ 607 w 1092"/>
                <a:gd name="T31" fmla="*/ 178 h 542"/>
                <a:gd name="T32" fmla="*/ 627 w 1092"/>
                <a:gd name="T33" fmla="*/ 178 h 542"/>
                <a:gd name="T34" fmla="*/ 653 w 1092"/>
                <a:gd name="T35" fmla="*/ 169 h 542"/>
                <a:gd name="T36" fmla="*/ 664 w 1092"/>
                <a:gd name="T37" fmla="*/ 149 h 542"/>
                <a:gd name="T38" fmla="*/ 664 w 1092"/>
                <a:gd name="T39" fmla="*/ 143 h 542"/>
                <a:gd name="T40" fmla="*/ 664 w 1092"/>
                <a:gd name="T41" fmla="*/ 109 h 542"/>
                <a:gd name="T42" fmla="*/ 848 w 1092"/>
                <a:gd name="T43" fmla="*/ 172 h 542"/>
                <a:gd name="T44" fmla="*/ 999 w 1092"/>
                <a:gd name="T45" fmla="*/ 261 h 542"/>
                <a:gd name="T46" fmla="*/ 950 w 1092"/>
                <a:gd name="T47" fmla="*/ 307 h 542"/>
                <a:gd name="T48" fmla="*/ 667 w 1092"/>
                <a:gd name="T49" fmla="*/ 475 h 542"/>
                <a:gd name="T50" fmla="*/ 664 w 1092"/>
                <a:gd name="T51" fmla="*/ 407 h 542"/>
                <a:gd name="T52" fmla="*/ 661 w 1092"/>
                <a:gd name="T53" fmla="*/ 387 h 542"/>
                <a:gd name="T54" fmla="*/ 644 w 1092"/>
                <a:gd name="T55" fmla="*/ 367 h 542"/>
                <a:gd name="T56" fmla="*/ 627 w 1092"/>
                <a:gd name="T57" fmla="*/ 364 h 542"/>
                <a:gd name="T58" fmla="*/ 607 w 1092"/>
                <a:gd name="T59" fmla="*/ 364 h 542"/>
                <a:gd name="T60" fmla="*/ 392 w 1092"/>
                <a:gd name="T61" fmla="*/ 369 h 542"/>
                <a:gd name="T62" fmla="*/ 106 w 1092"/>
                <a:gd name="T63" fmla="*/ 381 h 542"/>
                <a:gd name="T64" fmla="*/ 0 w 1092"/>
                <a:gd name="T65" fmla="*/ 387 h 542"/>
                <a:gd name="T66" fmla="*/ 106 w 1092"/>
                <a:gd name="T67" fmla="*/ 393 h 542"/>
                <a:gd name="T68" fmla="*/ 392 w 1092"/>
                <a:gd name="T69" fmla="*/ 404 h 542"/>
                <a:gd name="T70" fmla="*/ 607 w 1092"/>
                <a:gd name="T71" fmla="*/ 410 h 542"/>
                <a:gd name="T72" fmla="*/ 618 w 1092"/>
                <a:gd name="T73" fmla="*/ 435 h 542"/>
                <a:gd name="T74" fmla="*/ 615 w 1092"/>
                <a:gd name="T75" fmla="*/ 504 h 542"/>
                <a:gd name="T76" fmla="*/ 618 w 1092"/>
                <a:gd name="T77" fmla="*/ 513 h 542"/>
                <a:gd name="T78" fmla="*/ 618 w 1092"/>
                <a:gd name="T79" fmla="*/ 521 h 542"/>
                <a:gd name="T80" fmla="*/ 630 w 1092"/>
                <a:gd name="T81" fmla="*/ 536 h 542"/>
                <a:gd name="T82" fmla="*/ 661 w 1092"/>
                <a:gd name="T83" fmla="*/ 538 h 542"/>
                <a:gd name="T84" fmla="*/ 670 w 1092"/>
                <a:gd name="T85" fmla="*/ 533 h 542"/>
                <a:gd name="T86" fmla="*/ 879 w 1092"/>
                <a:gd name="T87" fmla="*/ 412 h 542"/>
                <a:gd name="T88" fmla="*/ 1054 w 1092"/>
                <a:gd name="T89" fmla="*/ 312 h 542"/>
                <a:gd name="T90" fmla="*/ 1074 w 1092"/>
                <a:gd name="T91" fmla="*/ 301 h 542"/>
                <a:gd name="T92" fmla="*/ 1082 w 1092"/>
                <a:gd name="T93" fmla="*/ 292 h 542"/>
                <a:gd name="T94" fmla="*/ 1091 w 1092"/>
                <a:gd name="T95" fmla="*/ 264 h 542"/>
                <a:gd name="T96" fmla="*/ 618 w 1092"/>
                <a:gd name="T97" fmla="*/ 143 h 542"/>
                <a:gd name="T98" fmla="*/ 641 w 1092"/>
                <a:gd name="T99" fmla="*/ 49 h 542"/>
                <a:gd name="T100" fmla="*/ 667 w 1092"/>
                <a:gd name="T101" fmla="*/ 34 h 542"/>
                <a:gd name="T102" fmla="*/ 667 w 1092"/>
                <a:gd name="T103" fmla="*/ 50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2" h="542">
                  <a:moveTo>
                    <a:pt x="1082" y="246"/>
                  </a:moveTo>
                  <a:lnTo>
                    <a:pt x="1082" y="246"/>
                  </a:lnTo>
                  <a:lnTo>
                    <a:pt x="1071" y="238"/>
                  </a:lnTo>
                  <a:lnTo>
                    <a:pt x="1065" y="235"/>
                  </a:lnTo>
                  <a:lnTo>
                    <a:pt x="1054" y="226"/>
                  </a:lnTo>
                  <a:lnTo>
                    <a:pt x="1028" y="212"/>
                  </a:lnTo>
                  <a:lnTo>
                    <a:pt x="1028" y="212"/>
                  </a:lnTo>
                  <a:lnTo>
                    <a:pt x="976" y="183"/>
                  </a:lnTo>
                  <a:lnTo>
                    <a:pt x="976" y="183"/>
                  </a:lnTo>
                  <a:lnTo>
                    <a:pt x="876" y="126"/>
                  </a:lnTo>
                  <a:lnTo>
                    <a:pt x="876" y="126"/>
                  </a:lnTo>
                  <a:lnTo>
                    <a:pt x="678" y="11"/>
                  </a:lnTo>
                  <a:lnTo>
                    <a:pt x="667" y="6"/>
                  </a:lnTo>
                  <a:lnTo>
                    <a:pt x="667" y="6"/>
                  </a:lnTo>
                  <a:lnTo>
                    <a:pt x="664" y="3"/>
                  </a:lnTo>
                  <a:lnTo>
                    <a:pt x="661" y="3"/>
                  </a:lnTo>
                  <a:lnTo>
                    <a:pt x="661" y="3"/>
                  </a:lnTo>
                  <a:lnTo>
                    <a:pt x="659" y="0"/>
                  </a:lnTo>
                  <a:lnTo>
                    <a:pt x="659" y="0"/>
                  </a:lnTo>
                  <a:lnTo>
                    <a:pt x="653" y="0"/>
                  </a:lnTo>
                  <a:lnTo>
                    <a:pt x="653" y="0"/>
                  </a:lnTo>
                  <a:lnTo>
                    <a:pt x="644" y="0"/>
                  </a:lnTo>
                  <a:lnTo>
                    <a:pt x="635" y="3"/>
                  </a:lnTo>
                  <a:lnTo>
                    <a:pt x="635" y="3"/>
                  </a:lnTo>
                  <a:lnTo>
                    <a:pt x="627" y="9"/>
                  </a:lnTo>
                  <a:lnTo>
                    <a:pt x="621" y="14"/>
                  </a:lnTo>
                  <a:lnTo>
                    <a:pt x="621" y="14"/>
                  </a:lnTo>
                  <a:lnTo>
                    <a:pt x="618" y="26"/>
                  </a:lnTo>
                  <a:lnTo>
                    <a:pt x="618" y="26"/>
                  </a:lnTo>
                  <a:lnTo>
                    <a:pt x="615" y="31"/>
                  </a:lnTo>
                  <a:lnTo>
                    <a:pt x="615" y="34"/>
                  </a:lnTo>
                  <a:lnTo>
                    <a:pt x="615" y="40"/>
                  </a:lnTo>
                  <a:lnTo>
                    <a:pt x="618" y="55"/>
                  </a:lnTo>
                  <a:lnTo>
                    <a:pt x="618" y="55"/>
                  </a:lnTo>
                  <a:lnTo>
                    <a:pt x="618" y="109"/>
                  </a:lnTo>
                  <a:lnTo>
                    <a:pt x="618" y="109"/>
                  </a:lnTo>
                  <a:lnTo>
                    <a:pt x="618" y="135"/>
                  </a:lnTo>
                  <a:lnTo>
                    <a:pt x="618" y="135"/>
                  </a:lnTo>
                  <a:lnTo>
                    <a:pt x="607" y="135"/>
                  </a:lnTo>
                  <a:lnTo>
                    <a:pt x="607" y="135"/>
                  </a:lnTo>
                  <a:lnTo>
                    <a:pt x="581" y="135"/>
                  </a:lnTo>
                  <a:lnTo>
                    <a:pt x="581" y="135"/>
                  </a:lnTo>
                  <a:lnTo>
                    <a:pt x="392" y="140"/>
                  </a:lnTo>
                  <a:lnTo>
                    <a:pt x="392" y="140"/>
                  </a:lnTo>
                  <a:lnTo>
                    <a:pt x="232" y="143"/>
                  </a:lnTo>
                  <a:lnTo>
                    <a:pt x="232" y="143"/>
                  </a:lnTo>
                  <a:lnTo>
                    <a:pt x="106" y="149"/>
                  </a:lnTo>
                  <a:lnTo>
                    <a:pt x="106" y="149"/>
                  </a:lnTo>
                  <a:lnTo>
                    <a:pt x="28" y="155"/>
                  </a:lnTo>
                  <a:lnTo>
                    <a:pt x="28" y="155"/>
                  </a:lnTo>
                  <a:lnTo>
                    <a:pt x="0" y="155"/>
                  </a:lnTo>
                  <a:lnTo>
                    <a:pt x="0" y="155"/>
                  </a:lnTo>
                  <a:lnTo>
                    <a:pt x="28" y="157"/>
                  </a:lnTo>
                  <a:lnTo>
                    <a:pt x="28" y="157"/>
                  </a:lnTo>
                  <a:lnTo>
                    <a:pt x="106" y="160"/>
                  </a:lnTo>
                  <a:lnTo>
                    <a:pt x="106" y="160"/>
                  </a:lnTo>
                  <a:lnTo>
                    <a:pt x="232" y="166"/>
                  </a:lnTo>
                  <a:lnTo>
                    <a:pt x="232" y="166"/>
                  </a:lnTo>
                  <a:lnTo>
                    <a:pt x="392" y="172"/>
                  </a:lnTo>
                  <a:lnTo>
                    <a:pt x="392" y="172"/>
                  </a:lnTo>
                  <a:lnTo>
                    <a:pt x="581" y="178"/>
                  </a:lnTo>
                  <a:lnTo>
                    <a:pt x="581" y="178"/>
                  </a:lnTo>
                  <a:lnTo>
                    <a:pt x="607" y="178"/>
                  </a:lnTo>
                  <a:lnTo>
                    <a:pt x="607" y="178"/>
                  </a:lnTo>
                  <a:lnTo>
                    <a:pt x="618" y="178"/>
                  </a:lnTo>
                  <a:lnTo>
                    <a:pt x="624" y="178"/>
                  </a:lnTo>
                  <a:lnTo>
                    <a:pt x="627" y="178"/>
                  </a:lnTo>
                  <a:lnTo>
                    <a:pt x="627" y="178"/>
                  </a:lnTo>
                  <a:lnTo>
                    <a:pt x="635" y="178"/>
                  </a:lnTo>
                  <a:lnTo>
                    <a:pt x="635" y="178"/>
                  </a:lnTo>
                  <a:lnTo>
                    <a:pt x="644" y="175"/>
                  </a:lnTo>
                  <a:lnTo>
                    <a:pt x="653" y="169"/>
                  </a:lnTo>
                  <a:lnTo>
                    <a:pt x="659" y="163"/>
                  </a:lnTo>
                  <a:lnTo>
                    <a:pt x="661" y="155"/>
                  </a:lnTo>
                  <a:lnTo>
                    <a:pt x="661" y="155"/>
                  </a:lnTo>
                  <a:lnTo>
                    <a:pt x="664" y="149"/>
                  </a:lnTo>
                  <a:lnTo>
                    <a:pt x="664" y="146"/>
                  </a:lnTo>
                  <a:lnTo>
                    <a:pt x="664" y="146"/>
                  </a:lnTo>
                  <a:lnTo>
                    <a:pt x="664" y="143"/>
                  </a:lnTo>
                  <a:lnTo>
                    <a:pt x="664" y="143"/>
                  </a:lnTo>
                  <a:lnTo>
                    <a:pt x="664" y="140"/>
                  </a:lnTo>
                  <a:lnTo>
                    <a:pt x="664" y="135"/>
                  </a:lnTo>
                  <a:lnTo>
                    <a:pt x="664" y="135"/>
                  </a:lnTo>
                  <a:lnTo>
                    <a:pt x="664" y="109"/>
                  </a:lnTo>
                  <a:lnTo>
                    <a:pt x="664" y="109"/>
                  </a:lnTo>
                  <a:lnTo>
                    <a:pt x="667" y="63"/>
                  </a:lnTo>
                  <a:lnTo>
                    <a:pt x="667" y="63"/>
                  </a:lnTo>
                  <a:lnTo>
                    <a:pt x="848" y="172"/>
                  </a:lnTo>
                  <a:lnTo>
                    <a:pt x="848" y="172"/>
                  </a:lnTo>
                  <a:lnTo>
                    <a:pt x="948" y="232"/>
                  </a:lnTo>
                  <a:lnTo>
                    <a:pt x="948" y="232"/>
                  </a:lnTo>
                  <a:lnTo>
                    <a:pt x="999" y="261"/>
                  </a:lnTo>
                  <a:lnTo>
                    <a:pt x="1011" y="269"/>
                  </a:lnTo>
                  <a:lnTo>
                    <a:pt x="999" y="278"/>
                  </a:lnTo>
                  <a:lnTo>
                    <a:pt x="999" y="278"/>
                  </a:lnTo>
                  <a:lnTo>
                    <a:pt x="950" y="307"/>
                  </a:lnTo>
                  <a:lnTo>
                    <a:pt x="950" y="307"/>
                  </a:lnTo>
                  <a:lnTo>
                    <a:pt x="850" y="367"/>
                  </a:lnTo>
                  <a:lnTo>
                    <a:pt x="850" y="367"/>
                  </a:lnTo>
                  <a:lnTo>
                    <a:pt x="667" y="475"/>
                  </a:lnTo>
                  <a:lnTo>
                    <a:pt x="667" y="475"/>
                  </a:lnTo>
                  <a:lnTo>
                    <a:pt x="664" y="435"/>
                  </a:lnTo>
                  <a:lnTo>
                    <a:pt x="664" y="435"/>
                  </a:lnTo>
                  <a:lnTo>
                    <a:pt x="664" y="407"/>
                  </a:lnTo>
                  <a:lnTo>
                    <a:pt x="664" y="401"/>
                  </a:lnTo>
                  <a:lnTo>
                    <a:pt x="664" y="401"/>
                  </a:lnTo>
                  <a:lnTo>
                    <a:pt x="664" y="395"/>
                  </a:lnTo>
                  <a:lnTo>
                    <a:pt x="661" y="387"/>
                  </a:lnTo>
                  <a:lnTo>
                    <a:pt x="661" y="387"/>
                  </a:lnTo>
                  <a:lnTo>
                    <a:pt x="659" y="381"/>
                  </a:lnTo>
                  <a:lnTo>
                    <a:pt x="653" y="372"/>
                  </a:lnTo>
                  <a:lnTo>
                    <a:pt x="644" y="367"/>
                  </a:lnTo>
                  <a:lnTo>
                    <a:pt x="635" y="364"/>
                  </a:lnTo>
                  <a:lnTo>
                    <a:pt x="635" y="364"/>
                  </a:lnTo>
                  <a:lnTo>
                    <a:pt x="630" y="364"/>
                  </a:lnTo>
                  <a:lnTo>
                    <a:pt x="627" y="364"/>
                  </a:lnTo>
                  <a:lnTo>
                    <a:pt x="624" y="364"/>
                  </a:lnTo>
                  <a:lnTo>
                    <a:pt x="618" y="364"/>
                  </a:lnTo>
                  <a:lnTo>
                    <a:pt x="618" y="364"/>
                  </a:lnTo>
                  <a:lnTo>
                    <a:pt x="607" y="364"/>
                  </a:lnTo>
                  <a:lnTo>
                    <a:pt x="607" y="364"/>
                  </a:lnTo>
                  <a:lnTo>
                    <a:pt x="581" y="364"/>
                  </a:lnTo>
                  <a:lnTo>
                    <a:pt x="581" y="364"/>
                  </a:lnTo>
                  <a:lnTo>
                    <a:pt x="392" y="369"/>
                  </a:lnTo>
                  <a:lnTo>
                    <a:pt x="392" y="369"/>
                  </a:lnTo>
                  <a:lnTo>
                    <a:pt x="232" y="375"/>
                  </a:lnTo>
                  <a:lnTo>
                    <a:pt x="232" y="375"/>
                  </a:lnTo>
                  <a:lnTo>
                    <a:pt x="106" y="381"/>
                  </a:lnTo>
                  <a:lnTo>
                    <a:pt x="106" y="381"/>
                  </a:lnTo>
                  <a:lnTo>
                    <a:pt x="28" y="387"/>
                  </a:lnTo>
                  <a:lnTo>
                    <a:pt x="28" y="387"/>
                  </a:lnTo>
                  <a:lnTo>
                    <a:pt x="0" y="387"/>
                  </a:lnTo>
                  <a:lnTo>
                    <a:pt x="0" y="387"/>
                  </a:lnTo>
                  <a:lnTo>
                    <a:pt x="28" y="390"/>
                  </a:lnTo>
                  <a:lnTo>
                    <a:pt x="28" y="390"/>
                  </a:lnTo>
                  <a:lnTo>
                    <a:pt x="106" y="393"/>
                  </a:lnTo>
                  <a:lnTo>
                    <a:pt x="106" y="393"/>
                  </a:lnTo>
                  <a:lnTo>
                    <a:pt x="232" y="398"/>
                  </a:lnTo>
                  <a:lnTo>
                    <a:pt x="232" y="398"/>
                  </a:lnTo>
                  <a:lnTo>
                    <a:pt x="392" y="404"/>
                  </a:lnTo>
                  <a:lnTo>
                    <a:pt x="392" y="404"/>
                  </a:lnTo>
                  <a:lnTo>
                    <a:pt x="581" y="407"/>
                  </a:lnTo>
                  <a:lnTo>
                    <a:pt x="581" y="407"/>
                  </a:lnTo>
                  <a:lnTo>
                    <a:pt x="607" y="410"/>
                  </a:lnTo>
                  <a:lnTo>
                    <a:pt x="607" y="410"/>
                  </a:lnTo>
                  <a:lnTo>
                    <a:pt x="618" y="410"/>
                  </a:lnTo>
                  <a:lnTo>
                    <a:pt x="618" y="410"/>
                  </a:lnTo>
                  <a:lnTo>
                    <a:pt x="618" y="435"/>
                  </a:lnTo>
                  <a:lnTo>
                    <a:pt x="618" y="435"/>
                  </a:lnTo>
                  <a:lnTo>
                    <a:pt x="618" y="487"/>
                  </a:lnTo>
                  <a:lnTo>
                    <a:pt x="615" y="501"/>
                  </a:lnTo>
                  <a:lnTo>
                    <a:pt x="615" y="504"/>
                  </a:lnTo>
                  <a:lnTo>
                    <a:pt x="615" y="507"/>
                  </a:lnTo>
                  <a:lnTo>
                    <a:pt x="615" y="510"/>
                  </a:lnTo>
                  <a:lnTo>
                    <a:pt x="615" y="510"/>
                  </a:lnTo>
                  <a:lnTo>
                    <a:pt x="618" y="513"/>
                  </a:lnTo>
                  <a:lnTo>
                    <a:pt x="618" y="513"/>
                  </a:lnTo>
                  <a:lnTo>
                    <a:pt x="618" y="516"/>
                  </a:lnTo>
                  <a:lnTo>
                    <a:pt x="618" y="516"/>
                  </a:lnTo>
                  <a:lnTo>
                    <a:pt x="618" y="521"/>
                  </a:lnTo>
                  <a:lnTo>
                    <a:pt x="618" y="521"/>
                  </a:lnTo>
                  <a:lnTo>
                    <a:pt x="624" y="527"/>
                  </a:lnTo>
                  <a:lnTo>
                    <a:pt x="630" y="536"/>
                  </a:lnTo>
                  <a:lnTo>
                    <a:pt x="630" y="536"/>
                  </a:lnTo>
                  <a:lnTo>
                    <a:pt x="638" y="538"/>
                  </a:lnTo>
                  <a:lnTo>
                    <a:pt x="647" y="541"/>
                  </a:lnTo>
                  <a:lnTo>
                    <a:pt x="647" y="541"/>
                  </a:lnTo>
                  <a:lnTo>
                    <a:pt x="661" y="538"/>
                  </a:lnTo>
                  <a:lnTo>
                    <a:pt x="661" y="538"/>
                  </a:lnTo>
                  <a:lnTo>
                    <a:pt x="664" y="536"/>
                  </a:lnTo>
                  <a:lnTo>
                    <a:pt x="667" y="536"/>
                  </a:lnTo>
                  <a:lnTo>
                    <a:pt x="670" y="533"/>
                  </a:lnTo>
                  <a:lnTo>
                    <a:pt x="681" y="527"/>
                  </a:lnTo>
                  <a:lnTo>
                    <a:pt x="681" y="527"/>
                  </a:lnTo>
                  <a:lnTo>
                    <a:pt x="879" y="412"/>
                  </a:lnTo>
                  <a:lnTo>
                    <a:pt x="879" y="412"/>
                  </a:lnTo>
                  <a:lnTo>
                    <a:pt x="979" y="355"/>
                  </a:lnTo>
                  <a:lnTo>
                    <a:pt x="979" y="355"/>
                  </a:lnTo>
                  <a:lnTo>
                    <a:pt x="1028" y="327"/>
                  </a:lnTo>
                  <a:lnTo>
                    <a:pt x="1054" y="312"/>
                  </a:lnTo>
                  <a:lnTo>
                    <a:pt x="1068" y="304"/>
                  </a:lnTo>
                  <a:lnTo>
                    <a:pt x="1071" y="301"/>
                  </a:lnTo>
                  <a:lnTo>
                    <a:pt x="1074" y="301"/>
                  </a:lnTo>
                  <a:lnTo>
                    <a:pt x="1074" y="301"/>
                  </a:lnTo>
                  <a:lnTo>
                    <a:pt x="1074" y="301"/>
                  </a:lnTo>
                  <a:lnTo>
                    <a:pt x="1077" y="298"/>
                  </a:lnTo>
                  <a:lnTo>
                    <a:pt x="1077" y="298"/>
                  </a:lnTo>
                  <a:lnTo>
                    <a:pt x="1082" y="292"/>
                  </a:lnTo>
                  <a:lnTo>
                    <a:pt x="1088" y="283"/>
                  </a:lnTo>
                  <a:lnTo>
                    <a:pt x="1088" y="283"/>
                  </a:lnTo>
                  <a:lnTo>
                    <a:pt x="1091" y="275"/>
                  </a:lnTo>
                  <a:lnTo>
                    <a:pt x="1091" y="264"/>
                  </a:lnTo>
                  <a:lnTo>
                    <a:pt x="1091" y="264"/>
                  </a:lnTo>
                  <a:lnTo>
                    <a:pt x="1085" y="252"/>
                  </a:lnTo>
                  <a:lnTo>
                    <a:pt x="1082" y="246"/>
                  </a:lnTo>
                  <a:close/>
                  <a:moveTo>
                    <a:pt x="618" y="143"/>
                  </a:moveTo>
                  <a:lnTo>
                    <a:pt x="618" y="143"/>
                  </a:lnTo>
                  <a:close/>
                  <a:moveTo>
                    <a:pt x="627" y="135"/>
                  </a:moveTo>
                  <a:lnTo>
                    <a:pt x="627" y="135"/>
                  </a:lnTo>
                  <a:close/>
                  <a:moveTo>
                    <a:pt x="641" y="49"/>
                  </a:moveTo>
                  <a:lnTo>
                    <a:pt x="641" y="49"/>
                  </a:lnTo>
                  <a:close/>
                  <a:moveTo>
                    <a:pt x="667" y="34"/>
                  </a:moveTo>
                  <a:lnTo>
                    <a:pt x="667" y="31"/>
                  </a:lnTo>
                  <a:lnTo>
                    <a:pt x="667" y="34"/>
                  </a:lnTo>
                  <a:close/>
                  <a:moveTo>
                    <a:pt x="641" y="493"/>
                  </a:moveTo>
                  <a:lnTo>
                    <a:pt x="641" y="493"/>
                  </a:lnTo>
                  <a:close/>
                  <a:moveTo>
                    <a:pt x="667" y="507"/>
                  </a:moveTo>
                  <a:lnTo>
                    <a:pt x="667" y="50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79" name="Freeform 24"/>
            <p:cNvSpPr>
              <a:spLocks noChangeArrowheads="1"/>
            </p:cNvSpPr>
            <p:nvPr/>
          </p:nvSpPr>
          <p:spPr bwMode="auto">
            <a:xfrm>
              <a:off x="5539030" y="3012077"/>
              <a:ext cx="218780" cy="116990"/>
            </a:xfrm>
            <a:custGeom>
              <a:avLst/>
              <a:gdLst>
                <a:gd name="T0" fmla="*/ 857 w 1090"/>
                <a:gd name="T1" fmla="*/ 379 h 546"/>
                <a:gd name="T2" fmla="*/ 507 w 1090"/>
                <a:gd name="T3" fmla="*/ 370 h 546"/>
                <a:gd name="T4" fmla="*/ 461 w 1090"/>
                <a:gd name="T5" fmla="*/ 367 h 546"/>
                <a:gd name="T6" fmla="*/ 444 w 1090"/>
                <a:gd name="T7" fmla="*/ 370 h 546"/>
                <a:gd name="T8" fmla="*/ 433 w 1090"/>
                <a:gd name="T9" fmla="*/ 384 h 546"/>
                <a:gd name="T10" fmla="*/ 430 w 1090"/>
                <a:gd name="T11" fmla="*/ 401 h 546"/>
                <a:gd name="T12" fmla="*/ 427 w 1090"/>
                <a:gd name="T13" fmla="*/ 442 h 546"/>
                <a:gd name="T14" fmla="*/ 241 w 1090"/>
                <a:gd name="T15" fmla="*/ 367 h 546"/>
                <a:gd name="T16" fmla="*/ 81 w 1090"/>
                <a:gd name="T17" fmla="*/ 273 h 546"/>
                <a:gd name="T18" fmla="*/ 146 w 1090"/>
                <a:gd name="T19" fmla="*/ 236 h 546"/>
                <a:gd name="T20" fmla="*/ 427 w 1090"/>
                <a:gd name="T21" fmla="*/ 66 h 546"/>
                <a:gd name="T22" fmla="*/ 427 w 1090"/>
                <a:gd name="T23" fmla="*/ 149 h 546"/>
                <a:gd name="T24" fmla="*/ 427 w 1090"/>
                <a:gd name="T25" fmla="*/ 161 h 546"/>
                <a:gd name="T26" fmla="*/ 433 w 1090"/>
                <a:gd name="T27" fmla="*/ 178 h 546"/>
                <a:gd name="T28" fmla="*/ 456 w 1090"/>
                <a:gd name="T29" fmla="*/ 192 h 546"/>
                <a:gd name="T30" fmla="*/ 499 w 1090"/>
                <a:gd name="T31" fmla="*/ 192 h 546"/>
                <a:gd name="T32" fmla="*/ 851 w 1090"/>
                <a:gd name="T33" fmla="*/ 181 h 546"/>
                <a:gd name="T34" fmla="*/ 1054 w 1090"/>
                <a:gd name="T35" fmla="*/ 173 h 546"/>
                <a:gd name="T36" fmla="*/ 1054 w 1090"/>
                <a:gd name="T37" fmla="*/ 170 h 546"/>
                <a:gd name="T38" fmla="*/ 851 w 1090"/>
                <a:gd name="T39" fmla="*/ 158 h 546"/>
                <a:gd name="T40" fmla="*/ 499 w 1090"/>
                <a:gd name="T41" fmla="*/ 149 h 546"/>
                <a:gd name="T42" fmla="*/ 473 w 1090"/>
                <a:gd name="T43" fmla="*/ 135 h 546"/>
                <a:gd name="T44" fmla="*/ 476 w 1090"/>
                <a:gd name="T45" fmla="*/ 55 h 546"/>
                <a:gd name="T46" fmla="*/ 476 w 1090"/>
                <a:gd name="T47" fmla="*/ 29 h 546"/>
                <a:gd name="T48" fmla="*/ 476 w 1090"/>
                <a:gd name="T49" fmla="*/ 18 h 546"/>
                <a:gd name="T50" fmla="*/ 456 w 1090"/>
                <a:gd name="T51" fmla="*/ 3 h 546"/>
                <a:gd name="T52" fmla="*/ 438 w 1090"/>
                <a:gd name="T53" fmla="*/ 3 h 546"/>
                <a:gd name="T54" fmla="*/ 416 w 1090"/>
                <a:gd name="T55" fmla="*/ 15 h 546"/>
                <a:gd name="T56" fmla="*/ 118 w 1090"/>
                <a:gd name="T57" fmla="*/ 187 h 546"/>
                <a:gd name="T58" fmla="*/ 20 w 1090"/>
                <a:gd name="T59" fmla="*/ 244 h 546"/>
                <a:gd name="T60" fmla="*/ 15 w 1090"/>
                <a:gd name="T61" fmla="*/ 247 h 546"/>
                <a:gd name="T62" fmla="*/ 0 w 1090"/>
                <a:gd name="T63" fmla="*/ 267 h 546"/>
                <a:gd name="T64" fmla="*/ 3 w 1090"/>
                <a:gd name="T65" fmla="*/ 290 h 546"/>
                <a:gd name="T66" fmla="*/ 18 w 1090"/>
                <a:gd name="T67" fmla="*/ 301 h 546"/>
                <a:gd name="T68" fmla="*/ 60 w 1090"/>
                <a:gd name="T69" fmla="*/ 327 h 546"/>
                <a:gd name="T70" fmla="*/ 212 w 1090"/>
                <a:gd name="T71" fmla="*/ 416 h 546"/>
                <a:gd name="T72" fmla="*/ 433 w 1090"/>
                <a:gd name="T73" fmla="*/ 542 h 546"/>
                <a:gd name="T74" fmla="*/ 436 w 1090"/>
                <a:gd name="T75" fmla="*/ 542 h 546"/>
                <a:gd name="T76" fmla="*/ 447 w 1090"/>
                <a:gd name="T77" fmla="*/ 545 h 546"/>
                <a:gd name="T78" fmla="*/ 473 w 1090"/>
                <a:gd name="T79" fmla="*/ 527 h 546"/>
                <a:gd name="T80" fmla="*/ 476 w 1090"/>
                <a:gd name="T81" fmla="*/ 513 h 546"/>
                <a:gd name="T82" fmla="*/ 476 w 1090"/>
                <a:gd name="T83" fmla="*/ 496 h 546"/>
                <a:gd name="T84" fmla="*/ 476 w 1090"/>
                <a:gd name="T85" fmla="*/ 413 h 546"/>
                <a:gd name="T86" fmla="*/ 504 w 1090"/>
                <a:gd name="T87" fmla="*/ 413 h 546"/>
                <a:gd name="T88" fmla="*/ 857 w 1090"/>
                <a:gd name="T89" fmla="*/ 401 h 546"/>
                <a:gd name="T90" fmla="*/ 1060 w 1090"/>
                <a:gd name="T91" fmla="*/ 393 h 546"/>
                <a:gd name="T92" fmla="*/ 1060 w 1090"/>
                <a:gd name="T93" fmla="*/ 390 h 546"/>
                <a:gd name="T94" fmla="*/ 46 w 1090"/>
                <a:gd name="T95" fmla="*/ 296 h 546"/>
                <a:gd name="T96" fmla="*/ 427 w 1090"/>
                <a:gd name="T97" fmla="*/ 51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0" h="546">
                  <a:moveTo>
                    <a:pt x="983" y="384"/>
                  </a:moveTo>
                  <a:lnTo>
                    <a:pt x="983" y="384"/>
                  </a:lnTo>
                  <a:lnTo>
                    <a:pt x="857" y="379"/>
                  </a:lnTo>
                  <a:lnTo>
                    <a:pt x="857" y="379"/>
                  </a:lnTo>
                  <a:lnTo>
                    <a:pt x="696" y="373"/>
                  </a:lnTo>
                  <a:lnTo>
                    <a:pt x="696" y="373"/>
                  </a:lnTo>
                  <a:lnTo>
                    <a:pt x="507" y="370"/>
                  </a:lnTo>
                  <a:lnTo>
                    <a:pt x="507" y="370"/>
                  </a:lnTo>
                  <a:lnTo>
                    <a:pt x="482" y="367"/>
                  </a:lnTo>
                  <a:lnTo>
                    <a:pt x="482" y="367"/>
                  </a:lnTo>
                  <a:lnTo>
                    <a:pt x="467" y="367"/>
                  </a:lnTo>
                  <a:lnTo>
                    <a:pt x="461" y="367"/>
                  </a:lnTo>
                  <a:lnTo>
                    <a:pt x="459" y="367"/>
                  </a:lnTo>
                  <a:lnTo>
                    <a:pt x="456" y="367"/>
                  </a:lnTo>
                  <a:lnTo>
                    <a:pt x="456" y="367"/>
                  </a:lnTo>
                  <a:lnTo>
                    <a:pt x="444" y="370"/>
                  </a:lnTo>
                  <a:lnTo>
                    <a:pt x="444" y="370"/>
                  </a:lnTo>
                  <a:lnTo>
                    <a:pt x="438" y="376"/>
                  </a:lnTo>
                  <a:lnTo>
                    <a:pt x="433" y="384"/>
                  </a:lnTo>
                  <a:lnTo>
                    <a:pt x="433" y="384"/>
                  </a:lnTo>
                  <a:lnTo>
                    <a:pt x="430" y="387"/>
                  </a:lnTo>
                  <a:lnTo>
                    <a:pt x="430" y="393"/>
                  </a:lnTo>
                  <a:lnTo>
                    <a:pt x="430" y="396"/>
                  </a:lnTo>
                  <a:lnTo>
                    <a:pt x="430" y="401"/>
                  </a:lnTo>
                  <a:lnTo>
                    <a:pt x="430" y="416"/>
                  </a:lnTo>
                  <a:lnTo>
                    <a:pt x="430" y="416"/>
                  </a:lnTo>
                  <a:lnTo>
                    <a:pt x="427" y="442"/>
                  </a:lnTo>
                  <a:lnTo>
                    <a:pt x="427" y="442"/>
                  </a:lnTo>
                  <a:lnTo>
                    <a:pt x="427" y="482"/>
                  </a:lnTo>
                  <a:lnTo>
                    <a:pt x="427" y="482"/>
                  </a:lnTo>
                  <a:lnTo>
                    <a:pt x="241" y="367"/>
                  </a:lnTo>
                  <a:lnTo>
                    <a:pt x="241" y="367"/>
                  </a:lnTo>
                  <a:lnTo>
                    <a:pt x="141" y="310"/>
                  </a:lnTo>
                  <a:lnTo>
                    <a:pt x="141" y="310"/>
                  </a:lnTo>
                  <a:lnTo>
                    <a:pt x="89" y="278"/>
                  </a:lnTo>
                  <a:lnTo>
                    <a:pt x="81" y="273"/>
                  </a:lnTo>
                  <a:lnTo>
                    <a:pt x="95" y="267"/>
                  </a:lnTo>
                  <a:lnTo>
                    <a:pt x="95" y="267"/>
                  </a:lnTo>
                  <a:lnTo>
                    <a:pt x="146" y="236"/>
                  </a:lnTo>
                  <a:lnTo>
                    <a:pt x="146" y="236"/>
                  </a:lnTo>
                  <a:lnTo>
                    <a:pt x="246" y="175"/>
                  </a:lnTo>
                  <a:lnTo>
                    <a:pt x="246" y="175"/>
                  </a:lnTo>
                  <a:lnTo>
                    <a:pt x="427" y="66"/>
                  </a:lnTo>
                  <a:lnTo>
                    <a:pt x="427" y="66"/>
                  </a:lnTo>
                  <a:lnTo>
                    <a:pt x="427" y="110"/>
                  </a:lnTo>
                  <a:lnTo>
                    <a:pt x="427" y="110"/>
                  </a:lnTo>
                  <a:lnTo>
                    <a:pt x="427" y="135"/>
                  </a:lnTo>
                  <a:lnTo>
                    <a:pt x="427" y="149"/>
                  </a:lnTo>
                  <a:lnTo>
                    <a:pt x="427" y="155"/>
                  </a:lnTo>
                  <a:lnTo>
                    <a:pt x="427" y="158"/>
                  </a:lnTo>
                  <a:lnTo>
                    <a:pt x="427" y="158"/>
                  </a:lnTo>
                  <a:lnTo>
                    <a:pt x="427" y="161"/>
                  </a:lnTo>
                  <a:lnTo>
                    <a:pt x="427" y="161"/>
                  </a:lnTo>
                  <a:lnTo>
                    <a:pt x="430" y="170"/>
                  </a:lnTo>
                  <a:lnTo>
                    <a:pt x="430" y="170"/>
                  </a:lnTo>
                  <a:lnTo>
                    <a:pt x="433" y="178"/>
                  </a:lnTo>
                  <a:lnTo>
                    <a:pt x="441" y="184"/>
                  </a:lnTo>
                  <a:lnTo>
                    <a:pt x="447" y="190"/>
                  </a:lnTo>
                  <a:lnTo>
                    <a:pt x="456" y="192"/>
                  </a:lnTo>
                  <a:lnTo>
                    <a:pt x="456" y="192"/>
                  </a:lnTo>
                  <a:lnTo>
                    <a:pt x="467" y="192"/>
                  </a:lnTo>
                  <a:lnTo>
                    <a:pt x="473" y="192"/>
                  </a:lnTo>
                  <a:lnTo>
                    <a:pt x="473" y="192"/>
                  </a:lnTo>
                  <a:lnTo>
                    <a:pt x="499" y="192"/>
                  </a:lnTo>
                  <a:lnTo>
                    <a:pt x="499" y="192"/>
                  </a:lnTo>
                  <a:lnTo>
                    <a:pt x="691" y="187"/>
                  </a:lnTo>
                  <a:lnTo>
                    <a:pt x="691" y="187"/>
                  </a:lnTo>
                  <a:lnTo>
                    <a:pt x="851" y="181"/>
                  </a:lnTo>
                  <a:lnTo>
                    <a:pt x="851" y="181"/>
                  </a:lnTo>
                  <a:lnTo>
                    <a:pt x="974" y="175"/>
                  </a:lnTo>
                  <a:lnTo>
                    <a:pt x="974" y="175"/>
                  </a:lnTo>
                  <a:lnTo>
                    <a:pt x="1054" y="173"/>
                  </a:lnTo>
                  <a:lnTo>
                    <a:pt x="1054" y="173"/>
                  </a:lnTo>
                  <a:lnTo>
                    <a:pt x="1083" y="170"/>
                  </a:lnTo>
                  <a:lnTo>
                    <a:pt x="1083" y="170"/>
                  </a:lnTo>
                  <a:lnTo>
                    <a:pt x="1054" y="170"/>
                  </a:lnTo>
                  <a:lnTo>
                    <a:pt x="1054" y="170"/>
                  </a:lnTo>
                  <a:lnTo>
                    <a:pt x="974" y="164"/>
                  </a:lnTo>
                  <a:lnTo>
                    <a:pt x="974" y="164"/>
                  </a:lnTo>
                  <a:lnTo>
                    <a:pt x="851" y="158"/>
                  </a:lnTo>
                  <a:lnTo>
                    <a:pt x="851" y="158"/>
                  </a:lnTo>
                  <a:lnTo>
                    <a:pt x="691" y="155"/>
                  </a:lnTo>
                  <a:lnTo>
                    <a:pt x="691" y="155"/>
                  </a:lnTo>
                  <a:lnTo>
                    <a:pt x="499" y="149"/>
                  </a:lnTo>
                  <a:lnTo>
                    <a:pt x="499" y="149"/>
                  </a:lnTo>
                  <a:lnTo>
                    <a:pt x="473" y="149"/>
                  </a:lnTo>
                  <a:lnTo>
                    <a:pt x="473" y="149"/>
                  </a:lnTo>
                  <a:lnTo>
                    <a:pt x="473" y="135"/>
                  </a:lnTo>
                  <a:lnTo>
                    <a:pt x="473" y="135"/>
                  </a:lnTo>
                  <a:lnTo>
                    <a:pt x="476" y="110"/>
                  </a:lnTo>
                  <a:lnTo>
                    <a:pt x="476" y="110"/>
                  </a:lnTo>
                  <a:lnTo>
                    <a:pt x="476" y="55"/>
                  </a:lnTo>
                  <a:lnTo>
                    <a:pt x="476" y="44"/>
                  </a:lnTo>
                  <a:lnTo>
                    <a:pt x="476" y="35"/>
                  </a:lnTo>
                  <a:lnTo>
                    <a:pt x="476" y="32"/>
                  </a:lnTo>
                  <a:lnTo>
                    <a:pt x="476" y="29"/>
                  </a:lnTo>
                  <a:lnTo>
                    <a:pt x="476" y="29"/>
                  </a:lnTo>
                  <a:lnTo>
                    <a:pt x="476" y="26"/>
                  </a:lnTo>
                  <a:lnTo>
                    <a:pt x="476" y="26"/>
                  </a:lnTo>
                  <a:lnTo>
                    <a:pt x="476" y="18"/>
                  </a:lnTo>
                  <a:lnTo>
                    <a:pt x="476" y="18"/>
                  </a:lnTo>
                  <a:lnTo>
                    <a:pt x="467" y="9"/>
                  </a:lnTo>
                  <a:lnTo>
                    <a:pt x="456" y="3"/>
                  </a:lnTo>
                  <a:lnTo>
                    <a:pt x="456" y="3"/>
                  </a:lnTo>
                  <a:lnTo>
                    <a:pt x="444" y="0"/>
                  </a:lnTo>
                  <a:lnTo>
                    <a:pt x="444" y="0"/>
                  </a:lnTo>
                  <a:lnTo>
                    <a:pt x="438" y="3"/>
                  </a:lnTo>
                  <a:lnTo>
                    <a:pt x="438" y="3"/>
                  </a:lnTo>
                  <a:lnTo>
                    <a:pt x="433" y="6"/>
                  </a:lnTo>
                  <a:lnTo>
                    <a:pt x="427" y="9"/>
                  </a:lnTo>
                  <a:lnTo>
                    <a:pt x="416" y="15"/>
                  </a:lnTo>
                  <a:lnTo>
                    <a:pt x="416" y="15"/>
                  </a:lnTo>
                  <a:lnTo>
                    <a:pt x="218" y="129"/>
                  </a:lnTo>
                  <a:lnTo>
                    <a:pt x="218" y="129"/>
                  </a:lnTo>
                  <a:lnTo>
                    <a:pt x="118" y="187"/>
                  </a:lnTo>
                  <a:lnTo>
                    <a:pt x="118" y="187"/>
                  </a:lnTo>
                  <a:lnTo>
                    <a:pt x="66" y="215"/>
                  </a:lnTo>
                  <a:lnTo>
                    <a:pt x="40" y="233"/>
                  </a:lnTo>
                  <a:lnTo>
                    <a:pt x="29" y="238"/>
                  </a:lnTo>
                  <a:lnTo>
                    <a:pt x="20" y="244"/>
                  </a:lnTo>
                  <a:lnTo>
                    <a:pt x="18" y="244"/>
                  </a:lnTo>
                  <a:lnTo>
                    <a:pt x="18" y="244"/>
                  </a:lnTo>
                  <a:lnTo>
                    <a:pt x="15" y="247"/>
                  </a:lnTo>
                  <a:lnTo>
                    <a:pt x="15" y="247"/>
                  </a:lnTo>
                  <a:lnTo>
                    <a:pt x="9" y="253"/>
                  </a:lnTo>
                  <a:lnTo>
                    <a:pt x="9" y="253"/>
                  </a:lnTo>
                  <a:lnTo>
                    <a:pt x="3" y="258"/>
                  </a:lnTo>
                  <a:lnTo>
                    <a:pt x="0" y="267"/>
                  </a:lnTo>
                  <a:lnTo>
                    <a:pt x="0" y="275"/>
                  </a:lnTo>
                  <a:lnTo>
                    <a:pt x="0" y="281"/>
                  </a:lnTo>
                  <a:lnTo>
                    <a:pt x="0" y="281"/>
                  </a:lnTo>
                  <a:lnTo>
                    <a:pt x="3" y="290"/>
                  </a:lnTo>
                  <a:lnTo>
                    <a:pt x="9" y="296"/>
                  </a:lnTo>
                  <a:lnTo>
                    <a:pt x="9" y="296"/>
                  </a:lnTo>
                  <a:lnTo>
                    <a:pt x="15" y="301"/>
                  </a:lnTo>
                  <a:lnTo>
                    <a:pt x="18" y="301"/>
                  </a:lnTo>
                  <a:lnTo>
                    <a:pt x="23" y="307"/>
                  </a:lnTo>
                  <a:lnTo>
                    <a:pt x="35" y="313"/>
                  </a:lnTo>
                  <a:lnTo>
                    <a:pt x="60" y="327"/>
                  </a:lnTo>
                  <a:lnTo>
                    <a:pt x="60" y="327"/>
                  </a:lnTo>
                  <a:lnTo>
                    <a:pt x="112" y="359"/>
                  </a:lnTo>
                  <a:lnTo>
                    <a:pt x="112" y="359"/>
                  </a:lnTo>
                  <a:lnTo>
                    <a:pt x="212" y="416"/>
                  </a:lnTo>
                  <a:lnTo>
                    <a:pt x="212" y="416"/>
                  </a:lnTo>
                  <a:lnTo>
                    <a:pt x="410" y="530"/>
                  </a:lnTo>
                  <a:lnTo>
                    <a:pt x="421" y="536"/>
                  </a:lnTo>
                  <a:lnTo>
                    <a:pt x="430" y="539"/>
                  </a:lnTo>
                  <a:lnTo>
                    <a:pt x="433" y="542"/>
                  </a:lnTo>
                  <a:lnTo>
                    <a:pt x="433" y="542"/>
                  </a:lnTo>
                  <a:lnTo>
                    <a:pt x="433" y="542"/>
                  </a:lnTo>
                  <a:lnTo>
                    <a:pt x="436" y="542"/>
                  </a:lnTo>
                  <a:lnTo>
                    <a:pt x="436" y="542"/>
                  </a:lnTo>
                  <a:lnTo>
                    <a:pt x="441" y="545"/>
                  </a:lnTo>
                  <a:lnTo>
                    <a:pt x="441" y="545"/>
                  </a:lnTo>
                  <a:lnTo>
                    <a:pt x="447" y="545"/>
                  </a:lnTo>
                  <a:lnTo>
                    <a:pt x="447" y="545"/>
                  </a:lnTo>
                  <a:lnTo>
                    <a:pt x="459" y="542"/>
                  </a:lnTo>
                  <a:lnTo>
                    <a:pt x="467" y="536"/>
                  </a:lnTo>
                  <a:lnTo>
                    <a:pt x="467" y="536"/>
                  </a:lnTo>
                  <a:lnTo>
                    <a:pt x="473" y="527"/>
                  </a:lnTo>
                  <a:lnTo>
                    <a:pt x="476" y="519"/>
                  </a:lnTo>
                  <a:lnTo>
                    <a:pt x="476" y="519"/>
                  </a:lnTo>
                  <a:lnTo>
                    <a:pt x="476" y="516"/>
                  </a:lnTo>
                  <a:lnTo>
                    <a:pt x="476" y="513"/>
                  </a:lnTo>
                  <a:lnTo>
                    <a:pt x="476" y="513"/>
                  </a:lnTo>
                  <a:lnTo>
                    <a:pt x="476" y="510"/>
                  </a:lnTo>
                  <a:lnTo>
                    <a:pt x="476" y="496"/>
                  </a:lnTo>
                  <a:lnTo>
                    <a:pt x="476" y="496"/>
                  </a:lnTo>
                  <a:lnTo>
                    <a:pt x="476" y="442"/>
                  </a:lnTo>
                  <a:lnTo>
                    <a:pt x="476" y="442"/>
                  </a:lnTo>
                  <a:lnTo>
                    <a:pt x="476" y="416"/>
                  </a:lnTo>
                  <a:lnTo>
                    <a:pt x="476" y="413"/>
                  </a:lnTo>
                  <a:lnTo>
                    <a:pt x="476" y="413"/>
                  </a:lnTo>
                  <a:lnTo>
                    <a:pt x="482" y="413"/>
                  </a:lnTo>
                  <a:lnTo>
                    <a:pt x="482" y="413"/>
                  </a:lnTo>
                  <a:lnTo>
                    <a:pt x="504" y="413"/>
                  </a:lnTo>
                  <a:lnTo>
                    <a:pt x="504" y="413"/>
                  </a:lnTo>
                  <a:lnTo>
                    <a:pt x="696" y="407"/>
                  </a:lnTo>
                  <a:lnTo>
                    <a:pt x="696" y="407"/>
                  </a:lnTo>
                  <a:lnTo>
                    <a:pt x="857" y="401"/>
                  </a:lnTo>
                  <a:lnTo>
                    <a:pt x="857" y="401"/>
                  </a:lnTo>
                  <a:lnTo>
                    <a:pt x="983" y="396"/>
                  </a:lnTo>
                  <a:lnTo>
                    <a:pt x="983" y="396"/>
                  </a:lnTo>
                  <a:lnTo>
                    <a:pt x="1060" y="393"/>
                  </a:lnTo>
                  <a:lnTo>
                    <a:pt x="1060" y="393"/>
                  </a:lnTo>
                  <a:lnTo>
                    <a:pt x="1089" y="390"/>
                  </a:lnTo>
                  <a:lnTo>
                    <a:pt x="1089" y="390"/>
                  </a:lnTo>
                  <a:lnTo>
                    <a:pt x="1060" y="390"/>
                  </a:lnTo>
                  <a:lnTo>
                    <a:pt x="1060" y="390"/>
                  </a:lnTo>
                  <a:lnTo>
                    <a:pt x="983" y="384"/>
                  </a:lnTo>
                  <a:close/>
                  <a:moveTo>
                    <a:pt x="46" y="296"/>
                  </a:moveTo>
                  <a:lnTo>
                    <a:pt x="46" y="296"/>
                  </a:lnTo>
                  <a:close/>
                  <a:moveTo>
                    <a:pt x="456" y="413"/>
                  </a:moveTo>
                  <a:lnTo>
                    <a:pt x="456" y="413"/>
                  </a:lnTo>
                  <a:close/>
                  <a:moveTo>
                    <a:pt x="427" y="516"/>
                  </a:moveTo>
                  <a:lnTo>
                    <a:pt x="427"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grpSp>
      <p:grpSp>
        <p:nvGrpSpPr>
          <p:cNvPr id="1453" name="Group 1452"/>
          <p:cNvGrpSpPr>
            <a:grpSpLocks noChangeAspect="1"/>
          </p:cNvGrpSpPr>
          <p:nvPr/>
        </p:nvGrpSpPr>
        <p:grpSpPr>
          <a:xfrm flipV="1">
            <a:off x="7151219" y="4374102"/>
            <a:ext cx="256406" cy="216726"/>
            <a:chOff x="5469972" y="2733106"/>
            <a:chExt cx="631145" cy="420577"/>
          </a:xfrm>
          <a:solidFill>
            <a:schemeClr val="tx2">
              <a:lumMod val="75000"/>
            </a:schemeClr>
          </a:solidFill>
        </p:grpSpPr>
        <p:sp>
          <p:nvSpPr>
            <p:cNvPr id="1470" name="Freeform 48"/>
            <p:cNvSpPr>
              <a:spLocks noChangeArrowheads="1"/>
            </p:cNvSpPr>
            <p:nvPr/>
          </p:nvSpPr>
          <p:spPr bwMode="auto">
            <a:xfrm>
              <a:off x="5469972" y="2733106"/>
              <a:ext cx="631145" cy="420577"/>
            </a:xfrm>
            <a:custGeom>
              <a:avLst/>
              <a:gdLst>
                <a:gd name="T0" fmla="*/ 2695 w 2719"/>
                <a:gd name="T1" fmla="*/ 246 h 1702"/>
                <a:gd name="T2" fmla="*/ 2515 w 2719"/>
                <a:gd name="T3" fmla="*/ 186 h 1702"/>
                <a:gd name="T4" fmla="*/ 2329 w 2719"/>
                <a:gd name="T5" fmla="*/ 123 h 1702"/>
                <a:gd name="T6" fmla="*/ 2143 w 2719"/>
                <a:gd name="T7" fmla="*/ 60 h 1702"/>
                <a:gd name="T8" fmla="*/ 1957 w 2719"/>
                <a:gd name="T9" fmla="*/ 0 h 1702"/>
                <a:gd name="T10" fmla="*/ 2137 w 2719"/>
                <a:gd name="T11" fmla="*/ 74 h 1702"/>
                <a:gd name="T12" fmla="*/ 2320 w 2719"/>
                <a:gd name="T13" fmla="*/ 146 h 1702"/>
                <a:gd name="T14" fmla="*/ 2503 w 2719"/>
                <a:gd name="T15" fmla="*/ 220 h 1702"/>
                <a:gd name="T16" fmla="*/ 2397 w 2719"/>
                <a:gd name="T17" fmla="*/ 246 h 1702"/>
                <a:gd name="T18" fmla="*/ 2277 w 2719"/>
                <a:gd name="T19" fmla="*/ 243 h 1702"/>
                <a:gd name="T20" fmla="*/ 2028 w 2719"/>
                <a:gd name="T21" fmla="*/ 241 h 1702"/>
                <a:gd name="T22" fmla="*/ 1696 w 2719"/>
                <a:gd name="T23" fmla="*/ 241 h 1702"/>
                <a:gd name="T24" fmla="*/ 1031 w 2719"/>
                <a:gd name="T25" fmla="*/ 241 h 1702"/>
                <a:gd name="T26" fmla="*/ 699 w 2719"/>
                <a:gd name="T27" fmla="*/ 238 h 1702"/>
                <a:gd name="T28" fmla="*/ 178 w 2719"/>
                <a:gd name="T29" fmla="*/ 238 h 1702"/>
                <a:gd name="T30" fmla="*/ 223 w 2719"/>
                <a:gd name="T31" fmla="*/ 220 h 1702"/>
                <a:gd name="T32" fmla="*/ 499 w 2719"/>
                <a:gd name="T33" fmla="*/ 112 h 1702"/>
                <a:gd name="T34" fmla="*/ 682 w 2719"/>
                <a:gd name="T35" fmla="*/ 37 h 1702"/>
                <a:gd name="T36" fmla="*/ 679 w 2719"/>
                <a:gd name="T37" fmla="*/ 29 h 1702"/>
                <a:gd name="T38" fmla="*/ 493 w 2719"/>
                <a:gd name="T39" fmla="*/ 91 h 1702"/>
                <a:gd name="T40" fmla="*/ 398 w 2719"/>
                <a:gd name="T41" fmla="*/ 123 h 1702"/>
                <a:gd name="T42" fmla="*/ 63 w 2719"/>
                <a:gd name="T43" fmla="*/ 238 h 1702"/>
                <a:gd name="T44" fmla="*/ 34 w 2719"/>
                <a:gd name="T45" fmla="*/ 238 h 1702"/>
                <a:gd name="T46" fmla="*/ 34 w 2719"/>
                <a:gd name="T47" fmla="*/ 238 h 1702"/>
                <a:gd name="T48" fmla="*/ 9 w 2719"/>
                <a:gd name="T49" fmla="*/ 249 h 1702"/>
                <a:gd name="T50" fmla="*/ 0 w 2719"/>
                <a:gd name="T51" fmla="*/ 272 h 1702"/>
                <a:gd name="T52" fmla="*/ 6 w 2719"/>
                <a:gd name="T53" fmla="*/ 1673 h 1702"/>
                <a:gd name="T54" fmla="*/ 6 w 2719"/>
                <a:gd name="T55" fmla="*/ 1675 h 1702"/>
                <a:gd name="T56" fmla="*/ 6 w 2719"/>
                <a:gd name="T57" fmla="*/ 1684 h 1702"/>
                <a:gd name="T58" fmla="*/ 23 w 2719"/>
                <a:gd name="T59" fmla="*/ 1701 h 1702"/>
                <a:gd name="T60" fmla="*/ 178 w 2719"/>
                <a:gd name="T61" fmla="*/ 1701 h 1702"/>
                <a:gd name="T62" fmla="*/ 607 w 2719"/>
                <a:gd name="T63" fmla="*/ 1699 h 1702"/>
                <a:gd name="T64" fmla="*/ 1183 w 2719"/>
                <a:gd name="T65" fmla="*/ 1693 h 1702"/>
                <a:gd name="T66" fmla="*/ 1756 w 2719"/>
                <a:gd name="T67" fmla="*/ 1684 h 1702"/>
                <a:gd name="T68" fmla="*/ 2329 w 2719"/>
                <a:gd name="T69" fmla="*/ 1673 h 1702"/>
                <a:gd name="T70" fmla="*/ 1756 w 2719"/>
                <a:gd name="T71" fmla="*/ 1664 h 1702"/>
                <a:gd name="T72" fmla="*/ 1183 w 2719"/>
                <a:gd name="T73" fmla="*/ 1656 h 1702"/>
                <a:gd name="T74" fmla="*/ 607 w 2719"/>
                <a:gd name="T75" fmla="*/ 1650 h 1702"/>
                <a:gd name="T76" fmla="*/ 178 w 2719"/>
                <a:gd name="T77" fmla="*/ 1647 h 1702"/>
                <a:gd name="T78" fmla="*/ 66 w 2719"/>
                <a:gd name="T79" fmla="*/ 974 h 1702"/>
                <a:gd name="T80" fmla="*/ 367 w 2719"/>
                <a:gd name="T81" fmla="*/ 306 h 1702"/>
                <a:gd name="T82" fmla="*/ 1000 w 2719"/>
                <a:gd name="T83" fmla="*/ 304 h 1702"/>
                <a:gd name="T84" fmla="*/ 1364 w 2719"/>
                <a:gd name="T85" fmla="*/ 306 h 1702"/>
                <a:gd name="T86" fmla="*/ 1862 w 2719"/>
                <a:gd name="T87" fmla="*/ 304 h 1702"/>
                <a:gd name="T88" fmla="*/ 2194 w 2719"/>
                <a:gd name="T89" fmla="*/ 301 h 1702"/>
                <a:gd name="T90" fmla="*/ 2360 w 2719"/>
                <a:gd name="T91" fmla="*/ 298 h 1702"/>
                <a:gd name="T92" fmla="*/ 2670 w 2719"/>
                <a:gd name="T93" fmla="*/ 298 h 1702"/>
                <a:gd name="T94" fmla="*/ 2675 w 2719"/>
                <a:gd name="T95" fmla="*/ 621 h 1702"/>
                <a:gd name="T96" fmla="*/ 2678 w 2719"/>
                <a:gd name="T97" fmla="*/ 974 h 1702"/>
                <a:gd name="T98" fmla="*/ 2687 w 2719"/>
                <a:gd name="T99" fmla="*/ 1323 h 1702"/>
                <a:gd name="T100" fmla="*/ 2695 w 2719"/>
                <a:gd name="T101" fmla="*/ 1673 h 1702"/>
                <a:gd name="T102" fmla="*/ 2704 w 2719"/>
                <a:gd name="T103" fmla="*/ 1323 h 1702"/>
                <a:gd name="T104" fmla="*/ 2710 w 2719"/>
                <a:gd name="T105" fmla="*/ 974 h 1702"/>
                <a:gd name="T106" fmla="*/ 2715 w 2719"/>
                <a:gd name="T107" fmla="*/ 621 h 1702"/>
                <a:gd name="T108" fmla="*/ 2718 w 2719"/>
                <a:gd name="T109" fmla="*/ 272 h 1702"/>
                <a:gd name="T110" fmla="*/ 2718 w 2719"/>
                <a:gd name="T111" fmla="*/ 272 h 1702"/>
                <a:gd name="T112" fmla="*/ 2712 w 2719"/>
                <a:gd name="T113" fmla="*/ 255 h 1702"/>
                <a:gd name="T114" fmla="*/ 2695 w 2719"/>
                <a:gd name="T115" fmla="*/ 246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9" h="1702">
                  <a:moveTo>
                    <a:pt x="2695" y="246"/>
                  </a:moveTo>
                  <a:lnTo>
                    <a:pt x="2695" y="246"/>
                  </a:lnTo>
                  <a:lnTo>
                    <a:pt x="2690" y="246"/>
                  </a:lnTo>
                  <a:lnTo>
                    <a:pt x="2515" y="186"/>
                  </a:lnTo>
                  <a:lnTo>
                    <a:pt x="2515" y="186"/>
                  </a:lnTo>
                  <a:lnTo>
                    <a:pt x="2329" y="123"/>
                  </a:lnTo>
                  <a:lnTo>
                    <a:pt x="2237" y="91"/>
                  </a:lnTo>
                  <a:lnTo>
                    <a:pt x="2143" y="60"/>
                  </a:lnTo>
                  <a:lnTo>
                    <a:pt x="2048" y="29"/>
                  </a:lnTo>
                  <a:lnTo>
                    <a:pt x="1957" y="0"/>
                  </a:lnTo>
                  <a:lnTo>
                    <a:pt x="2045" y="37"/>
                  </a:lnTo>
                  <a:lnTo>
                    <a:pt x="2137" y="74"/>
                  </a:lnTo>
                  <a:lnTo>
                    <a:pt x="2229" y="112"/>
                  </a:lnTo>
                  <a:lnTo>
                    <a:pt x="2320" y="146"/>
                  </a:lnTo>
                  <a:lnTo>
                    <a:pt x="2320" y="146"/>
                  </a:lnTo>
                  <a:lnTo>
                    <a:pt x="2503" y="220"/>
                  </a:lnTo>
                  <a:lnTo>
                    <a:pt x="2569" y="246"/>
                  </a:lnTo>
                  <a:lnTo>
                    <a:pt x="2397" y="246"/>
                  </a:lnTo>
                  <a:lnTo>
                    <a:pt x="2360" y="243"/>
                  </a:lnTo>
                  <a:lnTo>
                    <a:pt x="2277" y="243"/>
                  </a:lnTo>
                  <a:lnTo>
                    <a:pt x="2194" y="243"/>
                  </a:lnTo>
                  <a:lnTo>
                    <a:pt x="2028" y="241"/>
                  </a:lnTo>
                  <a:lnTo>
                    <a:pt x="1862" y="241"/>
                  </a:lnTo>
                  <a:lnTo>
                    <a:pt x="1696" y="241"/>
                  </a:lnTo>
                  <a:lnTo>
                    <a:pt x="1364" y="238"/>
                  </a:lnTo>
                  <a:lnTo>
                    <a:pt x="1031" y="241"/>
                  </a:lnTo>
                  <a:lnTo>
                    <a:pt x="1000" y="241"/>
                  </a:lnTo>
                  <a:lnTo>
                    <a:pt x="699" y="238"/>
                  </a:lnTo>
                  <a:lnTo>
                    <a:pt x="367" y="238"/>
                  </a:lnTo>
                  <a:lnTo>
                    <a:pt x="178" y="238"/>
                  </a:lnTo>
                  <a:lnTo>
                    <a:pt x="223" y="220"/>
                  </a:lnTo>
                  <a:lnTo>
                    <a:pt x="223" y="220"/>
                  </a:lnTo>
                  <a:lnTo>
                    <a:pt x="407" y="146"/>
                  </a:lnTo>
                  <a:lnTo>
                    <a:pt x="499" y="112"/>
                  </a:lnTo>
                  <a:lnTo>
                    <a:pt x="590" y="74"/>
                  </a:lnTo>
                  <a:lnTo>
                    <a:pt x="682" y="37"/>
                  </a:lnTo>
                  <a:lnTo>
                    <a:pt x="774" y="0"/>
                  </a:lnTo>
                  <a:lnTo>
                    <a:pt x="679" y="29"/>
                  </a:lnTo>
                  <a:lnTo>
                    <a:pt x="585" y="60"/>
                  </a:lnTo>
                  <a:lnTo>
                    <a:pt x="493" y="91"/>
                  </a:lnTo>
                  <a:lnTo>
                    <a:pt x="398" y="123"/>
                  </a:lnTo>
                  <a:lnTo>
                    <a:pt x="398" y="123"/>
                  </a:lnTo>
                  <a:lnTo>
                    <a:pt x="212" y="186"/>
                  </a:lnTo>
                  <a:lnTo>
                    <a:pt x="63" y="238"/>
                  </a:lnTo>
                  <a:lnTo>
                    <a:pt x="34" y="238"/>
                  </a:lnTo>
                  <a:lnTo>
                    <a:pt x="34" y="238"/>
                  </a:lnTo>
                  <a:lnTo>
                    <a:pt x="34" y="238"/>
                  </a:lnTo>
                  <a:lnTo>
                    <a:pt x="34" y="238"/>
                  </a:lnTo>
                  <a:lnTo>
                    <a:pt x="20" y="241"/>
                  </a:lnTo>
                  <a:lnTo>
                    <a:pt x="9" y="249"/>
                  </a:lnTo>
                  <a:lnTo>
                    <a:pt x="3" y="258"/>
                  </a:lnTo>
                  <a:lnTo>
                    <a:pt x="0" y="272"/>
                  </a:lnTo>
                  <a:lnTo>
                    <a:pt x="0" y="974"/>
                  </a:lnTo>
                  <a:lnTo>
                    <a:pt x="6" y="1673"/>
                  </a:lnTo>
                  <a:lnTo>
                    <a:pt x="6" y="1675"/>
                  </a:lnTo>
                  <a:lnTo>
                    <a:pt x="6" y="1675"/>
                  </a:lnTo>
                  <a:lnTo>
                    <a:pt x="6" y="1675"/>
                  </a:lnTo>
                  <a:lnTo>
                    <a:pt x="6" y="1684"/>
                  </a:lnTo>
                  <a:lnTo>
                    <a:pt x="15" y="1696"/>
                  </a:lnTo>
                  <a:lnTo>
                    <a:pt x="23" y="1701"/>
                  </a:lnTo>
                  <a:lnTo>
                    <a:pt x="34" y="1701"/>
                  </a:lnTo>
                  <a:lnTo>
                    <a:pt x="178" y="1701"/>
                  </a:lnTo>
                  <a:lnTo>
                    <a:pt x="321" y="1701"/>
                  </a:lnTo>
                  <a:lnTo>
                    <a:pt x="607" y="1699"/>
                  </a:lnTo>
                  <a:lnTo>
                    <a:pt x="894" y="1696"/>
                  </a:lnTo>
                  <a:lnTo>
                    <a:pt x="1183" y="1693"/>
                  </a:lnTo>
                  <a:lnTo>
                    <a:pt x="1469" y="1690"/>
                  </a:lnTo>
                  <a:lnTo>
                    <a:pt x="1756" y="1684"/>
                  </a:lnTo>
                  <a:lnTo>
                    <a:pt x="2042" y="1678"/>
                  </a:lnTo>
                  <a:lnTo>
                    <a:pt x="2329" y="1673"/>
                  </a:lnTo>
                  <a:lnTo>
                    <a:pt x="2042" y="1667"/>
                  </a:lnTo>
                  <a:lnTo>
                    <a:pt x="1756" y="1664"/>
                  </a:lnTo>
                  <a:lnTo>
                    <a:pt x="1469" y="1658"/>
                  </a:lnTo>
                  <a:lnTo>
                    <a:pt x="1183" y="1656"/>
                  </a:lnTo>
                  <a:lnTo>
                    <a:pt x="894" y="1653"/>
                  </a:lnTo>
                  <a:lnTo>
                    <a:pt x="607" y="1650"/>
                  </a:lnTo>
                  <a:lnTo>
                    <a:pt x="321" y="1647"/>
                  </a:lnTo>
                  <a:lnTo>
                    <a:pt x="178" y="1647"/>
                  </a:lnTo>
                  <a:lnTo>
                    <a:pt x="63" y="1644"/>
                  </a:lnTo>
                  <a:lnTo>
                    <a:pt x="66" y="974"/>
                  </a:lnTo>
                  <a:lnTo>
                    <a:pt x="66" y="306"/>
                  </a:lnTo>
                  <a:lnTo>
                    <a:pt x="367" y="306"/>
                  </a:lnTo>
                  <a:lnTo>
                    <a:pt x="699" y="304"/>
                  </a:lnTo>
                  <a:lnTo>
                    <a:pt x="1000" y="304"/>
                  </a:lnTo>
                  <a:lnTo>
                    <a:pt x="1031" y="304"/>
                  </a:lnTo>
                  <a:lnTo>
                    <a:pt x="1364" y="306"/>
                  </a:lnTo>
                  <a:lnTo>
                    <a:pt x="1696" y="304"/>
                  </a:lnTo>
                  <a:lnTo>
                    <a:pt x="1862" y="304"/>
                  </a:lnTo>
                  <a:lnTo>
                    <a:pt x="2028" y="304"/>
                  </a:lnTo>
                  <a:lnTo>
                    <a:pt x="2194" y="301"/>
                  </a:lnTo>
                  <a:lnTo>
                    <a:pt x="2277" y="301"/>
                  </a:lnTo>
                  <a:lnTo>
                    <a:pt x="2360" y="298"/>
                  </a:lnTo>
                  <a:lnTo>
                    <a:pt x="2397" y="298"/>
                  </a:lnTo>
                  <a:lnTo>
                    <a:pt x="2670" y="298"/>
                  </a:lnTo>
                  <a:lnTo>
                    <a:pt x="2673" y="447"/>
                  </a:lnTo>
                  <a:lnTo>
                    <a:pt x="2675" y="621"/>
                  </a:lnTo>
                  <a:lnTo>
                    <a:pt x="2675" y="621"/>
                  </a:lnTo>
                  <a:lnTo>
                    <a:pt x="2678" y="974"/>
                  </a:lnTo>
                  <a:lnTo>
                    <a:pt x="2678" y="974"/>
                  </a:lnTo>
                  <a:lnTo>
                    <a:pt x="2687" y="1323"/>
                  </a:lnTo>
                  <a:lnTo>
                    <a:pt x="2690" y="1498"/>
                  </a:lnTo>
                  <a:lnTo>
                    <a:pt x="2695" y="1673"/>
                  </a:lnTo>
                  <a:lnTo>
                    <a:pt x="2698" y="1498"/>
                  </a:lnTo>
                  <a:lnTo>
                    <a:pt x="2704" y="1323"/>
                  </a:lnTo>
                  <a:lnTo>
                    <a:pt x="2704" y="1323"/>
                  </a:lnTo>
                  <a:lnTo>
                    <a:pt x="2710" y="974"/>
                  </a:lnTo>
                  <a:lnTo>
                    <a:pt x="2710" y="974"/>
                  </a:lnTo>
                  <a:lnTo>
                    <a:pt x="2715" y="621"/>
                  </a:lnTo>
                  <a:lnTo>
                    <a:pt x="2718" y="447"/>
                  </a:lnTo>
                  <a:lnTo>
                    <a:pt x="2718" y="272"/>
                  </a:lnTo>
                  <a:lnTo>
                    <a:pt x="2718" y="272"/>
                  </a:lnTo>
                  <a:lnTo>
                    <a:pt x="2718" y="272"/>
                  </a:lnTo>
                  <a:lnTo>
                    <a:pt x="2715" y="263"/>
                  </a:lnTo>
                  <a:lnTo>
                    <a:pt x="2712" y="255"/>
                  </a:lnTo>
                  <a:lnTo>
                    <a:pt x="2704" y="249"/>
                  </a:lnTo>
                  <a:lnTo>
                    <a:pt x="2695" y="24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71" name="Freeform 21"/>
            <p:cNvSpPr>
              <a:spLocks noChangeArrowheads="1"/>
            </p:cNvSpPr>
            <p:nvPr/>
          </p:nvSpPr>
          <p:spPr bwMode="auto">
            <a:xfrm>
              <a:off x="5806508" y="2824188"/>
              <a:ext cx="219667" cy="116046"/>
            </a:xfrm>
            <a:custGeom>
              <a:avLst/>
              <a:gdLst>
                <a:gd name="T0" fmla="*/ 653 w 1092"/>
                <a:gd name="T1" fmla="*/ 372 h 542"/>
                <a:gd name="T2" fmla="*/ 630 w 1092"/>
                <a:gd name="T3" fmla="*/ 363 h 542"/>
                <a:gd name="T4" fmla="*/ 618 w 1092"/>
                <a:gd name="T5" fmla="*/ 363 h 542"/>
                <a:gd name="T6" fmla="*/ 581 w 1092"/>
                <a:gd name="T7" fmla="*/ 366 h 542"/>
                <a:gd name="T8" fmla="*/ 232 w 1092"/>
                <a:gd name="T9" fmla="*/ 375 h 542"/>
                <a:gd name="T10" fmla="*/ 28 w 1092"/>
                <a:gd name="T11" fmla="*/ 386 h 542"/>
                <a:gd name="T12" fmla="*/ 28 w 1092"/>
                <a:gd name="T13" fmla="*/ 389 h 542"/>
                <a:gd name="T14" fmla="*/ 232 w 1092"/>
                <a:gd name="T15" fmla="*/ 398 h 542"/>
                <a:gd name="T16" fmla="*/ 581 w 1092"/>
                <a:gd name="T17" fmla="*/ 406 h 542"/>
                <a:gd name="T18" fmla="*/ 618 w 1092"/>
                <a:gd name="T19" fmla="*/ 409 h 542"/>
                <a:gd name="T20" fmla="*/ 615 w 1092"/>
                <a:gd name="T21" fmla="*/ 501 h 542"/>
                <a:gd name="T22" fmla="*/ 615 w 1092"/>
                <a:gd name="T23" fmla="*/ 509 h 542"/>
                <a:gd name="T24" fmla="*/ 618 w 1092"/>
                <a:gd name="T25" fmla="*/ 515 h 542"/>
                <a:gd name="T26" fmla="*/ 630 w 1092"/>
                <a:gd name="T27" fmla="*/ 535 h 542"/>
                <a:gd name="T28" fmla="*/ 647 w 1092"/>
                <a:gd name="T29" fmla="*/ 541 h 542"/>
                <a:gd name="T30" fmla="*/ 667 w 1092"/>
                <a:gd name="T31" fmla="*/ 535 h 542"/>
                <a:gd name="T32" fmla="*/ 879 w 1092"/>
                <a:gd name="T33" fmla="*/ 415 h 542"/>
                <a:gd name="T34" fmla="*/ 1028 w 1092"/>
                <a:gd name="T35" fmla="*/ 326 h 542"/>
                <a:gd name="T36" fmla="*/ 1074 w 1092"/>
                <a:gd name="T37" fmla="*/ 300 h 542"/>
                <a:gd name="T38" fmla="*/ 1077 w 1092"/>
                <a:gd name="T39" fmla="*/ 297 h 542"/>
                <a:gd name="T40" fmla="*/ 1091 w 1092"/>
                <a:gd name="T41" fmla="*/ 274 h 542"/>
                <a:gd name="T42" fmla="*/ 1082 w 1092"/>
                <a:gd name="T43" fmla="*/ 246 h 542"/>
                <a:gd name="T44" fmla="*/ 1054 w 1092"/>
                <a:gd name="T45" fmla="*/ 229 h 542"/>
                <a:gd name="T46" fmla="*/ 976 w 1092"/>
                <a:gd name="T47" fmla="*/ 183 h 542"/>
                <a:gd name="T48" fmla="*/ 667 w 1092"/>
                <a:gd name="T49" fmla="*/ 5 h 542"/>
                <a:gd name="T50" fmla="*/ 661 w 1092"/>
                <a:gd name="T51" fmla="*/ 2 h 542"/>
                <a:gd name="T52" fmla="*/ 653 w 1092"/>
                <a:gd name="T53" fmla="*/ 0 h 542"/>
                <a:gd name="T54" fmla="*/ 627 w 1092"/>
                <a:gd name="T55" fmla="*/ 8 h 542"/>
                <a:gd name="T56" fmla="*/ 618 w 1092"/>
                <a:gd name="T57" fmla="*/ 25 h 542"/>
                <a:gd name="T58" fmla="*/ 618 w 1092"/>
                <a:gd name="T59" fmla="*/ 54 h 542"/>
                <a:gd name="T60" fmla="*/ 618 w 1092"/>
                <a:gd name="T61" fmla="*/ 134 h 542"/>
                <a:gd name="T62" fmla="*/ 581 w 1092"/>
                <a:gd name="T63" fmla="*/ 134 h 542"/>
                <a:gd name="T64" fmla="*/ 232 w 1092"/>
                <a:gd name="T65" fmla="*/ 146 h 542"/>
                <a:gd name="T66" fmla="*/ 28 w 1092"/>
                <a:gd name="T67" fmla="*/ 154 h 542"/>
                <a:gd name="T68" fmla="*/ 28 w 1092"/>
                <a:gd name="T69" fmla="*/ 157 h 542"/>
                <a:gd name="T70" fmla="*/ 232 w 1092"/>
                <a:gd name="T71" fmla="*/ 166 h 542"/>
                <a:gd name="T72" fmla="*/ 581 w 1092"/>
                <a:gd name="T73" fmla="*/ 177 h 542"/>
                <a:gd name="T74" fmla="*/ 618 w 1092"/>
                <a:gd name="T75" fmla="*/ 177 h 542"/>
                <a:gd name="T76" fmla="*/ 635 w 1092"/>
                <a:gd name="T77" fmla="*/ 177 h 542"/>
                <a:gd name="T78" fmla="*/ 659 w 1092"/>
                <a:gd name="T79" fmla="*/ 163 h 542"/>
                <a:gd name="T80" fmla="*/ 664 w 1092"/>
                <a:gd name="T81" fmla="*/ 148 h 542"/>
                <a:gd name="T82" fmla="*/ 664 w 1092"/>
                <a:gd name="T83" fmla="*/ 140 h 542"/>
                <a:gd name="T84" fmla="*/ 664 w 1092"/>
                <a:gd name="T85" fmla="*/ 108 h 542"/>
                <a:gd name="T86" fmla="*/ 848 w 1092"/>
                <a:gd name="T87" fmla="*/ 171 h 542"/>
                <a:gd name="T88" fmla="*/ 1011 w 1092"/>
                <a:gd name="T89" fmla="*/ 269 h 542"/>
                <a:gd name="T90" fmla="*/ 950 w 1092"/>
                <a:gd name="T91" fmla="*/ 306 h 542"/>
                <a:gd name="T92" fmla="*/ 667 w 1092"/>
                <a:gd name="T93" fmla="*/ 478 h 542"/>
                <a:gd name="T94" fmla="*/ 664 w 1092"/>
                <a:gd name="T95" fmla="*/ 401 h 542"/>
                <a:gd name="T96" fmla="*/ 618 w 1092"/>
                <a:gd name="T97" fmla="*/ 143 h 542"/>
                <a:gd name="T98" fmla="*/ 641 w 1092"/>
                <a:gd name="T99" fmla="*/ 48 h 542"/>
                <a:gd name="T100" fmla="*/ 667 w 1092"/>
                <a:gd name="T101" fmla="*/ 34 h 542"/>
                <a:gd name="T102" fmla="*/ 667 w 1092"/>
                <a:gd name="T103" fmla="*/ 506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2" h="542">
                  <a:moveTo>
                    <a:pt x="661" y="386"/>
                  </a:moveTo>
                  <a:lnTo>
                    <a:pt x="661" y="386"/>
                  </a:lnTo>
                  <a:lnTo>
                    <a:pt x="659" y="381"/>
                  </a:lnTo>
                  <a:lnTo>
                    <a:pt x="653" y="372"/>
                  </a:lnTo>
                  <a:lnTo>
                    <a:pt x="644" y="369"/>
                  </a:lnTo>
                  <a:lnTo>
                    <a:pt x="635" y="366"/>
                  </a:lnTo>
                  <a:lnTo>
                    <a:pt x="635" y="366"/>
                  </a:lnTo>
                  <a:lnTo>
                    <a:pt x="630" y="363"/>
                  </a:lnTo>
                  <a:lnTo>
                    <a:pt x="627" y="363"/>
                  </a:lnTo>
                  <a:lnTo>
                    <a:pt x="624" y="363"/>
                  </a:lnTo>
                  <a:lnTo>
                    <a:pt x="618" y="363"/>
                  </a:lnTo>
                  <a:lnTo>
                    <a:pt x="618" y="363"/>
                  </a:lnTo>
                  <a:lnTo>
                    <a:pt x="607" y="363"/>
                  </a:lnTo>
                  <a:lnTo>
                    <a:pt x="607" y="363"/>
                  </a:lnTo>
                  <a:lnTo>
                    <a:pt x="581" y="366"/>
                  </a:lnTo>
                  <a:lnTo>
                    <a:pt x="581" y="366"/>
                  </a:lnTo>
                  <a:lnTo>
                    <a:pt x="392" y="369"/>
                  </a:lnTo>
                  <a:lnTo>
                    <a:pt x="392" y="369"/>
                  </a:lnTo>
                  <a:lnTo>
                    <a:pt x="232" y="375"/>
                  </a:lnTo>
                  <a:lnTo>
                    <a:pt x="232" y="375"/>
                  </a:lnTo>
                  <a:lnTo>
                    <a:pt x="106" y="381"/>
                  </a:lnTo>
                  <a:lnTo>
                    <a:pt x="106" y="381"/>
                  </a:lnTo>
                  <a:lnTo>
                    <a:pt x="28" y="386"/>
                  </a:lnTo>
                  <a:lnTo>
                    <a:pt x="28" y="386"/>
                  </a:lnTo>
                  <a:lnTo>
                    <a:pt x="0" y="386"/>
                  </a:lnTo>
                  <a:lnTo>
                    <a:pt x="0" y="386"/>
                  </a:lnTo>
                  <a:lnTo>
                    <a:pt x="28" y="389"/>
                  </a:lnTo>
                  <a:lnTo>
                    <a:pt x="28" y="389"/>
                  </a:lnTo>
                  <a:lnTo>
                    <a:pt x="106" y="392"/>
                  </a:lnTo>
                  <a:lnTo>
                    <a:pt x="106" y="392"/>
                  </a:lnTo>
                  <a:lnTo>
                    <a:pt x="232" y="398"/>
                  </a:lnTo>
                  <a:lnTo>
                    <a:pt x="232" y="398"/>
                  </a:lnTo>
                  <a:lnTo>
                    <a:pt x="392" y="403"/>
                  </a:lnTo>
                  <a:lnTo>
                    <a:pt x="392" y="403"/>
                  </a:lnTo>
                  <a:lnTo>
                    <a:pt x="581" y="406"/>
                  </a:lnTo>
                  <a:lnTo>
                    <a:pt x="581" y="406"/>
                  </a:lnTo>
                  <a:lnTo>
                    <a:pt x="607" y="409"/>
                  </a:lnTo>
                  <a:lnTo>
                    <a:pt x="607" y="409"/>
                  </a:lnTo>
                  <a:lnTo>
                    <a:pt x="618" y="409"/>
                  </a:lnTo>
                  <a:lnTo>
                    <a:pt x="618" y="409"/>
                  </a:lnTo>
                  <a:lnTo>
                    <a:pt x="618" y="435"/>
                  </a:lnTo>
                  <a:lnTo>
                    <a:pt x="618" y="435"/>
                  </a:lnTo>
                  <a:lnTo>
                    <a:pt x="618" y="486"/>
                  </a:lnTo>
                  <a:lnTo>
                    <a:pt x="615" y="501"/>
                  </a:lnTo>
                  <a:lnTo>
                    <a:pt x="615" y="504"/>
                  </a:lnTo>
                  <a:lnTo>
                    <a:pt x="615" y="506"/>
                  </a:lnTo>
                  <a:lnTo>
                    <a:pt x="615" y="509"/>
                  </a:lnTo>
                  <a:lnTo>
                    <a:pt x="615" y="509"/>
                  </a:lnTo>
                  <a:lnTo>
                    <a:pt x="618" y="512"/>
                  </a:lnTo>
                  <a:lnTo>
                    <a:pt x="618" y="512"/>
                  </a:lnTo>
                  <a:lnTo>
                    <a:pt x="618" y="515"/>
                  </a:lnTo>
                  <a:lnTo>
                    <a:pt x="618" y="515"/>
                  </a:lnTo>
                  <a:lnTo>
                    <a:pt x="618" y="521"/>
                  </a:lnTo>
                  <a:lnTo>
                    <a:pt x="618" y="521"/>
                  </a:lnTo>
                  <a:lnTo>
                    <a:pt x="624" y="527"/>
                  </a:lnTo>
                  <a:lnTo>
                    <a:pt x="630" y="535"/>
                  </a:lnTo>
                  <a:lnTo>
                    <a:pt x="630" y="535"/>
                  </a:lnTo>
                  <a:lnTo>
                    <a:pt x="638" y="538"/>
                  </a:lnTo>
                  <a:lnTo>
                    <a:pt x="647" y="541"/>
                  </a:lnTo>
                  <a:lnTo>
                    <a:pt x="647" y="541"/>
                  </a:lnTo>
                  <a:lnTo>
                    <a:pt x="661" y="538"/>
                  </a:lnTo>
                  <a:lnTo>
                    <a:pt x="661" y="538"/>
                  </a:lnTo>
                  <a:lnTo>
                    <a:pt x="664" y="535"/>
                  </a:lnTo>
                  <a:lnTo>
                    <a:pt x="667" y="535"/>
                  </a:lnTo>
                  <a:lnTo>
                    <a:pt x="670" y="532"/>
                  </a:lnTo>
                  <a:lnTo>
                    <a:pt x="681" y="527"/>
                  </a:lnTo>
                  <a:lnTo>
                    <a:pt x="681" y="527"/>
                  </a:lnTo>
                  <a:lnTo>
                    <a:pt x="879" y="415"/>
                  </a:lnTo>
                  <a:lnTo>
                    <a:pt x="879" y="415"/>
                  </a:lnTo>
                  <a:lnTo>
                    <a:pt x="979" y="355"/>
                  </a:lnTo>
                  <a:lnTo>
                    <a:pt x="979" y="355"/>
                  </a:lnTo>
                  <a:lnTo>
                    <a:pt x="1028" y="326"/>
                  </a:lnTo>
                  <a:lnTo>
                    <a:pt x="1054" y="312"/>
                  </a:lnTo>
                  <a:lnTo>
                    <a:pt x="1068" y="303"/>
                  </a:lnTo>
                  <a:lnTo>
                    <a:pt x="1071" y="300"/>
                  </a:lnTo>
                  <a:lnTo>
                    <a:pt x="1074" y="300"/>
                  </a:lnTo>
                  <a:lnTo>
                    <a:pt x="1074" y="300"/>
                  </a:lnTo>
                  <a:lnTo>
                    <a:pt x="1074" y="300"/>
                  </a:lnTo>
                  <a:lnTo>
                    <a:pt x="1077" y="297"/>
                  </a:lnTo>
                  <a:lnTo>
                    <a:pt x="1077" y="297"/>
                  </a:lnTo>
                  <a:lnTo>
                    <a:pt x="1082" y="292"/>
                  </a:lnTo>
                  <a:lnTo>
                    <a:pt x="1088" y="283"/>
                  </a:lnTo>
                  <a:lnTo>
                    <a:pt x="1088" y="283"/>
                  </a:lnTo>
                  <a:lnTo>
                    <a:pt x="1091" y="274"/>
                  </a:lnTo>
                  <a:lnTo>
                    <a:pt x="1091" y="263"/>
                  </a:lnTo>
                  <a:lnTo>
                    <a:pt x="1091" y="263"/>
                  </a:lnTo>
                  <a:lnTo>
                    <a:pt x="1085" y="252"/>
                  </a:lnTo>
                  <a:lnTo>
                    <a:pt x="1082" y="246"/>
                  </a:lnTo>
                  <a:lnTo>
                    <a:pt x="1082" y="246"/>
                  </a:lnTo>
                  <a:lnTo>
                    <a:pt x="1071" y="237"/>
                  </a:lnTo>
                  <a:lnTo>
                    <a:pt x="1065" y="234"/>
                  </a:lnTo>
                  <a:lnTo>
                    <a:pt x="1054" y="229"/>
                  </a:lnTo>
                  <a:lnTo>
                    <a:pt x="1028" y="211"/>
                  </a:lnTo>
                  <a:lnTo>
                    <a:pt x="1028" y="211"/>
                  </a:lnTo>
                  <a:lnTo>
                    <a:pt x="976" y="183"/>
                  </a:lnTo>
                  <a:lnTo>
                    <a:pt x="976" y="183"/>
                  </a:lnTo>
                  <a:lnTo>
                    <a:pt x="876" y="126"/>
                  </a:lnTo>
                  <a:lnTo>
                    <a:pt x="876" y="126"/>
                  </a:lnTo>
                  <a:lnTo>
                    <a:pt x="678" y="11"/>
                  </a:lnTo>
                  <a:lnTo>
                    <a:pt x="667" y="5"/>
                  </a:lnTo>
                  <a:lnTo>
                    <a:pt x="667" y="5"/>
                  </a:lnTo>
                  <a:lnTo>
                    <a:pt x="664" y="2"/>
                  </a:lnTo>
                  <a:lnTo>
                    <a:pt x="661" y="2"/>
                  </a:lnTo>
                  <a:lnTo>
                    <a:pt x="661" y="2"/>
                  </a:lnTo>
                  <a:lnTo>
                    <a:pt x="659" y="0"/>
                  </a:lnTo>
                  <a:lnTo>
                    <a:pt x="659" y="0"/>
                  </a:lnTo>
                  <a:lnTo>
                    <a:pt x="653" y="0"/>
                  </a:lnTo>
                  <a:lnTo>
                    <a:pt x="653" y="0"/>
                  </a:lnTo>
                  <a:lnTo>
                    <a:pt x="644" y="0"/>
                  </a:lnTo>
                  <a:lnTo>
                    <a:pt x="635" y="2"/>
                  </a:lnTo>
                  <a:lnTo>
                    <a:pt x="635" y="2"/>
                  </a:lnTo>
                  <a:lnTo>
                    <a:pt x="627" y="8"/>
                  </a:lnTo>
                  <a:lnTo>
                    <a:pt x="621" y="14"/>
                  </a:lnTo>
                  <a:lnTo>
                    <a:pt x="621" y="14"/>
                  </a:lnTo>
                  <a:lnTo>
                    <a:pt x="618" y="25"/>
                  </a:lnTo>
                  <a:lnTo>
                    <a:pt x="618" y="25"/>
                  </a:lnTo>
                  <a:lnTo>
                    <a:pt x="615" y="31"/>
                  </a:lnTo>
                  <a:lnTo>
                    <a:pt x="615" y="34"/>
                  </a:lnTo>
                  <a:lnTo>
                    <a:pt x="615" y="40"/>
                  </a:lnTo>
                  <a:lnTo>
                    <a:pt x="618" y="54"/>
                  </a:lnTo>
                  <a:lnTo>
                    <a:pt x="618" y="54"/>
                  </a:lnTo>
                  <a:lnTo>
                    <a:pt x="618" y="108"/>
                  </a:lnTo>
                  <a:lnTo>
                    <a:pt x="618" y="108"/>
                  </a:lnTo>
                  <a:lnTo>
                    <a:pt x="618" y="134"/>
                  </a:lnTo>
                  <a:lnTo>
                    <a:pt x="618" y="134"/>
                  </a:lnTo>
                  <a:lnTo>
                    <a:pt x="607" y="134"/>
                  </a:lnTo>
                  <a:lnTo>
                    <a:pt x="607" y="134"/>
                  </a:lnTo>
                  <a:lnTo>
                    <a:pt x="581" y="134"/>
                  </a:lnTo>
                  <a:lnTo>
                    <a:pt x="581" y="134"/>
                  </a:lnTo>
                  <a:lnTo>
                    <a:pt x="392" y="140"/>
                  </a:lnTo>
                  <a:lnTo>
                    <a:pt x="392" y="140"/>
                  </a:lnTo>
                  <a:lnTo>
                    <a:pt x="232" y="146"/>
                  </a:lnTo>
                  <a:lnTo>
                    <a:pt x="232" y="146"/>
                  </a:lnTo>
                  <a:lnTo>
                    <a:pt x="106" y="148"/>
                  </a:lnTo>
                  <a:lnTo>
                    <a:pt x="106" y="148"/>
                  </a:lnTo>
                  <a:lnTo>
                    <a:pt x="28" y="154"/>
                  </a:lnTo>
                  <a:lnTo>
                    <a:pt x="28" y="154"/>
                  </a:lnTo>
                  <a:lnTo>
                    <a:pt x="0" y="154"/>
                  </a:lnTo>
                  <a:lnTo>
                    <a:pt x="0" y="154"/>
                  </a:lnTo>
                  <a:lnTo>
                    <a:pt x="28" y="157"/>
                  </a:lnTo>
                  <a:lnTo>
                    <a:pt x="28" y="157"/>
                  </a:lnTo>
                  <a:lnTo>
                    <a:pt x="106" y="160"/>
                  </a:lnTo>
                  <a:lnTo>
                    <a:pt x="106" y="160"/>
                  </a:lnTo>
                  <a:lnTo>
                    <a:pt x="232" y="166"/>
                  </a:lnTo>
                  <a:lnTo>
                    <a:pt x="232" y="166"/>
                  </a:lnTo>
                  <a:lnTo>
                    <a:pt x="392" y="171"/>
                  </a:lnTo>
                  <a:lnTo>
                    <a:pt x="392" y="171"/>
                  </a:lnTo>
                  <a:lnTo>
                    <a:pt x="581" y="177"/>
                  </a:lnTo>
                  <a:lnTo>
                    <a:pt x="581" y="177"/>
                  </a:lnTo>
                  <a:lnTo>
                    <a:pt x="607" y="177"/>
                  </a:lnTo>
                  <a:lnTo>
                    <a:pt x="607" y="177"/>
                  </a:lnTo>
                  <a:lnTo>
                    <a:pt x="618" y="177"/>
                  </a:lnTo>
                  <a:lnTo>
                    <a:pt x="624" y="177"/>
                  </a:lnTo>
                  <a:lnTo>
                    <a:pt x="627" y="177"/>
                  </a:lnTo>
                  <a:lnTo>
                    <a:pt x="627" y="177"/>
                  </a:lnTo>
                  <a:lnTo>
                    <a:pt x="635" y="177"/>
                  </a:lnTo>
                  <a:lnTo>
                    <a:pt x="635" y="177"/>
                  </a:lnTo>
                  <a:lnTo>
                    <a:pt x="644" y="174"/>
                  </a:lnTo>
                  <a:lnTo>
                    <a:pt x="653" y="168"/>
                  </a:lnTo>
                  <a:lnTo>
                    <a:pt x="659" y="163"/>
                  </a:lnTo>
                  <a:lnTo>
                    <a:pt x="661" y="154"/>
                  </a:lnTo>
                  <a:lnTo>
                    <a:pt x="661" y="154"/>
                  </a:lnTo>
                  <a:lnTo>
                    <a:pt x="664" y="151"/>
                  </a:lnTo>
                  <a:lnTo>
                    <a:pt x="664" y="148"/>
                  </a:lnTo>
                  <a:lnTo>
                    <a:pt x="664" y="146"/>
                  </a:lnTo>
                  <a:lnTo>
                    <a:pt x="664" y="143"/>
                  </a:lnTo>
                  <a:lnTo>
                    <a:pt x="664" y="143"/>
                  </a:lnTo>
                  <a:lnTo>
                    <a:pt x="664" y="140"/>
                  </a:lnTo>
                  <a:lnTo>
                    <a:pt x="664" y="134"/>
                  </a:lnTo>
                  <a:lnTo>
                    <a:pt x="664" y="134"/>
                  </a:lnTo>
                  <a:lnTo>
                    <a:pt x="664" y="108"/>
                  </a:lnTo>
                  <a:lnTo>
                    <a:pt x="664" y="108"/>
                  </a:lnTo>
                  <a:lnTo>
                    <a:pt x="667" y="63"/>
                  </a:lnTo>
                  <a:lnTo>
                    <a:pt x="667" y="63"/>
                  </a:lnTo>
                  <a:lnTo>
                    <a:pt x="848" y="171"/>
                  </a:lnTo>
                  <a:lnTo>
                    <a:pt x="848" y="171"/>
                  </a:lnTo>
                  <a:lnTo>
                    <a:pt x="948" y="231"/>
                  </a:lnTo>
                  <a:lnTo>
                    <a:pt x="948" y="231"/>
                  </a:lnTo>
                  <a:lnTo>
                    <a:pt x="999" y="260"/>
                  </a:lnTo>
                  <a:lnTo>
                    <a:pt x="1011" y="269"/>
                  </a:lnTo>
                  <a:lnTo>
                    <a:pt x="999" y="277"/>
                  </a:lnTo>
                  <a:lnTo>
                    <a:pt x="999" y="277"/>
                  </a:lnTo>
                  <a:lnTo>
                    <a:pt x="950" y="306"/>
                  </a:lnTo>
                  <a:lnTo>
                    <a:pt x="950" y="306"/>
                  </a:lnTo>
                  <a:lnTo>
                    <a:pt x="850" y="366"/>
                  </a:lnTo>
                  <a:lnTo>
                    <a:pt x="850" y="366"/>
                  </a:lnTo>
                  <a:lnTo>
                    <a:pt x="667" y="478"/>
                  </a:lnTo>
                  <a:lnTo>
                    <a:pt x="667" y="478"/>
                  </a:lnTo>
                  <a:lnTo>
                    <a:pt x="664" y="435"/>
                  </a:lnTo>
                  <a:lnTo>
                    <a:pt x="664" y="435"/>
                  </a:lnTo>
                  <a:lnTo>
                    <a:pt x="664" y="409"/>
                  </a:lnTo>
                  <a:lnTo>
                    <a:pt x="664" y="401"/>
                  </a:lnTo>
                  <a:lnTo>
                    <a:pt x="664" y="401"/>
                  </a:lnTo>
                  <a:lnTo>
                    <a:pt x="664" y="395"/>
                  </a:lnTo>
                  <a:lnTo>
                    <a:pt x="661" y="386"/>
                  </a:lnTo>
                  <a:close/>
                  <a:moveTo>
                    <a:pt x="618" y="143"/>
                  </a:moveTo>
                  <a:lnTo>
                    <a:pt x="618" y="143"/>
                  </a:lnTo>
                  <a:close/>
                  <a:moveTo>
                    <a:pt x="627" y="134"/>
                  </a:moveTo>
                  <a:lnTo>
                    <a:pt x="627" y="134"/>
                  </a:lnTo>
                  <a:close/>
                  <a:moveTo>
                    <a:pt x="641" y="48"/>
                  </a:moveTo>
                  <a:lnTo>
                    <a:pt x="641" y="48"/>
                  </a:lnTo>
                  <a:close/>
                  <a:moveTo>
                    <a:pt x="667" y="34"/>
                  </a:moveTo>
                  <a:lnTo>
                    <a:pt x="667" y="31"/>
                  </a:lnTo>
                  <a:lnTo>
                    <a:pt x="667" y="34"/>
                  </a:lnTo>
                  <a:close/>
                  <a:moveTo>
                    <a:pt x="641" y="492"/>
                  </a:moveTo>
                  <a:lnTo>
                    <a:pt x="641" y="492"/>
                  </a:lnTo>
                  <a:close/>
                  <a:moveTo>
                    <a:pt x="667" y="506"/>
                  </a:moveTo>
                  <a:lnTo>
                    <a:pt x="667" y="5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72" name="Freeform 22"/>
            <p:cNvSpPr>
              <a:spLocks noChangeArrowheads="1"/>
            </p:cNvSpPr>
            <p:nvPr/>
          </p:nvSpPr>
          <p:spPr bwMode="auto">
            <a:xfrm>
              <a:off x="5532217" y="2880669"/>
              <a:ext cx="218781" cy="116990"/>
            </a:xfrm>
            <a:custGeom>
              <a:avLst/>
              <a:gdLst>
                <a:gd name="T0" fmla="*/ 857 w 1090"/>
                <a:gd name="T1" fmla="*/ 381 h 545"/>
                <a:gd name="T2" fmla="*/ 507 w 1090"/>
                <a:gd name="T3" fmla="*/ 370 h 545"/>
                <a:gd name="T4" fmla="*/ 461 w 1090"/>
                <a:gd name="T5" fmla="*/ 367 h 545"/>
                <a:gd name="T6" fmla="*/ 444 w 1090"/>
                <a:gd name="T7" fmla="*/ 370 h 545"/>
                <a:gd name="T8" fmla="*/ 433 w 1090"/>
                <a:gd name="T9" fmla="*/ 384 h 545"/>
                <a:gd name="T10" fmla="*/ 430 w 1090"/>
                <a:gd name="T11" fmla="*/ 401 h 545"/>
                <a:gd name="T12" fmla="*/ 427 w 1090"/>
                <a:gd name="T13" fmla="*/ 441 h 545"/>
                <a:gd name="T14" fmla="*/ 241 w 1090"/>
                <a:gd name="T15" fmla="*/ 370 h 545"/>
                <a:gd name="T16" fmla="*/ 81 w 1090"/>
                <a:gd name="T17" fmla="*/ 272 h 545"/>
                <a:gd name="T18" fmla="*/ 146 w 1090"/>
                <a:gd name="T19" fmla="*/ 235 h 545"/>
                <a:gd name="T20" fmla="*/ 427 w 1090"/>
                <a:gd name="T21" fmla="*/ 66 h 545"/>
                <a:gd name="T22" fmla="*/ 427 w 1090"/>
                <a:gd name="T23" fmla="*/ 149 h 545"/>
                <a:gd name="T24" fmla="*/ 427 w 1090"/>
                <a:gd name="T25" fmla="*/ 161 h 545"/>
                <a:gd name="T26" fmla="*/ 433 w 1090"/>
                <a:gd name="T27" fmla="*/ 178 h 545"/>
                <a:gd name="T28" fmla="*/ 456 w 1090"/>
                <a:gd name="T29" fmla="*/ 192 h 545"/>
                <a:gd name="T30" fmla="*/ 499 w 1090"/>
                <a:gd name="T31" fmla="*/ 192 h 545"/>
                <a:gd name="T32" fmla="*/ 851 w 1090"/>
                <a:gd name="T33" fmla="*/ 181 h 545"/>
                <a:gd name="T34" fmla="*/ 1054 w 1090"/>
                <a:gd name="T35" fmla="*/ 172 h 545"/>
                <a:gd name="T36" fmla="*/ 1054 w 1090"/>
                <a:gd name="T37" fmla="*/ 169 h 545"/>
                <a:gd name="T38" fmla="*/ 851 w 1090"/>
                <a:gd name="T39" fmla="*/ 161 h 545"/>
                <a:gd name="T40" fmla="*/ 499 w 1090"/>
                <a:gd name="T41" fmla="*/ 149 h 545"/>
                <a:gd name="T42" fmla="*/ 473 w 1090"/>
                <a:gd name="T43" fmla="*/ 135 h 545"/>
                <a:gd name="T44" fmla="*/ 476 w 1090"/>
                <a:gd name="T45" fmla="*/ 54 h 545"/>
                <a:gd name="T46" fmla="*/ 476 w 1090"/>
                <a:gd name="T47" fmla="*/ 32 h 545"/>
                <a:gd name="T48" fmla="*/ 476 w 1090"/>
                <a:gd name="T49" fmla="*/ 20 h 545"/>
                <a:gd name="T50" fmla="*/ 456 w 1090"/>
                <a:gd name="T51" fmla="*/ 3 h 545"/>
                <a:gd name="T52" fmla="*/ 438 w 1090"/>
                <a:gd name="T53" fmla="*/ 3 h 545"/>
                <a:gd name="T54" fmla="*/ 416 w 1090"/>
                <a:gd name="T55" fmla="*/ 14 h 545"/>
                <a:gd name="T56" fmla="*/ 118 w 1090"/>
                <a:gd name="T57" fmla="*/ 186 h 545"/>
                <a:gd name="T58" fmla="*/ 20 w 1090"/>
                <a:gd name="T59" fmla="*/ 244 h 545"/>
                <a:gd name="T60" fmla="*/ 15 w 1090"/>
                <a:gd name="T61" fmla="*/ 246 h 545"/>
                <a:gd name="T62" fmla="*/ 0 w 1090"/>
                <a:gd name="T63" fmla="*/ 266 h 545"/>
                <a:gd name="T64" fmla="*/ 3 w 1090"/>
                <a:gd name="T65" fmla="*/ 289 h 545"/>
                <a:gd name="T66" fmla="*/ 18 w 1090"/>
                <a:gd name="T67" fmla="*/ 301 h 545"/>
                <a:gd name="T68" fmla="*/ 60 w 1090"/>
                <a:gd name="T69" fmla="*/ 326 h 545"/>
                <a:gd name="T70" fmla="*/ 212 w 1090"/>
                <a:gd name="T71" fmla="*/ 415 h 545"/>
                <a:gd name="T72" fmla="*/ 433 w 1090"/>
                <a:gd name="T73" fmla="*/ 541 h 545"/>
                <a:gd name="T74" fmla="*/ 436 w 1090"/>
                <a:gd name="T75" fmla="*/ 544 h 545"/>
                <a:gd name="T76" fmla="*/ 447 w 1090"/>
                <a:gd name="T77" fmla="*/ 544 h 545"/>
                <a:gd name="T78" fmla="*/ 473 w 1090"/>
                <a:gd name="T79" fmla="*/ 527 h 545"/>
                <a:gd name="T80" fmla="*/ 476 w 1090"/>
                <a:gd name="T81" fmla="*/ 516 h 545"/>
                <a:gd name="T82" fmla="*/ 476 w 1090"/>
                <a:gd name="T83" fmla="*/ 496 h 545"/>
                <a:gd name="T84" fmla="*/ 476 w 1090"/>
                <a:gd name="T85" fmla="*/ 412 h 545"/>
                <a:gd name="T86" fmla="*/ 504 w 1090"/>
                <a:gd name="T87" fmla="*/ 412 h 545"/>
                <a:gd name="T88" fmla="*/ 857 w 1090"/>
                <a:gd name="T89" fmla="*/ 401 h 545"/>
                <a:gd name="T90" fmla="*/ 1060 w 1090"/>
                <a:gd name="T91" fmla="*/ 392 h 545"/>
                <a:gd name="T92" fmla="*/ 1060 w 1090"/>
                <a:gd name="T93" fmla="*/ 390 h 545"/>
                <a:gd name="T94" fmla="*/ 46 w 1090"/>
                <a:gd name="T95" fmla="*/ 295 h 545"/>
                <a:gd name="T96" fmla="*/ 427 w 1090"/>
                <a:gd name="T97" fmla="*/ 51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0" h="545">
                  <a:moveTo>
                    <a:pt x="983" y="384"/>
                  </a:moveTo>
                  <a:lnTo>
                    <a:pt x="983" y="384"/>
                  </a:lnTo>
                  <a:lnTo>
                    <a:pt x="857" y="381"/>
                  </a:lnTo>
                  <a:lnTo>
                    <a:pt x="857" y="381"/>
                  </a:lnTo>
                  <a:lnTo>
                    <a:pt x="696" y="375"/>
                  </a:lnTo>
                  <a:lnTo>
                    <a:pt x="696" y="375"/>
                  </a:lnTo>
                  <a:lnTo>
                    <a:pt x="507" y="370"/>
                  </a:lnTo>
                  <a:lnTo>
                    <a:pt x="507" y="370"/>
                  </a:lnTo>
                  <a:lnTo>
                    <a:pt x="482" y="370"/>
                  </a:lnTo>
                  <a:lnTo>
                    <a:pt x="482" y="370"/>
                  </a:lnTo>
                  <a:lnTo>
                    <a:pt x="467" y="367"/>
                  </a:lnTo>
                  <a:lnTo>
                    <a:pt x="461" y="367"/>
                  </a:lnTo>
                  <a:lnTo>
                    <a:pt x="459" y="367"/>
                  </a:lnTo>
                  <a:lnTo>
                    <a:pt x="456" y="367"/>
                  </a:lnTo>
                  <a:lnTo>
                    <a:pt x="456" y="367"/>
                  </a:lnTo>
                  <a:lnTo>
                    <a:pt x="444" y="370"/>
                  </a:lnTo>
                  <a:lnTo>
                    <a:pt x="444" y="370"/>
                  </a:lnTo>
                  <a:lnTo>
                    <a:pt x="438" y="375"/>
                  </a:lnTo>
                  <a:lnTo>
                    <a:pt x="433" y="384"/>
                  </a:lnTo>
                  <a:lnTo>
                    <a:pt x="433" y="384"/>
                  </a:lnTo>
                  <a:lnTo>
                    <a:pt x="430" y="387"/>
                  </a:lnTo>
                  <a:lnTo>
                    <a:pt x="430" y="392"/>
                  </a:lnTo>
                  <a:lnTo>
                    <a:pt x="430" y="395"/>
                  </a:lnTo>
                  <a:lnTo>
                    <a:pt x="430" y="401"/>
                  </a:lnTo>
                  <a:lnTo>
                    <a:pt x="430" y="415"/>
                  </a:lnTo>
                  <a:lnTo>
                    <a:pt x="430" y="415"/>
                  </a:lnTo>
                  <a:lnTo>
                    <a:pt x="427" y="441"/>
                  </a:lnTo>
                  <a:lnTo>
                    <a:pt x="427" y="441"/>
                  </a:lnTo>
                  <a:lnTo>
                    <a:pt x="427" y="481"/>
                  </a:lnTo>
                  <a:lnTo>
                    <a:pt x="427" y="481"/>
                  </a:lnTo>
                  <a:lnTo>
                    <a:pt x="241" y="370"/>
                  </a:lnTo>
                  <a:lnTo>
                    <a:pt x="241" y="370"/>
                  </a:lnTo>
                  <a:lnTo>
                    <a:pt x="141" y="310"/>
                  </a:lnTo>
                  <a:lnTo>
                    <a:pt x="141" y="310"/>
                  </a:lnTo>
                  <a:lnTo>
                    <a:pt x="89" y="278"/>
                  </a:lnTo>
                  <a:lnTo>
                    <a:pt x="81" y="272"/>
                  </a:lnTo>
                  <a:lnTo>
                    <a:pt x="95" y="266"/>
                  </a:lnTo>
                  <a:lnTo>
                    <a:pt x="95" y="266"/>
                  </a:lnTo>
                  <a:lnTo>
                    <a:pt x="146" y="235"/>
                  </a:lnTo>
                  <a:lnTo>
                    <a:pt x="146" y="235"/>
                  </a:lnTo>
                  <a:lnTo>
                    <a:pt x="246" y="175"/>
                  </a:lnTo>
                  <a:lnTo>
                    <a:pt x="246" y="175"/>
                  </a:lnTo>
                  <a:lnTo>
                    <a:pt x="427" y="66"/>
                  </a:lnTo>
                  <a:lnTo>
                    <a:pt x="427" y="66"/>
                  </a:lnTo>
                  <a:lnTo>
                    <a:pt x="427" y="109"/>
                  </a:lnTo>
                  <a:lnTo>
                    <a:pt x="427" y="109"/>
                  </a:lnTo>
                  <a:lnTo>
                    <a:pt x="427" y="135"/>
                  </a:lnTo>
                  <a:lnTo>
                    <a:pt x="427" y="149"/>
                  </a:lnTo>
                  <a:lnTo>
                    <a:pt x="427" y="155"/>
                  </a:lnTo>
                  <a:lnTo>
                    <a:pt x="427" y="158"/>
                  </a:lnTo>
                  <a:lnTo>
                    <a:pt x="427" y="158"/>
                  </a:lnTo>
                  <a:lnTo>
                    <a:pt x="427" y="161"/>
                  </a:lnTo>
                  <a:lnTo>
                    <a:pt x="427" y="161"/>
                  </a:lnTo>
                  <a:lnTo>
                    <a:pt x="430" y="169"/>
                  </a:lnTo>
                  <a:lnTo>
                    <a:pt x="430" y="169"/>
                  </a:lnTo>
                  <a:lnTo>
                    <a:pt x="433" y="178"/>
                  </a:lnTo>
                  <a:lnTo>
                    <a:pt x="441" y="183"/>
                  </a:lnTo>
                  <a:lnTo>
                    <a:pt x="447" y="189"/>
                  </a:lnTo>
                  <a:lnTo>
                    <a:pt x="456" y="192"/>
                  </a:lnTo>
                  <a:lnTo>
                    <a:pt x="456" y="192"/>
                  </a:lnTo>
                  <a:lnTo>
                    <a:pt x="467" y="192"/>
                  </a:lnTo>
                  <a:lnTo>
                    <a:pt x="473" y="192"/>
                  </a:lnTo>
                  <a:lnTo>
                    <a:pt x="473" y="192"/>
                  </a:lnTo>
                  <a:lnTo>
                    <a:pt x="499" y="192"/>
                  </a:lnTo>
                  <a:lnTo>
                    <a:pt x="499" y="192"/>
                  </a:lnTo>
                  <a:lnTo>
                    <a:pt x="691" y="186"/>
                  </a:lnTo>
                  <a:lnTo>
                    <a:pt x="691" y="186"/>
                  </a:lnTo>
                  <a:lnTo>
                    <a:pt x="851" y="181"/>
                  </a:lnTo>
                  <a:lnTo>
                    <a:pt x="851" y="181"/>
                  </a:lnTo>
                  <a:lnTo>
                    <a:pt x="974" y="175"/>
                  </a:lnTo>
                  <a:lnTo>
                    <a:pt x="974" y="175"/>
                  </a:lnTo>
                  <a:lnTo>
                    <a:pt x="1054" y="172"/>
                  </a:lnTo>
                  <a:lnTo>
                    <a:pt x="1054" y="172"/>
                  </a:lnTo>
                  <a:lnTo>
                    <a:pt x="1083" y="169"/>
                  </a:lnTo>
                  <a:lnTo>
                    <a:pt x="1083" y="169"/>
                  </a:lnTo>
                  <a:lnTo>
                    <a:pt x="1054" y="169"/>
                  </a:lnTo>
                  <a:lnTo>
                    <a:pt x="1054" y="169"/>
                  </a:lnTo>
                  <a:lnTo>
                    <a:pt x="974" y="163"/>
                  </a:lnTo>
                  <a:lnTo>
                    <a:pt x="974" y="163"/>
                  </a:lnTo>
                  <a:lnTo>
                    <a:pt x="851" y="161"/>
                  </a:lnTo>
                  <a:lnTo>
                    <a:pt x="851" y="161"/>
                  </a:lnTo>
                  <a:lnTo>
                    <a:pt x="691" y="155"/>
                  </a:lnTo>
                  <a:lnTo>
                    <a:pt x="691" y="155"/>
                  </a:lnTo>
                  <a:lnTo>
                    <a:pt x="499" y="149"/>
                  </a:lnTo>
                  <a:lnTo>
                    <a:pt x="499" y="149"/>
                  </a:lnTo>
                  <a:lnTo>
                    <a:pt x="473" y="149"/>
                  </a:lnTo>
                  <a:lnTo>
                    <a:pt x="473" y="149"/>
                  </a:lnTo>
                  <a:lnTo>
                    <a:pt x="473" y="135"/>
                  </a:lnTo>
                  <a:lnTo>
                    <a:pt x="473" y="135"/>
                  </a:lnTo>
                  <a:lnTo>
                    <a:pt x="476" y="109"/>
                  </a:lnTo>
                  <a:lnTo>
                    <a:pt x="476" y="109"/>
                  </a:lnTo>
                  <a:lnTo>
                    <a:pt x="476" y="54"/>
                  </a:lnTo>
                  <a:lnTo>
                    <a:pt x="476" y="43"/>
                  </a:lnTo>
                  <a:lnTo>
                    <a:pt x="476" y="35"/>
                  </a:lnTo>
                  <a:lnTo>
                    <a:pt x="476" y="32"/>
                  </a:lnTo>
                  <a:lnTo>
                    <a:pt x="476" y="32"/>
                  </a:lnTo>
                  <a:lnTo>
                    <a:pt x="476" y="32"/>
                  </a:lnTo>
                  <a:lnTo>
                    <a:pt x="476" y="26"/>
                  </a:lnTo>
                  <a:lnTo>
                    <a:pt x="476" y="26"/>
                  </a:lnTo>
                  <a:lnTo>
                    <a:pt x="476" y="20"/>
                  </a:lnTo>
                  <a:lnTo>
                    <a:pt x="476" y="20"/>
                  </a:lnTo>
                  <a:lnTo>
                    <a:pt x="467" y="9"/>
                  </a:lnTo>
                  <a:lnTo>
                    <a:pt x="456" y="3"/>
                  </a:lnTo>
                  <a:lnTo>
                    <a:pt x="456" y="3"/>
                  </a:lnTo>
                  <a:lnTo>
                    <a:pt x="444" y="0"/>
                  </a:lnTo>
                  <a:lnTo>
                    <a:pt x="444" y="0"/>
                  </a:lnTo>
                  <a:lnTo>
                    <a:pt x="438" y="3"/>
                  </a:lnTo>
                  <a:lnTo>
                    <a:pt x="438" y="3"/>
                  </a:lnTo>
                  <a:lnTo>
                    <a:pt x="433" y="6"/>
                  </a:lnTo>
                  <a:lnTo>
                    <a:pt x="427" y="9"/>
                  </a:lnTo>
                  <a:lnTo>
                    <a:pt x="416" y="14"/>
                  </a:lnTo>
                  <a:lnTo>
                    <a:pt x="416" y="14"/>
                  </a:lnTo>
                  <a:lnTo>
                    <a:pt x="218" y="129"/>
                  </a:lnTo>
                  <a:lnTo>
                    <a:pt x="218" y="129"/>
                  </a:lnTo>
                  <a:lnTo>
                    <a:pt x="118" y="186"/>
                  </a:lnTo>
                  <a:lnTo>
                    <a:pt x="118" y="186"/>
                  </a:lnTo>
                  <a:lnTo>
                    <a:pt x="66" y="218"/>
                  </a:lnTo>
                  <a:lnTo>
                    <a:pt x="40" y="232"/>
                  </a:lnTo>
                  <a:lnTo>
                    <a:pt x="29" y="238"/>
                  </a:lnTo>
                  <a:lnTo>
                    <a:pt x="20" y="244"/>
                  </a:lnTo>
                  <a:lnTo>
                    <a:pt x="18" y="244"/>
                  </a:lnTo>
                  <a:lnTo>
                    <a:pt x="18" y="246"/>
                  </a:lnTo>
                  <a:lnTo>
                    <a:pt x="15" y="246"/>
                  </a:lnTo>
                  <a:lnTo>
                    <a:pt x="15" y="246"/>
                  </a:lnTo>
                  <a:lnTo>
                    <a:pt x="9" y="252"/>
                  </a:lnTo>
                  <a:lnTo>
                    <a:pt x="9" y="252"/>
                  </a:lnTo>
                  <a:lnTo>
                    <a:pt x="3" y="261"/>
                  </a:lnTo>
                  <a:lnTo>
                    <a:pt x="0" y="266"/>
                  </a:lnTo>
                  <a:lnTo>
                    <a:pt x="0" y="275"/>
                  </a:lnTo>
                  <a:lnTo>
                    <a:pt x="0" y="284"/>
                  </a:lnTo>
                  <a:lnTo>
                    <a:pt x="0" y="284"/>
                  </a:lnTo>
                  <a:lnTo>
                    <a:pt x="3" y="289"/>
                  </a:lnTo>
                  <a:lnTo>
                    <a:pt x="9" y="295"/>
                  </a:lnTo>
                  <a:lnTo>
                    <a:pt x="9" y="295"/>
                  </a:lnTo>
                  <a:lnTo>
                    <a:pt x="15" y="301"/>
                  </a:lnTo>
                  <a:lnTo>
                    <a:pt x="18" y="301"/>
                  </a:lnTo>
                  <a:lnTo>
                    <a:pt x="23" y="307"/>
                  </a:lnTo>
                  <a:lnTo>
                    <a:pt x="35" y="312"/>
                  </a:lnTo>
                  <a:lnTo>
                    <a:pt x="60" y="326"/>
                  </a:lnTo>
                  <a:lnTo>
                    <a:pt x="60" y="326"/>
                  </a:lnTo>
                  <a:lnTo>
                    <a:pt x="112" y="358"/>
                  </a:lnTo>
                  <a:lnTo>
                    <a:pt x="112" y="358"/>
                  </a:lnTo>
                  <a:lnTo>
                    <a:pt x="212" y="415"/>
                  </a:lnTo>
                  <a:lnTo>
                    <a:pt x="212" y="415"/>
                  </a:lnTo>
                  <a:lnTo>
                    <a:pt x="410" y="530"/>
                  </a:lnTo>
                  <a:lnTo>
                    <a:pt x="421" y="536"/>
                  </a:lnTo>
                  <a:lnTo>
                    <a:pt x="430" y="538"/>
                  </a:lnTo>
                  <a:lnTo>
                    <a:pt x="433" y="541"/>
                  </a:lnTo>
                  <a:lnTo>
                    <a:pt x="433" y="541"/>
                  </a:lnTo>
                  <a:lnTo>
                    <a:pt x="433" y="541"/>
                  </a:lnTo>
                  <a:lnTo>
                    <a:pt x="436" y="544"/>
                  </a:lnTo>
                  <a:lnTo>
                    <a:pt x="436" y="544"/>
                  </a:lnTo>
                  <a:lnTo>
                    <a:pt x="441" y="544"/>
                  </a:lnTo>
                  <a:lnTo>
                    <a:pt x="441" y="544"/>
                  </a:lnTo>
                  <a:lnTo>
                    <a:pt x="447" y="544"/>
                  </a:lnTo>
                  <a:lnTo>
                    <a:pt x="447" y="544"/>
                  </a:lnTo>
                  <a:lnTo>
                    <a:pt x="459" y="544"/>
                  </a:lnTo>
                  <a:lnTo>
                    <a:pt x="467" y="538"/>
                  </a:lnTo>
                  <a:lnTo>
                    <a:pt x="467" y="538"/>
                  </a:lnTo>
                  <a:lnTo>
                    <a:pt x="473" y="527"/>
                  </a:lnTo>
                  <a:lnTo>
                    <a:pt x="476" y="518"/>
                  </a:lnTo>
                  <a:lnTo>
                    <a:pt x="476" y="518"/>
                  </a:lnTo>
                  <a:lnTo>
                    <a:pt x="476" y="516"/>
                  </a:lnTo>
                  <a:lnTo>
                    <a:pt x="476" y="516"/>
                  </a:lnTo>
                  <a:lnTo>
                    <a:pt x="476" y="513"/>
                  </a:lnTo>
                  <a:lnTo>
                    <a:pt x="476" y="510"/>
                  </a:lnTo>
                  <a:lnTo>
                    <a:pt x="476" y="496"/>
                  </a:lnTo>
                  <a:lnTo>
                    <a:pt x="476" y="496"/>
                  </a:lnTo>
                  <a:lnTo>
                    <a:pt x="476" y="441"/>
                  </a:lnTo>
                  <a:lnTo>
                    <a:pt x="476" y="441"/>
                  </a:lnTo>
                  <a:lnTo>
                    <a:pt x="476" y="415"/>
                  </a:lnTo>
                  <a:lnTo>
                    <a:pt x="476" y="412"/>
                  </a:lnTo>
                  <a:lnTo>
                    <a:pt x="476" y="412"/>
                  </a:lnTo>
                  <a:lnTo>
                    <a:pt x="482" y="412"/>
                  </a:lnTo>
                  <a:lnTo>
                    <a:pt x="482" y="412"/>
                  </a:lnTo>
                  <a:lnTo>
                    <a:pt x="504" y="412"/>
                  </a:lnTo>
                  <a:lnTo>
                    <a:pt x="504" y="412"/>
                  </a:lnTo>
                  <a:lnTo>
                    <a:pt x="696" y="407"/>
                  </a:lnTo>
                  <a:lnTo>
                    <a:pt x="696" y="407"/>
                  </a:lnTo>
                  <a:lnTo>
                    <a:pt x="857" y="401"/>
                  </a:lnTo>
                  <a:lnTo>
                    <a:pt x="857" y="401"/>
                  </a:lnTo>
                  <a:lnTo>
                    <a:pt x="983" y="395"/>
                  </a:lnTo>
                  <a:lnTo>
                    <a:pt x="983" y="395"/>
                  </a:lnTo>
                  <a:lnTo>
                    <a:pt x="1060" y="392"/>
                  </a:lnTo>
                  <a:lnTo>
                    <a:pt x="1060" y="392"/>
                  </a:lnTo>
                  <a:lnTo>
                    <a:pt x="1089" y="390"/>
                  </a:lnTo>
                  <a:lnTo>
                    <a:pt x="1089" y="390"/>
                  </a:lnTo>
                  <a:lnTo>
                    <a:pt x="1060" y="390"/>
                  </a:lnTo>
                  <a:lnTo>
                    <a:pt x="1060" y="390"/>
                  </a:lnTo>
                  <a:lnTo>
                    <a:pt x="983" y="384"/>
                  </a:lnTo>
                  <a:close/>
                  <a:moveTo>
                    <a:pt x="46" y="295"/>
                  </a:moveTo>
                  <a:lnTo>
                    <a:pt x="46" y="295"/>
                  </a:lnTo>
                  <a:close/>
                  <a:moveTo>
                    <a:pt x="456" y="412"/>
                  </a:moveTo>
                  <a:lnTo>
                    <a:pt x="456" y="412"/>
                  </a:lnTo>
                  <a:close/>
                  <a:moveTo>
                    <a:pt x="427" y="516"/>
                  </a:moveTo>
                  <a:lnTo>
                    <a:pt x="427"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73" name="Freeform 23"/>
            <p:cNvSpPr>
              <a:spLocks noChangeArrowheads="1"/>
            </p:cNvSpPr>
            <p:nvPr/>
          </p:nvSpPr>
          <p:spPr bwMode="auto">
            <a:xfrm>
              <a:off x="5822588" y="2976247"/>
              <a:ext cx="219667" cy="116047"/>
            </a:xfrm>
            <a:custGeom>
              <a:avLst/>
              <a:gdLst>
                <a:gd name="T0" fmla="*/ 1065 w 1092"/>
                <a:gd name="T1" fmla="*/ 235 h 542"/>
                <a:gd name="T2" fmla="*/ 976 w 1092"/>
                <a:gd name="T3" fmla="*/ 183 h 542"/>
                <a:gd name="T4" fmla="*/ 678 w 1092"/>
                <a:gd name="T5" fmla="*/ 11 h 542"/>
                <a:gd name="T6" fmla="*/ 661 w 1092"/>
                <a:gd name="T7" fmla="*/ 3 h 542"/>
                <a:gd name="T8" fmla="*/ 653 w 1092"/>
                <a:gd name="T9" fmla="*/ 0 h 542"/>
                <a:gd name="T10" fmla="*/ 635 w 1092"/>
                <a:gd name="T11" fmla="*/ 3 h 542"/>
                <a:gd name="T12" fmla="*/ 618 w 1092"/>
                <a:gd name="T13" fmla="*/ 26 h 542"/>
                <a:gd name="T14" fmla="*/ 615 w 1092"/>
                <a:gd name="T15" fmla="*/ 40 h 542"/>
                <a:gd name="T16" fmla="*/ 618 w 1092"/>
                <a:gd name="T17" fmla="*/ 109 h 542"/>
                <a:gd name="T18" fmla="*/ 607 w 1092"/>
                <a:gd name="T19" fmla="*/ 135 h 542"/>
                <a:gd name="T20" fmla="*/ 392 w 1092"/>
                <a:gd name="T21" fmla="*/ 140 h 542"/>
                <a:gd name="T22" fmla="*/ 106 w 1092"/>
                <a:gd name="T23" fmla="*/ 149 h 542"/>
                <a:gd name="T24" fmla="*/ 0 w 1092"/>
                <a:gd name="T25" fmla="*/ 155 h 542"/>
                <a:gd name="T26" fmla="*/ 106 w 1092"/>
                <a:gd name="T27" fmla="*/ 160 h 542"/>
                <a:gd name="T28" fmla="*/ 392 w 1092"/>
                <a:gd name="T29" fmla="*/ 172 h 542"/>
                <a:gd name="T30" fmla="*/ 607 w 1092"/>
                <a:gd name="T31" fmla="*/ 178 h 542"/>
                <a:gd name="T32" fmla="*/ 627 w 1092"/>
                <a:gd name="T33" fmla="*/ 178 h 542"/>
                <a:gd name="T34" fmla="*/ 653 w 1092"/>
                <a:gd name="T35" fmla="*/ 169 h 542"/>
                <a:gd name="T36" fmla="*/ 664 w 1092"/>
                <a:gd name="T37" fmla="*/ 149 h 542"/>
                <a:gd name="T38" fmla="*/ 664 w 1092"/>
                <a:gd name="T39" fmla="*/ 143 h 542"/>
                <a:gd name="T40" fmla="*/ 664 w 1092"/>
                <a:gd name="T41" fmla="*/ 109 h 542"/>
                <a:gd name="T42" fmla="*/ 848 w 1092"/>
                <a:gd name="T43" fmla="*/ 172 h 542"/>
                <a:gd name="T44" fmla="*/ 999 w 1092"/>
                <a:gd name="T45" fmla="*/ 261 h 542"/>
                <a:gd name="T46" fmla="*/ 950 w 1092"/>
                <a:gd name="T47" fmla="*/ 307 h 542"/>
                <a:gd name="T48" fmla="*/ 667 w 1092"/>
                <a:gd name="T49" fmla="*/ 475 h 542"/>
                <a:gd name="T50" fmla="*/ 664 w 1092"/>
                <a:gd name="T51" fmla="*/ 407 h 542"/>
                <a:gd name="T52" fmla="*/ 661 w 1092"/>
                <a:gd name="T53" fmla="*/ 387 h 542"/>
                <a:gd name="T54" fmla="*/ 644 w 1092"/>
                <a:gd name="T55" fmla="*/ 367 h 542"/>
                <a:gd name="T56" fmla="*/ 627 w 1092"/>
                <a:gd name="T57" fmla="*/ 364 h 542"/>
                <a:gd name="T58" fmla="*/ 607 w 1092"/>
                <a:gd name="T59" fmla="*/ 364 h 542"/>
                <a:gd name="T60" fmla="*/ 392 w 1092"/>
                <a:gd name="T61" fmla="*/ 369 h 542"/>
                <a:gd name="T62" fmla="*/ 106 w 1092"/>
                <a:gd name="T63" fmla="*/ 381 h 542"/>
                <a:gd name="T64" fmla="*/ 0 w 1092"/>
                <a:gd name="T65" fmla="*/ 387 h 542"/>
                <a:gd name="T66" fmla="*/ 106 w 1092"/>
                <a:gd name="T67" fmla="*/ 393 h 542"/>
                <a:gd name="T68" fmla="*/ 392 w 1092"/>
                <a:gd name="T69" fmla="*/ 404 h 542"/>
                <a:gd name="T70" fmla="*/ 607 w 1092"/>
                <a:gd name="T71" fmla="*/ 410 h 542"/>
                <a:gd name="T72" fmla="*/ 618 w 1092"/>
                <a:gd name="T73" fmla="*/ 435 h 542"/>
                <a:gd name="T74" fmla="*/ 615 w 1092"/>
                <a:gd name="T75" fmla="*/ 504 h 542"/>
                <a:gd name="T76" fmla="*/ 618 w 1092"/>
                <a:gd name="T77" fmla="*/ 513 h 542"/>
                <a:gd name="T78" fmla="*/ 618 w 1092"/>
                <a:gd name="T79" fmla="*/ 521 h 542"/>
                <a:gd name="T80" fmla="*/ 630 w 1092"/>
                <a:gd name="T81" fmla="*/ 536 h 542"/>
                <a:gd name="T82" fmla="*/ 661 w 1092"/>
                <a:gd name="T83" fmla="*/ 538 h 542"/>
                <a:gd name="T84" fmla="*/ 670 w 1092"/>
                <a:gd name="T85" fmla="*/ 533 h 542"/>
                <a:gd name="T86" fmla="*/ 879 w 1092"/>
                <a:gd name="T87" fmla="*/ 412 h 542"/>
                <a:gd name="T88" fmla="*/ 1054 w 1092"/>
                <a:gd name="T89" fmla="*/ 312 h 542"/>
                <a:gd name="T90" fmla="*/ 1074 w 1092"/>
                <a:gd name="T91" fmla="*/ 301 h 542"/>
                <a:gd name="T92" fmla="*/ 1082 w 1092"/>
                <a:gd name="T93" fmla="*/ 292 h 542"/>
                <a:gd name="T94" fmla="*/ 1091 w 1092"/>
                <a:gd name="T95" fmla="*/ 264 h 542"/>
                <a:gd name="T96" fmla="*/ 618 w 1092"/>
                <a:gd name="T97" fmla="*/ 143 h 542"/>
                <a:gd name="T98" fmla="*/ 641 w 1092"/>
                <a:gd name="T99" fmla="*/ 49 h 542"/>
                <a:gd name="T100" fmla="*/ 667 w 1092"/>
                <a:gd name="T101" fmla="*/ 34 h 542"/>
                <a:gd name="T102" fmla="*/ 667 w 1092"/>
                <a:gd name="T103" fmla="*/ 50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2" h="542">
                  <a:moveTo>
                    <a:pt x="1082" y="246"/>
                  </a:moveTo>
                  <a:lnTo>
                    <a:pt x="1082" y="246"/>
                  </a:lnTo>
                  <a:lnTo>
                    <a:pt x="1071" y="238"/>
                  </a:lnTo>
                  <a:lnTo>
                    <a:pt x="1065" y="235"/>
                  </a:lnTo>
                  <a:lnTo>
                    <a:pt x="1054" y="226"/>
                  </a:lnTo>
                  <a:lnTo>
                    <a:pt x="1028" y="212"/>
                  </a:lnTo>
                  <a:lnTo>
                    <a:pt x="1028" y="212"/>
                  </a:lnTo>
                  <a:lnTo>
                    <a:pt x="976" y="183"/>
                  </a:lnTo>
                  <a:lnTo>
                    <a:pt x="976" y="183"/>
                  </a:lnTo>
                  <a:lnTo>
                    <a:pt x="876" y="126"/>
                  </a:lnTo>
                  <a:lnTo>
                    <a:pt x="876" y="126"/>
                  </a:lnTo>
                  <a:lnTo>
                    <a:pt x="678" y="11"/>
                  </a:lnTo>
                  <a:lnTo>
                    <a:pt x="667" y="6"/>
                  </a:lnTo>
                  <a:lnTo>
                    <a:pt x="667" y="6"/>
                  </a:lnTo>
                  <a:lnTo>
                    <a:pt x="664" y="3"/>
                  </a:lnTo>
                  <a:lnTo>
                    <a:pt x="661" y="3"/>
                  </a:lnTo>
                  <a:lnTo>
                    <a:pt x="661" y="3"/>
                  </a:lnTo>
                  <a:lnTo>
                    <a:pt x="659" y="0"/>
                  </a:lnTo>
                  <a:lnTo>
                    <a:pt x="659" y="0"/>
                  </a:lnTo>
                  <a:lnTo>
                    <a:pt x="653" y="0"/>
                  </a:lnTo>
                  <a:lnTo>
                    <a:pt x="653" y="0"/>
                  </a:lnTo>
                  <a:lnTo>
                    <a:pt x="644" y="0"/>
                  </a:lnTo>
                  <a:lnTo>
                    <a:pt x="635" y="3"/>
                  </a:lnTo>
                  <a:lnTo>
                    <a:pt x="635" y="3"/>
                  </a:lnTo>
                  <a:lnTo>
                    <a:pt x="627" y="9"/>
                  </a:lnTo>
                  <a:lnTo>
                    <a:pt x="621" y="14"/>
                  </a:lnTo>
                  <a:lnTo>
                    <a:pt x="621" y="14"/>
                  </a:lnTo>
                  <a:lnTo>
                    <a:pt x="618" y="26"/>
                  </a:lnTo>
                  <a:lnTo>
                    <a:pt x="618" y="26"/>
                  </a:lnTo>
                  <a:lnTo>
                    <a:pt x="615" y="31"/>
                  </a:lnTo>
                  <a:lnTo>
                    <a:pt x="615" y="34"/>
                  </a:lnTo>
                  <a:lnTo>
                    <a:pt x="615" y="40"/>
                  </a:lnTo>
                  <a:lnTo>
                    <a:pt x="618" y="55"/>
                  </a:lnTo>
                  <a:lnTo>
                    <a:pt x="618" y="55"/>
                  </a:lnTo>
                  <a:lnTo>
                    <a:pt x="618" y="109"/>
                  </a:lnTo>
                  <a:lnTo>
                    <a:pt x="618" y="109"/>
                  </a:lnTo>
                  <a:lnTo>
                    <a:pt x="618" y="135"/>
                  </a:lnTo>
                  <a:lnTo>
                    <a:pt x="618" y="135"/>
                  </a:lnTo>
                  <a:lnTo>
                    <a:pt x="607" y="135"/>
                  </a:lnTo>
                  <a:lnTo>
                    <a:pt x="607" y="135"/>
                  </a:lnTo>
                  <a:lnTo>
                    <a:pt x="581" y="135"/>
                  </a:lnTo>
                  <a:lnTo>
                    <a:pt x="581" y="135"/>
                  </a:lnTo>
                  <a:lnTo>
                    <a:pt x="392" y="140"/>
                  </a:lnTo>
                  <a:lnTo>
                    <a:pt x="392" y="140"/>
                  </a:lnTo>
                  <a:lnTo>
                    <a:pt x="232" y="143"/>
                  </a:lnTo>
                  <a:lnTo>
                    <a:pt x="232" y="143"/>
                  </a:lnTo>
                  <a:lnTo>
                    <a:pt x="106" y="149"/>
                  </a:lnTo>
                  <a:lnTo>
                    <a:pt x="106" y="149"/>
                  </a:lnTo>
                  <a:lnTo>
                    <a:pt x="28" y="155"/>
                  </a:lnTo>
                  <a:lnTo>
                    <a:pt x="28" y="155"/>
                  </a:lnTo>
                  <a:lnTo>
                    <a:pt x="0" y="155"/>
                  </a:lnTo>
                  <a:lnTo>
                    <a:pt x="0" y="155"/>
                  </a:lnTo>
                  <a:lnTo>
                    <a:pt x="28" y="157"/>
                  </a:lnTo>
                  <a:lnTo>
                    <a:pt x="28" y="157"/>
                  </a:lnTo>
                  <a:lnTo>
                    <a:pt x="106" y="160"/>
                  </a:lnTo>
                  <a:lnTo>
                    <a:pt x="106" y="160"/>
                  </a:lnTo>
                  <a:lnTo>
                    <a:pt x="232" y="166"/>
                  </a:lnTo>
                  <a:lnTo>
                    <a:pt x="232" y="166"/>
                  </a:lnTo>
                  <a:lnTo>
                    <a:pt x="392" y="172"/>
                  </a:lnTo>
                  <a:lnTo>
                    <a:pt x="392" y="172"/>
                  </a:lnTo>
                  <a:lnTo>
                    <a:pt x="581" y="178"/>
                  </a:lnTo>
                  <a:lnTo>
                    <a:pt x="581" y="178"/>
                  </a:lnTo>
                  <a:lnTo>
                    <a:pt x="607" y="178"/>
                  </a:lnTo>
                  <a:lnTo>
                    <a:pt x="607" y="178"/>
                  </a:lnTo>
                  <a:lnTo>
                    <a:pt x="618" y="178"/>
                  </a:lnTo>
                  <a:lnTo>
                    <a:pt x="624" y="178"/>
                  </a:lnTo>
                  <a:lnTo>
                    <a:pt x="627" y="178"/>
                  </a:lnTo>
                  <a:lnTo>
                    <a:pt x="627" y="178"/>
                  </a:lnTo>
                  <a:lnTo>
                    <a:pt x="635" y="178"/>
                  </a:lnTo>
                  <a:lnTo>
                    <a:pt x="635" y="178"/>
                  </a:lnTo>
                  <a:lnTo>
                    <a:pt x="644" y="175"/>
                  </a:lnTo>
                  <a:lnTo>
                    <a:pt x="653" y="169"/>
                  </a:lnTo>
                  <a:lnTo>
                    <a:pt x="659" y="163"/>
                  </a:lnTo>
                  <a:lnTo>
                    <a:pt x="661" y="155"/>
                  </a:lnTo>
                  <a:lnTo>
                    <a:pt x="661" y="155"/>
                  </a:lnTo>
                  <a:lnTo>
                    <a:pt x="664" y="149"/>
                  </a:lnTo>
                  <a:lnTo>
                    <a:pt x="664" y="146"/>
                  </a:lnTo>
                  <a:lnTo>
                    <a:pt x="664" y="146"/>
                  </a:lnTo>
                  <a:lnTo>
                    <a:pt x="664" y="143"/>
                  </a:lnTo>
                  <a:lnTo>
                    <a:pt x="664" y="143"/>
                  </a:lnTo>
                  <a:lnTo>
                    <a:pt x="664" y="140"/>
                  </a:lnTo>
                  <a:lnTo>
                    <a:pt x="664" y="135"/>
                  </a:lnTo>
                  <a:lnTo>
                    <a:pt x="664" y="135"/>
                  </a:lnTo>
                  <a:lnTo>
                    <a:pt x="664" y="109"/>
                  </a:lnTo>
                  <a:lnTo>
                    <a:pt x="664" y="109"/>
                  </a:lnTo>
                  <a:lnTo>
                    <a:pt x="667" y="63"/>
                  </a:lnTo>
                  <a:lnTo>
                    <a:pt x="667" y="63"/>
                  </a:lnTo>
                  <a:lnTo>
                    <a:pt x="848" y="172"/>
                  </a:lnTo>
                  <a:lnTo>
                    <a:pt x="848" y="172"/>
                  </a:lnTo>
                  <a:lnTo>
                    <a:pt x="948" y="232"/>
                  </a:lnTo>
                  <a:lnTo>
                    <a:pt x="948" y="232"/>
                  </a:lnTo>
                  <a:lnTo>
                    <a:pt x="999" y="261"/>
                  </a:lnTo>
                  <a:lnTo>
                    <a:pt x="1011" y="269"/>
                  </a:lnTo>
                  <a:lnTo>
                    <a:pt x="999" y="278"/>
                  </a:lnTo>
                  <a:lnTo>
                    <a:pt x="999" y="278"/>
                  </a:lnTo>
                  <a:lnTo>
                    <a:pt x="950" y="307"/>
                  </a:lnTo>
                  <a:lnTo>
                    <a:pt x="950" y="307"/>
                  </a:lnTo>
                  <a:lnTo>
                    <a:pt x="850" y="367"/>
                  </a:lnTo>
                  <a:lnTo>
                    <a:pt x="850" y="367"/>
                  </a:lnTo>
                  <a:lnTo>
                    <a:pt x="667" y="475"/>
                  </a:lnTo>
                  <a:lnTo>
                    <a:pt x="667" y="475"/>
                  </a:lnTo>
                  <a:lnTo>
                    <a:pt x="664" y="435"/>
                  </a:lnTo>
                  <a:lnTo>
                    <a:pt x="664" y="435"/>
                  </a:lnTo>
                  <a:lnTo>
                    <a:pt x="664" y="407"/>
                  </a:lnTo>
                  <a:lnTo>
                    <a:pt x="664" y="401"/>
                  </a:lnTo>
                  <a:lnTo>
                    <a:pt x="664" y="401"/>
                  </a:lnTo>
                  <a:lnTo>
                    <a:pt x="664" y="395"/>
                  </a:lnTo>
                  <a:lnTo>
                    <a:pt x="661" y="387"/>
                  </a:lnTo>
                  <a:lnTo>
                    <a:pt x="661" y="387"/>
                  </a:lnTo>
                  <a:lnTo>
                    <a:pt x="659" y="381"/>
                  </a:lnTo>
                  <a:lnTo>
                    <a:pt x="653" y="372"/>
                  </a:lnTo>
                  <a:lnTo>
                    <a:pt x="644" y="367"/>
                  </a:lnTo>
                  <a:lnTo>
                    <a:pt x="635" y="364"/>
                  </a:lnTo>
                  <a:lnTo>
                    <a:pt x="635" y="364"/>
                  </a:lnTo>
                  <a:lnTo>
                    <a:pt x="630" y="364"/>
                  </a:lnTo>
                  <a:lnTo>
                    <a:pt x="627" y="364"/>
                  </a:lnTo>
                  <a:lnTo>
                    <a:pt x="624" y="364"/>
                  </a:lnTo>
                  <a:lnTo>
                    <a:pt x="618" y="364"/>
                  </a:lnTo>
                  <a:lnTo>
                    <a:pt x="618" y="364"/>
                  </a:lnTo>
                  <a:lnTo>
                    <a:pt x="607" y="364"/>
                  </a:lnTo>
                  <a:lnTo>
                    <a:pt x="607" y="364"/>
                  </a:lnTo>
                  <a:lnTo>
                    <a:pt x="581" y="364"/>
                  </a:lnTo>
                  <a:lnTo>
                    <a:pt x="581" y="364"/>
                  </a:lnTo>
                  <a:lnTo>
                    <a:pt x="392" y="369"/>
                  </a:lnTo>
                  <a:lnTo>
                    <a:pt x="392" y="369"/>
                  </a:lnTo>
                  <a:lnTo>
                    <a:pt x="232" y="375"/>
                  </a:lnTo>
                  <a:lnTo>
                    <a:pt x="232" y="375"/>
                  </a:lnTo>
                  <a:lnTo>
                    <a:pt x="106" y="381"/>
                  </a:lnTo>
                  <a:lnTo>
                    <a:pt x="106" y="381"/>
                  </a:lnTo>
                  <a:lnTo>
                    <a:pt x="28" y="387"/>
                  </a:lnTo>
                  <a:lnTo>
                    <a:pt x="28" y="387"/>
                  </a:lnTo>
                  <a:lnTo>
                    <a:pt x="0" y="387"/>
                  </a:lnTo>
                  <a:lnTo>
                    <a:pt x="0" y="387"/>
                  </a:lnTo>
                  <a:lnTo>
                    <a:pt x="28" y="390"/>
                  </a:lnTo>
                  <a:lnTo>
                    <a:pt x="28" y="390"/>
                  </a:lnTo>
                  <a:lnTo>
                    <a:pt x="106" y="393"/>
                  </a:lnTo>
                  <a:lnTo>
                    <a:pt x="106" y="393"/>
                  </a:lnTo>
                  <a:lnTo>
                    <a:pt x="232" y="398"/>
                  </a:lnTo>
                  <a:lnTo>
                    <a:pt x="232" y="398"/>
                  </a:lnTo>
                  <a:lnTo>
                    <a:pt x="392" y="404"/>
                  </a:lnTo>
                  <a:lnTo>
                    <a:pt x="392" y="404"/>
                  </a:lnTo>
                  <a:lnTo>
                    <a:pt x="581" y="407"/>
                  </a:lnTo>
                  <a:lnTo>
                    <a:pt x="581" y="407"/>
                  </a:lnTo>
                  <a:lnTo>
                    <a:pt x="607" y="410"/>
                  </a:lnTo>
                  <a:lnTo>
                    <a:pt x="607" y="410"/>
                  </a:lnTo>
                  <a:lnTo>
                    <a:pt x="618" y="410"/>
                  </a:lnTo>
                  <a:lnTo>
                    <a:pt x="618" y="410"/>
                  </a:lnTo>
                  <a:lnTo>
                    <a:pt x="618" y="435"/>
                  </a:lnTo>
                  <a:lnTo>
                    <a:pt x="618" y="435"/>
                  </a:lnTo>
                  <a:lnTo>
                    <a:pt x="618" y="487"/>
                  </a:lnTo>
                  <a:lnTo>
                    <a:pt x="615" y="501"/>
                  </a:lnTo>
                  <a:lnTo>
                    <a:pt x="615" y="504"/>
                  </a:lnTo>
                  <a:lnTo>
                    <a:pt x="615" y="507"/>
                  </a:lnTo>
                  <a:lnTo>
                    <a:pt x="615" y="510"/>
                  </a:lnTo>
                  <a:lnTo>
                    <a:pt x="615" y="510"/>
                  </a:lnTo>
                  <a:lnTo>
                    <a:pt x="618" y="513"/>
                  </a:lnTo>
                  <a:lnTo>
                    <a:pt x="618" y="513"/>
                  </a:lnTo>
                  <a:lnTo>
                    <a:pt x="618" y="516"/>
                  </a:lnTo>
                  <a:lnTo>
                    <a:pt x="618" y="516"/>
                  </a:lnTo>
                  <a:lnTo>
                    <a:pt x="618" y="521"/>
                  </a:lnTo>
                  <a:lnTo>
                    <a:pt x="618" y="521"/>
                  </a:lnTo>
                  <a:lnTo>
                    <a:pt x="624" y="527"/>
                  </a:lnTo>
                  <a:lnTo>
                    <a:pt x="630" y="536"/>
                  </a:lnTo>
                  <a:lnTo>
                    <a:pt x="630" y="536"/>
                  </a:lnTo>
                  <a:lnTo>
                    <a:pt x="638" y="538"/>
                  </a:lnTo>
                  <a:lnTo>
                    <a:pt x="647" y="541"/>
                  </a:lnTo>
                  <a:lnTo>
                    <a:pt x="647" y="541"/>
                  </a:lnTo>
                  <a:lnTo>
                    <a:pt x="661" y="538"/>
                  </a:lnTo>
                  <a:lnTo>
                    <a:pt x="661" y="538"/>
                  </a:lnTo>
                  <a:lnTo>
                    <a:pt x="664" y="536"/>
                  </a:lnTo>
                  <a:lnTo>
                    <a:pt x="667" y="536"/>
                  </a:lnTo>
                  <a:lnTo>
                    <a:pt x="670" y="533"/>
                  </a:lnTo>
                  <a:lnTo>
                    <a:pt x="681" y="527"/>
                  </a:lnTo>
                  <a:lnTo>
                    <a:pt x="681" y="527"/>
                  </a:lnTo>
                  <a:lnTo>
                    <a:pt x="879" y="412"/>
                  </a:lnTo>
                  <a:lnTo>
                    <a:pt x="879" y="412"/>
                  </a:lnTo>
                  <a:lnTo>
                    <a:pt x="979" y="355"/>
                  </a:lnTo>
                  <a:lnTo>
                    <a:pt x="979" y="355"/>
                  </a:lnTo>
                  <a:lnTo>
                    <a:pt x="1028" y="327"/>
                  </a:lnTo>
                  <a:lnTo>
                    <a:pt x="1054" y="312"/>
                  </a:lnTo>
                  <a:lnTo>
                    <a:pt x="1068" y="304"/>
                  </a:lnTo>
                  <a:lnTo>
                    <a:pt x="1071" y="301"/>
                  </a:lnTo>
                  <a:lnTo>
                    <a:pt x="1074" y="301"/>
                  </a:lnTo>
                  <a:lnTo>
                    <a:pt x="1074" y="301"/>
                  </a:lnTo>
                  <a:lnTo>
                    <a:pt x="1074" y="301"/>
                  </a:lnTo>
                  <a:lnTo>
                    <a:pt x="1077" y="298"/>
                  </a:lnTo>
                  <a:lnTo>
                    <a:pt x="1077" y="298"/>
                  </a:lnTo>
                  <a:lnTo>
                    <a:pt x="1082" y="292"/>
                  </a:lnTo>
                  <a:lnTo>
                    <a:pt x="1088" y="283"/>
                  </a:lnTo>
                  <a:lnTo>
                    <a:pt x="1088" y="283"/>
                  </a:lnTo>
                  <a:lnTo>
                    <a:pt x="1091" y="275"/>
                  </a:lnTo>
                  <a:lnTo>
                    <a:pt x="1091" y="264"/>
                  </a:lnTo>
                  <a:lnTo>
                    <a:pt x="1091" y="264"/>
                  </a:lnTo>
                  <a:lnTo>
                    <a:pt x="1085" y="252"/>
                  </a:lnTo>
                  <a:lnTo>
                    <a:pt x="1082" y="246"/>
                  </a:lnTo>
                  <a:close/>
                  <a:moveTo>
                    <a:pt x="618" y="143"/>
                  </a:moveTo>
                  <a:lnTo>
                    <a:pt x="618" y="143"/>
                  </a:lnTo>
                  <a:close/>
                  <a:moveTo>
                    <a:pt x="627" y="135"/>
                  </a:moveTo>
                  <a:lnTo>
                    <a:pt x="627" y="135"/>
                  </a:lnTo>
                  <a:close/>
                  <a:moveTo>
                    <a:pt x="641" y="49"/>
                  </a:moveTo>
                  <a:lnTo>
                    <a:pt x="641" y="49"/>
                  </a:lnTo>
                  <a:close/>
                  <a:moveTo>
                    <a:pt x="667" y="34"/>
                  </a:moveTo>
                  <a:lnTo>
                    <a:pt x="667" y="31"/>
                  </a:lnTo>
                  <a:lnTo>
                    <a:pt x="667" y="34"/>
                  </a:lnTo>
                  <a:close/>
                  <a:moveTo>
                    <a:pt x="641" y="493"/>
                  </a:moveTo>
                  <a:lnTo>
                    <a:pt x="641" y="493"/>
                  </a:lnTo>
                  <a:close/>
                  <a:moveTo>
                    <a:pt x="667" y="507"/>
                  </a:moveTo>
                  <a:lnTo>
                    <a:pt x="667" y="50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sp>
          <p:nvSpPr>
            <p:cNvPr id="1474" name="Freeform 24"/>
            <p:cNvSpPr>
              <a:spLocks noChangeArrowheads="1"/>
            </p:cNvSpPr>
            <p:nvPr/>
          </p:nvSpPr>
          <p:spPr bwMode="auto">
            <a:xfrm>
              <a:off x="5539030" y="3012077"/>
              <a:ext cx="218780" cy="116990"/>
            </a:xfrm>
            <a:custGeom>
              <a:avLst/>
              <a:gdLst>
                <a:gd name="T0" fmla="*/ 857 w 1090"/>
                <a:gd name="T1" fmla="*/ 379 h 546"/>
                <a:gd name="T2" fmla="*/ 507 w 1090"/>
                <a:gd name="T3" fmla="*/ 370 h 546"/>
                <a:gd name="T4" fmla="*/ 461 w 1090"/>
                <a:gd name="T5" fmla="*/ 367 h 546"/>
                <a:gd name="T6" fmla="*/ 444 w 1090"/>
                <a:gd name="T7" fmla="*/ 370 h 546"/>
                <a:gd name="T8" fmla="*/ 433 w 1090"/>
                <a:gd name="T9" fmla="*/ 384 h 546"/>
                <a:gd name="T10" fmla="*/ 430 w 1090"/>
                <a:gd name="T11" fmla="*/ 401 h 546"/>
                <a:gd name="T12" fmla="*/ 427 w 1090"/>
                <a:gd name="T13" fmla="*/ 442 h 546"/>
                <a:gd name="T14" fmla="*/ 241 w 1090"/>
                <a:gd name="T15" fmla="*/ 367 h 546"/>
                <a:gd name="T16" fmla="*/ 81 w 1090"/>
                <a:gd name="T17" fmla="*/ 273 h 546"/>
                <a:gd name="T18" fmla="*/ 146 w 1090"/>
                <a:gd name="T19" fmla="*/ 236 h 546"/>
                <a:gd name="T20" fmla="*/ 427 w 1090"/>
                <a:gd name="T21" fmla="*/ 66 h 546"/>
                <a:gd name="T22" fmla="*/ 427 w 1090"/>
                <a:gd name="T23" fmla="*/ 149 h 546"/>
                <a:gd name="T24" fmla="*/ 427 w 1090"/>
                <a:gd name="T25" fmla="*/ 161 h 546"/>
                <a:gd name="T26" fmla="*/ 433 w 1090"/>
                <a:gd name="T27" fmla="*/ 178 h 546"/>
                <a:gd name="T28" fmla="*/ 456 w 1090"/>
                <a:gd name="T29" fmla="*/ 192 h 546"/>
                <a:gd name="T30" fmla="*/ 499 w 1090"/>
                <a:gd name="T31" fmla="*/ 192 h 546"/>
                <a:gd name="T32" fmla="*/ 851 w 1090"/>
                <a:gd name="T33" fmla="*/ 181 h 546"/>
                <a:gd name="T34" fmla="*/ 1054 w 1090"/>
                <a:gd name="T35" fmla="*/ 173 h 546"/>
                <a:gd name="T36" fmla="*/ 1054 w 1090"/>
                <a:gd name="T37" fmla="*/ 170 h 546"/>
                <a:gd name="T38" fmla="*/ 851 w 1090"/>
                <a:gd name="T39" fmla="*/ 158 h 546"/>
                <a:gd name="T40" fmla="*/ 499 w 1090"/>
                <a:gd name="T41" fmla="*/ 149 h 546"/>
                <a:gd name="T42" fmla="*/ 473 w 1090"/>
                <a:gd name="T43" fmla="*/ 135 h 546"/>
                <a:gd name="T44" fmla="*/ 476 w 1090"/>
                <a:gd name="T45" fmla="*/ 55 h 546"/>
                <a:gd name="T46" fmla="*/ 476 w 1090"/>
                <a:gd name="T47" fmla="*/ 29 h 546"/>
                <a:gd name="T48" fmla="*/ 476 w 1090"/>
                <a:gd name="T49" fmla="*/ 18 h 546"/>
                <a:gd name="T50" fmla="*/ 456 w 1090"/>
                <a:gd name="T51" fmla="*/ 3 h 546"/>
                <a:gd name="T52" fmla="*/ 438 w 1090"/>
                <a:gd name="T53" fmla="*/ 3 h 546"/>
                <a:gd name="T54" fmla="*/ 416 w 1090"/>
                <a:gd name="T55" fmla="*/ 15 h 546"/>
                <a:gd name="T56" fmla="*/ 118 w 1090"/>
                <a:gd name="T57" fmla="*/ 187 h 546"/>
                <a:gd name="T58" fmla="*/ 20 w 1090"/>
                <a:gd name="T59" fmla="*/ 244 h 546"/>
                <a:gd name="T60" fmla="*/ 15 w 1090"/>
                <a:gd name="T61" fmla="*/ 247 h 546"/>
                <a:gd name="T62" fmla="*/ 0 w 1090"/>
                <a:gd name="T63" fmla="*/ 267 h 546"/>
                <a:gd name="T64" fmla="*/ 3 w 1090"/>
                <a:gd name="T65" fmla="*/ 290 h 546"/>
                <a:gd name="T66" fmla="*/ 18 w 1090"/>
                <a:gd name="T67" fmla="*/ 301 h 546"/>
                <a:gd name="T68" fmla="*/ 60 w 1090"/>
                <a:gd name="T69" fmla="*/ 327 h 546"/>
                <a:gd name="T70" fmla="*/ 212 w 1090"/>
                <a:gd name="T71" fmla="*/ 416 h 546"/>
                <a:gd name="T72" fmla="*/ 433 w 1090"/>
                <a:gd name="T73" fmla="*/ 542 h 546"/>
                <a:gd name="T74" fmla="*/ 436 w 1090"/>
                <a:gd name="T75" fmla="*/ 542 h 546"/>
                <a:gd name="T76" fmla="*/ 447 w 1090"/>
                <a:gd name="T77" fmla="*/ 545 h 546"/>
                <a:gd name="T78" fmla="*/ 473 w 1090"/>
                <a:gd name="T79" fmla="*/ 527 h 546"/>
                <a:gd name="T80" fmla="*/ 476 w 1090"/>
                <a:gd name="T81" fmla="*/ 513 h 546"/>
                <a:gd name="T82" fmla="*/ 476 w 1090"/>
                <a:gd name="T83" fmla="*/ 496 h 546"/>
                <a:gd name="T84" fmla="*/ 476 w 1090"/>
                <a:gd name="T85" fmla="*/ 413 h 546"/>
                <a:gd name="T86" fmla="*/ 504 w 1090"/>
                <a:gd name="T87" fmla="*/ 413 h 546"/>
                <a:gd name="T88" fmla="*/ 857 w 1090"/>
                <a:gd name="T89" fmla="*/ 401 h 546"/>
                <a:gd name="T90" fmla="*/ 1060 w 1090"/>
                <a:gd name="T91" fmla="*/ 393 h 546"/>
                <a:gd name="T92" fmla="*/ 1060 w 1090"/>
                <a:gd name="T93" fmla="*/ 390 h 546"/>
                <a:gd name="T94" fmla="*/ 46 w 1090"/>
                <a:gd name="T95" fmla="*/ 296 h 546"/>
                <a:gd name="T96" fmla="*/ 427 w 1090"/>
                <a:gd name="T97" fmla="*/ 51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0" h="546">
                  <a:moveTo>
                    <a:pt x="983" y="384"/>
                  </a:moveTo>
                  <a:lnTo>
                    <a:pt x="983" y="384"/>
                  </a:lnTo>
                  <a:lnTo>
                    <a:pt x="857" y="379"/>
                  </a:lnTo>
                  <a:lnTo>
                    <a:pt x="857" y="379"/>
                  </a:lnTo>
                  <a:lnTo>
                    <a:pt x="696" y="373"/>
                  </a:lnTo>
                  <a:lnTo>
                    <a:pt x="696" y="373"/>
                  </a:lnTo>
                  <a:lnTo>
                    <a:pt x="507" y="370"/>
                  </a:lnTo>
                  <a:lnTo>
                    <a:pt x="507" y="370"/>
                  </a:lnTo>
                  <a:lnTo>
                    <a:pt x="482" y="367"/>
                  </a:lnTo>
                  <a:lnTo>
                    <a:pt x="482" y="367"/>
                  </a:lnTo>
                  <a:lnTo>
                    <a:pt x="467" y="367"/>
                  </a:lnTo>
                  <a:lnTo>
                    <a:pt x="461" y="367"/>
                  </a:lnTo>
                  <a:lnTo>
                    <a:pt x="459" y="367"/>
                  </a:lnTo>
                  <a:lnTo>
                    <a:pt x="456" y="367"/>
                  </a:lnTo>
                  <a:lnTo>
                    <a:pt x="456" y="367"/>
                  </a:lnTo>
                  <a:lnTo>
                    <a:pt x="444" y="370"/>
                  </a:lnTo>
                  <a:lnTo>
                    <a:pt x="444" y="370"/>
                  </a:lnTo>
                  <a:lnTo>
                    <a:pt x="438" y="376"/>
                  </a:lnTo>
                  <a:lnTo>
                    <a:pt x="433" y="384"/>
                  </a:lnTo>
                  <a:lnTo>
                    <a:pt x="433" y="384"/>
                  </a:lnTo>
                  <a:lnTo>
                    <a:pt x="430" y="387"/>
                  </a:lnTo>
                  <a:lnTo>
                    <a:pt x="430" y="393"/>
                  </a:lnTo>
                  <a:lnTo>
                    <a:pt x="430" y="396"/>
                  </a:lnTo>
                  <a:lnTo>
                    <a:pt x="430" y="401"/>
                  </a:lnTo>
                  <a:lnTo>
                    <a:pt x="430" y="416"/>
                  </a:lnTo>
                  <a:lnTo>
                    <a:pt x="430" y="416"/>
                  </a:lnTo>
                  <a:lnTo>
                    <a:pt x="427" y="442"/>
                  </a:lnTo>
                  <a:lnTo>
                    <a:pt x="427" y="442"/>
                  </a:lnTo>
                  <a:lnTo>
                    <a:pt x="427" y="482"/>
                  </a:lnTo>
                  <a:lnTo>
                    <a:pt x="427" y="482"/>
                  </a:lnTo>
                  <a:lnTo>
                    <a:pt x="241" y="367"/>
                  </a:lnTo>
                  <a:lnTo>
                    <a:pt x="241" y="367"/>
                  </a:lnTo>
                  <a:lnTo>
                    <a:pt x="141" y="310"/>
                  </a:lnTo>
                  <a:lnTo>
                    <a:pt x="141" y="310"/>
                  </a:lnTo>
                  <a:lnTo>
                    <a:pt x="89" y="278"/>
                  </a:lnTo>
                  <a:lnTo>
                    <a:pt x="81" y="273"/>
                  </a:lnTo>
                  <a:lnTo>
                    <a:pt x="95" y="267"/>
                  </a:lnTo>
                  <a:lnTo>
                    <a:pt x="95" y="267"/>
                  </a:lnTo>
                  <a:lnTo>
                    <a:pt x="146" y="236"/>
                  </a:lnTo>
                  <a:lnTo>
                    <a:pt x="146" y="236"/>
                  </a:lnTo>
                  <a:lnTo>
                    <a:pt x="246" y="175"/>
                  </a:lnTo>
                  <a:lnTo>
                    <a:pt x="246" y="175"/>
                  </a:lnTo>
                  <a:lnTo>
                    <a:pt x="427" y="66"/>
                  </a:lnTo>
                  <a:lnTo>
                    <a:pt x="427" y="66"/>
                  </a:lnTo>
                  <a:lnTo>
                    <a:pt x="427" y="110"/>
                  </a:lnTo>
                  <a:lnTo>
                    <a:pt x="427" y="110"/>
                  </a:lnTo>
                  <a:lnTo>
                    <a:pt x="427" y="135"/>
                  </a:lnTo>
                  <a:lnTo>
                    <a:pt x="427" y="149"/>
                  </a:lnTo>
                  <a:lnTo>
                    <a:pt x="427" y="155"/>
                  </a:lnTo>
                  <a:lnTo>
                    <a:pt x="427" y="158"/>
                  </a:lnTo>
                  <a:lnTo>
                    <a:pt x="427" y="158"/>
                  </a:lnTo>
                  <a:lnTo>
                    <a:pt x="427" y="161"/>
                  </a:lnTo>
                  <a:lnTo>
                    <a:pt x="427" y="161"/>
                  </a:lnTo>
                  <a:lnTo>
                    <a:pt x="430" y="170"/>
                  </a:lnTo>
                  <a:lnTo>
                    <a:pt x="430" y="170"/>
                  </a:lnTo>
                  <a:lnTo>
                    <a:pt x="433" y="178"/>
                  </a:lnTo>
                  <a:lnTo>
                    <a:pt x="441" y="184"/>
                  </a:lnTo>
                  <a:lnTo>
                    <a:pt x="447" y="190"/>
                  </a:lnTo>
                  <a:lnTo>
                    <a:pt x="456" y="192"/>
                  </a:lnTo>
                  <a:lnTo>
                    <a:pt x="456" y="192"/>
                  </a:lnTo>
                  <a:lnTo>
                    <a:pt x="467" y="192"/>
                  </a:lnTo>
                  <a:lnTo>
                    <a:pt x="473" y="192"/>
                  </a:lnTo>
                  <a:lnTo>
                    <a:pt x="473" y="192"/>
                  </a:lnTo>
                  <a:lnTo>
                    <a:pt x="499" y="192"/>
                  </a:lnTo>
                  <a:lnTo>
                    <a:pt x="499" y="192"/>
                  </a:lnTo>
                  <a:lnTo>
                    <a:pt x="691" y="187"/>
                  </a:lnTo>
                  <a:lnTo>
                    <a:pt x="691" y="187"/>
                  </a:lnTo>
                  <a:lnTo>
                    <a:pt x="851" y="181"/>
                  </a:lnTo>
                  <a:lnTo>
                    <a:pt x="851" y="181"/>
                  </a:lnTo>
                  <a:lnTo>
                    <a:pt x="974" y="175"/>
                  </a:lnTo>
                  <a:lnTo>
                    <a:pt x="974" y="175"/>
                  </a:lnTo>
                  <a:lnTo>
                    <a:pt x="1054" y="173"/>
                  </a:lnTo>
                  <a:lnTo>
                    <a:pt x="1054" y="173"/>
                  </a:lnTo>
                  <a:lnTo>
                    <a:pt x="1083" y="170"/>
                  </a:lnTo>
                  <a:lnTo>
                    <a:pt x="1083" y="170"/>
                  </a:lnTo>
                  <a:lnTo>
                    <a:pt x="1054" y="170"/>
                  </a:lnTo>
                  <a:lnTo>
                    <a:pt x="1054" y="170"/>
                  </a:lnTo>
                  <a:lnTo>
                    <a:pt x="974" y="164"/>
                  </a:lnTo>
                  <a:lnTo>
                    <a:pt x="974" y="164"/>
                  </a:lnTo>
                  <a:lnTo>
                    <a:pt x="851" y="158"/>
                  </a:lnTo>
                  <a:lnTo>
                    <a:pt x="851" y="158"/>
                  </a:lnTo>
                  <a:lnTo>
                    <a:pt x="691" y="155"/>
                  </a:lnTo>
                  <a:lnTo>
                    <a:pt x="691" y="155"/>
                  </a:lnTo>
                  <a:lnTo>
                    <a:pt x="499" y="149"/>
                  </a:lnTo>
                  <a:lnTo>
                    <a:pt x="499" y="149"/>
                  </a:lnTo>
                  <a:lnTo>
                    <a:pt x="473" y="149"/>
                  </a:lnTo>
                  <a:lnTo>
                    <a:pt x="473" y="149"/>
                  </a:lnTo>
                  <a:lnTo>
                    <a:pt x="473" y="135"/>
                  </a:lnTo>
                  <a:lnTo>
                    <a:pt x="473" y="135"/>
                  </a:lnTo>
                  <a:lnTo>
                    <a:pt x="476" y="110"/>
                  </a:lnTo>
                  <a:lnTo>
                    <a:pt x="476" y="110"/>
                  </a:lnTo>
                  <a:lnTo>
                    <a:pt x="476" y="55"/>
                  </a:lnTo>
                  <a:lnTo>
                    <a:pt x="476" y="44"/>
                  </a:lnTo>
                  <a:lnTo>
                    <a:pt x="476" y="35"/>
                  </a:lnTo>
                  <a:lnTo>
                    <a:pt x="476" y="32"/>
                  </a:lnTo>
                  <a:lnTo>
                    <a:pt x="476" y="29"/>
                  </a:lnTo>
                  <a:lnTo>
                    <a:pt x="476" y="29"/>
                  </a:lnTo>
                  <a:lnTo>
                    <a:pt x="476" y="26"/>
                  </a:lnTo>
                  <a:lnTo>
                    <a:pt x="476" y="26"/>
                  </a:lnTo>
                  <a:lnTo>
                    <a:pt x="476" y="18"/>
                  </a:lnTo>
                  <a:lnTo>
                    <a:pt x="476" y="18"/>
                  </a:lnTo>
                  <a:lnTo>
                    <a:pt x="467" y="9"/>
                  </a:lnTo>
                  <a:lnTo>
                    <a:pt x="456" y="3"/>
                  </a:lnTo>
                  <a:lnTo>
                    <a:pt x="456" y="3"/>
                  </a:lnTo>
                  <a:lnTo>
                    <a:pt x="444" y="0"/>
                  </a:lnTo>
                  <a:lnTo>
                    <a:pt x="444" y="0"/>
                  </a:lnTo>
                  <a:lnTo>
                    <a:pt x="438" y="3"/>
                  </a:lnTo>
                  <a:lnTo>
                    <a:pt x="438" y="3"/>
                  </a:lnTo>
                  <a:lnTo>
                    <a:pt x="433" y="6"/>
                  </a:lnTo>
                  <a:lnTo>
                    <a:pt x="427" y="9"/>
                  </a:lnTo>
                  <a:lnTo>
                    <a:pt x="416" y="15"/>
                  </a:lnTo>
                  <a:lnTo>
                    <a:pt x="416" y="15"/>
                  </a:lnTo>
                  <a:lnTo>
                    <a:pt x="218" y="129"/>
                  </a:lnTo>
                  <a:lnTo>
                    <a:pt x="218" y="129"/>
                  </a:lnTo>
                  <a:lnTo>
                    <a:pt x="118" y="187"/>
                  </a:lnTo>
                  <a:lnTo>
                    <a:pt x="118" y="187"/>
                  </a:lnTo>
                  <a:lnTo>
                    <a:pt x="66" y="215"/>
                  </a:lnTo>
                  <a:lnTo>
                    <a:pt x="40" y="233"/>
                  </a:lnTo>
                  <a:lnTo>
                    <a:pt x="29" y="238"/>
                  </a:lnTo>
                  <a:lnTo>
                    <a:pt x="20" y="244"/>
                  </a:lnTo>
                  <a:lnTo>
                    <a:pt x="18" y="244"/>
                  </a:lnTo>
                  <a:lnTo>
                    <a:pt x="18" y="244"/>
                  </a:lnTo>
                  <a:lnTo>
                    <a:pt x="15" y="247"/>
                  </a:lnTo>
                  <a:lnTo>
                    <a:pt x="15" y="247"/>
                  </a:lnTo>
                  <a:lnTo>
                    <a:pt x="9" y="253"/>
                  </a:lnTo>
                  <a:lnTo>
                    <a:pt x="9" y="253"/>
                  </a:lnTo>
                  <a:lnTo>
                    <a:pt x="3" y="258"/>
                  </a:lnTo>
                  <a:lnTo>
                    <a:pt x="0" y="267"/>
                  </a:lnTo>
                  <a:lnTo>
                    <a:pt x="0" y="275"/>
                  </a:lnTo>
                  <a:lnTo>
                    <a:pt x="0" y="281"/>
                  </a:lnTo>
                  <a:lnTo>
                    <a:pt x="0" y="281"/>
                  </a:lnTo>
                  <a:lnTo>
                    <a:pt x="3" y="290"/>
                  </a:lnTo>
                  <a:lnTo>
                    <a:pt x="9" y="296"/>
                  </a:lnTo>
                  <a:lnTo>
                    <a:pt x="9" y="296"/>
                  </a:lnTo>
                  <a:lnTo>
                    <a:pt x="15" y="301"/>
                  </a:lnTo>
                  <a:lnTo>
                    <a:pt x="18" y="301"/>
                  </a:lnTo>
                  <a:lnTo>
                    <a:pt x="23" y="307"/>
                  </a:lnTo>
                  <a:lnTo>
                    <a:pt x="35" y="313"/>
                  </a:lnTo>
                  <a:lnTo>
                    <a:pt x="60" y="327"/>
                  </a:lnTo>
                  <a:lnTo>
                    <a:pt x="60" y="327"/>
                  </a:lnTo>
                  <a:lnTo>
                    <a:pt x="112" y="359"/>
                  </a:lnTo>
                  <a:lnTo>
                    <a:pt x="112" y="359"/>
                  </a:lnTo>
                  <a:lnTo>
                    <a:pt x="212" y="416"/>
                  </a:lnTo>
                  <a:lnTo>
                    <a:pt x="212" y="416"/>
                  </a:lnTo>
                  <a:lnTo>
                    <a:pt x="410" y="530"/>
                  </a:lnTo>
                  <a:lnTo>
                    <a:pt x="421" y="536"/>
                  </a:lnTo>
                  <a:lnTo>
                    <a:pt x="430" y="539"/>
                  </a:lnTo>
                  <a:lnTo>
                    <a:pt x="433" y="542"/>
                  </a:lnTo>
                  <a:lnTo>
                    <a:pt x="433" y="542"/>
                  </a:lnTo>
                  <a:lnTo>
                    <a:pt x="433" y="542"/>
                  </a:lnTo>
                  <a:lnTo>
                    <a:pt x="436" y="542"/>
                  </a:lnTo>
                  <a:lnTo>
                    <a:pt x="436" y="542"/>
                  </a:lnTo>
                  <a:lnTo>
                    <a:pt x="441" y="545"/>
                  </a:lnTo>
                  <a:lnTo>
                    <a:pt x="441" y="545"/>
                  </a:lnTo>
                  <a:lnTo>
                    <a:pt x="447" y="545"/>
                  </a:lnTo>
                  <a:lnTo>
                    <a:pt x="447" y="545"/>
                  </a:lnTo>
                  <a:lnTo>
                    <a:pt x="459" y="542"/>
                  </a:lnTo>
                  <a:lnTo>
                    <a:pt x="467" y="536"/>
                  </a:lnTo>
                  <a:lnTo>
                    <a:pt x="467" y="536"/>
                  </a:lnTo>
                  <a:lnTo>
                    <a:pt x="473" y="527"/>
                  </a:lnTo>
                  <a:lnTo>
                    <a:pt x="476" y="519"/>
                  </a:lnTo>
                  <a:lnTo>
                    <a:pt x="476" y="519"/>
                  </a:lnTo>
                  <a:lnTo>
                    <a:pt x="476" y="516"/>
                  </a:lnTo>
                  <a:lnTo>
                    <a:pt x="476" y="513"/>
                  </a:lnTo>
                  <a:lnTo>
                    <a:pt x="476" y="513"/>
                  </a:lnTo>
                  <a:lnTo>
                    <a:pt x="476" y="510"/>
                  </a:lnTo>
                  <a:lnTo>
                    <a:pt x="476" y="496"/>
                  </a:lnTo>
                  <a:lnTo>
                    <a:pt x="476" y="496"/>
                  </a:lnTo>
                  <a:lnTo>
                    <a:pt x="476" y="442"/>
                  </a:lnTo>
                  <a:lnTo>
                    <a:pt x="476" y="442"/>
                  </a:lnTo>
                  <a:lnTo>
                    <a:pt x="476" y="416"/>
                  </a:lnTo>
                  <a:lnTo>
                    <a:pt x="476" y="413"/>
                  </a:lnTo>
                  <a:lnTo>
                    <a:pt x="476" y="413"/>
                  </a:lnTo>
                  <a:lnTo>
                    <a:pt x="482" y="413"/>
                  </a:lnTo>
                  <a:lnTo>
                    <a:pt x="482" y="413"/>
                  </a:lnTo>
                  <a:lnTo>
                    <a:pt x="504" y="413"/>
                  </a:lnTo>
                  <a:lnTo>
                    <a:pt x="504" y="413"/>
                  </a:lnTo>
                  <a:lnTo>
                    <a:pt x="696" y="407"/>
                  </a:lnTo>
                  <a:lnTo>
                    <a:pt x="696" y="407"/>
                  </a:lnTo>
                  <a:lnTo>
                    <a:pt x="857" y="401"/>
                  </a:lnTo>
                  <a:lnTo>
                    <a:pt x="857" y="401"/>
                  </a:lnTo>
                  <a:lnTo>
                    <a:pt x="983" y="396"/>
                  </a:lnTo>
                  <a:lnTo>
                    <a:pt x="983" y="396"/>
                  </a:lnTo>
                  <a:lnTo>
                    <a:pt x="1060" y="393"/>
                  </a:lnTo>
                  <a:lnTo>
                    <a:pt x="1060" y="393"/>
                  </a:lnTo>
                  <a:lnTo>
                    <a:pt x="1089" y="390"/>
                  </a:lnTo>
                  <a:lnTo>
                    <a:pt x="1089" y="390"/>
                  </a:lnTo>
                  <a:lnTo>
                    <a:pt x="1060" y="390"/>
                  </a:lnTo>
                  <a:lnTo>
                    <a:pt x="1060" y="390"/>
                  </a:lnTo>
                  <a:lnTo>
                    <a:pt x="983" y="384"/>
                  </a:lnTo>
                  <a:close/>
                  <a:moveTo>
                    <a:pt x="46" y="296"/>
                  </a:moveTo>
                  <a:lnTo>
                    <a:pt x="46" y="296"/>
                  </a:lnTo>
                  <a:close/>
                  <a:moveTo>
                    <a:pt x="456" y="413"/>
                  </a:moveTo>
                  <a:lnTo>
                    <a:pt x="456" y="413"/>
                  </a:lnTo>
                  <a:close/>
                  <a:moveTo>
                    <a:pt x="427" y="516"/>
                  </a:moveTo>
                  <a:lnTo>
                    <a:pt x="427" y="51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96"/>
              <a:endParaRPr lang="en-US" sz="2400">
                <a:solidFill>
                  <a:srgbClr val="58595D"/>
                </a:solidFill>
              </a:endParaRPr>
            </a:p>
          </p:txBody>
        </p:sp>
      </p:grpSp>
      <p:grpSp>
        <p:nvGrpSpPr>
          <p:cNvPr id="1228" name="Group 1227"/>
          <p:cNvGrpSpPr/>
          <p:nvPr/>
        </p:nvGrpSpPr>
        <p:grpSpPr>
          <a:xfrm>
            <a:off x="4761516" y="4583129"/>
            <a:ext cx="792146" cy="1153569"/>
            <a:chOff x="2002000" y="2815690"/>
            <a:chExt cx="1605212" cy="1695661"/>
          </a:xfrm>
        </p:grpSpPr>
        <p:sp>
          <p:nvSpPr>
            <p:cNvPr id="1404" name="Oval 1403"/>
            <p:cNvSpPr/>
            <p:nvPr/>
          </p:nvSpPr>
          <p:spPr>
            <a:xfrm flipV="1">
              <a:off x="2768682" y="3191753"/>
              <a:ext cx="498284" cy="84184"/>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60">
                <a:lnSpc>
                  <a:spcPct val="90000"/>
                </a:lnSpc>
                <a:spcBef>
                  <a:spcPts val="300"/>
                </a:spcBef>
              </a:pPr>
              <a:endParaRPr lang="en-US" sz="1600" dirty="0">
                <a:solidFill>
                  <a:srgbClr val="FFFFFF"/>
                </a:solidFill>
                <a:latin typeface="Dual 300" panose="02000503020000020004" pitchFamily="2" charset="0"/>
              </a:endParaRPr>
            </a:p>
          </p:txBody>
        </p:sp>
        <p:grpSp>
          <p:nvGrpSpPr>
            <p:cNvPr id="1403" name="Group 1402"/>
            <p:cNvGrpSpPr/>
            <p:nvPr/>
          </p:nvGrpSpPr>
          <p:grpSpPr>
            <a:xfrm>
              <a:off x="2002000" y="2815690"/>
              <a:ext cx="1605212" cy="1695661"/>
              <a:chOff x="1737777" y="2302734"/>
              <a:chExt cx="1605212" cy="1695661"/>
            </a:xfrm>
          </p:grpSpPr>
          <p:grpSp>
            <p:nvGrpSpPr>
              <p:cNvPr id="1405" name="Group 1404"/>
              <p:cNvGrpSpPr>
                <a:grpSpLocks noChangeAspect="1"/>
              </p:cNvGrpSpPr>
              <p:nvPr/>
            </p:nvGrpSpPr>
            <p:grpSpPr>
              <a:xfrm>
                <a:off x="2185217" y="3067420"/>
                <a:ext cx="714802" cy="203542"/>
                <a:chOff x="919163" y="4543425"/>
                <a:chExt cx="1976437" cy="320675"/>
              </a:xfrm>
              <a:solidFill>
                <a:schemeClr val="tx1">
                  <a:alpha val="84000"/>
                </a:schemeClr>
              </a:solidFill>
            </p:grpSpPr>
            <p:sp>
              <p:nvSpPr>
                <p:cNvPr id="1417" name="Freeform 169"/>
                <p:cNvSpPr>
                  <a:spLocks noChangeArrowheads="1"/>
                </p:cNvSpPr>
                <p:nvPr/>
              </p:nvSpPr>
              <p:spPr bwMode="auto">
                <a:xfrm>
                  <a:off x="2563813" y="4551363"/>
                  <a:ext cx="327025" cy="115887"/>
                </a:xfrm>
                <a:custGeom>
                  <a:avLst/>
                  <a:gdLst>
                    <a:gd name="T0" fmla="*/ 8 w 909"/>
                    <a:gd name="T1" fmla="*/ 6 h 322"/>
                    <a:gd name="T2" fmla="*/ 8 w 909"/>
                    <a:gd name="T3" fmla="*/ 6 h 322"/>
                    <a:gd name="T4" fmla="*/ 37 w 909"/>
                    <a:gd name="T5" fmla="*/ 20 h 322"/>
                    <a:gd name="T6" fmla="*/ 37 w 909"/>
                    <a:gd name="T7" fmla="*/ 20 h 322"/>
                    <a:gd name="T8" fmla="*/ 137 w 909"/>
                    <a:gd name="T9" fmla="*/ 63 h 322"/>
                    <a:gd name="T10" fmla="*/ 137 w 909"/>
                    <a:gd name="T11" fmla="*/ 63 h 322"/>
                    <a:gd name="T12" fmla="*/ 280 w 909"/>
                    <a:gd name="T13" fmla="*/ 123 h 322"/>
                    <a:gd name="T14" fmla="*/ 280 w 909"/>
                    <a:gd name="T15" fmla="*/ 123 h 322"/>
                    <a:gd name="T16" fmla="*/ 361 w 909"/>
                    <a:gd name="T17" fmla="*/ 155 h 322"/>
                    <a:gd name="T18" fmla="*/ 361 w 909"/>
                    <a:gd name="T19" fmla="*/ 155 h 322"/>
                    <a:gd name="T20" fmla="*/ 444 w 909"/>
                    <a:gd name="T21" fmla="*/ 183 h 322"/>
                    <a:gd name="T22" fmla="*/ 444 w 909"/>
                    <a:gd name="T23" fmla="*/ 183 h 322"/>
                    <a:gd name="T24" fmla="*/ 529 w 909"/>
                    <a:gd name="T25" fmla="*/ 215 h 322"/>
                    <a:gd name="T26" fmla="*/ 529 w 909"/>
                    <a:gd name="T27" fmla="*/ 215 h 322"/>
                    <a:gd name="T28" fmla="*/ 613 w 909"/>
                    <a:gd name="T29" fmla="*/ 241 h 322"/>
                    <a:gd name="T30" fmla="*/ 613 w 909"/>
                    <a:gd name="T31" fmla="*/ 241 h 322"/>
                    <a:gd name="T32" fmla="*/ 762 w 909"/>
                    <a:gd name="T33" fmla="*/ 287 h 322"/>
                    <a:gd name="T34" fmla="*/ 762 w 909"/>
                    <a:gd name="T35" fmla="*/ 287 h 322"/>
                    <a:gd name="T36" fmla="*/ 868 w 909"/>
                    <a:gd name="T37" fmla="*/ 312 h 322"/>
                    <a:gd name="T38" fmla="*/ 868 w 909"/>
                    <a:gd name="T39" fmla="*/ 312 h 322"/>
                    <a:gd name="T40" fmla="*/ 896 w 909"/>
                    <a:gd name="T41" fmla="*/ 321 h 322"/>
                    <a:gd name="T42" fmla="*/ 896 w 909"/>
                    <a:gd name="T43" fmla="*/ 321 h 322"/>
                    <a:gd name="T44" fmla="*/ 908 w 909"/>
                    <a:gd name="T45" fmla="*/ 321 h 322"/>
                    <a:gd name="T46" fmla="*/ 908 w 909"/>
                    <a:gd name="T47" fmla="*/ 321 h 322"/>
                    <a:gd name="T48" fmla="*/ 899 w 909"/>
                    <a:gd name="T49" fmla="*/ 318 h 322"/>
                    <a:gd name="T50" fmla="*/ 899 w 909"/>
                    <a:gd name="T51" fmla="*/ 318 h 322"/>
                    <a:gd name="T52" fmla="*/ 870 w 909"/>
                    <a:gd name="T53" fmla="*/ 304 h 322"/>
                    <a:gd name="T54" fmla="*/ 870 w 909"/>
                    <a:gd name="T55" fmla="*/ 304 h 322"/>
                    <a:gd name="T56" fmla="*/ 770 w 909"/>
                    <a:gd name="T57" fmla="*/ 258 h 322"/>
                    <a:gd name="T58" fmla="*/ 770 w 909"/>
                    <a:gd name="T59" fmla="*/ 258 h 322"/>
                    <a:gd name="T60" fmla="*/ 627 w 909"/>
                    <a:gd name="T61" fmla="*/ 200 h 322"/>
                    <a:gd name="T62" fmla="*/ 627 w 909"/>
                    <a:gd name="T63" fmla="*/ 200 h 322"/>
                    <a:gd name="T64" fmla="*/ 547 w 909"/>
                    <a:gd name="T65" fmla="*/ 169 h 322"/>
                    <a:gd name="T66" fmla="*/ 547 w 909"/>
                    <a:gd name="T67" fmla="*/ 169 h 322"/>
                    <a:gd name="T68" fmla="*/ 461 w 909"/>
                    <a:gd name="T69" fmla="*/ 137 h 322"/>
                    <a:gd name="T70" fmla="*/ 461 w 909"/>
                    <a:gd name="T71" fmla="*/ 137 h 322"/>
                    <a:gd name="T72" fmla="*/ 375 w 909"/>
                    <a:gd name="T73" fmla="*/ 109 h 322"/>
                    <a:gd name="T74" fmla="*/ 375 w 909"/>
                    <a:gd name="T75" fmla="*/ 109 h 322"/>
                    <a:gd name="T76" fmla="*/ 295 w 909"/>
                    <a:gd name="T77" fmla="*/ 83 h 322"/>
                    <a:gd name="T78" fmla="*/ 295 w 909"/>
                    <a:gd name="T79" fmla="*/ 83 h 322"/>
                    <a:gd name="T80" fmla="*/ 146 w 909"/>
                    <a:gd name="T81" fmla="*/ 37 h 322"/>
                    <a:gd name="T82" fmla="*/ 146 w 909"/>
                    <a:gd name="T83" fmla="*/ 37 h 322"/>
                    <a:gd name="T84" fmla="*/ 40 w 909"/>
                    <a:gd name="T85" fmla="*/ 9 h 322"/>
                    <a:gd name="T86" fmla="*/ 40 w 909"/>
                    <a:gd name="T87" fmla="*/ 9 h 322"/>
                    <a:gd name="T88" fmla="*/ 8 w 909"/>
                    <a:gd name="T89" fmla="*/ 3 h 322"/>
                    <a:gd name="T90" fmla="*/ 8 w 909"/>
                    <a:gd name="T91" fmla="*/ 3 h 322"/>
                    <a:gd name="T92" fmla="*/ 0 w 909"/>
                    <a:gd name="T93" fmla="*/ 0 h 322"/>
                    <a:gd name="T94" fmla="*/ 0 w 909"/>
                    <a:gd name="T95" fmla="*/ 0 h 322"/>
                    <a:gd name="T96" fmla="*/ 8 w 909"/>
                    <a:gd name="T97" fmla="*/ 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9" h="322">
                      <a:moveTo>
                        <a:pt x="8" y="6"/>
                      </a:moveTo>
                      <a:lnTo>
                        <a:pt x="8" y="6"/>
                      </a:lnTo>
                      <a:lnTo>
                        <a:pt x="37" y="20"/>
                      </a:lnTo>
                      <a:lnTo>
                        <a:pt x="37" y="20"/>
                      </a:lnTo>
                      <a:lnTo>
                        <a:pt x="137" y="63"/>
                      </a:lnTo>
                      <a:lnTo>
                        <a:pt x="137" y="63"/>
                      </a:lnTo>
                      <a:lnTo>
                        <a:pt x="280" y="123"/>
                      </a:lnTo>
                      <a:lnTo>
                        <a:pt x="280" y="123"/>
                      </a:lnTo>
                      <a:lnTo>
                        <a:pt x="361" y="155"/>
                      </a:lnTo>
                      <a:lnTo>
                        <a:pt x="361" y="155"/>
                      </a:lnTo>
                      <a:lnTo>
                        <a:pt x="444" y="183"/>
                      </a:lnTo>
                      <a:lnTo>
                        <a:pt x="444" y="183"/>
                      </a:lnTo>
                      <a:lnTo>
                        <a:pt x="529" y="215"/>
                      </a:lnTo>
                      <a:lnTo>
                        <a:pt x="529" y="215"/>
                      </a:lnTo>
                      <a:lnTo>
                        <a:pt x="613" y="241"/>
                      </a:lnTo>
                      <a:lnTo>
                        <a:pt x="613" y="241"/>
                      </a:lnTo>
                      <a:lnTo>
                        <a:pt x="762" y="287"/>
                      </a:lnTo>
                      <a:lnTo>
                        <a:pt x="762" y="287"/>
                      </a:lnTo>
                      <a:lnTo>
                        <a:pt x="868" y="312"/>
                      </a:lnTo>
                      <a:lnTo>
                        <a:pt x="868" y="312"/>
                      </a:lnTo>
                      <a:lnTo>
                        <a:pt x="896" y="321"/>
                      </a:lnTo>
                      <a:lnTo>
                        <a:pt x="896" y="321"/>
                      </a:lnTo>
                      <a:lnTo>
                        <a:pt x="908" y="321"/>
                      </a:lnTo>
                      <a:lnTo>
                        <a:pt x="908" y="321"/>
                      </a:lnTo>
                      <a:lnTo>
                        <a:pt x="899" y="318"/>
                      </a:lnTo>
                      <a:lnTo>
                        <a:pt x="899" y="318"/>
                      </a:lnTo>
                      <a:lnTo>
                        <a:pt x="870" y="304"/>
                      </a:lnTo>
                      <a:lnTo>
                        <a:pt x="870" y="304"/>
                      </a:lnTo>
                      <a:lnTo>
                        <a:pt x="770" y="258"/>
                      </a:lnTo>
                      <a:lnTo>
                        <a:pt x="770" y="258"/>
                      </a:lnTo>
                      <a:lnTo>
                        <a:pt x="627" y="200"/>
                      </a:lnTo>
                      <a:lnTo>
                        <a:pt x="627" y="200"/>
                      </a:lnTo>
                      <a:lnTo>
                        <a:pt x="547" y="169"/>
                      </a:lnTo>
                      <a:lnTo>
                        <a:pt x="547" y="169"/>
                      </a:lnTo>
                      <a:lnTo>
                        <a:pt x="461" y="137"/>
                      </a:lnTo>
                      <a:lnTo>
                        <a:pt x="461" y="137"/>
                      </a:lnTo>
                      <a:lnTo>
                        <a:pt x="375" y="109"/>
                      </a:lnTo>
                      <a:lnTo>
                        <a:pt x="375" y="109"/>
                      </a:lnTo>
                      <a:lnTo>
                        <a:pt x="295" y="83"/>
                      </a:lnTo>
                      <a:lnTo>
                        <a:pt x="295" y="83"/>
                      </a:lnTo>
                      <a:lnTo>
                        <a:pt x="146" y="37"/>
                      </a:lnTo>
                      <a:lnTo>
                        <a:pt x="146" y="37"/>
                      </a:lnTo>
                      <a:lnTo>
                        <a:pt x="40" y="9"/>
                      </a:lnTo>
                      <a:lnTo>
                        <a:pt x="40" y="9"/>
                      </a:lnTo>
                      <a:lnTo>
                        <a:pt x="8" y="3"/>
                      </a:lnTo>
                      <a:lnTo>
                        <a:pt x="8" y="3"/>
                      </a:lnTo>
                      <a:lnTo>
                        <a:pt x="0" y="0"/>
                      </a:lnTo>
                      <a:lnTo>
                        <a:pt x="0" y="0"/>
                      </a:lnTo>
                      <a:lnTo>
                        <a:pt x="8" y="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418" name="Freeform 170"/>
                <p:cNvSpPr>
                  <a:spLocks noChangeArrowheads="1"/>
                </p:cNvSpPr>
                <p:nvPr/>
              </p:nvSpPr>
              <p:spPr bwMode="auto">
                <a:xfrm>
                  <a:off x="1282700" y="4543425"/>
                  <a:ext cx="1281113" cy="14288"/>
                </a:xfrm>
                <a:custGeom>
                  <a:avLst/>
                  <a:gdLst>
                    <a:gd name="T0" fmla="*/ 555 w 3558"/>
                    <a:gd name="T1" fmla="*/ 31 h 41"/>
                    <a:gd name="T2" fmla="*/ 555 w 3558"/>
                    <a:gd name="T3" fmla="*/ 31 h 41"/>
                    <a:gd name="T4" fmla="*/ 824 w 3558"/>
                    <a:gd name="T5" fmla="*/ 34 h 41"/>
                    <a:gd name="T6" fmla="*/ 824 w 3558"/>
                    <a:gd name="T7" fmla="*/ 34 h 41"/>
                    <a:gd name="T8" fmla="*/ 1125 w 3558"/>
                    <a:gd name="T9" fmla="*/ 37 h 41"/>
                    <a:gd name="T10" fmla="*/ 1125 w 3558"/>
                    <a:gd name="T11" fmla="*/ 37 h 41"/>
                    <a:gd name="T12" fmla="*/ 1446 w 3558"/>
                    <a:gd name="T13" fmla="*/ 40 h 41"/>
                    <a:gd name="T14" fmla="*/ 1446 w 3558"/>
                    <a:gd name="T15" fmla="*/ 40 h 41"/>
                    <a:gd name="T16" fmla="*/ 1778 w 3558"/>
                    <a:gd name="T17" fmla="*/ 40 h 41"/>
                    <a:gd name="T18" fmla="*/ 1778 w 3558"/>
                    <a:gd name="T19" fmla="*/ 40 h 41"/>
                    <a:gd name="T20" fmla="*/ 2110 w 3558"/>
                    <a:gd name="T21" fmla="*/ 40 h 41"/>
                    <a:gd name="T22" fmla="*/ 2110 w 3558"/>
                    <a:gd name="T23" fmla="*/ 40 h 41"/>
                    <a:gd name="T24" fmla="*/ 2431 w 3558"/>
                    <a:gd name="T25" fmla="*/ 37 h 41"/>
                    <a:gd name="T26" fmla="*/ 2431 w 3558"/>
                    <a:gd name="T27" fmla="*/ 37 h 41"/>
                    <a:gd name="T28" fmla="*/ 2732 w 3558"/>
                    <a:gd name="T29" fmla="*/ 34 h 41"/>
                    <a:gd name="T30" fmla="*/ 2732 w 3558"/>
                    <a:gd name="T31" fmla="*/ 34 h 41"/>
                    <a:gd name="T32" fmla="*/ 3001 w 3558"/>
                    <a:gd name="T33" fmla="*/ 31 h 41"/>
                    <a:gd name="T34" fmla="*/ 3001 w 3558"/>
                    <a:gd name="T35" fmla="*/ 31 h 41"/>
                    <a:gd name="T36" fmla="*/ 3402 w 3558"/>
                    <a:gd name="T37" fmla="*/ 23 h 41"/>
                    <a:gd name="T38" fmla="*/ 3402 w 3558"/>
                    <a:gd name="T39" fmla="*/ 23 h 41"/>
                    <a:gd name="T40" fmla="*/ 3557 w 3558"/>
                    <a:gd name="T41" fmla="*/ 20 h 41"/>
                    <a:gd name="T42" fmla="*/ 3557 w 3558"/>
                    <a:gd name="T43" fmla="*/ 20 h 41"/>
                    <a:gd name="T44" fmla="*/ 3402 w 3558"/>
                    <a:gd name="T45" fmla="*/ 14 h 41"/>
                    <a:gd name="T46" fmla="*/ 3402 w 3558"/>
                    <a:gd name="T47" fmla="*/ 14 h 41"/>
                    <a:gd name="T48" fmla="*/ 3001 w 3558"/>
                    <a:gd name="T49" fmla="*/ 8 h 41"/>
                    <a:gd name="T50" fmla="*/ 3001 w 3558"/>
                    <a:gd name="T51" fmla="*/ 8 h 41"/>
                    <a:gd name="T52" fmla="*/ 2732 w 3558"/>
                    <a:gd name="T53" fmla="*/ 3 h 41"/>
                    <a:gd name="T54" fmla="*/ 2732 w 3558"/>
                    <a:gd name="T55" fmla="*/ 3 h 41"/>
                    <a:gd name="T56" fmla="*/ 2431 w 3558"/>
                    <a:gd name="T57" fmla="*/ 3 h 41"/>
                    <a:gd name="T58" fmla="*/ 2431 w 3558"/>
                    <a:gd name="T59" fmla="*/ 3 h 41"/>
                    <a:gd name="T60" fmla="*/ 2110 w 3558"/>
                    <a:gd name="T61" fmla="*/ 0 h 41"/>
                    <a:gd name="T62" fmla="*/ 2110 w 3558"/>
                    <a:gd name="T63" fmla="*/ 0 h 41"/>
                    <a:gd name="T64" fmla="*/ 1778 w 3558"/>
                    <a:gd name="T65" fmla="*/ 0 h 41"/>
                    <a:gd name="T66" fmla="*/ 1778 w 3558"/>
                    <a:gd name="T67" fmla="*/ 0 h 41"/>
                    <a:gd name="T68" fmla="*/ 1446 w 3558"/>
                    <a:gd name="T69" fmla="*/ 0 h 41"/>
                    <a:gd name="T70" fmla="*/ 1446 w 3558"/>
                    <a:gd name="T71" fmla="*/ 0 h 41"/>
                    <a:gd name="T72" fmla="*/ 1125 w 3558"/>
                    <a:gd name="T73" fmla="*/ 3 h 41"/>
                    <a:gd name="T74" fmla="*/ 1125 w 3558"/>
                    <a:gd name="T75" fmla="*/ 3 h 41"/>
                    <a:gd name="T76" fmla="*/ 824 w 3558"/>
                    <a:gd name="T77" fmla="*/ 3 h 41"/>
                    <a:gd name="T78" fmla="*/ 824 w 3558"/>
                    <a:gd name="T79" fmla="*/ 3 h 41"/>
                    <a:gd name="T80" fmla="*/ 555 w 3558"/>
                    <a:gd name="T81" fmla="*/ 8 h 41"/>
                    <a:gd name="T82" fmla="*/ 555 w 3558"/>
                    <a:gd name="T83" fmla="*/ 8 h 41"/>
                    <a:gd name="T84" fmla="*/ 154 w 3558"/>
                    <a:gd name="T85" fmla="*/ 14 h 41"/>
                    <a:gd name="T86" fmla="*/ 154 w 3558"/>
                    <a:gd name="T87" fmla="*/ 14 h 41"/>
                    <a:gd name="T88" fmla="*/ 0 w 3558"/>
                    <a:gd name="T89" fmla="*/ 20 h 41"/>
                    <a:gd name="T90" fmla="*/ 0 w 3558"/>
                    <a:gd name="T91" fmla="*/ 20 h 41"/>
                    <a:gd name="T92" fmla="*/ 154 w 3558"/>
                    <a:gd name="T93" fmla="*/ 23 h 41"/>
                    <a:gd name="T94" fmla="*/ 154 w 3558"/>
                    <a:gd name="T95" fmla="*/ 23 h 41"/>
                    <a:gd name="T96" fmla="*/ 555 w 3558"/>
                    <a:gd name="T97"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58" h="41">
                      <a:moveTo>
                        <a:pt x="555" y="31"/>
                      </a:moveTo>
                      <a:lnTo>
                        <a:pt x="555" y="31"/>
                      </a:lnTo>
                      <a:lnTo>
                        <a:pt x="824" y="34"/>
                      </a:lnTo>
                      <a:lnTo>
                        <a:pt x="824" y="34"/>
                      </a:lnTo>
                      <a:lnTo>
                        <a:pt x="1125" y="37"/>
                      </a:lnTo>
                      <a:lnTo>
                        <a:pt x="1125" y="37"/>
                      </a:lnTo>
                      <a:lnTo>
                        <a:pt x="1446" y="40"/>
                      </a:lnTo>
                      <a:lnTo>
                        <a:pt x="1446" y="40"/>
                      </a:lnTo>
                      <a:lnTo>
                        <a:pt x="1778" y="40"/>
                      </a:lnTo>
                      <a:lnTo>
                        <a:pt x="1778" y="40"/>
                      </a:lnTo>
                      <a:lnTo>
                        <a:pt x="2110" y="40"/>
                      </a:lnTo>
                      <a:lnTo>
                        <a:pt x="2110" y="40"/>
                      </a:lnTo>
                      <a:lnTo>
                        <a:pt x="2431" y="37"/>
                      </a:lnTo>
                      <a:lnTo>
                        <a:pt x="2431" y="37"/>
                      </a:lnTo>
                      <a:lnTo>
                        <a:pt x="2732" y="34"/>
                      </a:lnTo>
                      <a:lnTo>
                        <a:pt x="2732" y="34"/>
                      </a:lnTo>
                      <a:lnTo>
                        <a:pt x="3001" y="31"/>
                      </a:lnTo>
                      <a:lnTo>
                        <a:pt x="3001" y="31"/>
                      </a:lnTo>
                      <a:lnTo>
                        <a:pt x="3402" y="23"/>
                      </a:lnTo>
                      <a:lnTo>
                        <a:pt x="3402" y="23"/>
                      </a:lnTo>
                      <a:lnTo>
                        <a:pt x="3557" y="20"/>
                      </a:lnTo>
                      <a:lnTo>
                        <a:pt x="3557" y="20"/>
                      </a:lnTo>
                      <a:lnTo>
                        <a:pt x="3402" y="14"/>
                      </a:lnTo>
                      <a:lnTo>
                        <a:pt x="3402" y="14"/>
                      </a:lnTo>
                      <a:lnTo>
                        <a:pt x="3001" y="8"/>
                      </a:lnTo>
                      <a:lnTo>
                        <a:pt x="3001" y="8"/>
                      </a:lnTo>
                      <a:lnTo>
                        <a:pt x="2732" y="3"/>
                      </a:lnTo>
                      <a:lnTo>
                        <a:pt x="2732" y="3"/>
                      </a:lnTo>
                      <a:lnTo>
                        <a:pt x="2431" y="3"/>
                      </a:lnTo>
                      <a:lnTo>
                        <a:pt x="2431" y="3"/>
                      </a:lnTo>
                      <a:lnTo>
                        <a:pt x="2110" y="0"/>
                      </a:lnTo>
                      <a:lnTo>
                        <a:pt x="2110" y="0"/>
                      </a:lnTo>
                      <a:lnTo>
                        <a:pt x="1778" y="0"/>
                      </a:lnTo>
                      <a:lnTo>
                        <a:pt x="1778" y="0"/>
                      </a:lnTo>
                      <a:lnTo>
                        <a:pt x="1446" y="0"/>
                      </a:lnTo>
                      <a:lnTo>
                        <a:pt x="1446" y="0"/>
                      </a:lnTo>
                      <a:lnTo>
                        <a:pt x="1125" y="3"/>
                      </a:lnTo>
                      <a:lnTo>
                        <a:pt x="1125" y="3"/>
                      </a:lnTo>
                      <a:lnTo>
                        <a:pt x="824" y="3"/>
                      </a:lnTo>
                      <a:lnTo>
                        <a:pt x="824" y="3"/>
                      </a:lnTo>
                      <a:lnTo>
                        <a:pt x="555" y="8"/>
                      </a:lnTo>
                      <a:lnTo>
                        <a:pt x="555" y="8"/>
                      </a:lnTo>
                      <a:lnTo>
                        <a:pt x="154" y="14"/>
                      </a:lnTo>
                      <a:lnTo>
                        <a:pt x="154" y="14"/>
                      </a:lnTo>
                      <a:lnTo>
                        <a:pt x="0" y="20"/>
                      </a:lnTo>
                      <a:lnTo>
                        <a:pt x="0" y="20"/>
                      </a:lnTo>
                      <a:lnTo>
                        <a:pt x="154" y="23"/>
                      </a:lnTo>
                      <a:lnTo>
                        <a:pt x="154" y="23"/>
                      </a:lnTo>
                      <a:lnTo>
                        <a:pt x="555"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419" name="Freeform 171"/>
                <p:cNvSpPr>
                  <a:spLocks noChangeArrowheads="1"/>
                </p:cNvSpPr>
                <p:nvPr/>
              </p:nvSpPr>
              <p:spPr bwMode="auto">
                <a:xfrm>
                  <a:off x="919163" y="4551363"/>
                  <a:ext cx="1976437" cy="312737"/>
                </a:xfrm>
                <a:custGeom>
                  <a:avLst/>
                  <a:gdLst>
                    <a:gd name="T0" fmla="*/ 4107 w 5492"/>
                    <a:gd name="T1" fmla="*/ 318 h 869"/>
                    <a:gd name="T2" fmla="*/ 1395 w 5492"/>
                    <a:gd name="T3" fmla="*/ 312 h 869"/>
                    <a:gd name="T4" fmla="*/ 496 w 5492"/>
                    <a:gd name="T5" fmla="*/ 186 h 869"/>
                    <a:gd name="T6" fmla="*/ 940 w 5492"/>
                    <a:gd name="T7" fmla="*/ 0 h 869"/>
                    <a:gd name="T8" fmla="*/ 484 w 5492"/>
                    <a:gd name="T9" fmla="*/ 149 h 869"/>
                    <a:gd name="T10" fmla="*/ 26 w 5492"/>
                    <a:gd name="T11" fmla="*/ 312 h 869"/>
                    <a:gd name="T12" fmla="*/ 6 w 5492"/>
                    <a:gd name="T13" fmla="*/ 326 h 869"/>
                    <a:gd name="T14" fmla="*/ 0 w 5492"/>
                    <a:gd name="T15" fmla="*/ 473 h 869"/>
                    <a:gd name="T16" fmla="*/ 0 w 5492"/>
                    <a:gd name="T17" fmla="*/ 593 h 869"/>
                    <a:gd name="T18" fmla="*/ 9 w 5492"/>
                    <a:gd name="T19" fmla="*/ 836 h 869"/>
                    <a:gd name="T20" fmla="*/ 12 w 5492"/>
                    <a:gd name="T21" fmla="*/ 851 h 869"/>
                    <a:gd name="T22" fmla="*/ 40 w 5492"/>
                    <a:gd name="T23" fmla="*/ 868 h 869"/>
                    <a:gd name="T24" fmla="*/ 4013 w 5492"/>
                    <a:gd name="T25" fmla="*/ 848 h 869"/>
                    <a:gd name="T26" fmla="*/ 4675 w 5492"/>
                    <a:gd name="T27" fmla="*/ 831 h 869"/>
                    <a:gd name="T28" fmla="*/ 1363 w 5492"/>
                    <a:gd name="T29" fmla="*/ 808 h 869"/>
                    <a:gd name="T30" fmla="*/ 716 w 5492"/>
                    <a:gd name="T31" fmla="*/ 753 h 869"/>
                    <a:gd name="T32" fmla="*/ 719 w 5492"/>
                    <a:gd name="T33" fmla="*/ 673 h 869"/>
                    <a:gd name="T34" fmla="*/ 728 w 5492"/>
                    <a:gd name="T35" fmla="*/ 510 h 869"/>
                    <a:gd name="T36" fmla="*/ 719 w 5492"/>
                    <a:gd name="T37" fmla="*/ 496 h 869"/>
                    <a:gd name="T38" fmla="*/ 710 w 5492"/>
                    <a:gd name="T39" fmla="*/ 493 h 869"/>
                    <a:gd name="T40" fmla="*/ 444 w 5492"/>
                    <a:gd name="T41" fmla="*/ 487 h 869"/>
                    <a:gd name="T42" fmla="*/ 310 w 5492"/>
                    <a:gd name="T43" fmla="*/ 487 h 869"/>
                    <a:gd name="T44" fmla="*/ 178 w 5492"/>
                    <a:gd name="T45" fmla="*/ 484 h 869"/>
                    <a:gd name="T46" fmla="*/ 161 w 5492"/>
                    <a:gd name="T47" fmla="*/ 493 h 869"/>
                    <a:gd name="T48" fmla="*/ 155 w 5492"/>
                    <a:gd name="T49" fmla="*/ 590 h 869"/>
                    <a:gd name="T50" fmla="*/ 155 w 5492"/>
                    <a:gd name="T51" fmla="*/ 753 h 869"/>
                    <a:gd name="T52" fmla="*/ 72 w 5492"/>
                    <a:gd name="T53" fmla="*/ 805 h 869"/>
                    <a:gd name="T54" fmla="*/ 78 w 5492"/>
                    <a:gd name="T55" fmla="*/ 593 h 869"/>
                    <a:gd name="T56" fmla="*/ 80 w 5492"/>
                    <a:gd name="T57" fmla="*/ 473 h 869"/>
                    <a:gd name="T58" fmla="*/ 2074 w 5492"/>
                    <a:gd name="T59" fmla="*/ 389 h 869"/>
                    <a:gd name="T60" fmla="*/ 5439 w 5492"/>
                    <a:gd name="T61" fmla="*/ 378 h 869"/>
                    <a:gd name="T62" fmla="*/ 5448 w 5492"/>
                    <a:gd name="T63" fmla="*/ 593 h 869"/>
                    <a:gd name="T64" fmla="*/ 5457 w 5492"/>
                    <a:gd name="T65" fmla="*/ 716 h 869"/>
                    <a:gd name="T66" fmla="*/ 5474 w 5492"/>
                    <a:gd name="T67" fmla="*/ 716 h 869"/>
                    <a:gd name="T68" fmla="*/ 5479 w 5492"/>
                    <a:gd name="T69" fmla="*/ 593 h 869"/>
                    <a:gd name="T70" fmla="*/ 5491 w 5492"/>
                    <a:gd name="T71" fmla="*/ 349 h 869"/>
                    <a:gd name="T72" fmla="*/ 5482 w 5492"/>
                    <a:gd name="T73" fmla="*/ 332 h 869"/>
                    <a:gd name="T74" fmla="*/ 198 w 5492"/>
                    <a:gd name="T75" fmla="*/ 753 h 869"/>
                    <a:gd name="T76" fmla="*/ 201 w 5492"/>
                    <a:gd name="T77" fmla="*/ 590 h 869"/>
                    <a:gd name="T78" fmla="*/ 310 w 5492"/>
                    <a:gd name="T79" fmla="*/ 533 h 869"/>
                    <a:gd name="T80" fmla="*/ 444 w 5492"/>
                    <a:gd name="T81" fmla="*/ 533 h 869"/>
                    <a:gd name="T82" fmla="*/ 579 w 5492"/>
                    <a:gd name="T83" fmla="*/ 530 h 869"/>
                    <a:gd name="T84" fmla="*/ 699 w 5492"/>
                    <a:gd name="T85" fmla="*/ 590 h 869"/>
                    <a:gd name="T86" fmla="*/ 705 w 5492"/>
                    <a:gd name="T87" fmla="*/ 753 h 869"/>
                    <a:gd name="T88" fmla="*/ 198 w 5492"/>
                    <a:gd name="T89" fmla="*/ 80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92" h="869">
                      <a:moveTo>
                        <a:pt x="5465" y="326"/>
                      </a:moveTo>
                      <a:lnTo>
                        <a:pt x="5465" y="326"/>
                      </a:lnTo>
                      <a:lnTo>
                        <a:pt x="4107" y="318"/>
                      </a:lnTo>
                      <a:lnTo>
                        <a:pt x="2753" y="315"/>
                      </a:lnTo>
                      <a:lnTo>
                        <a:pt x="2074" y="312"/>
                      </a:lnTo>
                      <a:lnTo>
                        <a:pt x="1395" y="312"/>
                      </a:lnTo>
                      <a:lnTo>
                        <a:pt x="183" y="312"/>
                      </a:lnTo>
                      <a:lnTo>
                        <a:pt x="272" y="275"/>
                      </a:lnTo>
                      <a:lnTo>
                        <a:pt x="496" y="186"/>
                      </a:lnTo>
                      <a:lnTo>
                        <a:pt x="719" y="95"/>
                      </a:lnTo>
                      <a:lnTo>
                        <a:pt x="828" y="49"/>
                      </a:lnTo>
                      <a:lnTo>
                        <a:pt x="940" y="0"/>
                      </a:lnTo>
                      <a:lnTo>
                        <a:pt x="825" y="37"/>
                      </a:lnTo>
                      <a:lnTo>
                        <a:pt x="710" y="74"/>
                      </a:lnTo>
                      <a:lnTo>
                        <a:pt x="484" y="149"/>
                      </a:lnTo>
                      <a:lnTo>
                        <a:pt x="255" y="226"/>
                      </a:lnTo>
                      <a:lnTo>
                        <a:pt x="29" y="304"/>
                      </a:lnTo>
                      <a:lnTo>
                        <a:pt x="26" y="312"/>
                      </a:lnTo>
                      <a:lnTo>
                        <a:pt x="26" y="312"/>
                      </a:lnTo>
                      <a:lnTo>
                        <a:pt x="15" y="318"/>
                      </a:lnTo>
                      <a:lnTo>
                        <a:pt x="6" y="326"/>
                      </a:lnTo>
                      <a:lnTo>
                        <a:pt x="0" y="338"/>
                      </a:lnTo>
                      <a:lnTo>
                        <a:pt x="0" y="352"/>
                      </a:lnTo>
                      <a:lnTo>
                        <a:pt x="0" y="473"/>
                      </a:lnTo>
                      <a:lnTo>
                        <a:pt x="0" y="533"/>
                      </a:lnTo>
                      <a:lnTo>
                        <a:pt x="0" y="533"/>
                      </a:lnTo>
                      <a:lnTo>
                        <a:pt x="0" y="593"/>
                      </a:lnTo>
                      <a:lnTo>
                        <a:pt x="3" y="716"/>
                      </a:lnTo>
                      <a:lnTo>
                        <a:pt x="6" y="776"/>
                      </a:lnTo>
                      <a:lnTo>
                        <a:pt x="9" y="836"/>
                      </a:lnTo>
                      <a:lnTo>
                        <a:pt x="9" y="836"/>
                      </a:lnTo>
                      <a:lnTo>
                        <a:pt x="9" y="836"/>
                      </a:lnTo>
                      <a:lnTo>
                        <a:pt x="12" y="851"/>
                      </a:lnTo>
                      <a:lnTo>
                        <a:pt x="17" y="859"/>
                      </a:lnTo>
                      <a:lnTo>
                        <a:pt x="26" y="865"/>
                      </a:lnTo>
                      <a:lnTo>
                        <a:pt x="40" y="868"/>
                      </a:lnTo>
                      <a:lnTo>
                        <a:pt x="1363" y="862"/>
                      </a:lnTo>
                      <a:lnTo>
                        <a:pt x="2690" y="856"/>
                      </a:lnTo>
                      <a:lnTo>
                        <a:pt x="4013" y="848"/>
                      </a:lnTo>
                      <a:lnTo>
                        <a:pt x="4675" y="842"/>
                      </a:lnTo>
                      <a:lnTo>
                        <a:pt x="5336" y="836"/>
                      </a:lnTo>
                      <a:lnTo>
                        <a:pt x="4675" y="831"/>
                      </a:lnTo>
                      <a:lnTo>
                        <a:pt x="4013" y="825"/>
                      </a:lnTo>
                      <a:lnTo>
                        <a:pt x="2690" y="816"/>
                      </a:lnTo>
                      <a:lnTo>
                        <a:pt x="1363" y="808"/>
                      </a:lnTo>
                      <a:lnTo>
                        <a:pt x="713" y="808"/>
                      </a:lnTo>
                      <a:lnTo>
                        <a:pt x="713" y="808"/>
                      </a:lnTo>
                      <a:lnTo>
                        <a:pt x="716" y="753"/>
                      </a:lnTo>
                      <a:lnTo>
                        <a:pt x="716" y="753"/>
                      </a:lnTo>
                      <a:lnTo>
                        <a:pt x="719" y="673"/>
                      </a:lnTo>
                      <a:lnTo>
                        <a:pt x="719" y="673"/>
                      </a:lnTo>
                      <a:lnTo>
                        <a:pt x="725" y="590"/>
                      </a:lnTo>
                      <a:lnTo>
                        <a:pt x="728" y="510"/>
                      </a:lnTo>
                      <a:lnTo>
                        <a:pt x="728" y="510"/>
                      </a:lnTo>
                      <a:lnTo>
                        <a:pt x="725" y="504"/>
                      </a:lnTo>
                      <a:lnTo>
                        <a:pt x="722" y="498"/>
                      </a:lnTo>
                      <a:lnTo>
                        <a:pt x="719" y="496"/>
                      </a:lnTo>
                      <a:lnTo>
                        <a:pt x="713" y="493"/>
                      </a:lnTo>
                      <a:lnTo>
                        <a:pt x="710" y="493"/>
                      </a:lnTo>
                      <a:lnTo>
                        <a:pt x="710" y="493"/>
                      </a:lnTo>
                      <a:lnTo>
                        <a:pt x="579" y="490"/>
                      </a:lnTo>
                      <a:lnTo>
                        <a:pt x="579" y="490"/>
                      </a:lnTo>
                      <a:lnTo>
                        <a:pt x="444" y="487"/>
                      </a:lnTo>
                      <a:lnTo>
                        <a:pt x="444" y="487"/>
                      </a:lnTo>
                      <a:lnTo>
                        <a:pt x="378" y="487"/>
                      </a:lnTo>
                      <a:lnTo>
                        <a:pt x="310" y="487"/>
                      </a:lnTo>
                      <a:lnTo>
                        <a:pt x="310" y="487"/>
                      </a:lnTo>
                      <a:lnTo>
                        <a:pt x="178" y="484"/>
                      </a:lnTo>
                      <a:lnTo>
                        <a:pt x="178" y="484"/>
                      </a:lnTo>
                      <a:lnTo>
                        <a:pt x="178" y="484"/>
                      </a:lnTo>
                      <a:lnTo>
                        <a:pt x="169" y="487"/>
                      </a:lnTo>
                      <a:lnTo>
                        <a:pt x="161" y="493"/>
                      </a:lnTo>
                      <a:lnTo>
                        <a:pt x="155" y="501"/>
                      </a:lnTo>
                      <a:lnTo>
                        <a:pt x="152" y="510"/>
                      </a:lnTo>
                      <a:lnTo>
                        <a:pt x="155" y="590"/>
                      </a:lnTo>
                      <a:lnTo>
                        <a:pt x="155" y="590"/>
                      </a:lnTo>
                      <a:lnTo>
                        <a:pt x="155" y="673"/>
                      </a:lnTo>
                      <a:lnTo>
                        <a:pt x="155" y="753"/>
                      </a:lnTo>
                      <a:lnTo>
                        <a:pt x="155" y="753"/>
                      </a:lnTo>
                      <a:lnTo>
                        <a:pt x="158" y="805"/>
                      </a:lnTo>
                      <a:lnTo>
                        <a:pt x="72" y="805"/>
                      </a:lnTo>
                      <a:lnTo>
                        <a:pt x="75" y="776"/>
                      </a:lnTo>
                      <a:lnTo>
                        <a:pt x="75" y="716"/>
                      </a:lnTo>
                      <a:lnTo>
                        <a:pt x="78" y="593"/>
                      </a:lnTo>
                      <a:lnTo>
                        <a:pt x="78" y="593"/>
                      </a:lnTo>
                      <a:lnTo>
                        <a:pt x="80" y="533"/>
                      </a:lnTo>
                      <a:lnTo>
                        <a:pt x="80" y="473"/>
                      </a:lnTo>
                      <a:lnTo>
                        <a:pt x="80" y="392"/>
                      </a:lnTo>
                      <a:lnTo>
                        <a:pt x="1395" y="392"/>
                      </a:lnTo>
                      <a:lnTo>
                        <a:pt x="2074" y="389"/>
                      </a:lnTo>
                      <a:lnTo>
                        <a:pt x="2753" y="389"/>
                      </a:lnTo>
                      <a:lnTo>
                        <a:pt x="4107" y="384"/>
                      </a:lnTo>
                      <a:lnTo>
                        <a:pt x="5439" y="378"/>
                      </a:lnTo>
                      <a:lnTo>
                        <a:pt x="5442" y="473"/>
                      </a:lnTo>
                      <a:lnTo>
                        <a:pt x="5442" y="473"/>
                      </a:lnTo>
                      <a:lnTo>
                        <a:pt x="5448" y="593"/>
                      </a:lnTo>
                      <a:lnTo>
                        <a:pt x="5454" y="653"/>
                      </a:lnTo>
                      <a:lnTo>
                        <a:pt x="5457" y="716"/>
                      </a:lnTo>
                      <a:lnTo>
                        <a:pt x="5457" y="716"/>
                      </a:lnTo>
                      <a:lnTo>
                        <a:pt x="5465" y="836"/>
                      </a:lnTo>
                      <a:lnTo>
                        <a:pt x="5465" y="836"/>
                      </a:lnTo>
                      <a:lnTo>
                        <a:pt x="5474" y="716"/>
                      </a:lnTo>
                      <a:lnTo>
                        <a:pt x="5476" y="653"/>
                      </a:lnTo>
                      <a:lnTo>
                        <a:pt x="5479" y="593"/>
                      </a:lnTo>
                      <a:lnTo>
                        <a:pt x="5479" y="593"/>
                      </a:lnTo>
                      <a:lnTo>
                        <a:pt x="5485" y="473"/>
                      </a:lnTo>
                      <a:lnTo>
                        <a:pt x="5491" y="352"/>
                      </a:lnTo>
                      <a:lnTo>
                        <a:pt x="5491" y="349"/>
                      </a:lnTo>
                      <a:lnTo>
                        <a:pt x="5491" y="349"/>
                      </a:lnTo>
                      <a:lnTo>
                        <a:pt x="5488" y="341"/>
                      </a:lnTo>
                      <a:lnTo>
                        <a:pt x="5482" y="332"/>
                      </a:lnTo>
                      <a:lnTo>
                        <a:pt x="5476" y="326"/>
                      </a:lnTo>
                      <a:lnTo>
                        <a:pt x="5465" y="326"/>
                      </a:lnTo>
                      <a:close/>
                      <a:moveTo>
                        <a:pt x="198" y="753"/>
                      </a:moveTo>
                      <a:lnTo>
                        <a:pt x="201" y="673"/>
                      </a:lnTo>
                      <a:lnTo>
                        <a:pt x="201" y="673"/>
                      </a:lnTo>
                      <a:lnTo>
                        <a:pt x="201" y="590"/>
                      </a:lnTo>
                      <a:lnTo>
                        <a:pt x="201" y="533"/>
                      </a:lnTo>
                      <a:lnTo>
                        <a:pt x="201" y="533"/>
                      </a:lnTo>
                      <a:lnTo>
                        <a:pt x="310" y="533"/>
                      </a:lnTo>
                      <a:lnTo>
                        <a:pt x="378" y="533"/>
                      </a:lnTo>
                      <a:lnTo>
                        <a:pt x="378" y="533"/>
                      </a:lnTo>
                      <a:lnTo>
                        <a:pt x="444" y="533"/>
                      </a:lnTo>
                      <a:lnTo>
                        <a:pt x="444" y="533"/>
                      </a:lnTo>
                      <a:lnTo>
                        <a:pt x="579" y="530"/>
                      </a:lnTo>
                      <a:lnTo>
                        <a:pt x="579" y="530"/>
                      </a:lnTo>
                      <a:lnTo>
                        <a:pt x="696" y="527"/>
                      </a:lnTo>
                      <a:lnTo>
                        <a:pt x="699" y="590"/>
                      </a:lnTo>
                      <a:lnTo>
                        <a:pt x="699" y="590"/>
                      </a:lnTo>
                      <a:lnTo>
                        <a:pt x="702" y="673"/>
                      </a:lnTo>
                      <a:lnTo>
                        <a:pt x="702" y="673"/>
                      </a:lnTo>
                      <a:lnTo>
                        <a:pt x="705" y="753"/>
                      </a:lnTo>
                      <a:lnTo>
                        <a:pt x="705" y="753"/>
                      </a:lnTo>
                      <a:lnTo>
                        <a:pt x="708" y="808"/>
                      </a:lnTo>
                      <a:lnTo>
                        <a:pt x="198" y="805"/>
                      </a:lnTo>
                      <a:lnTo>
                        <a:pt x="198" y="805"/>
                      </a:lnTo>
                      <a:lnTo>
                        <a:pt x="198" y="75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420" name="Freeform 172"/>
                <p:cNvSpPr>
                  <a:spLocks noChangeArrowheads="1"/>
                </p:cNvSpPr>
                <p:nvPr/>
              </p:nvSpPr>
              <p:spPr bwMode="auto">
                <a:xfrm>
                  <a:off x="1970088" y="4725988"/>
                  <a:ext cx="857250" cy="92075"/>
                </a:xfrm>
                <a:custGeom>
                  <a:avLst/>
                  <a:gdLst>
                    <a:gd name="T0" fmla="*/ 49 w 2381"/>
                    <a:gd name="T1" fmla="*/ 129 h 256"/>
                    <a:gd name="T2" fmla="*/ 49 w 2381"/>
                    <a:gd name="T3" fmla="*/ 49 h 256"/>
                    <a:gd name="T4" fmla="*/ 902 w 2381"/>
                    <a:gd name="T5" fmla="*/ 49 h 256"/>
                    <a:gd name="T6" fmla="*/ 1779 w 2381"/>
                    <a:gd name="T7" fmla="*/ 46 h 256"/>
                    <a:gd name="T8" fmla="*/ 2352 w 2381"/>
                    <a:gd name="T9" fmla="*/ 78 h 256"/>
                    <a:gd name="T10" fmla="*/ 2354 w 2381"/>
                    <a:gd name="T11" fmla="*/ 129 h 256"/>
                    <a:gd name="T12" fmla="*/ 2357 w 2381"/>
                    <a:gd name="T13" fmla="*/ 183 h 256"/>
                    <a:gd name="T14" fmla="*/ 2363 w 2381"/>
                    <a:gd name="T15" fmla="*/ 235 h 256"/>
                    <a:gd name="T16" fmla="*/ 2371 w 2381"/>
                    <a:gd name="T17" fmla="*/ 129 h 256"/>
                    <a:gd name="T18" fmla="*/ 2377 w 2381"/>
                    <a:gd name="T19" fmla="*/ 78 h 256"/>
                    <a:gd name="T20" fmla="*/ 2380 w 2381"/>
                    <a:gd name="T21" fmla="*/ 26 h 256"/>
                    <a:gd name="T22" fmla="*/ 2377 w 2381"/>
                    <a:gd name="T23" fmla="*/ 20 h 256"/>
                    <a:gd name="T24" fmla="*/ 2369 w 2381"/>
                    <a:gd name="T25" fmla="*/ 12 h 256"/>
                    <a:gd name="T26" fmla="*/ 2363 w 2381"/>
                    <a:gd name="T27" fmla="*/ 9 h 256"/>
                    <a:gd name="T28" fmla="*/ 1194 w 2381"/>
                    <a:gd name="T29" fmla="*/ 3 h 256"/>
                    <a:gd name="T30" fmla="*/ 610 w 2381"/>
                    <a:gd name="T31" fmla="*/ 3 h 256"/>
                    <a:gd name="T32" fmla="*/ 26 w 2381"/>
                    <a:gd name="T33" fmla="*/ 0 h 256"/>
                    <a:gd name="T34" fmla="*/ 23 w 2381"/>
                    <a:gd name="T35" fmla="*/ 0 h 256"/>
                    <a:gd name="T36" fmla="*/ 9 w 2381"/>
                    <a:gd name="T37" fmla="*/ 9 h 256"/>
                    <a:gd name="T38" fmla="*/ 0 w 2381"/>
                    <a:gd name="T39" fmla="*/ 26 h 256"/>
                    <a:gd name="T40" fmla="*/ 0 w 2381"/>
                    <a:gd name="T41" fmla="*/ 78 h 256"/>
                    <a:gd name="T42" fmla="*/ 3 w 2381"/>
                    <a:gd name="T43" fmla="*/ 183 h 256"/>
                    <a:gd name="T44" fmla="*/ 6 w 2381"/>
                    <a:gd name="T45" fmla="*/ 235 h 256"/>
                    <a:gd name="T46" fmla="*/ 6 w 2381"/>
                    <a:gd name="T47" fmla="*/ 235 h 256"/>
                    <a:gd name="T48" fmla="*/ 11 w 2381"/>
                    <a:gd name="T49" fmla="*/ 249 h 256"/>
                    <a:gd name="T50" fmla="*/ 26 w 2381"/>
                    <a:gd name="T51" fmla="*/ 255 h 256"/>
                    <a:gd name="T52" fmla="*/ 1148 w 2381"/>
                    <a:gd name="T53" fmla="*/ 246 h 256"/>
                    <a:gd name="T54" fmla="*/ 1990 w 2381"/>
                    <a:gd name="T55" fmla="*/ 238 h 256"/>
                    <a:gd name="T56" fmla="*/ 1990 w 2381"/>
                    <a:gd name="T57" fmla="*/ 232 h 256"/>
                    <a:gd name="T58" fmla="*/ 1148 w 2381"/>
                    <a:gd name="T59" fmla="*/ 223 h 256"/>
                    <a:gd name="T60" fmla="*/ 46 w 2381"/>
                    <a:gd name="T61" fmla="*/ 215 h 256"/>
                    <a:gd name="T62" fmla="*/ 46 w 2381"/>
                    <a:gd name="T63" fmla="*/ 18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81" h="256">
                      <a:moveTo>
                        <a:pt x="49" y="129"/>
                      </a:moveTo>
                      <a:lnTo>
                        <a:pt x="49" y="129"/>
                      </a:lnTo>
                      <a:lnTo>
                        <a:pt x="49" y="78"/>
                      </a:lnTo>
                      <a:lnTo>
                        <a:pt x="49" y="49"/>
                      </a:lnTo>
                      <a:lnTo>
                        <a:pt x="610" y="49"/>
                      </a:lnTo>
                      <a:lnTo>
                        <a:pt x="902" y="49"/>
                      </a:lnTo>
                      <a:lnTo>
                        <a:pt x="1194" y="49"/>
                      </a:lnTo>
                      <a:lnTo>
                        <a:pt x="1779" y="46"/>
                      </a:lnTo>
                      <a:lnTo>
                        <a:pt x="2349" y="40"/>
                      </a:lnTo>
                      <a:lnTo>
                        <a:pt x="2352" y="78"/>
                      </a:lnTo>
                      <a:lnTo>
                        <a:pt x="2352" y="78"/>
                      </a:lnTo>
                      <a:lnTo>
                        <a:pt x="2354" y="129"/>
                      </a:lnTo>
                      <a:lnTo>
                        <a:pt x="2357" y="183"/>
                      </a:lnTo>
                      <a:lnTo>
                        <a:pt x="2357" y="183"/>
                      </a:lnTo>
                      <a:lnTo>
                        <a:pt x="2363" y="235"/>
                      </a:lnTo>
                      <a:lnTo>
                        <a:pt x="2363" y="235"/>
                      </a:lnTo>
                      <a:lnTo>
                        <a:pt x="2369" y="183"/>
                      </a:lnTo>
                      <a:lnTo>
                        <a:pt x="2371" y="129"/>
                      </a:lnTo>
                      <a:lnTo>
                        <a:pt x="2371" y="129"/>
                      </a:lnTo>
                      <a:lnTo>
                        <a:pt x="2377" y="78"/>
                      </a:lnTo>
                      <a:lnTo>
                        <a:pt x="2380" y="26"/>
                      </a:lnTo>
                      <a:lnTo>
                        <a:pt x="2380" y="26"/>
                      </a:lnTo>
                      <a:lnTo>
                        <a:pt x="2380" y="26"/>
                      </a:lnTo>
                      <a:lnTo>
                        <a:pt x="2377" y="20"/>
                      </a:lnTo>
                      <a:lnTo>
                        <a:pt x="2374" y="14"/>
                      </a:lnTo>
                      <a:lnTo>
                        <a:pt x="2369" y="12"/>
                      </a:lnTo>
                      <a:lnTo>
                        <a:pt x="2363" y="9"/>
                      </a:lnTo>
                      <a:lnTo>
                        <a:pt x="2363" y="9"/>
                      </a:lnTo>
                      <a:lnTo>
                        <a:pt x="1779" y="6"/>
                      </a:lnTo>
                      <a:lnTo>
                        <a:pt x="1194" y="3"/>
                      </a:lnTo>
                      <a:lnTo>
                        <a:pt x="902" y="3"/>
                      </a:lnTo>
                      <a:lnTo>
                        <a:pt x="610" y="3"/>
                      </a:lnTo>
                      <a:lnTo>
                        <a:pt x="26" y="0"/>
                      </a:lnTo>
                      <a:lnTo>
                        <a:pt x="26" y="0"/>
                      </a:lnTo>
                      <a:lnTo>
                        <a:pt x="23" y="0"/>
                      </a:lnTo>
                      <a:lnTo>
                        <a:pt x="23" y="0"/>
                      </a:lnTo>
                      <a:lnTo>
                        <a:pt x="14" y="3"/>
                      </a:lnTo>
                      <a:lnTo>
                        <a:pt x="9" y="9"/>
                      </a:lnTo>
                      <a:lnTo>
                        <a:pt x="3" y="17"/>
                      </a:lnTo>
                      <a:lnTo>
                        <a:pt x="0" y="26"/>
                      </a:lnTo>
                      <a:lnTo>
                        <a:pt x="0" y="78"/>
                      </a:lnTo>
                      <a:lnTo>
                        <a:pt x="0" y="78"/>
                      </a:lnTo>
                      <a:lnTo>
                        <a:pt x="3" y="129"/>
                      </a:lnTo>
                      <a:lnTo>
                        <a:pt x="3" y="183"/>
                      </a:lnTo>
                      <a:lnTo>
                        <a:pt x="3" y="183"/>
                      </a:lnTo>
                      <a:lnTo>
                        <a:pt x="6" y="235"/>
                      </a:lnTo>
                      <a:lnTo>
                        <a:pt x="6" y="235"/>
                      </a:lnTo>
                      <a:lnTo>
                        <a:pt x="6" y="235"/>
                      </a:lnTo>
                      <a:lnTo>
                        <a:pt x="9" y="243"/>
                      </a:lnTo>
                      <a:lnTo>
                        <a:pt x="11" y="249"/>
                      </a:lnTo>
                      <a:lnTo>
                        <a:pt x="17" y="252"/>
                      </a:lnTo>
                      <a:lnTo>
                        <a:pt x="26" y="255"/>
                      </a:lnTo>
                      <a:lnTo>
                        <a:pt x="587" y="252"/>
                      </a:lnTo>
                      <a:lnTo>
                        <a:pt x="1148" y="246"/>
                      </a:lnTo>
                      <a:lnTo>
                        <a:pt x="1710" y="241"/>
                      </a:lnTo>
                      <a:lnTo>
                        <a:pt x="1990" y="238"/>
                      </a:lnTo>
                      <a:lnTo>
                        <a:pt x="2271" y="235"/>
                      </a:lnTo>
                      <a:lnTo>
                        <a:pt x="1990" y="232"/>
                      </a:lnTo>
                      <a:lnTo>
                        <a:pt x="1710" y="229"/>
                      </a:lnTo>
                      <a:lnTo>
                        <a:pt x="1148" y="223"/>
                      </a:lnTo>
                      <a:lnTo>
                        <a:pt x="587" y="218"/>
                      </a:lnTo>
                      <a:lnTo>
                        <a:pt x="46" y="215"/>
                      </a:lnTo>
                      <a:lnTo>
                        <a:pt x="46" y="215"/>
                      </a:lnTo>
                      <a:lnTo>
                        <a:pt x="46" y="183"/>
                      </a:lnTo>
                      <a:lnTo>
                        <a:pt x="49" y="12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421" name="Freeform 173"/>
                <p:cNvSpPr>
                  <a:spLocks noChangeArrowheads="1"/>
                </p:cNvSpPr>
                <p:nvPr/>
              </p:nvSpPr>
              <p:spPr bwMode="auto">
                <a:xfrm>
                  <a:off x="1700213" y="4764088"/>
                  <a:ext cx="206375" cy="53975"/>
                </a:xfrm>
                <a:custGeom>
                  <a:avLst/>
                  <a:gdLst>
                    <a:gd name="T0" fmla="*/ 48 w 573"/>
                    <a:gd name="T1" fmla="*/ 77 h 150"/>
                    <a:gd name="T2" fmla="*/ 48 w 573"/>
                    <a:gd name="T3" fmla="*/ 49 h 150"/>
                    <a:gd name="T4" fmla="*/ 157 w 573"/>
                    <a:gd name="T5" fmla="*/ 49 h 150"/>
                    <a:gd name="T6" fmla="*/ 226 w 573"/>
                    <a:gd name="T7" fmla="*/ 49 h 150"/>
                    <a:gd name="T8" fmla="*/ 292 w 573"/>
                    <a:gd name="T9" fmla="*/ 46 h 150"/>
                    <a:gd name="T10" fmla="*/ 424 w 573"/>
                    <a:gd name="T11" fmla="*/ 43 h 150"/>
                    <a:gd name="T12" fmla="*/ 544 w 573"/>
                    <a:gd name="T13" fmla="*/ 49 h 150"/>
                    <a:gd name="T14" fmla="*/ 550 w 573"/>
                    <a:gd name="T15" fmla="*/ 77 h 150"/>
                    <a:gd name="T16" fmla="*/ 552 w 573"/>
                    <a:gd name="T17" fmla="*/ 103 h 150"/>
                    <a:gd name="T18" fmla="*/ 558 w 573"/>
                    <a:gd name="T19" fmla="*/ 129 h 150"/>
                    <a:gd name="T20" fmla="*/ 564 w 573"/>
                    <a:gd name="T21" fmla="*/ 103 h 150"/>
                    <a:gd name="T22" fmla="*/ 567 w 573"/>
                    <a:gd name="T23" fmla="*/ 77 h 150"/>
                    <a:gd name="T24" fmla="*/ 569 w 573"/>
                    <a:gd name="T25" fmla="*/ 49 h 150"/>
                    <a:gd name="T26" fmla="*/ 572 w 573"/>
                    <a:gd name="T27" fmla="*/ 23 h 150"/>
                    <a:gd name="T28" fmla="*/ 572 w 573"/>
                    <a:gd name="T29" fmla="*/ 17 h 150"/>
                    <a:gd name="T30" fmla="*/ 567 w 573"/>
                    <a:gd name="T31" fmla="*/ 9 h 150"/>
                    <a:gd name="T32" fmla="*/ 558 w 573"/>
                    <a:gd name="T33" fmla="*/ 9 h 150"/>
                    <a:gd name="T34" fmla="*/ 424 w 573"/>
                    <a:gd name="T35" fmla="*/ 3 h 150"/>
                    <a:gd name="T36" fmla="*/ 292 w 573"/>
                    <a:gd name="T37" fmla="*/ 0 h 150"/>
                    <a:gd name="T38" fmla="*/ 226 w 573"/>
                    <a:gd name="T39" fmla="*/ 0 h 150"/>
                    <a:gd name="T40" fmla="*/ 157 w 573"/>
                    <a:gd name="T41" fmla="*/ 0 h 150"/>
                    <a:gd name="T42" fmla="*/ 25 w 573"/>
                    <a:gd name="T43" fmla="*/ 0 h 150"/>
                    <a:gd name="T44" fmla="*/ 23 w 573"/>
                    <a:gd name="T45" fmla="*/ 0 h 150"/>
                    <a:gd name="T46" fmla="*/ 8 w 573"/>
                    <a:gd name="T47" fmla="*/ 6 h 150"/>
                    <a:gd name="T48" fmla="*/ 0 w 573"/>
                    <a:gd name="T49" fmla="*/ 23 h 150"/>
                    <a:gd name="T50" fmla="*/ 0 w 573"/>
                    <a:gd name="T51" fmla="*/ 49 h 150"/>
                    <a:gd name="T52" fmla="*/ 2 w 573"/>
                    <a:gd name="T53" fmla="*/ 77 h 150"/>
                    <a:gd name="T54" fmla="*/ 2 w 573"/>
                    <a:gd name="T55" fmla="*/ 103 h 150"/>
                    <a:gd name="T56" fmla="*/ 5 w 573"/>
                    <a:gd name="T57" fmla="*/ 132 h 150"/>
                    <a:gd name="T58" fmla="*/ 8 w 573"/>
                    <a:gd name="T59" fmla="*/ 137 h 150"/>
                    <a:gd name="T60" fmla="*/ 17 w 573"/>
                    <a:gd name="T61" fmla="*/ 146 h 150"/>
                    <a:gd name="T62" fmla="*/ 149 w 573"/>
                    <a:gd name="T63" fmla="*/ 146 h 150"/>
                    <a:gd name="T64" fmla="*/ 272 w 573"/>
                    <a:gd name="T65" fmla="*/ 140 h 150"/>
                    <a:gd name="T66" fmla="*/ 395 w 573"/>
                    <a:gd name="T67" fmla="*/ 135 h 150"/>
                    <a:gd name="T68" fmla="*/ 518 w 573"/>
                    <a:gd name="T69" fmla="*/ 129 h 150"/>
                    <a:gd name="T70" fmla="*/ 395 w 573"/>
                    <a:gd name="T71" fmla="*/ 120 h 150"/>
                    <a:gd name="T72" fmla="*/ 149 w 573"/>
                    <a:gd name="T73" fmla="*/ 112 h 150"/>
                    <a:gd name="T74" fmla="*/ 45 w 573"/>
                    <a:gd name="T75" fmla="*/ 109 h 150"/>
                    <a:gd name="T76" fmla="*/ 48 w 573"/>
                    <a:gd name="T77" fmla="*/ 7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3" h="150">
                      <a:moveTo>
                        <a:pt x="48" y="77"/>
                      </a:moveTo>
                      <a:lnTo>
                        <a:pt x="48" y="77"/>
                      </a:lnTo>
                      <a:lnTo>
                        <a:pt x="48" y="49"/>
                      </a:lnTo>
                      <a:lnTo>
                        <a:pt x="48" y="49"/>
                      </a:lnTo>
                      <a:lnTo>
                        <a:pt x="48" y="49"/>
                      </a:lnTo>
                      <a:lnTo>
                        <a:pt x="157" y="49"/>
                      </a:lnTo>
                      <a:lnTo>
                        <a:pt x="226" y="49"/>
                      </a:lnTo>
                      <a:lnTo>
                        <a:pt x="226" y="49"/>
                      </a:lnTo>
                      <a:lnTo>
                        <a:pt x="292" y="46"/>
                      </a:lnTo>
                      <a:lnTo>
                        <a:pt x="292" y="46"/>
                      </a:lnTo>
                      <a:lnTo>
                        <a:pt x="424" y="43"/>
                      </a:lnTo>
                      <a:lnTo>
                        <a:pt x="424" y="43"/>
                      </a:lnTo>
                      <a:lnTo>
                        <a:pt x="544" y="40"/>
                      </a:lnTo>
                      <a:lnTo>
                        <a:pt x="544" y="49"/>
                      </a:lnTo>
                      <a:lnTo>
                        <a:pt x="544" y="49"/>
                      </a:lnTo>
                      <a:lnTo>
                        <a:pt x="550" y="77"/>
                      </a:lnTo>
                      <a:lnTo>
                        <a:pt x="550" y="77"/>
                      </a:lnTo>
                      <a:lnTo>
                        <a:pt x="552" y="103"/>
                      </a:lnTo>
                      <a:lnTo>
                        <a:pt x="552" y="103"/>
                      </a:lnTo>
                      <a:lnTo>
                        <a:pt x="558" y="129"/>
                      </a:lnTo>
                      <a:lnTo>
                        <a:pt x="558" y="129"/>
                      </a:lnTo>
                      <a:lnTo>
                        <a:pt x="564" y="103"/>
                      </a:lnTo>
                      <a:lnTo>
                        <a:pt x="564" y="103"/>
                      </a:lnTo>
                      <a:lnTo>
                        <a:pt x="567" y="77"/>
                      </a:lnTo>
                      <a:lnTo>
                        <a:pt x="567" y="77"/>
                      </a:lnTo>
                      <a:lnTo>
                        <a:pt x="569" y="49"/>
                      </a:lnTo>
                      <a:lnTo>
                        <a:pt x="572" y="23"/>
                      </a:lnTo>
                      <a:lnTo>
                        <a:pt x="572" y="23"/>
                      </a:lnTo>
                      <a:lnTo>
                        <a:pt x="572" y="23"/>
                      </a:lnTo>
                      <a:lnTo>
                        <a:pt x="572" y="17"/>
                      </a:lnTo>
                      <a:lnTo>
                        <a:pt x="569" y="11"/>
                      </a:lnTo>
                      <a:lnTo>
                        <a:pt x="567" y="9"/>
                      </a:lnTo>
                      <a:lnTo>
                        <a:pt x="561" y="9"/>
                      </a:lnTo>
                      <a:lnTo>
                        <a:pt x="558" y="9"/>
                      </a:lnTo>
                      <a:lnTo>
                        <a:pt x="558" y="9"/>
                      </a:lnTo>
                      <a:lnTo>
                        <a:pt x="424" y="3"/>
                      </a:lnTo>
                      <a:lnTo>
                        <a:pt x="424" y="3"/>
                      </a:lnTo>
                      <a:lnTo>
                        <a:pt x="292" y="0"/>
                      </a:lnTo>
                      <a:lnTo>
                        <a:pt x="292" y="0"/>
                      </a:lnTo>
                      <a:lnTo>
                        <a:pt x="226" y="0"/>
                      </a:lnTo>
                      <a:lnTo>
                        <a:pt x="157" y="0"/>
                      </a:lnTo>
                      <a:lnTo>
                        <a:pt x="157" y="0"/>
                      </a:lnTo>
                      <a:lnTo>
                        <a:pt x="25" y="0"/>
                      </a:lnTo>
                      <a:lnTo>
                        <a:pt x="25" y="0"/>
                      </a:lnTo>
                      <a:lnTo>
                        <a:pt x="23" y="0"/>
                      </a:lnTo>
                      <a:lnTo>
                        <a:pt x="23" y="0"/>
                      </a:lnTo>
                      <a:lnTo>
                        <a:pt x="14" y="3"/>
                      </a:lnTo>
                      <a:lnTo>
                        <a:pt x="8" y="6"/>
                      </a:lnTo>
                      <a:lnTo>
                        <a:pt x="2" y="14"/>
                      </a:lnTo>
                      <a:lnTo>
                        <a:pt x="0" y="23"/>
                      </a:lnTo>
                      <a:lnTo>
                        <a:pt x="0" y="23"/>
                      </a:lnTo>
                      <a:lnTo>
                        <a:pt x="0" y="49"/>
                      </a:lnTo>
                      <a:lnTo>
                        <a:pt x="0" y="49"/>
                      </a:lnTo>
                      <a:lnTo>
                        <a:pt x="2" y="77"/>
                      </a:lnTo>
                      <a:lnTo>
                        <a:pt x="2" y="103"/>
                      </a:lnTo>
                      <a:lnTo>
                        <a:pt x="2" y="103"/>
                      </a:lnTo>
                      <a:lnTo>
                        <a:pt x="5" y="129"/>
                      </a:lnTo>
                      <a:lnTo>
                        <a:pt x="5" y="132"/>
                      </a:lnTo>
                      <a:lnTo>
                        <a:pt x="5" y="132"/>
                      </a:lnTo>
                      <a:lnTo>
                        <a:pt x="8" y="137"/>
                      </a:lnTo>
                      <a:lnTo>
                        <a:pt x="11" y="143"/>
                      </a:lnTo>
                      <a:lnTo>
                        <a:pt x="17" y="146"/>
                      </a:lnTo>
                      <a:lnTo>
                        <a:pt x="25" y="149"/>
                      </a:lnTo>
                      <a:lnTo>
                        <a:pt x="149" y="146"/>
                      </a:lnTo>
                      <a:lnTo>
                        <a:pt x="272" y="140"/>
                      </a:lnTo>
                      <a:lnTo>
                        <a:pt x="272" y="140"/>
                      </a:lnTo>
                      <a:lnTo>
                        <a:pt x="395" y="135"/>
                      </a:lnTo>
                      <a:lnTo>
                        <a:pt x="395" y="135"/>
                      </a:lnTo>
                      <a:lnTo>
                        <a:pt x="518" y="129"/>
                      </a:lnTo>
                      <a:lnTo>
                        <a:pt x="518" y="129"/>
                      </a:lnTo>
                      <a:lnTo>
                        <a:pt x="395" y="120"/>
                      </a:lnTo>
                      <a:lnTo>
                        <a:pt x="395" y="120"/>
                      </a:lnTo>
                      <a:lnTo>
                        <a:pt x="272" y="117"/>
                      </a:lnTo>
                      <a:lnTo>
                        <a:pt x="149" y="112"/>
                      </a:lnTo>
                      <a:lnTo>
                        <a:pt x="45" y="109"/>
                      </a:lnTo>
                      <a:lnTo>
                        <a:pt x="45" y="109"/>
                      </a:lnTo>
                      <a:lnTo>
                        <a:pt x="45" y="103"/>
                      </a:lnTo>
                      <a:lnTo>
                        <a:pt x="48" y="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grpSp>
          <p:grpSp>
            <p:nvGrpSpPr>
              <p:cNvPr id="1406" name="Group 1405"/>
              <p:cNvGrpSpPr>
                <a:grpSpLocks noChangeAspect="1"/>
              </p:cNvGrpSpPr>
              <p:nvPr/>
            </p:nvGrpSpPr>
            <p:grpSpPr>
              <a:xfrm>
                <a:off x="2185217" y="3351227"/>
                <a:ext cx="714802" cy="203542"/>
                <a:chOff x="919163" y="4543425"/>
                <a:chExt cx="1976437" cy="320675"/>
              </a:xfrm>
              <a:solidFill>
                <a:schemeClr val="tx1">
                  <a:alpha val="84000"/>
                </a:schemeClr>
              </a:solidFill>
            </p:grpSpPr>
            <p:sp>
              <p:nvSpPr>
                <p:cNvPr id="1412" name="Freeform 169"/>
                <p:cNvSpPr>
                  <a:spLocks noChangeArrowheads="1"/>
                </p:cNvSpPr>
                <p:nvPr/>
              </p:nvSpPr>
              <p:spPr bwMode="auto">
                <a:xfrm>
                  <a:off x="2563813" y="4551363"/>
                  <a:ext cx="327025" cy="115887"/>
                </a:xfrm>
                <a:custGeom>
                  <a:avLst/>
                  <a:gdLst>
                    <a:gd name="T0" fmla="*/ 8 w 909"/>
                    <a:gd name="T1" fmla="*/ 6 h 322"/>
                    <a:gd name="T2" fmla="*/ 8 w 909"/>
                    <a:gd name="T3" fmla="*/ 6 h 322"/>
                    <a:gd name="T4" fmla="*/ 37 w 909"/>
                    <a:gd name="T5" fmla="*/ 20 h 322"/>
                    <a:gd name="T6" fmla="*/ 37 w 909"/>
                    <a:gd name="T7" fmla="*/ 20 h 322"/>
                    <a:gd name="T8" fmla="*/ 137 w 909"/>
                    <a:gd name="T9" fmla="*/ 63 h 322"/>
                    <a:gd name="T10" fmla="*/ 137 w 909"/>
                    <a:gd name="T11" fmla="*/ 63 h 322"/>
                    <a:gd name="T12" fmla="*/ 280 w 909"/>
                    <a:gd name="T13" fmla="*/ 123 h 322"/>
                    <a:gd name="T14" fmla="*/ 280 w 909"/>
                    <a:gd name="T15" fmla="*/ 123 h 322"/>
                    <a:gd name="T16" fmla="*/ 361 w 909"/>
                    <a:gd name="T17" fmla="*/ 155 h 322"/>
                    <a:gd name="T18" fmla="*/ 361 w 909"/>
                    <a:gd name="T19" fmla="*/ 155 h 322"/>
                    <a:gd name="T20" fmla="*/ 444 w 909"/>
                    <a:gd name="T21" fmla="*/ 183 h 322"/>
                    <a:gd name="T22" fmla="*/ 444 w 909"/>
                    <a:gd name="T23" fmla="*/ 183 h 322"/>
                    <a:gd name="T24" fmla="*/ 529 w 909"/>
                    <a:gd name="T25" fmla="*/ 215 h 322"/>
                    <a:gd name="T26" fmla="*/ 529 w 909"/>
                    <a:gd name="T27" fmla="*/ 215 h 322"/>
                    <a:gd name="T28" fmla="*/ 613 w 909"/>
                    <a:gd name="T29" fmla="*/ 241 h 322"/>
                    <a:gd name="T30" fmla="*/ 613 w 909"/>
                    <a:gd name="T31" fmla="*/ 241 h 322"/>
                    <a:gd name="T32" fmla="*/ 762 w 909"/>
                    <a:gd name="T33" fmla="*/ 287 h 322"/>
                    <a:gd name="T34" fmla="*/ 762 w 909"/>
                    <a:gd name="T35" fmla="*/ 287 h 322"/>
                    <a:gd name="T36" fmla="*/ 868 w 909"/>
                    <a:gd name="T37" fmla="*/ 312 h 322"/>
                    <a:gd name="T38" fmla="*/ 868 w 909"/>
                    <a:gd name="T39" fmla="*/ 312 h 322"/>
                    <a:gd name="T40" fmla="*/ 896 w 909"/>
                    <a:gd name="T41" fmla="*/ 321 h 322"/>
                    <a:gd name="T42" fmla="*/ 896 w 909"/>
                    <a:gd name="T43" fmla="*/ 321 h 322"/>
                    <a:gd name="T44" fmla="*/ 908 w 909"/>
                    <a:gd name="T45" fmla="*/ 321 h 322"/>
                    <a:gd name="T46" fmla="*/ 908 w 909"/>
                    <a:gd name="T47" fmla="*/ 321 h 322"/>
                    <a:gd name="T48" fmla="*/ 899 w 909"/>
                    <a:gd name="T49" fmla="*/ 318 h 322"/>
                    <a:gd name="T50" fmla="*/ 899 w 909"/>
                    <a:gd name="T51" fmla="*/ 318 h 322"/>
                    <a:gd name="T52" fmla="*/ 870 w 909"/>
                    <a:gd name="T53" fmla="*/ 304 h 322"/>
                    <a:gd name="T54" fmla="*/ 870 w 909"/>
                    <a:gd name="T55" fmla="*/ 304 h 322"/>
                    <a:gd name="T56" fmla="*/ 770 w 909"/>
                    <a:gd name="T57" fmla="*/ 258 h 322"/>
                    <a:gd name="T58" fmla="*/ 770 w 909"/>
                    <a:gd name="T59" fmla="*/ 258 h 322"/>
                    <a:gd name="T60" fmla="*/ 627 w 909"/>
                    <a:gd name="T61" fmla="*/ 200 h 322"/>
                    <a:gd name="T62" fmla="*/ 627 w 909"/>
                    <a:gd name="T63" fmla="*/ 200 h 322"/>
                    <a:gd name="T64" fmla="*/ 547 w 909"/>
                    <a:gd name="T65" fmla="*/ 169 h 322"/>
                    <a:gd name="T66" fmla="*/ 547 w 909"/>
                    <a:gd name="T67" fmla="*/ 169 h 322"/>
                    <a:gd name="T68" fmla="*/ 461 w 909"/>
                    <a:gd name="T69" fmla="*/ 137 h 322"/>
                    <a:gd name="T70" fmla="*/ 461 w 909"/>
                    <a:gd name="T71" fmla="*/ 137 h 322"/>
                    <a:gd name="T72" fmla="*/ 375 w 909"/>
                    <a:gd name="T73" fmla="*/ 109 h 322"/>
                    <a:gd name="T74" fmla="*/ 375 w 909"/>
                    <a:gd name="T75" fmla="*/ 109 h 322"/>
                    <a:gd name="T76" fmla="*/ 295 w 909"/>
                    <a:gd name="T77" fmla="*/ 83 h 322"/>
                    <a:gd name="T78" fmla="*/ 295 w 909"/>
                    <a:gd name="T79" fmla="*/ 83 h 322"/>
                    <a:gd name="T80" fmla="*/ 146 w 909"/>
                    <a:gd name="T81" fmla="*/ 37 h 322"/>
                    <a:gd name="T82" fmla="*/ 146 w 909"/>
                    <a:gd name="T83" fmla="*/ 37 h 322"/>
                    <a:gd name="T84" fmla="*/ 40 w 909"/>
                    <a:gd name="T85" fmla="*/ 9 h 322"/>
                    <a:gd name="T86" fmla="*/ 40 w 909"/>
                    <a:gd name="T87" fmla="*/ 9 h 322"/>
                    <a:gd name="T88" fmla="*/ 8 w 909"/>
                    <a:gd name="T89" fmla="*/ 3 h 322"/>
                    <a:gd name="T90" fmla="*/ 8 w 909"/>
                    <a:gd name="T91" fmla="*/ 3 h 322"/>
                    <a:gd name="T92" fmla="*/ 0 w 909"/>
                    <a:gd name="T93" fmla="*/ 0 h 322"/>
                    <a:gd name="T94" fmla="*/ 0 w 909"/>
                    <a:gd name="T95" fmla="*/ 0 h 322"/>
                    <a:gd name="T96" fmla="*/ 8 w 909"/>
                    <a:gd name="T97" fmla="*/ 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9" h="322">
                      <a:moveTo>
                        <a:pt x="8" y="6"/>
                      </a:moveTo>
                      <a:lnTo>
                        <a:pt x="8" y="6"/>
                      </a:lnTo>
                      <a:lnTo>
                        <a:pt x="37" y="20"/>
                      </a:lnTo>
                      <a:lnTo>
                        <a:pt x="37" y="20"/>
                      </a:lnTo>
                      <a:lnTo>
                        <a:pt x="137" y="63"/>
                      </a:lnTo>
                      <a:lnTo>
                        <a:pt x="137" y="63"/>
                      </a:lnTo>
                      <a:lnTo>
                        <a:pt x="280" y="123"/>
                      </a:lnTo>
                      <a:lnTo>
                        <a:pt x="280" y="123"/>
                      </a:lnTo>
                      <a:lnTo>
                        <a:pt x="361" y="155"/>
                      </a:lnTo>
                      <a:lnTo>
                        <a:pt x="361" y="155"/>
                      </a:lnTo>
                      <a:lnTo>
                        <a:pt x="444" y="183"/>
                      </a:lnTo>
                      <a:lnTo>
                        <a:pt x="444" y="183"/>
                      </a:lnTo>
                      <a:lnTo>
                        <a:pt x="529" y="215"/>
                      </a:lnTo>
                      <a:lnTo>
                        <a:pt x="529" y="215"/>
                      </a:lnTo>
                      <a:lnTo>
                        <a:pt x="613" y="241"/>
                      </a:lnTo>
                      <a:lnTo>
                        <a:pt x="613" y="241"/>
                      </a:lnTo>
                      <a:lnTo>
                        <a:pt x="762" y="287"/>
                      </a:lnTo>
                      <a:lnTo>
                        <a:pt x="762" y="287"/>
                      </a:lnTo>
                      <a:lnTo>
                        <a:pt x="868" y="312"/>
                      </a:lnTo>
                      <a:lnTo>
                        <a:pt x="868" y="312"/>
                      </a:lnTo>
                      <a:lnTo>
                        <a:pt x="896" y="321"/>
                      </a:lnTo>
                      <a:lnTo>
                        <a:pt x="896" y="321"/>
                      </a:lnTo>
                      <a:lnTo>
                        <a:pt x="908" y="321"/>
                      </a:lnTo>
                      <a:lnTo>
                        <a:pt x="908" y="321"/>
                      </a:lnTo>
                      <a:lnTo>
                        <a:pt x="899" y="318"/>
                      </a:lnTo>
                      <a:lnTo>
                        <a:pt x="899" y="318"/>
                      </a:lnTo>
                      <a:lnTo>
                        <a:pt x="870" y="304"/>
                      </a:lnTo>
                      <a:lnTo>
                        <a:pt x="870" y="304"/>
                      </a:lnTo>
                      <a:lnTo>
                        <a:pt x="770" y="258"/>
                      </a:lnTo>
                      <a:lnTo>
                        <a:pt x="770" y="258"/>
                      </a:lnTo>
                      <a:lnTo>
                        <a:pt x="627" y="200"/>
                      </a:lnTo>
                      <a:lnTo>
                        <a:pt x="627" y="200"/>
                      </a:lnTo>
                      <a:lnTo>
                        <a:pt x="547" y="169"/>
                      </a:lnTo>
                      <a:lnTo>
                        <a:pt x="547" y="169"/>
                      </a:lnTo>
                      <a:lnTo>
                        <a:pt x="461" y="137"/>
                      </a:lnTo>
                      <a:lnTo>
                        <a:pt x="461" y="137"/>
                      </a:lnTo>
                      <a:lnTo>
                        <a:pt x="375" y="109"/>
                      </a:lnTo>
                      <a:lnTo>
                        <a:pt x="375" y="109"/>
                      </a:lnTo>
                      <a:lnTo>
                        <a:pt x="295" y="83"/>
                      </a:lnTo>
                      <a:lnTo>
                        <a:pt x="295" y="83"/>
                      </a:lnTo>
                      <a:lnTo>
                        <a:pt x="146" y="37"/>
                      </a:lnTo>
                      <a:lnTo>
                        <a:pt x="146" y="37"/>
                      </a:lnTo>
                      <a:lnTo>
                        <a:pt x="40" y="9"/>
                      </a:lnTo>
                      <a:lnTo>
                        <a:pt x="40" y="9"/>
                      </a:lnTo>
                      <a:lnTo>
                        <a:pt x="8" y="3"/>
                      </a:lnTo>
                      <a:lnTo>
                        <a:pt x="8" y="3"/>
                      </a:lnTo>
                      <a:lnTo>
                        <a:pt x="0" y="0"/>
                      </a:lnTo>
                      <a:lnTo>
                        <a:pt x="0" y="0"/>
                      </a:lnTo>
                      <a:lnTo>
                        <a:pt x="8" y="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413" name="Freeform 170"/>
                <p:cNvSpPr>
                  <a:spLocks noChangeArrowheads="1"/>
                </p:cNvSpPr>
                <p:nvPr/>
              </p:nvSpPr>
              <p:spPr bwMode="auto">
                <a:xfrm>
                  <a:off x="1282700" y="4543425"/>
                  <a:ext cx="1281113" cy="14288"/>
                </a:xfrm>
                <a:custGeom>
                  <a:avLst/>
                  <a:gdLst>
                    <a:gd name="T0" fmla="*/ 555 w 3558"/>
                    <a:gd name="T1" fmla="*/ 31 h 41"/>
                    <a:gd name="T2" fmla="*/ 555 w 3558"/>
                    <a:gd name="T3" fmla="*/ 31 h 41"/>
                    <a:gd name="T4" fmla="*/ 824 w 3558"/>
                    <a:gd name="T5" fmla="*/ 34 h 41"/>
                    <a:gd name="T6" fmla="*/ 824 w 3558"/>
                    <a:gd name="T7" fmla="*/ 34 h 41"/>
                    <a:gd name="T8" fmla="*/ 1125 w 3558"/>
                    <a:gd name="T9" fmla="*/ 37 h 41"/>
                    <a:gd name="T10" fmla="*/ 1125 w 3558"/>
                    <a:gd name="T11" fmla="*/ 37 h 41"/>
                    <a:gd name="T12" fmla="*/ 1446 w 3558"/>
                    <a:gd name="T13" fmla="*/ 40 h 41"/>
                    <a:gd name="T14" fmla="*/ 1446 w 3558"/>
                    <a:gd name="T15" fmla="*/ 40 h 41"/>
                    <a:gd name="T16" fmla="*/ 1778 w 3558"/>
                    <a:gd name="T17" fmla="*/ 40 h 41"/>
                    <a:gd name="T18" fmla="*/ 1778 w 3558"/>
                    <a:gd name="T19" fmla="*/ 40 h 41"/>
                    <a:gd name="T20" fmla="*/ 2110 w 3558"/>
                    <a:gd name="T21" fmla="*/ 40 h 41"/>
                    <a:gd name="T22" fmla="*/ 2110 w 3558"/>
                    <a:gd name="T23" fmla="*/ 40 h 41"/>
                    <a:gd name="T24" fmla="*/ 2431 w 3558"/>
                    <a:gd name="T25" fmla="*/ 37 h 41"/>
                    <a:gd name="T26" fmla="*/ 2431 w 3558"/>
                    <a:gd name="T27" fmla="*/ 37 h 41"/>
                    <a:gd name="T28" fmla="*/ 2732 w 3558"/>
                    <a:gd name="T29" fmla="*/ 34 h 41"/>
                    <a:gd name="T30" fmla="*/ 2732 w 3558"/>
                    <a:gd name="T31" fmla="*/ 34 h 41"/>
                    <a:gd name="T32" fmla="*/ 3001 w 3558"/>
                    <a:gd name="T33" fmla="*/ 31 h 41"/>
                    <a:gd name="T34" fmla="*/ 3001 w 3558"/>
                    <a:gd name="T35" fmla="*/ 31 h 41"/>
                    <a:gd name="T36" fmla="*/ 3402 w 3558"/>
                    <a:gd name="T37" fmla="*/ 23 h 41"/>
                    <a:gd name="T38" fmla="*/ 3402 w 3558"/>
                    <a:gd name="T39" fmla="*/ 23 h 41"/>
                    <a:gd name="T40" fmla="*/ 3557 w 3558"/>
                    <a:gd name="T41" fmla="*/ 20 h 41"/>
                    <a:gd name="T42" fmla="*/ 3557 w 3558"/>
                    <a:gd name="T43" fmla="*/ 20 h 41"/>
                    <a:gd name="T44" fmla="*/ 3402 w 3558"/>
                    <a:gd name="T45" fmla="*/ 14 h 41"/>
                    <a:gd name="T46" fmla="*/ 3402 w 3558"/>
                    <a:gd name="T47" fmla="*/ 14 h 41"/>
                    <a:gd name="T48" fmla="*/ 3001 w 3558"/>
                    <a:gd name="T49" fmla="*/ 8 h 41"/>
                    <a:gd name="T50" fmla="*/ 3001 w 3558"/>
                    <a:gd name="T51" fmla="*/ 8 h 41"/>
                    <a:gd name="T52" fmla="*/ 2732 w 3558"/>
                    <a:gd name="T53" fmla="*/ 3 h 41"/>
                    <a:gd name="T54" fmla="*/ 2732 w 3558"/>
                    <a:gd name="T55" fmla="*/ 3 h 41"/>
                    <a:gd name="T56" fmla="*/ 2431 w 3558"/>
                    <a:gd name="T57" fmla="*/ 3 h 41"/>
                    <a:gd name="T58" fmla="*/ 2431 w 3558"/>
                    <a:gd name="T59" fmla="*/ 3 h 41"/>
                    <a:gd name="T60" fmla="*/ 2110 w 3558"/>
                    <a:gd name="T61" fmla="*/ 0 h 41"/>
                    <a:gd name="T62" fmla="*/ 2110 w 3558"/>
                    <a:gd name="T63" fmla="*/ 0 h 41"/>
                    <a:gd name="T64" fmla="*/ 1778 w 3558"/>
                    <a:gd name="T65" fmla="*/ 0 h 41"/>
                    <a:gd name="T66" fmla="*/ 1778 w 3558"/>
                    <a:gd name="T67" fmla="*/ 0 h 41"/>
                    <a:gd name="T68" fmla="*/ 1446 w 3558"/>
                    <a:gd name="T69" fmla="*/ 0 h 41"/>
                    <a:gd name="T70" fmla="*/ 1446 w 3558"/>
                    <a:gd name="T71" fmla="*/ 0 h 41"/>
                    <a:gd name="T72" fmla="*/ 1125 w 3558"/>
                    <a:gd name="T73" fmla="*/ 3 h 41"/>
                    <a:gd name="T74" fmla="*/ 1125 w 3558"/>
                    <a:gd name="T75" fmla="*/ 3 h 41"/>
                    <a:gd name="T76" fmla="*/ 824 w 3558"/>
                    <a:gd name="T77" fmla="*/ 3 h 41"/>
                    <a:gd name="T78" fmla="*/ 824 w 3558"/>
                    <a:gd name="T79" fmla="*/ 3 h 41"/>
                    <a:gd name="T80" fmla="*/ 555 w 3558"/>
                    <a:gd name="T81" fmla="*/ 8 h 41"/>
                    <a:gd name="T82" fmla="*/ 555 w 3558"/>
                    <a:gd name="T83" fmla="*/ 8 h 41"/>
                    <a:gd name="T84" fmla="*/ 154 w 3558"/>
                    <a:gd name="T85" fmla="*/ 14 h 41"/>
                    <a:gd name="T86" fmla="*/ 154 w 3558"/>
                    <a:gd name="T87" fmla="*/ 14 h 41"/>
                    <a:gd name="T88" fmla="*/ 0 w 3558"/>
                    <a:gd name="T89" fmla="*/ 20 h 41"/>
                    <a:gd name="T90" fmla="*/ 0 w 3558"/>
                    <a:gd name="T91" fmla="*/ 20 h 41"/>
                    <a:gd name="T92" fmla="*/ 154 w 3558"/>
                    <a:gd name="T93" fmla="*/ 23 h 41"/>
                    <a:gd name="T94" fmla="*/ 154 w 3558"/>
                    <a:gd name="T95" fmla="*/ 23 h 41"/>
                    <a:gd name="T96" fmla="*/ 555 w 3558"/>
                    <a:gd name="T97"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58" h="41">
                      <a:moveTo>
                        <a:pt x="555" y="31"/>
                      </a:moveTo>
                      <a:lnTo>
                        <a:pt x="555" y="31"/>
                      </a:lnTo>
                      <a:lnTo>
                        <a:pt x="824" y="34"/>
                      </a:lnTo>
                      <a:lnTo>
                        <a:pt x="824" y="34"/>
                      </a:lnTo>
                      <a:lnTo>
                        <a:pt x="1125" y="37"/>
                      </a:lnTo>
                      <a:lnTo>
                        <a:pt x="1125" y="37"/>
                      </a:lnTo>
                      <a:lnTo>
                        <a:pt x="1446" y="40"/>
                      </a:lnTo>
                      <a:lnTo>
                        <a:pt x="1446" y="40"/>
                      </a:lnTo>
                      <a:lnTo>
                        <a:pt x="1778" y="40"/>
                      </a:lnTo>
                      <a:lnTo>
                        <a:pt x="1778" y="40"/>
                      </a:lnTo>
                      <a:lnTo>
                        <a:pt x="2110" y="40"/>
                      </a:lnTo>
                      <a:lnTo>
                        <a:pt x="2110" y="40"/>
                      </a:lnTo>
                      <a:lnTo>
                        <a:pt x="2431" y="37"/>
                      </a:lnTo>
                      <a:lnTo>
                        <a:pt x="2431" y="37"/>
                      </a:lnTo>
                      <a:lnTo>
                        <a:pt x="2732" y="34"/>
                      </a:lnTo>
                      <a:lnTo>
                        <a:pt x="2732" y="34"/>
                      </a:lnTo>
                      <a:lnTo>
                        <a:pt x="3001" y="31"/>
                      </a:lnTo>
                      <a:lnTo>
                        <a:pt x="3001" y="31"/>
                      </a:lnTo>
                      <a:lnTo>
                        <a:pt x="3402" y="23"/>
                      </a:lnTo>
                      <a:lnTo>
                        <a:pt x="3402" y="23"/>
                      </a:lnTo>
                      <a:lnTo>
                        <a:pt x="3557" y="20"/>
                      </a:lnTo>
                      <a:lnTo>
                        <a:pt x="3557" y="20"/>
                      </a:lnTo>
                      <a:lnTo>
                        <a:pt x="3402" y="14"/>
                      </a:lnTo>
                      <a:lnTo>
                        <a:pt x="3402" y="14"/>
                      </a:lnTo>
                      <a:lnTo>
                        <a:pt x="3001" y="8"/>
                      </a:lnTo>
                      <a:lnTo>
                        <a:pt x="3001" y="8"/>
                      </a:lnTo>
                      <a:lnTo>
                        <a:pt x="2732" y="3"/>
                      </a:lnTo>
                      <a:lnTo>
                        <a:pt x="2732" y="3"/>
                      </a:lnTo>
                      <a:lnTo>
                        <a:pt x="2431" y="3"/>
                      </a:lnTo>
                      <a:lnTo>
                        <a:pt x="2431" y="3"/>
                      </a:lnTo>
                      <a:lnTo>
                        <a:pt x="2110" y="0"/>
                      </a:lnTo>
                      <a:lnTo>
                        <a:pt x="2110" y="0"/>
                      </a:lnTo>
                      <a:lnTo>
                        <a:pt x="1778" y="0"/>
                      </a:lnTo>
                      <a:lnTo>
                        <a:pt x="1778" y="0"/>
                      </a:lnTo>
                      <a:lnTo>
                        <a:pt x="1446" y="0"/>
                      </a:lnTo>
                      <a:lnTo>
                        <a:pt x="1446" y="0"/>
                      </a:lnTo>
                      <a:lnTo>
                        <a:pt x="1125" y="3"/>
                      </a:lnTo>
                      <a:lnTo>
                        <a:pt x="1125" y="3"/>
                      </a:lnTo>
                      <a:lnTo>
                        <a:pt x="824" y="3"/>
                      </a:lnTo>
                      <a:lnTo>
                        <a:pt x="824" y="3"/>
                      </a:lnTo>
                      <a:lnTo>
                        <a:pt x="555" y="8"/>
                      </a:lnTo>
                      <a:lnTo>
                        <a:pt x="555" y="8"/>
                      </a:lnTo>
                      <a:lnTo>
                        <a:pt x="154" y="14"/>
                      </a:lnTo>
                      <a:lnTo>
                        <a:pt x="154" y="14"/>
                      </a:lnTo>
                      <a:lnTo>
                        <a:pt x="0" y="20"/>
                      </a:lnTo>
                      <a:lnTo>
                        <a:pt x="0" y="20"/>
                      </a:lnTo>
                      <a:lnTo>
                        <a:pt x="154" y="23"/>
                      </a:lnTo>
                      <a:lnTo>
                        <a:pt x="154" y="23"/>
                      </a:lnTo>
                      <a:lnTo>
                        <a:pt x="555"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414" name="Freeform 171"/>
                <p:cNvSpPr>
                  <a:spLocks noChangeArrowheads="1"/>
                </p:cNvSpPr>
                <p:nvPr/>
              </p:nvSpPr>
              <p:spPr bwMode="auto">
                <a:xfrm>
                  <a:off x="919163" y="4551363"/>
                  <a:ext cx="1976437" cy="312737"/>
                </a:xfrm>
                <a:custGeom>
                  <a:avLst/>
                  <a:gdLst>
                    <a:gd name="T0" fmla="*/ 4107 w 5492"/>
                    <a:gd name="T1" fmla="*/ 318 h 869"/>
                    <a:gd name="T2" fmla="*/ 1395 w 5492"/>
                    <a:gd name="T3" fmla="*/ 312 h 869"/>
                    <a:gd name="T4" fmla="*/ 496 w 5492"/>
                    <a:gd name="T5" fmla="*/ 186 h 869"/>
                    <a:gd name="T6" fmla="*/ 940 w 5492"/>
                    <a:gd name="T7" fmla="*/ 0 h 869"/>
                    <a:gd name="T8" fmla="*/ 484 w 5492"/>
                    <a:gd name="T9" fmla="*/ 149 h 869"/>
                    <a:gd name="T10" fmla="*/ 26 w 5492"/>
                    <a:gd name="T11" fmla="*/ 312 h 869"/>
                    <a:gd name="T12" fmla="*/ 6 w 5492"/>
                    <a:gd name="T13" fmla="*/ 326 h 869"/>
                    <a:gd name="T14" fmla="*/ 0 w 5492"/>
                    <a:gd name="T15" fmla="*/ 473 h 869"/>
                    <a:gd name="T16" fmla="*/ 0 w 5492"/>
                    <a:gd name="T17" fmla="*/ 593 h 869"/>
                    <a:gd name="T18" fmla="*/ 9 w 5492"/>
                    <a:gd name="T19" fmla="*/ 836 h 869"/>
                    <a:gd name="T20" fmla="*/ 12 w 5492"/>
                    <a:gd name="T21" fmla="*/ 851 h 869"/>
                    <a:gd name="T22" fmla="*/ 40 w 5492"/>
                    <a:gd name="T23" fmla="*/ 868 h 869"/>
                    <a:gd name="T24" fmla="*/ 4013 w 5492"/>
                    <a:gd name="T25" fmla="*/ 848 h 869"/>
                    <a:gd name="T26" fmla="*/ 4675 w 5492"/>
                    <a:gd name="T27" fmla="*/ 831 h 869"/>
                    <a:gd name="T28" fmla="*/ 1363 w 5492"/>
                    <a:gd name="T29" fmla="*/ 808 h 869"/>
                    <a:gd name="T30" fmla="*/ 716 w 5492"/>
                    <a:gd name="T31" fmla="*/ 753 h 869"/>
                    <a:gd name="T32" fmla="*/ 719 w 5492"/>
                    <a:gd name="T33" fmla="*/ 673 h 869"/>
                    <a:gd name="T34" fmla="*/ 728 w 5492"/>
                    <a:gd name="T35" fmla="*/ 510 h 869"/>
                    <a:gd name="T36" fmla="*/ 719 w 5492"/>
                    <a:gd name="T37" fmla="*/ 496 h 869"/>
                    <a:gd name="T38" fmla="*/ 710 w 5492"/>
                    <a:gd name="T39" fmla="*/ 493 h 869"/>
                    <a:gd name="T40" fmla="*/ 444 w 5492"/>
                    <a:gd name="T41" fmla="*/ 487 h 869"/>
                    <a:gd name="T42" fmla="*/ 310 w 5492"/>
                    <a:gd name="T43" fmla="*/ 487 h 869"/>
                    <a:gd name="T44" fmla="*/ 178 w 5492"/>
                    <a:gd name="T45" fmla="*/ 484 h 869"/>
                    <a:gd name="T46" fmla="*/ 161 w 5492"/>
                    <a:gd name="T47" fmla="*/ 493 h 869"/>
                    <a:gd name="T48" fmla="*/ 155 w 5492"/>
                    <a:gd name="T49" fmla="*/ 590 h 869"/>
                    <a:gd name="T50" fmla="*/ 155 w 5492"/>
                    <a:gd name="T51" fmla="*/ 753 h 869"/>
                    <a:gd name="T52" fmla="*/ 72 w 5492"/>
                    <a:gd name="T53" fmla="*/ 805 h 869"/>
                    <a:gd name="T54" fmla="*/ 78 w 5492"/>
                    <a:gd name="T55" fmla="*/ 593 h 869"/>
                    <a:gd name="T56" fmla="*/ 80 w 5492"/>
                    <a:gd name="T57" fmla="*/ 473 h 869"/>
                    <a:gd name="T58" fmla="*/ 2074 w 5492"/>
                    <a:gd name="T59" fmla="*/ 389 h 869"/>
                    <a:gd name="T60" fmla="*/ 5439 w 5492"/>
                    <a:gd name="T61" fmla="*/ 378 h 869"/>
                    <a:gd name="T62" fmla="*/ 5448 w 5492"/>
                    <a:gd name="T63" fmla="*/ 593 h 869"/>
                    <a:gd name="T64" fmla="*/ 5457 w 5492"/>
                    <a:gd name="T65" fmla="*/ 716 h 869"/>
                    <a:gd name="T66" fmla="*/ 5474 w 5492"/>
                    <a:gd name="T67" fmla="*/ 716 h 869"/>
                    <a:gd name="T68" fmla="*/ 5479 w 5492"/>
                    <a:gd name="T69" fmla="*/ 593 h 869"/>
                    <a:gd name="T70" fmla="*/ 5491 w 5492"/>
                    <a:gd name="T71" fmla="*/ 349 h 869"/>
                    <a:gd name="T72" fmla="*/ 5482 w 5492"/>
                    <a:gd name="T73" fmla="*/ 332 h 869"/>
                    <a:gd name="T74" fmla="*/ 198 w 5492"/>
                    <a:gd name="T75" fmla="*/ 753 h 869"/>
                    <a:gd name="T76" fmla="*/ 201 w 5492"/>
                    <a:gd name="T77" fmla="*/ 590 h 869"/>
                    <a:gd name="T78" fmla="*/ 310 w 5492"/>
                    <a:gd name="T79" fmla="*/ 533 h 869"/>
                    <a:gd name="T80" fmla="*/ 444 w 5492"/>
                    <a:gd name="T81" fmla="*/ 533 h 869"/>
                    <a:gd name="T82" fmla="*/ 579 w 5492"/>
                    <a:gd name="T83" fmla="*/ 530 h 869"/>
                    <a:gd name="T84" fmla="*/ 699 w 5492"/>
                    <a:gd name="T85" fmla="*/ 590 h 869"/>
                    <a:gd name="T86" fmla="*/ 705 w 5492"/>
                    <a:gd name="T87" fmla="*/ 753 h 869"/>
                    <a:gd name="T88" fmla="*/ 198 w 5492"/>
                    <a:gd name="T89" fmla="*/ 80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92" h="869">
                      <a:moveTo>
                        <a:pt x="5465" y="326"/>
                      </a:moveTo>
                      <a:lnTo>
                        <a:pt x="5465" y="326"/>
                      </a:lnTo>
                      <a:lnTo>
                        <a:pt x="4107" y="318"/>
                      </a:lnTo>
                      <a:lnTo>
                        <a:pt x="2753" y="315"/>
                      </a:lnTo>
                      <a:lnTo>
                        <a:pt x="2074" y="312"/>
                      </a:lnTo>
                      <a:lnTo>
                        <a:pt x="1395" y="312"/>
                      </a:lnTo>
                      <a:lnTo>
                        <a:pt x="183" y="312"/>
                      </a:lnTo>
                      <a:lnTo>
                        <a:pt x="272" y="275"/>
                      </a:lnTo>
                      <a:lnTo>
                        <a:pt x="496" y="186"/>
                      </a:lnTo>
                      <a:lnTo>
                        <a:pt x="719" y="95"/>
                      </a:lnTo>
                      <a:lnTo>
                        <a:pt x="828" y="49"/>
                      </a:lnTo>
                      <a:lnTo>
                        <a:pt x="940" y="0"/>
                      </a:lnTo>
                      <a:lnTo>
                        <a:pt x="825" y="37"/>
                      </a:lnTo>
                      <a:lnTo>
                        <a:pt x="710" y="74"/>
                      </a:lnTo>
                      <a:lnTo>
                        <a:pt x="484" y="149"/>
                      </a:lnTo>
                      <a:lnTo>
                        <a:pt x="255" y="226"/>
                      </a:lnTo>
                      <a:lnTo>
                        <a:pt x="29" y="304"/>
                      </a:lnTo>
                      <a:lnTo>
                        <a:pt x="26" y="312"/>
                      </a:lnTo>
                      <a:lnTo>
                        <a:pt x="26" y="312"/>
                      </a:lnTo>
                      <a:lnTo>
                        <a:pt x="15" y="318"/>
                      </a:lnTo>
                      <a:lnTo>
                        <a:pt x="6" y="326"/>
                      </a:lnTo>
                      <a:lnTo>
                        <a:pt x="0" y="338"/>
                      </a:lnTo>
                      <a:lnTo>
                        <a:pt x="0" y="352"/>
                      </a:lnTo>
                      <a:lnTo>
                        <a:pt x="0" y="473"/>
                      </a:lnTo>
                      <a:lnTo>
                        <a:pt x="0" y="533"/>
                      </a:lnTo>
                      <a:lnTo>
                        <a:pt x="0" y="533"/>
                      </a:lnTo>
                      <a:lnTo>
                        <a:pt x="0" y="593"/>
                      </a:lnTo>
                      <a:lnTo>
                        <a:pt x="3" y="716"/>
                      </a:lnTo>
                      <a:lnTo>
                        <a:pt x="6" y="776"/>
                      </a:lnTo>
                      <a:lnTo>
                        <a:pt x="9" y="836"/>
                      </a:lnTo>
                      <a:lnTo>
                        <a:pt x="9" y="836"/>
                      </a:lnTo>
                      <a:lnTo>
                        <a:pt x="9" y="836"/>
                      </a:lnTo>
                      <a:lnTo>
                        <a:pt x="12" y="851"/>
                      </a:lnTo>
                      <a:lnTo>
                        <a:pt x="17" y="859"/>
                      </a:lnTo>
                      <a:lnTo>
                        <a:pt x="26" y="865"/>
                      </a:lnTo>
                      <a:lnTo>
                        <a:pt x="40" y="868"/>
                      </a:lnTo>
                      <a:lnTo>
                        <a:pt x="1363" y="862"/>
                      </a:lnTo>
                      <a:lnTo>
                        <a:pt x="2690" y="856"/>
                      </a:lnTo>
                      <a:lnTo>
                        <a:pt x="4013" y="848"/>
                      </a:lnTo>
                      <a:lnTo>
                        <a:pt x="4675" y="842"/>
                      </a:lnTo>
                      <a:lnTo>
                        <a:pt x="5336" y="836"/>
                      </a:lnTo>
                      <a:lnTo>
                        <a:pt x="4675" y="831"/>
                      </a:lnTo>
                      <a:lnTo>
                        <a:pt x="4013" y="825"/>
                      </a:lnTo>
                      <a:lnTo>
                        <a:pt x="2690" y="816"/>
                      </a:lnTo>
                      <a:lnTo>
                        <a:pt x="1363" y="808"/>
                      </a:lnTo>
                      <a:lnTo>
                        <a:pt x="713" y="808"/>
                      </a:lnTo>
                      <a:lnTo>
                        <a:pt x="713" y="808"/>
                      </a:lnTo>
                      <a:lnTo>
                        <a:pt x="716" y="753"/>
                      </a:lnTo>
                      <a:lnTo>
                        <a:pt x="716" y="753"/>
                      </a:lnTo>
                      <a:lnTo>
                        <a:pt x="719" y="673"/>
                      </a:lnTo>
                      <a:lnTo>
                        <a:pt x="719" y="673"/>
                      </a:lnTo>
                      <a:lnTo>
                        <a:pt x="725" y="590"/>
                      </a:lnTo>
                      <a:lnTo>
                        <a:pt x="728" y="510"/>
                      </a:lnTo>
                      <a:lnTo>
                        <a:pt x="728" y="510"/>
                      </a:lnTo>
                      <a:lnTo>
                        <a:pt x="725" y="504"/>
                      </a:lnTo>
                      <a:lnTo>
                        <a:pt x="722" y="498"/>
                      </a:lnTo>
                      <a:lnTo>
                        <a:pt x="719" y="496"/>
                      </a:lnTo>
                      <a:lnTo>
                        <a:pt x="713" y="493"/>
                      </a:lnTo>
                      <a:lnTo>
                        <a:pt x="710" y="493"/>
                      </a:lnTo>
                      <a:lnTo>
                        <a:pt x="710" y="493"/>
                      </a:lnTo>
                      <a:lnTo>
                        <a:pt x="579" y="490"/>
                      </a:lnTo>
                      <a:lnTo>
                        <a:pt x="579" y="490"/>
                      </a:lnTo>
                      <a:lnTo>
                        <a:pt x="444" y="487"/>
                      </a:lnTo>
                      <a:lnTo>
                        <a:pt x="444" y="487"/>
                      </a:lnTo>
                      <a:lnTo>
                        <a:pt x="378" y="487"/>
                      </a:lnTo>
                      <a:lnTo>
                        <a:pt x="310" y="487"/>
                      </a:lnTo>
                      <a:lnTo>
                        <a:pt x="310" y="487"/>
                      </a:lnTo>
                      <a:lnTo>
                        <a:pt x="178" y="484"/>
                      </a:lnTo>
                      <a:lnTo>
                        <a:pt x="178" y="484"/>
                      </a:lnTo>
                      <a:lnTo>
                        <a:pt x="178" y="484"/>
                      </a:lnTo>
                      <a:lnTo>
                        <a:pt x="169" y="487"/>
                      </a:lnTo>
                      <a:lnTo>
                        <a:pt x="161" y="493"/>
                      </a:lnTo>
                      <a:lnTo>
                        <a:pt x="155" y="501"/>
                      </a:lnTo>
                      <a:lnTo>
                        <a:pt x="152" y="510"/>
                      </a:lnTo>
                      <a:lnTo>
                        <a:pt x="155" y="590"/>
                      </a:lnTo>
                      <a:lnTo>
                        <a:pt x="155" y="590"/>
                      </a:lnTo>
                      <a:lnTo>
                        <a:pt x="155" y="673"/>
                      </a:lnTo>
                      <a:lnTo>
                        <a:pt x="155" y="753"/>
                      </a:lnTo>
                      <a:lnTo>
                        <a:pt x="155" y="753"/>
                      </a:lnTo>
                      <a:lnTo>
                        <a:pt x="158" y="805"/>
                      </a:lnTo>
                      <a:lnTo>
                        <a:pt x="72" y="805"/>
                      </a:lnTo>
                      <a:lnTo>
                        <a:pt x="75" y="776"/>
                      </a:lnTo>
                      <a:lnTo>
                        <a:pt x="75" y="716"/>
                      </a:lnTo>
                      <a:lnTo>
                        <a:pt x="78" y="593"/>
                      </a:lnTo>
                      <a:lnTo>
                        <a:pt x="78" y="593"/>
                      </a:lnTo>
                      <a:lnTo>
                        <a:pt x="80" y="533"/>
                      </a:lnTo>
                      <a:lnTo>
                        <a:pt x="80" y="473"/>
                      </a:lnTo>
                      <a:lnTo>
                        <a:pt x="80" y="392"/>
                      </a:lnTo>
                      <a:lnTo>
                        <a:pt x="1395" y="392"/>
                      </a:lnTo>
                      <a:lnTo>
                        <a:pt x="2074" y="389"/>
                      </a:lnTo>
                      <a:lnTo>
                        <a:pt x="2753" y="389"/>
                      </a:lnTo>
                      <a:lnTo>
                        <a:pt x="4107" y="384"/>
                      </a:lnTo>
                      <a:lnTo>
                        <a:pt x="5439" y="378"/>
                      </a:lnTo>
                      <a:lnTo>
                        <a:pt x="5442" y="473"/>
                      </a:lnTo>
                      <a:lnTo>
                        <a:pt x="5442" y="473"/>
                      </a:lnTo>
                      <a:lnTo>
                        <a:pt x="5448" y="593"/>
                      </a:lnTo>
                      <a:lnTo>
                        <a:pt x="5454" y="653"/>
                      </a:lnTo>
                      <a:lnTo>
                        <a:pt x="5457" y="716"/>
                      </a:lnTo>
                      <a:lnTo>
                        <a:pt x="5457" y="716"/>
                      </a:lnTo>
                      <a:lnTo>
                        <a:pt x="5465" y="836"/>
                      </a:lnTo>
                      <a:lnTo>
                        <a:pt x="5465" y="836"/>
                      </a:lnTo>
                      <a:lnTo>
                        <a:pt x="5474" y="716"/>
                      </a:lnTo>
                      <a:lnTo>
                        <a:pt x="5476" y="653"/>
                      </a:lnTo>
                      <a:lnTo>
                        <a:pt x="5479" y="593"/>
                      </a:lnTo>
                      <a:lnTo>
                        <a:pt x="5479" y="593"/>
                      </a:lnTo>
                      <a:lnTo>
                        <a:pt x="5485" y="473"/>
                      </a:lnTo>
                      <a:lnTo>
                        <a:pt x="5491" y="352"/>
                      </a:lnTo>
                      <a:lnTo>
                        <a:pt x="5491" y="349"/>
                      </a:lnTo>
                      <a:lnTo>
                        <a:pt x="5491" y="349"/>
                      </a:lnTo>
                      <a:lnTo>
                        <a:pt x="5488" y="341"/>
                      </a:lnTo>
                      <a:lnTo>
                        <a:pt x="5482" y="332"/>
                      </a:lnTo>
                      <a:lnTo>
                        <a:pt x="5476" y="326"/>
                      </a:lnTo>
                      <a:lnTo>
                        <a:pt x="5465" y="326"/>
                      </a:lnTo>
                      <a:close/>
                      <a:moveTo>
                        <a:pt x="198" y="753"/>
                      </a:moveTo>
                      <a:lnTo>
                        <a:pt x="201" y="673"/>
                      </a:lnTo>
                      <a:lnTo>
                        <a:pt x="201" y="673"/>
                      </a:lnTo>
                      <a:lnTo>
                        <a:pt x="201" y="590"/>
                      </a:lnTo>
                      <a:lnTo>
                        <a:pt x="201" y="533"/>
                      </a:lnTo>
                      <a:lnTo>
                        <a:pt x="201" y="533"/>
                      </a:lnTo>
                      <a:lnTo>
                        <a:pt x="310" y="533"/>
                      </a:lnTo>
                      <a:lnTo>
                        <a:pt x="378" y="533"/>
                      </a:lnTo>
                      <a:lnTo>
                        <a:pt x="378" y="533"/>
                      </a:lnTo>
                      <a:lnTo>
                        <a:pt x="444" y="533"/>
                      </a:lnTo>
                      <a:lnTo>
                        <a:pt x="444" y="533"/>
                      </a:lnTo>
                      <a:lnTo>
                        <a:pt x="579" y="530"/>
                      </a:lnTo>
                      <a:lnTo>
                        <a:pt x="579" y="530"/>
                      </a:lnTo>
                      <a:lnTo>
                        <a:pt x="696" y="527"/>
                      </a:lnTo>
                      <a:lnTo>
                        <a:pt x="699" y="590"/>
                      </a:lnTo>
                      <a:lnTo>
                        <a:pt x="699" y="590"/>
                      </a:lnTo>
                      <a:lnTo>
                        <a:pt x="702" y="673"/>
                      </a:lnTo>
                      <a:lnTo>
                        <a:pt x="702" y="673"/>
                      </a:lnTo>
                      <a:lnTo>
                        <a:pt x="705" y="753"/>
                      </a:lnTo>
                      <a:lnTo>
                        <a:pt x="705" y="753"/>
                      </a:lnTo>
                      <a:lnTo>
                        <a:pt x="708" y="808"/>
                      </a:lnTo>
                      <a:lnTo>
                        <a:pt x="198" y="805"/>
                      </a:lnTo>
                      <a:lnTo>
                        <a:pt x="198" y="805"/>
                      </a:lnTo>
                      <a:lnTo>
                        <a:pt x="198" y="75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415" name="Freeform 172"/>
                <p:cNvSpPr>
                  <a:spLocks noChangeArrowheads="1"/>
                </p:cNvSpPr>
                <p:nvPr/>
              </p:nvSpPr>
              <p:spPr bwMode="auto">
                <a:xfrm>
                  <a:off x="1970088" y="4725988"/>
                  <a:ext cx="857250" cy="92075"/>
                </a:xfrm>
                <a:custGeom>
                  <a:avLst/>
                  <a:gdLst>
                    <a:gd name="T0" fmla="*/ 49 w 2381"/>
                    <a:gd name="T1" fmla="*/ 129 h 256"/>
                    <a:gd name="T2" fmla="*/ 49 w 2381"/>
                    <a:gd name="T3" fmla="*/ 49 h 256"/>
                    <a:gd name="T4" fmla="*/ 902 w 2381"/>
                    <a:gd name="T5" fmla="*/ 49 h 256"/>
                    <a:gd name="T6" fmla="*/ 1779 w 2381"/>
                    <a:gd name="T7" fmla="*/ 46 h 256"/>
                    <a:gd name="T8" fmla="*/ 2352 w 2381"/>
                    <a:gd name="T9" fmla="*/ 78 h 256"/>
                    <a:gd name="T10" fmla="*/ 2354 w 2381"/>
                    <a:gd name="T11" fmla="*/ 129 h 256"/>
                    <a:gd name="T12" fmla="*/ 2357 w 2381"/>
                    <a:gd name="T13" fmla="*/ 183 h 256"/>
                    <a:gd name="T14" fmla="*/ 2363 w 2381"/>
                    <a:gd name="T15" fmla="*/ 235 h 256"/>
                    <a:gd name="T16" fmla="*/ 2371 w 2381"/>
                    <a:gd name="T17" fmla="*/ 129 h 256"/>
                    <a:gd name="T18" fmla="*/ 2377 w 2381"/>
                    <a:gd name="T19" fmla="*/ 78 h 256"/>
                    <a:gd name="T20" fmla="*/ 2380 w 2381"/>
                    <a:gd name="T21" fmla="*/ 26 h 256"/>
                    <a:gd name="T22" fmla="*/ 2377 w 2381"/>
                    <a:gd name="T23" fmla="*/ 20 h 256"/>
                    <a:gd name="T24" fmla="*/ 2369 w 2381"/>
                    <a:gd name="T25" fmla="*/ 12 h 256"/>
                    <a:gd name="T26" fmla="*/ 2363 w 2381"/>
                    <a:gd name="T27" fmla="*/ 9 h 256"/>
                    <a:gd name="T28" fmla="*/ 1194 w 2381"/>
                    <a:gd name="T29" fmla="*/ 3 h 256"/>
                    <a:gd name="T30" fmla="*/ 610 w 2381"/>
                    <a:gd name="T31" fmla="*/ 3 h 256"/>
                    <a:gd name="T32" fmla="*/ 26 w 2381"/>
                    <a:gd name="T33" fmla="*/ 0 h 256"/>
                    <a:gd name="T34" fmla="*/ 23 w 2381"/>
                    <a:gd name="T35" fmla="*/ 0 h 256"/>
                    <a:gd name="T36" fmla="*/ 9 w 2381"/>
                    <a:gd name="T37" fmla="*/ 9 h 256"/>
                    <a:gd name="T38" fmla="*/ 0 w 2381"/>
                    <a:gd name="T39" fmla="*/ 26 h 256"/>
                    <a:gd name="T40" fmla="*/ 0 w 2381"/>
                    <a:gd name="T41" fmla="*/ 78 h 256"/>
                    <a:gd name="T42" fmla="*/ 3 w 2381"/>
                    <a:gd name="T43" fmla="*/ 183 h 256"/>
                    <a:gd name="T44" fmla="*/ 6 w 2381"/>
                    <a:gd name="T45" fmla="*/ 235 h 256"/>
                    <a:gd name="T46" fmla="*/ 6 w 2381"/>
                    <a:gd name="T47" fmla="*/ 235 h 256"/>
                    <a:gd name="T48" fmla="*/ 11 w 2381"/>
                    <a:gd name="T49" fmla="*/ 249 h 256"/>
                    <a:gd name="T50" fmla="*/ 26 w 2381"/>
                    <a:gd name="T51" fmla="*/ 255 h 256"/>
                    <a:gd name="T52" fmla="*/ 1148 w 2381"/>
                    <a:gd name="T53" fmla="*/ 246 h 256"/>
                    <a:gd name="T54" fmla="*/ 1990 w 2381"/>
                    <a:gd name="T55" fmla="*/ 238 h 256"/>
                    <a:gd name="T56" fmla="*/ 1990 w 2381"/>
                    <a:gd name="T57" fmla="*/ 232 h 256"/>
                    <a:gd name="T58" fmla="*/ 1148 w 2381"/>
                    <a:gd name="T59" fmla="*/ 223 h 256"/>
                    <a:gd name="T60" fmla="*/ 46 w 2381"/>
                    <a:gd name="T61" fmla="*/ 215 h 256"/>
                    <a:gd name="T62" fmla="*/ 46 w 2381"/>
                    <a:gd name="T63" fmla="*/ 18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81" h="256">
                      <a:moveTo>
                        <a:pt x="49" y="129"/>
                      </a:moveTo>
                      <a:lnTo>
                        <a:pt x="49" y="129"/>
                      </a:lnTo>
                      <a:lnTo>
                        <a:pt x="49" y="78"/>
                      </a:lnTo>
                      <a:lnTo>
                        <a:pt x="49" y="49"/>
                      </a:lnTo>
                      <a:lnTo>
                        <a:pt x="610" y="49"/>
                      </a:lnTo>
                      <a:lnTo>
                        <a:pt x="902" y="49"/>
                      </a:lnTo>
                      <a:lnTo>
                        <a:pt x="1194" y="49"/>
                      </a:lnTo>
                      <a:lnTo>
                        <a:pt x="1779" y="46"/>
                      </a:lnTo>
                      <a:lnTo>
                        <a:pt x="2349" y="40"/>
                      </a:lnTo>
                      <a:lnTo>
                        <a:pt x="2352" y="78"/>
                      </a:lnTo>
                      <a:lnTo>
                        <a:pt x="2352" y="78"/>
                      </a:lnTo>
                      <a:lnTo>
                        <a:pt x="2354" y="129"/>
                      </a:lnTo>
                      <a:lnTo>
                        <a:pt x="2357" y="183"/>
                      </a:lnTo>
                      <a:lnTo>
                        <a:pt x="2357" y="183"/>
                      </a:lnTo>
                      <a:lnTo>
                        <a:pt x="2363" y="235"/>
                      </a:lnTo>
                      <a:lnTo>
                        <a:pt x="2363" y="235"/>
                      </a:lnTo>
                      <a:lnTo>
                        <a:pt x="2369" y="183"/>
                      </a:lnTo>
                      <a:lnTo>
                        <a:pt x="2371" y="129"/>
                      </a:lnTo>
                      <a:lnTo>
                        <a:pt x="2371" y="129"/>
                      </a:lnTo>
                      <a:lnTo>
                        <a:pt x="2377" y="78"/>
                      </a:lnTo>
                      <a:lnTo>
                        <a:pt x="2380" y="26"/>
                      </a:lnTo>
                      <a:lnTo>
                        <a:pt x="2380" y="26"/>
                      </a:lnTo>
                      <a:lnTo>
                        <a:pt x="2380" y="26"/>
                      </a:lnTo>
                      <a:lnTo>
                        <a:pt x="2377" y="20"/>
                      </a:lnTo>
                      <a:lnTo>
                        <a:pt x="2374" y="14"/>
                      </a:lnTo>
                      <a:lnTo>
                        <a:pt x="2369" y="12"/>
                      </a:lnTo>
                      <a:lnTo>
                        <a:pt x="2363" y="9"/>
                      </a:lnTo>
                      <a:lnTo>
                        <a:pt x="2363" y="9"/>
                      </a:lnTo>
                      <a:lnTo>
                        <a:pt x="1779" y="6"/>
                      </a:lnTo>
                      <a:lnTo>
                        <a:pt x="1194" y="3"/>
                      </a:lnTo>
                      <a:lnTo>
                        <a:pt x="902" y="3"/>
                      </a:lnTo>
                      <a:lnTo>
                        <a:pt x="610" y="3"/>
                      </a:lnTo>
                      <a:lnTo>
                        <a:pt x="26" y="0"/>
                      </a:lnTo>
                      <a:lnTo>
                        <a:pt x="26" y="0"/>
                      </a:lnTo>
                      <a:lnTo>
                        <a:pt x="23" y="0"/>
                      </a:lnTo>
                      <a:lnTo>
                        <a:pt x="23" y="0"/>
                      </a:lnTo>
                      <a:lnTo>
                        <a:pt x="14" y="3"/>
                      </a:lnTo>
                      <a:lnTo>
                        <a:pt x="9" y="9"/>
                      </a:lnTo>
                      <a:lnTo>
                        <a:pt x="3" y="17"/>
                      </a:lnTo>
                      <a:lnTo>
                        <a:pt x="0" y="26"/>
                      </a:lnTo>
                      <a:lnTo>
                        <a:pt x="0" y="78"/>
                      </a:lnTo>
                      <a:lnTo>
                        <a:pt x="0" y="78"/>
                      </a:lnTo>
                      <a:lnTo>
                        <a:pt x="3" y="129"/>
                      </a:lnTo>
                      <a:lnTo>
                        <a:pt x="3" y="183"/>
                      </a:lnTo>
                      <a:lnTo>
                        <a:pt x="3" y="183"/>
                      </a:lnTo>
                      <a:lnTo>
                        <a:pt x="6" y="235"/>
                      </a:lnTo>
                      <a:lnTo>
                        <a:pt x="6" y="235"/>
                      </a:lnTo>
                      <a:lnTo>
                        <a:pt x="6" y="235"/>
                      </a:lnTo>
                      <a:lnTo>
                        <a:pt x="9" y="243"/>
                      </a:lnTo>
                      <a:lnTo>
                        <a:pt x="11" y="249"/>
                      </a:lnTo>
                      <a:lnTo>
                        <a:pt x="17" y="252"/>
                      </a:lnTo>
                      <a:lnTo>
                        <a:pt x="26" y="255"/>
                      </a:lnTo>
                      <a:lnTo>
                        <a:pt x="587" y="252"/>
                      </a:lnTo>
                      <a:lnTo>
                        <a:pt x="1148" y="246"/>
                      </a:lnTo>
                      <a:lnTo>
                        <a:pt x="1710" y="241"/>
                      </a:lnTo>
                      <a:lnTo>
                        <a:pt x="1990" y="238"/>
                      </a:lnTo>
                      <a:lnTo>
                        <a:pt x="2271" y="235"/>
                      </a:lnTo>
                      <a:lnTo>
                        <a:pt x="1990" y="232"/>
                      </a:lnTo>
                      <a:lnTo>
                        <a:pt x="1710" y="229"/>
                      </a:lnTo>
                      <a:lnTo>
                        <a:pt x="1148" y="223"/>
                      </a:lnTo>
                      <a:lnTo>
                        <a:pt x="587" y="218"/>
                      </a:lnTo>
                      <a:lnTo>
                        <a:pt x="46" y="215"/>
                      </a:lnTo>
                      <a:lnTo>
                        <a:pt x="46" y="215"/>
                      </a:lnTo>
                      <a:lnTo>
                        <a:pt x="46" y="183"/>
                      </a:lnTo>
                      <a:lnTo>
                        <a:pt x="49" y="12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416" name="Freeform 173"/>
                <p:cNvSpPr>
                  <a:spLocks noChangeArrowheads="1"/>
                </p:cNvSpPr>
                <p:nvPr/>
              </p:nvSpPr>
              <p:spPr bwMode="auto">
                <a:xfrm>
                  <a:off x="1700213" y="4764088"/>
                  <a:ext cx="206375" cy="53975"/>
                </a:xfrm>
                <a:custGeom>
                  <a:avLst/>
                  <a:gdLst>
                    <a:gd name="T0" fmla="*/ 48 w 573"/>
                    <a:gd name="T1" fmla="*/ 77 h 150"/>
                    <a:gd name="T2" fmla="*/ 48 w 573"/>
                    <a:gd name="T3" fmla="*/ 49 h 150"/>
                    <a:gd name="T4" fmla="*/ 157 w 573"/>
                    <a:gd name="T5" fmla="*/ 49 h 150"/>
                    <a:gd name="T6" fmla="*/ 226 w 573"/>
                    <a:gd name="T7" fmla="*/ 49 h 150"/>
                    <a:gd name="T8" fmla="*/ 292 w 573"/>
                    <a:gd name="T9" fmla="*/ 46 h 150"/>
                    <a:gd name="T10" fmla="*/ 424 w 573"/>
                    <a:gd name="T11" fmla="*/ 43 h 150"/>
                    <a:gd name="T12" fmla="*/ 544 w 573"/>
                    <a:gd name="T13" fmla="*/ 49 h 150"/>
                    <a:gd name="T14" fmla="*/ 550 w 573"/>
                    <a:gd name="T15" fmla="*/ 77 h 150"/>
                    <a:gd name="T16" fmla="*/ 552 w 573"/>
                    <a:gd name="T17" fmla="*/ 103 h 150"/>
                    <a:gd name="T18" fmla="*/ 558 w 573"/>
                    <a:gd name="T19" fmla="*/ 129 h 150"/>
                    <a:gd name="T20" fmla="*/ 564 w 573"/>
                    <a:gd name="T21" fmla="*/ 103 h 150"/>
                    <a:gd name="T22" fmla="*/ 567 w 573"/>
                    <a:gd name="T23" fmla="*/ 77 h 150"/>
                    <a:gd name="T24" fmla="*/ 569 w 573"/>
                    <a:gd name="T25" fmla="*/ 49 h 150"/>
                    <a:gd name="T26" fmla="*/ 572 w 573"/>
                    <a:gd name="T27" fmla="*/ 23 h 150"/>
                    <a:gd name="T28" fmla="*/ 572 w 573"/>
                    <a:gd name="T29" fmla="*/ 17 h 150"/>
                    <a:gd name="T30" fmla="*/ 567 w 573"/>
                    <a:gd name="T31" fmla="*/ 9 h 150"/>
                    <a:gd name="T32" fmla="*/ 558 w 573"/>
                    <a:gd name="T33" fmla="*/ 9 h 150"/>
                    <a:gd name="T34" fmla="*/ 424 w 573"/>
                    <a:gd name="T35" fmla="*/ 3 h 150"/>
                    <a:gd name="T36" fmla="*/ 292 w 573"/>
                    <a:gd name="T37" fmla="*/ 0 h 150"/>
                    <a:gd name="T38" fmla="*/ 226 w 573"/>
                    <a:gd name="T39" fmla="*/ 0 h 150"/>
                    <a:gd name="T40" fmla="*/ 157 w 573"/>
                    <a:gd name="T41" fmla="*/ 0 h 150"/>
                    <a:gd name="T42" fmla="*/ 25 w 573"/>
                    <a:gd name="T43" fmla="*/ 0 h 150"/>
                    <a:gd name="T44" fmla="*/ 23 w 573"/>
                    <a:gd name="T45" fmla="*/ 0 h 150"/>
                    <a:gd name="T46" fmla="*/ 8 w 573"/>
                    <a:gd name="T47" fmla="*/ 6 h 150"/>
                    <a:gd name="T48" fmla="*/ 0 w 573"/>
                    <a:gd name="T49" fmla="*/ 23 h 150"/>
                    <a:gd name="T50" fmla="*/ 0 w 573"/>
                    <a:gd name="T51" fmla="*/ 49 h 150"/>
                    <a:gd name="T52" fmla="*/ 2 w 573"/>
                    <a:gd name="T53" fmla="*/ 77 h 150"/>
                    <a:gd name="T54" fmla="*/ 2 w 573"/>
                    <a:gd name="T55" fmla="*/ 103 h 150"/>
                    <a:gd name="T56" fmla="*/ 5 w 573"/>
                    <a:gd name="T57" fmla="*/ 132 h 150"/>
                    <a:gd name="T58" fmla="*/ 8 w 573"/>
                    <a:gd name="T59" fmla="*/ 137 h 150"/>
                    <a:gd name="T60" fmla="*/ 17 w 573"/>
                    <a:gd name="T61" fmla="*/ 146 h 150"/>
                    <a:gd name="T62" fmla="*/ 149 w 573"/>
                    <a:gd name="T63" fmla="*/ 146 h 150"/>
                    <a:gd name="T64" fmla="*/ 272 w 573"/>
                    <a:gd name="T65" fmla="*/ 140 h 150"/>
                    <a:gd name="T66" fmla="*/ 395 w 573"/>
                    <a:gd name="T67" fmla="*/ 135 h 150"/>
                    <a:gd name="T68" fmla="*/ 518 w 573"/>
                    <a:gd name="T69" fmla="*/ 129 h 150"/>
                    <a:gd name="T70" fmla="*/ 395 w 573"/>
                    <a:gd name="T71" fmla="*/ 120 h 150"/>
                    <a:gd name="T72" fmla="*/ 149 w 573"/>
                    <a:gd name="T73" fmla="*/ 112 h 150"/>
                    <a:gd name="T74" fmla="*/ 45 w 573"/>
                    <a:gd name="T75" fmla="*/ 109 h 150"/>
                    <a:gd name="T76" fmla="*/ 48 w 573"/>
                    <a:gd name="T77" fmla="*/ 7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3" h="150">
                      <a:moveTo>
                        <a:pt x="48" y="77"/>
                      </a:moveTo>
                      <a:lnTo>
                        <a:pt x="48" y="77"/>
                      </a:lnTo>
                      <a:lnTo>
                        <a:pt x="48" y="49"/>
                      </a:lnTo>
                      <a:lnTo>
                        <a:pt x="48" y="49"/>
                      </a:lnTo>
                      <a:lnTo>
                        <a:pt x="48" y="49"/>
                      </a:lnTo>
                      <a:lnTo>
                        <a:pt x="157" y="49"/>
                      </a:lnTo>
                      <a:lnTo>
                        <a:pt x="226" y="49"/>
                      </a:lnTo>
                      <a:lnTo>
                        <a:pt x="226" y="49"/>
                      </a:lnTo>
                      <a:lnTo>
                        <a:pt x="292" y="46"/>
                      </a:lnTo>
                      <a:lnTo>
                        <a:pt x="292" y="46"/>
                      </a:lnTo>
                      <a:lnTo>
                        <a:pt x="424" y="43"/>
                      </a:lnTo>
                      <a:lnTo>
                        <a:pt x="424" y="43"/>
                      </a:lnTo>
                      <a:lnTo>
                        <a:pt x="544" y="40"/>
                      </a:lnTo>
                      <a:lnTo>
                        <a:pt x="544" y="49"/>
                      </a:lnTo>
                      <a:lnTo>
                        <a:pt x="544" y="49"/>
                      </a:lnTo>
                      <a:lnTo>
                        <a:pt x="550" y="77"/>
                      </a:lnTo>
                      <a:lnTo>
                        <a:pt x="550" y="77"/>
                      </a:lnTo>
                      <a:lnTo>
                        <a:pt x="552" y="103"/>
                      </a:lnTo>
                      <a:lnTo>
                        <a:pt x="552" y="103"/>
                      </a:lnTo>
                      <a:lnTo>
                        <a:pt x="558" y="129"/>
                      </a:lnTo>
                      <a:lnTo>
                        <a:pt x="558" y="129"/>
                      </a:lnTo>
                      <a:lnTo>
                        <a:pt x="564" y="103"/>
                      </a:lnTo>
                      <a:lnTo>
                        <a:pt x="564" y="103"/>
                      </a:lnTo>
                      <a:lnTo>
                        <a:pt x="567" y="77"/>
                      </a:lnTo>
                      <a:lnTo>
                        <a:pt x="567" y="77"/>
                      </a:lnTo>
                      <a:lnTo>
                        <a:pt x="569" y="49"/>
                      </a:lnTo>
                      <a:lnTo>
                        <a:pt x="572" y="23"/>
                      </a:lnTo>
                      <a:lnTo>
                        <a:pt x="572" y="23"/>
                      </a:lnTo>
                      <a:lnTo>
                        <a:pt x="572" y="23"/>
                      </a:lnTo>
                      <a:lnTo>
                        <a:pt x="572" y="17"/>
                      </a:lnTo>
                      <a:lnTo>
                        <a:pt x="569" y="11"/>
                      </a:lnTo>
                      <a:lnTo>
                        <a:pt x="567" y="9"/>
                      </a:lnTo>
                      <a:lnTo>
                        <a:pt x="561" y="9"/>
                      </a:lnTo>
                      <a:lnTo>
                        <a:pt x="558" y="9"/>
                      </a:lnTo>
                      <a:lnTo>
                        <a:pt x="558" y="9"/>
                      </a:lnTo>
                      <a:lnTo>
                        <a:pt x="424" y="3"/>
                      </a:lnTo>
                      <a:lnTo>
                        <a:pt x="424" y="3"/>
                      </a:lnTo>
                      <a:lnTo>
                        <a:pt x="292" y="0"/>
                      </a:lnTo>
                      <a:lnTo>
                        <a:pt x="292" y="0"/>
                      </a:lnTo>
                      <a:lnTo>
                        <a:pt x="226" y="0"/>
                      </a:lnTo>
                      <a:lnTo>
                        <a:pt x="157" y="0"/>
                      </a:lnTo>
                      <a:lnTo>
                        <a:pt x="157" y="0"/>
                      </a:lnTo>
                      <a:lnTo>
                        <a:pt x="25" y="0"/>
                      </a:lnTo>
                      <a:lnTo>
                        <a:pt x="25" y="0"/>
                      </a:lnTo>
                      <a:lnTo>
                        <a:pt x="23" y="0"/>
                      </a:lnTo>
                      <a:lnTo>
                        <a:pt x="23" y="0"/>
                      </a:lnTo>
                      <a:lnTo>
                        <a:pt x="14" y="3"/>
                      </a:lnTo>
                      <a:lnTo>
                        <a:pt x="8" y="6"/>
                      </a:lnTo>
                      <a:lnTo>
                        <a:pt x="2" y="14"/>
                      </a:lnTo>
                      <a:lnTo>
                        <a:pt x="0" y="23"/>
                      </a:lnTo>
                      <a:lnTo>
                        <a:pt x="0" y="23"/>
                      </a:lnTo>
                      <a:lnTo>
                        <a:pt x="0" y="49"/>
                      </a:lnTo>
                      <a:lnTo>
                        <a:pt x="0" y="49"/>
                      </a:lnTo>
                      <a:lnTo>
                        <a:pt x="2" y="77"/>
                      </a:lnTo>
                      <a:lnTo>
                        <a:pt x="2" y="103"/>
                      </a:lnTo>
                      <a:lnTo>
                        <a:pt x="2" y="103"/>
                      </a:lnTo>
                      <a:lnTo>
                        <a:pt x="5" y="129"/>
                      </a:lnTo>
                      <a:lnTo>
                        <a:pt x="5" y="132"/>
                      </a:lnTo>
                      <a:lnTo>
                        <a:pt x="5" y="132"/>
                      </a:lnTo>
                      <a:lnTo>
                        <a:pt x="8" y="137"/>
                      </a:lnTo>
                      <a:lnTo>
                        <a:pt x="11" y="143"/>
                      </a:lnTo>
                      <a:lnTo>
                        <a:pt x="17" y="146"/>
                      </a:lnTo>
                      <a:lnTo>
                        <a:pt x="25" y="149"/>
                      </a:lnTo>
                      <a:lnTo>
                        <a:pt x="149" y="146"/>
                      </a:lnTo>
                      <a:lnTo>
                        <a:pt x="272" y="140"/>
                      </a:lnTo>
                      <a:lnTo>
                        <a:pt x="272" y="140"/>
                      </a:lnTo>
                      <a:lnTo>
                        <a:pt x="395" y="135"/>
                      </a:lnTo>
                      <a:lnTo>
                        <a:pt x="395" y="135"/>
                      </a:lnTo>
                      <a:lnTo>
                        <a:pt x="518" y="129"/>
                      </a:lnTo>
                      <a:lnTo>
                        <a:pt x="518" y="129"/>
                      </a:lnTo>
                      <a:lnTo>
                        <a:pt x="395" y="120"/>
                      </a:lnTo>
                      <a:lnTo>
                        <a:pt x="395" y="120"/>
                      </a:lnTo>
                      <a:lnTo>
                        <a:pt x="272" y="117"/>
                      </a:lnTo>
                      <a:lnTo>
                        <a:pt x="149" y="112"/>
                      </a:lnTo>
                      <a:lnTo>
                        <a:pt x="45" y="109"/>
                      </a:lnTo>
                      <a:lnTo>
                        <a:pt x="45" y="109"/>
                      </a:lnTo>
                      <a:lnTo>
                        <a:pt x="45" y="103"/>
                      </a:lnTo>
                      <a:lnTo>
                        <a:pt x="48" y="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grpSp>
          <p:sp>
            <p:nvSpPr>
              <p:cNvPr id="1409" name="Rounded Rectangle 1408"/>
              <p:cNvSpPr/>
              <p:nvPr/>
            </p:nvSpPr>
            <p:spPr>
              <a:xfrm>
                <a:off x="1834257" y="2625157"/>
                <a:ext cx="1272031" cy="1373238"/>
              </a:xfrm>
              <a:prstGeom prst="roundRect">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60">
                  <a:lnSpc>
                    <a:spcPct val="90000"/>
                  </a:lnSpc>
                  <a:spcBef>
                    <a:spcPts val="300"/>
                  </a:spcBef>
                </a:pPr>
                <a:endParaRPr lang="en-US" sz="1600" dirty="0">
                  <a:solidFill>
                    <a:srgbClr val="FFFFFF"/>
                  </a:solidFill>
                  <a:latin typeface="Dual 300" panose="02000503020000020004" pitchFamily="2" charset="0"/>
                </a:endParaRPr>
              </a:p>
            </p:txBody>
          </p:sp>
          <p:sp>
            <p:nvSpPr>
              <p:cNvPr id="1410" name="TextBox 1409"/>
              <p:cNvSpPr txBox="1"/>
              <p:nvPr/>
            </p:nvSpPr>
            <p:spPr>
              <a:xfrm>
                <a:off x="1737777" y="3733946"/>
                <a:ext cx="1454230" cy="166604"/>
              </a:xfrm>
              <a:prstGeom prst="rect">
                <a:avLst/>
              </a:prstGeom>
              <a:noFill/>
            </p:spPr>
            <p:txBody>
              <a:bodyPr wrap="square" rtlCol="0">
                <a:noAutofit/>
              </a:bodyPr>
              <a:lstStyle/>
              <a:p>
                <a:pPr algn="ctr">
                  <a:lnSpc>
                    <a:spcPct val="90000"/>
                  </a:lnSpc>
                  <a:spcBef>
                    <a:spcPts val="225"/>
                  </a:spcBef>
                </a:pPr>
                <a:r>
                  <a:rPr lang="en-US" sz="700" dirty="0" smtClean="0">
                    <a:solidFill>
                      <a:srgbClr val="58595D"/>
                    </a:solidFill>
                  </a:rPr>
                  <a:t>Servers/Blades</a:t>
                </a:r>
                <a:endParaRPr lang="en-US" sz="700" dirty="0">
                  <a:solidFill>
                    <a:srgbClr val="58595D"/>
                  </a:solidFill>
                </a:endParaRPr>
              </a:p>
            </p:txBody>
          </p:sp>
          <p:sp>
            <p:nvSpPr>
              <p:cNvPr id="1411" name="TextBox 1410"/>
              <p:cNvSpPr txBox="1"/>
              <p:nvPr/>
            </p:nvSpPr>
            <p:spPr>
              <a:xfrm>
                <a:off x="1938681" y="2644820"/>
                <a:ext cx="669809" cy="278230"/>
              </a:xfrm>
              <a:prstGeom prst="rect">
                <a:avLst/>
              </a:prstGeom>
              <a:noFill/>
            </p:spPr>
            <p:txBody>
              <a:bodyPr wrap="none" rtlCol="0">
                <a:spAutoFit/>
              </a:bodyPr>
              <a:lstStyle/>
              <a:p>
                <a:pPr>
                  <a:lnSpc>
                    <a:spcPct val="90000"/>
                  </a:lnSpc>
                  <a:spcBef>
                    <a:spcPts val="300"/>
                  </a:spcBef>
                </a:pPr>
                <a:r>
                  <a:rPr lang="en-US" sz="700" dirty="0" smtClean="0">
                    <a:solidFill>
                      <a:srgbClr val="FFFFFF">
                        <a:lumMod val="50000"/>
                      </a:srgbClr>
                    </a:solidFill>
                  </a:rPr>
                  <a:t>10G</a:t>
                </a:r>
              </a:p>
            </p:txBody>
          </p:sp>
          <p:cxnSp>
            <p:nvCxnSpPr>
              <p:cNvPr id="1407" name="Straight Connector 1406"/>
              <p:cNvCxnSpPr>
                <a:stCxn id="1485" idx="42"/>
                <a:endCxn id="1418" idx="34"/>
              </p:cNvCxnSpPr>
              <p:nvPr/>
            </p:nvCxnSpPr>
            <p:spPr>
              <a:xfrm flipH="1">
                <a:off x="2504996" y="2302734"/>
                <a:ext cx="837993" cy="764686"/>
              </a:xfrm>
              <a:prstGeom prst="line">
                <a:avLst/>
              </a:prstGeom>
              <a:ln w="3175">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1408" name="Straight Connector 1407"/>
              <p:cNvCxnSpPr>
                <a:stCxn id="1490" idx="42"/>
                <a:endCxn id="1418" idx="34"/>
              </p:cNvCxnSpPr>
              <p:nvPr/>
            </p:nvCxnSpPr>
            <p:spPr>
              <a:xfrm flipH="1">
                <a:off x="2504996" y="2315658"/>
                <a:ext cx="291835" cy="751763"/>
              </a:xfrm>
              <a:prstGeom prst="line">
                <a:avLst/>
              </a:prstGeom>
              <a:ln w="3175">
                <a:solidFill>
                  <a:srgbClr val="008000"/>
                </a:solidFill>
              </a:ln>
              <a:effectLst/>
            </p:spPr>
            <p:style>
              <a:lnRef idx="2">
                <a:schemeClr val="accent1"/>
              </a:lnRef>
              <a:fillRef idx="0">
                <a:schemeClr val="accent1"/>
              </a:fillRef>
              <a:effectRef idx="1">
                <a:schemeClr val="accent1"/>
              </a:effectRef>
              <a:fontRef idx="minor">
                <a:schemeClr val="tx1"/>
              </a:fontRef>
            </p:style>
          </p:cxnSp>
        </p:grpSp>
      </p:grpSp>
      <p:grpSp>
        <p:nvGrpSpPr>
          <p:cNvPr id="1229" name="Group 1228"/>
          <p:cNvGrpSpPr/>
          <p:nvPr/>
        </p:nvGrpSpPr>
        <p:grpSpPr>
          <a:xfrm>
            <a:off x="6868975" y="4551237"/>
            <a:ext cx="648137" cy="1160180"/>
            <a:chOff x="2153110" y="2898177"/>
            <a:chExt cx="1136886" cy="1454749"/>
          </a:xfrm>
        </p:grpSpPr>
        <p:sp>
          <p:nvSpPr>
            <p:cNvPr id="1385" name="Oval 1384"/>
            <p:cNvSpPr/>
            <p:nvPr/>
          </p:nvSpPr>
          <p:spPr>
            <a:xfrm>
              <a:off x="2538694" y="3292899"/>
              <a:ext cx="452785" cy="72051"/>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60">
                <a:lnSpc>
                  <a:spcPct val="90000"/>
                </a:lnSpc>
                <a:spcBef>
                  <a:spcPts val="300"/>
                </a:spcBef>
              </a:pPr>
              <a:endParaRPr lang="en-US" sz="1600" dirty="0">
                <a:solidFill>
                  <a:srgbClr val="FFFFFF"/>
                </a:solidFill>
                <a:latin typeface="Dual 300" panose="02000503020000020004" pitchFamily="2" charset="0"/>
              </a:endParaRPr>
            </a:p>
          </p:txBody>
        </p:sp>
        <p:grpSp>
          <p:nvGrpSpPr>
            <p:cNvPr id="1384" name="Group 1383"/>
            <p:cNvGrpSpPr/>
            <p:nvPr/>
          </p:nvGrpSpPr>
          <p:grpSpPr>
            <a:xfrm>
              <a:off x="2153110" y="2898177"/>
              <a:ext cx="1136886" cy="1454749"/>
              <a:chOff x="1888887" y="2385221"/>
              <a:chExt cx="1136886" cy="1454749"/>
            </a:xfrm>
          </p:grpSpPr>
          <p:grpSp>
            <p:nvGrpSpPr>
              <p:cNvPr id="1386" name="Group 1385"/>
              <p:cNvGrpSpPr>
                <a:grpSpLocks noChangeAspect="1"/>
              </p:cNvGrpSpPr>
              <p:nvPr/>
            </p:nvGrpSpPr>
            <p:grpSpPr>
              <a:xfrm>
                <a:off x="2185217" y="3067420"/>
                <a:ext cx="714802" cy="203542"/>
                <a:chOff x="919163" y="4543425"/>
                <a:chExt cx="1976437" cy="320675"/>
              </a:xfrm>
              <a:solidFill>
                <a:schemeClr val="tx1">
                  <a:alpha val="84000"/>
                </a:schemeClr>
              </a:solidFill>
            </p:grpSpPr>
            <p:sp>
              <p:nvSpPr>
                <p:cNvPr id="1398" name="Freeform 169"/>
                <p:cNvSpPr>
                  <a:spLocks noChangeArrowheads="1"/>
                </p:cNvSpPr>
                <p:nvPr/>
              </p:nvSpPr>
              <p:spPr bwMode="auto">
                <a:xfrm>
                  <a:off x="2563813" y="4551363"/>
                  <a:ext cx="327025" cy="115887"/>
                </a:xfrm>
                <a:custGeom>
                  <a:avLst/>
                  <a:gdLst>
                    <a:gd name="T0" fmla="*/ 8 w 909"/>
                    <a:gd name="T1" fmla="*/ 6 h 322"/>
                    <a:gd name="T2" fmla="*/ 8 w 909"/>
                    <a:gd name="T3" fmla="*/ 6 h 322"/>
                    <a:gd name="T4" fmla="*/ 37 w 909"/>
                    <a:gd name="T5" fmla="*/ 20 h 322"/>
                    <a:gd name="T6" fmla="*/ 37 w 909"/>
                    <a:gd name="T7" fmla="*/ 20 h 322"/>
                    <a:gd name="T8" fmla="*/ 137 w 909"/>
                    <a:gd name="T9" fmla="*/ 63 h 322"/>
                    <a:gd name="T10" fmla="*/ 137 w 909"/>
                    <a:gd name="T11" fmla="*/ 63 h 322"/>
                    <a:gd name="T12" fmla="*/ 280 w 909"/>
                    <a:gd name="T13" fmla="*/ 123 h 322"/>
                    <a:gd name="T14" fmla="*/ 280 w 909"/>
                    <a:gd name="T15" fmla="*/ 123 h 322"/>
                    <a:gd name="T16" fmla="*/ 361 w 909"/>
                    <a:gd name="T17" fmla="*/ 155 h 322"/>
                    <a:gd name="T18" fmla="*/ 361 w 909"/>
                    <a:gd name="T19" fmla="*/ 155 h 322"/>
                    <a:gd name="T20" fmla="*/ 444 w 909"/>
                    <a:gd name="T21" fmla="*/ 183 h 322"/>
                    <a:gd name="T22" fmla="*/ 444 w 909"/>
                    <a:gd name="T23" fmla="*/ 183 h 322"/>
                    <a:gd name="T24" fmla="*/ 529 w 909"/>
                    <a:gd name="T25" fmla="*/ 215 h 322"/>
                    <a:gd name="T26" fmla="*/ 529 w 909"/>
                    <a:gd name="T27" fmla="*/ 215 h 322"/>
                    <a:gd name="T28" fmla="*/ 613 w 909"/>
                    <a:gd name="T29" fmla="*/ 241 h 322"/>
                    <a:gd name="T30" fmla="*/ 613 w 909"/>
                    <a:gd name="T31" fmla="*/ 241 h 322"/>
                    <a:gd name="T32" fmla="*/ 762 w 909"/>
                    <a:gd name="T33" fmla="*/ 287 h 322"/>
                    <a:gd name="T34" fmla="*/ 762 w 909"/>
                    <a:gd name="T35" fmla="*/ 287 h 322"/>
                    <a:gd name="T36" fmla="*/ 868 w 909"/>
                    <a:gd name="T37" fmla="*/ 312 h 322"/>
                    <a:gd name="T38" fmla="*/ 868 w 909"/>
                    <a:gd name="T39" fmla="*/ 312 h 322"/>
                    <a:gd name="T40" fmla="*/ 896 w 909"/>
                    <a:gd name="T41" fmla="*/ 321 h 322"/>
                    <a:gd name="T42" fmla="*/ 896 w 909"/>
                    <a:gd name="T43" fmla="*/ 321 h 322"/>
                    <a:gd name="T44" fmla="*/ 908 w 909"/>
                    <a:gd name="T45" fmla="*/ 321 h 322"/>
                    <a:gd name="T46" fmla="*/ 908 w 909"/>
                    <a:gd name="T47" fmla="*/ 321 h 322"/>
                    <a:gd name="T48" fmla="*/ 899 w 909"/>
                    <a:gd name="T49" fmla="*/ 318 h 322"/>
                    <a:gd name="T50" fmla="*/ 899 w 909"/>
                    <a:gd name="T51" fmla="*/ 318 h 322"/>
                    <a:gd name="T52" fmla="*/ 870 w 909"/>
                    <a:gd name="T53" fmla="*/ 304 h 322"/>
                    <a:gd name="T54" fmla="*/ 870 w 909"/>
                    <a:gd name="T55" fmla="*/ 304 h 322"/>
                    <a:gd name="T56" fmla="*/ 770 w 909"/>
                    <a:gd name="T57" fmla="*/ 258 h 322"/>
                    <a:gd name="T58" fmla="*/ 770 w 909"/>
                    <a:gd name="T59" fmla="*/ 258 h 322"/>
                    <a:gd name="T60" fmla="*/ 627 w 909"/>
                    <a:gd name="T61" fmla="*/ 200 h 322"/>
                    <a:gd name="T62" fmla="*/ 627 w 909"/>
                    <a:gd name="T63" fmla="*/ 200 h 322"/>
                    <a:gd name="T64" fmla="*/ 547 w 909"/>
                    <a:gd name="T65" fmla="*/ 169 h 322"/>
                    <a:gd name="T66" fmla="*/ 547 w 909"/>
                    <a:gd name="T67" fmla="*/ 169 h 322"/>
                    <a:gd name="T68" fmla="*/ 461 w 909"/>
                    <a:gd name="T69" fmla="*/ 137 h 322"/>
                    <a:gd name="T70" fmla="*/ 461 w 909"/>
                    <a:gd name="T71" fmla="*/ 137 h 322"/>
                    <a:gd name="T72" fmla="*/ 375 w 909"/>
                    <a:gd name="T73" fmla="*/ 109 h 322"/>
                    <a:gd name="T74" fmla="*/ 375 w 909"/>
                    <a:gd name="T75" fmla="*/ 109 h 322"/>
                    <a:gd name="T76" fmla="*/ 295 w 909"/>
                    <a:gd name="T77" fmla="*/ 83 h 322"/>
                    <a:gd name="T78" fmla="*/ 295 w 909"/>
                    <a:gd name="T79" fmla="*/ 83 h 322"/>
                    <a:gd name="T80" fmla="*/ 146 w 909"/>
                    <a:gd name="T81" fmla="*/ 37 h 322"/>
                    <a:gd name="T82" fmla="*/ 146 w 909"/>
                    <a:gd name="T83" fmla="*/ 37 h 322"/>
                    <a:gd name="T84" fmla="*/ 40 w 909"/>
                    <a:gd name="T85" fmla="*/ 9 h 322"/>
                    <a:gd name="T86" fmla="*/ 40 w 909"/>
                    <a:gd name="T87" fmla="*/ 9 h 322"/>
                    <a:gd name="T88" fmla="*/ 8 w 909"/>
                    <a:gd name="T89" fmla="*/ 3 h 322"/>
                    <a:gd name="T90" fmla="*/ 8 w 909"/>
                    <a:gd name="T91" fmla="*/ 3 h 322"/>
                    <a:gd name="T92" fmla="*/ 0 w 909"/>
                    <a:gd name="T93" fmla="*/ 0 h 322"/>
                    <a:gd name="T94" fmla="*/ 0 w 909"/>
                    <a:gd name="T95" fmla="*/ 0 h 322"/>
                    <a:gd name="T96" fmla="*/ 8 w 909"/>
                    <a:gd name="T97" fmla="*/ 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9" h="322">
                      <a:moveTo>
                        <a:pt x="8" y="6"/>
                      </a:moveTo>
                      <a:lnTo>
                        <a:pt x="8" y="6"/>
                      </a:lnTo>
                      <a:lnTo>
                        <a:pt x="37" y="20"/>
                      </a:lnTo>
                      <a:lnTo>
                        <a:pt x="37" y="20"/>
                      </a:lnTo>
                      <a:lnTo>
                        <a:pt x="137" y="63"/>
                      </a:lnTo>
                      <a:lnTo>
                        <a:pt x="137" y="63"/>
                      </a:lnTo>
                      <a:lnTo>
                        <a:pt x="280" y="123"/>
                      </a:lnTo>
                      <a:lnTo>
                        <a:pt x="280" y="123"/>
                      </a:lnTo>
                      <a:lnTo>
                        <a:pt x="361" y="155"/>
                      </a:lnTo>
                      <a:lnTo>
                        <a:pt x="361" y="155"/>
                      </a:lnTo>
                      <a:lnTo>
                        <a:pt x="444" y="183"/>
                      </a:lnTo>
                      <a:lnTo>
                        <a:pt x="444" y="183"/>
                      </a:lnTo>
                      <a:lnTo>
                        <a:pt x="529" y="215"/>
                      </a:lnTo>
                      <a:lnTo>
                        <a:pt x="529" y="215"/>
                      </a:lnTo>
                      <a:lnTo>
                        <a:pt x="613" y="241"/>
                      </a:lnTo>
                      <a:lnTo>
                        <a:pt x="613" y="241"/>
                      </a:lnTo>
                      <a:lnTo>
                        <a:pt x="762" y="287"/>
                      </a:lnTo>
                      <a:lnTo>
                        <a:pt x="762" y="287"/>
                      </a:lnTo>
                      <a:lnTo>
                        <a:pt x="868" y="312"/>
                      </a:lnTo>
                      <a:lnTo>
                        <a:pt x="868" y="312"/>
                      </a:lnTo>
                      <a:lnTo>
                        <a:pt x="896" y="321"/>
                      </a:lnTo>
                      <a:lnTo>
                        <a:pt x="896" y="321"/>
                      </a:lnTo>
                      <a:lnTo>
                        <a:pt x="908" y="321"/>
                      </a:lnTo>
                      <a:lnTo>
                        <a:pt x="908" y="321"/>
                      </a:lnTo>
                      <a:lnTo>
                        <a:pt x="899" y="318"/>
                      </a:lnTo>
                      <a:lnTo>
                        <a:pt x="899" y="318"/>
                      </a:lnTo>
                      <a:lnTo>
                        <a:pt x="870" y="304"/>
                      </a:lnTo>
                      <a:lnTo>
                        <a:pt x="870" y="304"/>
                      </a:lnTo>
                      <a:lnTo>
                        <a:pt x="770" y="258"/>
                      </a:lnTo>
                      <a:lnTo>
                        <a:pt x="770" y="258"/>
                      </a:lnTo>
                      <a:lnTo>
                        <a:pt x="627" y="200"/>
                      </a:lnTo>
                      <a:lnTo>
                        <a:pt x="627" y="200"/>
                      </a:lnTo>
                      <a:lnTo>
                        <a:pt x="547" y="169"/>
                      </a:lnTo>
                      <a:lnTo>
                        <a:pt x="547" y="169"/>
                      </a:lnTo>
                      <a:lnTo>
                        <a:pt x="461" y="137"/>
                      </a:lnTo>
                      <a:lnTo>
                        <a:pt x="461" y="137"/>
                      </a:lnTo>
                      <a:lnTo>
                        <a:pt x="375" y="109"/>
                      </a:lnTo>
                      <a:lnTo>
                        <a:pt x="375" y="109"/>
                      </a:lnTo>
                      <a:lnTo>
                        <a:pt x="295" y="83"/>
                      </a:lnTo>
                      <a:lnTo>
                        <a:pt x="295" y="83"/>
                      </a:lnTo>
                      <a:lnTo>
                        <a:pt x="146" y="37"/>
                      </a:lnTo>
                      <a:lnTo>
                        <a:pt x="146" y="37"/>
                      </a:lnTo>
                      <a:lnTo>
                        <a:pt x="40" y="9"/>
                      </a:lnTo>
                      <a:lnTo>
                        <a:pt x="40" y="9"/>
                      </a:lnTo>
                      <a:lnTo>
                        <a:pt x="8" y="3"/>
                      </a:lnTo>
                      <a:lnTo>
                        <a:pt x="8" y="3"/>
                      </a:lnTo>
                      <a:lnTo>
                        <a:pt x="0" y="0"/>
                      </a:lnTo>
                      <a:lnTo>
                        <a:pt x="0" y="0"/>
                      </a:lnTo>
                      <a:lnTo>
                        <a:pt x="8" y="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399" name="Freeform 170"/>
                <p:cNvSpPr>
                  <a:spLocks noChangeArrowheads="1"/>
                </p:cNvSpPr>
                <p:nvPr/>
              </p:nvSpPr>
              <p:spPr bwMode="auto">
                <a:xfrm>
                  <a:off x="1282700" y="4543425"/>
                  <a:ext cx="1281113" cy="14288"/>
                </a:xfrm>
                <a:custGeom>
                  <a:avLst/>
                  <a:gdLst>
                    <a:gd name="T0" fmla="*/ 555 w 3558"/>
                    <a:gd name="T1" fmla="*/ 31 h 41"/>
                    <a:gd name="T2" fmla="*/ 555 w 3558"/>
                    <a:gd name="T3" fmla="*/ 31 h 41"/>
                    <a:gd name="T4" fmla="*/ 824 w 3558"/>
                    <a:gd name="T5" fmla="*/ 34 h 41"/>
                    <a:gd name="T6" fmla="*/ 824 w 3558"/>
                    <a:gd name="T7" fmla="*/ 34 h 41"/>
                    <a:gd name="T8" fmla="*/ 1125 w 3558"/>
                    <a:gd name="T9" fmla="*/ 37 h 41"/>
                    <a:gd name="T10" fmla="*/ 1125 w 3558"/>
                    <a:gd name="T11" fmla="*/ 37 h 41"/>
                    <a:gd name="T12" fmla="*/ 1446 w 3558"/>
                    <a:gd name="T13" fmla="*/ 40 h 41"/>
                    <a:gd name="T14" fmla="*/ 1446 w 3558"/>
                    <a:gd name="T15" fmla="*/ 40 h 41"/>
                    <a:gd name="T16" fmla="*/ 1778 w 3558"/>
                    <a:gd name="T17" fmla="*/ 40 h 41"/>
                    <a:gd name="T18" fmla="*/ 1778 w 3558"/>
                    <a:gd name="T19" fmla="*/ 40 h 41"/>
                    <a:gd name="T20" fmla="*/ 2110 w 3558"/>
                    <a:gd name="T21" fmla="*/ 40 h 41"/>
                    <a:gd name="T22" fmla="*/ 2110 w 3558"/>
                    <a:gd name="T23" fmla="*/ 40 h 41"/>
                    <a:gd name="T24" fmla="*/ 2431 w 3558"/>
                    <a:gd name="T25" fmla="*/ 37 h 41"/>
                    <a:gd name="T26" fmla="*/ 2431 w 3558"/>
                    <a:gd name="T27" fmla="*/ 37 h 41"/>
                    <a:gd name="T28" fmla="*/ 2732 w 3558"/>
                    <a:gd name="T29" fmla="*/ 34 h 41"/>
                    <a:gd name="T30" fmla="*/ 2732 w 3558"/>
                    <a:gd name="T31" fmla="*/ 34 h 41"/>
                    <a:gd name="T32" fmla="*/ 3001 w 3558"/>
                    <a:gd name="T33" fmla="*/ 31 h 41"/>
                    <a:gd name="T34" fmla="*/ 3001 w 3558"/>
                    <a:gd name="T35" fmla="*/ 31 h 41"/>
                    <a:gd name="T36" fmla="*/ 3402 w 3558"/>
                    <a:gd name="T37" fmla="*/ 23 h 41"/>
                    <a:gd name="T38" fmla="*/ 3402 w 3558"/>
                    <a:gd name="T39" fmla="*/ 23 h 41"/>
                    <a:gd name="T40" fmla="*/ 3557 w 3558"/>
                    <a:gd name="T41" fmla="*/ 20 h 41"/>
                    <a:gd name="T42" fmla="*/ 3557 w 3558"/>
                    <a:gd name="T43" fmla="*/ 20 h 41"/>
                    <a:gd name="T44" fmla="*/ 3402 w 3558"/>
                    <a:gd name="T45" fmla="*/ 14 h 41"/>
                    <a:gd name="T46" fmla="*/ 3402 w 3558"/>
                    <a:gd name="T47" fmla="*/ 14 h 41"/>
                    <a:gd name="T48" fmla="*/ 3001 w 3558"/>
                    <a:gd name="T49" fmla="*/ 8 h 41"/>
                    <a:gd name="T50" fmla="*/ 3001 w 3558"/>
                    <a:gd name="T51" fmla="*/ 8 h 41"/>
                    <a:gd name="T52" fmla="*/ 2732 w 3558"/>
                    <a:gd name="T53" fmla="*/ 3 h 41"/>
                    <a:gd name="T54" fmla="*/ 2732 w 3558"/>
                    <a:gd name="T55" fmla="*/ 3 h 41"/>
                    <a:gd name="T56" fmla="*/ 2431 w 3558"/>
                    <a:gd name="T57" fmla="*/ 3 h 41"/>
                    <a:gd name="T58" fmla="*/ 2431 w 3558"/>
                    <a:gd name="T59" fmla="*/ 3 h 41"/>
                    <a:gd name="T60" fmla="*/ 2110 w 3558"/>
                    <a:gd name="T61" fmla="*/ 0 h 41"/>
                    <a:gd name="T62" fmla="*/ 2110 w 3558"/>
                    <a:gd name="T63" fmla="*/ 0 h 41"/>
                    <a:gd name="T64" fmla="*/ 1778 w 3558"/>
                    <a:gd name="T65" fmla="*/ 0 h 41"/>
                    <a:gd name="T66" fmla="*/ 1778 w 3558"/>
                    <a:gd name="T67" fmla="*/ 0 h 41"/>
                    <a:gd name="T68" fmla="*/ 1446 w 3558"/>
                    <a:gd name="T69" fmla="*/ 0 h 41"/>
                    <a:gd name="T70" fmla="*/ 1446 w 3558"/>
                    <a:gd name="T71" fmla="*/ 0 h 41"/>
                    <a:gd name="T72" fmla="*/ 1125 w 3558"/>
                    <a:gd name="T73" fmla="*/ 3 h 41"/>
                    <a:gd name="T74" fmla="*/ 1125 w 3558"/>
                    <a:gd name="T75" fmla="*/ 3 h 41"/>
                    <a:gd name="T76" fmla="*/ 824 w 3558"/>
                    <a:gd name="T77" fmla="*/ 3 h 41"/>
                    <a:gd name="T78" fmla="*/ 824 w 3558"/>
                    <a:gd name="T79" fmla="*/ 3 h 41"/>
                    <a:gd name="T80" fmla="*/ 555 w 3558"/>
                    <a:gd name="T81" fmla="*/ 8 h 41"/>
                    <a:gd name="T82" fmla="*/ 555 w 3558"/>
                    <a:gd name="T83" fmla="*/ 8 h 41"/>
                    <a:gd name="T84" fmla="*/ 154 w 3558"/>
                    <a:gd name="T85" fmla="*/ 14 h 41"/>
                    <a:gd name="T86" fmla="*/ 154 w 3558"/>
                    <a:gd name="T87" fmla="*/ 14 h 41"/>
                    <a:gd name="T88" fmla="*/ 0 w 3558"/>
                    <a:gd name="T89" fmla="*/ 20 h 41"/>
                    <a:gd name="T90" fmla="*/ 0 w 3558"/>
                    <a:gd name="T91" fmla="*/ 20 h 41"/>
                    <a:gd name="T92" fmla="*/ 154 w 3558"/>
                    <a:gd name="T93" fmla="*/ 23 h 41"/>
                    <a:gd name="T94" fmla="*/ 154 w 3558"/>
                    <a:gd name="T95" fmla="*/ 23 h 41"/>
                    <a:gd name="T96" fmla="*/ 555 w 3558"/>
                    <a:gd name="T97"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58" h="41">
                      <a:moveTo>
                        <a:pt x="555" y="31"/>
                      </a:moveTo>
                      <a:lnTo>
                        <a:pt x="555" y="31"/>
                      </a:lnTo>
                      <a:lnTo>
                        <a:pt x="824" y="34"/>
                      </a:lnTo>
                      <a:lnTo>
                        <a:pt x="824" y="34"/>
                      </a:lnTo>
                      <a:lnTo>
                        <a:pt x="1125" y="37"/>
                      </a:lnTo>
                      <a:lnTo>
                        <a:pt x="1125" y="37"/>
                      </a:lnTo>
                      <a:lnTo>
                        <a:pt x="1446" y="40"/>
                      </a:lnTo>
                      <a:lnTo>
                        <a:pt x="1446" y="40"/>
                      </a:lnTo>
                      <a:lnTo>
                        <a:pt x="1778" y="40"/>
                      </a:lnTo>
                      <a:lnTo>
                        <a:pt x="1778" y="40"/>
                      </a:lnTo>
                      <a:lnTo>
                        <a:pt x="2110" y="40"/>
                      </a:lnTo>
                      <a:lnTo>
                        <a:pt x="2110" y="40"/>
                      </a:lnTo>
                      <a:lnTo>
                        <a:pt x="2431" y="37"/>
                      </a:lnTo>
                      <a:lnTo>
                        <a:pt x="2431" y="37"/>
                      </a:lnTo>
                      <a:lnTo>
                        <a:pt x="2732" y="34"/>
                      </a:lnTo>
                      <a:lnTo>
                        <a:pt x="2732" y="34"/>
                      </a:lnTo>
                      <a:lnTo>
                        <a:pt x="3001" y="31"/>
                      </a:lnTo>
                      <a:lnTo>
                        <a:pt x="3001" y="31"/>
                      </a:lnTo>
                      <a:lnTo>
                        <a:pt x="3402" y="23"/>
                      </a:lnTo>
                      <a:lnTo>
                        <a:pt x="3402" y="23"/>
                      </a:lnTo>
                      <a:lnTo>
                        <a:pt x="3557" y="20"/>
                      </a:lnTo>
                      <a:lnTo>
                        <a:pt x="3557" y="20"/>
                      </a:lnTo>
                      <a:lnTo>
                        <a:pt x="3402" y="14"/>
                      </a:lnTo>
                      <a:lnTo>
                        <a:pt x="3402" y="14"/>
                      </a:lnTo>
                      <a:lnTo>
                        <a:pt x="3001" y="8"/>
                      </a:lnTo>
                      <a:lnTo>
                        <a:pt x="3001" y="8"/>
                      </a:lnTo>
                      <a:lnTo>
                        <a:pt x="2732" y="3"/>
                      </a:lnTo>
                      <a:lnTo>
                        <a:pt x="2732" y="3"/>
                      </a:lnTo>
                      <a:lnTo>
                        <a:pt x="2431" y="3"/>
                      </a:lnTo>
                      <a:lnTo>
                        <a:pt x="2431" y="3"/>
                      </a:lnTo>
                      <a:lnTo>
                        <a:pt x="2110" y="0"/>
                      </a:lnTo>
                      <a:lnTo>
                        <a:pt x="2110" y="0"/>
                      </a:lnTo>
                      <a:lnTo>
                        <a:pt x="1778" y="0"/>
                      </a:lnTo>
                      <a:lnTo>
                        <a:pt x="1778" y="0"/>
                      </a:lnTo>
                      <a:lnTo>
                        <a:pt x="1446" y="0"/>
                      </a:lnTo>
                      <a:lnTo>
                        <a:pt x="1446" y="0"/>
                      </a:lnTo>
                      <a:lnTo>
                        <a:pt x="1125" y="3"/>
                      </a:lnTo>
                      <a:lnTo>
                        <a:pt x="1125" y="3"/>
                      </a:lnTo>
                      <a:lnTo>
                        <a:pt x="824" y="3"/>
                      </a:lnTo>
                      <a:lnTo>
                        <a:pt x="824" y="3"/>
                      </a:lnTo>
                      <a:lnTo>
                        <a:pt x="555" y="8"/>
                      </a:lnTo>
                      <a:lnTo>
                        <a:pt x="555" y="8"/>
                      </a:lnTo>
                      <a:lnTo>
                        <a:pt x="154" y="14"/>
                      </a:lnTo>
                      <a:lnTo>
                        <a:pt x="154" y="14"/>
                      </a:lnTo>
                      <a:lnTo>
                        <a:pt x="0" y="20"/>
                      </a:lnTo>
                      <a:lnTo>
                        <a:pt x="0" y="20"/>
                      </a:lnTo>
                      <a:lnTo>
                        <a:pt x="154" y="23"/>
                      </a:lnTo>
                      <a:lnTo>
                        <a:pt x="154" y="23"/>
                      </a:lnTo>
                      <a:lnTo>
                        <a:pt x="555"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400" name="Freeform 171"/>
                <p:cNvSpPr>
                  <a:spLocks noChangeArrowheads="1"/>
                </p:cNvSpPr>
                <p:nvPr/>
              </p:nvSpPr>
              <p:spPr bwMode="auto">
                <a:xfrm>
                  <a:off x="919163" y="4551363"/>
                  <a:ext cx="1976437" cy="312737"/>
                </a:xfrm>
                <a:custGeom>
                  <a:avLst/>
                  <a:gdLst>
                    <a:gd name="T0" fmla="*/ 4107 w 5492"/>
                    <a:gd name="T1" fmla="*/ 318 h 869"/>
                    <a:gd name="T2" fmla="*/ 1395 w 5492"/>
                    <a:gd name="T3" fmla="*/ 312 h 869"/>
                    <a:gd name="T4" fmla="*/ 496 w 5492"/>
                    <a:gd name="T5" fmla="*/ 186 h 869"/>
                    <a:gd name="T6" fmla="*/ 940 w 5492"/>
                    <a:gd name="T7" fmla="*/ 0 h 869"/>
                    <a:gd name="T8" fmla="*/ 484 w 5492"/>
                    <a:gd name="T9" fmla="*/ 149 h 869"/>
                    <a:gd name="T10" fmla="*/ 26 w 5492"/>
                    <a:gd name="T11" fmla="*/ 312 h 869"/>
                    <a:gd name="T12" fmla="*/ 6 w 5492"/>
                    <a:gd name="T13" fmla="*/ 326 h 869"/>
                    <a:gd name="T14" fmla="*/ 0 w 5492"/>
                    <a:gd name="T15" fmla="*/ 473 h 869"/>
                    <a:gd name="T16" fmla="*/ 0 w 5492"/>
                    <a:gd name="T17" fmla="*/ 593 h 869"/>
                    <a:gd name="T18" fmla="*/ 9 w 5492"/>
                    <a:gd name="T19" fmla="*/ 836 h 869"/>
                    <a:gd name="T20" fmla="*/ 12 w 5492"/>
                    <a:gd name="T21" fmla="*/ 851 h 869"/>
                    <a:gd name="T22" fmla="*/ 40 w 5492"/>
                    <a:gd name="T23" fmla="*/ 868 h 869"/>
                    <a:gd name="T24" fmla="*/ 4013 w 5492"/>
                    <a:gd name="T25" fmla="*/ 848 h 869"/>
                    <a:gd name="T26" fmla="*/ 4675 w 5492"/>
                    <a:gd name="T27" fmla="*/ 831 h 869"/>
                    <a:gd name="T28" fmla="*/ 1363 w 5492"/>
                    <a:gd name="T29" fmla="*/ 808 h 869"/>
                    <a:gd name="T30" fmla="*/ 716 w 5492"/>
                    <a:gd name="T31" fmla="*/ 753 h 869"/>
                    <a:gd name="T32" fmla="*/ 719 w 5492"/>
                    <a:gd name="T33" fmla="*/ 673 h 869"/>
                    <a:gd name="T34" fmla="*/ 728 w 5492"/>
                    <a:gd name="T35" fmla="*/ 510 h 869"/>
                    <a:gd name="T36" fmla="*/ 719 w 5492"/>
                    <a:gd name="T37" fmla="*/ 496 h 869"/>
                    <a:gd name="T38" fmla="*/ 710 w 5492"/>
                    <a:gd name="T39" fmla="*/ 493 h 869"/>
                    <a:gd name="T40" fmla="*/ 444 w 5492"/>
                    <a:gd name="T41" fmla="*/ 487 h 869"/>
                    <a:gd name="T42" fmla="*/ 310 w 5492"/>
                    <a:gd name="T43" fmla="*/ 487 h 869"/>
                    <a:gd name="T44" fmla="*/ 178 w 5492"/>
                    <a:gd name="T45" fmla="*/ 484 h 869"/>
                    <a:gd name="T46" fmla="*/ 161 w 5492"/>
                    <a:gd name="T47" fmla="*/ 493 h 869"/>
                    <a:gd name="T48" fmla="*/ 155 w 5492"/>
                    <a:gd name="T49" fmla="*/ 590 h 869"/>
                    <a:gd name="T50" fmla="*/ 155 w 5492"/>
                    <a:gd name="T51" fmla="*/ 753 h 869"/>
                    <a:gd name="T52" fmla="*/ 72 w 5492"/>
                    <a:gd name="T53" fmla="*/ 805 h 869"/>
                    <a:gd name="T54" fmla="*/ 78 w 5492"/>
                    <a:gd name="T55" fmla="*/ 593 h 869"/>
                    <a:gd name="T56" fmla="*/ 80 w 5492"/>
                    <a:gd name="T57" fmla="*/ 473 h 869"/>
                    <a:gd name="T58" fmla="*/ 2074 w 5492"/>
                    <a:gd name="T59" fmla="*/ 389 h 869"/>
                    <a:gd name="T60" fmla="*/ 5439 w 5492"/>
                    <a:gd name="T61" fmla="*/ 378 h 869"/>
                    <a:gd name="T62" fmla="*/ 5448 w 5492"/>
                    <a:gd name="T63" fmla="*/ 593 h 869"/>
                    <a:gd name="T64" fmla="*/ 5457 w 5492"/>
                    <a:gd name="T65" fmla="*/ 716 h 869"/>
                    <a:gd name="T66" fmla="*/ 5474 w 5492"/>
                    <a:gd name="T67" fmla="*/ 716 h 869"/>
                    <a:gd name="T68" fmla="*/ 5479 w 5492"/>
                    <a:gd name="T69" fmla="*/ 593 h 869"/>
                    <a:gd name="T70" fmla="*/ 5491 w 5492"/>
                    <a:gd name="T71" fmla="*/ 349 h 869"/>
                    <a:gd name="T72" fmla="*/ 5482 w 5492"/>
                    <a:gd name="T73" fmla="*/ 332 h 869"/>
                    <a:gd name="T74" fmla="*/ 198 w 5492"/>
                    <a:gd name="T75" fmla="*/ 753 h 869"/>
                    <a:gd name="T76" fmla="*/ 201 w 5492"/>
                    <a:gd name="T77" fmla="*/ 590 h 869"/>
                    <a:gd name="T78" fmla="*/ 310 w 5492"/>
                    <a:gd name="T79" fmla="*/ 533 h 869"/>
                    <a:gd name="T80" fmla="*/ 444 w 5492"/>
                    <a:gd name="T81" fmla="*/ 533 h 869"/>
                    <a:gd name="T82" fmla="*/ 579 w 5492"/>
                    <a:gd name="T83" fmla="*/ 530 h 869"/>
                    <a:gd name="T84" fmla="*/ 699 w 5492"/>
                    <a:gd name="T85" fmla="*/ 590 h 869"/>
                    <a:gd name="T86" fmla="*/ 705 w 5492"/>
                    <a:gd name="T87" fmla="*/ 753 h 869"/>
                    <a:gd name="T88" fmla="*/ 198 w 5492"/>
                    <a:gd name="T89" fmla="*/ 80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92" h="869">
                      <a:moveTo>
                        <a:pt x="5465" y="326"/>
                      </a:moveTo>
                      <a:lnTo>
                        <a:pt x="5465" y="326"/>
                      </a:lnTo>
                      <a:lnTo>
                        <a:pt x="4107" y="318"/>
                      </a:lnTo>
                      <a:lnTo>
                        <a:pt x="2753" y="315"/>
                      </a:lnTo>
                      <a:lnTo>
                        <a:pt x="2074" y="312"/>
                      </a:lnTo>
                      <a:lnTo>
                        <a:pt x="1395" y="312"/>
                      </a:lnTo>
                      <a:lnTo>
                        <a:pt x="183" y="312"/>
                      </a:lnTo>
                      <a:lnTo>
                        <a:pt x="272" y="275"/>
                      </a:lnTo>
                      <a:lnTo>
                        <a:pt x="496" y="186"/>
                      </a:lnTo>
                      <a:lnTo>
                        <a:pt x="719" y="95"/>
                      </a:lnTo>
                      <a:lnTo>
                        <a:pt x="828" y="49"/>
                      </a:lnTo>
                      <a:lnTo>
                        <a:pt x="940" y="0"/>
                      </a:lnTo>
                      <a:lnTo>
                        <a:pt x="825" y="37"/>
                      </a:lnTo>
                      <a:lnTo>
                        <a:pt x="710" y="74"/>
                      </a:lnTo>
                      <a:lnTo>
                        <a:pt x="484" y="149"/>
                      </a:lnTo>
                      <a:lnTo>
                        <a:pt x="255" y="226"/>
                      </a:lnTo>
                      <a:lnTo>
                        <a:pt x="29" y="304"/>
                      </a:lnTo>
                      <a:lnTo>
                        <a:pt x="26" y="312"/>
                      </a:lnTo>
                      <a:lnTo>
                        <a:pt x="26" y="312"/>
                      </a:lnTo>
                      <a:lnTo>
                        <a:pt x="15" y="318"/>
                      </a:lnTo>
                      <a:lnTo>
                        <a:pt x="6" y="326"/>
                      </a:lnTo>
                      <a:lnTo>
                        <a:pt x="0" y="338"/>
                      </a:lnTo>
                      <a:lnTo>
                        <a:pt x="0" y="352"/>
                      </a:lnTo>
                      <a:lnTo>
                        <a:pt x="0" y="473"/>
                      </a:lnTo>
                      <a:lnTo>
                        <a:pt x="0" y="533"/>
                      </a:lnTo>
                      <a:lnTo>
                        <a:pt x="0" y="533"/>
                      </a:lnTo>
                      <a:lnTo>
                        <a:pt x="0" y="593"/>
                      </a:lnTo>
                      <a:lnTo>
                        <a:pt x="3" y="716"/>
                      </a:lnTo>
                      <a:lnTo>
                        <a:pt x="6" y="776"/>
                      </a:lnTo>
                      <a:lnTo>
                        <a:pt x="9" y="836"/>
                      </a:lnTo>
                      <a:lnTo>
                        <a:pt x="9" y="836"/>
                      </a:lnTo>
                      <a:lnTo>
                        <a:pt x="9" y="836"/>
                      </a:lnTo>
                      <a:lnTo>
                        <a:pt x="12" y="851"/>
                      </a:lnTo>
                      <a:lnTo>
                        <a:pt x="17" y="859"/>
                      </a:lnTo>
                      <a:lnTo>
                        <a:pt x="26" y="865"/>
                      </a:lnTo>
                      <a:lnTo>
                        <a:pt x="40" y="868"/>
                      </a:lnTo>
                      <a:lnTo>
                        <a:pt x="1363" y="862"/>
                      </a:lnTo>
                      <a:lnTo>
                        <a:pt x="2690" y="856"/>
                      </a:lnTo>
                      <a:lnTo>
                        <a:pt x="4013" y="848"/>
                      </a:lnTo>
                      <a:lnTo>
                        <a:pt x="4675" y="842"/>
                      </a:lnTo>
                      <a:lnTo>
                        <a:pt x="5336" y="836"/>
                      </a:lnTo>
                      <a:lnTo>
                        <a:pt x="4675" y="831"/>
                      </a:lnTo>
                      <a:lnTo>
                        <a:pt x="4013" y="825"/>
                      </a:lnTo>
                      <a:lnTo>
                        <a:pt x="2690" y="816"/>
                      </a:lnTo>
                      <a:lnTo>
                        <a:pt x="1363" y="808"/>
                      </a:lnTo>
                      <a:lnTo>
                        <a:pt x="713" y="808"/>
                      </a:lnTo>
                      <a:lnTo>
                        <a:pt x="713" y="808"/>
                      </a:lnTo>
                      <a:lnTo>
                        <a:pt x="716" y="753"/>
                      </a:lnTo>
                      <a:lnTo>
                        <a:pt x="716" y="753"/>
                      </a:lnTo>
                      <a:lnTo>
                        <a:pt x="719" y="673"/>
                      </a:lnTo>
                      <a:lnTo>
                        <a:pt x="719" y="673"/>
                      </a:lnTo>
                      <a:lnTo>
                        <a:pt x="725" y="590"/>
                      </a:lnTo>
                      <a:lnTo>
                        <a:pt x="728" y="510"/>
                      </a:lnTo>
                      <a:lnTo>
                        <a:pt x="728" y="510"/>
                      </a:lnTo>
                      <a:lnTo>
                        <a:pt x="725" y="504"/>
                      </a:lnTo>
                      <a:lnTo>
                        <a:pt x="722" y="498"/>
                      </a:lnTo>
                      <a:lnTo>
                        <a:pt x="719" y="496"/>
                      </a:lnTo>
                      <a:lnTo>
                        <a:pt x="713" y="493"/>
                      </a:lnTo>
                      <a:lnTo>
                        <a:pt x="710" y="493"/>
                      </a:lnTo>
                      <a:lnTo>
                        <a:pt x="710" y="493"/>
                      </a:lnTo>
                      <a:lnTo>
                        <a:pt x="579" y="490"/>
                      </a:lnTo>
                      <a:lnTo>
                        <a:pt x="579" y="490"/>
                      </a:lnTo>
                      <a:lnTo>
                        <a:pt x="444" y="487"/>
                      </a:lnTo>
                      <a:lnTo>
                        <a:pt x="444" y="487"/>
                      </a:lnTo>
                      <a:lnTo>
                        <a:pt x="378" y="487"/>
                      </a:lnTo>
                      <a:lnTo>
                        <a:pt x="310" y="487"/>
                      </a:lnTo>
                      <a:lnTo>
                        <a:pt x="310" y="487"/>
                      </a:lnTo>
                      <a:lnTo>
                        <a:pt x="178" y="484"/>
                      </a:lnTo>
                      <a:lnTo>
                        <a:pt x="178" y="484"/>
                      </a:lnTo>
                      <a:lnTo>
                        <a:pt x="178" y="484"/>
                      </a:lnTo>
                      <a:lnTo>
                        <a:pt x="169" y="487"/>
                      </a:lnTo>
                      <a:lnTo>
                        <a:pt x="161" y="493"/>
                      </a:lnTo>
                      <a:lnTo>
                        <a:pt x="155" y="501"/>
                      </a:lnTo>
                      <a:lnTo>
                        <a:pt x="152" y="510"/>
                      </a:lnTo>
                      <a:lnTo>
                        <a:pt x="155" y="590"/>
                      </a:lnTo>
                      <a:lnTo>
                        <a:pt x="155" y="590"/>
                      </a:lnTo>
                      <a:lnTo>
                        <a:pt x="155" y="673"/>
                      </a:lnTo>
                      <a:lnTo>
                        <a:pt x="155" y="753"/>
                      </a:lnTo>
                      <a:lnTo>
                        <a:pt x="155" y="753"/>
                      </a:lnTo>
                      <a:lnTo>
                        <a:pt x="158" y="805"/>
                      </a:lnTo>
                      <a:lnTo>
                        <a:pt x="72" y="805"/>
                      </a:lnTo>
                      <a:lnTo>
                        <a:pt x="75" y="776"/>
                      </a:lnTo>
                      <a:lnTo>
                        <a:pt x="75" y="716"/>
                      </a:lnTo>
                      <a:lnTo>
                        <a:pt x="78" y="593"/>
                      </a:lnTo>
                      <a:lnTo>
                        <a:pt x="78" y="593"/>
                      </a:lnTo>
                      <a:lnTo>
                        <a:pt x="80" y="533"/>
                      </a:lnTo>
                      <a:lnTo>
                        <a:pt x="80" y="473"/>
                      </a:lnTo>
                      <a:lnTo>
                        <a:pt x="80" y="392"/>
                      </a:lnTo>
                      <a:lnTo>
                        <a:pt x="1395" y="392"/>
                      </a:lnTo>
                      <a:lnTo>
                        <a:pt x="2074" y="389"/>
                      </a:lnTo>
                      <a:lnTo>
                        <a:pt x="2753" y="389"/>
                      </a:lnTo>
                      <a:lnTo>
                        <a:pt x="4107" y="384"/>
                      </a:lnTo>
                      <a:lnTo>
                        <a:pt x="5439" y="378"/>
                      </a:lnTo>
                      <a:lnTo>
                        <a:pt x="5442" y="473"/>
                      </a:lnTo>
                      <a:lnTo>
                        <a:pt x="5442" y="473"/>
                      </a:lnTo>
                      <a:lnTo>
                        <a:pt x="5448" y="593"/>
                      </a:lnTo>
                      <a:lnTo>
                        <a:pt x="5454" y="653"/>
                      </a:lnTo>
                      <a:lnTo>
                        <a:pt x="5457" y="716"/>
                      </a:lnTo>
                      <a:lnTo>
                        <a:pt x="5457" y="716"/>
                      </a:lnTo>
                      <a:lnTo>
                        <a:pt x="5465" y="836"/>
                      </a:lnTo>
                      <a:lnTo>
                        <a:pt x="5465" y="836"/>
                      </a:lnTo>
                      <a:lnTo>
                        <a:pt x="5474" y="716"/>
                      </a:lnTo>
                      <a:lnTo>
                        <a:pt x="5476" y="653"/>
                      </a:lnTo>
                      <a:lnTo>
                        <a:pt x="5479" y="593"/>
                      </a:lnTo>
                      <a:lnTo>
                        <a:pt x="5479" y="593"/>
                      </a:lnTo>
                      <a:lnTo>
                        <a:pt x="5485" y="473"/>
                      </a:lnTo>
                      <a:lnTo>
                        <a:pt x="5491" y="352"/>
                      </a:lnTo>
                      <a:lnTo>
                        <a:pt x="5491" y="349"/>
                      </a:lnTo>
                      <a:lnTo>
                        <a:pt x="5491" y="349"/>
                      </a:lnTo>
                      <a:lnTo>
                        <a:pt x="5488" y="341"/>
                      </a:lnTo>
                      <a:lnTo>
                        <a:pt x="5482" y="332"/>
                      </a:lnTo>
                      <a:lnTo>
                        <a:pt x="5476" y="326"/>
                      </a:lnTo>
                      <a:lnTo>
                        <a:pt x="5465" y="326"/>
                      </a:lnTo>
                      <a:close/>
                      <a:moveTo>
                        <a:pt x="198" y="753"/>
                      </a:moveTo>
                      <a:lnTo>
                        <a:pt x="201" y="673"/>
                      </a:lnTo>
                      <a:lnTo>
                        <a:pt x="201" y="673"/>
                      </a:lnTo>
                      <a:lnTo>
                        <a:pt x="201" y="590"/>
                      </a:lnTo>
                      <a:lnTo>
                        <a:pt x="201" y="533"/>
                      </a:lnTo>
                      <a:lnTo>
                        <a:pt x="201" y="533"/>
                      </a:lnTo>
                      <a:lnTo>
                        <a:pt x="310" y="533"/>
                      </a:lnTo>
                      <a:lnTo>
                        <a:pt x="378" y="533"/>
                      </a:lnTo>
                      <a:lnTo>
                        <a:pt x="378" y="533"/>
                      </a:lnTo>
                      <a:lnTo>
                        <a:pt x="444" y="533"/>
                      </a:lnTo>
                      <a:lnTo>
                        <a:pt x="444" y="533"/>
                      </a:lnTo>
                      <a:lnTo>
                        <a:pt x="579" y="530"/>
                      </a:lnTo>
                      <a:lnTo>
                        <a:pt x="579" y="530"/>
                      </a:lnTo>
                      <a:lnTo>
                        <a:pt x="696" y="527"/>
                      </a:lnTo>
                      <a:lnTo>
                        <a:pt x="699" y="590"/>
                      </a:lnTo>
                      <a:lnTo>
                        <a:pt x="699" y="590"/>
                      </a:lnTo>
                      <a:lnTo>
                        <a:pt x="702" y="673"/>
                      </a:lnTo>
                      <a:lnTo>
                        <a:pt x="702" y="673"/>
                      </a:lnTo>
                      <a:lnTo>
                        <a:pt x="705" y="753"/>
                      </a:lnTo>
                      <a:lnTo>
                        <a:pt x="705" y="753"/>
                      </a:lnTo>
                      <a:lnTo>
                        <a:pt x="708" y="808"/>
                      </a:lnTo>
                      <a:lnTo>
                        <a:pt x="198" y="805"/>
                      </a:lnTo>
                      <a:lnTo>
                        <a:pt x="198" y="805"/>
                      </a:lnTo>
                      <a:lnTo>
                        <a:pt x="198" y="75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401" name="Freeform 172"/>
                <p:cNvSpPr>
                  <a:spLocks noChangeArrowheads="1"/>
                </p:cNvSpPr>
                <p:nvPr/>
              </p:nvSpPr>
              <p:spPr bwMode="auto">
                <a:xfrm>
                  <a:off x="1970088" y="4725988"/>
                  <a:ext cx="857250" cy="92075"/>
                </a:xfrm>
                <a:custGeom>
                  <a:avLst/>
                  <a:gdLst>
                    <a:gd name="T0" fmla="*/ 49 w 2381"/>
                    <a:gd name="T1" fmla="*/ 129 h 256"/>
                    <a:gd name="T2" fmla="*/ 49 w 2381"/>
                    <a:gd name="T3" fmla="*/ 49 h 256"/>
                    <a:gd name="T4" fmla="*/ 902 w 2381"/>
                    <a:gd name="T5" fmla="*/ 49 h 256"/>
                    <a:gd name="T6" fmla="*/ 1779 w 2381"/>
                    <a:gd name="T7" fmla="*/ 46 h 256"/>
                    <a:gd name="T8" fmla="*/ 2352 w 2381"/>
                    <a:gd name="T9" fmla="*/ 78 h 256"/>
                    <a:gd name="T10" fmla="*/ 2354 w 2381"/>
                    <a:gd name="T11" fmla="*/ 129 h 256"/>
                    <a:gd name="T12" fmla="*/ 2357 w 2381"/>
                    <a:gd name="T13" fmla="*/ 183 h 256"/>
                    <a:gd name="T14" fmla="*/ 2363 w 2381"/>
                    <a:gd name="T15" fmla="*/ 235 h 256"/>
                    <a:gd name="T16" fmla="*/ 2371 w 2381"/>
                    <a:gd name="T17" fmla="*/ 129 h 256"/>
                    <a:gd name="T18" fmla="*/ 2377 w 2381"/>
                    <a:gd name="T19" fmla="*/ 78 h 256"/>
                    <a:gd name="T20" fmla="*/ 2380 w 2381"/>
                    <a:gd name="T21" fmla="*/ 26 h 256"/>
                    <a:gd name="T22" fmla="*/ 2377 w 2381"/>
                    <a:gd name="T23" fmla="*/ 20 h 256"/>
                    <a:gd name="T24" fmla="*/ 2369 w 2381"/>
                    <a:gd name="T25" fmla="*/ 12 h 256"/>
                    <a:gd name="T26" fmla="*/ 2363 w 2381"/>
                    <a:gd name="T27" fmla="*/ 9 h 256"/>
                    <a:gd name="T28" fmla="*/ 1194 w 2381"/>
                    <a:gd name="T29" fmla="*/ 3 h 256"/>
                    <a:gd name="T30" fmla="*/ 610 w 2381"/>
                    <a:gd name="T31" fmla="*/ 3 h 256"/>
                    <a:gd name="T32" fmla="*/ 26 w 2381"/>
                    <a:gd name="T33" fmla="*/ 0 h 256"/>
                    <a:gd name="T34" fmla="*/ 23 w 2381"/>
                    <a:gd name="T35" fmla="*/ 0 h 256"/>
                    <a:gd name="T36" fmla="*/ 9 w 2381"/>
                    <a:gd name="T37" fmla="*/ 9 h 256"/>
                    <a:gd name="T38" fmla="*/ 0 w 2381"/>
                    <a:gd name="T39" fmla="*/ 26 h 256"/>
                    <a:gd name="T40" fmla="*/ 0 w 2381"/>
                    <a:gd name="T41" fmla="*/ 78 h 256"/>
                    <a:gd name="T42" fmla="*/ 3 w 2381"/>
                    <a:gd name="T43" fmla="*/ 183 h 256"/>
                    <a:gd name="T44" fmla="*/ 6 w 2381"/>
                    <a:gd name="T45" fmla="*/ 235 h 256"/>
                    <a:gd name="T46" fmla="*/ 6 w 2381"/>
                    <a:gd name="T47" fmla="*/ 235 h 256"/>
                    <a:gd name="T48" fmla="*/ 11 w 2381"/>
                    <a:gd name="T49" fmla="*/ 249 h 256"/>
                    <a:gd name="T50" fmla="*/ 26 w 2381"/>
                    <a:gd name="T51" fmla="*/ 255 h 256"/>
                    <a:gd name="T52" fmla="*/ 1148 w 2381"/>
                    <a:gd name="T53" fmla="*/ 246 h 256"/>
                    <a:gd name="T54" fmla="*/ 1990 w 2381"/>
                    <a:gd name="T55" fmla="*/ 238 h 256"/>
                    <a:gd name="T56" fmla="*/ 1990 w 2381"/>
                    <a:gd name="T57" fmla="*/ 232 h 256"/>
                    <a:gd name="T58" fmla="*/ 1148 w 2381"/>
                    <a:gd name="T59" fmla="*/ 223 h 256"/>
                    <a:gd name="T60" fmla="*/ 46 w 2381"/>
                    <a:gd name="T61" fmla="*/ 215 h 256"/>
                    <a:gd name="T62" fmla="*/ 46 w 2381"/>
                    <a:gd name="T63" fmla="*/ 18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81" h="256">
                      <a:moveTo>
                        <a:pt x="49" y="129"/>
                      </a:moveTo>
                      <a:lnTo>
                        <a:pt x="49" y="129"/>
                      </a:lnTo>
                      <a:lnTo>
                        <a:pt x="49" y="78"/>
                      </a:lnTo>
                      <a:lnTo>
                        <a:pt x="49" y="49"/>
                      </a:lnTo>
                      <a:lnTo>
                        <a:pt x="610" y="49"/>
                      </a:lnTo>
                      <a:lnTo>
                        <a:pt x="902" y="49"/>
                      </a:lnTo>
                      <a:lnTo>
                        <a:pt x="1194" y="49"/>
                      </a:lnTo>
                      <a:lnTo>
                        <a:pt x="1779" y="46"/>
                      </a:lnTo>
                      <a:lnTo>
                        <a:pt x="2349" y="40"/>
                      </a:lnTo>
                      <a:lnTo>
                        <a:pt x="2352" y="78"/>
                      </a:lnTo>
                      <a:lnTo>
                        <a:pt x="2352" y="78"/>
                      </a:lnTo>
                      <a:lnTo>
                        <a:pt x="2354" y="129"/>
                      </a:lnTo>
                      <a:lnTo>
                        <a:pt x="2357" y="183"/>
                      </a:lnTo>
                      <a:lnTo>
                        <a:pt x="2357" y="183"/>
                      </a:lnTo>
                      <a:lnTo>
                        <a:pt x="2363" y="235"/>
                      </a:lnTo>
                      <a:lnTo>
                        <a:pt x="2363" y="235"/>
                      </a:lnTo>
                      <a:lnTo>
                        <a:pt x="2369" y="183"/>
                      </a:lnTo>
                      <a:lnTo>
                        <a:pt x="2371" y="129"/>
                      </a:lnTo>
                      <a:lnTo>
                        <a:pt x="2371" y="129"/>
                      </a:lnTo>
                      <a:lnTo>
                        <a:pt x="2377" y="78"/>
                      </a:lnTo>
                      <a:lnTo>
                        <a:pt x="2380" y="26"/>
                      </a:lnTo>
                      <a:lnTo>
                        <a:pt x="2380" y="26"/>
                      </a:lnTo>
                      <a:lnTo>
                        <a:pt x="2380" y="26"/>
                      </a:lnTo>
                      <a:lnTo>
                        <a:pt x="2377" y="20"/>
                      </a:lnTo>
                      <a:lnTo>
                        <a:pt x="2374" y="14"/>
                      </a:lnTo>
                      <a:lnTo>
                        <a:pt x="2369" y="12"/>
                      </a:lnTo>
                      <a:lnTo>
                        <a:pt x="2363" y="9"/>
                      </a:lnTo>
                      <a:lnTo>
                        <a:pt x="2363" y="9"/>
                      </a:lnTo>
                      <a:lnTo>
                        <a:pt x="1779" y="6"/>
                      </a:lnTo>
                      <a:lnTo>
                        <a:pt x="1194" y="3"/>
                      </a:lnTo>
                      <a:lnTo>
                        <a:pt x="902" y="3"/>
                      </a:lnTo>
                      <a:lnTo>
                        <a:pt x="610" y="3"/>
                      </a:lnTo>
                      <a:lnTo>
                        <a:pt x="26" y="0"/>
                      </a:lnTo>
                      <a:lnTo>
                        <a:pt x="26" y="0"/>
                      </a:lnTo>
                      <a:lnTo>
                        <a:pt x="23" y="0"/>
                      </a:lnTo>
                      <a:lnTo>
                        <a:pt x="23" y="0"/>
                      </a:lnTo>
                      <a:lnTo>
                        <a:pt x="14" y="3"/>
                      </a:lnTo>
                      <a:lnTo>
                        <a:pt x="9" y="9"/>
                      </a:lnTo>
                      <a:lnTo>
                        <a:pt x="3" y="17"/>
                      </a:lnTo>
                      <a:lnTo>
                        <a:pt x="0" y="26"/>
                      </a:lnTo>
                      <a:lnTo>
                        <a:pt x="0" y="78"/>
                      </a:lnTo>
                      <a:lnTo>
                        <a:pt x="0" y="78"/>
                      </a:lnTo>
                      <a:lnTo>
                        <a:pt x="3" y="129"/>
                      </a:lnTo>
                      <a:lnTo>
                        <a:pt x="3" y="183"/>
                      </a:lnTo>
                      <a:lnTo>
                        <a:pt x="3" y="183"/>
                      </a:lnTo>
                      <a:lnTo>
                        <a:pt x="6" y="235"/>
                      </a:lnTo>
                      <a:lnTo>
                        <a:pt x="6" y="235"/>
                      </a:lnTo>
                      <a:lnTo>
                        <a:pt x="6" y="235"/>
                      </a:lnTo>
                      <a:lnTo>
                        <a:pt x="9" y="243"/>
                      </a:lnTo>
                      <a:lnTo>
                        <a:pt x="11" y="249"/>
                      </a:lnTo>
                      <a:lnTo>
                        <a:pt x="17" y="252"/>
                      </a:lnTo>
                      <a:lnTo>
                        <a:pt x="26" y="255"/>
                      </a:lnTo>
                      <a:lnTo>
                        <a:pt x="587" y="252"/>
                      </a:lnTo>
                      <a:lnTo>
                        <a:pt x="1148" y="246"/>
                      </a:lnTo>
                      <a:lnTo>
                        <a:pt x="1710" y="241"/>
                      </a:lnTo>
                      <a:lnTo>
                        <a:pt x="1990" y="238"/>
                      </a:lnTo>
                      <a:lnTo>
                        <a:pt x="2271" y="235"/>
                      </a:lnTo>
                      <a:lnTo>
                        <a:pt x="1990" y="232"/>
                      </a:lnTo>
                      <a:lnTo>
                        <a:pt x="1710" y="229"/>
                      </a:lnTo>
                      <a:lnTo>
                        <a:pt x="1148" y="223"/>
                      </a:lnTo>
                      <a:lnTo>
                        <a:pt x="587" y="218"/>
                      </a:lnTo>
                      <a:lnTo>
                        <a:pt x="46" y="215"/>
                      </a:lnTo>
                      <a:lnTo>
                        <a:pt x="46" y="215"/>
                      </a:lnTo>
                      <a:lnTo>
                        <a:pt x="46" y="183"/>
                      </a:lnTo>
                      <a:lnTo>
                        <a:pt x="49" y="12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402" name="Freeform 173"/>
                <p:cNvSpPr>
                  <a:spLocks noChangeArrowheads="1"/>
                </p:cNvSpPr>
                <p:nvPr/>
              </p:nvSpPr>
              <p:spPr bwMode="auto">
                <a:xfrm>
                  <a:off x="1700213" y="4764088"/>
                  <a:ext cx="206375" cy="53975"/>
                </a:xfrm>
                <a:custGeom>
                  <a:avLst/>
                  <a:gdLst>
                    <a:gd name="T0" fmla="*/ 48 w 573"/>
                    <a:gd name="T1" fmla="*/ 77 h 150"/>
                    <a:gd name="T2" fmla="*/ 48 w 573"/>
                    <a:gd name="T3" fmla="*/ 49 h 150"/>
                    <a:gd name="T4" fmla="*/ 157 w 573"/>
                    <a:gd name="T5" fmla="*/ 49 h 150"/>
                    <a:gd name="T6" fmla="*/ 226 w 573"/>
                    <a:gd name="T7" fmla="*/ 49 h 150"/>
                    <a:gd name="T8" fmla="*/ 292 w 573"/>
                    <a:gd name="T9" fmla="*/ 46 h 150"/>
                    <a:gd name="T10" fmla="*/ 424 w 573"/>
                    <a:gd name="T11" fmla="*/ 43 h 150"/>
                    <a:gd name="T12" fmla="*/ 544 w 573"/>
                    <a:gd name="T13" fmla="*/ 49 h 150"/>
                    <a:gd name="T14" fmla="*/ 550 w 573"/>
                    <a:gd name="T15" fmla="*/ 77 h 150"/>
                    <a:gd name="T16" fmla="*/ 552 w 573"/>
                    <a:gd name="T17" fmla="*/ 103 h 150"/>
                    <a:gd name="T18" fmla="*/ 558 w 573"/>
                    <a:gd name="T19" fmla="*/ 129 h 150"/>
                    <a:gd name="T20" fmla="*/ 564 w 573"/>
                    <a:gd name="T21" fmla="*/ 103 h 150"/>
                    <a:gd name="T22" fmla="*/ 567 w 573"/>
                    <a:gd name="T23" fmla="*/ 77 h 150"/>
                    <a:gd name="T24" fmla="*/ 569 w 573"/>
                    <a:gd name="T25" fmla="*/ 49 h 150"/>
                    <a:gd name="T26" fmla="*/ 572 w 573"/>
                    <a:gd name="T27" fmla="*/ 23 h 150"/>
                    <a:gd name="T28" fmla="*/ 572 w 573"/>
                    <a:gd name="T29" fmla="*/ 17 h 150"/>
                    <a:gd name="T30" fmla="*/ 567 w 573"/>
                    <a:gd name="T31" fmla="*/ 9 h 150"/>
                    <a:gd name="T32" fmla="*/ 558 w 573"/>
                    <a:gd name="T33" fmla="*/ 9 h 150"/>
                    <a:gd name="T34" fmla="*/ 424 w 573"/>
                    <a:gd name="T35" fmla="*/ 3 h 150"/>
                    <a:gd name="T36" fmla="*/ 292 w 573"/>
                    <a:gd name="T37" fmla="*/ 0 h 150"/>
                    <a:gd name="T38" fmla="*/ 226 w 573"/>
                    <a:gd name="T39" fmla="*/ 0 h 150"/>
                    <a:gd name="T40" fmla="*/ 157 w 573"/>
                    <a:gd name="T41" fmla="*/ 0 h 150"/>
                    <a:gd name="T42" fmla="*/ 25 w 573"/>
                    <a:gd name="T43" fmla="*/ 0 h 150"/>
                    <a:gd name="T44" fmla="*/ 23 w 573"/>
                    <a:gd name="T45" fmla="*/ 0 h 150"/>
                    <a:gd name="T46" fmla="*/ 8 w 573"/>
                    <a:gd name="T47" fmla="*/ 6 h 150"/>
                    <a:gd name="T48" fmla="*/ 0 w 573"/>
                    <a:gd name="T49" fmla="*/ 23 h 150"/>
                    <a:gd name="T50" fmla="*/ 0 w 573"/>
                    <a:gd name="T51" fmla="*/ 49 h 150"/>
                    <a:gd name="T52" fmla="*/ 2 w 573"/>
                    <a:gd name="T53" fmla="*/ 77 h 150"/>
                    <a:gd name="T54" fmla="*/ 2 w 573"/>
                    <a:gd name="T55" fmla="*/ 103 h 150"/>
                    <a:gd name="T56" fmla="*/ 5 w 573"/>
                    <a:gd name="T57" fmla="*/ 132 h 150"/>
                    <a:gd name="T58" fmla="*/ 8 w 573"/>
                    <a:gd name="T59" fmla="*/ 137 h 150"/>
                    <a:gd name="T60" fmla="*/ 17 w 573"/>
                    <a:gd name="T61" fmla="*/ 146 h 150"/>
                    <a:gd name="T62" fmla="*/ 149 w 573"/>
                    <a:gd name="T63" fmla="*/ 146 h 150"/>
                    <a:gd name="T64" fmla="*/ 272 w 573"/>
                    <a:gd name="T65" fmla="*/ 140 h 150"/>
                    <a:gd name="T66" fmla="*/ 395 w 573"/>
                    <a:gd name="T67" fmla="*/ 135 h 150"/>
                    <a:gd name="T68" fmla="*/ 518 w 573"/>
                    <a:gd name="T69" fmla="*/ 129 h 150"/>
                    <a:gd name="T70" fmla="*/ 395 w 573"/>
                    <a:gd name="T71" fmla="*/ 120 h 150"/>
                    <a:gd name="T72" fmla="*/ 149 w 573"/>
                    <a:gd name="T73" fmla="*/ 112 h 150"/>
                    <a:gd name="T74" fmla="*/ 45 w 573"/>
                    <a:gd name="T75" fmla="*/ 109 h 150"/>
                    <a:gd name="T76" fmla="*/ 48 w 573"/>
                    <a:gd name="T77" fmla="*/ 7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3" h="150">
                      <a:moveTo>
                        <a:pt x="48" y="77"/>
                      </a:moveTo>
                      <a:lnTo>
                        <a:pt x="48" y="77"/>
                      </a:lnTo>
                      <a:lnTo>
                        <a:pt x="48" y="49"/>
                      </a:lnTo>
                      <a:lnTo>
                        <a:pt x="48" y="49"/>
                      </a:lnTo>
                      <a:lnTo>
                        <a:pt x="48" y="49"/>
                      </a:lnTo>
                      <a:lnTo>
                        <a:pt x="157" y="49"/>
                      </a:lnTo>
                      <a:lnTo>
                        <a:pt x="226" y="49"/>
                      </a:lnTo>
                      <a:lnTo>
                        <a:pt x="226" y="49"/>
                      </a:lnTo>
                      <a:lnTo>
                        <a:pt x="292" y="46"/>
                      </a:lnTo>
                      <a:lnTo>
                        <a:pt x="292" y="46"/>
                      </a:lnTo>
                      <a:lnTo>
                        <a:pt x="424" y="43"/>
                      </a:lnTo>
                      <a:lnTo>
                        <a:pt x="424" y="43"/>
                      </a:lnTo>
                      <a:lnTo>
                        <a:pt x="544" y="40"/>
                      </a:lnTo>
                      <a:lnTo>
                        <a:pt x="544" y="49"/>
                      </a:lnTo>
                      <a:lnTo>
                        <a:pt x="544" y="49"/>
                      </a:lnTo>
                      <a:lnTo>
                        <a:pt x="550" y="77"/>
                      </a:lnTo>
                      <a:lnTo>
                        <a:pt x="550" y="77"/>
                      </a:lnTo>
                      <a:lnTo>
                        <a:pt x="552" y="103"/>
                      </a:lnTo>
                      <a:lnTo>
                        <a:pt x="552" y="103"/>
                      </a:lnTo>
                      <a:lnTo>
                        <a:pt x="558" y="129"/>
                      </a:lnTo>
                      <a:lnTo>
                        <a:pt x="558" y="129"/>
                      </a:lnTo>
                      <a:lnTo>
                        <a:pt x="564" y="103"/>
                      </a:lnTo>
                      <a:lnTo>
                        <a:pt x="564" y="103"/>
                      </a:lnTo>
                      <a:lnTo>
                        <a:pt x="567" y="77"/>
                      </a:lnTo>
                      <a:lnTo>
                        <a:pt x="567" y="77"/>
                      </a:lnTo>
                      <a:lnTo>
                        <a:pt x="569" y="49"/>
                      </a:lnTo>
                      <a:lnTo>
                        <a:pt x="572" y="23"/>
                      </a:lnTo>
                      <a:lnTo>
                        <a:pt x="572" y="23"/>
                      </a:lnTo>
                      <a:lnTo>
                        <a:pt x="572" y="23"/>
                      </a:lnTo>
                      <a:lnTo>
                        <a:pt x="572" y="17"/>
                      </a:lnTo>
                      <a:lnTo>
                        <a:pt x="569" y="11"/>
                      </a:lnTo>
                      <a:lnTo>
                        <a:pt x="567" y="9"/>
                      </a:lnTo>
                      <a:lnTo>
                        <a:pt x="561" y="9"/>
                      </a:lnTo>
                      <a:lnTo>
                        <a:pt x="558" y="9"/>
                      </a:lnTo>
                      <a:lnTo>
                        <a:pt x="558" y="9"/>
                      </a:lnTo>
                      <a:lnTo>
                        <a:pt x="424" y="3"/>
                      </a:lnTo>
                      <a:lnTo>
                        <a:pt x="424" y="3"/>
                      </a:lnTo>
                      <a:lnTo>
                        <a:pt x="292" y="0"/>
                      </a:lnTo>
                      <a:lnTo>
                        <a:pt x="292" y="0"/>
                      </a:lnTo>
                      <a:lnTo>
                        <a:pt x="226" y="0"/>
                      </a:lnTo>
                      <a:lnTo>
                        <a:pt x="157" y="0"/>
                      </a:lnTo>
                      <a:lnTo>
                        <a:pt x="157" y="0"/>
                      </a:lnTo>
                      <a:lnTo>
                        <a:pt x="25" y="0"/>
                      </a:lnTo>
                      <a:lnTo>
                        <a:pt x="25" y="0"/>
                      </a:lnTo>
                      <a:lnTo>
                        <a:pt x="23" y="0"/>
                      </a:lnTo>
                      <a:lnTo>
                        <a:pt x="23" y="0"/>
                      </a:lnTo>
                      <a:lnTo>
                        <a:pt x="14" y="3"/>
                      </a:lnTo>
                      <a:lnTo>
                        <a:pt x="8" y="6"/>
                      </a:lnTo>
                      <a:lnTo>
                        <a:pt x="2" y="14"/>
                      </a:lnTo>
                      <a:lnTo>
                        <a:pt x="0" y="23"/>
                      </a:lnTo>
                      <a:lnTo>
                        <a:pt x="0" y="23"/>
                      </a:lnTo>
                      <a:lnTo>
                        <a:pt x="0" y="49"/>
                      </a:lnTo>
                      <a:lnTo>
                        <a:pt x="0" y="49"/>
                      </a:lnTo>
                      <a:lnTo>
                        <a:pt x="2" y="77"/>
                      </a:lnTo>
                      <a:lnTo>
                        <a:pt x="2" y="103"/>
                      </a:lnTo>
                      <a:lnTo>
                        <a:pt x="2" y="103"/>
                      </a:lnTo>
                      <a:lnTo>
                        <a:pt x="5" y="129"/>
                      </a:lnTo>
                      <a:lnTo>
                        <a:pt x="5" y="132"/>
                      </a:lnTo>
                      <a:lnTo>
                        <a:pt x="5" y="132"/>
                      </a:lnTo>
                      <a:lnTo>
                        <a:pt x="8" y="137"/>
                      </a:lnTo>
                      <a:lnTo>
                        <a:pt x="11" y="143"/>
                      </a:lnTo>
                      <a:lnTo>
                        <a:pt x="17" y="146"/>
                      </a:lnTo>
                      <a:lnTo>
                        <a:pt x="25" y="149"/>
                      </a:lnTo>
                      <a:lnTo>
                        <a:pt x="149" y="146"/>
                      </a:lnTo>
                      <a:lnTo>
                        <a:pt x="272" y="140"/>
                      </a:lnTo>
                      <a:lnTo>
                        <a:pt x="272" y="140"/>
                      </a:lnTo>
                      <a:lnTo>
                        <a:pt x="395" y="135"/>
                      </a:lnTo>
                      <a:lnTo>
                        <a:pt x="395" y="135"/>
                      </a:lnTo>
                      <a:lnTo>
                        <a:pt x="518" y="129"/>
                      </a:lnTo>
                      <a:lnTo>
                        <a:pt x="518" y="129"/>
                      </a:lnTo>
                      <a:lnTo>
                        <a:pt x="395" y="120"/>
                      </a:lnTo>
                      <a:lnTo>
                        <a:pt x="395" y="120"/>
                      </a:lnTo>
                      <a:lnTo>
                        <a:pt x="272" y="117"/>
                      </a:lnTo>
                      <a:lnTo>
                        <a:pt x="149" y="112"/>
                      </a:lnTo>
                      <a:lnTo>
                        <a:pt x="45" y="109"/>
                      </a:lnTo>
                      <a:lnTo>
                        <a:pt x="45" y="109"/>
                      </a:lnTo>
                      <a:lnTo>
                        <a:pt x="45" y="103"/>
                      </a:lnTo>
                      <a:lnTo>
                        <a:pt x="48" y="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grpSp>
          <p:grpSp>
            <p:nvGrpSpPr>
              <p:cNvPr id="1387" name="Group 1386"/>
              <p:cNvGrpSpPr>
                <a:grpSpLocks noChangeAspect="1"/>
              </p:cNvGrpSpPr>
              <p:nvPr/>
            </p:nvGrpSpPr>
            <p:grpSpPr>
              <a:xfrm>
                <a:off x="2185217" y="3351227"/>
                <a:ext cx="714802" cy="203542"/>
                <a:chOff x="919163" y="4543425"/>
                <a:chExt cx="1976437" cy="320675"/>
              </a:xfrm>
              <a:solidFill>
                <a:schemeClr val="tx1">
                  <a:alpha val="84000"/>
                </a:schemeClr>
              </a:solidFill>
            </p:grpSpPr>
            <p:sp>
              <p:nvSpPr>
                <p:cNvPr id="1393" name="Freeform 169"/>
                <p:cNvSpPr>
                  <a:spLocks noChangeArrowheads="1"/>
                </p:cNvSpPr>
                <p:nvPr/>
              </p:nvSpPr>
              <p:spPr bwMode="auto">
                <a:xfrm>
                  <a:off x="2563813" y="4551363"/>
                  <a:ext cx="327025" cy="115887"/>
                </a:xfrm>
                <a:custGeom>
                  <a:avLst/>
                  <a:gdLst>
                    <a:gd name="T0" fmla="*/ 8 w 909"/>
                    <a:gd name="T1" fmla="*/ 6 h 322"/>
                    <a:gd name="T2" fmla="*/ 8 w 909"/>
                    <a:gd name="T3" fmla="*/ 6 h 322"/>
                    <a:gd name="T4" fmla="*/ 37 w 909"/>
                    <a:gd name="T5" fmla="*/ 20 h 322"/>
                    <a:gd name="T6" fmla="*/ 37 w 909"/>
                    <a:gd name="T7" fmla="*/ 20 h 322"/>
                    <a:gd name="T8" fmla="*/ 137 w 909"/>
                    <a:gd name="T9" fmla="*/ 63 h 322"/>
                    <a:gd name="T10" fmla="*/ 137 w 909"/>
                    <a:gd name="T11" fmla="*/ 63 h 322"/>
                    <a:gd name="T12" fmla="*/ 280 w 909"/>
                    <a:gd name="T13" fmla="*/ 123 h 322"/>
                    <a:gd name="T14" fmla="*/ 280 w 909"/>
                    <a:gd name="T15" fmla="*/ 123 h 322"/>
                    <a:gd name="T16" fmla="*/ 361 w 909"/>
                    <a:gd name="T17" fmla="*/ 155 h 322"/>
                    <a:gd name="T18" fmla="*/ 361 w 909"/>
                    <a:gd name="T19" fmla="*/ 155 h 322"/>
                    <a:gd name="T20" fmla="*/ 444 w 909"/>
                    <a:gd name="T21" fmla="*/ 183 h 322"/>
                    <a:gd name="T22" fmla="*/ 444 w 909"/>
                    <a:gd name="T23" fmla="*/ 183 h 322"/>
                    <a:gd name="T24" fmla="*/ 529 w 909"/>
                    <a:gd name="T25" fmla="*/ 215 h 322"/>
                    <a:gd name="T26" fmla="*/ 529 w 909"/>
                    <a:gd name="T27" fmla="*/ 215 h 322"/>
                    <a:gd name="T28" fmla="*/ 613 w 909"/>
                    <a:gd name="T29" fmla="*/ 241 h 322"/>
                    <a:gd name="T30" fmla="*/ 613 w 909"/>
                    <a:gd name="T31" fmla="*/ 241 h 322"/>
                    <a:gd name="T32" fmla="*/ 762 w 909"/>
                    <a:gd name="T33" fmla="*/ 287 h 322"/>
                    <a:gd name="T34" fmla="*/ 762 w 909"/>
                    <a:gd name="T35" fmla="*/ 287 h 322"/>
                    <a:gd name="T36" fmla="*/ 868 w 909"/>
                    <a:gd name="T37" fmla="*/ 312 h 322"/>
                    <a:gd name="T38" fmla="*/ 868 w 909"/>
                    <a:gd name="T39" fmla="*/ 312 h 322"/>
                    <a:gd name="T40" fmla="*/ 896 w 909"/>
                    <a:gd name="T41" fmla="*/ 321 h 322"/>
                    <a:gd name="T42" fmla="*/ 896 w 909"/>
                    <a:gd name="T43" fmla="*/ 321 h 322"/>
                    <a:gd name="T44" fmla="*/ 908 w 909"/>
                    <a:gd name="T45" fmla="*/ 321 h 322"/>
                    <a:gd name="T46" fmla="*/ 908 w 909"/>
                    <a:gd name="T47" fmla="*/ 321 h 322"/>
                    <a:gd name="T48" fmla="*/ 899 w 909"/>
                    <a:gd name="T49" fmla="*/ 318 h 322"/>
                    <a:gd name="T50" fmla="*/ 899 w 909"/>
                    <a:gd name="T51" fmla="*/ 318 h 322"/>
                    <a:gd name="T52" fmla="*/ 870 w 909"/>
                    <a:gd name="T53" fmla="*/ 304 h 322"/>
                    <a:gd name="T54" fmla="*/ 870 w 909"/>
                    <a:gd name="T55" fmla="*/ 304 h 322"/>
                    <a:gd name="T56" fmla="*/ 770 w 909"/>
                    <a:gd name="T57" fmla="*/ 258 h 322"/>
                    <a:gd name="T58" fmla="*/ 770 w 909"/>
                    <a:gd name="T59" fmla="*/ 258 h 322"/>
                    <a:gd name="T60" fmla="*/ 627 w 909"/>
                    <a:gd name="T61" fmla="*/ 200 h 322"/>
                    <a:gd name="T62" fmla="*/ 627 w 909"/>
                    <a:gd name="T63" fmla="*/ 200 h 322"/>
                    <a:gd name="T64" fmla="*/ 547 w 909"/>
                    <a:gd name="T65" fmla="*/ 169 h 322"/>
                    <a:gd name="T66" fmla="*/ 547 w 909"/>
                    <a:gd name="T67" fmla="*/ 169 h 322"/>
                    <a:gd name="T68" fmla="*/ 461 w 909"/>
                    <a:gd name="T69" fmla="*/ 137 h 322"/>
                    <a:gd name="T70" fmla="*/ 461 w 909"/>
                    <a:gd name="T71" fmla="*/ 137 h 322"/>
                    <a:gd name="T72" fmla="*/ 375 w 909"/>
                    <a:gd name="T73" fmla="*/ 109 h 322"/>
                    <a:gd name="T74" fmla="*/ 375 w 909"/>
                    <a:gd name="T75" fmla="*/ 109 h 322"/>
                    <a:gd name="T76" fmla="*/ 295 w 909"/>
                    <a:gd name="T77" fmla="*/ 83 h 322"/>
                    <a:gd name="T78" fmla="*/ 295 w 909"/>
                    <a:gd name="T79" fmla="*/ 83 h 322"/>
                    <a:gd name="T80" fmla="*/ 146 w 909"/>
                    <a:gd name="T81" fmla="*/ 37 h 322"/>
                    <a:gd name="T82" fmla="*/ 146 w 909"/>
                    <a:gd name="T83" fmla="*/ 37 h 322"/>
                    <a:gd name="T84" fmla="*/ 40 w 909"/>
                    <a:gd name="T85" fmla="*/ 9 h 322"/>
                    <a:gd name="T86" fmla="*/ 40 w 909"/>
                    <a:gd name="T87" fmla="*/ 9 h 322"/>
                    <a:gd name="T88" fmla="*/ 8 w 909"/>
                    <a:gd name="T89" fmla="*/ 3 h 322"/>
                    <a:gd name="T90" fmla="*/ 8 w 909"/>
                    <a:gd name="T91" fmla="*/ 3 h 322"/>
                    <a:gd name="T92" fmla="*/ 0 w 909"/>
                    <a:gd name="T93" fmla="*/ 0 h 322"/>
                    <a:gd name="T94" fmla="*/ 0 w 909"/>
                    <a:gd name="T95" fmla="*/ 0 h 322"/>
                    <a:gd name="T96" fmla="*/ 8 w 909"/>
                    <a:gd name="T97" fmla="*/ 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9" h="322">
                      <a:moveTo>
                        <a:pt x="8" y="6"/>
                      </a:moveTo>
                      <a:lnTo>
                        <a:pt x="8" y="6"/>
                      </a:lnTo>
                      <a:lnTo>
                        <a:pt x="37" y="20"/>
                      </a:lnTo>
                      <a:lnTo>
                        <a:pt x="37" y="20"/>
                      </a:lnTo>
                      <a:lnTo>
                        <a:pt x="137" y="63"/>
                      </a:lnTo>
                      <a:lnTo>
                        <a:pt x="137" y="63"/>
                      </a:lnTo>
                      <a:lnTo>
                        <a:pt x="280" y="123"/>
                      </a:lnTo>
                      <a:lnTo>
                        <a:pt x="280" y="123"/>
                      </a:lnTo>
                      <a:lnTo>
                        <a:pt x="361" y="155"/>
                      </a:lnTo>
                      <a:lnTo>
                        <a:pt x="361" y="155"/>
                      </a:lnTo>
                      <a:lnTo>
                        <a:pt x="444" y="183"/>
                      </a:lnTo>
                      <a:lnTo>
                        <a:pt x="444" y="183"/>
                      </a:lnTo>
                      <a:lnTo>
                        <a:pt x="529" y="215"/>
                      </a:lnTo>
                      <a:lnTo>
                        <a:pt x="529" y="215"/>
                      </a:lnTo>
                      <a:lnTo>
                        <a:pt x="613" y="241"/>
                      </a:lnTo>
                      <a:lnTo>
                        <a:pt x="613" y="241"/>
                      </a:lnTo>
                      <a:lnTo>
                        <a:pt x="762" y="287"/>
                      </a:lnTo>
                      <a:lnTo>
                        <a:pt x="762" y="287"/>
                      </a:lnTo>
                      <a:lnTo>
                        <a:pt x="868" y="312"/>
                      </a:lnTo>
                      <a:lnTo>
                        <a:pt x="868" y="312"/>
                      </a:lnTo>
                      <a:lnTo>
                        <a:pt x="896" y="321"/>
                      </a:lnTo>
                      <a:lnTo>
                        <a:pt x="896" y="321"/>
                      </a:lnTo>
                      <a:lnTo>
                        <a:pt x="908" y="321"/>
                      </a:lnTo>
                      <a:lnTo>
                        <a:pt x="908" y="321"/>
                      </a:lnTo>
                      <a:lnTo>
                        <a:pt x="899" y="318"/>
                      </a:lnTo>
                      <a:lnTo>
                        <a:pt x="899" y="318"/>
                      </a:lnTo>
                      <a:lnTo>
                        <a:pt x="870" y="304"/>
                      </a:lnTo>
                      <a:lnTo>
                        <a:pt x="870" y="304"/>
                      </a:lnTo>
                      <a:lnTo>
                        <a:pt x="770" y="258"/>
                      </a:lnTo>
                      <a:lnTo>
                        <a:pt x="770" y="258"/>
                      </a:lnTo>
                      <a:lnTo>
                        <a:pt x="627" y="200"/>
                      </a:lnTo>
                      <a:lnTo>
                        <a:pt x="627" y="200"/>
                      </a:lnTo>
                      <a:lnTo>
                        <a:pt x="547" y="169"/>
                      </a:lnTo>
                      <a:lnTo>
                        <a:pt x="547" y="169"/>
                      </a:lnTo>
                      <a:lnTo>
                        <a:pt x="461" y="137"/>
                      </a:lnTo>
                      <a:lnTo>
                        <a:pt x="461" y="137"/>
                      </a:lnTo>
                      <a:lnTo>
                        <a:pt x="375" y="109"/>
                      </a:lnTo>
                      <a:lnTo>
                        <a:pt x="375" y="109"/>
                      </a:lnTo>
                      <a:lnTo>
                        <a:pt x="295" y="83"/>
                      </a:lnTo>
                      <a:lnTo>
                        <a:pt x="295" y="83"/>
                      </a:lnTo>
                      <a:lnTo>
                        <a:pt x="146" y="37"/>
                      </a:lnTo>
                      <a:lnTo>
                        <a:pt x="146" y="37"/>
                      </a:lnTo>
                      <a:lnTo>
                        <a:pt x="40" y="9"/>
                      </a:lnTo>
                      <a:lnTo>
                        <a:pt x="40" y="9"/>
                      </a:lnTo>
                      <a:lnTo>
                        <a:pt x="8" y="3"/>
                      </a:lnTo>
                      <a:lnTo>
                        <a:pt x="8" y="3"/>
                      </a:lnTo>
                      <a:lnTo>
                        <a:pt x="0" y="0"/>
                      </a:lnTo>
                      <a:lnTo>
                        <a:pt x="0" y="0"/>
                      </a:lnTo>
                      <a:lnTo>
                        <a:pt x="8" y="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394" name="Freeform 170"/>
                <p:cNvSpPr>
                  <a:spLocks noChangeArrowheads="1"/>
                </p:cNvSpPr>
                <p:nvPr/>
              </p:nvSpPr>
              <p:spPr bwMode="auto">
                <a:xfrm>
                  <a:off x="1282700" y="4543425"/>
                  <a:ext cx="1281113" cy="14288"/>
                </a:xfrm>
                <a:custGeom>
                  <a:avLst/>
                  <a:gdLst>
                    <a:gd name="T0" fmla="*/ 555 w 3558"/>
                    <a:gd name="T1" fmla="*/ 31 h 41"/>
                    <a:gd name="T2" fmla="*/ 555 w 3558"/>
                    <a:gd name="T3" fmla="*/ 31 h 41"/>
                    <a:gd name="T4" fmla="*/ 824 w 3558"/>
                    <a:gd name="T5" fmla="*/ 34 h 41"/>
                    <a:gd name="T6" fmla="*/ 824 w 3558"/>
                    <a:gd name="T7" fmla="*/ 34 h 41"/>
                    <a:gd name="T8" fmla="*/ 1125 w 3558"/>
                    <a:gd name="T9" fmla="*/ 37 h 41"/>
                    <a:gd name="T10" fmla="*/ 1125 w 3558"/>
                    <a:gd name="T11" fmla="*/ 37 h 41"/>
                    <a:gd name="T12" fmla="*/ 1446 w 3558"/>
                    <a:gd name="T13" fmla="*/ 40 h 41"/>
                    <a:gd name="T14" fmla="*/ 1446 w 3558"/>
                    <a:gd name="T15" fmla="*/ 40 h 41"/>
                    <a:gd name="T16" fmla="*/ 1778 w 3558"/>
                    <a:gd name="T17" fmla="*/ 40 h 41"/>
                    <a:gd name="T18" fmla="*/ 1778 w 3558"/>
                    <a:gd name="T19" fmla="*/ 40 h 41"/>
                    <a:gd name="T20" fmla="*/ 2110 w 3558"/>
                    <a:gd name="T21" fmla="*/ 40 h 41"/>
                    <a:gd name="T22" fmla="*/ 2110 w 3558"/>
                    <a:gd name="T23" fmla="*/ 40 h 41"/>
                    <a:gd name="T24" fmla="*/ 2431 w 3558"/>
                    <a:gd name="T25" fmla="*/ 37 h 41"/>
                    <a:gd name="T26" fmla="*/ 2431 w 3558"/>
                    <a:gd name="T27" fmla="*/ 37 h 41"/>
                    <a:gd name="T28" fmla="*/ 2732 w 3558"/>
                    <a:gd name="T29" fmla="*/ 34 h 41"/>
                    <a:gd name="T30" fmla="*/ 2732 w 3558"/>
                    <a:gd name="T31" fmla="*/ 34 h 41"/>
                    <a:gd name="T32" fmla="*/ 3001 w 3558"/>
                    <a:gd name="T33" fmla="*/ 31 h 41"/>
                    <a:gd name="T34" fmla="*/ 3001 w 3558"/>
                    <a:gd name="T35" fmla="*/ 31 h 41"/>
                    <a:gd name="T36" fmla="*/ 3402 w 3558"/>
                    <a:gd name="T37" fmla="*/ 23 h 41"/>
                    <a:gd name="T38" fmla="*/ 3402 w 3558"/>
                    <a:gd name="T39" fmla="*/ 23 h 41"/>
                    <a:gd name="T40" fmla="*/ 3557 w 3558"/>
                    <a:gd name="T41" fmla="*/ 20 h 41"/>
                    <a:gd name="T42" fmla="*/ 3557 w 3558"/>
                    <a:gd name="T43" fmla="*/ 20 h 41"/>
                    <a:gd name="T44" fmla="*/ 3402 w 3558"/>
                    <a:gd name="T45" fmla="*/ 14 h 41"/>
                    <a:gd name="T46" fmla="*/ 3402 w 3558"/>
                    <a:gd name="T47" fmla="*/ 14 h 41"/>
                    <a:gd name="T48" fmla="*/ 3001 w 3558"/>
                    <a:gd name="T49" fmla="*/ 8 h 41"/>
                    <a:gd name="T50" fmla="*/ 3001 w 3558"/>
                    <a:gd name="T51" fmla="*/ 8 h 41"/>
                    <a:gd name="T52" fmla="*/ 2732 w 3558"/>
                    <a:gd name="T53" fmla="*/ 3 h 41"/>
                    <a:gd name="T54" fmla="*/ 2732 w 3558"/>
                    <a:gd name="T55" fmla="*/ 3 h 41"/>
                    <a:gd name="T56" fmla="*/ 2431 w 3558"/>
                    <a:gd name="T57" fmla="*/ 3 h 41"/>
                    <a:gd name="T58" fmla="*/ 2431 w 3558"/>
                    <a:gd name="T59" fmla="*/ 3 h 41"/>
                    <a:gd name="T60" fmla="*/ 2110 w 3558"/>
                    <a:gd name="T61" fmla="*/ 0 h 41"/>
                    <a:gd name="T62" fmla="*/ 2110 w 3558"/>
                    <a:gd name="T63" fmla="*/ 0 h 41"/>
                    <a:gd name="T64" fmla="*/ 1778 w 3558"/>
                    <a:gd name="T65" fmla="*/ 0 h 41"/>
                    <a:gd name="T66" fmla="*/ 1778 w 3558"/>
                    <a:gd name="T67" fmla="*/ 0 h 41"/>
                    <a:gd name="T68" fmla="*/ 1446 w 3558"/>
                    <a:gd name="T69" fmla="*/ 0 h 41"/>
                    <a:gd name="T70" fmla="*/ 1446 w 3558"/>
                    <a:gd name="T71" fmla="*/ 0 h 41"/>
                    <a:gd name="T72" fmla="*/ 1125 w 3558"/>
                    <a:gd name="T73" fmla="*/ 3 h 41"/>
                    <a:gd name="T74" fmla="*/ 1125 w 3558"/>
                    <a:gd name="T75" fmla="*/ 3 h 41"/>
                    <a:gd name="T76" fmla="*/ 824 w 3558"/>
                    <a:gd name="T77" fmla="*/ 3 h 41"/>
                    <a:gd name="T78" fmla="*/ 824 w 3558"/>
                    <a:gd name="T79" fmla="*/ 3 h 41"/>
                    <a:gd name="T80" fmla="*/ 555 w 3558"/>
                    <a:gd name="T81" fmla="*/ 8 h 41"/>
                    <a:gd name="T82" fmla="*/ 555 w 3558"/>
                    <a:gd name="T83" fmla="*/ 8 h 41"/>
                    <a:gd name="T84" fmla="*/ 154 w 3558"/>
                    <a:gd name="T85" fmla="*/ 14 h 41"/>
                    <a:gd name="T86" fmla="*/ 154 w 3558"/>
                    <a:gd name="T87" fmla="*/ 14 h 41"/>
                    <a:gd name="T88" fmla="*/ 0 w 3558"/>
                    <a:gd name="T89" fmla="*/ 20 h 41"/>
                    <a:gd name="T90" fmla="*/ 0 w 3558"/>
                    <a:gd name="T91" fmla="*/ 20 h 41"/>
                    <a:gd name="T92" fmla="*/ 154 w 3558"/>
                    <a:gd name="T93" fmla="*/ 23 h 41"/>
                    <a:gd name="T94" fmla="*/ 154 w 3558"/>
                    <a:gd name="T95" fmla="*/ 23 h 41"/>
                    <a:gd name="T96" fmla="*/ 555 w 3558"/>
                    <a:gd name="T97"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58" h="41">
                      <a:moveTo>
                        <a:pt x="555" y="31"/>
                      </a:moveTo>
                      <a:lnTo>
                        <a:pt x="555" y="31"/>
                      </a:lnTo>
                      <a:lnTo>
                        <a:pt x="824" y="34"/>
                      </a:lnTo>
                      <a:lnTo>
                        <a:pt x="824" y="34"/>
                      </a:lnTo>
                      <a:lnTo>
                        <a:pt x="1125" y="37"/>
                      </a:lnTo>
                      <a:lnTo>
                        <a:pt x="1125" y="37"/>
                      </a:lnTo>
                      <a:lnTo>
                        <a:pt x="1446" y="40"/>
                      </a:lnTo>
                      <a:lnTo>
                        <a:pt x="1446" y="40"/>
                      </a:lnTo>
                      <a:lnTo>
                        <a:pt x="1778" y="40"/>
                      </a:lnTo>
                      <a:lnTo>
                        <a:pt x="1778" y="40"/>
                      </a:lnTo>
                      <a:lnTo>
                        <a:pt x="2110" y="40"/>
                      </a:lnTo>
                      <a:lnTo>
                        <a:pt x="2110" y="40"/>
                      </a:lnTo>
                      <a:lnTo>
                        <a:pt x="2431" y="37"/>
                      </a:lnTo>
                      <a:lnTo>
                        <a:pt x="2431" y="37"/>
                      </a:lnTo>
                      <a:lnTo>
                        <a:pt x="2732" y="34"/>
                      </a:lnTo>
                      <a:lnTo>
                        <a:pt x="2732" y="34"/>
                      </a:lnTo>
                      <a:lnTo>
                        <a:pt x="3001" y="31"/>
                      </a:lnTo>
                      <a:lnTo>
                        <a:pt x="3001" y="31"/>
                      </a:lnTo>
                      <a:lnTo>
                        <a:pt x="3402" y="23"/>
                      </a:lnTo>
                      <a:lnTo>
                        <a:pt x="3402" y="23"/>
                      </a:lnTo>
                      <a:lnTo>
                        <a:pt x="3557" y="20"/>
                      </a:lnTo>
                      <a:lnTo>
                        <a:pt x="3557" y="20"/>
                      </a:lnTo>
                      <a:lnTo>
                        <a:pt x="3402" y="14"/>
                      </a:lnTo>
                      <a:lnTo>
                        <a:pt x="3402" y="14"/>
                      </a:lnTo>
                      <a:lnTo>
                        <a:pt x="3001" y="8"/>
                      </a:lnTo>
                      <a:lnTo>
                        <a:pt x="3001" y="8"/>
                      </a:lnTo>
                      <a:lnTo>
                        <a:pt x="2732" y="3"/>
                      </a:lnTo>
                      <a:lnTo>
                        <a:pt x="2732" y="3"/>
                      </a:lnTo>
                      <a:lnTo>
                        <a:pt x="2431" y="3"/>
                      </a:lnTo>
                      <a:lnTo>
                        <a:pt x="2431" y="3"/>
                      </a:lnTo>
                      <a:lnTo>
                        <a:pt x="2110" y="0"/>
                      </a:lnTo>
                      <a:lnTo>
                        <a:pt x="2110" y="0"/>
                      </a:lnTo>
                      <a:lnTo>
                        <a:pt x="1778" y="0"/>
                      </a:lnTo>
                      <a:lnTo>
                        <a:pt x="1778" y="0"/>
                      </a:lnTo>
                      <a:lnTo>
                        <a:pt x="1446" y="0"/>
                      </a:lnTo>
                      <a:lnTo>
                        <a:pt x="1446" y="0"/>
                      </a:lnTo>
                      <a:lnTo>
                        <a:pt x="1125" y="3"/>
                      </a:lnTo>
                      <a:lnTo>
                        <a:pt x="1125" y="3"/>
                      </a:lnTo>
                      <a:lnTo>
                        <a:pt x="824" y="3"/>
                      </a:lnTo>
                      <a:lnTo>
                        <a:pt x="824" y="3"/>
                      </a:lnTo>
                      <a:lnTo>
                        <a:pt x="555" y="8"/>
                      </a:lnTo>
                      <a:lnTo>
                        <a:pt x="555" y="8"/>
                      </a:lnTo>
                      <a:lnTo>
                        <a:pt x="154" y="14"/>
                      </a:lnTo>
                      <a:lnTo>
                        <a:pt x="154" y="14"/>
                      </a:lnTo>
                      <a:lnTo>
                        <a:pt x="0" y="20"/>
                      </a:lnTo>
                      <a:lnTo>
                        <a:pt x="0" y="20"/>
                      </a:lnTo>
                      <a:lnTo>
                        <a:pt x="154" y="23"/>
                      </a:lnTo>
                      <a:lnTo>
                        <a:pt x="154" y="23"/>
                      </a:lnTo>
                      <a:lnTo>
                        <a:pt x="555"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395" name="Freeform 171"/>
                <p:cNvSpPr>
                  <a:spLocks noChangeArrowheads="1"/>
                </p:cNvSpPr>
                <p:nvPr/>
              </p:nvSpPr>
              <p:spPr bwMode="auto">
                <a:xfrm>
                  <a:off x="919163" y="4551363"/>
                  <a:ext cx="1976437" cy="312737"/>
                </a:xfrm>
                <a:custGeom>
                  <a:avLst/>
                  <a:gdLst>
                    <a:gd name="T0" fmla="*/ 4107 w 5492"/>
                    <a:gd name="T1" fmla="*/ 318 h 869"/>
                    <a:gd name="T2" fmla="*/ 1395 w 5492"/>
                    <a:gd name="T3" fmla="*/ 312 h 869"/>
                    <a:gd name="T4" fmla="*/ 496 w 5492"/>
                    <a:gd name="T5" fmla="*/ 186 h 869"/>
                    <a:gd name="T6" fmla="*/ 940 w 5492"/>
                    <a:gd name="T7" fmla="*/ 0 h 869"/>
                    <a:gd name="T8" fmla="*/ 484 w 5492"/>
                    <a:gd name="T9" fmla="*/ 149 h 869"/>
                    <a:gd name="T10" fmla="*/ 26 w 5492"/>
                    <a:gd name="T11" fmla="*/ 312 h 869"/>
                    <a:gd name="T12" fmla="*/ 6 w 5492"/>
                    <a:gd name="T13" fmla="*/ 326 h 869"/>
                    <a:gd name="T14" fmla="*/ 0 w 5492"/>
                    <a:gd name="T15" fmla="*/ 473 h 869"/>
                    <a:gd name="T16" fmla="*/ 0 w 5492"/>
                    <a:gd name="T17" fmla="*/ 593 h 869"/>
                    <a:gd name="T18" fmla="*/ 9 w 5492"/>
                    <a:gd name="T19" fmla="*/ 836 h 869"/>
                    <a:gd name="T20" fmla="*/ 12 w 5492"/>
                    <a:gd name="T21" fmla="*/ 851 h 869"/>
                    <a:gd name="T22" fmla="*/ 40 w 5492"/>
                    <a:gd name="T23" fmla="*/ 868 h 869"/>
                    <a:gd name="T24" fmla="*/ 4013 w 5492"/>
                    <a:gd name="T25" fmla="*/ 848 h 869"/>
                    <a:gd name="T26" fmla="*/ 4675 w 5492"/>
                    <a:gd name="T27" fmla="*/ 831 h 869"/>
                    <a:gd name="T28" fmla="*/ 1363 w 5492"/>
                    <a:gd name="T29" fmla="*/ 808 h 869"/>
                    <a:gd name="T30" fmla="*/ 716 w 5492"/>
                    <a:gd name="T31" fmla="*/ 753 h 869"/>
                    <a:gd name="T32" fmla="*/ 719 w 5492"/>
                    <a:gd name="T33" fmla="*/ 673 h 869"/>
                    <a:gd name="T34" fmla="*/ 728 w 5492"/>
                    <a:gd name="T35" fmla="*/ 510 h 869"/>
                    <a:gd name="T36" fmla="*/ 719 w 5492"/>
                    <a:gd name="T37" fmla="*/ 496 h 869"/>
                    <a:gd name="T38" fmla="*/ 710 w 5492"/>
                    <a:gd name="T39" fmla="*/ 493 h 869"/>
                    <a:gd name="T40" fmla="*/ 444 w 5492"/>
                    <a:gd name="T41" fmla="*/ 487 h 869"/>
                    <a:gd name="T42" fmla="*/ 310 w 5492"/>
                    <a:gd name="T43" fmla="*/ 487 h 869"/>
                    <a:gd name="T44" fmla="*/ 178 w 5492"/>
                    <a:gd name="T45" fmla="*/ 484 h 869"/>
                    <a:gd name="T46" fmla="*/ 161 w 5492"/>
                    <a:gd name="T47" fmla="*/ 493 h 869"/>
                    <a:gd name="T48" fmla="*/ 155 w 5492"/>
                    <a:gd name="T49" fmla="*/ 590 h 869"/>
                    <a:gd name="T50" fmla="*/ 155 w 5492"/>
                    <a:gd name="T51" fmla="*/ 753 h 869"/>
                    <a:gd name="T52" fmla="*/ 72 w 5492"/>
                    <a:gd name="T53" fmla="*/ 805 h 869"/>
                    <a:gd name="T54" fmla="*/ 78 w 5492"/>
                    <a:gd name="T55" fmla="*/ 593 h 869"/>
                    <a:gd name="T56" fmla="*/ 80 w 5492"/>
                    <a:gd name="T57" fmla="*/ 473 h 869"/>
                    <a:gd name="T58" fmla="*/ 2074 w 5492"/>
                    <a:gd name="T59" fmla="*/ 389 h 869"/>
                    <a:gd name="T60" fmla="*/ 5439 w 5492"/>
                    <a:gd name="T61" fmla="*/ 378 h 869"/>
                    <a:gd name="T62" fmla="*/ 5448 w 5492"/>
                    <a:gd name="T63" fmla="*/ 593 h 869"/>
                    <a:gd name="T64" fmla="*/ 5457 w 5492"/>
                    <a:gd name="T65" fmla="*/ 716 h 869"/>
                    <a:gd name="T66" fmla="*/ 5474 w 5492"/>
                    <a:gd name="T67" fmla="*/ 716 h 869"/>
                    <a:gd name="T68" fmla="*/ 5479 w 5492"/>
                    <a:gd name="T69" fmla="*/ 593 h 869"/>
                    <a:gd name="T70" fmla="*/ 5491 w 5492"/>
                    <a:gd name="T71" fmla="*/ 349 h 869"/>
                    <a:gd name="T72" fmla="*/ 5482 w 5492"/>
                    <a:gd name="T73" fmla="*/ 332 h 869"/>
                    <a:gd name="T74" fmla="*/ 198 w 5492"/>
                    <a:gd name="T75" fmla="*/ 753 h 869"/>
                    <a:gd name="T76" fmla="*/ 201 w 5492"/>
                    <a:gd name="T77" fmla="*/ 590 h 869"/>
                    <a:gd name="T78" fmla="*/ 310 w 5492"/>
                    <a:gd name="T79" fmla="*/ 533 h 869"/>
                    <a:gd name="T80" fmla="*/ 444 w 5492"/>
                    <a:gd name="T81" fmla="*/ 533 h 869"/>
                    <a:gd name="T82" fmla="*/ 579 w 5492"/>
                    <a:gd name="T83" fmla="*/ 530 h 869"/>
                    <a:gd name="T84" fmla="*/ 699 w 5492"/>
                    <a:gd name="T85" fmla="*/ 590 h 869"/>
                    <a:gd name="T86" fmla="*/ 705 w 5492"/>
                    <a:gd name="T87" fmla="*/ 753 h 869"/>
                    <a:gd name="T88" fmla="*/ 198 w 5492"/>
                    <a:gd name="T89" fmla="*/ 80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92" h="869">
                      <a:moveTo>
                        <a:pt x="5465" y="326"/>
                      </a:moveTo>
                      <a:lnTo>
                        <a:pt x="5465" y="326"/>
                      </a:lnTo>
                      <a:lnTo>
                        <a:pt x="4107" y="318"/>
                      </a:lnTo>
                      <a:lnTo>
                        <a:pt x="2753" y="315"/>
                      </a:lnTo>
                      <a:lnTo>
                        <a:pt x="2074" y="312"/>
                      </a:lnTo>
                      <a:lnTo>
                        <a:pt x="1395" y="312"/>
                      </a:lnTo>
                      <a:lnTo>
                        <a:pt x="183" y="312"/>
                      </a:lnTo>
                      <a:lnTo>
                        <a:pt x="272" y="275"/>
                      </a:lnTo>
                      <a:lnTo>
                        <a:pt x="496" y="186"/>
                      </a:lnTo>
                      <a:lnTo>
                        <a:pt x="719" y="95"/>
                      </a:lnTo>
                      <a:lnTo>
                        <a:pt x="828" y="49"/>
                      </a:lnTo>
                      <a:lnTo>
                        <a:pt x="940" y="0"/>
                      </a:lnTo>
                      <a:lnTo>
                        <a:pt x="825" y="37"/>
                      </a:lnTo>
                      <a:lnTo>
                        <a:pt x="710" y="74"/>
                      </a:lnTo>
                      <a:lnTo>
                        <a:pt x="484" y="149"/>
                      </a:lnTo>
                      <a:lnTo>
                        <a:pt x="255" y="226"/>
                      </a:lnTo>
                      <a:lnTo>
                        <a:pt x="29" y="304"/>
                      </a:lnTo>
                      <a:lnTo>
                        <a:pt x="26" y="312"/>
                      </a:lnTo>
                      <a:lnTo>
                        <a:pt x="26" y="312"/>
                      </a:lnTo>
                      <a:lnTo>
                        <a:pt x="15" y="318"/>
                      </a:lnTo>
                      <a:lnTo>
                        <a:pt x="6" y="326"/>
                      </a:lnTo>
                      <a:lnTo>
                        <a:pt x="0" y="338"/>
                      </a:lnTo>
                      <a:lnTo>
                        <a:pt x="0" y="352"/>
                      </a:lnTo>
                      <a:lnTo>
                        <a:pt x="0" y="473"/>
                      </a:lnTo>
                      <a:lnTo>
                        <a:pt x="0" y="533"/>
                      </a:lnTo>
                      <a:lnTo>
                        <a:pt x="0" y="533"/>
                      </a:lnTo>
                      <a:lnTo>
                        <a:pt x="0" y="593"/>
                      </a:lnTo>
                      <a:lnTo>
                        <a:pt x="3" y="716"/>
                      </a:lnTo>
                      <a:lnTo>
                        <a:pt x="6" y="776"/>
                      </a:lnTo>
                      <a:lnTo>
                        <a:pt x="9" y="836"/>
                      </a:lnTo>
                      <a:lnTo>
                        <a:pt x="9" y="836"/>
                      </a:lnTo>
                      <a:lnTo>
                        <a:pt x="9" y="836"/>
                      </a:lnTo>
                      <a:lnTo>
                        <a:pt x="12" y="851"/>
                      </a:lnTo>
                      <a:lnTo>
                        <a:pt x="17" y="859"/>
                      </a:lnTo>
                      <a:lnTo>
                        <a:pt x="26" y="865"/>
                      </a:lnTo>
                      <a:lnTo>
                        <a:pt x="40" y="868"/>
                      </a:lnTo>
                      <a:lnTo>
                        <a:pt x="1363" y="862"/>
                      </a:lnTo>
                      <a:lnTo>
                        <a:pt x="2690" y="856"/>
                      </a:lnTo>
                      <a:lnTo>
                        <a:pt x="4013" y="848"/>
                      </a:lnTo>
                      <a:lnTo>
                        <a:pt x="4675" y="842"/>
                      </a:lnTo>
                      <a:lnTo>
                        <a:pt x="5336" y="836"/>
                      </a:lnTo>
                      <a:lnTo>
                        <a:pt x="4675" y="831"/>
                      </a:lnTo>
                      <a:lnTo>
                        <a:pt x="4013" y="825"/>
                      </a:lnTo>
                      <a:lnTo>
                        <a:pt x="2690" y="816"/>
                      </a:lnTo>
                      <a:lnTo>
                        <a:pt x="1363" y="808"/>
                      </a:lnTo>
                      <a:lnTo>
                        <a:pt x="713" y="808"/>
                      </a:lnTo>
                      <a:lnTo>
                        <a:pt x="713" y="808"/>
                      </a:lnTo>
                      <a:lnTo>
                        <a:pt x="716" y="753"/>
                      </a:lnTo>
                      <a:lnTo>
                        <a:pt x="716" y="753"/>
                      </a:lnTo>
                      <a:lnTo>
                        <a:pt x="719" y="673"/>
                      </a:lnTo>
                      <a:lnTo>
                        <a:pt x="719" y="673"/>
                      </a:lnTo>
                      <a:lnTo>
                        <a:pt x="725" y="590"/>
                      </a:lnTo>
                      <a:lnTo>
                        <a:pt x="728" y="510"/>
                      </a:lnTo>
                      <a:lnTo>
                        <a:pt x="728" y="510"/>
                      </a:lnTo>
                      <a:lnTo>
                        <a:pt x="725" y="504"/>
                      </a:lnTo>
                      <a:lnTo>
                        <a:pt x="722" y="498"/>
                      </a:lnTo>
                      <a:lnTo>
                        <a:pt x="719" y="496"/>
                      </a:lnTo>
                      <a:lnTo>
                        <a:pt x="713" y="493"/>
                      </a:lnTo>
                      <a:lnTo>
                        <a:pt x="710" y="493"/>
                      </a:lnTo>
                      <a:lnTo>
                        <a:pt x="710" y="493"/>
                      </a:lnTo>
                      <a:lnTo>
                        <a:pt x="579" y="490"/>
                      </a:lnTo>
                      <a:lnTo>
                        <a:pt x="579" y="490"/>
                      </a:lnTo>
                      <a:lnTo>
                        <a:pt x="444" y="487"/>
                      </a:lnTo>
                      <a:lnTo>
                        <a:pt x="444" y="487"/>
                      </a:lnTo>
                      <a:lnTo>
                        <a:pt x="378" y="487"/>
                      </a:lnTo>
                      <a:lnTo>
                        <a:pt x="310" y="487"/>
                      </a:lnTo>
                      <a:lnTo>
                        <a:pt x="310" y="487"/>
                      </a:lnTo>
                      <a:lnTo>
                        <a:pt x="178" y="484"/>
                      </a:lnTo>
                      <a:lnTo>
                        <a:pt x="178" y="484"/>
                      </a:lnTo>
                      <a:lnTo>
                        <a:pt x="178" y="484"/>
                      </a:lnTo>
                      <a:lnTo>
                        <a:pt x="169" y="487"/>
                      </a:lnTo>
                      <a:lnTo>
                        <a:pt x="161" y="493"/>
                      </a:lnTo>
                      <a:lnTo>
                        <a:pt x="155" y="501"/>
                      </a:lnTo>
                      <a:lnTo>
                        <a:pt x="152" y="510"/>
                      </a:lnTo>
                      <a:lnTo>
                        <a:pt x="155" y="590"/>
                      </a:lnTo>
                      <a:lnTo>
                        <a:pt x="155" y="590"/>
                      </a:lnTo>
                      <a:lnTo>
                        <a:pt x="155" y="673"/>
                      </a:lnTo>
                      <a:lnTo>
                        <a:pt x="155" y="753"/>
                      </a:lnTo>
                      <a:lnTo>
                        <a:pt x="155" y="753"/>
                      </a:lnTo>
                      <a:lnTo>
                        <a:pt x="158" y="805"/>
                      </a:lnTo>
                      <a:lnTo>
                        <a:pt x="72" y="805"/>
                      </a:lnTo>
                      <a:lnTo>
                        <a:pt x="75" y="776"/>
                      </a:lnTo>
                      <a:lnTo>
                        <a:pt x="75" y="716"/>
                      </a:lnTo>
                      <a:lnTo>
                        <a:pt x="78" y="593"/>
                      </a:lnTo>
                      <a:lnTo>
                        <a:pt x="78" y="593"/>
                      </a:lnTo>
                      <a:lnTo>
                        <a:pt x="80" y="533"/>
                      </a:lnTo>
                      <a:lnTo>
                        <a:pt x="80" y="473"/>
                      </a:lnTo>
                      <a:lnTo>
                        <a:pt x="80" y="392"/>
                      </a:lnTo>
                      <a:lnTo>
                        <a:pt x="1395" y="392"/>
                      </a:lnTo>
                      <a:lnTo>
                        <a:pt x="2074" y="389"/>
                      </a:lnTo>
                      <a:lnTo>
                        <a:pt x="2753" y="389"/>
                      </a:lnTo>
                      <a:lnTo>
                        <a:pt x="4107" y="384"/>
                      </a:lnTo>
                      <a:lnTo>
                        <a:pt x="5439" y="378"/>
                      </a:lnTo>
                      <a:lnTo>
                        <a:pt x="5442" y="473"/>
                      </a:lnTo>
                      <a:lnTo>
                        <a:pt x="5442" y="473"/>
                      </a:lnTo>
                      <a:lnTo>
                        <a:pt x="5448" y="593"/>
                      </a:lnTo>
                      <a:lnTo>
                        <a:pt x="5454" y="653"/>
                      </a:lnTo>
                      <a:lnTo>
                        <a:pt x="5457" y="716"/>
                      </a:lnTo>
                      <a:lnTo>
                        <a:pt x="5457" y="716"/>
                      </a:lnTo>
                      <a:lnTo>
                        <a:pt x="5465" y="836"/>
                      </a:lnTo>
                      <a:lnTo>
                        <a:pt x="5465" y="836"/>
                      </a:lnTo>
                      <a:lnTo>
                        <a:pt x="5474" y="716"/>
                      </a:lnTo>
                      <a:lnTo>
                        <a:pt x="5476" y="653"/>
                      </a:lnTo>
                      <a:lnTo>
                        <a:pt x="5479" y="593"/>
                      </a:lnTo>
                      <a:lnTo>
                        <a:pt x="5479" y="593"/>
                      </a:lnTo>
                      <a:lnTo>
                        <a:pt x="5485" y="473"/>
                      </a:lnTo>
                      <a:lnTo>
                        <a:pt x="5491" y="352"/>
                      </a:lnTo>
                      <a:lnTo>
                        <a:pt x="5491" y="349"/>
                      </a:lnTo>
                      <a:lnTo>
                        <a:pt x="5491" y="349"/>
                      </a:lnTo>
                      <a:lnTo>
                        <a:pt x="5488" y="341"/>
                      </a:lnTo>
                      <a:lnTo>
                        <a:pt x="5482" y="332"/>
                      </a:lnTo>
                      <a:lnTo>
                        <a:pt x="5476" y="326"/>
                      </a:lnTo>
                      <a:lnTo>
                        <a:pt x="5465" y="326"/>
                      </a:lnTo>
                      <a:close/>
                      <a:moveTo>
                        <a:pt x="198" y="753"/>
                      </a:moveTo>
                      <a:lnTo>
                        <a:pt x="201" y="673"/>
                      </a:lnTo>
                      <a:lnTo>
                        <a:pt x="201" y="673"/>
                      </a:lnTo>
                      <a:lnTo>
                        <a:pt x="201" y="590"/>
                      </a:lnTo>
                      <a:lnTo>
                        <a:pt x="201" y="533"/>
                      </a:lnTo>
                      <a:lnTo>
                        <a:pt x="201" y="533"/>
                      </a:lnTo>
                      <a:lnTo>
                        <a:pt x="310" y="533"/>
                      </a:lnTo>
                      <a:lnTo>
                        <a:pt x="378" y="533"/>
                      </a:lnTo>
                      <a:lnTo>
                        <a:pt x="378" y="533"/>
                      </a:lnTo>
                      <a:lnTo>
                        <a:pt x="444" y="533"/>
                      </a:lnTo>
                      <a:lnTo>
                        <a:pt x="444" y="533"/>
                      </a:lnTo>
                      <a:lnTo>
                        <a:pt x="579" y="530"/>
                      </a:lnTo>
                      <a:lnTo>
                        <a:pt x="579" y="530"/>
                      </a:lnTo>
                      <a:lnTo>
                        <a:pt x="696" y="527"/>
                      </a:lnTo>
                      <a:lnTo>
                        <a:pt x="699" y="590"/>
                      </a:lnTo>
                      <a:lnTo>
                        <a:pt x="699" y="590"/>
                      </a:lnTo>
                      <a:lnTo>
                        <a:pt x="702" y="673"/>
                      </a:lnTo>
                      <a:lnTo>
                        <a:pt x="702" y="673"/>
                      </a:lnTo>
                      <a:lnTo>
                        <a:pt x="705" y="753"/>
                      </a:lnTo>
                      <a:lnTo>
                        <a:pt x="705" y="753"/>
                      </a:lnTo>
                      <a:lnTo>
                        <a:pt x="708" y="808"/>
                      </a:lnTo>
                      <a:lnTo>
                        <a:pt x="198" y="805"/>
                      </a:lnTo>
                      <a:lnTo>
                        <a:pt x="198" y="805"/>
                      </a:lnTo>
                      <a:lnTo>
                        <a:pt x="198" y="75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396" name="Freeform 172"/>
                <p:cNvSpPr>
                  <a:spLocks noChangeArrowheads="1"/>
                </p:cNvSpPr>
                <p:nvPr/>
              </p:nvSpPr>
              <p:spPr bwMode="auto">
                <a:xfrm>
                  <a:off x="1970088" y="4725988"/>
                  <a:ext cx="857250" cy="92075"/>
                </a:xfrm>
                <a:custGeom>
                  <a:avLst/>
                  <a:gdLst>
                    <a:gd name="T0" fmla="*/ 49 w 2381"/>
                    <a:gd name="T1" fmla="*/ 129 h 256"/>
                    <a:gd name="T2" fmla="*/ 49 w 2381"/>
                    <a:gd name="T3" fmla="*/ 49 h 256"/>
                    <a:gd name="T4" fmla="*/ 902 w 2381"/>
                    <a:gd name="T5" fmla="*/ 49 h 256"/>
                    <a:gd name="T6" fmla="*/ 1779 w 2381"/>
                    <a:gd name="T7" fmla="*/ 46 h 256"/>
                    <a:gd name="T8" fmla="*/ 2352 w 2381"/>
                    <a:gd name="T9" fmla="*/ 78 h 256"/>
                    <a:gd name="T10" fmla="*/ 2354 w 2381"/>
                    <a:gd name="T11" fmla="*/ 129 h 256"/>
                    <a:gd name="T12" fmla="*/ 2357 w 2381"/>
                    <a:gd name="T13" fmla="*/ 183 h 256"/>
                    <a:gd name="T14" fmla="*/ 2363 w 2381"/>
                    <a:gd name="T15" fmla="*/ 235 h 256"/>
                    <a:gd name="T16" fmla="*/ 2371 w 2381"/>
                    <a:gd name="T17" fmla="*/ 129 h 256"/>
                    <a:gd name="T18" fmla="*/ 2377 w 2381"/>
                    <a:gd name="T19" fmla="*/ 78 h 256"/>
                    <a:gd name="T20" fmla="*/ 2380 w 2381"/>
                    <a:gd name="T21" fmla="*/ 26 h 256"/>
                    <a:gd name="T22" fmla="*/ 2377 w 2381"/>
                    <a:gd name="T23" fmla="*/ 20 h 256"/>
                    <a:gd name="T24" fmla="*/ 2369 w 2381"/>
                    <a:gd name="T25" fmla="*/ 12 h 256"/>
                    <a:gd name="T26" fmla="*/ 2363 w 2381"/>
                    <a:gd name="T27" fmla="*/ 9 h 256"/>
                    <a:gd name="T28" fmla="*/ 1194 w 2381"/>
                    <a:gd name="T29" fmla="*/ 3 h 256"/>
                    <a:gd name="T30" fmla="*/ 610 w 2381"/>
                    <a:gd name="T31" fmla="*/ 3 h 256"/>
                    <a:gd name="T32" fmla="*/ 26 w 2381"/>
                    <a:gd name="T33" fmla="*/ 0 h 256"/>
                    <a:gd name="T34" fmla="*/ 23 w 2381"/>
                    <a:gd name="T35" fmla="*/ 0 h 256"/>
                    <a:gd name="T36" fmla="*/ 9 w 2381"/>
                    <a:gd name="T37" fmla="*/ 9 h 256"/>
                    <a:gd name="T38" fmla="*/ 0 w 2381"/>
                    <a:gd name="T39" fmla="*/ 26 h 256"/>
                    <a:gd name="T40" fmla="*/ 0 w 2381"/>
                    <a:gd name="T41" fmla="*/ 78 h 256"/>
                    <a:gd name="T42" fmla="*/ 3 w 2381"/>
                    <a:gd name="T43" fmla="*/ 183 h 256"/>
                    <a:gd name="T44" fmla="*/ 6 w 2381"/>
                    <a:gd name="T45" fmla="*/ 235 h 256"/>
                    <a:gd name="T46" fmla="*/ 6 w 2381"/>
                    <a:gd name="T47" fmla="*/ 235 h 256"/>
                    <a:gd name="T48" fmla="*/ 11 w 2381"/>
                    <a:gd name="T49" fmla="*/ 249 h 256"/>
                    <a:gd name="T50" fmla="*/ 26 w 2381"/>
                    <a:gd name="T51" fmla="*/ 255 h 256"/>
                    <a:gd name="T52" fmla="*/ 1148 w 2381"/>
                    <a:gd name="T53" fmla="*/ 246 h 256"/>
                    <a:gd name="T54" fmla="*/ 1990 w 2381"/>
                    <a:gd name="T55" fmla="*/ 238 h 256"/>
                    <a:gd name="T56" fmla="*/ 1990 w 2381"/>
                    <a:gd name="T57" fmla="*/ 232 h 256"/>
                    <a:gd name="T58" fmla="*/ 1148 w 2381"/>
                    <a:gd name="T59" fmla="*/ 223 h 256"/>
                    <a:gd name="T60" fmla="*/ 46 w 2381"/>
                    <a:gd name="T61" fmla="*/ 215 h 256"/>
                    <a:gd name="T62" fmla="*/ 46 w 2381"/>
                    <a:gd name="T63" fmla="*/ 18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81" h="256">
                      <a:moveTo>
                        <a:pt x="49" y="129"/>
                      </a:moveTo>
                      <a:lnTo>
                        <a:pt x="49" y="129"/>
                      </a:lnTo>
                      <a:lnTo>
                        <a:pt x="49" y="78"/>
                      </a:lnTo>
                      <a:lnTo>
                        <a:pt x="49" y="49"/>
                      </a:lnTo>
                      <a:lnTo>
                        <a:pt x="610" y="49"/>
                      </a:lnTo>
                      <a:lnTo>
                        <a:pt x="902" y="49"/>
                      </a:lnTo>
                      <a:lnTo>
                        <a:pt x="1194" y="49"/>
                      </a:lnTo>
                      <a:lnTo>
                        <a:pt x="1779" y="46"/>
                      </a:lnTo>
                      <a:lnTo>
                        <a:pt x="2349" y="40"/>
                      </a:lnTo>
                      <a:lnTo>
                        <a:pt x="2352" y="78"/>
                      </a:lnTo>
                      <a:lnTo>
                        <a:pt x="2352" y="78"/>
                      </a:lnTo>
                      <a:lnTo>
                        <a:pt x="2354" y="129"/>
                      </a:lnTo>
                      <a:lnTo>
                        <a:pt x="2357" y="183"/>
                      </a:lnTo>
                      <a:lnTo>
                        <a:pt x="2357" y="183"/>
                      </a:lnTo>
                      <a:lnTo>
                        <a:pt x="2363" y="235"/>
                      </a:lnTo>
                      <a:lnTo>
                        <a:pt x="2363" y="235"/>
                      </a:lnTo>
                      <a:lnTo>
                        <a:pt x="2369" y="183"/>
                      </a:lnTo>
                      <a:lnTo>
                        <a:pt x="2371" y="129"/>
                      </a:lnTo>
                      <a:lnTo>
                        <a:pt x="2371" y="129"/>
                      </a:lnTo>
                      <a:lnTo>
                        <a:pt x="2377" y="78"/>
                      </a:lnTo>
                      <a:lnTo>
                        <a:pt x="2380" y="26"/>
                      </a:lnTo>
                      <a:lnTo>
                        <a:pt x="2380" y="26"/>
                      </a:lnTo>
                      <a:lnTo>
                        <a:pt x="2380" y="26"/>
                      </a:lnTo>
                      <a:lnTo>
                        <a:pt x="2377" y="20"/>
                      </a:lnTo>
                      <a:lnTo>
                        <a:pt x="2374" y="14"/>
                      </a:lnTo>
                      <a:lnTo>
                        <a:pt x="2369" y="12"/>
                      </a:lnTo>
                      <a:lnTo>
                        <a:pt x="2363" y="9"/>
                      </a:lnTo>
                      <a:lnTo>
                        <a:pt x="2363" y="9"/>
                      </a:lnTo>
                      <a:lnTo>
                        <a:pt x="1779" y="6"/>
                      </a:lnTo>
                      <a:lnTo>
                        <a:pt x="1194" y="3"/>
                      </a:lnTo>
                      <a:lnTo>
                        <a:pt x="902" y="3"/>
                      </a:lnTo>
                      <a:lnTo>
                        <a:pt x="610" y="3"/>
                      </a:lnTo>
                      <a:lnTo>
                        <a:pt x="26" y="0"/>
                      </a:lnTo>
                      <a:lnTo>
                        <a:pt x="26" y="0"/>
                      </a:lnTo>
                      <a:lnTo>
                        <a:pt x="23" y="0"/>
                      </a:lnTo>
                      <a:lnTo>
                        <a:pt x="23" y="0"/>
                      </a:lnTo>
                      <a:lnTo>
                        <a:pt x="14" y="3"/>
                      </a:lnTo>
                      <a:lnTo>
                        <a:pt x="9" y="9"/>
                      </a:lnTo>
                      <a:lnTo>
                        <a:pt x="3" y="17"/>
                      </a:lnTo>
                      <a:lnTo>
                        <a:pt x="0" y="26"/>
                      </a:lnTo>
                      <a:lnTo>
                        <a:pt x="0" y="78"/>
                      </a:lnTo>
                      <a:lnTo>
                        <a:pt x="0" y="78"/>
                      </a:lnTo>
                      <a:lnTo>
                        <a:pt x="3" y="129"/>
                      </a:lnTo>
                      <a:lnTo>
                        <a:pt x="3" y="183"/>
                      </a:lnTo>
                      <a:lnTo>
                        <a:pt x="3" y="183"/>
                      </a:lnTo>
                      <a:lnTo>
                        <a:pt x="6" y="235"/>
                      </a:lnTo>
                      <a:lnTo>
                        <a:pt x="6" y="235"/>
                      </a:lnTo>
                      <a:lnTo>
                        <a:pt x="6" y="235"/>
                      </a:lnTo>
                      <a:lnTo>
                        <a:pt x="9" y="243"/>
                      </a:lnTo>
                      <a:lnTo>
                        <a:pt x="11" y="249"/>
                      </a:lnTo>
                      <a:lnTo>
                        <a:pt x="17" y="252"/>
                      </a:lnTo>
                      <a:lnTo>
                        <a:pt x="26" y="255"/>
                      </a:lnTo>
                      <a:lnTo>
                        <a:pt x="587" y="252"/>
                      </a:lnTo>
                      <a:lnTo>
                        <a:pt x="1148" y="246"/>
                      </a:lnTo>
                      <a:lnTo>
                        <a:pt x="1710" y="241"/>
                      </a:lnTo>
                      <a:lnTo>
                        <a:pt x="1990" y="238"/>
                      </a:lnTo>
                      <a:lnTo>
                        <a:pt x="2271" y="235"/>
                      </a:lnTo>
                      <a:lnTo>
                        <a:pt x="1990" y="232"/>
                      </a:lnTo>
                      <a:lnTo>
                        <a:pt x="1710" y="229"/>
                      </a:lnTo>
                      <a:lnTo>
                        <a:pt x="1148" y="223"/>
                      </a:lnTo>
                      <a:lnTo>
                        <a:pt x="587" y="218"/>
                      </a:lnTo>
                      <a:lnTo>
                        <a:pt x="46" y="215"/>
                      </a:lnTo>
                      <a:lnTo>
                        <a:pt x="46" y="215"/>
                      </a:lnTo>
                      <a:lnTo>
                        <a:pt x="46" y="183"/>
                      </a:lnTo>
                      <a:lnTo>
                        <a:pt x="49" y="12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397" name="Freeform 173"/>
                <p:cNvSpPr>
                  <a:spLocks noChangeArrowheads="1"/>
                </p:cNvSpPr>
                <p:nvPr/>
              </p:nvSpPr>
              <p:spPr bwMode="auto">
                <a:xfrm>
                  <a:off x="1700213" y="4764088"/>
                  <a:ext cx="206375" cy="53975"/>
                </a:xfrm>
                <a:custGeom>
                  <a:avLst/>
                  <a:gdLst>
                    <a:gd name="T0" fmla="*/ 48 w 573"/>
                    <a:gd name="T1" fmla="*/ 77 h 150"/>
                    <a:gd name="T2" fmla="*/ 48 w 573"/>
                    <a:gd name="T3" fmla="*/ 49 h 150"/>
                    <a:gd name="T4" fmla="*/ 157 w 573"/>
                    <a:gd name="T5" fmla="*/ 49 h 150"/>
                    <a:gd name="T6" fmla="*/ 226 w 573"/>
                    <a:gd name="T7" fmla="*/ 49 h 150"/>
                    <a:gd name="T8" fmla="*/ 292 w 573"/>
                    <a:gd name="T9" fmla="*/ 46 h 150"/>
                    <a:gd name="T10" fmla="*/ 424 w 573"/>
                    <a:gd name="T11" fmla="*/ 43 h 150"/>
                    <a:gd name="T12" fmla="*/ 544 w 573"/>
                    <a:gd name="T13" fmla="*/ 49 h 150"/>
                    <a:gd name="T14" fmla="*/ 550 w 573"/>
                    <a:gd name="T15" fmla="*/ 77 h 150"/>
                    <a:gd name="T16" fmla="*/ 552 w 573"/>
                    <a:gd name="T17" fmla="*/ 103 h 150"/>
                    <a:gd name="T18" fmla="*/ 558 w 573"/>
                    <a:gd name="T19" fmla="*/ 129 h 150"/>
                    <a:gd name="T20" fmla="*/ 564 w 573"/>
                    <a:gd name="T21" fmla="*/ 103 h 150"/>
                    <a:gd name="T22" fmla="*/ 567 w 573"/>
                    <a:gd name="T23" fmla="*/ 77 h 150"/>
                    <a:gd name="T24" fmla="*/ 569 w 573"/>
                    <a:gd name="T25" fmla="*/ 49 h 150"/>
                    <a:gd name="T26" fmla="*/ 572 w 573"/>
                    <a:gd name="T27" fmla="*/ 23 h 150"/>
                    <a:gd name="T28" fmla="*/ 572 w 573"/>
                    <a:gd name="T29" fmla="*/ 17 h 150"/>
                    <a:gd name="T30" fmla="*/ 567 w 573"/>
                    <a:gd name="T31" fmla="*/ 9 h 150"/>
                    <a:gd name="T32" fmla="*/ 558 w 573"/>
                    <a:gd name="T33" fmla="*/ 9 h 150"/>
                    <a:gd name="T34" fmla="*/ 424 w 573"/>
                    <a:gd name="T35" fmla="*/ 3 h 150"/>
                    <a:gd name="T36" fmla="*/ 292 w 573"/>
                    <a:gd name="T37" fmla="*/ 0 h 150"/>
                    <a:gd name="T38" fmla="*/ 226 w 573"/>
                    <a:gd name="T39" fmla="*/ 0 h 150"/>
                    <a:gd name="T40" fmla="*/ 157 w 573"/>
                    <a:gd name="T41" fmla="*/ 0 h 150"/>
                    <a:gd name="T42" fmla="*/ 25 w 573"/>
                    <a:gd name="T43" fmla="*/ 0 h 150"/>
                    <a:gd name="T44" fmla="*/ 23 w 573"/>
                    <a:gd name="T45" fmla="*/ 0 h 150"/>
                    <a:gd name="T46" fmla="*/ 8 w 573"/>
                    <a:gd name="T47" fmla="*/ 6 h 150"/>
                    <a:gd name="T48" fmla="*/ 0 w 573"/>
                    <a:gd name="T49" fmla="*/ 23 h 150"/>
                    <a:gd name="T50" fmla="*/ 0 w 573"/>
                    <a:gd name="T51" fmla="*/ 49 h 150"/>
                    <a:gd name="T52" fmla="*/ 2 w 573"/>
                    <a:gd name="T53" fmla="*/ 77 h 150"/>
                    <a:gd name="T54" fmla="*/ 2 w 573"/>
                    <a:gd name="T55" fmla="*/ 103 h 150"/>
                    <a:gd name="T56" fmla="*/ 5 w 573"/>
                    <a:gd name="T57" fmla="*/ 132 h 150"/>
                    <a:gd name="T58" fmla="*/ 8 w 573"/>
                    <a:gd name="T59" fmla="*/ 137 h 150"/>
                    <a:gd name="T60" fmla="*/ 17 w 573"/>
                    <a:gd name="T61" fmla="*/ 146 h 150"/>
                    <a:gd name="T62" fmla="*/ 149 w 573"/>
                    <a:gd name="T63" fmla="*/ 146 h 150"/>
                    <a:gd name="T64" fmla="*/ 272 w 573"/>
                    <a:gd name="T65" fmla="*/ 140 h 150"/>
                    <a:gd name="T66" fmla="*/ 395 w 573"/>
                    <a:gd name="T67" fmla="*/ 135 h 150"/>
                    <a:gd name="T68" fmla="*/ 518 w 573"/>
                    <a:gd name="T69" fmla="*/ 129 h 150"/>
                    <a:gd name="T70" fmla="*/ 395 w 573"/>
                    <a:gd name="T71" fmla="*/ 120 h 150"/>
                    <a:gd name="T72" fmla="*/ 149 w 573"/>
                    <a:gd name="T73" fmla="*/ 112 h 150"/>
                    <a:gd name="T74" fmla="*/ 45 w 573"/>
                    <a:gd name="T75" fmla="*/ 109 h 150"/>
                    <a:gd name="T76" fmla="*/ 48 w 573"/>
                    <a:gd name="T77" fmla="*/ 7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3" h="150">
                      <a:moveTo>
                        <a:pt x="48" y="77"/>
                      </a:moveTo>
                      <a:lnTo>
                        <a:pt x="48" y="77"/>
                      </a:lnTo>
                      <a:lnTo>
                        <a:pt x="48" y="49"/>
                      </a:lnTo>
                      <a:lnTo>
                        <a:pt x="48" y="49"/>
                      </a:lnTo>
                      <a:lnTo>
                        <a:pt x="48" y="49"/>
                      </a:lnTo>
                      <a:lnTo>
                        <a:pt x="157" y="49"/>
                      </a:lnTo>
                      <a:lnTo>
                        <a:pt x="226" y="49"/>
                      </a:lnTo>
                      <a:lnTo>
                        <a:pt x="226" y="49"/>
                      </a:lnTo>
                      <a:lnTo>
                        <a:pt x="292" y="46"/>
                      </a:lnTo>
                      <a:lnTo>
                        <a:pt x="292" y="46"/>
                      </a:lnTo>
                      <a:lnTo>
                        <a:pt x="424" y="43"/>
                      </a:lnTo>
                      <a:lnTo>
                        <a:pt x="424" y="43"/>
                      </a:lnTo>
                      <a:lnTo>
                        <a:pt x="544" y="40"/>
                      </a:lnTo>
                      <a:lnTo>
                        <a:pt x="544" y="49"/>
                      </a:lnTo>
                      <a:lnTo>
                        <a:pt x="544" y="49"/>
                      </a:lnTo>
                      <a:lnTo>
                        <a:pt x="550" y="77"/>
                      </a:lnTo>
                      <a:lnTo>
                        <a:pt x="550" y="77"/>
                      </a:lnTo>
                      <a:lnTo>
                        <a:pt x="552" y="103"/>
                      </a:lnTo>
                      <a:lnTo>
                        <a:pt x="552" y="103"/>
                      </a:lnTo>
                      <a:lnTo>
                        <a:pt x="558" y="129"/>
                      </a:lnTo>
                      <a:lnTo>
                        <a:pt x="558" y="129"/>
                      </a:lnTo>
                      <a:lnTo>
                        <a:pt x="564" y="103"/>
                      </a:lnTo>
                      <a:lnTo>
                        <a:pt x="564" y="103"/>
                      </a:lnTo>
                      <a:lnTo>
                        <a:pt x="567" y="77"/>
                      </a:lnTo>
                      <a:lnTo>
                        <a:pt x="567" y="77"/>
                      </a:lnTo>
                      <a:lnTo>
                        <a:pt x="569" y="49"/>
                      </a:lnTo>
                      <a:lnTo>
                        <a:pt x="572" y="23"/>
                      </a:lnTo>
                      <a:lnTo>
                        <a:pt x="572" y="23"/>
                      </a:lnTo>
                      <a:lnTo>
                        <a:pt x="572" y="23"/>
                      </a:lnTo>
                      <a:lnTo>
                        <a:pt x="572" y="17"/>
                      </a:lnTo>
                      <a:lnTo>
                        <a:pt x="569" y="11"/>
                      </a:lnTo>
                      <a:lnTo>
                        <a:pt x="567" y="9"/>
                      </a:lnTo>
                      <a:lnTo>
                        <a:pt x="561" y="9"/>
                      </a:lnTo>
                      <a:lnTo>
                        <a:pt x="558" y="9"/>
                      </a:lnTo>
                      <a:lnTo>
                        <a:pt x="558" y="9"/>
                      </a:lnTo>
                      <a:lnTo>
                        <a:pt x="424" y="3"/>
                      </a:lnTo>
                      <a:lnTo>
                        <a:pt x="424" y="3"/>
                      </a:lnTo>
                      <a:lnTo>
                        <a:pt x="292" y="0"/>
                      </a:lnTo>
                      <a:lnTo>
                        <a:pt x="292" y="0"/>
                      </a:lnTo>
                      <a:lnTo>
                        <a:pt x="226" y="0"/>
                      </a:lnTo>
                      <a:lnTo>
                        <a:pt x="157" y="0"/>
                      </a:lnTo>
                      <a:lnTo>
                        <a:pt x="157" y="0"/>
                      </a:lnTo>
                      <a:lnTo>
                        <a:pt x="25" y="0"/>
                      </a:lnTo>
                      <a:lnTo>
                        <a:pt x="25" y="0"/>
                      </a:lnTo>
                      <a:lnTo>
                        <a:pt x="23" y="0"/>
                      </a:lnTo>
                      <a:lnTo>
                        <a:pt x="23" y="0"/>
                      </a:lnTo>
                      <a:lnTo>
                        <a:pt x="14" y="3"/>
                      </a:lnTo>
                      <a:lnTo>
                        <a:pt x="8" y="6"/>
                      </a:lnTo>
                      <a:lnTo>
                        <a:pt x="2" y="14"/>
                      </a:lnTo>
                      <a:lnTo>
                        <a:pt x="0" y="23"/>
                      </a:lnTo>
                      <a:lnTo>
                        <a:pt x="0" y="23"/>
                      </a:lnTo>
                      <a:lnTo>
                        <a:pt x="0" y="49"/>
                      </a:lnTo>
                      <a:lnTo>
                        <a:pt x="0" y="49"/>
                      </a:lnTo>
                      <a:lnTo>
                        <a:pt x="2" y="77"/>
                      </a:lnTo>
                      <a:lnTo>
                        <a:pt x="2" y="103"/>
                      </a:lnTo>
                      <a:lnTo>
                        <a:pt x="2" y="103"/>
                      </a:lnTo>
                      <a:lnTo>
                        <a:pt x="5" y="129"/>
                      </a:lnTo>
                      <a:lnTo>
                        <a:pt x="5" y="132"/>
                      </a:lnTo>
                      <a:lnTo>
                        <a:pt x="5" y="132"/>
                      </a:lnTo>
                      <a:lnTo>
                        <a:pt x="8" y="137"/>
                      </a:lnTo>
                      <a:lnTo>
                        <a:pt x="11" y="143"/>
                      </a:lnTo>
                      <a:lnTo>
                        <a:pt x="17" y="146"/>
                      </a:lnTo>
                      <a:lnTo>
                        <a:pt x="25" y="149"/>
                      </a:lnTo>
                      <a:lnTo>
                        <a:pt x="149" y="146"/>
                      </a:lnTo>
                      <a:lnTo>
                        <a:pt x="272" y="140"/>
                      </a:lnTo>
                      <a:lnTo>
                        <a:pt x="272" y="140"/>
                      </a:lnTo>
                      <a:lnTo>
                        <a:pt x="395" y="135"/>
                      </a:lnTo>
                      <a:lnTo>
                        <a:pt x="395" y="135"/>
                      </a:lnTo>
                      <a:lnTo>
                        <a:pt x="518" y="129"/>
                      </a:lnTo>
                      <a:lnTo>
                        <a:pt x="518" y="129"/>
                      </a:lnTo>
                      <a:lnTo>
                        <a:pt x="395" y="120"/>
                      </a:lnTo>
                      <a:lnTo>
                        <a:pt x="395" y="120"/>
                      </a:lnTo>
                      <a:lnTo>
                        <a:pt x="272" y="117"/>
                      </a:lnTo>
                      <a:lnTo>
                        <a:pt x="149" y="112"/>
                      </a:lnTo>
                      <a:lnTo>
                        <a:pt x="45" y="109"/>
                      </a:lnTo>
                      <a:lnTo>
                        <a:pt x="45" y="109"/>
                      </a:lnTo>
                      <a:lnTo>
                        <a:pt x="45" y="103"/>
                      </a:lnTo>
                      <a:lnTo>
                        <a:pt x="48" y="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grpSp>
          <p:cxnSp>
            <p:nvCxnSpPr>
              <p:cNvPr id="1388" name="Straight Connector 1387"/>
              <p:cNvCxnSpPr>
                <a:stCxn id="1495" idx="42"/>
                <a:endCxn id="1399" idx="32"/>
              </p:cNvCxnSpPr>
              <p:nvPr/>
            </p:nvCxnSpPr>
            <p:spPr>
              <a:xfrm>
                <a:off x="2077898" y="2385221"/>
                <a:ext cx="470329" cy="682199"/>
              </a:xfrm>
              <a:prstGeom prst="line">
                <a:avLst/>
              </a:prstGeom>
              <a:ln w="3175">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1389" name="Straight Connector 1388"/>
              <p:cNvCxnSpPr>
                <a:stCxn id="1470" idx="42"/>
                <a:endCxn id="1399" idx="8"/>
              </p:cNvCxnSpPr>
              <p:nvPr/>
            </p:nvCxnSpPr>
            <p:spPr>
              <a:xfrm flipH="1">
                <a:off x="2548227" y="2386006"/>
                <a:ext cx="31100" cy="690263"/>
              </a:xfrm>
              <a:prstGeom prst="line">
                <a:avLst/>
              </a:prstGeom>
              <a:ln w="3175">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1390" name="Rounded Rectangle 1389"/>
              <p:cNvSpPr/>
              <p:nvPr/>
            </p:nvSpPr>
            <p:spPr>
              <a:xfrm>
                <a:off x="2032636" y="2738537"/>
                <a:ext cx="993137" cy="1101433"/>
              </a:xfrm>
              <a:prstGeom prst="roundRect">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60">
                  <a:lnSpc>
                    <a:spcPct val="90000"/>
                  </a:lnSpc>
                  <a:spcBef>
                    <a:spcPts val="300"/>
                  </a:spcBef>
                </a:pPr>
                <a:endParaRPr lang="en-US" sz="1600" dirty="0">
                  <a:solidFill>
                    <a:srgbClr val="FFFFFF"/>
                  </a:solidFill>
                  <a:latin typeface="Dual 300" panose="02000503020000020004" pitchFamily="2" charset="0"/>
                </a:endParaRPr>
              </a:p>
            </p:txBody>
          </p:sp>
          <p:sp>
            <p:nvSpPr>
              <p:cNvPr id="1391" name="TextBox 1390"/>
              <p:cNvSpPr txBox="1"/>
              <p:nvPr/>
            </p:nvSpPr>
            <p:spPr>
              <a:xfrm>
                <a:off x="2108636" y="3552648"/>
                <a:ext cx="812600" cy="187897"/>
              </a:xfrm>
              <a:prstGeom prst="rect">
                <a:avLst/>
              </a:prstGeom>
              <a:noFill/>
            </p:spPr>
            <p:txBody>
              <a:bodyPr wrap="square" rtlCol="0">
                <a:noAutofit/>
              </a:bodyPr>
              <a:lstStyle/>
              <a:p>
                <a:pPr algn="ctr">
                  <a:lnSpc>
                    <a:spcPct val="90000"/>
                  </a:lnSpc>
                  <a:spcBef>
                    <a:spcPts val="225"/>
                  </a:spcBef>
                </a:pPr>
                <a:r>
                  <a:rPr lang="en-US" sz="700" dirty="0" smtClean="0">
                    <a:solidFill>
                      <a:srgbClr val="58595D"/>
                    </a:solidFill>
                  </a:rPr>
                  <a:t>Servers/Blades</a:t>
                </a:r>
                <a:endParaRPr lang="en-US" sz="700" dirty="0">
                  <a:solidFill>
                    <a:srgbClr val="58595D"/>
                  </a:solidFill>
                </a:endParaRPr>
              </a:p>
            </p:txBody>
          </p:sp>
          <p:sp>
            <p:nvSpPr>
              <p:cNvPr id="1392" name="TextBox 1391"/>
              <p:cNvSpPr txBox="1"/>
              <p:nvPr/>
            </p:nvSpPr>
            <p:spPr>
              <a:xfrm>
                <a:off x="1888887" y="2758393"/>
                <a:ext cx="579795" cy="237342"/>
              </a:xfrm>
              <a:prstGeom prst="rect">
                <a:avLst/>
              </a:prstGeom>
              <a:noFill/>
            </p:spPr>
            <p:txBody>
              <a:bodyPr wrap="none" rtlCol="0">
                <a:spAutoFit/>
              </a:bodyPr>
              <a:lstStyle/>
              <a:p>
                <a:pPr>
                  <a:lnSpc>
                    <a:spcPct val="90000"/>
                  </a:lnSpc>
                  <a:spcBef>
                    <a:spcPts val="300"/>
                  </a:spcBef>
                </a:pPr>
                <a:r>
                  <a:rPr lang="en-US" sz="700" dirty="0" smtClean="0">
                    <a:solidFill>
                      <a:srgbClr val="FFFFFF">
                        <a:lumMod val="50000"/>
                      </a:srgbClr>
                    </a:solidFill>
                  </a:rPr>
                  <a:t>10G</a:t>
                </a:r>
              </a:p>
            </p:txBody>
          </p:sp>
        </p:grpSp>
      </p:grpSp>
      <p:grpSp>
        <p:nvGrpSpPr>
          <p:cNvPr id="1230" name="Group 1229"/>
          <p:cNvGrpSpPr/>
          <p:nvPr/>
        </p:nvGrpSpPr>
        <p:grpSpPr>
          <a:xfrm>
            <a:off x="6215096" y="4554150"/>
            <a:ext cx="601297" cy="1160644"/>
            <a:chOff x="2264432" y="2911313"/>
            <a:chExt cx="1067322" cy="1488241"/>
          </a:xfrm>
        </p:grpSpPr>
        <p:sp>
          <p:nvSpPr>
            <p:cNvPr id="1366" name="Oval 1365"/>
            <p:cNvSpPr/>
            <p:nvPr/>
          </p:nvSpPr>
          <p:spPr>
            <a:xfrm>
              <a:off x="2655979" y="3299714"/>
              <a:ext cx="452784" cy="72052"/>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60">
                <a:lnSpc>
                  <a:spcPct val="90000"/>
                </a:lnSpc>
                <a:spcBef>
                  <a:spcPts val="300"/>
                </a:spcBef>
              </a:pPr>
              <a:endParaRPr lang="en-US" sz="1600" dirty="0">
                <a:solidFill>
                  <a:srgbClr val="FFFFFF"/>
                </a:solidFill>
                <a:latin typeface="Dual 300" panose="02000503020000020004" pitchFamily="2" charset="0"/>
              </a:endParaRPr>
            </a:p>
          </p:txBody>
        </p:sp>
        <p:grpSp>
          <p:nvGrpSpPr>
            <p:cNvPr id="1365" name="Group 1364"/>
            <p:cNvGrpSpPr/>
            <p:nvPr/>
          </p:nvGrpSpPr>
          <p:grpSpPr>
            <a:xfrm>
              <a:off x="2264432" y="2911313"/>
              <a:ext cx="1067322" cy="1488241"/>
              <a:chOff x="2000209" y="2398357"/>
              <a:chExt cx="1067322" cy="1488241"/>
            </a:xfrm>
          </p:grpSpPr>
          <p:grpSp>
            <p:nvGrpSpPr>
              <p:cNvPr id="1367" name="Group 1366"/>
              <p:cNvGrpSpPr>
                <a:grpSpLocks noChangeAspect="1"/>
              </p:cNvGrpSpPr>
              <p:nvPr/>
            </p:nvGrpSpPr>
            <p:grpSpPr>
              <a:xfrm>
                <a:off x="2185217" y="3067420"/>
                <a:ext cx="714802" cy="203542"/>
                <a:chOff x="919163" y="4543425"/>
                <a:chExt cx="1976437" cy="320675"/>
              </a:xfrm>
              <a:solidFill>
                <a:schemeClr val="tx1">
                  <a:alpha val="84000"/>
                </a:schemeClr>
              </a:solidFill>
            </p:grpSpPr>
            <p:sp>
              <p:nvSpPr>
                <p:cNvPr id="1379" name="Freeform 169"/>
                <p:cNvSpPr>
                  <a:spLocks noChangeArrowheads="1"/>
                </p:cNvSpPr>
                <p:nvPr/>
              </p:nvSpPr>
              <p:spPr bwMode="auto">
                <a:xfrm>
                  <a:off x="2563813" y="4551363"/>
                  <a:ext cx="327025" cy="115887"/>
                </a:xfrm>
                <a:custGeom>
                  <a:avLst/>
                  <a:gdLst>
                    <a:gd name="T0" fmla="*/ 8 w 909"/>
                    <a:gd name="T1" fmla="*/ 6 h 322"/>
                    <a:gd name="T2" fmla="*/ 8 w 909"/>
                    <a:gd name="T3" fmla="*/ 6 h 322"/>
                    <a:gd name="T4" fmla="*/ 37 w 909"/>
                    <a:gd name="T5" fmla="*/ 20 h 322"/>
                    <a:gd name="T6" fmla="*/ 37 w 909"/>
                    <a:gd name="T7" fmla="*/ 20 h 322"/>
                    <a:gd name="T8" fmla="*/ 137 w 909"/>
                    <a:gd name="T9" fmla="*/ 63 h 322"/>
                    <a:gd name="T10" fmla="*/ 137 w 909"/>
                    <a:gd name="T11" fmla="*/ 63 h 322"/>
                    <a:gd name="T12" fmla="*/ 280 w 909"/>
                    <a:gd name="T13" fmla="*/ 123 h 322"/>
                    <a:gd name="T14" fmla="*/ 280 w 909"/>
                    <a:gd name="T15" fmla="*/ 123 h 322"/>
                    <a:gd name="T16" fmla="*/ 361 w 909"/>
                    <a:gd name="T17" fmla="*/ 155 h 322"/>
                    <a:gd name="T18" fmla="*/ 361 w 909"/>
                    <a:gd name="T19" fmla="*/ 155 h 322"/>
                    <a:gd name="T20" fmla="*/ 444 w 909"/>
                    <a:gd name="T21" fmla="*/ 183 h 322"/>
                    <a:gd name="T22" fmla="*/ 444 w 909"/>
                    <a:gd name="T23" fmla="*/ 183 h 322"/>
                    <a:gd name="T24" fmla="*/ 529 w 909"/>
                    <a:gd name="T25" fmla="*/ 215 h 322"/>
                    <a:gd name="T26" fmla="*/ 529 w 909"/>
                    <a:gd name="T27" fmla="*/ 215 h 322"/>
                    <a:gd name="T28" fmla="*/ 613 w 909"/>
                    <a:gd name="T29" fmla="*/ 241 h 322"/>
                    <a:gd name="T30" fmla="*/ 613 w 909"/>
                    <a:gd name="T31" fmla="*/ 241 h 322"/>
                    <a:gd name="T32" fmla="*/ 762 w 909"/>
                    <a:gd name="T33" fmla="*/ 287 h 322"/>
                    <a:gd name="T34" fmla="*/ 762 w 909"/>
                    <a:gd name="T35" fmla="*/ 287 h 322"/>
                    <a:gd name="T36" fmla="*/ 868 w 909"/>
                    <a:gd name="T37" fmla="*/ 312 h 322"/>
                    <a:gd name="T38" fmla="*/ 868 w 909"/>
                    <a:gd name="T39" fmla="*/ 312 h 322"/>
                    <a:gd name="T40" fmla="*/ 896 w 909"/>
                    <a:gd name="T41" fmla="*/ 321 h 322"/>
                    <a:gd name="T42" fmla="*/ 896 w 909"/>
                    <a:gd name="T43" fmla="*/ 321 h 322"/>
                    <a:gd name="T44" fmla="*/ 908 w 909"/>
                    <a:gd name="T45" fmla="*/ 321 h 322"/>
                    <a:gd name="T46" fmla="*/ 908 w 909"/>
                    <a:gd name="T47" fmla="*/ 321 h 322"/>
                    <a:gd name="T48" fmla="*/ 899 w 909"/>
                    <a:gd name="T49" fmla="*/ 318 h 322"/>
                    <a:gd name="T50" fmla="*/ 899 w 909"/>
                    <a:gd name="T51" fmla="*/ 318 h 322"/>
                    <a:gd name="T52" fmla="*/ 870 w 909"/>
                    <a:gd name="T53" fmla="*/ 304 h 322"/>
                    <a:gd name="T54" fmla="*/ 870 w 909"/>
                    <a:gd name="T55" fmla="*/ 304 h 322"/>
                    <a:gd name="T56" fmla="*/ 770 w 909"/>
                    <a:gd name="T57" fmla="*/ 258 h 322"/>
                    <a:gd name="T58" fmla="*/ 770 w 909"/>
                    <a:gd name="T59" fmla="*/ 258 h 322"/>
                    <a:gd name="T60" fmla="*/ 627 w 909"/>
                    <a:gd name="T61" fmla="*/ 200 h 322"/>
                    <a:gd name="T62" fmla="*/ 627 w 909"/>
                    <a:gd name="T63" fmla="*/ 200 h 322"/>
                    <a:gd name="T64" fmla="*/ 547 w 909"/>
                    <a:gd name="T65" fmla="*/ 169 h 322"/>
                    <a:gd name="T66" fmla="*/ 547 w 909"/>
                    <a:gd name="T67" fmla="*/ 169 h 322"/>
                    <a:gd name="T68" fmla="*/ 461 w 909"/>
                    <a:gd name="T69" fmla="*/ 137 h 322"/>
                    <a:gd name="T70" fmla="*/ 461 w 909"/>
                    <a:gd name="T71" fmla="*/ 137 h 322"/>
                    <a:gd name="T72" fmla="*/ 375 w 909"/>
                    <a:gd name="T73" fmla="*/ 109 h 322"/>
                    <a:gd name="T74" fmla="*/ 375 w 909"/>
                    <a:gd name="T75" fmla="*/ 109 h 322"/>
                    <a:gd name="T76" fmla="*/ 295 w 909"/>
                    <a:gd name="T77" fmla="*/ 83 h 322"/>
                    <a:gd name="T78" fmla="*/ 295 w 909"/>
                    <a:gd name="T79" fmla="*/ 83 h 322"/>
                    <a:gd name="T80" fmla="*/ 146 w 909"/>
                    <a:gd name="T81" fmla="*/ 37 h 322"/>
                    <a:gd name="T82" fmla="*/ 146 w 909"/>
                    <a:gd name="T83" fmla="*/ 37 h 322"/>
                    <a:gd name="T84" fmla="*/ 40 w 909"/>
                    <a:gd name="T85" fmla="*/ 9 h 322"/>
                    <a:gd name="T86" fmla="*/ 40 w 909"/>
                    <a:gd name="T87" fmla="*/ 9 h 322"/>
                    <a:gd name="T88" fmla="*/ 8 w 909"/>
                    <a:gd name="T89" fmla="*/ 3 h 322"/>
                    <a:gd name="T90" fmla="*/ 8 w 909"/>
                    <a:gd name="T91" fmla="*/ 3 h 322"/>
                    <a:gd name="T92" fmla="*/ 0 w 909"/>
                    <a:gd name="T93" fmla="*/ 0 h 322"/>
                    <a:gd name="T94" fmla="*/ 0 w 909"/>
                    <a:gd name="T95" fmla="*/ 0 h 322"/>
                    <a:gd name="T96" fmla="*/ 8 w 909"/>
                    <a:gd name="T97" fmla="*/ 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9" h="322">
                      <a:moveTo>
                        <a:pt x="8" y="6"/>
                      </a:moveTo>
                      <a:lnTo>
                        <a:pt x="8" y="6"/>
                      </a:lnTo>
                      <a:lnTo>
                        <a:pt x="37" y="20"/>
                      </a:lnTo>
                      <a:lnTo>
                        <a:pt x="37" y="20"/>
                      </a:lnTo>
                      <a:lnTo>
                        <a:pt x="137" y="63"/>
                      </a:lnTo>
                      <a:lnTo>
                        <a:pt x="137" y="63"/>
                      </a:lnTo>
                      <a:lnTo>
                        <a:pt x="280" y="123"/>
                      </a:lnTo>
                      <a:lnTo>
                        <a:pt x="280" y="123"/>
                      </a:lnTo>
                      <a:lnTo>
                        <a:pt x="361" y="155"/>
                      </a:lnTo>
                      <a:lnTo>
                        <a:pt x="361" y="155"/>
                      </a:lnTo>
                      <a:lnTo>
                        <a:pt x="444" y="183"/>
                      </a:lnTo>
                      <a:lnTo>
                        <a:pt x="444" y="183"/>
                      </a:lnTo>
                      <a:lnTo>
                        <a:pt x="529" y="215"/>
                      </a:lnTo>
                      <a:lnTo>
                        <a:pt x="529" y="215"/>
                      </a:lnTo>
                      <a:lnTo>
                        <a:pt x="613" y="241"/>
                      </a:lnTo>
                      <a:lnTo>
                        <a:pt x="613" y="241"/>
                      </a:lnTo>
                      <a:lnTo>
                        <a:pt x="762" y="287"/>
                      </a:lnTo>
                      <a:lnTo>
                        <a:pt x="762" y="287"/>
                      </a:lnTo>
                      <a:lnTo>
                        <a:pt x="868" y="312"/>
                      </a:lnTo>
                      <a:lnTo>
                        <a:pt x="868" y="312"/>
                      </a:lnTo>
                      <a:lnTo>
                        <a:pt x="896" y="321"/>
                      </a:lnTo>
                      <a:lnTo>
                        <a:pt x="896" y="321"/>
                      </a:lnTo>
                      <a:lnTo>
                        <a:pt x="908" y="321"/>
                      </a:lnTo>
                      <a:lnTo>
                        <a:pt x="908" y="321"/>
                      </a:lnTo>
                      <a:lnTo>
                        <a:pt x="899" y="318"/>
                      </a:lnTo>
                      <a:lnTo>
                        <a:pt x="899" y="318"/>
                      </a:lnTo>
                      <a:lnTo>
                        <a:pt x="870" y="304"/>
                      </a:lnTo>
                      <a:lnTo>
                        <a:pt x="870" y="304"/>
                      </a:lnTo>
                      <a:lnTo>
                        <a:pt x="770" y="258"/>
                      </a:lnTo>
                      <a:lnTo>
                        <a:pt x="770" y="258"/>
                      </a:lnTo>
                      <a:lnTo>
                        <a:pt x="627" y="200"/>
                      </a:lnTo>
                      <a:lnTo>
                        <a:pt x="627" y="200"/>
                      </a:lnTo>
                      <a:lnTo>
                        <a:pt x="547" y="169"/>
                      </a:lnTo>
                      <a:lnTo>
                        <a:pt x="547" y="169"/>
                      </a:lnTo>
                      <a:lnTo>
                        <a:pt x="461" y="137"/>
                      </a:lnTo>
                      <a:lnTo>
                        <a:pt x="461" y="137"/>
                      </a:lnTo>
                      <a:lnTo>
                        <a:pt x="375" y="109"/>
                      </a:lnTo>
                      <a:lnTo>
                        <a:pt x="375" y="109"/>
                      </a:lnTo>
                      <a:lnTo>
                        <a:pt x="295" y="83"/>
                      </a:lnTo>
                      <a:lnTo>
                        <a:pt x="295" y="83"/>
                      </a:lnTo>
                      <a:lnTo>
                        <a:pt x="146" y="37"/>
                      </a:lnTo>
                      <a:lnTo>
                        <a:pt x="146" y="37"/>
                      </a:lnTo>
                      <a:lnTo>
                        <a:pt x="40" y="9"/>
                      </a:lnTo>
                      <a:lnTo>
                        <a:pt x="40" y="9"/>
                      </a:lnTo>
                      <a:lnTo>
                        <a:pt x="8" y="3"/>
                      </a:lnTo>
                      <a:lnTo>
                        <a:pt x="8" y="3"/>
                      </a:lnTo>
                      <a:lnTo>
                        <a:pt x="0" y="0"/>
                      </a:lnTo>
                      <a:lnTo>
                        <a:pt x="0" y="0"/>
                      </a:lnTo>
                      <a:lnTo>
                        <a:pt x="8" y="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380" name="Freeform 170"/>
                <p:cNvSpPr>
                  <a:spLocks noChangeArrowheads="1"/>
                </p:cNvSpPr>
                <p:nvPr/>
              </p:nvSpPr>
              <p:spPr bwMode="auto">
                <a:xfrm>
                  <a:off x="1282700" y="4543425"/>
                  <a:ext cx="1281113" cy="14288"/>
                </a:xfrm>
                <a:custGeom>
                  <a:avLst/>
                  <a:gdLst>
                    <a:gd name="T0" fmla="*/ 555 w 3558"/>
                    <a:gd name="T1" fmla="*/ 31 h 41"/>
                    <a:gd name="T2" fmla="*/ 555 w 3558"/>
                    <a:gd name="T3" fmla="*/ 31 h 41"/>
                    <a:gd name="T4" fmla="*/ 824 w 3558"/>
                    <a:gd name="T5" fmla="*/ 34 h 41"/>
                    <a:gd name="T6" fmla="*/ 824 w 3558"/>
                    <a:gd name="T7" fmla="*/ 34 h 41"/>
                    <a:gd name="T8" fmla="*/ 1125 w 3558"/>
                    <a:gd name="T9" fmla="*/ 37 h 41"/>
                    <a:gd name="T10" fmla="*/ 1125 w 3558"/>
                    <a:gd name="T11" fmla="*/ 37 h 41"/>
                    <a:gd name="T12" fmla="*/ 1446 w 3558"/>
                    <a:gd name="T13" fmla="*/ 40 h 41"/>
                    <a:gd name="T14" fmla="*/ 1446 w 3558"/>
                    <a:gd name="T15" fmla="*/ 40 h 41"/>
                    <a:gd name="T16" fmla="*/ 1778 w 3558"/>
                    <a:gd name="T17" fmla="*/ 40 h 41"/>
                    <a:gd name="T18" fmla="*/ 1778 w 3558"/>
                    <a:gd name="T19" fmla="*/ 40 h 41"/>
                    <a:gd name="T20" fmla="*/ 2110 w 3558"/>
                    <a:gd name="T21" fmla="*/ 40 h 41"/>
                    <a:gd name="T22" fmla="*/ 2110 w 3558"/>
                    <a:gd name="T23" fmla="*/ 40 h 41"/>
                    <a:gd name="T24" fmla="*/ 2431 w 3558"/>
                    <a:gd name="T25" fmla="*/ 37 h 41"/>
                    <a:gd name="T26" fmla="*/ 2431 w 3558"/>
                    <a:gd name="T27" fmla="*/ 37 h 41"/>
                    <a:gd name="T28" fmla="*/ 2732 w 3558"/>
                    <a:gd name="T29" fmla="*/ 34 h 41"/>
                    <a:gd name="T30" fmla="*/ 2732 w 3558"/>
                    <a:gd name="T31" fmla="*/ 34 h 41"/>
                    <a:gd name="T32" fmla="*/ 3001 w 3558"/>
                    <a:gd name="T33" fmla="*/ 31 h 41"/>
                    <a:gd name="T34" fmla="*/ 3001 w 3558"/>
                    <a:gd name="T35" fmla="*/ 31 h 41"/>
                    <a:gd name="T36" fmla="*/ 3402 w 3558"/>
                    <a:gd name="T37" fmla="*/ 23 h 41"/>
                    <a:gd name="T38" fmla="*/ 3402 w 3558"/>
                    <a:gd name="T39" fmla="*/ 23 h 41"/>
                    <a:gd name="T40" fmla="*/ 3557 w 3558"/>
                    <a:gd name="T41" fmla="*/ 20 h 41"/>
                    <a:gd name="T42" fmla="*/ 3557 w 3558"/>
                    <a:gd name="T43" fmla="*/ 20 h 41"/>
                    <a:gd name="T44" fmla="*/ 3402 w 3558"/>
                    <a:gd name="T45" fmla="*/ 14 h 41"/>
                    <a:gd name="T46" fmla="*/ 3402 w 3558"/>
                    <a:gd name="T47" fmla="*/ 14 h 41"/>
                    <a:gd name="T48" fmla="*/ 3001 w 3558"/>
                    <a:gd name="T49" fmla="*/ 8 h 41"/>
                    <a:gd name="T50" fmla="*/ 3001 w 3558"/>
                    <a:gd name="T51" fmla="*/ 8 h 41"/>
                    <a:gd name="T52" fmla="*/ 2732 w 3558"/>
                    <a:gd name="T53" fmla="*/ 3 h 41"/>
                    <a:gd name="T54" fmla="*/ 2732 w 3558"/>
                    <a:gd name="T55" fmla="*/ 3 h 41"/>
                    <a:gd name="T56" fmla="*/ 2431 w 3558"/>
                    <a:gd name="T57" fmla="*/ 3 h 41"/>
                    <a:gd name="T58" fmla="*/ 2431 w 3558"/>
                    <a:gd name="T59" fmla="*/ 3 h 41"/>
                    <a:gd name="T60" fmla="*/ 2110 w 3558"/>
                    <a:gd name="T61" fmla="*/ 0 h 41"/>
                    <a:gd name="T62" fmla="*/ 2110 w 3558"/>
                    <a:gd name="T63" fmla="*/ 0 h 41"/>
                    <a:gd name="T64" fmla="*/ 1778 w 3558"/>
                    <a:gd name="T65" fmla="*/ 0 h 41"/>
                    <a:gd name="T66" fmla="*/ 1778 w 3558"/>
                    <a:gd name="T67" fmla="*/ 0 h 41"/>
                    <a:gd name="T68" fmla="*/ 1446 w 3558"/>
                    <a:gd name="T69" fmla="*/ 0 h 41"/>
                    <a:gd name="T70" fmla="*/ 1446 w 3558"/>
                    <a:gd name="T71" fmla="*/ 0 h 41"/>
                    <a:gd name="T72" fmla="*/ 1125 w 3558"/>
                    <a:gd name="T73" fmla="*/ 3 h 41"/>
                    <a:gd name="T74" fmla="*/ 1125 w 3558"/>
                    <a:gd name="T75" fmla="*/ 3 h 41"/>
                    <a:gd name="T76" fmla="*/ 824 w 3558"/>
                    <a:gd name="T77" fmla="*/ 3 h 41"/>
                    <a:gd name="T78" fmla="*/ 824 w 3558"/>
                    <a:gd name="T79" fmla="*/ 3 h 41"/>
                    <a:gd name="T80" fmla="*/ 555 w 3558"/>
                    <a:gd name="T81" fmla="*/ 8 h 41"/>
                    <a:gd name="T82" fmla="*/ 555 w 3558"/>
                    <a:gd name="T83" fmla="*/ 8 h 41"/>
                    <a:gd name="T84" fmla="*/ 154 w 3558"/>
                    <a:gd name="T85" fmla="*/ 14 h 41"/>
                    <a:gd name="T86" fmla="*/ 154 w 3558"/>
                    <a:gd name="T87" fmla="*/ 14 h 41"/>
                    <a:gd name="T88" fmla="*/ 0 w 3558"/>
                    <a:gd name="T89" fmla="*/ 20 h 41"/>
                    <a:gd name="T90" fmla="*/ 0 w 3558"/>
                    <a:gd name="T91" fmla="*/ 20 h 41"/>
                    <a:gd name="T92" fmla="*/ 154 w 3558"/>
                    <a:gd name="T93" fmla="*/ 23 h 41"/>
                    <a:gd name="T94" fmla="*/ 154 w 3558"/>
                    <a:gd name="T95" fmla="*/ 23 h 41"/>
                    <a:gd name="T96" fmla="*/ 555 w 3558"/>
                    <a:gd name="T97"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58" h="41">
                      <a:moveTo>
                        <a:pt x="555" y="31"/>
                      </a:moveTo>
                      <a:lnTo>
                        <a:pt x="555" y="31"/>
                      </a:lnTo>
                      <a:lnTo>
                        <a:pt x="824" y="34"/>
                      </a:lnTo>
                      <a:lnTo>
                        <a:pt x="824" y="34"/>
                      </a:lnTo>
                      <a:lnTo>
                        <a:pt x="1125" y="37"/>
                      </a:lnTo>
                      <a:lnTo>
                        <a:pt x="1125" y="37"/>
                      </a:lnTo>
                      <a:lnTo>
                        <a:pt x="1446" y="40"/>
                      </a:lnTo>
                      <a:lnTo>
                        <a:pt x="1446" y="40"/>
                      </a:lnTo>
                      <a:lnTo>
                        <a:pt x="1778" y="40"/>
                      </a:lnTo>
                      <a:lnTo>
                        <a:pt x="1778" y="40"/>
                      </a:lnTo>
                      <a:lnTo>
                        <a:pt x="2110" y="40"/>
                      </a:lnTo>
                      <a:lnTo>
                        <a:pt x="2110" y="40"/>
                      </a:lnTo>
                      <a:lnTo>
                        <a:pt x="2431" y="37"/>
                      </a:lnTo>
                      <a:lnTo>
                        <a:pt x="2431" y="37"/>
                      </a:lnTo>
                      <a:lnTo>
                        <a:pt x="2732" y="34"/>
                      </a:lnTo>
                      <a:lnTo>
                        <a:pt x="2732" y="34"/>
                      </a:lnTo>
                      <a:lnTo>
                        <a:pt x="3001" y="31"/>
                      </a:lnTo>
                      <a:lnTo>
                        <a:pt x="3001" y="31"/>
                      </a:lnTo>
                      <a:lnTo>
                        <a:pt x="3402" y="23"/>
                      </a:lnTo>
                      <a:lnTo>
                        <a:pt x="3402" y="23"/>
                      </a:lnTo>
                      <a:lnTo>
                        <a:pt x="3557" y="20"/>
                      </a:lnTo>
                      <a:lnTo>
                        <a:pt x="3557" y="20"/>
                      </a:lnTo>
                      <a:lnTo>
                        <a:pt x="3402" y="14"/>
                      </a:lnTo>
                      <a:lnTo>
                        <a:pt x="3402" y="14"/>
                      </a:lnTo>
                      <a:lnTo>
                        <a:pt x="3001" y="8"/>
                      </a:lnTo>
                      <a:lnTo>
                        <a:pt x="3001" y="8"/>
                      </a:lnTo>
                      <a:lnTo>
                        <a:pt x="2732" y="3"/>
                      </a:lnTo>
                      <a:lnTo>
                        <a:pt x="2732" y="3"/>
                      </a:lnTo>
                      <a:lnTo>
                        <a:pt x="2431" y="3"/>
                      </a:lnTo>
                      <a:lnTo>
                        <a:pt x="2431" y="3"/>
                      </a:lnTo>
                      <a:lnTo>
                        <a:pt x="2110" y="0"/>
                      </a:lnTo>
                      <a:lnTo>
                        <a:pt x="2110" y="0"/>
                      </a:lnTo>
                      <a:lnTo>
                        <a:pt x="1778" y="0"/>
                      </a:lnTo>
                      <a:lnTo>
                        <a:pt x="1778" y="0"/>
                      </a:lnTo>
                      <a:lnTo>
                        <a:pt x="1446" y="0"/>
                      </a:lnTo>
                      <a:lnTo>
                        <a:pt x="1446" y="0"/>
                      </a:lnTo>
                      <a:lnTo>
                        <a:pt x="1125" y="3"/>
                      </a:lnTo>
                      <a:lnTo>
                        <a:pt x="1125" y="3"/>
                      </a:lnTo>
                      <a:lnTo>
                        <a:pt x="824" y="3"/>
                      </a:lnTo>
                      <a:lnTo>
                        <a:pt x="824" y="3"/>
                      </a:lnTo>
                      <a:lnTo>
                        <a:pt x="555" y="8"/>
                      </a:lnTo>
                      <a:lnTo>
                        <a:pt x="555" y="8"/>
                      </a:lnTo>
                      <a:lnTo>
                        <a:pt x="154" y="14"/>
                      </a:lnTo>
                      <a:lnTo>
                        <a:pt x="154" y="14"/>
                      </a:lnTo>
                      <a:lnTo>
                        <a:pt x="0" y="20"/>
                      </a:lnTo>
                      <a:lnTo>
                        <a:pt x="0" y="20"/>
                      </a:lnTo>
                      <a:lnTo>
                        <a:pt x="154" y="23"/>
                      </a:lnTo>
                      <a:lnTo>
                        <a:pt x="154" y="23"/>
                      </a:lnTo>
                      <a:lnTo>
                        <a:pt x="555"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381" name="Freeform 171"/>
                <p:cNvSpPr>
                  <a:spLocks noChangeArrowheads="1"/>
                </p:cNvSpPr>
                <p:nvPr/>
              </p:nvSpPr>
              <p:spPr bwMode="auto">
                <a:xfrm>
                  <a:off x="919163" y="4551363"/>
                  <a:ext cx="1976437" cy="312737"/>
                </a:xfrm>
                <a:custGeom>
                  <a:avLst/>
                  <a:gdLst>
                    <a:gd name="T0" fmla="*/ 4107 w 5492"/>
                    <a:gd name="T1" fmla="*/ 318 h 869"/>
                    <a:gd name="T2" fmla="*/ 1395 w 5492"/>
                    <a:gd name="T3" fmla="*/ 312 h 869"/>
                    <a:gd name="T4" fmla="*/ 496 w 5492"/>
                    <a:gd name="T5" fmla="*/ 186 h 869"/>
                    <a:gd name="T6" fmla="*/ 940 w 5492"/>
                    <a:gd name="T7" fmla="*/ 0 h 869"/>
                    <a:gd name="T8" fmla="*/ 484 w 5492"/>
                    <a:gd name="T9" fmla="*/ 149 h 869"/>
                    <a:gd name="T10" fmla="*/ 26 w 5492"/>
                    <a:gd name="T11" fmla="*/ 312 h 869"/>
                    <a:gd name="T12" fmla="*/ 6 w 5492"/>
                    <a:gd name="T13" fmla="*/ 326 h 869"/>
                    <a:gd name="T14" fmla="*/ 0 w 5492"/>
                    <a:gd name="T15" fmla="*/ 473 h 869"/>
                    <a:gd name="T16" fmla="*/ 0 w 5492"/>
                    <a:gd name="T17" fmla="*/ 593 h 869"/>
                    <a:gd name="T18" fmla="*/ 9 w 5492"/>
                    <a:gd name="T19" fmla="*/ 836 h 869"/>
                    <a:gd name="T20" fmla="*/ 12 w 5492"/>
                    <a:gd name="T21" fmla="*/ 851 h 869"/>
                    <a:gd name="T22" fmla="*/ 40 w 5492"/>
                    <a:gd name="T23" fmla="*/ 868 h 869"/>
                    <a:gd name="T24" fmla="*/ 4013 w 5492"/>
                    <a:gd name="T25" fmla="*/ 848 h 869"/>
                    <a:gd name="T26" fmla="*/ 4675 w 5492"/>
                    <a:gd name="T27" fmla="*/ 831 h 869"/>
                    <a:gd name="T28" fmla="*/ 1363 w 5492"/>
                    <a:gd name="T29" fmla="*/ 808 h 869"/>
                    <a:gd name="T30" fmla="*/ 716 w 5492"/>
                    <a:gd name="T31" fmla="*/ 753 h 869"/>
                    <a:gd name="T32" fmla="*/ 719 w 5492"/>
                    <a:gd name="T33" fmla="*/ 673 h 869"/>
                    <a:gd name="T34" fmla="*/ 728 w 5492"/>
                    <a:gd name="T35" fmla="*/ 510 h 869"/>
                    <a:gd name="T36" fmla="*/ 719 w 5492"/>
                    <a:gd name="T37" fmla="*/ 496 h 869"/>
                    <a:gd name="T38" fmla="*/ 710 w 5492"/>
                    <a:gd name="T39" fmla="*/ 493 h 869"/>
                    <a:gd name="T40" fmla="*/ 444 w 5492"/>
                    <a:gd name="T41" fmla="*/ 487 h 869"/>
                    <a:gd name="T42" fmla="*/ 310 w 5492"/>
                    <a:gd name="T43" fmla="*/ 487 h 869"/>
                    <a:gd name="T44" fmla="*/ 178 w 5492"/>
                    <a:gd name="T45" fmla="*/ 484 h 869"/>
                    <a:gd name="T46" fmla="*/ 161 w 5492"/>
                    <a:gd name="T47" fmla="*/ 493 h 869"/>
                    <a:gd name="T48" fmla="*/ 155 w 5492"/>
                    <a:gd name="T49" fmla="*/ 590 h 869"/>
                    <a:gd name="T50" fmla="*/ 155 w 5492"/>
                    <a:gd name="T51" fmla="*/ 753 h 869"/>
                    <a:gd name="T52" fmla="*/ 72 w 5492"/>
                    <a:gd name="T53" fmla="*/ 805 h 869"/>
                    <a:gd name="T54" fmla="*/ 78 w 5492"/>
                    <a:gd name="T55" fmla="*/ 593 h 869"/>
                    <a:gd name="T56" fmla="*/ 80 w 5492"/>
                    <a:gd name="T57" fmla="*/ 473 h 869"/>
                    <a:gd name="T58" fmla="*/ 2074 w 5492"/>
                    <a:gd name="T59" fmla="*/ 389 h 869"/>
                    <a:gd name="T60" fmla="*/ 5439 w 5492"/>
                    <a:gd name="T61" fmla="*/ 378 h 869"/>
                    <a:gd name="T62" fmla="*/ 5448 w 5492"/>
                    <a:gd name="T63" fmla="*/ 593 h 869"/>
                    <a:gd name="T64" fmla="*/ 5457 w 5492"/>
                    <a:gd name="T65" fmla="*/ 716 h 869"/>
                    <a:gd name="T66" fmla="*/ 5474 w 5492"/>
                    <a:gd name="T67" fmla="*/ 716 h 869"/>
                    <a:gd name="T68" fmla="*/ 5479 w 5492"/>
                    <a:gd name="T69" fmla="*/ 593 h 869"/>
                    <a:gd name="T70" fmla="*/ 5491 w 5492"/>
                    <a:gd name="T71" fmla="*/ 349 h 869"/>
                    <a:gd name="T72" fmla="*/ 5482 w 5492"/>
                    <a:gd name="T73" fmla="*/ 332 h 869"/>
                    <a:gd name="T74" fmla="*/ 198 w 5492"/>
                    <a:gd name="T75" fmla="*/ 753 h 869"/>
                    <a:gd name="T76" fmla="*/ 201 w 5492"/>
                    <a:gd name="T77" fmla="*/ 590 h 869"/>
                    <a:gd name="T78" fmla="*/ 310 w 5492"/>
                    <a:gd name="T79" fmla="*/ 533 h 869"/>
                    <a:gd name="T80" fmla="*/ 444 w 5492"/>
                    <a:gd name="T81" fmla="*/ 533 h 869"/>
                    <a:gd name="T82" fmla="*/ 579 w 5492"/>
                    <a:gd name="T83" fmla="*/ 530 h 869"/>
                    <a:gd name="T84" fmla="*/ 699 w 5492"/>
                    <a:gd name="T85" fmla="*/ 590 h 869"/>
                    <a:gd name="T86" fmla="*/ 705 w 5492"/>
                    <a:gd name="T87" fmla="*/ 753 h 869"/>
                    <a:gd name="T88" fmla="*/ 198 w 5492"/>
                    <a:gd name="T89" fmla="*/ 80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92" h="869">
                      <a:moveTo>
                        <a:pt x="5465" y="326"/>
                      </a:moveTo>
                      <a:lnTo>
                        <a:pt x="5465" y="326"/>
                      </a:lnTo>
                      <a:lnTo>
                        <a:pt x="4107" y="318"/>
                      </a:lnTo>
                      <a:lnTo>
                        <a:pt x="2753" y="315"/>
                      </a:lnTo>
                      <a:lnTo>
                        <a:pt x="2074" y="312"/>
                      </a:lnTo>
                      <a:lnTo>
                        <a:pt x="1395" y="312"/>
                      </a:lnTo>
                      <a:lnTo>
                        <a:pt x="183" y="312"/>
                      </a:lnTo>
                      <a:lnTo>
                        <a:pt x="272" y="275"/>
                      </a:lnTo>
                      <a:lnTo>
                        <a:pt x="496" y="186"/>
                      </a:lnTo>
                      <a:lnTo>
                        <a:pt x="719" y="95"/>
                      </a:lnTo>
                      <a:lnTo>
                        <a:pt x="828" y="49"/>
                      </a:lnTo>
                      <a:lnTo>
                        <a:pt x="940" y="0"/>
                      </a:lnTo>
                      <a:lnTo>
                        <a:pt x="825" y="37"/>
                      </a:lnTo>
                      <a:lnTo>
                        <a:pt x="710" y="74"/>
                      </a:lnTo>
                      <a:lnTo>
                        <a:pt x="484" y="149"/>
                      </a:lnTo>
                      <a:lnTo>
                        <a:pt x="255" y="226"/>
                      </a:lnTo>
                      <a:lnTo>
                        <a:pt x="29" y="304"/>
                      </a:lnTo>
                      <a:lnTo>
                        <a:pt x="26" y="312"/>
                      </a:lnTo>
                      <a:lnTo>
                        <a:pt x="26" y="312"/>
                      </a:lnTo>
                      <a:lnTo>
                        <a:pt x="15" y="318"/>
                      </a:lnTo>
                      <a:lnTo>
                        <a:pt x="6" y="326"/>
                      </a:lnTo>
                      <a:lnTo>
                        <a:pt x="0" y="338"/>
                      </a:lnTo>
                      <a:lnTo>
                        <a:pt x="0" y="352"/>
                      </a:lnTo>
                      <a:lnTo>
                        <a:pt x="0" y="473"/>
                      </a:lnTo>
                      <a:lnTo>
                        <a:pt x="0" y="533"/>
                      </a:lnTo>
                      <a:lnTo>
                        <a:pt x="0" y="533"/>
                      </a:lnTo>
                      <a:lnTo>
                        <a:pt x="0" y="593"/>
                      </a:lnTo>
                      <a:lnTo>
                        <a:pt x="3" y="716"/>
                      </a:lnTo>
                      <a:lnTo>
                        <a:pt x="6" y="776"/>
                      </a:lnTo>
                      <a:lnTo>
                        <a:pt x="9" y="836"/>
                      </a:lnTo>
                      <a:lnTo>
                        <a:pt x="9" y="836"/>
                      </a:lnTo>
                      <a:lnTo>
                        <a:pt x="9" y="836"/>
                      </a:lnTo>
                      <a:lnTo>
                        <a:pt x="12" y="851"/>
                      </a:lnTo>
                      <a:lnTo>
                        <a:pt x="17" y="859"/>
                      </a:lnTo>
                      <a:lnTo>
                        <a:pt x="26" y="865"/>
                      </a:lnTo>
                      <a:lnTo>
                        <a:pt x="40" y="868"/>
                      </a:lnTo>
                      <a:lnTo>
                        <a:pt x="1363" y="862"/>
                      </a:lnTo>
                      <a:lnTo>
                        <a:pt x="2690" y="856"/>
                      </a:lnTo>
                      <a:lnTo>
                        <a:pt x="4013" y="848"/>
                      </a:lnTo>
                      <a:lnTo>
                        <a:pt x="4675" y="842"/>
                      </a:lnTo>
                      <a:lnTo>
                        <a:pt x="5336" y="836"/>
                      </a:lnTo>
                      <a:lnTo>
                        <a:pt x="4675" y="831"/>
                      </a:lnTo>
                      <a:lnTo>
                        <a:pt x="4013" y="825"/>
                      </a:lnTo>
                      <a:lnTo>
                        <a:pt x="2690" y="816"/>
                      </a:lnTo>
                      <a:lnTo>
                        <a:pt x="1363" y="808"/>
                      </a:lnTo>
                      <a:lnTo>
                        <a:pt x="713" y="808"/>
                      </a:lnTo>
                      <a:lnTo>
                        <a:pt x="713" y="808"/>
                      </a:lnTo>
                      <a:lnTo>
                        <a:pt x="716" y="753"/>
                      </a:lnTo>
                      <a:lnTo>
                        <a:pt x="716" y="753"/>
                      </a:lnTo>
                      <a:lnTo>
                        <a:pt x="719" y="673"/>
                      </a:lnTo>
                      <a:lnTo>
                        <a:pt x="719" y="673"/>
                      </a:lnTo>
                      <a:lnTo>
                        <a:pt x="725" y="590"/>
                      </a:lnTo>
                      <a:lnTo>
                        <a:pt x="728" y="510"/>
                      </a:lnTo>
                      <a:lnTo>
                        <a:pt x="728" y="510"/>
                      </a:lnTo>
                      <a:lnTo>
                        <a:pt x="725" y="504"/>
                      </a:lnTo>
                      <a:lnTo>
                        <a:pt x="722" y="498"/>
                      </a:lnTo>
                      <a:lnTo>
                        <a:pt x="719" y="496"/>
                      </a:lnTo>
                      <a:lnTo>
                        <a:pt x="713" y="493"/>
                      </a:lnTo>
                      <a:lnTo>
                        <a:pt x="710" y="493"/>
                      </a:lnTo>
                      <a:lnTo>
                        <a:pt x="710" y="493"/>
                      </a:lnTo>
                      <a:lnTo>
                        <a:pt x="579" y="490"/>
                      </a:lnTo>
                      <a:lnTo>
                        <a:pt x="579" y="490"/>
                      </a:lnTo>
                      <a:lnTo>
                        <a:pt x="444" y="487"/>
                      </a:lnTo>
                      <a:lnTo>
                        <a:pt x="444" y="487"/>
                      </a:lnTo>
                      <a:lnTo>
                        <a:pt x="378" y="487"/>
                      </a:lnTo>
                      <a:lnTo>
                        <a:pt x="310" y="487"/>
                      </a:lnTo>
                      <a:lnTo>
                        <a:pt x="310" y="487"/>
                      </a:lnTo>
                      <a:lnTo>
                        <a:pt x="178" y="484"/>
                      </a:lnTo>
                      <a:lnTo>
                        <a:pt x="178" y="484"/>
                      </a:lnTo>
                      <a:lnTo>
                        <a:pt x="178" y="484"/>
                      </a:lnTo>
                      <a:lnTo>
                        <a:pt x="169" y="487"/>
                      </a:lnTo>
                      <a:lnTo>
                        <a:pt x="161" y="493"/>
                      </a:lnTo>
                      <a:lnTo>
                        <a:pt x="155" y="501"/>
                      </a:lnTo>
                      <a:lnTo>
                        <a:pt x="152" y="510"/>
                      </a:lnTo>
                      <a:lnTo>
                        <a:pt x="155" y="590"/>
                      </a:lnTo>
                      <a:lnTo>
                        <a:pt x="155" y="590"/>
                      </a:lnTo>
                      <a:lnTo>
                        <a:pt x="155" y="673"/>
                      </a:lnTo>
                      <a:lnTo>
                        <a:pt x="155" y="753"/>
                      </a:lnTo>
                      <a:lnTo>
                        <a:pt x="155" y="753"/>
                      </a:lnTo>
                      <a:lnTo>
                        <a:pt x="158" y="805"/>
                      </a:lnTo>
                      <a:lnTo>
                        <a:pt x="72" y="805"/>
                      </a:lnTo>
                      <a:lnTo>
                        <a:pt x="75" y="776"/>
                      </a:lnTo>
                      <a:lnTo>
                        <a:pt x="75" y="716"/>
                      </a:lnTo>
                      <a:lnTo>
                        <a:pt x="78" y="593"/>
                      </a:lnTo>
                      <a:lnTo>
                        <a:pt x="78" y="593"/>
                      </a:lnTo>
                      <a:lnTo>
                        <a:pt x="80" y="533"/>
                      </a:lnTo>
                      <a:lnTo>
                        <a:pt x="80" y="473"/>
                      </a:lnTo>
                      <a:lnTo>
                        <a:pt x="80" y="392"/>
                      </a:lnTo>
                      <a:lnTo>
                        <a:pt x="1395" y="392"/>
                      </a:lnTo>
                      <a:lnTo>
                        <a:pt x="2074" y="389"/>
                      </a:lnTo>
                      <a:lnTo>
                        <a:pt x="2753" y="389"/>
                      </a:lnTo>
                      <a:lnTo>
                        <a:pt x="4107" y="384"/>
                      </a:lnTo>
                      <a:lnTo>
                        <a:pt x="5439" y="378"/>
                      </a:lnTo>
                      <a:lnTo>
                        <a:pt x="5442" y="473"/>
                      </a:lnTo>
                      <a:lnTo>
                        <a:pt x="5442" y="473"/>
                      </a:lnTo>
                      <a:lnTo>
                        <a:pt x="5448" y="593"/>
                      </a:lnTo>
                      <a:lnTo>
                        <a:pt x="5454" y="653"/>
                      </a:lnTo>
                      <a:lnTo>
                        <a:pt x="5457" y="716"/>
                      </a:lnTo>
                      <a:lnTo>
                        <a:pt x="5457" y="716"/>
                      </a:lnTo>
                      <a:lnTo>
                        <a:pt x="5465" y="836"/>
                      </a:lnTo>
                      <a:lnTo>
                        <a:pt x="5465" y="836"/>
                      </a:lnTo>
                      <a:lnTo>
                        <a:pt x="5474" y="716"/>
                      </a:lnTo>
                      <a:lnTo>
                        <a:pt x="5476" y="653"/>
                      </a:lnTo>
                      <a:lnTo>
                        <a:pt x="5479" y="593"/>
                      </a:lnTo>
                      <a:lnTo>
                        <a:pt x="5479" y="593"/>
                      </a:lnTo>
                      <a:lnTo>
                        <a:pt x="5485" y="473"/>
                      </a:lnTo>
                      <a:lnTo>
                        <a:pt x="5491" y="352"/>
                      </a:lnTo>
                      <a:lnTo>
                        <a:pt x="5491" y="349"/>
                      </a:lnTo>
                      <a:lnTo>
                        <a:pt x="5491" y="349"/>
                      </a:lnTo>
                      <a:lnTo>
                        <a:pt x="5488" y="341"/>
                      </a:lnTo>
                      <a:lnTo>
                        <a:pt x="5482" y="332"/>
                      </a:lnTo>
                      <a:lnTo>
                        <a:pt x="5476" y="326"/>
                      </a:lnTo>
                      <a:lnTo>
                        <a:pt x="5465" y="326"/>
                      </a:lnTo>
                      <a:close/>
                      <a:moveTo>
                        <a:pt x="198" y="753"/>
                      </a:moveTo>
                      <a:lnTo>
                        <a:pt x="201" y="673"/>
                      </a:lnTo>
                      <a:lnTo>
                        <a:pt x="201" y="673"/>
                      </a:lnTo>
                      <a:lnTo>
                        <a:pt x="201" y="590"/>
                      </a:lnTo>
                      <a:lnTo>
                        <a:pt x="201" y="533"/>
                      </a:lnTo>
                      <a:lnTo>
                        <a:pt x="201" y="533"/>
                      </a:lnTo>
                      <a:lnTo>
                        <a:pt x="310" y="533"/>
                      </a:lnTo>
                      <a:lnTo>
                        <a:pt x="378" y="533"/>
                      </a:lnTo>
                      <a:lnTo>
                        <a:pt x="378" y="533"/>
                      </a:lnTo>
                      <a:lnTo>
                        <a:pt x="444" y="533"/>
                      </a:lnTo>
                      <a:lnTo>
                        <a:pt x="444" y="533"/>
                      </a:lnTo>
                      <a:lnTo>
                        <a:pt x="579" y="530"/>
                      </a:lnTo>
                      <a:lnTo>
                        <a:pt x="579" y="530"/>
                      </a:lnTo>
                      <a:lnTo>
                        <a:pt x="696" y="527"/>
                      </a:lnTo>
                      <a:lnTo>
                        <a:pt x="699" y="590"/>
                      </a:lnTo>
                      <a:lnTo>
                        <a:pt x="699" y="590"/>
                      </a:lnTo>
                      <a:lnTo>
                        <a:pt x="702" y="673"/>
                      </a:lnTo>
                      <a:lnTo>
                        <a:pt x="702" y="673"/>
                      </a:lnTo>
                      <a:lnTo>
                        <a:pt x="705" y="753"/>
                      </a:lnTo>
                      <a:lnTo>
                        <a:pt x="705" y="753"/>
                      </a:lnTo>
                      <a:lnTo>
                        <a:pt x="708" y="808"/>
                      </a:lnTo>
                      <a:lnTo>
                        <a:pt x="198" y="805"/>
                      </a:lnTo>
                      <a:lnTo>
                        <a:pt x="198" y="805"/>
                      </a:lnTo>
                      <a:lnTo>
                        <a:pt x="198" y="75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382" name="Freeform 172"/>
                <p:cNvSpPr>
                  <a:spLocks noChangeArrowheads="1"/>
                </p:cNvSpPr>
                <p:nvPr/>
              </p:nvSpPr>
              <p:spPr bwMode="auto">
                <a:xfrm>
                  <a:off x="1970088" y="4725988"/>
                  <a:ext cx="857250" cy="92075"/>
                </a:xfrm>
                <a:custGeom>
                  <a:avLst/>
                  <a:gdLst>
                    <a:gd name="T0" fmla="*/ 49 w 2381"/>
                    <a:gd name="T1" fmla="*/ 129 h 256"/>
                    <a:gd name="T2" fmla="*/ 49 w 2381"/>
                    <a:gd name="T3" fmla="*/ 49 h 256"/>
                    <a:gd name="T4" fmla="*/ 902 w 2381"/>
                    <a:gd name="T5" fmla="*/ 49 h 256"/>
                    <a:gd name="T6" fmla="*/ 1779 w 2381"/>
                    <a:gd name="T7" fmla="*/ 46 h 256"/>
                    <a:gd name="T8" fmla="*/ 2352 w 2381"/>
                    <a:gd name="T9" fmla="*/ 78 h 256"/>
                    <a:gd name="T10" fmla="*/ 2354 w 2381"/>
                    <a:gd name="T11" fmla="*/ 129 h 256"/>
                    <a:gd name="T12" fmla="*/ 2357 w 2381"/>
                    <a:gd name="T13" fmla="*/ 183 h 256"/>
                    <a:gd name="T14" fmla="*/ 2363 w 2381"/>
                    <a:gd name="T15" fmla="*/ 235 h 256"/>
                    <a:gd name="T16" fmla="*/ 2371 w 2381"/>
                    <a:gd name="T17" fmla="*/ 129 h 256"/>
                    <a:gd name="T18" fmla="*/ 2377 w 2381"/>
                    <a:gd name="T19" fmla="*/ 78 h 256"/>
                    <a:gd name="T20" fmla="*/ 2380 w 2381"/>
                    <a:gd name="T21" fmla="*/ 26 h 256"/>
                    <a:gd name="T22" fmla="*/ 2377 w 2381"/>
                    <a:gd name="T23" fmla="*/ 20 h 256"/>
                    <a:gd name="T24" fmla="*/ 2369 w 2381"/>
                    <a:gd name="T25" fmla="*/ 12 h 256"/>
                    <a:gd name="T26" fmla="*/ 2363 w 2381"/>
                    <a:gd name="T27" fmla="*/ 9 h 256"/>
                    <a:gd name="T28" fmla="*/ 1194 w 2381"/>
                    <a:gd name="T29" fmla="*/ 3 h 256"/>
                    <a:gd name="T30" fmla="*/ 610 w 2381"/>
                    <a:gd name="T31" fmla="*/ 3 h 256"/>
                    <a:gd name="T32" fmla="*/ 26 w 2381"/>
                    <a:gd name="T33" fmla="*/ 0 h 256"/>
                    <a:gd name="T34" fmla="*/ 23 w 2381"/>
                    <a:gd name="T35" fmla="*/ 0 h 256"/>
                    <a:gd name="T36" fmla="*/ 9 w 2381"/>
                    <a:gd name="T37" fmla="*/ 9 h 256"/>
                    <a:gd name="T38" fmla="*/ 0 w 2381"/>
                    <a:gd name="T39" fmla="*/ 26 h 256"/>
                    <a:gd name="T40" fmla="*/ 0 w 2381"/>
                    <a:gd name="T41" fmla="*/ 78 h 256"/>
                    <a:gd name="T42" fmla="*/ 3 w 2381"/>
                    <a:gd name="T43" fmla="*/ 183 h 256"/>
                    <a:gd name="T44" fmla="*/ 6 w 2381"/>
                    <a:gd name="T45" fmla="*/ 235 h 256"/>
                    <a:gd name="T46" fmla="*/ 6 w 2381"/>
                    <a:gd name="T47" fmla="*/ 235 h 256"/>
                    <a:gd name="T48" fmla="*/ 11 w 2381"/>
                    <a:gd name="T49" fmla="*/ 249 h 256"/>
                    <a:gd name="T50" fmla="*/ 26 w 2381"/>
                    <a:gd name="T51" fmla="*/ 255 h 256"/>
                    <a:gd name="T52" fmla="*/ 1148 w 2381"/>
                    <a:gd name="T53" fmla="*/ 246 h 256"/>
                    <a:gd name="T54" fmla="*/ 1990 w 2381"/>
                    <a:gd name="T55" fmla="*/ 238 h 256"/>
                    <a:gd name="T56" fmla="*/ 1990 w 2381"/>
                    <a:gd name="T57" fmla="*/ 232 h 256"/>
                    <a:gd name="T58" fmla="*/ 1148 w 2381"/>
                    <a:gd name="T59" fmla="*/ 223 h 256"/>
                    <a:gd name="T60" fmla="*/ 46 w 2381"/>
                    <a:gd name="T61" fmla="*/ 215 h 256"/>
                    <a:gd name="T62" fmla="*/ 46 w 2381"/>
                    <a:gd name="T63" fmla="*/ 18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81" h="256">
                      <a:moveTo>
                        <a:pt x="49" y="129"/>
                      </a:moveTo>
                      <a:lnTo>
                        <a:pt x="49" y="129"/>
                      </a:lnTo>
                      <a:lnTo>
                        <a:pt x="49" y="78"/>
                      </a:lnTo>
                      <a:lnTo>
                        <a:pt x="49" y="49"/>
                      </a:lnTo>
                      <a:lnTo>
                        <a:pt x="610" y="49"/>
                      </a:lnTo>
                      <a:lnTo>
                        <a:pt x="902" y="49"/>
                      </a:lnTo>
                      <a:lnTo>
                        <a:pt x="1194" y="49"/>
                      </a:lnTo>
                      <a:lnTo>
                        <a:pt x="1779" y="46"/>
                      </a:lnTo>
                      <a:lnTo>
                        <a:pt x="2349" y="40"/>
                      </a:lnTo>
                      <a:lnTo>
                        <a:pt x="2352" y="78"/>
                      </a:lnTo>
                      <a:lnTo>
                        <a:pt x="2352" y="78"/>
                      </a:lnTo>
                      <a:lnTo>
                        <a:pt x="2354" y="129"/>
                      </a:lnTo>
                      <a:lnTo>
                        <a:pt x="2357" y="183"/>
                      </a:lnTo>
                      <a:lnTo>
                        <a:pt x="2357" y="183"/>
                      </a:lnTo>
                      <a:lnTo>
                        <a:pt x="2363" y="235"/>
                      </a:lnTo>
                      <a:lnTo>
                        <a:pt x="2363" y="235"/>
                      </a:lnTo>
                      <a:lnTo>
                        <a:pt x="2369" y="183"/>
                      </a:lnTo>
                      <a:lnTo>
                        <a:pt x="2371" y="129"/>
                      </a:lnTo>
                      <a:lnTo>
                        <a:pt x="2371" y="129"/>
                      </a:lnTo>
                      <a:lnTo>
                        <a:pt x="2377" y="78"/>
                      </a:lnTo>
                      <a:lnTo>
                        <a:pt x="2380" y="26"/>
                      </a:lnTo>
                      <a:lnTo>
                        <a:pt x="2380" y="26"/>
                      </a:lnTo>
                      <a:lnTo>
                        <a:pt x="2380" y="26"/>
                      </a:lnTo>
                      <a:lnTo>
                        <a:pt x="2377" y="20"/>
                      </a:lnTo>
                      <a:lnTo>
                        <a:pt x="2374" y="14"/>
                      </a:lnTo>
                      <a:lnTo>
                        <a:pt x="2369" y="12"/>
                      </a:lnTo>
                      <a:lnTo>
                        <a:pt x="2363" y="9"/>
                      </a:lnTo>
                      <a:lnTo>
                        <a:pt x="2363" y="9"/>
                      </a:lnTo>
                      <a:lnTo>
                        <a:pt x="1779" y="6"/>
                      </a:lnTo>
                      <a:lnTo>
                        <a:pt x="1194" y="3"/>
                      </a:lnTo>
                      <a:lnTo>
                        <a:pt x="902" y="3"/>
                      </a:lnTo>
                      <a:lnTo>
                        <a:pt x="610" y="3"/>
                      </a:lnTo>
                      <a:lnTo>
                        <a:pt x="26" y="0"/>
                      </a:lnTo>
                      <a:lnTo>
                        <a:pt x="26" y="0"/>
                      </a:lnTo>
                      <a:lnTo>
                        <a:pt x="23" y="0"/>
                      </a:lnTo>
                      <a:lnTo>
                        <a:pt x="23" y="0"/>
                      </a:lnTo>
                      <a:lnTo>
                        <a:pt x="14" y="3"/>
                      </a:lnTo>
                      <a:lnTo>
                        <a:pt x="9" y="9"/>
                      </a:lnTo>
                      <a:lnTo>
                        <a:pt x="3" y="17"/>
                      </a:lnTo>
                      <a:lnTo>
                        <a:pt x="0" y="26"/>
                      </a:lnTo>
                      <a:lnTo>
                        <a:pt x="0" y="78"/>
                      </a:lnTo>
                      <a:lnTo>
                        <a:pt x="0" y="78"/>
                      </a:lnTo>
                      <a:lnTo>
                        <a:pt x="3" y="129"/>
                      </a:lnTo>
                      <a:lnTo>
                        <a:pt x="3" y="183"/>
                      </a:lnTo>
                      <a:lnTo>
                        <a:pt x="3" y="183"/>
                      </a:lnTo>
                      <a:lnTo>
                        <a:pt x="6" y="235"/>
                      </a:lnTo>
                      <a:lnTo>
                        <a:pt x="6" y="235"/>
                      </a:lnTo>
                      <a:lnTo>
                        <a:pt x="6" y="235"/>
                      </a:lnTo>
                      <a:lnTo>
                        <a:pt x="9" y="243"/>
                      </a:lnTo>
                      <a:lnTo>
                        <a:pt x="11" y="249"/>
                      </a:lnTo>
                      <a:lnTo>
                        <a:pt x="17" y="252"/>
                      </a:lnTo>
                      <a:lnTo>
                        <a:pt x="26" y="255"/>
                      </a:lnTo>
                      <a:lnTo>
                        <a:pt x="587" y="252"/>
                      </a:lnTo>
                      <a:lnTo>
                        <a:pt x="1148" y="246"/>
                      </a:lnTo>
                      <a:lnTo>
                        <a:pt x="1710" y="241"/>
                      </a:lnTo>
                      <a:lnTo>
                        <a:pt x="1990" y="238"/>
                      </a:lnTo>
                      <a:lnTo>
                        <a:pt x="2271" y="235"/>
                      </a:lnTo>
                      <a:lnTo>
                        <a:pt x="1990" y="232"/>
                      </a:lnTo>
                      <a:lnTo>
                        <a:pt x="1710" y="229"/>
                      </a:lnTo>
                      <a:lnTo>
                        <a:pt x="1148" y="223"/>
                      </a:lnTo>
                      <a:lnTo>
                        <a:pt x="587" y="218"/>
                      </a:lnTo>
                      <a:lnTo>
                        <a:pt x="46" y="215"/>
                      </a:lnTo>
                      <a:lnTo>
                        <a:pt x="46" y="215"/>
                      </a:lnTo>
                      <a:lnTo>
                        <a:pt x="46" y="183"/>
                      </a:lnTo>
                      <a:lnTo>
                        <a:pt x="49" y="12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383" name="Freeform 173"/>
                <p:cNvSpPr>
                  <a:spLocks noChangeArrowheads="1"/>
                </p:cNvSpPr>
                <p:nvPr/>
              </p:nvSpPr>
              <p:spPr bwMode="auto">
                <a:xfrm>
                  <a:off x="1700213" y="4764088"/>
                  <a:ext cx="206375" cy="53975"/>
                </a:xfrm>
                <a:custGeom>
                  <a:avLst/>
                  <a:gdLst>
                    <a:gd name="T0" fmla="*/ 48 w 573"/>
                    <a:gd name="T1" fmla="*/ 77 h 150"/>
                    <a:gd name="T2" fmla="*/ 48 w 573"/>
                    <a:gd name="T3" fmla="*/ 49 h 150"/>
                    <a:gd name="T4" fmla="*/ 157 w 573"/>
                    <a:gd name="T5" fmla="*/ 49 h 150"/>
                    <a:gd name="T6" fmla="*/ 226 w 573"/>
                    <a:gd name="T7" fmla="*/ 49 h 150"/>
                    <a:gd name="T8" fmla="*/ 292 w 573"/>
                    <a:gd name="T9" fmla="*/ 46 h 150"/>
                    <a:gd name="T10" fmla="*/ 424 w 573"/>
                    <a:gd name="T11" fmla="*/ 43 h 150"/>
                    <a:gd name="T12" fmla="*/ 544 w 573"/>
                    <a:gd name="T13" fmla="*/ 49 h 150"/>
                    <a:gd name="T14" fmla="*/ 550 w 573"/>
                    <a:gd name="T15" fmla="*/ 77 h 150"/>
                    <a:gd name="T16" fmla="*/ 552 w 573"/>
                    <a:gd name="T17" fmla="*/ 103 h 150"/>
                    <a:gd name="T18" fmla="*/ 558 w 573"/>
                    <a:gd name="T19" fmla="*/ 129 h 150"/>
                    <a:gd name="T20" fmla="*/ 564 w 573"/>
                    <a:gd name="T21" fmla="*/ 103 h 150"/>
                    <a:gd name="T22" fmla="*/ 567 w 573"/>
                    <a:gd name="T23" fmla="*/ 77 h 150"/>
                    <a:gd name="T24" fmla="*/ 569 w 573"/>
                    <a:gd name="T25" fmla="*/ 49 h 150"/>
                    <a:gd name="T26" fmla="*/ 572 w 573"/>
                    <a:gd name="T27" fmla="*/ 23 h 150"/>
                    <a:gd name="T28" fmla="*/ 572 w 573"/>
                    <a:gd name="T29" fmla="*/ 17 h 150"/>
                    <a:gd name="T30" fmla="*/ 567 w 573"/>
                    <a:gd name="T31" fmla="*/ 9 h 150"/>
                    <a:gd name="T32" fmla="*/ 558 w 573"/>
                    <a:gd name="T33" fmla="*/ 9 h 150"/>
                    <a:gd name="T34" fmla="*/ 424 w 573"/>
                    <a:gd name="T35" fmla="*/ 3 h 150"/>
                    <a:gd name="T36" fmla="*/ 292 w 573"/>
                    <a:gd name="T37" fmla="*/ 0 h 150"/>
                    <a:gd name="T38" fmla="*/ 226 w 573"/>
                    <a:gd name="T39" fmla="*/ 0 h 150"/>
                    <a:gd name="T40" fmla="*/ 157 w 573"/>
                    <a:gd name="T41" fmla="*/ 0 h 150"/>
                    <a:gd name="T42" fmla="*/ 25 w 573"/>
                    <a:gd name="T43" fmla="*/ 0 h 150"/>
                    <a:gd name="T44" fmla="*/ 23 w 573"/>
                    <a:gd name="T45" fmla="*/ 0 h 150"/>
                    <a:gd name="T46" fmla="*/ 8 w 573"/>
                    <a:gd name="T47" fmla="*/ 6 h 150"/>
                    <a:gd name="T48" fmla="*/ 0 w 573"/>
                    <a:gd name="T49" fmla="*/ 23 h 150"/>
                    <a:gd name="T50" fmla="*/ 0 w 573"/>
                    <a:gd name="T51" fmla="*/ 49 h 150"/>
                    <a:gd name="T52" fmla="*/ 2 w 573"/>
                    <a:gd name="T53" fmla="*/ 77 h 150"/>
                    <a:gd name="T54" fmla="*/ 2 w 573"/>
                    <a:gd name="T55" fmla="*/ 103 h 150"/>
                    <a:gd name="T56" fmla="*/ 5 w 573"/>
                    <a:gd name="T57" fmla="*/ 132 h 150"/>
                    <a:gd name="T58" fmla="*/ 8 w 573"/>
                    <a:gd name="T59" fmla="*/ 137 h 150"/>
                    <a:gd name="T60" fmla="*/ 17 w 573"/>
                    <a:gd name="T61" fmla="*/ 146 h 150"/>
                    <a:gd name="T62" fmla="*/ 149 w 573"/>
                    <a:gd name="T63" fmla="*/ 146 h 150"/>
                    <a:gd name="T64" fmla="*/ 272 w 573"/>
                    <a:gd name="T65" fmla="*/ 140 h 150"/>
                    <a:gd name="T66" fmla="*/ 395 w 573"/>
                    <a:gd name="T67" fmla="*/ 135 h 150"/>
                    <a:gd name="T68" fmla="*/ 518 w 573"/>
                    <a:gd name="T69" fmla="*/ 129 h 150"/>
                    <a:gd name="T70" fmla="*/ 395 w 573"/>
                    <a:gd name="T71" fmla="*/ 120 h 150"/>
                    <a:gd name="T72" fmla="*/ 149 w 573"/>
                    <a:gd name="T73" fmla="*/ 112 h 150"/>
                    <a:gd name="T74" fmla="*/ 45 w 573"/>
                    <a:gd name="T75" fmla="*/ 109 h 150"/>
                    <a:gd name="T76" fmla="*/ 48 w 573"/>
                    <a:gd name="T77" fmla="*/ 7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3" h="150">
                      <a:moveTo>
                        <a:pt x="48" y="77"/>
                      </a:moveTo>
                      <a:lnTo>
                        <a:pt x="48" y="77"/>
                      </a:lnTo>
                      <a:lnTo>
                        <a:pt x="48" y="49"/>
                      </a:lnTo>
                      <a:lnTo>
                        <a:pt x="48" y="49"/>
                      </a:lnTo>
                      <a:lnTo>
                        <a:pt x="48" y="49"/>
                      </a:lnTo>
                      <a:lnTo>
                        <a:pt x="157" y="49"/>
                      </a:lnTo>
                      <a:lnTo>
                        <a:pt x="226" y="49"/>
                      </a:lnTo>
                      <a:lnTo>
                        <a:pt x="226" y="49"/>
                      </a:lnTo>
                      <a:lnTo>
                        <a:pt x="292" y="46"/>
                      </a:lnTo>
                      <a:lnTo>
                        <a:pt x="292" y="46"/>
                      </a:lnTo>
                      <a:lnTo>
                        <a:pt x="424" y="43"/>
                      </a:lnTo>
                      <a:lnTo>
                        <a:pt x="424" y="43"/>
                      </a:lnTo>
                      <a:lnTo>
                        <a:pt x="544" y="40"/>
                      </a:lnTo>
                      <a:lnTo>
                        <a:pt x="544" y="49"/>
                      </a:lnTo>
                      <a:lnTo>
                        <a:pt x="544" y="49"/>
                      </a:lnTo>
                      <a:lnTo>
                        <a:pt x="550" y="77"/>
                      </a:lnTo>
                      <a:lnTo>
                        <a:pt x="550" y="77"/>
                      </a:lnTo>
                      <a:lnTo>
                        <a:pt x="552" y="103"/>
                      </a:lnTo>
                      <a:lnTo>
                        <a:pt x="552" y="103"/>
                      </a:lnTo>
                      <a:lnTo>
                        <a:pt x="558" y="129"/>
                      </a:lnTo>
                      <a:lnTo>
                        <a:pt x="558" y="129"/>
                      </a:lnTo>
                      <a:lnTo>
                        <a:pt x="564" y="103"/>
                      </a:lnTo>
                      <a:lnTo>
                        <a:pt x="564" y="103"/>
                      </a:lnTo>
                      <a:lnTo>
                        <a:pt x="567" y="77"/>
                      </a:lnTo>
                      <a:lnTo>
                        <a:pt x="567" y="77"/>
                      </a:lnTo>
                      <a:lnTo>
                        <a:pt x="569" y="49"/>
                      </a:lnTo>
                      <a:lnTo>
                        <a:pt x="572" y="23"/>
                      </a:lnTo>
                      <a:lnTo>
                        <a:pt x="572" y="23"/>
                      </a:lnTo>
                      <a:lnTo>
                        <a:pt x="572" y="23"/>
                      </a:lnTo>
                      <a:lnTo>
                        <a:pt x="572" y="17"/>
                      </a:lnTo>
                      <a:lnTo>
                        <a:pt x="569" y="11"/>
                      </a:lnTo>
                      <a:lnTo>
                        <a:pt x="567" y="9"/>
                      </a:lnTo>
                      <a:lnTo>
                        <a:pt x="561" y="9"/>
                      </a:lnTo>
                      <a:lnTo>
                        <a:pt x="558" y="9"/>
                      </a:lnTo>
                      <a:lnTo>
                        <a:pt x="558" y="9"/>
                      </a:lnTo>
                      <a:lnTo>
                        <a:pt x="424" y="3"/>
                      </a:lnTo>
                      <a:lnTo>
                        <a:pt x="424" y="3"/>
                      </a:lnTo>
                      <a:lnTo>
                        <a:pt x="292" y="0"/>
                      </a:lnTo>
                      <a:lnTo>
                        <a:pt x="292" y="0"/>
                      </a:lnTo>
                      <a:lnTo>
                        <a:pt x="226" y="0"/>
                      </a:lnTo>
                      <a:lnTo>
                        <a:pt x="157" y="0"/>
                      </a:lnTo>
                      <a:lnTo>
                        <a:pt x="157" y="0"/>
                      </a:lnTo>
                      <a:lnTo>
                        <a:pt x="25" y="0"/>
                      </a:lnTo>
                      <a:lnTo>
                        <a:pt x="25" y="0"/>
                      </a:lnTo>
                      <a:lnTo>
                        <a:pt x="23" y="0"/>
                      </a:lnTo>
                      <a:lnTo>
                        <a:pt x="23" y="0"/>
                      </a:lnTo>
                      <a:lnTo>
                        <a:pt x="14" y="3"/>
                      </a:lnTo>
                      <a:lnTo>
                        <a:pt x="8" y="6"/>
                      </a:lnTo>
                      <a:lnTo>
                        <a:pt x="2" y="14"/>
                      </a:lnTo>
                      <a:lnTo>
                        <a:pt x="0" y="23"/>
                      </a:lnTo>
                      <a:lnTo>
                        <a:pt x="0" y="23"/>
                      </a:lnTo>
                      <a:lnTo>
                        <a:pt x="0" y="49"/>
                      </a:lnTo>
                      <a:lnTo>
                        <a:pt x="0" y="49"/>
                      </a:lnTo>
                      <a:lnTo>
                        <a:pt x="2" y="77"/>
                      </a:lnTo>
                      <a:lnTo>
                        <a:pt x="2" y="103"/>
                      </a:lnTo>
                      <a:lnTo>
                        <a:pt x="2" y="103"/>
                      </a:lnTo>
                      <a:lnTo>
                        <a:pt x="5" y="129"/>
                      </a:lnTo>
                      <a:lnTo>
                        <a:pt x="5" y="132"/>
                      </a:lnTo>
                      <a:lnTo>
                        <a:pt x="5" y="132"/>
                      </a:lnTo>
                      <a:lnTo>
                        <a:pt x="8" y="137"/>
                      </a:lnTo>
                      <a:lnTo>
                        <a:pt x="11" y="143"/>
                      </a:lnTo>
                      <a:lnTo>
                        <a:pt x="17" y="146"/>
                      </a:lnTo>
                      <a:lnTo>
                        <a:pt x="25" y="149"/>
                      </a:lnTo>
                      <a:lnTo>
                        <a:pt x="149" y="146"/>
                      </a:lnTo>
                      <a:lnTo>
                        <a:pt x="272" y="140"/>
                      </a:lnTo>
                      <a:lnTo>
                        <a:pt x="272" y="140"/>
                      </a:lnTo>
                      <a:lnTo>
                        <a:pt x="395" y="135"/>
                      </a:lnTo>
                      <a:lnTo>
                        <a:pt x="395" y="135"/>
                      </a:lnTo>
                      <a:lnTo>
                        <a:pt x="518" y="129"/>
                      </a:lnTo>
                      <a:lnTo>
                        <a:pt x="518" y="129"/>
                      </a:lnTo>
                      <a:lnTo>
                        <a:pt x="395" y="120"/>
                      </a:lnTo>
                      <a:lnTo>
                        <a:pt x="395" y="120"/>
                      </a:lnTo>
                      <a:lnTo>
                        <a:pt x="272" y="117"/>
                      </a:lnTo>
                      <a:lnTo>
                        <a:pt x="149" y="112"/>
                      </a:lnTo>
                      <a:lnTo>
                        <a:pt x="45" y="109"/>
                      </a:lnTo>
                      <a:lnTo>
                        <a:pt x="45" y="109"/>
                      </a:lnTo>
                      <a:lnTo>
                        <a:pt x="45" y="103"/>
                      </a:lnTo>
                      <a:lnTo>
                        <a:pt x="48" y="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grpSp>
          <p:grpSp>
            <p:nvGrpSpPr>
              <p:cNvPr id="1368" name="Group 1367"/>
              <p:cNvGrpSpPr>
                <a:grpSpLocks noChangeAspect="1"/>
              </p:cNvGrpSpPr>
              <p:nvPr/>
            </p:nvGrpSpPr>
            <p:grpSpPr>
              <a:xfrm>
                <a:off x="2185217" y="3351227"/>
                <a:ext cx="714802" cy="203542"/>
                <a:chOff x="919163" y="4543425"/>
                <a:chExt cx="1976437" cy="320675"/>
              </a:xfrm>
              <a:solidFill>
                <a:schemeClr val="tx1">
                  <a:alpha val="84000"/>
                </a:schemeClr>
              </a:solidFill>
            </p:grpSpPr>
            <p:sp>
              <p:nvSpPr>
                <p:cNvPr id="1374" name="Freeform 169"/>
                <p:cNvSpPr>
                  <a:spLocks noChangeArrowheads="1"/>
                </p:cNvSpPr>
                <p:nvPr/>
              </p:nvSpPr>
              <p:spPr bwMode="auto">
                <a:xfrm>
                  <a:off x="2563813" y="4551363"/>
                  <a:ext cx="327025" cy="115887"/>
                </a:xfrm>
                <a:custGeom>
                  <a:avLst/>
                  <a:gdLst>
                    <a:gd name="T0" fmla="*/ 8 w 909"/>
                    <a:gd name="T1" fmla="*/ 6 h 322"/>
                    <a:gd name="T2" fmla="*/ 8 w 909"/>
                    <a:gd name="T3" fmla="*/ 6 h 322"/>
                    <a:gd name="T4" fmla="*/ 37 w 909"/>
                    <a:gd name="T5" fmla="*/ 20 h 322"/>
                    <a:gd name="T6" fmla="*/ 37 w 909"/>
                    <a:gd name="T7" fmla="*/ 20 h 322"/>
                    <a:gd name="T8" fmla="*/ 137 w 909"/>
                    <a:gd name="T9" fmla="*/ 63 h 322"/>
                    <a:gd name="T10" fmla="*/ 137 w 909"/>
                    <a:gd name="T11" fmla="*/ 63 h 322"/>
                    <a:gd name="T12" fmla="*/ 280 w 909"/>
                    <a:gd name="T13" fmla="*/ 123 h 322"/>
                    <a:gd name="T14" fmla="*/ 280 w 909"/>
                    <a:gd name="T15" fmla="*/ 123 h 322"/>
                    <a:gd name="T16" fmla="*/ 361 w 909"/>
                    <a:gd name="T17" fmla="*/ 155 h 322"/>
                    <a:gd name="T18" fmla="*/ 361 w 909"/>
                    <a:gd name="T19" fmla="*/ 155 h 322"/>
                    <a:gd name="T20" fmla="*/ 444 w 909"/>
                    <a:gd name="T21" fmla="*/ 183 h 322"/>
                    <a:gd name="T22" fmla="*/ 444 w 909"/>
                    <a:gd name="T23" fmla="*/ 183 h 322"/>
                    <a:gd name="T24" fmla="*/ 529 w 909"/>
                    <a:gd name="T25" fmla="*/ 215 h 322"/>
                    <a:gd name="T26" fmla="*/ 529 w 909"/>
                    <a:gd name="T27" fmla="*/ 215 h 322"/>
                    <a:gd name="T28" fmla="*/ 613 w 909"/>
                    <a:gd name="T29" fmla="*/ 241 h 322"/>
                    <a:gd name="T30" fmla="*/ 613 w 909"/>
                    <a:gd name="T31" fmla="*/ 241 h 322"/>
                    <a:gd name="T32" fmla="*/ 762 w 909"/>
                    <a:gd name="T33" fmla="*/ 287 h 322"/>
                    <a:gd name="T34" fmla="*/ 762 w 909"/>
                    <a:gd name="T35" fmla="*/ 287 h 322"/>
                    <a:gd name="T36" fmla="*/ 868 w 909"/>
                    <a:gd name="T37" fmla="*/ 312 h 322"/>
                    <a:gd name="T38" fmla="*/ 868 w 909"/>
                    <a:gd name="T39" fmla="*/ 312 h 322"/>
                    <a:gd name="T40" fmla="*/ 896 w 909"/>
                    <a:gd name="T41" fmla="*/ 321 h 322"/>
                    <a:gd name="T42" fmla="*/ 896 w 909"/>
                    <a:gd name="T43" fmla="*/ 321 h 322"/>
                    <a:gd name="T44" fmla="*/ 908 w 909"/>
                    <a:gd name="T45" fmla="*/ 321 h 322"/>
                    <a:gd name="T46" fmla="*/ 908 w 909"/>
                    <a:gd name="T47" fmla="*/ 321 h 322"/>
                    <a:gd name="T48" fmla="*/ 899 w 909"/>
                    <a:gd name="T49" fmla="*/ 318 h 322"/>
                    <a:gd name="T50" fmla="*/ 899 w 909"/>
                    <a:gd name="T51" fmla="*/ 318 h 322"/>
                    <a:gd name="T52" fmla="*/ 870 w 909"/>
                    <a:gd name="T53" fmla="*/ 304 h 322"/>
                    <a:gd name="T54" fmla="*/ 870 w 909"/>
                    <a:gd name="T55" fmla="*/ 304 h 322"/>
                    <a:gd name="T56" fmla="*/ 770 w 909"/>
                    <a:gd name="T57" fmla="*/ 258 h 322"/>
                    <a:gd name="T58" fmla="*/ 770 w 909"/>
                    <a:gd name="T59" fmla="*/ 258 h 322"/>
                    <a:gd name="T60" fmla="*/ 627 w 909"/>
                    <a:gd name="T61" fmla="*/ 200 h 322"/>
                    <a:gd name="T62" fmla="*/ 627 w 909"/>
                    <a:gd name="T63" fmla="*/ 200 h 322"/>
                    <a:gd name="T64" fmla="*/ 547 w 909"/>
                    <a:gd name="T65" fmla="*/ 169 h 322"/>
                    <a:gd name="T66" fmla="*/ 547 w 909"/>
                    <a:gd name="T67" fmla="*/ 169 h 322"/>
                    <a:gd name="T68" fmla="*/ 461 w 909"/>
                    <a:gd name="T69" fmla="*/ 137 h 322"/>
                    <a:gd name="T70" fmla="*/ 461 w 909"/>
                    <a:gd name="T71" fmla="*/ 137 h 322"/>
                    <a:gd name="T72" fmla="*/ 375 w 909"/>
                    <a:gd name="T73" fmla="*/ 109 h 322"/>
                    <a:gd name="T74" fmla="*/ 375 w 909"/>
                    <a:gd name="T75" fmla="*/ 109 h 322"/>
                    <a:gd name="T76" fmla="*/ 295 w 909"/>
                    <a:gd name="T77" fmla="*/ 83 h 322"/>
                    <a:gd name="T78" fmla="*/ 295 w 909"/>
                    <a:gd name="T79" fmla="*/ 83 h 322"/>
                    <a:gd name="T80" fmla="*/ 146 w 909"/>
                    <a:gd name="T81" fmla="*/ 37 h 322"/>
                    <a:gd name="T82" fmla="*/ 146 w 909"/>
                    <a:gd name="T83" fmla="*/ 37 h 322"/>
                    <a:gd name="T84" fmla="*/ 40 w 909"/>
                    <a:gd name="T85" fmla="*/ 9 h 322"/>
                    <a:gd name="T86" fmla="*/ 40 w 909"/>
                    <a:gd name="T87" fmla="*/ 9 h 322"/>
                    <a:gd name="T88" fmla="*/ 8 w 909"/>
                    <a:gd name="T89" fmla="*/ 3 h 322"/>
                    <a:gd name="T90" fmla="*/ 8 w 909"/>
                    <a:gd name="T91" fmla="*/ 3 h 322"/>
                    <a:gd name="T92" fmla="*/ 0 w 909"/>
                    <a:gd name="T93" fmla="*/ 0 h 322"/>
                    <a:gd name="T94" fmla="*/ 0 w 909"/>
                    <a:gd name="T95" fmla="*/ 0 h 322"/>
                    <a:gd name="T96" fmla="*/ 8 w 909"/>
                    <a:gd name="T97" fmla="*/ 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9" h="322">
                      <a:moveTo>
                        <a:pt x="8" y="6"/>
                      </a:moveTo>
                      <a:lnTo>
                        <a:pt x="8" y="6"/>
                      </a:lnTo>
                      <a:lnTo>
                        <a:pt x="37" y="20"/>
                      </a:lnTo>
                      <a:lnTo>
                        <a:pt x="37" y="20"/>
                      </a:lnTo>
                      <a:lnTo>
                        <a:pt x="137" y="63"/>
                      </a:lnTo>
                      <a:lnTo>
                        <a:pt x="137" y="63"/>
                      </a:lnTo>
                      <a:lnTo>
                        <a:pt x="280" y="123"/>
                      </a:lnTo>
                      <a:lnTo>
                        <a:pt x="280" y="123"/>
                      </a:lnTo>
                      <a:lnTo>
                        <a:pt x="361" y="155"/>
                      </a:lnTo>
                      <a:lnTo>
                        <a:pt x="361" y="155"/>
                      </a:lnTo>
                      <a:lnTo>
                        <a:pt x="444" y="183"/>
                      </a:lnTo>
                      <a:lnTo>
                        <a:pt x="444" y="183"/>
                      </a:lnTo>
                      <a:lnTo>
                        <a:pt x="529" y="215"/>
                      </a:lnTo>
                      <a:lnTo>
                        <a:pt x="529" y="215"/>
                      </a:lnTo>
                      <a:lnTo>
                        <a:pt x="613" y="241"/>
                      </a:lnTo>
                      <a:lnTo>
                        <a:pt x="613" y="241"/>
                      </a:lnTo>
                      <a:lnTo>
                        <a:pt x="762" y="287"/>
                      </a:lnTo>
                      <a:lnTo>
                        <a:pt x="762" y="287"/>
                      </a:lnTo>
                      <a:lnTo>
                        <a:pt x="868" y="312"/>
                      </a:lnTo>
                      <a:lnTo>
                        <a:pt x="868" y="312"/>
                      </a:lnTo>
                      <a:lnTo>
                        <a:pt x="896" y="321"/>
                      </a:lnTo>
                      <a:lnTo>
                        <a:pt x="896" y="321"/>
                      </a:lnTo>
                      <a:lnTo>
                        <a:pt x="908" y="321"/>
                      </a:lnTo>
                      <a:lnTo>
                        <a:pt x="908" y="321"/>
                      </a:lnTo>
                      <a:lnTo>
                        <a:pt x="899" y="318"/>
                      </a:lnTo>
                      <a:lnTo>
                        <a:pt x="899" y="318"/>
                      </a:lnTo>
                      <a:lnTo>
                        <a:pt x="870" y="304"/>
                      </a:lnTo>
                      <a:lnTo>
                        <a:pt x="870" y="304"/>
                      </a:lnTo>
                      <a:lnTo>
                        <a:pt x="770" y="258"/>
                      </a:lnTo>
                      <a:lnTo>
                        <a:pt x="770" y="258"/>
                      </a:lnTo>
                      <a:lnTo>
                        <a:pt x="627" y="200"/>
                      </a:lnTo>
                      <a:lnTo>
                        <a:pt x="627" y="200"/>
                      </a:lnTo>
                      <a:lnTo>
                        <a:pt x="547" y="169"/>
                      </a:lnTo>
                      <a:lnTo>
                        <a:pt x="547" y="169"/>
                      </a:lnTo>
                      <a:lnTo>
                        <a:pt x="461" y="137"/>
                      </a:lnTo>
                      <a:lnTo>
                        <a:pt x="461" y="137"/>
                      </a:lnTo>
                      <a:lnTo>
                        <a:pt x="375" y="109"/>
                      </a:lnTo>
                      <a:lnTo>
                        <a:pt x="375" y="109"/>
                      </a:lnTo>
                      <a:lnTo>
                        <a:pt x="295" y="83"/>
                      </a:lnTo>
                      <a:lnTo>
                        <a:pt x="295" y="83"/>
                      </a:lnTo>
                      <a:lnTo>
                        <a:pt x="146" y="37"/>
                      </a:lnTo>
                      <a:lnTo>
                        <a:pt x="146" y="37"/>
                      </a:lnTo>
                      <a:lnTo>
                        <a:pt x="40" y="9"/>
                      </a:lnTo>
                      <a:lnTo>
                        <a:pt x="40" y="9"/>
                      </a:lnTo>
                      <a:lnTo>
                        <a:pt x="8" y="3"/>
                      </a:lnTo>
                      <a:lnTo>
                        <a:pt x="8" y="3"/>
                      </a:lnTo>
                      <a:lnTo>
                        <a:pt x="0" y="0"/>
                      </a:lnTo>
                      <a:lnTo>
                        <a:pt x="0" y="0"/>
                      </a:lnTo>
                      <a:lnTo>
                        <a:pt x="8" y="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375" name="Freeform 170"/>
                <p:cNvSpPr>
                  <a:spLocks noChangeArrowheads="1"/>
                </p:cNvSpPr>
                <p:nvPr/>
              </p:nvSpPr>
              <p:spPr bwMode="auto">
                <a:xfrm>
                  <a:off x="1282700" y="4543425"/>
                  <a:ext cx="1281113" cy="14288"/>
                </a:xfrm>
                <a:custGeom>
                  <a:avLst/>
                  <a:gdLst>
                    <a:gd name="T0" fmla="*/ 555 w 3558"/>
                    <a:gd name="T1" fmla="*/ 31 h 41"/>
                    <a:gd name="T2" fmla="*/ 555 w 3558"/>
                    <a:gd name="T3" fmla="*/ 31 h 41"/>
                    <a:gd name="T4" fmla="*/ 824 w 3558"/>
                    <a:gd name="T5" fmla="*/ 34 h 41"/>
                    <a:gd name="T6" fmla="*/ 824 w 3558"/>
                    <a:gd name="T7" fmla="*/ 34 h 41"/>
                    <a:gd name="T8" fmla="*/ 1125 w 3558"/>
                    <a:gd name="T9" fmla="*/ 37 h 41"/>
                    <a:gd name="T10" fmla="*/ 1125 w 3558"/>
                    <a:gd name="T11" fmla="*/ 37 h 41"/>
                    <a:gd name="T12" fmla="*/ 1446 w 3558"/>
                    <a:gd name="T13" fmla="*/ 40 h 41"/>
                    <a:gd name="T14" fmla="*/ 1446 w 3558"/>
                    <a:gd name="T15" fmla="*/ 40 h 41"/>
                    <a:gd name="T16" fmla="*/ 1778 w 3558"/>
                    <a:gd name="T17" fmla="*/ 40 h 41"/>
                    <a:gd name="T18" fmla="*/ 1778 w 3558"/>
                    <a:gd name="T19" fmla="*/ 40 h 41"/>
                    <a:gd name="T20" fmla="*/ 2110 w 3558"/>
                    <a:gd name="T21" fmla="*/ 40 h 41"/>
                    <a:gd name="T22" fmla="*/ 2110 w 3558"/>
                    <a:gd name="T23" fmla="*/ 40 h 41"/>
                    <a:gd name="T24" fmla="*/ 2431 w 3558"/>
                    <a:gd name="T25" fmla="*/ 37 h 41"/>
                    <a:gd name="T26" fmla="*/ 2431 w 3558"/>
                    <a:gd name="T27" fmla="*/ 37 h 41"/>
                    <a:gd name="T28" fmla="*/ 2732 w 3558"/>
                    <a:gd name="T29" fmla="*/ 34 h 41"/>
                    <a:gd name="T30" fmla="*/ 2732 w 3558"/>
                    <a:gd name="T31" fmla="*/ 34 h 41"/>
                    <a:gd name="T32" fmla="*/ 3001 w 3558"/>
                    <a:gd name="T33" fmla="*/ 31 h 41"/>
                    <a:gd name="T34" fmla="*/ 3001 w 3558"/>
                    <a:gd name="T35" fmla="*/ 31 h 41"/>
                    <a:gd name="T36" fmla="*/ 3402 w 3558"/>
                    <a:gd name="T37" fmla="*/ 23 h 41"/>
                    <a:gd name="T38" fmla="*/ 3402 w 3558"/>
                    <a:gd name="T39" fmla="*/ 23 h 41"/>
                    <a:gd name="T40" fmla="*/ 3557 w 3558"/>
                    <a:gd name="T41" fmla="*/ 20 h 41"/>
                    <a:gd name="T42" fmla="*/ 3557 w 3558"/>
                    <a:gd name="T43" fmla="*/ 20 h 41"/>
                    <a:gd name="T44" fmla="*/ 3402 w 3558"/>
                    <a:gd name="T45" fmla="*/ 14 h 41"/>
                    <a:gd name="T46" fmla="*/ 3402 w 3558"/>
                    <a:gd name="T47" fmla="*/ 14 h 41"/>
                    <a:gd name="T48" fmla="*/ 3001 w 3558"/>
                    <a:gd name="T49" fmla="*/ 8 h 41"/>
                    <a:gd name="T50" fmla="*/ 3001 w 3558"/>
                    <a:gd name="T51" fmla="*/ 8 h 41"/>
                    <a:gd name="T52" fmla="*/ 2732 w 3558"/>
                    <a:gd name="T53" fmla="*/ 3 h 41"/>
                    <a:gd name="T54" fmla="*/ 2732 w 3558"/>
                    <a:gd name="T55" fmla="*/ 3 h 41"/>
                    <a:gd name="T56" fmla="*/ 2431 w 3558"/>
                    <a:gd name="T57" fmla="*/ 3 h 41"/>
                    <a:gd name="T58" fmla="*/ 2431 w 3558"/>
                    <a:gd name="T59" fmla="*/ 3 h 41"/>
                    <a:gd name="T60" fmla="*/ 2110 w 3558"/>
                    <a:gd name="T61" fmla="*/ 0 h 41"/>
                    <a:gd name="T62" fmla="*/ 2110 w 3558"/>
                    <a:gd name="T63" fmla="*/ 0 h 41"/>
                    <a:gd name="T64" fmla="*/ 1778 w 3558"/>
                    <a:gd name="T65" fmla="*/ 0 h 41"/>
                    <a:gd name="T66" fmla="*/ 1778 w 3558"/>
                    <a:gd name="T67" fmla="*/ 0 h 41"/>
                    <a:gd name="T68" fmla="*/ 1446 w 3558"/>
                    <a:gd name="T69" fmla="*/ 0 h 41"/>
                    <a:gd name="T70" fmla="*/ 1446 w 3558"/>
                    <a:gd name="T71" fmla="*/ 0 h 41"/>
                    <a:gd name="T72" fmla="*/ 1125 w 3558"/>
                    <a:gd name="T73" fmla="*/ 3 h 41"/>
                    <a:gd name="T74" fmla="*/ 1125 w 3558"/>
                    <a:gd name="T75" fmla="*/ 3 h 41"/>
                    <a:gd name="T76" fmla="*/ 824 w 3558"/>
                    <a:gd name="T77" fmla="*/ 3 h 41"/>
                    <a:gd name="T78" fmla="*/ 824 w 3558"/>
                    <a:gd name="T79" fmla="*/ 3 h 41"/>
                    <a:gd name="T80" fmla="*/ 555 w 3558"/>
                    <a:gd name="T81" fmla="*/ 8 h 41"/>
                    <a:gd name="T82" fmla="*/ 555 w 3558"/>
                    <a:gd name="T83" fmla="*/ 8 h 41"/>
                    <a:gd name="T84" fmla="*/ 154 w 3558"/>
                    <a:gd name="T85" fmla="*/ 14 h 41"/>
                    <a:gd name="T86" fmla="*/ 154 w 3558"/>
                    <a:gd name="T87" fmla="*/ 14 h 41"/>
                    <a:gd name="T88" fmla="*/ 0 w 3558"/>
                    <a:gd name="T89" fmla="*/ 20 h 41"/>
                    <a:gd name="T90" fmla="*/ 0 w 3558"/>
                    <a:gd name="T91" fmla="*/ 20 h 41"/>
                    <a:gd name="T92" fmla="*/ 154 w 3558"/>
                    <a:gd name="T93" fmla="*/ 23 h 41"/>
                    <a:gd name="T94" fmla="*/ 154 w 3558"/>
                    <a:gd name="T95" fmla="*/ 23 h 41"/>
                    <a:gd name="T96" fmla="*/ 555 w 3558"/>
                    <a:gd name="T97"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58" h="41">
                      <a:moveTo>
                        <a:pt x="555" y="31"/>
                      </a:moveTo>
                      <a:lnTo>
                        <a:pt x="555" y="31"/>
                      </a:lnTo>
                      <a:lnTo>
                        <a:pt x="824" y="34"/>
                      </a:lnTo>
                      <a:lnTo>
                        <a:pt x="824" y="34"/>
                      </a:lnTo>
                      <a:lnTo>
                        <a:pt x="1125" y="37"/>
                      </a:lnTo>
                      <a:lnTo>
                        <a:pt x="1125" y="37"/>
                      </a:lnTo>
                      <a:lnTo>
                        <a:pt x="1446" y="40"/>
                      </a:lnTo>
                      <a:lnTo>
                        <a:pt x="1446" y="40"/>
                      </a:lnTo>
                      <a:lnTo>
                        <a:pt x="1778" y="40"/>
                      </a:lnTo>
                      <a:lnTo>
                        <a:pt x="1778" y="40"/>
                      </a:lnTo>
                      <a:lnTo>
                        <a:pt x="2110" y="40"/>
                      </a:lnTo>
                      <a:lnTo>
                        <a:pt x="2110" y="40"/>
                      </a:lnTo>
                      <a:lnTo>
                        <a:pt x="2431" y="37"/>
                      </a:lnTo>
                      <a:lnTo>
                        <a:pt x="2431" y="37"/>
                      </a:lnTo>
                      <a:lnTo>
                        <a:pt x="2732" y="34"/>
                      </a:lnTo>
                      <a:lnTo>
                        <a:pt x="2732" y="34"/>
                      </a:lnTo>
                      <a:lnTo>
                        <a:pt x="3001" y="31"/>
                      </a:lnTo>
                      <a:lnTo>
                        <a:pt x="3001" y="31"/>
                      </a:lnTo>
                      <a:lnTo>
                        <a:pt x="3402" y="23"/>
                      </a:lnTo>
                      <a:lnTo>
                        <a:pt x="3402" y="23"/>
                      </a:lnTo>
                      <a:lnTo>
                        <a:pt x="3557" y="20"/>
                      </a:lnTo>
                      <a:lnTo>
                        <a:pt x="3557" y="20"/>
                      </a:lnTo>
                      <a:lnTo>
                        <a:pt x="3402" y="14"/>
                      </a:lnTo>
                      <a:lnTo>
                        <a:pt x="3402" y="14"/>
                      </a:lnTo>
                      <a:lnTo>
                        <a:pt x="3001" y="8"/>
                      </a:lnTo>
                      <a:lnTo>
                        <a:pt x="3001" y="8"/>
                      </a:lnTo>
                      <a:lnTo>
                        <a:pt x="2732" y="3"/>
                      </a:lnTo>
                      <a:lnTo>
                        <a:pt x="2732" y="3"/>
                      </a:lnTo>
                      <a:lnTo>
                        <a:pt x="2431" y="3"/>
                      </a:lnTo>
                      <a:lnTo>
                        <a:pt x="2431" y="3"/>
                      </a:lnTo>
                      <a:lnTo>
                        <a:pt x="2110" y="0"/>
                      </a:lnTo>
                      <a:lnTo>
                        <a:pt x="2110" y="0"/>
                      </a:lnTo>
                      <a:lnTo>
                        <a:pt x="1778" y="0"/>
                      </a:lnTo>
                      <a:lnTo>
                        <a:pt x="1778" y="0"/>
                      </a:lnTo>
                      <a:lnTo>
                        <a:pt x="1446" y="0"/>
                      </a:lnTo>
                      <a:lnTo>
                        <a:pt x="1446" y="0"/>
                      </a:lnTo>
                      <a:lnTo>
                        <a:pt x="1125" y="3"/>
                      </a:lnTo>
                      <a:lnTo>
                        <a:pt x="1125" y="3"/>
                      </a:lnTo>
                      <a:lnTo>
                        <a:pt x="824" y="3"/>
                      </a:lnTo>
                      <a:lnTo>
                        <a:pt x="824" y="3"/>
                      </a:lnTo>
                      <a:lnTo>
                        <a:pt x="555" y="8"/>
                      </a:lnTo>
                      <a:lnTo>
                        <a:pt x="555" y="8"/>
                      </a:lnTo>
                      <a:lnTo>
                        <a:pt x="154" y="14"/>
                      </a:lnTo>
                      <a:lnTo>
                        <a:pt x="154" y="14"/>
                      </a:lnTo>
                      <a:lnTo>
                        <a:pt x="0" y="20"/>
                      </a:lnTo>
                      <a:lnTo>
                        <a:pt x="0" y="20"/>
                      </a:lnTo>
                      <a:lnTo>
                        <a:pt x="154" y="23"/>
                      </a:lnTo>
                      <a:lnTo>
                        <a:pt x="154" y="23"/>
                      </a:lnTo>
                      <a:lnTo>
                        <a:pt x="555"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376" name="Freeform 171"/>
                <p:cNvSpPr>
                  <a:spLocks noChangeArrowheads="1"/>
                </p:cNvSpPr>
                <p:nvPr/>
              </p:nvSpPr>
              <p:spPr bwMode="auto">
                <a:xfrm>
                  <a:off x="919163" y="4551363"/>
                  <a:ext cx="1976437" cy="312737"/>
                </a:xfrm>
                <a:custGeom>
                  <a:avLst/>
                  <a:gdLst>
                    <a:gd name="T0" fmla="*/ 4107 w 5492"/>
                    <a:gd name="T1" fmla="*/ 318 h 869"/>
                    <a:gd name="T2" fmla="*/ 1395 w 5492"/>
                    <a:gd name="T3" fmla="*/ 312 h 869"/>
                    <a:gd name="T4" fmla="*/ 496 w 5492"/>
                    <a:gd name="T5" fmla="*/ 186 h 869"/>
                    <a:gd name="T6" fmla="*/ 940 w 5492"/>
                    <a:gd name="T7" fmla="*/ 0 h 869"/>
                    <a:gd name="T8" fmla="*/ 484 w 5492"/>
                    <a:gd name="T9" fmla="*/ 149 h 869"/>
                    <a:gd name="T10" fmla="*/ 26 w 5492"/>
                    <a:gd name="T11" fmla="*/ 312 h 869"/>
                    <a:gd name="T12" fmla="*/ 6 w 5492"/>
                    <a:gd name="T13" fmla="*/ 326 h 869"/>
                    <a:gd name="T14" fmla="*/ 0 w 5492"/>
                    <a:gd name="T15" fmla="*/ 473 h 869"/>
                    <a:gd name="T16" fmla="*/ 0 w 5492"/>
                    <a:gd name="T17" fmla="*/ 593 h 869"/>
                    <a:gd name="T18" fmla="*/ 9 w 5492"/>
                    <a:gd name="T19" fmla="*/ 836 h 869"/>
                    <a:gd name="T20" fmla="*/ 12 w 5492"/>
                    <a:gd name="T21" fmla="*/ 851 h 869"/>
                    <a:gd name="T22" fmla="*/ 40 w 5492"/>
                    <a:gd name="T23" fmla="*/ 868 h 869"/>
                    <a:gd name="T24" fmla="*/ 4013 w 5492"/>
                    <a:gd name="T25" fmla="*/ 848 h 869"/>
                    <a:gd name="T26" fmla="*/ 4675 w 5492"/>
                    <a:gd name="T27" fmla="*/ 831 h 869"/>
                    <a:gd name="T28" fmla="*/ 1363 w 5492"/>
                    <a:gd name="T29" fmla="*/ 808 h 869"/>
                    <a:gd name="T30" fmla="*/ 716 w 5492"/>
                    <a:gd name="T31" fmla="*/ 753 h 869"/>
                    <a:gd name="T32" fmla="*/ 719 w 5492"/>
                    <a:gd name="T33" fmla="*/ 673 h 869"/>
                    <a:gd name="T34" fmla="*/ 728 w 5492"/>
                    <a:gd name="T35" fmla="*/ 510 h 869"/>
                    <a:gd name="T36" fmla="*/ 719 w 5492"/>
                    <a:gd name="T37" fmla="*/ 496 h 869"/>
                    <a:gd name="T38" fmla="*/ 710 w 5492"/>
                    <a:gd name="T39" fmla="*/ 493 h 869"/>
                    <a:gd name="T40" fmla="*/ 444 w 5492"/>
                    <a:gd name="T41" fmla="*/ 487 h 869"/>
                    <a:gd name="T42" fmla="*/ 310 w 5492"/>
                    <a:gd name="T43" fmla="*/ 487 h 869"/>
                    <a:gd name="T44" fmla="*/ 178 w 5492"/>
                    <a:gd name="T45" fmla="*/ 484 h 869"/>
                    <a:gd name="T46" fmla="*/ 161 w 5492"/>
                    <a:gd name="T47" fmla="*/ 493 h 869"/>
                    <a:gd name="T48" fmla="*/ 155 w 5492"/>
                    <a:gd name="T49" fmla="*/ 590 h 869"/>
                    <a:gd name="T50" fmla="*/ 155 w 5492"/>
                    <a:gd name="T51" fmla="*/ 753 h 869"/>
                    <a:gd name="T52" fmla="*/ 72 w 5492"/>
                    <a:gd name="T53" fmla="*/ 805 h 869"/>
                    <a:gd name="T54" fmla="*/ 78 w 5492"/>
                    <a:gd name="T55" fmla="*/ 593 h 869"/>
                    <a:gd name="T56" fmla="*/ 80 w 5492"/>
                    <a:gd name="T57" fmla="*/ 473 h 869"/>
                    <a:gd name="T58" fmla="*/ 2074 w 5492"/>
                    <a:gd name="T59" fmla="*/ 389 h 869"/>
                    <a:gd name="T60" fmla="*/ 5439 w 5492"/>
                    <a:gd name="T61" fmla="*/ 378 h 869"/>
                    <a:gd name="T62" fmla="*/ 5448 w 5492"/>
                    <a:gd name="T63" fmla="*/ 593 h 869"/>
                    <a:gd name="T64" fmla="*/ 5457 w 5492"/>
                    <a:gd name="T65" fmla="*/ 716 h 869"/>
                    <a:gd name="T66" fmla="*/ 5474 w 5492"/>
                    <a:gd name="T67" fmla="*/ 716 h 869"/>
                    <a:gd name="T68" fmla="*/ 5479 w 5492"/>
                    <a:gd name="T69" fmla="*/ 593 h 869"/>
                    <a:gd name="T70" fmla="*/ 5491 w 5492"/>
                    <a:gd name="T71" fmla="*/ 349 h 869"/>
                    <a:gd name="T72" fmla="*/ 5482 w 5492"/>
                    <a:gd name="T73" fmla="*/ 332 h 869"/>
                    <a:gd name="T74" fmla="*/ 198 w 5492"/>
                    <a:gd name="T75" fmla="*/ 753 h 869"/>
                    <a:gd name="T76" fmla="*/ 201 w 5492"/>
                    <a:gd name="T77" fmla="*/ 590 h 869"/>
                    <a:gd name="T78" fmla="*/ 310 w 5492"/>
                    <a:gd name="T79" fmla="*/ 533 h 869"/>
                    <a:gd name="T80" fmla="*/ 444 w 5492"/>
                    <a:gd name="T81" fmla="*/ 533 h 869"/>
                    <a:gd name="T82" fmla="*/ 579 w 5492"/>
                    <a:gd name="T83" fmla="*/ 530 h 869"/>
                    <a:gd name="T84" fmla="*/ 699 w 5492"/>
                    <a:gd name="T85" fmla="*/ 590 h 869"/>
                    <a:gd name="T86" fmla="*/ 705 w 5492"/>
                    <a:gd name="T87" fmla="*/ 753 h 869"/>
                    <a:gd name="T88" fmla="*/ 198 w 5492"/>
                    <a:gd name="T89" fmla="*/ 80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92" h="869">
                      <a:moveTo>
                        <a:pt x="5465" y="326"/>
                      </a:moveTo>
                      <a:lnTo>
                        <a:pt x="5465" y="326"/>
                      </a:lnTo>
                      <a:lnTo>
                        <a:pt x="4107" y="318"/>
                      </a:lnTo>
                      <a:lnTo>
                        <a:pt x="2753" y="315"/>
                      </a:lnTo>
                      <a:lnTo>
                        <a:pt x="2074" y="312"/>
                      </a:lnTo>
                      <a:lnTo>
                        <a:pt x="1395" y="312"/>
                      </a:lnTo>
                      <a:lnTo>
                        <a:pt x="183" y="312"/>
                      </a:lnTo>
                      <a:lnTo>
                        <a:pt x="272" y="275"/>
                      </a:lnTo>
                      <a:lnTo>
                        <a:pt x="496" y="186"/>
                      </a:lnTo>
                      <a:lnTo>
                        <a:pt x="719" y="95"/>
                      </a:lnTo>
                      <a:lnTo>
                        <a:pt x="828" y="49"/>
                      </a:lnTo>
                      <a:lnTo>
                        <a:pt x="940" y="0"/>
                      </a:lnTo>
                      <a:lnTo>
                        <a:pt x="825" y="37"/>
                      </a:lnTo>
                      <a:lnTo>
                        <a:pt x="710" y="74"/>
                      </a:lnTo>
                      <a:lnTo>
                        <a:pt x="484" y="149"/>
                      </a:lnTo>
                      <a:lnTo>
                        <a:pt x="255" y="226"/>
                      </a:lnTo>
                      <a:lnTo>
                        <a:pt x="29" y="304"/>
                      </a:lnTo>
                      <a:lnTo>
                        <a:pt x="26" y="312"/>
                      </a:lnTo>
                      <a:lnTo>
                        <a:pt x="26" y="312"/>
                      </a:lnTo>
                      <a:lnTo>
                        <a:pt x="15" y="318"/>
                      </a:lnTo>
                      <a:lnTo>
                        <a:pt x="6" y="326"/>
                      </a:lnTo>
                      <a:lnTo>
                        <a:pt x="0" y="338"/>
                      </a:lnTo>
                      <a:lnTo>
                        <a:pt x="0" y="352"/>
                      </a:lnTo>
                      <a:lnTo>
                        <a:pt x="0" y="473"/>
                      </a:lnTo>
                      <a:lnTo>
                        <a:pt x="0" y="533"/>
                      </a:lnTo>
                      <a:lnTo>
                        <a:pt x="0" y="533"/>
                      </a:lnTo>
                      <a:lnTo>
                        <a:pt x="0" y="593"/>
                      </a:lnTo>
                      <a:lnTo>
                        <a:pt x="3" y="716"/>
                      </a:lnTo>
                      <a:lnTo>
                        <a:pt x="6" y="776"/>
                      </a:lnTo>
                      <a:lnTo>
                        <a:pt x="9" y="836"/>
                      </a:lnTo>
                      <a:lnTo>
                        <a:pt x="9" y="836"/>
                      </a:lnTo>
                      <a:lnTo>
                        <a:pt x="9" y="836"/>
                      </a:lnTo>
                      <a:lnTo>
                        <a:pt x="12" y="851"/>
                      </a:lnTo>
                      <a:lnTo>
                        <a:pt x="17" y="859"/>
                      </a:lnTo>
                      <a:lnTo>
                        <a:pt x="26" y="865"/>
                      </a:lnTo>
                      <a:lnTo>
                        <a:pt x="40" y="868"/>
                      </a:lnTo>
                      <a:lnTo>
                        <a:pt x="1363" y="862"/>
                      </a:lnTo>
                      <a:lnTo>
                        <a:pt x="2690" y="856"/>
                      </a:lnTo>
                      <a:lnTo>
                        <a:pt x="4013" y="848"/>
                      </a:lnTo>
                      <a:lnTo>
                        <a:pt x="4675" y="842"/>
                      </a:lnTo>
                      <a:lnTo>
                        <a:pt x="5336" y="836"/>
                      </a:lnTo>
                      <a:lnTo>
                        <a:pt x="4675" y="831"/>
                      </a:lnTo>
                      <a:lnTo>
                        <a:pt x="4013" y="825"/>
                      </a:lnTo>
                      <a:lnTo>
                        <a:pt x="2690" y="816"/>
                      </a:lnTo>
                      <a:lnTo>
                        <a:pt x="1363" y="808"/>
                      </a:lnTo>
                      <a:lnTo>
                        <a:pt x="713" y="808"/>
                      </a:lnTo>
                      <a:lnTo>
                        <a:pt x="713" y="808"/>
                      </a:lnTo>
                      <a:lnTo>
                        <a:pt x="716" y="753"/>
                      </a:lnTo>
                      <a:lnTo>
                        <a:pt x="716" y="753"/>
                      </a:lnTo>
                      <a:lnTo>
                        <a:pt x="719" y="673"/>
                      </a:lnTo>
                      <a:lnTo>
                        <a:pt x="719" y="673"/>
                      </a:lnTo>
                      <a:lnTo>
                        <a:pt x="725" y="590"/>
                      </a:lnTo>
                      <a:lnTo>
                        <a:pt x="728" y="510"/>
                      </a:lnTo>
                      <a:lnTo>
                        <a:pt x="728" y="510"/>
                      </a:lnTo>
                      <a:lnTo>
                        <a:pt x="725" y="504"/>
                      </a:lnTo>
                      <a:lnTo>
                        <a:pt x="722" y="498"/>
                      </a:lnTo>
                      <a:lnTo>
                        <a:pt x="719" y="496"/>
                      </a:lnTo>
                      <a:lnTo>
                        <a:pt x="713" y="493"/>
                      </a:lnTo>
                      <a:lnTo>
                        <a:pt x="710" y="493"/>
                      </a:lnTo>
                      <a:lnTo>
                        <a:pt x="710" y="493"/>
                      </a:lnTo>
                      <a:lnTo>
                        <a:pt x="579" y="490"/>
                      </a:lnTo>
                      <a:lnTo>
                        <a:pt x="579" y="490"/>
                      </a:lnTo>
                      <a:lnTo>
                        <a:pt x="444" y="487"/>
                      </a:lnTo>
                      <a:lnTo>
                        <a:pt x="444" y="487"/>
                      </a:lnTo>
                      <a:lnTo>
                        <a:pt x="378" y="487"/>
                      </a:lnTo>
                      <a:lnTo>
                        <a:pt x="310" y="487"/>
                      </a:lnTo>
                      <a:lnTo>
                        <a:pt x="310" y="487"/>
                      </a:lnTo>
                      <a:lnTo>
                        <a:pt x="178" y="484"/>
                      </a:lnTo>
                      <a:lnTo>
                        <a:pt x="178" y="484"/>
                      </a:lnTo>
                      <a:lnTo>
                        <a:pt x="178" y="484"/>
                      </a:lnTo>
                      <a:lnTo>
                        <a:pt x="169" y="487"/>
                      </a:lnTo>
                      <a:lnTo>
                        <a:pt x="161" y="493"/>
                      </a:lnTo>
                      <a:lnTo>
                        <a:pt x="155" y="501"/>
                      </a:lnTo>
                      <a:lnTo>
                        <a:pt x="152" y="510"/>
                      </a:lnTo>
                      <a:lnTo>
                        <a:pt x="155" y="590"/>
                      </a:lnTo>
                      <a:lnTo>
                        <a:pt x="155" y="590"/>
                      </a:lnTo>
                      <a:lnTo>
                        <a:pt x="155" y="673"/>
                      </a:lnTo>
                      <a:lnTo>
                        <a:pt x="155" y="753"/>
                      </a:lnTo>
                      <a:lnTo>
                        <a:pt x="155" y="753"/>
                      </a:lnTo>
                      <a:lnTo>
                        <a:pt x="158" y="805"/>
                      </a:lnTo>
                      <a:lnTo>
                        <a:pt x="72" y="805"/>
                      </a:lnTo>
                      <a:lnTo>
                        <a:pt x="75" y="776"/>
                      </a:lnTo>
                      <a:lnTo>
                        <a:pt x="75" y="716"/>
                      </a:lnTo>
                      <a:lnTo>
                        <a:pt x="78" y="593"/>
                      </a:lnTo>
                      <a:lnTo>
                        <a:pt x="78" y="593"/>
                      </a:lnTo>
                      <a:lnTo>
                        <a:pt x="80" y="533"/>
                      </a:lnTo>
                      <a:lnTo>
                        <a:pt x="80" y="473"/>
                      </a:lnTo>
                      <a:lnTo>
                        <a:pt x="80" y="392"/>
                      </a:lnTo>
                      <a:lnTo>
                        <a:pt x="1395" y="392"/>
                      </a:lnTo>
                      <a:lnTo>
                        <a:pt x="2074" y="389"/>
                      </a:lnTo>
                      <a:lnTo>
                        <a:pt x="2753" y="389"/>
                      </a:lnTo>
                      <a:lnTo>
                        <a:pt x="4107" y="384"/>
                      </a:lnTo>
                      <a:lnTo>
                        <a:pt x="5439" y="378"/>
                      </a:lnTo>
                      <a:lnTo>
                        <a:pt x="5442" y="473"/>
                      </a:lnTo>
                      <a:lnTo>
                        <a:pt x="5442" y="473"/>
                      </a:lnTo>
                      <a:lnTo>
                        <a:pt x="5448" y="593"/>
                      </a:lnTo>
                      <a:lnTo>
                        <a:pt x="5454" y="653"/>
                      </a:lnTo>
                      <a:lnTo>
                        <a:pt x="5457" y="716"/>
                      </a:lnTo>
                      <a:lnTo>
                        <a:pt x="5457" y="716"/>
                      </a:lnTo>
                      <a:lnTo>
                        <a:pt x="5465" y="836"/>
                      </a:lnTo>
                      <a:lnTo>
                        <a:pt x="5465" y="836"/>
                      </a:lnTo>
                      <a:lnTo>
                        <a:pt x="5474" y="716"/>
                      </a:lnTo>
                      <a:lnTo>
                        <a:pt x="5476" y="653"/>
                      </a:lnTo>
                      <a:lnTo>
                        <a:pt x="5479" y="593"/>
                      </a:lnTo>
                      <a:lnTo>
                        <a:pt x="5479" y="593"/>
                      </a:lnTo>
                      <a:lnTo>
                        <a:pt x="5485" y="473"/>
                      </a:lnTo>
                      <a:lnTo>
                        <a:pt x="5491" y="352"/>
                      </a:lnTo>
                      <a:lnTo>
                        <a:pt x="5491" y="349"/>
                      </a:lnTo>
                      <a:lnTo>
                        <a:pt x="5491" y="349"/>
                      </a:lnTo>
                      <a:lnTo>
                        <a:pt x="5488" y="341"/>
                      </a:lnTo>
                      <a:lnTo>
                        <a:pt x="5482" y="332"/>
                      </a:lnTo>
                      <a:lnTo>
                        <a:pt x="5476" y="326"/>
                      </a:lnTo>
                      <a:lnTo>
                        <a:pt x="5465" y="326"/>
                      </a:lnTo>
                      <a:close/>
                      <a:moveTo>
                        <a:pt x="198" y="753"/>
                      </a:moveTo>
                      <a:lnTo>
                        <a:pt x="201" y="673"/>
                      </a:lnTo>
                      <a:lnTo>
                        <a:pt x="201" y="673"/>
                      </a:lnTo>
                      <a:lnTo>
                        <a:pt x="201" y="590"/>
                      </a:lnTo>
                      <a:lnTo>
                        <a:pt x="201" y="533"/>
                      </a:lnTo>
                      <a:lnTo>
                        <a:pt x="201" y="533"/>
                      </a:lnTo>
                      <a:lnTo>
                        <a:pt x="310" y="533"/>
                      </a:lnTo>
                      <a:lnTo>
                        <a:pt x="378" y="533"/>
                      </a:lnTo>
                      <a:lnTo>
                        <a:pt x="378" y="533"/>
                      </a:lnTo>
                      <a:lnTo>
                        <a:pt x="444" y="533"/>
                      </a:lnTo>
                      <a:lnTo>
                        <a:pt x="444" y="533"/>
                      </a:lnTo>
                      <a:lnTo>
                        <a:pt x="579" y="530"/>
                      </a:lnTo>
                      <a:lnTo>
                        <a:pt x="579" y="530"/>
                      </a:lnTo>
                      <a:lnTo>
                        <a:pt x="696" y="527"/>
                      </a:lnTo>
                      <a:lnTo>
                        <a:pt x="699" y="590"/>
                      </a:lnTo>
                      <a:lnTo>
                        <a:pt x="699" y="590"/>
                      </a:lnTo>
                      <a:lnTo>
                        <a:pt x="702" y="673"/>
                      </a:lnTo>
                      <a:lnTo>
                        <a:pt x="702" y="673"/>
                      </a:lnTo>
                      <a:lnTo>
                        <a:pt x="705" y="753"/>
                      </a:lnTo>
                      <a:lnTo>
                        <a:pt x="705" y="753"/>
                      </a:lnTo>
                      <a:lnTo>
                        <a:pt x="708" y="808"/>
                      </a:lnTo>
                      <a:lnTo>
                        <a:pt x="198" y="805"/>
                      </a:lnTo>
                      <a:lnTo>
                        <a:pt x="198" y="805"/>
                      </a:lnTo>
                      <a:lnTo>
                        <a:pt x="198" y="75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377" name="Freeform 172"/>
                <p:cNvSpPr>
                  <a:spLocks noChangeArrowheads="1"/>
                </p:cNvSpPr>
                <p:nvPr/>
              </p:nvSpPr>
              <p:spPr bwMode="auto">
                <a:xfrm>
                  <a:off x="1970088" y="4725988"/>
                  <a:ext cx="857250" cy="92075"/>
                </a:xfrm>
                <a:custGeom>
                  <a:avLst/>
                  <a:gdLst>
                    <a:gd name="T0" fmla="*/ 49 w 2381"/>
                    <a:gd name="T1" fmla="*/ 129 h 256"/>
                    <a:gd name="T2" fmla="*/ 49 w 2381"/>
                    <a:gd name="T3" fmla="*/ 49 h 256"/>
                    <a:gd name="T4" fmla="*/ 902 w 2381"/>
                    <a:gd name="T5" fmla="*/ 49 h 256"/>
                    <a:gd name="T6" fmla="*/ 1779 w 2381"/>
                    <a:gd name="T7" fmla="*/ 46 h 256"/>
                    <a:gd name="T8" fmla="*/ 2352 w 2381"/>
                    <a:gd name="T9" fmla="*/ 78 h 256"/>
                    <a:gd name="T10" fmla="*/ 2354 w 2381"/>
                    <a:gd name="T11" fmla="*/ 129 h 256"/>
                    <a:gd name="T12" fmla="*/ 2357 w 2381"/>
                    <a:gd name="T13" fmla="*/ 183 h 256"/>
                    <a:gd name="T14" fmla="*/ 2363 w 2381"/>
                    <a:gd name="T15" fmla="*/ 235 h 256"/>
                    <a:gd name="T16" fmla="*/ 2371 w 2381"/>
                    <a:gd name="T17" fmla="*/ 129 h 256"/>
                    <a:gd name="T18" fmla="*/ 2377 w 2381"/>
                    <a:gd name="T19" fmla="*/ 78 h 256"/>
                    <a:gd name="T20" fmla="*/ 2380 w 2381"/>
                    <a:gd name="T21" fmla="*/ 26 h 256"/>
                    <a:gd name="T22" fmla="*/ 2377 w 2381"/>
                    <a:gd name="T23" fmla="*/ 20 h 256"/>
                    <a:gd name="T24" fmla="*/ 2369 w 2381"/>
                    <a:gd name="T25" fmla="*/ 12 h 256"/>
                    <a:gd name="T26" fmla="*/ 2363 w 2381"/>
                    <a:gd name="T27" fmla="*/ 9 h 256"/>
                    <a:gd name="T28" fmla="*/ 1194 w 2381"/>
                    <a:gd name="T29" fmla="*/ 3 h 256"/>
                    <a:gd name="T30" fmla="*/ 610 w 2381"/>
                    <a:gd name="T31" fmla="*/ 3 h 256"/>
                    <a:gd name="T32" fmla="*/ 26 w 2381"/>
                    <a:gd name="T33" fmla="*/ 0 h 256"/>
                    <a:gd name="T34" fmla="*/ 23 w 2381"/>
                    <a:gd name="T35" fmla="*/ 0 h 256"/>
                    <a:gd name="T36" fmla="*/ 9 w 2381"/>
                    <a:gd name="T37" fmla="*/ 9 h 256"/>
                    <a:gd name="T38" fmla="*/ 0 w 2381"/>
                    <a:gd name="T39" fmla="*/ 26 h 256"/>
                    <a:gd name="T40" fmla="*/ 0 w 2381"/>
                    <a:gd name="T41" fmla="*/ 78 h 256"/>
                    <a:gd name="T42" fmla="*/ 3 w 2381"/>
                    <a:gd name="T43" fmla="*/ 183 h 256"/>
                    <a:gd name="T44" fmla="*/ 6 w 2381"/>
                    <a:gd name="T45" fmla="*/ 235 h 256"/>
                    <a:gd name="T46" fmla="*/ 6 w 2381"/>
                    <a:gd name="T47" fmla="*/ 235 h 256"/>
                    <a:gd name="T48" fmla="*/ 11 w 2381"/>
                    <a:gd name="T49" fmla="*/ 249 h 256"/>
                    <a:gd name="T50" fmla="*/ 26 w 2381"/>
                    <a:gd name="T51" fmla="*/ 255 h 256"/>
                    <a:gd name="T52" fmla="*/ 1148 w 2381"/>
                    <a:gd name="T53" fmla="*/ 246 h 256"/>
                    <a:gd name="T54" fmla="*/ 1990 w 2381"/>
                    <a:gd name="T55" fmla="*/ 238 h 256"/>
                    <a:gd name="T56" fmla="*/ 1990 w 2381"/>
                    <a:gd name="T57" fmla="*/ 232 h 256"/>
                    <a:gd name="T58" fmla="*/ 1148 w 2381"/>
                    <a:gd name="T59" fmla="*/ 223 h 256"/>
                    <a:gd name="T60" fmla="*/ 46 w 2381"/>
                    <a:gd name="T61" fmla="*/ 215 h 256"/>
                    <a:gd name="T62" fmla="*/ 46 w 2381"/>
                    <a:gd name="T63" fmla="*/ 18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81" h="256">
                      <a:moveTo>
                        <a:pt x="49" y="129"/>
                      </a:moveTo>
                      <a:lnTo>
                        <a:pt x="49" y="129"/>
                      </a:lnTo>
                      <a:lnTo>
                        <a:pt x="49" y="78"/>
                      </a:lnTo>
                      <a:lnTo>
                        <a:pt x="49" y="49"/>
                      </a:lnTo>
                      <a:lnTo>
                        <a:pt x="610" y="49"/>
                      </a:lnTo>
                      <a:lnTo>
                        <a:pt x="902" y="49"/>
                      </a:lnTo>
                      <a:lnTo>
                        <a:pt x="1194" y="49"/>
                      </a:lnTo>
                      <a:lnTo>
                        <a:pt x="1779" y="46"/>
                      </a:lnTo>
                      <a:lnTo>
                        <a:pt x="2349" y="40"/>
                      </a:lnTo>
                      <a:lnTo>
                        <a:pt x="2352" y="78"/>
                      </a:lnTo>
                      <a:lnTo>
                        <a:pt x="2352" y="78"/>
                      </a:lnTo>
                      <a:lnTo>
                        <a:pt x="2354" y="129"/>
                      </a:lnTo>
                      <a:lnTo>
                        <a:pt x="2357" y="183"/>
                      </a:lnTo>
                      <a:lnTo>
                        <a:pt x="2357" y="183"/>
                      </a:lnTo>
                      <a:lnTo>
                        <a:pt x="2363" y="235"/>
                      </a:lnTo>
                      <a:lnTo>
                        <a:pt x="2363" y="235"/>
                      </a:lnTo>
                      <a:lnTo>
                        <a:pt x="2369" y="183"/>
                      </a:lnTo>
                      <a:lnTo>
                        <a:pt x="2371" y="129"/>
                      </a:lnTo>
                      <a:lnTo>
                        <a:pt x="2371" y="129"/>
                      </a:lnTo>
                      <a:lnTo>
                        <a:pt x="2377" y="78"/>
                      </a:lnTo>
                      <a:lnTo>
                        <a:pt x="2380" y="26"/>
                      </a:lnTo>
                      <a:lnTo>
                        <a:pt x="2380" y="26"/>
                      </a:lnTo>
                      <a:lnTo>
                        <a:pt x="2380" y="26"/>
                      </a:lnTo>
                      <a:lnTo>
                        <a:pt x="2377" y="20"/>
                      </a:lnTo>
                      <a:lnTo>
                        <a:pt x="2374" y="14"/>
                      </a:lnTo>
                      <a:lnTo>
                        <a:pt x="2369" y="12"/>
                      </a:lnTo>
                      <a:lnTo>
                        <a:pt x="2363" y="9"/>
                      </a:lnTo>
                      <a:lnTo>
                        <a:pt x="2363" y="9"/>
                      </a:lnTo>
                      <a:lnTo>
                        <a:pt x="1779" y="6"/>
                      </a:lnTo>
                      <a:lnTo>
                        <a:pt x="1194" y="3"/>
                      </a:lnTo>
                      <a:lnTo>
                        <a:pt x="902" y="3"/>
                      </a:lnTo>
                      <a:lnTo>
                        <a:pt x="610" y="3"/>
                      </a:lnTo>
                      <a:lnTo>
                        <a:pt x="26" y="0"/>
                      </a:lnTo>
                      <a:lnTo>
                        <a:pt x="26" y="0"/>
                      </a:lnTo>
                      <a:lnTo>
                        <a:pt x="23" y="0"/>
                      </a:lnTo>
                      <a:lnTo>
                        <a:pt x="23" y="0"/>
                      </a:lnTo>
                      <a:lnTo>
                        <a:pt x="14" y="3"/>
                      </a:lnTo>
                      <a:lnTo>
                        <a:pt x="9" y="9"/>
                      </a:lnTo>
                      <a:lnTo>
                        <a:pt x="3" y="17"/>
                      </a:lnTo>
                      <a:lnTo>
                        <a:pt x="0" y="26"/>
                      </a:lnTo>
                      <a:lnTo>
                        <a:pt x="0" y="78"/>
                      </a:lnTo>
                      <a:lnTo>
                        <a:pt x="0" y="78"/>
                      </a:lnTo>
                      <a:lnTo>
                        <a:pt x="3" y="129"/>
                      </a:lnTo>
                      <a:lnTo>
                        <a:pt x="3" y="183"/>
                      </a:lnTo>
                      <a:lnTo>
                        <a:pt x="3" y="183"/>
                      </a:lnTo>
                      <a:lnTo>
                        <a:pt x="6" y="235"/>
                      </a:lnTo>
                      <a:lnTo>
                        <a:pt x="6" y="235"/>
                      </a:lnTo>
                      <a:lnTo>
                        <a:pt x="6" y="235"/>
                      </a:lnTo>
                      <a:lnTo>
                        <a:pt x="9" y="243"/>
                      </a:lnTo>
                      <a:lnTo>
                        <a:pt x="11" y="249"/>
                      </a:lnTo>
                      <a:lnTo>
                        <a:pt x="17" y="252"/>
                      </a:lnTo>
                      <a:lnTo>
                        <a:pt x="26" y="255"/>
                      </a:lnTo>
                      <a:lnTo>
                        <a:pt x="587" y="252"/>
                      </a:lnTo>
                      <a:lnTo>
                        <a:pt x="1148" y="246"/>
                      </a:lnTo>
                      <a:lnTo>
                        <a:pt x="1710" y="241"/>
                      </a:lnTo>
                      <a:lnTo>
                        <a:pt x="1990" y="238"/>
                      </a:lnTo>
                      <a:lnTo>
                        <a:pt x="2271" y="235"/>
                      </a:lnTo>
                      <a:lnTo>
                        <a:pt x="1990" y="232"/>
                      </a:lnTo>
                      <a:lnTo>
                        <a:pt x="1710" y="229"/>
                      </a:lnTo>
                      <a:lnTo>
                        <a:pt x="1148" y="223"/>
                      </a:lnTo>
                      <a:lnTo>
                        <a:pt x="587" y="218"/>
                      </a:lnTo>
                      <a:lnTo>
                        <a:pt x="46" y="215"/>
                      </a:lnTo>
                      <a:lnTo>
                        <a:pt x="46" y="215"/>
                      </a:lnTo>
                      <a:lnTo>
                        <a:pt x="46" y="183"/>
                      </a:lnTo>
                      <a:lnTo>
                        <a:pt x="49" y="12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sp>
              <p:nvSpPr>
                <p:cNvPr id="1378" name="Freeform 173"/>
                <p:cNvSpPr>
                  <a:spLocks noChangeArrowheads="1"/>
                </p:cNvSpPr>
                <p:nvPr/>
              </p:nvSpPr>
              <p:spPr bwMode="auto">
                <a:xfrm>
                  <a:off x="1700213" y="4764088"/>
                  <a:ext cx="206375" cy="53975"/>
                </a:xfrm>
                <a:custGeom>
                  <a:avLst/>
                  <a:gdLst>
                    <a:gd name="T0" fmla="*/ 48 w 573"/>
                    <a:gd name="T1" fmla="*/ 77 h 150"/>
                    <a:gd name="T2" fmla="*/ 48 w 573"/>
                    <a:gd name="T3" fmla="*/ 49 h 150"/>
                    <a:gd name="T4" fmla="*/ 157 w 573"/>
                    <a:gd name="T5" fmla="*/ 49 h 150"/>
                    <a:gd name="T6" fmla="*/ 226 w 573"/>
                    <a:gd name="T7" fmla="*/ 49 h 150"/>
                    <a:gd name="T8" fmla="*/ 292 w 573"/>
                    <a:gd name="T9" fmla="*/ 46 h 150"/>
                    <a:gd name="T10" fmla="*/ 424 w 573"/>
                    <a:gd name="T11" fmla="*/ 43 h 150"/>
                    <a:gd name="T12" fmla="*/ 544 w 573"/>
                    <a:gd name="T13" fmla="*/ 49 h 150"/>
                    <a:gd name="T14" fmla="*/ 550 w 573"/>
                    <a:gd name="T15" fmla="*/ 77 h 150"/>
                    <a:gd name="T16" fmla="*/ 552 w 573"/>
                    <a:gd name="T17" fmla="*/ 103 h 150"/>
                    <a:gd name="T18" fmla="*/ 558 w 573"/>
                    <a:gd name="T19" fmla="*/ 129 h 150"/>
                    <a:gd name="T20" fmla="*/ 564 w 573"/>
                    <a:gd name="T21" fmla="*/ 103 h 150"/>
                    <a:gd name="T22" fmla="*/ 567 w 573"/>
                    <a:gd name="T23" fmla="*/ 77 h 150"/>
                    <a:gd name="T24" fmla="*/ 569 w 573"/>
                    <a:gd name="T25" fmla="*/ 49 h 150"/>
                    <a:gd name="T26" fmla="*/ 572 w 573"/>
                    <a:gd name="T27" fmla="*/ 23 h 150"/>
                    <a:gd name="T28" fmla="*/ 572 w 573"/>
                    <a:gd name="T29" fmla="*/ 17 h 150"/>
                    <a:gd name="T30" fmla="*/ 567 w 573"/>
                    <a:gd name="T31" fmla="*/ 9 h 150"/>
                    <a:gd name="T32" fmla="*/ 558 w 573"/>
                    <a:gd name="T33" fmla="*/ 9 h 150"/>
                    <a:gd name="T34" fmla="*/ 424 w 573"/>
                    <a:gd name="T35" fmla="*/ 3 h 150"/>
                    <a:gd name="T36" fmla="*/ 292 w 573"/>
                    <a:gd name="T37" fmla="*/ 0 h 150"/>
                    <a:gd name="T38" fmla="*/ 226 w 573"/>
                    <a:gd name="T39" fmla="*/ 0 h 150"/>
                    <a:gd name="T40" fmla="*/ 157 w 573"/>
                    <a:gd name="T41" fmla="*/ 0 h 150"/>
                    <a:gd name="T42" fmla="*/ 25 w 573"/>
                    <a:gd name="T43" fmla="*/ 0 h 150"/>
                    <a:gd name="T44" fmla="*/ 23 w 573"/>
                    <a:gd name="T45" fmla="*/ 0 h 150"/>
                    <a:gd name="T46" fmla="*/ 8 w 573"/>
                    <a:gd name="T47" fmla="*/ 6 h 150"/>
                    <a:gd name="T48" fmla="*/ 0 w 573"/>
                    <a:gd name="T49" fmla="*/ 23 h 150"/>
                    <a:gd name="T50" fmla="*/ 0 w 573"/>
                    <a:gd name="T51" fmla="*/ 49 h 150"/>
                    <a:gd name="T52" fmla="*/ 2 w 573"/>
                    <a:gd name="T53" fmla="*/ 77 h 150"/>
                    <a:gd name="T54" fmla="*/ 2 w 573"/>
                    <a:gd name="T55" fmla="*/ 103 h 150"/>
                    <a:gd name="T56" fmla="*/ 5 w 573"/>
                    <a:gd name="T57" fmla="*/ 132 h 150"/>
                    <a:gd name="T58" fmla="*/ 8 w 573"/>
                    <a:gd name="T59" fmla="*/ 137 h 150"/>
                    <a:gd name="T60" fmla="*/ 17 w 573"/>
                    <a:gd name="T61" fmla="*/ 146 h 150"/>
                    <a:gd name="T62" fmla="*/ 149 w 573"/>
                    <a:gd name="T63" fmla="*/ 146 h 150"/>
                    <a:gd name="T64" fmla="*/ 272 w 573"/>
                    <a:gd name="T65" fmla="*/ 140 h 150"/>
                    <a:gd name="T66" fmla="*/ 395 w 573"/>
                    <a:gd name="T67" fmla="*/ 135 h 150"/>
                    <a:gd name="T68" fmla="*/ 518 w 573"/>
                    <a:gd name="T69" fmla="*/ 129 h 150"/>
                    <a:gd name="T70" fmla="*/ 395 w 573"/>
                    <a:gd name="T71" fmla="*/ 120 h 150"/>
                    <a:gd name="T72" fmla="*/ 149 w 573"/>
                    <a:gd name="T73" fmla="*/ 112 h 150"/>
                    <a:gd name="T74" fmla="*/ 45 w 573"/>
                    <a:gd name="T75" fmla="*/ 109 h 150"/>
                    <a:gd name="T76" fmla="*/ 48 w 573"/>
                    <a:gd name="T77" fmla="*/ 7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3" h="150">
                      <a:moveTo>
                        <a:pt x="48" y="77"/>
                      </a:moveTo>
                      <a:lnTo>
                        <a:pt x="48" y="77"/>
                      </a:lnTo>
                      <a:lnTo>
                        <a:pt x="48" y="49"/>
                      </a:lnTo>
                      <a:lnTo>
                        <a:pt x="48" y="49"/>
                      </a:lnTo>
                      <a:lnTo>
                        <a:pt x="48" y="49"/>
                      </a:lnTo>
                      <a:lnTo>
                        <a:pt x="157" y="49"/>
                      </a:lnTo>
                      <a:lnTo>
                        <a:pt x="226" y="49"/>
                      </a:lnTo>
                      <a:lnTo>
                        <a:pt x="226" y="49"/>
                      </a:lnTo>
                      <a:lnTo>
                        <a:pt x="292" y="46"/>
                      </a:lnTo>
                      <a:lnTo>
                        <a:pt x="292" y="46"/>
                      </a:lnTo>
                      <a:lnTo>
                        <a:pt x="424" y="43"/>
                      </a:lnTo>
                      <a:lnTo>
                        <a:pt x="424" y="43"/>
                      </a:lnTo>
                      <a:lnTo>
                        <a:pt x="544" y="40"/>
                      </a:lnTo>
                      <a:lnTo>
                        <a:pt x="544" y="49"/>
                      </a:lnTo>
                      <a:lnTo>
                        <a:pt x="544" y="49"/>
                      </a:lnTo>
                      <a:lnTo>
                        <a:pt x="550" y="77"/>
                      </a:lnTo>
                      <a:lnTo>
                        <a:pt x="550" y="77"/>
                      </a:lnTo>
                      <a:lnTo>
                        <a:pt x="552" y="103"/>
                      </a:lnTo>
                      <a:lnTo>
                        <a:pt x="552" y="103"/>
                      </a:lnTo>
                      <a:lnTo>
                        <a:pt x="558" y="129"/>
                      </a:lnTo>
                      <a:lnTo>
                        <a:pt x="558" y="129"/>
                      </a:lnTo>
                      <a:lnTo>
                        <a:pt x="564" y="103"/>
                      </a:lnTo>
                      <a:lnTo>
                        <a:pt x="564" y="103"/>
                      </a:lnTo>
                      <a:lnTo>
                        <a:pt x="567" y="77"/>
                      </a:lnTo>
                      <a:lnTo>
                        <a:pt x="567" y="77"/>
                      </a:lnTo>
                      <a:lnTo>
                        <a:pt x="569" y="49"/>
                      </a:lnTo>
                      <a:lnTo>
                        <a:pt x="572" y="23"/>
                      </a:lnTo>
                      <a:lnTo>
                        <a:pt x="572" y="23"/>
                      </a:lnTo>
                      <a:lnTo>
                        <a:pt x="572" y="23"/>
                      </a:lnTo>
                      <a:lnTo>
                        <a:pt x="572" y="17"/>
                      </a:lnTo>
                      <a:lnTo>
                        <a:pt x="569" y="11"/>
                      </a:lnTo>
                      <a:lnTo>
                        <a:pt x="567" y="9"/>
                      </a:lnTo>
                      <a:lnTo>
                        <a:pt x="561" y="9"/>
                      </a:lnTo>
                      <a:lnTo>
                        <a:pt x="558" y="9"/>
                      </a:lnTo>
                      <a:lnTo>
                        <a:pt x="558" y="9"/>
                      </a:lnTo>
                      <a:lnTo>
                        <a:pt x="424" y="3"/>
                      </a:lnTo>
                      <a:lnTo>
                        <a:pt x="424" y="3"/>
                      </a:lnTo>
                      <a:lnTo>
                        <a:pt x="292" y="0"/>
                      </a:lnTo>
                      <a:lnTo>
                        <a:pt x="292" y="0"/>
                      </a:lnTo>
                      <a:lnTo>
                        <a:pt x="226" y="0"/>
                      </a:lnTo>
                      <a:lnTo>
                        <a:pt x="157" y="0"/>
                      </a:lnTo>
                      <a:lnTo>
                        <a:pt x="157" y="0"/>
                      </a:lnTo>
                      <a:lnTo>
                        <a:pt x="25" y="0"/>
                      </a:lnTo>
                      <a:lnTo>
                        <a:pt x="25" y="0"/>
                      </a:lnTo>
                      <a:lnTo>
                        <a:pt x="23" y="0"/>
                      </a:lnTo>
                      <a:lnTo>
                        <a:pt x="23" y="0"/>
                      </a:lnTo>
                      <a:lnTo>
                        <a:pt x="14" y="3"/>
                      </a:lnTo>
                      <a:lnTo>
                        <a:pt x="8" y="6"/>
                      </a:lnTo>
                      <a:lnTo>
                        <a:pt x="2" y="14"/>
                      </a:lnTo>
                      <a:lnTo>
                        <a:pt x="0" y="23"/>
                      </a:lnTo>
                      <a:lnTo>
                        <a:pt x="0" y="23"/>
                      </a:lnTo>
                      <a:lnTo>
                        <a:pt x="0" y="49"/>
                      </a:lnTo>
                      <a:lnTo>
                        <a:pt x="0" y="49"/>
                      </a:lnTo>
                      <a:lnTo>
                        <a:pt x="2" y="77"/>
                      </a:lnTo>
                      <a:lnTo>
                        <a:pt x="2" y="103"/>
                      </a:lnTo>
                      <a:lnTo>
                        <a:pt x="2" y="103"/>
                      </a:lnTo>
                      <a:lnTo>
                        <a:pt x="5" y="129"/>
                      </a:lnTo>
                      <a:lnTo>
                        <a:pt x="5" y="132"/>
                      </a:lnTo>
                      <a:lnTo>
                        <a:pt x="5" y="132"/>
                      </a:lnTo>
                      <a:lnTo>
                        <a:pt x="8" y="137"/>
                      </a:lnTo>
                      <a:lnTo>
                        <a:pt x="11" y="143"/>
                      </a:lnTo>
                      <a:lnTo>
                        <a:pt x="17" y="146"/>
                      </a:lnTo>
                      <a:lnTo>
                        <a:pt x="25" y="149"/>
                      </a:lnTo>
                      <a:lnTo>
                        <a:pt x="149" y="146"/>
                      </a:lnTo>
                      <a:lnTo>
                        <a:pt x="272" y="140"/>
                      </a:lnTo>
                      <a:lnTo>
                        <a:pt x="272" y="140"/>
                      </a:lnTo>
                      <a:lnTo>
                        <a:pt x="395" y="135"/>
                      </a:lnTo>
                      <a:lnTo>
                        <a:pt x="395" y="135"/>
                      </a:lnTo>
                      <a:lnTo>
                        <a:pt x="518" y="129"/>
                      </a:lnTo>
                      <a:lnTo>
                        <a:pt x="518" y="129"/>
                      </a:lnTo>
                      <a:lnTo>
                        <a:pt x="395" y="120"/>
                      </a:lnTo>
                      <a:lnTo>
                        <a:pt x="395" y="120"/>
                      </a:lnTo>
                      <a:lnTo>
                        <a:pt x="272" y="117"/>
                      </a:lnTo>
                      <a:lnTo>
                        <a:pt x="149" y="112"/>
                      </a:lnTo>
                      <a:lnTo>
                        <a:pt x="45" y="109"/>
                      </a:lnTo>
                      <a:lnTo>
                        <a:pt x="45" y="109"/>
                      </a:lnTo>
                      <a:lnTo>
                        <a:pt x="45" y="103"/>
                      </a:lnTo>
                      <a:lnTo>
                        <a:pt x="48" y="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966"/>
                  <a:endParaRPr lang="en-US" sz="2400">
                    <a:solidFill>
                      <a:srgbClr val="58595D"/>
                    </a:solidFill>
                  </a:endParaRPr>
                </a:p>
              </p:txBody>
            </p:sp>
          </p:grpSp>
          <p:cxnSp>
            <p:nvCxnSpPr>
              <p:cNvPr id="1369" name="Straight Connector 1368"/>
              <p:cNvCxnSpPr>
                <a:stCxn id="1475" idx="42"/>
                <a:endCxn id="1380" idx="30"/>
              </p:cNvCxnSpPr>
              <p:nvPr/>
            </p:nvCxnSpPr>
            <p:spPr>
              <a:xfrm>
                <a:off x="2326036" y="2398453"/>
                <a:ext cx="265426" cy="668966"/>
              </a:xfrm>
              <a:prstGeom prst="line">
                <a:avLst/>
              </a:prstGeom>
              <a:ln w="3175">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1370" name="Straight Connector 1369"/>
              <p:cNvCxnSpPr>
                <a:stCxn id="1657" idx="42"/>
                <a:endCxn id="1380" idx="10"/>
              </p:cNvCxnSpPr>
              <p:nvPr/>
            </p:nvCxnSpPr>
            <p:spPr>
              <a:xfrm flipH="1">
                <a:off x="2591462" y="2398357"/>
                <a:ext cx="237425" cy="677910"/>
              </a:xfrm>
              <a:prstGeom prst="line">
                <a:avLst/>
              </a:prstGeom>
              <a:ln w="3175">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1371" name="Rounded Rectangle 1370"/>
              <p:cNvSpPr/>
              <p:nvPr/>
            </p:nvSpPr>
            <p:spPr>
              <a:xfrm>
                <a:off x="2032635" y="2738537"/>
                <a:ext cx="1034896" cy="1148061"/>
              </a:xfrm>
              <a:prstGeom prst="roundRect">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60">
                  <a:lnSpc>
                    <a:spcPct val="90000"/>
                  </a:lnSpc>
                  <a:spcBef>
                    <a:spcPts val="300"/>
                  </a:spcBef>
                </a:pPr>
                <a:endParaRPr lang="en-US" sz="1600" dirty="0">
                  <a:solidFill>
                    <a:srgbClr val="FFFFFF"/>
                  </a:solidFill>
                  <a:latin typeface="Dual 300" panose="02000503020000020004" pitchFamily="2" charset="0"/>
                </a:endParaRPr>
              </a:p>
            </p:txBody>
          </p:sp>
          <p:sp>
            <p:nvSpPr>
              <p:cNvPr id="1372" name="TextBox 1371"/>
              <p:cNvSpPr txBox="1"/>
              <p:nvPr/>
            </p:nvSpPr>
            <p:spPr>
              <a:xfrm>
                <a:off x="2112421" y="3596280"/>
                <a:ext cx="830116" cy="194104"/>
              </a:xfrm>
              <a:prstGeom prst="rect">
                <a:avLst/>
              </a:prstGeom>
              <a:noFill/>
            </p:spPr>
            <p:txBody>
              <a:bodyPr wrap="square" rtlCol="0">
                <a:noAutofit/>
              </a:bodyPr>
              <a:lstStyle/>
              <a:p>
                <a:pPr algn="ctr">
                  <a:lnSpc>
                    <a:spcPct val="90000"/>
                  </a:lnSpc>
                  <a:spcBef>
                    <a:spcPts val="225"/>
                  </a:spcBef>
                </a:pPr>
                <a:r>
                  <a:rPr lang="en-US" sz="700" dirty="0" smtClean="0">
                    <a:solidFill>
                      <a:srgbClr val="595959"/>
                    </a:solidFill>
                  </a:rPr>
                  <a:t>Servers/Blades</a:t>
                </a:r>
                <a:endParaRPr lang="en-US" sz="700" dirty="0">
                  <a:solidFill>
                    <a:srgbClr val="595959"/>
                  </a:solidFill>
                </a:endParaRPr>
              </a:p>
            </p:txBody>
          </p:sp>
          <p:sp>
            <p:nvSpPr>
              <p:cNvPr id="1373" name="TextBox 1372"/>
              <p:cNvSpPr txBox="1"/>
              <p:nvPr/>
            </p:nvSpPr>
            <p:spPr>
              <a:xfrm>
                <a:off x="2000209" y="2750292"/>
                <a:ext cx="549728" cy="224949"/>
              </a:xfrm>
              <a:prstGeom prst="rect">
                <a:avLst/>
              </a:prstGeom>
              <a:noFill/>
            </p:spPr>
            <p:txBody>
              <a:bodyPr wrap="none" rtlCol="0">
                <a:spAutoFit/>
              </a:bodyPr>
              <a:lstStyle/>
              <a:p>
                <a:pPr>
                  <a:lnSpc>
                    <a:spcPct val="90000"/>
                  </a:lnSpc>
                  <a:spcBef>
                    <a:spcPts val="300"/>
                  </a:spcBef>
                </a:pPr>
                <a:r>
                  <a:rPr lang="en-US" sz="600" dirty="0" smtClean="0">
                    <a:solidFill>
                      <a:srgbClr val="FFFFFF">
                        <a:lumMod val="50000"/>
                      </a:srgbClr>
                    </a:solidFill>
                  </a:rPr>
                  <a:t>10G</a:t>
                </a:r>
              </a:p>
            </p:txBody>
          </p:sp>
        </p:grpSp>
      </p:grpSp>
      <p:sp>
        <p:nvSpPr>
          <p:cNvPr id="1231" name="TextBox 1230"/>
          <p:cNvSpPr txBox="1"/>
          <p:nvPr/>
        </p:nvSpPr>
        <p:spPr>
          <a:xfrm>
            <a:off x="6170168" y="5797214"/>
            <a:ext cx="1346608" cy="198443"/>
          </a:xfrm>
          <a:prstGeom prst="rect">
            <a:avLst/>
          </a:prstGeom>
          <a:noFill/>
        </p:spPr>
        <p:txBody>
          <a:bodyPr wrap="square" rtlCol="0">
            <a:noAutofit/>
          </a:bodyPr>
          <a:lstStyle/>
          <a:p>
            <a:pPr algn="ctr">
              <a:lnSpc>
                <a:spcPct val="90000"/>
              </a:lnSpc>
              <a:spcBef>
                <a:spcPts val="225"/>
              </a:spcBef>
            </a:pPr>
            <a:r>
              <a:rPr lang="en-US" sz="800" dirty="0" smtClean="0">
                <a:solidFill>
                  <a:srgbClr val="008000"/>
                </a:solidFill>
                <a:latin typeface="Dual 400" panose="02000603000000020004" pitchFamily="2" charset="0"/>
              </a:rPr>
              <a:t>Compute/Edge</a:t>
            </a:r>
          </a:p>
          <a:p>
            <a:pPr algn="ctr">
              <a:lnSpc>
                <a:spcPct val="90000"/>
              </a:lnSpc>
              <a:spcBef>
                <a:spcPts val="225"/>
              </a:spcBef>
            </a:pPr>
            <a:r>
              <a:rPr lang="en-US" sz="800" dirty="0" smtClean="0">
                <a:solidFill>
                  <a:srgbClr val="008000"/>
                </a:solidFill>
                <a:latin typeface="Dual 400" panose="02000603000000020004" pitchFamily="2" charset="0"/>
              </a:rPr>
              <a:t>Cluster</a:t>
            </a:r>
            <a:endParaRPr lang="en-US" sz="800" dirty="0">
              <a:solidFill>
                <a:srgbClr val="008000"/>
              </a:solidFill>
              <a:latin typeface="Dual 400" panose="02000603000000020004" pitchFamily="2" charset="0"/>
            </a:endParaRPr>
          </a:p>
        </p:txBody>
      </p:sp>
      <p:grpSp>
        <p:nvGrpSpPr>
          <p:cNvPr id="1233" name="Group 1232"/>
          <p:cNvGrpSpPr/>
          <p:nvPr/>
        </p:nvGrpSpPr>
        <p:grpSpPr>
          <a:xfrm>
            <a:off x="5346005" y="4564387"/>
            <a:ext cx="798868" cy="1162785"/>
            <a:chOff x="5982972" y="2955275"/>
            <a:chExt cx="1172087" cy="1312743"/>
          </a:xfrm>
        </p:grpSpPr>
        <p:grpSp>
          <p:nvGrpSpPr>
            <p:cNvPr id="1237" name="Group 1236"/>
            <p:cNvGrpSpPr>
              <a:grpSpLocks noChangeAspect="1"/>
            </p:cNvGrpSpPr>
            <p:nvPr/>
          </p:nvGrpSpPr>
          <p:grpSpPr>
            <a:xfrm>
              <a:off x="6233592" y="3328493"/>
              <a:ext cx="852079" cy="769253"/>
              <a:chOff x="3465513" y="4117975"/>
              <a:chExt cx="1744662" cy="1612900"/>
            </a:xfrm>
            <a:solidFill>
              <a:schemeClr val="tx1">
                <a:alpha val="75000"/>
              </a:schemeClr>
            </a:solidFill>
          </p:grpSpPr>
          <p:sp>
            <p:nvSpPr>
              <p:cNvPr id="1241" name="Freeform 1"/>
              <p:cNvSpPr>
                <a:spLocks noChangeArrowheads="1"/>
              </p:cNvSpPr>
              <p:nvPr/>
            </p:nvSpPr>
            <p:spPr bwMode="auto">
              <a:xfrm>
                <a:off x="3979863" y="4117975"/>
                <a:ext cx="95250" cy="14288"/>
              </a:xfrm>
              <a:custGeom>
                <a:avLst/>
                <a:gdLst>
                  <a:gd name="T0" fmla="*/ 40 w 265"/>
                  <a:gd name="T1" fmla="*/ 32 h 41"/>
                  <a:gd name="T2" fmla="*/ 40 w 265"/>
                  <a:gd name="T3" fmla="*/ 32 h 41"/>
                  <a:gd name="T4" fmla="*/ 83 w 265"/>
                  <a:gd name="T5" fmla="*/ 37 h 41"/>
                  <a:gd name="T6" fmla="*/ 83 w 265"/>
                  <a:gd name="T7" fmla="*/ 37 h 41"/>
                  <a:gd name="T8" fmla="*/ 106 w 265"/>
                  <a:gd name="T9" fmla="*/ 40 h 41"/>
                  <a:gd name="T10" fmla="*/ 106 w 265"/>
                  <a:gd name="T11" fmla="*/ 40 h 41"/>
                  <a:gd name="T12" fmla="*/ 132 w 265"/>
                  <a:gd name="T13" fmla="*/ 40 h 41"/>
                  <a:gd name="T14" fmla="*/ 132 w 265"/>
                  <a:gd name="T15" fmla="*/ 40 h 41"/>
                  <a:gd name="T16" fmla="*/ 155 w 265"/>
                  <a:gd name="T17" fmla="*/ 40 h 41"/>
                  <a:gd name="T18" fmla="*/ 155 w 265"/>
                  <a:gd name="T19" fmla="*/ 40 h 41"/>
                  <a:gd name="T20" fmla="*/ 181 w 265"/>
                  <a:gd name="T21" fmla="*/ 37 h 41"/>
                  <a:gd name="T22" fmla="*/ 181 w 265"/>
                  <a:gd name="T23" fmla="*/ 37 h 41"/>
                  <a:gd name="T24" fmla="*/ 221 w 265"/>
                  <a:gd name="T25" fmla="*/ 32 h 41"/>
                  <a:gd name="T26" fmla="*/ 221 w 265"/>
                  <a:gd name="T27" fmla="*/ 32 h 41"/>
                  <a:gd name="T28" fmla="*/ 252 w 265"/>
                  <a:gd name="T29" fmla="*/ 23 h 41"/>
                  <a:gd name="T30" fmla="*/ 252 w 265"/>
                  <a:gd name="T31" fmla="*/ 23 h 41"/>
                  <a:gd name="T32" fmla="*/ 264 w 265"/>
                  <a:gd name="T33" fmla="*/ 20 h 41"/>
                  <a:gd name="T34" fmla="*/ 264 w 265"/>
                  <a:gd name="T35" fmla="*/ 20 h 41"/>
                  <a:gd name="T36" fmla="*/ 252 w 265"/>
                  <a:gd name="T37" fmla="*/ 17 h 41"/>
                  <a:gd name="T38" fmla="*/ 252 w 265"/>
                  <a:gd name="T39" fmla="*/ 17 h 41"/>
                  <a:gd name="T40" fmla="*/ 221 w 265"/>
                  <a:gd name="T41" fmla="*/ 9 h 41"/>
                  <a:gd name="T42" fmla="*/ 221 w 265"/>
                  <a:gd name="T43" fmla="*/ 9 h 41"/>
                  <a:gd name="T44" fmla="*/ 181 w 265"/>
                  <a:gd name="T45" fmla="*/ 3 h 41"/>
                  <a:gd name="T46" fmla="*/ 181 w 265"/>
                  <a:gd name="T47" fmla="*/ 3 h 41"/>
                  <a:gd name="T48" fmla="*/ 155 w 265"/>
                  <a:gd name="T49" fmla="*/ 3 h 41"/>
                  <a:gd name="T50" fmla="*/ 155 w 265"/>
                  <a:gd name="T51" fmla="*/ 3 h 41"/>
                  <a:gd name="T52" fmla="*/ 132 w 265"/>
                  <a:gd name="T53" fmla="*/ 0 h 41"/>
                  <a:gd name="T54" fmla="*/ 132 w 265"/>
                  <a:gd name="T55" fmla="*/ 0 h 41"/>
                  <a:gd name="T56" fmla="*/ 106 w 265"/>
                  <a:gd name="T57" fmla="*/ 3 h 41"/>
                  <a:gd name="T58" fmla="*/ 106 w 265"/>
                  <a:gd name="T59" fmla="*/ 3 h 41"/>
                  <a:gd name="T60" fmla="*/ 83 w 265"/>
                  <a:gd name="T61" fmla="*/ 3 h 41"/>
                  <a:gd name="T62" fmla="*/ 83 w 265"/>
                  <a:gd name="T63" fmla="*/ 3 h 41"/>
                  <a:gd name="T64" fmla="*/ 40 w 265"/>
                  <a:gd name="T65" fmla="*/ 9 h 41"/>
                  <a:gd name="T66" fmla="*/ 40 w 265"/>
                  <a:gd name="T67" fmla="*/ 9 h 41"/>
                  <a:gd name="T68" fmla="*/ 12 w 265"/>
                  <a:gd name="T69" fmla="*/ 17 h 41"/>
                  <a:gd name="T70" fmla="*/ 12 w 265"/>
                  <a:gd name="T71" fmla="*/ 17 h 41"/>
                  <a:gd name="T72" fmla="*/ 0 w 265"/>
                  <a:gd name="T73" fmla="*/ 20 h 41"/>
                  <a:gd name="T74" fmla="*/ 0 w 265"/>
                  <a:gd name="T75" fmla="*/ 20 h 41"/>
                  <a:gd name="T76" fmla="*/ 12 w 265"/>
                  <a:gd name="T77" fmla="*/ 23 h 41"/>
                  <a:gd name="T78" fmla="*/ 12 w 265"/>
                  <a:gd name="T79" fmla="*/ 23 h 41"/>
                  <a:gd name="T80" fmla="*/ 40 w 265"/>
                  <a:gd name="T81" fmla="*/ 3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5" h="41">
                    <a:moveTo>
                      <a:pt x="40" y="32"/>
                    </a:moveTo>
                    <a:lnTo>
                      <a:pt x="40" y="32"/>
                    </a:lnTo>
                    <a:lnTo>
                      <a:pt x="83" y="37"/>
                    </a:lnTo>
                    <a:lnTo>
                      <a:pt x="83" y="37"/>
                    </a:lnTo>
                    <a:lnTo>
                      <a:pt x="106" y="40"/>
                    </a:lnTo>
                    <a:lnTo>
                      <a:pt x="106" y="40"/>
                    </a:lnTo>
                    <a:lnTo>
                      <a:pt x="132" y="40"/>
                    </a:lnTo>
                    <a:lnTo>
                      <a:pt x="132" y="40"/>
                    </a:lnTo>
                    <a:lnTo>
                      <a:pt x="155" y="40"/>
                    </a:lnTo>
                    <a:lnTo>
                      <a:pt x="155" y="40"/>
                    </a:lnTo>
                    <a:lnTo>
                      <a:pt x="181" y="37"/>
                    </a:lnTo>
                    <a:lnTo>
                      <a:pt x="181" y="37"/>
                    </a:lnTo>
                    <a:lnTo>
                      <a:pt x="221" y="32"/>
                    </a:lnTo>
                    <a:lnTo>
                      <a:pt x="221" y="32"/>
                    </a:lnTo>
                    <a:lnTo>
                      <a:pt x="252" y="23"/>
                    </a:lnTo>
                    <a:lnTo>
                      <a:pt x="252" y="23"/>
                    </a:lnTo>
                    <a:lnTo>
                      <a:pt x="264" y="20"/>
                    </a:lnTo>
                    <a:lnTo>
                      <a:pt x="264" y="20"/>
                    </a:lnTo>
                    <a:lnTo>
                      <a:pt x="252" y="17"/>
                    </a:lnTo>
                    <a:lnTo>
                      <a:pt x="252" y="17"/>
                    </a:lnTo>
                    <a:lnTo>
                      <a:pt x="221" y="9"/>
                    </a:lnTo>
                    <a:lnTo>
                      <a:pt x="221" y="9"/>
                    </a:lnTo>
                    <a:lnTo>
                      <a:pt x="181" y="3"/>
                    </a:lnTo>
                    <a:lnTo>
                      <a:pt x="181" y="3"/>
                    </a:lnTo>
                    <a:lnTo>
                      <a:pt x="155" y="3"/>
                    </a:lnTo>
                    <a:lnTo>
                      <a:pt x="155" y="3"/>
                    </a:lnTo>
                    <a:lnTo>
                      <a:pt x="132" y="0"/>
                    </a:lnTo>
                    <a:lnTo>
                      <a:pt x="132" y="0"/>
                    </a:lnTo>
                    <a:lnTo>
                      <a:pt x="106" y="3"/>
                    </a:lnTo>
                    <a:lnTo>
                      <a:pt x="106" y="3"/>
                    </a:lnTo>
                    <a:lnTo>
                      <a:pt x="83" y="3"/>
                    </a:lnTo>
                    <a:lnTo>
                      <a:pt x="83" y="3"/>
                    </a:lnTo>
                    <a:lnTo>
                      <a:pt x="40" y="9"/>
                    </a:lnTo>
                    <a:lnTo>
                      <a:pt x="40" y="9"/>
                    </a:lnTo>
                    <a:lnTo>
                      <a:pt x="12" y="17"/>
                    </a:lnTo>
                    <a:lnTo>
                      <a:pt x="12" y="17"/>
                    </a:lnTo>
                    <a:lnTo>
                      <a:pt x="0" y="20"/>
                    </a:lnTo>
                    <a:lnTo>
                      <a:pt x="0" y="20"/>
                    </a:lnTo>
                    <a:lnTo>
                      <a:pt x="12" y="23"/>
                    </a:lnTo>
                    <a:lnTo>
                      <a:pt x="12" y="23"/>
                    </a:lnTo>
                    <a:lnTo>
                      <a:pt x="40" y="3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2" name="Freeform 2"/>
              <p:cNvSpPr>
                <a:spLocks noChangeArrowheads="1"/>
              </p:cNvSpPr>
              <p:nvPr/>
            </p:nvSpPr>
            <p:spPr bwMode="auto">
              <a:xfrm>
                <a:off x="4552950" y="4646613"/>
                <a:ext cx="657225" cy="604837"/>
              </a:xfrm>
              <a:custGeom>
                <a:avLst/>
                <a:gdLst>
                  <a:gd name="T0" fmla="*/ 1817 w 1827"/>
                  <a:gd name="T1" fmla="*/ 295 h 1682"/>
                  <a:gd name="T2" fmla="*/ 1717 w 1827"/>
                  <a:gd name="T3" fmla="*/ 154 h 1682"/>
                  <a:gd name="T4" fmla="*/ 1532 w 1827"/>
                  <a:gd name="T5" fmla="*/ 68 h 1682"/>
                  <a:gd name="T6" fmla="*/ 1060 w 1827"/>
                  <a:gd name="T7" fmla="*/ 0 h 1682"/>
                  <a:gd name="T8" fmla="*/ 1354 w 1827"/>
                  <a:gd name="T9" fmla="*/ 54 h 1682"/>
                  <a:gd name="T10" fmla="*/ 1605 w 1827"/>
                  <a:gd name="T11" fmla="*/ 140 h 1682"/>
                  <a:gd name="T12" fmla="*/ 1746 w 1827"/>
                  <a:gd name="T13" fmla="*/ 249 h 1682"/>
                  <a:gd name="T14" fmla="*/ 1757 w 1827"/>
                  <a:gd name="T15" fmla="*/ 315 h 1682"/>
                  <a:gd name="T16" fmla="*/ 1737 w 1827"/>
                  <a:gd name="T17" fmla="*/ 361 h 1682"/>
                  <a:gd name="T18" fmla="*/ 1495 w 1827"/>
                  <a:gd name="T19" fmla="*/ 495 h 1682"/>
                  <a:gd name="T20" fmla="*/ 913 w 1827"/>
                  <a:gd name="T21" fmla="*/ 570 h 1682"/>
                  <a:gd name="T22" fmla="*/ 255 w 1827"/>
                  <a:gd name="T23" fmla="*/ 469 h 1682"/>
                  <a:gd name="T24" fmla="*/ 77 w 1827"/>
                  <a:gd name="T25" fmla="*/ 349 h 1682"/>
                  <a:gd name="T26" fmla="*/ 60 w 1827"/>
                  <a:gd name="T27" fmla="*/ 303 h 1682"/>
                  <a:gd name="T28" fmla="*/ 68 w 1827"/>
                  <a:gd name="T29" fmla="*/ 266 h 1682"/>
                  <a:gd name="T30" fmla="*/ 154 w 1827"/>
                  <a:gd name="T31" fmla="*/ 174 h 1682"/>
                  <a:gd name="T32" fmla="*/ 409 w 1827"/>
                  <a:gd name="T33" fmla="*/ 68 h 1682"/>
                  <a:gd name="T34" fmla="*/ 799 w 1827"/>
                  <a:gd name="T35" fmla="*/ 0 h 1682"/>
                  <a:gd name="T36" fmla="*/ 401 w 1827"/>
                  <a:gd name="T37" fmla="*/ 40 h 1682"/>
                  <a:gd name="T38" fmla="*/ 100 w 1827"/>
                  <a:gd name="T39" fmla="*/ 157 h 1682"/>
                  <a:gd name="T40" fmla="*/ 20 w 1827"/>
                  <a:gd name="T41" fmla="*/ 246 h 1682"/>
                  <a:gd name="T42" fmla="*/ 5 w 1827"/>
                  <a:gd name="T43" fmla="*/ 301 h 1682"/>
                  <a:gd name="T44" fmla="*/ 0 w 1827"/>
                  <a:gd name="T45" fmla="*/ 825 h 1682"/>
                  <a:gd name="T46" fmla="*/ 8 w 1827"/>
                  <a:gd name="T47" fmla="*/ 1346 h 1682"/>
                  <a:gd name="T48" fmla="*/ 28 w 1827"/>
                  <a:gd name="T49" fmla="*/ 1420 h 1682"/>
                  <a:gd name="T50" fmla="*/ 194 w 1827"/>
                  <a:gd name="T51" fmla="*/ 1552 h 1682"/>
                  <a:gd name="T52" fmla="*/ 564 w 1827"/>
                  <a:gd name="T53" fmla="*/ 1655 h 1682"/>
                  <a:gd name="T54" fmla="*/ 1174 w 1827"/>
                  <a:gd name="T55" fmla="*/ 1667 h 1682"/>
                  <a:gd name="T56" fmla="*/ 1628 w 1827"/>
                  <a:gd name="T57" fmla="*/ 1549 h 1682"/>
                  <a:gd name="T58" fmla="*/ 1797 w 1827"/>
                  <a:gd name="T59" fmla="*/ 1406 h 1682"/>
                  <a:gd name="T60" fmla="*/ 1817 w 1827"/>
                  <a:gd name="T61" fmla="*/ 1349 h 1682"/>
                  <a:gd name="T62" fmla="*/ 1826 w 1827"/>
                  <a:gd name="T63" fmla="*/ 825 h 1682"/>
                  <a:gd name="T64" fmla="*/ 1251 w 1827"/>
                  <a:gd name="T65" fmla="*/ 1587 h 1682"/>
                  <a:gd name="T66" fmla="*/ 572 w 1827"/>
                  <a:gd name="T67" fmla="*/ 1590 h 1682"/>
                  <a:gd name="T68" fmla="*/ 186 w 1827"/>
                  <a:gd name="T69" fmla="*/ 1478 h 1682"/>
                  <a:gd name="T70" fmla="*/ 66 w 1827"/>
                  <a:gd name="T71" fmla="*/ 1372 h 1682"/>
                  <a:gd name="T72" fmla="*/ 60 w 1827"/>
                  <a:gd name="T73" fmla="*/ 1329 h 1682"/>
                  <a:gd name="T74" fmla="*/ 83 w 1827"/>
                  <a:gd name="T75" fmla="*/ 1280 h 1682"/>
                  <a:gd name="T76" fmla="*/ 240 w 1827"/>
                  <a:gd name="T77" fmla="*/ 1168 h 1682"/>
                  <a:gd name="T78" fmla="*/ 641 w 1827"/>
                  <a:gd name="T79" fmla="*/ 1062 h 1682"/>
                  <a:gd name="T80" fmla="*/ 638 w 1827"/>
                  <a:gd name="T81" fmla="*/ 1048 h 1682"/>
                  <a:gd name="T82" fmla="*/ 223 w 1827"/>
                  <a:gd name="T83" fmla="*/ 1131 h 1682"/>
                  <a:gd name="T84" fmla="*/ 57 w 1827"/>
                  <a:gd name="T85" fmla="*/ 1220 h 1682"/>
                  <a:gd name="T86" fmla="*/ 57 w 1827"/>
                  <a:gd name="T87" fmla="*/ 415 h 1682"/>
                  <a:gd name="T88" fmla="*/ 272 w 1827"/>
                  <a:gd name="T89" fmla="*/ 541 h 1682"/>
                  <a:gd name="T90" fmla="*/ 736 w 1827"/>
                  <a:gd name="T91" fmla="*/ 633 h 1682"/>
                  <a:gd name="T92" fmla="*/ 1346 w 1827"/>
                  <a:gd name="T93" fmla="*/ 598 h 1682"/>
                  <a:gd name="T94" fmla="*/ 1737 w 1827"/>
                  <a:gd name="T95" fmla="*/ 441 h 1682"/>
                  <a:gd name="T96" fmla="*/ 1766 w 1827"/>
                  <a:gd name="T97" fmla="*/ 1022 h 1682"/>
                  <a:gd name="T98" fmla="*/ 1654 w 1827"/>
                  <a:gd name="T99" fmla="*/ 1160 h 1682"/>
                  <a:gd name="T100" fmla="*/ 1360 w 1827"/>
                  <a:gd name="T101" fmla="*/ 1068 h 1682"/>
                  <a:gd name="T102" fmla="*/ 1019 w 1827"/>
                  <a:gd name="T103" fmla="*/ 1042 h 1682"/>
                  <a:gd name="T104" fmla="*/ 1463 w 1827"/>
                  <a:gd name="T105" fmla="*/ 1125 h 1682"/>
                  <a:gd name="T106" fmla="*/ 1663 w 1827"/>
                  <a:gd name="T107" fmla="*/ 1214 h 1682"/>
                  <a:gd name="T108" fmla="*/ 1760 w 1827"/>
                  <a:gd name="T109" fmla="*/ 1332 h 1682"/>
                  <a:gd name="T110" fmla="*/ 1754 w 1827"/>
                  <a:gd name="T111" fmla="*/ 1369 h 1682"/>
                  <a:gd name="T112" fmla="*/ 1700 w 1827"/>
                  <a:gd name="T113" fmla="*/ 1438 h 1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27" h="1682">
                    <a:moveTo>
                      <a:pt x="1823" y="432"/>
                    </a:moveTo>
                    <a:lnTo>
                      <a:pt x="1823" y="432"/>
                    </a:lnTo>
                    <a:lnTo>
                      <a:pt x="1820" y="332"/>
                    </a:lnTo>
                    <a:lnTo>
                      <a:pt x="1820" y="309"/>
                    </a:lnTo>
                    <a:lnTo>
                      <a:pt x="1820" y="309"/>
                    </a:lnTo>
                    <a:lnTo>
                      <a:pt x="1817" y="301"/>
                    </a:lnTo>
                    <a:lnTo>
                      <a:pt x="1817" y="301"/>
                    </a:lnTo>
                    <a:lnTo>
                      <a:pt x="1817" y="295"/>
                    </a:lnTo>
                    <a:lnTo>
                      <a:pt x="1817" y="295"/>
                    </a:lnTo>
                    <a:lnTo>
                      <a:pt x="1814" y="277"/>
                    </a:lnTo>
                    <a:lnTo>
                      <a:pt x="1814" y="277"/>
                    </a:lnTo>
                    <a:lnTo>
                      <a:pt x="1806" y="255"/>
                    </a:lnTo>
                    <a:lnTo>
                      <a:pt x="1794" y="235"/>
                    </a:lnTo>
                    <a:lnTo>
                      <a:pt x="1794" y="235"/>
                    </a:lnTo>
                    <a:lnTo>
                      <a:pt x="1775" y="206"/>
                    </a:lnTo>
                    <a:lnTo>
                      <a:pt x="1775" y="206"/>
                    </a:lnTo>
                    <a:lnTo>
                      <a:pt x="1746" y="177"/>
                    </a:lnTo>
                    <a:lnTo>
                      <a:pt x="1717" y="154"/>
                    </a:lnTo>
                    <a:lnTo>
                      <a:pt x="1717" y="154"/>
                    </a:lnTo>
                    <a:lnTo>
                      <a:pt x="1686" y="134"/>
                    </a:lnTo>
                    <a:lnTo>
                      <a:pt x="1654" y="117"/>
                    </a:lnTo>
                    <a:lnTo>
                      <a:pt x="1654" y="117"/>
                    </a:lnTo>
                    <a:lnTo>
                      <a:pt x="1623" y="103"/>
                    </a:lnTo>
                    <a:lnTo>
                      <a:pt x="1623" y="103"/>
                    </a:lnTo>
                    <a:lnTo>
                      <a:pt x="1591" y="88"/>
                    </a:lnTo>
                    <a:lnTo>
                      <a:pt x="1591" y="88"/>
                    </a:lnTo>
                    <a:lnTo>
                      <a:pt x="1532" y="68"/>
                    </a:lnTo>
                    <a:lnTo>
                      <a:pt x="1472" y="51"/>
                    </a:lnTo>
                    <a:lnTo>
                      <a:pt x="1414" y="37"/>
                    </a:lnTo>
                    <a:lnTo>
                      <a:pt x="1360" y="28"/>
                    </a:lnTo>
                    <a:lnTo>
                      <a:pt x="1360" y="28"/>
                    </a:lnTo>
                    <a:lnTo>
                      <a:pt x="1263" y="14"/>
                    </a:lnTo>
                    <a:lnTo>
                      <a:pt x="1180" y="5"/>
                    </a:lnTo>
                    <a:lnTo>
                      <a:pt x="1180" y="5"/>
                    </a:lnTo>
                    <a:lnTo>
                      <a:pt x="1111" y="2"/>
                    </a:lnTo>
                    <a:lnTo>
                      <a:pt x="1060" y="0"/>
                    </a:lnTo>
                    <a:lnTo>
                      <a:pt x="1060" y="0"/>
                    </a:lnTo>
                    <a:lnTo>
                      <a:pt x="1019" y="0"/>
                    </a:lnTo>
                    <a:lnTo>
                      <a:pt x="1019" y="0"/>
                    </a:lnTo>
                    <a:lnTo>
                      <a:pt x="1060" y="5"/>
                    </a:lnTo>
                    <a:lnTo>
                      <a:pt x="1060" y="5"/>
                    </a:lnTo>
                    <a:lnTo>
                      <a:pt x="1177" y="20"/>
                    </a:lnTo>
                    <a:lnTo>
                      <a:pt x="1177" y="20"/>
                    </a:lnTo>
                    <a:lnTo>
                      <a:pt x="1260" y="34"/>
                    </a:lnTo>
                    <a:lnTo>
                      <a:pt x="1354" y="54"/>
                    </a:lnTo>
                    <a:lnTo>
                      <a:pt x="1354" y="54"/>
                    </a:lnTo>
                    <a:lnTo>
                      <a:pt x="1409" y="68"/>
                    </a:lnTo>
                    <a:lnTo>
                      <a:pt x="1463" y="83"/>
                    </a:lnTo>
                    <a:lnTo>
                      <a:pt x="1463" y="83"/>
                    </a:lnTo>
                    <a:lnTo>
                      <a:pt x="1521" y="103"/>
                    </a:lnTo>
                    <a:lnTo>
                      <a:pt x="1577" y="126"/>
                    </a:lnTo>
                    <a:lnTo>
                      <a:pt x="1577" y="126"/>
                    </a:lnTo>
                    <a:lnTo>
                      <a:pt x="1605" y="140"/>
                    </a:lnTo>
                    <a:lnTo>
                      <a:pt x="1605" y="140"/>
                    </a:lnTo>
                    <a:lnTo>
                      <a:pt x="1634" y="154"/>
                    </a:lnTo>
                    <a:lnTo>
                      <a:pt x="1634" y="154"/>
                    </a:lnTo>
                    <a:lnTo>
                      <a:pt x="1663" y="172"/>
                    </a:lnTo>
                    <a:lnTo>
                      <a:pt x="1688" y="191"/>
                    </a:lnTo>
                    <a:lnTo>
                      <a:pt x="1688" y="191"/>
                    </a:lnTo>
                    <a:lnTo>
                      <a:pt x="1714" y="212"/>
                    </a:lnTo>
                    <a:lnTo>
                      <a:pt x="1734" y="238"/>
                    </a:lnTo>
                    <a:lnTo>
                      <a:pt x="1734" y="238"/>
                    </a:lnTo>
                    <a:lnTo>
                      <a:pt x="1746" y="249"/>
                    </a:lnTo>
                    <a:lnTo>
                      <a:pt x="1751" y="263"/>
                    </a:lnTo>
                    <a:lnTo>
                      <a:pt x="1757" y="277"/>
                    </a:lnTo>
                    <a:lnTo>
                      <a:pt x="1760" y="292"/>
                    </a:lnTo>
                    <a:lnTo>
                      <a:pt x="1760" y="298"/>
                    </a:lnTo>
                    <a:lnTo>
                      <a:pt x="1760" y="301"/>
                    </a:lnTo>
                    <a:lnTo>
                      <a:pt x="1760" y="301"/>
                    </a:lnTo>
                    <a:lnTo>
                      <a:pt x="1760" y="303"/>
                    </a:lnTo>
                    <a:lnTo>
                      <a:pt x="1757" y="315"/>
                    </a:lnTo>
                    <a:lnTo>
                      <a:pt x="1757" y="315"/>
                    </a:lnTo>
                    <a:lnTo>
                      <a:pt x="1757" y="320"/>
                    </a:lnTo>
                    <a:lnTo>
                      <a:pt x="1757" y="320"/>
                    </a:lnTo>
                    <a:lnTo>
                      <a:pt x="1754" y="326"/>
                    </a:lnTo>
                    <a:lnTo>
                      <a:pt x="1751" y="332"/>
                    </a:lnTo>
                    <a:lnTo>
                      <a:pt x="1751" y="338"/>
                    </a:lnTo>
                    <a:lnTo>
                      <a:pt x="1749" y="340"/>
                    </a:lnTo>
                    <a:lnTo>
                      <a:pt x="1746" y="346"/>
                    </a:lnTo>
                    <a:lnTo>
                      <a:pt x="1746" y="346"/>
                    </a:lnTo>
                    <a:lnTo>
                      <a:pt x="1737" y="361"/>
                    </a:lnTo>
                    <a:lnTo>
                      <a:pt x="1726" y="372"/>
                    </a:lnTo>
                    <a:lnTo>
                      <a:pt x="1700" y="395"/>
                    </a:lnTo>
                    <a:lnTo>
                      <a:pt x="1700" y="395"/>
                    </a:lnTo>
                    <a:lnTo>
                      <a:pt x="1671" y="418"/>
                    </a:lnTo>
                    <a:lnTo>
                      <a:pt x="1637" y="435"/>
                    </a:lnTo>
                    <a:lnTo>
                      <a:pt x="1603" y="452"/>
                    </a:lnTo>
                    <a:lnTo>
                      <a:pt x="1568" y="469"/>
                    </a:lnTo>
                    <a:lnTo>
                      <a:pt x="1568" y="469"/>
                    </a:lnTo>
                    <a:lnTo>
                      <a:pt x="1495" y="495"/>
                    </a:lnTo>
                    <a:lnTo>
                      <a:pt x="1414" y="515"/>
                    </a:lnTo>
                    <a:lnTo>
                      <a:pt x="1334" y="532"/>
                    </a:lnTo>
                    <a:lnTo>
                      <a:pt x="1251" y="547"/>
                    </a:lnTo>
                    <a:lnTo>
                      <a:pt x="1251" y="547"/>
                    </a:lnTo>
                    <a:lnTo>
                      <a:pt x="1168" y="558"/>
                    </a:lnTo>
                    <a:lnTo>
                      <a:pt x="1082" y="564"/>
                    </a:lnTo>
                    <a:lnTo>
                      <a:pt x="999" y="570"/>
                    </a:lnTo>
                    <a:lnTo>
                      <a:pt x="913" y="570"/>
                    </a:lnTo>
                    <a:lnTo>
                      <a:pt x="913" y="570"/>
                    </a:lnTo>
                    <a:lnTo>
                      <a:pt x="827" y="570"/>
                    </a:lnTo>
                    <a:lnTo>
                      <a:pt x="742" y="564"/>
                    </a:lnTo>
                    <a:lnTo>
                      <a:pt x="656" y="558"/>
                    </a:lnTo>
                    <a:lnTo>
                      <a:pt x="572" y="547"/>
                    </a:lnTo>
                    <a:lnTo>
                      <a:pt x="572" y="547"/>
                    </a:lnTo>
                    <a:lnTo>
                      <a:pt x="489" y="532"/>
                    </a:lnTo>
                    <a:lnTo>
                      <a:pt x="409" y="515"/>
                    </a:lnTo>
                    <a:lnTo>
                      <a:pt x="332" y="495"/>
                    </a:lnTo>
                    <a:lnTo>
                      <a:pt x="255" y="469"/>
                    </a:lnTo>
                    <a:lnTo>
                      <a:pt x="255" y="469"/>
                    </a:lnTo>
                    <a:lnTo>
                      <a:pt x="220" y="455"/>
                    </a:lnTo>
                    <a:lnTo>
                      <a:pt x="186" y="438"/>
                    </a:lnTo>
                    <a:lnTo>
                      <a:pt x="186" y="438"/>
                    </a:lnTo>
                    <a:lnTo>
                      <a:pt x="152" y="418"/>
                    </a:lnTo>
                    <a:lnTo>
                      <a:pt x="123" y="398"/>
                    </a:lnTo>
                    <a:lnTo>
                      <a:pt x="123" y="398"/>
                    </a:lnTo>
                    <a:lnTo>
                      <a:pt x="97" y="375"/>
                    </a:lnTo>
                    <a:lnTo>
                      <a:pt x="77" y="349"/>
                    </a:lnTo>
                    <a:lnTo>
                      <a:pt x="77" y="349"/>
                    </a:lnTo>
                    <a:lnTo>
                      <a:pt x="68" y="335"/>
                    </a:lnTo>
                    <a:lnTo>
                      <a:pt x="66" y="329"/>
                    </a:lnTo>
                    <a:lnTo>
                      <a:pt x="66" y="329"/>
                    </a:lnTo>
                    <a:lnTo>
                      <a:pt x="63" y="323"/>
                    </a:lnTo>
                    <a:lnTo>
                      <a:pt x="63" y="323"/>
                    </a:lnTo>
                    <a:lnTo>
                      <a:pt x="60" y="309"/>
                    </a:lnTo>
                    <a:lnTo>
                      <a:pt x="60" y="303"/>
                    </a:lnTo>
                    <a:lnTo>
                      <a:pt x="60" y="303"/>
                    </a:lnTo>
                    <a:lnTo>
                      <a:pt x="60" y="301"/>
                    </a:lnTo>
                    <a:lnTo>
                      <a:pt x="60" y="303"/>
                    </a:lnTo>
                    <a:lnTo>
                      <a:pt x="60" y="292"/>
                    </a:lnTo>
                    <a:lnTo>
                      <a:pt x="60" y="289"/>
                    </a:lnTo>
                    <a:lnTo>
                      <a:pt x="63" y="286"/>
                    </a:lnTo>
                    <a:lnTo>
                      <a:pt x="63" y="286"/>
                    </a:lnTo>
                    <a:lnTo>
                      <a:pt x="63" y="280"/>
                    </a:lnTo>
                    <a:lnTo>
                      <a:pt x="63" y="280"/>
                    </a:lnTo>
                    <a:lnTo>
                      <a:pt x="68" y="266"/>
                    </a:lnTo>
                    <a:lnTo>
                      <a:pt x="68" y="266"/>
                    </a:lnTo>
                    <a:lnTo>
                      <a:pt x="74" y="252"/>
                    </a:lnTo>
                    <a:lnTo>
                      <a:pt x="77" y="246"/>
                    </a:lnTo>
                    <a:lnTo>
                      <a:pt x="83" y="240"/>
                    </a:lnTo>
                    <a:lnTo>
                      <a:pt x="83" y="240"/>
                    </a:lnTo>
                    <a:lnTo>
                      <a:pt x="103" y="214"/>
                    </a:lnTo>
                    <a:lnTo>
                      <a:pt x="129" y="194"/>
                    </a:lnTo>
                    <a:lnTo>
                      <a:pt x="129" y="194"/>
                    </a:lnTo>
                    <a:lnTo>
                      <a:pt x="154" y="174"/>
                    </a:lnTo>
                    <a:lnTo>
                      <a:pt x="183" y="157"/>
                    </a:lnTo>
                    <a:lnTo>
                      <a:pt x="183" y="157"/>
                    </a:lnTo>
                    <a:lnTo>
                      <a:pt x="212" y="143"/>
                    </a:lnTo>
                    <a:lnTo>
                      <a:pt x="240" y="128"/>
                    </a:lnTo>
                    <a:lnTo>
                      <a:pt x="240" y="128"/>
                    </a:lnTo>
                    <a:lnTo>
                      <a:pt x="297" y="103"/>
                    </a:lnTo>
                    <a:lnTo>
                      <a:pt x="355" y="86"/>
                    </a:lnTo>
                    <a:lnTo>
                      <a:pt x="355" y="86"/>
                    </a:lnTo>
                    <a:lnTo>
                      <a:pt x="409" y="68"/>
                    </a:lnTo>
                    <a:lnTo>
                      <a:pt x="461" y="54"/>
                    </a:lnTo>
                    <a:lnTo>
                      <a:pt x="461" y="54"/>
                    </a:lnTo>
                    <a:lnTo>
                      <a:pt x="558" y="34"/>
                    </a:lnTo>
                    <a:lnTo>
                      <a:pt x="641" y="20"/>
                    </a:lnTo>
                    <a:lnTo>
                      <a:pt x="641" y="20"/>
                    </a:lnTo>
                    <a:lnTo>
                      <a:pt x="756" y="5"/>
                    </a:lnTo>
                    <a:lnTo>
                      <a:pt x="756" y="5"/>
                    </a:lnTo>
                    <a:lnTo>
                      <a:pt x="799" y="0"/>
                    </a:lnTo>
                    <a:lnTo>
                      <a:pt x="799" y="0"/>
                    </a:lnTo>
                    <a:lnTo>
                      <a:pt x="756" y="0"/>
                    </a:lnTo>
                    <a:lnTo>
                      <a:pt x="756" y="0"/>
                    </a:lnTo>
                    <a:lnTo>
                      <a:pt x="707" y="2"/>
                    </a:lnTo>
                    <a:lnTo>
                      <a:pt x="638" y="5"/>
                    </a:lnTo>
                    <a:lnTo>
                      <a:pt x="638" y="5"/>
                    </a:lnTo>
                    <a:lnTo>
                      <a:pt x="555" y="14"/>
                    </a:lnTo>
                    <a:lnTo>
                      <a:pt x="455" y="28"/>
                    </a:lnTo>
                    <a:lnTo>
                      <a:pt x="455" y="28"/>
                    </a:lnTo>
                    <a:lnTo>
                      <a:pt x="401" y="40"/>
                    </a:lnTo>
                    <a:lnTo>
                      <a:pt x="346" y="51"/>
                    </a:lnTo>
                    <a:lnTo>
                      <a:pt x="286" y="68"/>
                    </a:lnTo>
                    <a:lnTo>
                      <a:pt x="223" y="91"/>
                    </a:lnTo>
                    <a:lnTo>
                      <a:pt x="223" y="91"/>
                    </a:lnTo>
                    <a:lnTo>
                      <a:pt x="194" y="103"/>
                    </a:lnTo>
                    <a:lnTo>
                      <a:pt x="163" y="120"/>
                    </a:lnTo>
                    <a:lnTo>
                      <a:pt x="163" y="120"/>
                    </a:lnTo>
                    <a:lnTo>
                      <a:pt x="131" y="137"/>
                    </a:lnTo>
                    <a:lnTo>
                      <a:pt x="100" y="157"/>
                    </a:lnTo>
                    <a:lnTo>
                      <a:pt x="100" y="157"/>
                    </a:lnTo>
                    <a:lnTo>
                      <a:pt x="71" y="180"/>
                    </a:lnTo>
                    <a:lnTo>
                      <a:pt x="43" y="209"/>
                    </a:lnTo>
                    <a:lnTo>
                      <a:pt x="43" y="209"/>
                    </a:lnTo>
                    <a:lnTo>
                      <a:pt x="37" y="217"/>
                    </a:lnTo>
                    <a:lnTo>
                      <a:pt x="31" y="226"/>
                    </a:lnTo>
                    <a:lnTo>
                      <a:pt x="31" y="226"/>
                    </a:lnTo>
                    <a:lnTo>
                      <a:pt x="20" y="246"/>
                    </a:lnTo>
                    <a:lnTo>
                      <a:pt x="20" y="246"/>
                    </a:lnTo>
                    <a:lnTo>
                      <a:pt x="14" y="266"/>
                    </a:lnTo>
                    <a:lnTo>
                      <a:pt x="14" y="266"/>
                    </a:lnTo>
                    <a:lnTo>
                      <a:pt x="11" y="277"/>
                    </a:lnTo>
                    <a:lnTo>
                      <a:pt x="11" y="280"/>
                    </a:lnTo>
                    <a:lnTo>
                      <a:pt x="11" y="280"/>
                    </a:lnTo>
                    <a:lnTo>
                      <a:pt x="8" y="295"/>
                    </a:lnTo>
                    <a:lnTo>
                      <a:pt x="8" y="295"/>
                    </a:lnTo>
                    <a:lnTo>
                      <a:pt x="5" y="301"/>
                    </a:lnTo>
                    <a:lnTo>
                      <a:pt x="5" y="301"/>
                    </a:lnTo>
                    <a:lnTo>
                      <a:pt x="5" y="306"/>
                    </a:lnTo>
                    <a:lnTo>
                      <a:pt x="5" y="306"/>
                    </a:lnTo>
                    <a:lnTo>
                      <a:pt x="5" y="309"/>
                    </a:lnTo>
                    <a:lnTo>
                      <a:pt x="5" y="332"/>
                    </a:lnTo>
                    <a:lnTo>
                      <a:pt x="5" y="332"/>
                    </a:lnTo>
                    <a:lnTo>
                      <a:pt x="3" y="432"/>
                    </a:lnTo>
                    <a:lnTo>
                      <a:pt x="3" y="432"/>
                    </a:lnTo>
                    <a:lnTo>
                      <a:pt x="0" y="630"/>
                    </a:lnTo>
                    <a:lnTo>
                      <a:pt x="0" y="825"/>
                    </a:lnTo>
                    <a:lnTo>
                      <a:pt x="0" y="825"/>
                    </a:lnTo>
                    <a:lnTo>
                      <a:pt x="3" y="1022"/>
                    </a:lnTo>
                    <a:lnTo>
                      <a:pt x="5" y="1220"/>
                    </a:lnTo>
                    <a:lnTo>
                      <a:pt x="8" y="1317"/>
                    </a:lnTo>
                    <a:lnTo>
                      <a:pt x="8" y="1334"/>
                    </a:lnTo>
                    <a:lnTo>
                      <a:pt x="8" y="1340"/>
                    </a:lnTo>
                    <a:lnTo>
                      <a:pt x="8" y="1340"/>
                    </a:lnTo>
                    <a:lnTo>
                      <a:pt x="8" y="1343"/>
                    </a:lnTo>
                    <a:lnTo>
                      <a:pt x="8" y="1346"/>
                    </a:lnTo>
                    <a:lnTo>
                      <a:pt x="8" y="1349"/>
                    </a:lnTo>
                    <a:lnTo>
                      <a:pt x="8" y="1354"/>
                    </a:lnTo>
                    <a:lnTo>
                      <a:pt x="8" y="1354"/>
                    </a:lnTo>
                    <a:lnTo>
                      <a:pt x="11" y="1378"/>
                    </a:lnTo>
                    <a:lnTo>
                      <a:pt x="11" y="1378"/>
                    </a:lnTo>
                    <a:lnTo>
                      <a:pt x="14" y="1389"/>
                    </a:lnTo>
                    <a:lnTo>
                      <a:pt x="20" y="1397"/>
                    </a:lnTo>
                    <a:lnTo>
                      <a:pt x="20" y="1397"/>
                    </a:lnTo>
                    <a:lnTo>
                      <a:pt x="28" y="1420"/>
                    </a:lnTo>
                    <a:lnTo>
                      <a:pt x="28" y="1420"/>
                    </a:lnTo>
                    <a:lnTo>
                      <a:pt x="43" y="1438"/>
                    </a:lnTo>
                    <a:lnTo>
                      <a:pt x="54" y="1455"/>
                    </a:lnTo>
                    <a:lnTo>
                      <a:pt x="86" y="1483"/>
                    </a:lnTo>
                    <a:lnTo>
                      <a:pt x="86" y="1483"/>
                    </a:lnTo>
                    <a:lnTo>
                      <a:pt x="120" y="1509"/>
                    </a:lnTo>
                    <a:lnTo>
                      <a:pt x="157" y="1532"/>
                    </a:lnTo>
                    <a:lnTo>
                      <a:pt x="157" y="1532"/>
                    </a:lnTo>
                    <a:lnTo>
                      <a:pt x="194" y="1552"/>
                    </a:lnTo>
                    <a:lnTo>
                      <a:pt x="232" y="1569"/>
                    </a:lnTo>
                    <a:lnTo>
                      <a:pt x="232" y="1569"/>
                    </a:lnTo>
                    <a:lnTo>
                      <a:pt x="272" y="1584"/>
                    </a:lnTo>
                    <a:lnTo>
                      <a:pt x="312" y="1598"/>
                    </a:lnTo>
                    <a:lnTo>
                      <a:pt x="395" y="1621"/>
                    </a:lnTo>
                    <a:lnTo>
                      <a:pt x="395" y="1621"/>
                    </a:lnTo>
                    <a:lnTo>
                      <a:pt x="478" y="1641"/>
                    </a:lnTo>
                    <a:lnTo>
                      <a:pt x="478" y="1641"/>
                    </a:lnTo>
                    <a:lnTo>
                      <a:pt x="564" y="1655"/>
                    </a:lnTo>
                    <a:lnTo>
                      <a:pt x="564" y="1655"/>
                    </a:lnTo>
                    <a:lnTo>
                      <a:pt x="650" y="1667"/>
                    </a:lnTo>
                    <a:lnTo>
                      <a:pt x="736" y="1675"/>
                    </a:lnTo>
                    <a:lnTo>
                      <a:pt x="824" y="1678"/>
                    </a:lnTo>
                    <a:lnTo>
                      <a:pt x="913" y="1681"/>
                    </a:lnTo>
                    <a:lnTo>
                      <a:pt x="913" y="1681"/>
                    </a:lnTo>
                    <a:lnTo>
                      <a:pt x="999" y="1678"/>
                    </a:lnTo>
                    <a:lnTo>
                      <a:pt x="1088" y="1675"/>
                    </a:lnTo>
                    <a:lnTo>
                      <a:pt x="1174" y="1667"/>
                    </a:lnTo>
                    <a:lnTo>
                      <a:pt x="1263" y="1655"/>
                    </a:lnTo>
                    <a:lnTo>
                      <a:pt x="1263" y="1655"/>
                    </a:lnTo>
                    <a:lnTo>
                      <a:pt x="1346" y="1638"/>
                    </a:lnTo>
                    <a:lnTo>
                      <a:pt x="1432" y="1621"/>
                    </a:lnTo>
                    <a:lnTo>
                      <a:pt x="1432" y="1621"/>
                    </a:lnTo>
                    <a:lnTo>
                      <a:pt x="1512" y="1595"/>
                    </a:lnTo>
                    <a:lnTo>
                      <a:pt x="1591" y="1566"/>
                    </a:lnTo>
                    <a:lnTo>
                      <a:pt x="1591" y="1566"/>
                    </a:lnTo>
                    <a:lnTo>
                      <a:pt x="1628" y="1549"/>
                    </a:lnTo>
                    <a:lnTo>
                      <a:pt x="1666" y="1529"/>
                    </a:lnTo>
                    <a:lnTo>
                      <a:pt x="1703" y="1506"/>
                    </a:lnTo>
                    <a:lnTo>
                      <a:pt x="1737" y="1480"/>
                    </a:lnTo>
                    <a:lnTo>
                      <a:pt x="1737" y="1480"/>
                    </a:lnTo>
                    <a:lnTo>
                      <a:pt x="1751" y="1466"/>
                    </a:lnTo>
                    <a:lnTo>
                      <a:pt x="1769" y="1452"/>
                    </a:lnTo>
                    <a:lnTo>
                      <a:pt x="1780" y="1435"/>
                    </a:lnTo>
                    <a:lnTo>
                      <a:pt x="1792" y="1415"/>
                    </a:lnTo>
                    <a:lnTo>
                      <a:pt x="1797" y="1406"/>
                    </a:lnTo>
                    <a:lnTo>
                      <a:pt x="1800" y="1403"/>
                    </a:lnTo>
                    <a:lnTo>
                      <a:pt x="1800" y="1403"/>
                    </a:lnTo>
                    <a:lnTo>
                      <a:pt x="1806" y="1389"/>
                    </a:lnTo>
                    <a:lnTo>
                      <a:pt x="1812" y="1372"/>
                    </a:lnTo>
                    <a:lnTo>
                      <a:pt x="1812" y="1372"/>
                    </a:lnTo>
                    <a:lnTo>
                      <a:pt x="1814" y="1357"/>
                    </a:lnTo>
                    <a:lnTo>
                      <a:pt x="1814" y="1357"/>
                    </a:lnTo>
                    <a:lnTo>
                      <a:pt x="1817" y="1349"/>
                    </a:lnTo>
                    <a:lnTo>
                      <a:pt x="1817" y="1349"/>
                    </a:lnTo>
                    <a:lnTo>
                      <a:pt x="1817" y="1346"/>
                    </a:lnTo>
                    <a:lnTo>
                      <a:pt x="1817" y="1343"/>
                    </a:lnTo>
                    <a:lnTo>
                      <a:pt x="1817" y="1317"/>
                    </a:lnTo>
                    <a:lnTo>
                      <a:pt x="1817" y="1317"/>
                    </a:lnTo>
                    <a:lnTo>
                      <a:pt x="1820" y="1220"/>
                    </a:lnTo>
                    <a:lnTo>
                      <a:pt x="1820" y="1220"/>
                    </a:lnTo>
                    <a:lnTo>
                      <a:pt x="1823" y="1022"/>
                    </a:lnTo>
                    <a:lnTo>
                      <a:pt x="1826" y="825"/>
                    </a:lnTo>
                    <a:lnTo>
                      <a:pt x="1826" y="825"/>
                    </a:lnTo>
                    <a:lnTo>
                      <a:pt x="1826" y="630"/>
                    </a:lnTo>
                    <a:lnTo>
                      <a:pt x="1823" y="432"/>
                    </a:lnTo>
                    <a:close/>
                    <a:moveTo>
                      <a:pt x="1568" y="1509"/>
                    </a:moveTo>
                    <a:lnTo>
                      <a:pt x="1568" y="1509"/>
                    </a:lnTo>
                    <a:lnTo>
                      <a:pt x="1495" y="1535"/>
                    </a:lnTo>
                    <a:lnTo>
                      <a:pt x="1414" y="1558"/>
                    </a:lnTo>
                    <a:lnTo>
                      <a:pt x="1334" y="1575"/>
                    </a:lnTo>
                    <a:lnTo>
                      <a:pt x="1251" y="1587"/>
                    </a:lnTo>
                    <a:lnTo>
                      <a:pt x="1251" y="1587"/>
                    </a:lnTo>
                    <a:lnTo>
                      <a:pt x="1168" y="1598"/>
                    </a:lnTo>
                    <a:lnTo>
                      <a:pt x="1082" y="1606"/>
                    </a:lnTo>
                    <a:lnTo>
                      <a:pt x="999" y="1609"/>
                    </a:lnTo>
                    <a:lnTo>
                      <a:pt x="913" y="1612"/>
                    </a:lnTo>
                    <a:lnTo>
                      <a:pt x="913" y="1612"/>
                    </a:lnTo>
                    <a:lnTo>
                      <a:pt x="827" y="1609"/>
                    </a:lnTo>
                    <a:lnTo>
                      <a:pt x="742" y="1606"/>
                    </a:lnTo>
                    <a:lnTo>
                      <a:pt x="656" y="1598"/>
                    </a:lnTo>
                    <a:lnTo>
                      <a:pt x="572" y="1590"/>
                    </a:lnTo>
                    <a:lnTo>
                      <a:pt x="572" y="1590"/>
                    </a:lnTo>
                    <a:lnTo>
                      <a:pt x="489" y="1575"/>
                    </a:lnTo>
                    <a:lnTo>
                      <a:pt x="409" y="1558"/>
                    </a:lnTo>
                    <a:lnTo>
                      <a:pt x="332" y="1538"/>
                    </a:lnTo>
                    <a:lnTo>
                      <a:pt x="255" y="1512"/>
                    </a:lnTo>
                    <a:lnTo>
                      <a:pt x="255" y="1512"/>
                    </a:lnTo>
                    <a:lnTo>
                      <a:pt x="220" y="1495"/>
                    </a:lnTo>
                    <a:lnTo>
                      <a:pt x="186" y="1478"/>
                    </a:lnTo>
                    <a:lnTo>
                      <a:pt x="186" y="1478"/>
                    </a:lnTo>
                    <a:lnTo>
                      <a:pt x="152" y="1461"/>
                    </a:lnTo>
                    <a:lnTo>
                      <a:pt x="123" y="1441"/>
                    </a:lnTo>
                    <a:lnTo>
                      <a:pt x="123" y="1441"/>
                    </a:lnTo>
                    <a:lnTo>
                      <a:pt x="97" y="1417"/>
                    </a:lnTo>
                    <a:lnTo>
                      <a:pt x="77" y="1392"/>
                    </a:lnTo>
                    <a:lnTo>
                      <a:pt x="77" y="1392"/>
                    </a:lnTo>
                    <a:lnTo>
                      <a:pt x="68" y="1378"/>
                    </a:lnTo>
                    <a:lnTo>
                      <a:pt x="66" y="1372"/>
                    </a:lnTo>
                    <a:lnTo>
                      <a:pt x="66" y="1372"/>
                    </a:lnTo>
                    <a:lnTo>
                      <a:pt x="63" y="1363"/>
                    </a:lnTo>
                    <a:lnTo>
                      <a:pt x="63" y="1363"/>
                    </a:lnTo>
                    <a:lnTo>
                      <a:pt x="60" y="1349"/>
                    </a:lnTo>
                    <a:lnTo>
                      <a:pt x="60" y="1346"/>
                    </a:lnTo>
                    <a:lnTo>
                      <a:pt x="60" y="1343"/>
                    </a:lnTo>
                    <a:lnTo>
                      <a:pt x="60" y="1343"/>
                    </a:lnTo>
                    <a:lnTo>
                      <a:pt x="60" y="1343"/>
                    </a:lnTo>
                    <a:lnTo>
                      <a:pt x="60" y="1334"/>
                    </a:lnTo>
                    <a:lnTo>
                      <a:pt x="60" y="1329"/>
                    </a:lnTo>
                    <a:lnTo>
                      <a:pt x="63" y="1326"/>
                    </a:lnTo>
                    <a:lnTo>
                      <a:pt x="63" y="1326"/>
                    </a:lnTo>
                    <a:lnTo>
                      <a:pt x="63" y="1320"/>
                    </a:lnTo>
                    <a:lnTo>
                      <a:pt x="63" y="1320"/>
                    </a:lnTo>
                    <a:lnTo>
                      <a:pt x="68" y="1306"/>
                    </a:lnTo>
                    <a:lnTo>
                      <a:pt x="68" y="1306"/>
                    </a:lnTo>
                    <a:lnTo>
                      <a:pt x="74" y="1294"/>
                    </a:lnTo>
                    <a:lnTo>
                      <a:pt x="77" y="1286"/>
                    </a:lnTo>
                    <a:lnTo>
                      <a:pt x="83" y="1280"/>
                    </a:lnTo>
                    <a:lnTo>
                      <a:pt x="83" y="1280"/>
                    </a:lnTo>
                    <a:lnTo>
                      <a:pt x="103" y="1257"/>
                    </a:lnTo>
                    <a:lnTo>
                      <a:pt x="129" y="1234"/>
                    </a:lnTo>
                    <a:lnTo>
                      <a:pt x="129" y="1234"/>
                    </a:lnTo>
                    <a:lnTo>
                      <a:pt x="154" y="1217"/>
                    </a:lnTo>
                    <a:lnTo>
                      <a:pt x="183" y="1200"/>
                    </a:lnTo>
                    <a:lnTo>
                      <a:pt x="183" y="1200"/>
                    </a:lnTo>
                    <a:lnTo>
                      <a:pt x="212" y="1183"/>
                    </a:lnTo>
                    <a:lnTo>
                      <a:pt x="240" y="1168"/>
                    </a:lnTo>
                    <a:lnTo>
                      <a:pt x="240" y="1168"/>
                    </a:lnTo>
                    <a:lnTo>
                      <a:pt x="297" y="1145"/>
                    </a:lnTo>
                    <a:lnTo>
                      <a:pt x="355" y="1125"/>
                    </a:lnTo>
                    <a:lnTo>
                      <a:pt x="355" y="1125"/>
                    </a:lnTo>
                    <a:lnTo>
                      <a:pt x="409" y="1108"/>
                    </a:lnTo>
                    <a:lnTo>
                      <a:pt x="461" y="1097"/>
                    </a:lnTo>
                    <a:lnTo>
                      <a:pt x="461" y="1097"/>
                    </a:lnTo>
                    <a:lnTo>
                      <a:pt x="558" y="1077"/>
                    </a:lnTo>
                    <a:lnTo>
                      <a:pt x="641" y="1062"/>
                    </a:lnTo>
                    <a:lnTo>
                      <a:pt x="641" y="1062"/>
                    </a:lnTo>
                    <a:lnTo>
                      <a:pt x="756" y="1045"/>
                    </a:lnTo>
                    <a:lnTo>
                      <a:pt x="756" y="1045"/>
                    </a:lnTo>
                    <a:lnTo>
                      <a:pt x="799" y="1042"/>
                    </a:lnTo>
                    <a:lnTo>
                      <a:pt x="799" y="1042"/>
                    </a:lnTo>
                    <a:lnTo>
                      <a:pt x="756" y="1042"/>
                    </a:lnTo>
                    <a:lnTo>
                      <a:pt x="756" y="1042"/>
                    </a:lnTo>
                    <a:lnTo>
                      <a:pt x="707" y="1042"/>
                    </a:lnTo>
                    <a:lnTo>
                      <a:pt x="638" y="1048"/>
                    </a:lnTo>
                    <a:lnTo>
                      <a:pt x="638" y="1048"/>
                    </a:lnTo>
                    <a:lnTo>
                      <a:pt x="555" y="1057"/>
                    </a:lnTo>
                    <a:lnTo>
                      <a:pt x="455" y="1071"/>
                    </a:lnTo>
                    <a:lnTo>
                      <a:pt x="455" y="1071"/>
                    </a:lnTo>
                    <a:lnTo>
                      <a:pt x="401" y="1079"/>
                    </a:lnTo>
                    <a:lnTo>
                      <a:pt x="346" y="1094"/>
                    </a:lnTo>
                    <a:lnTo>
                      <a:pt x="286" y="1111"/>
                    </a:lnTo>
                    <a:lnTo>
                      <a:pt x="223" y="1131"/>
                    </a:lnTo>
                    <a:lnTo>
                      <a:pt x="223" y="1131"/>
                    </a:lnTo>
                    <a:lnTo>
                      <a:pt x="194" y="1145"/>
                    </a:lnTo>
                    <a:lnTo>
                      <a:pt x="163" y="1160"/>
                    </a:lnTo>
                    <a:lnTo>
                      <a:pt x="163" y="1160"/>
                    </a:lnTo>
                    <a:lnTo>
                      <a:pt x="131" y="1177"/>
                    </a:lnTo>
                    <a:lnTo>
                      <a:pt x="100" y="1197"/>
                    </a:lnTo>
                    <a:lnTo>
                      <a:pt x="100" y="1197"/>
                    </a:lnTo>
                    <a:lnTo>
                      <a:pt x="77" y="1214"/>
                    </a:lnTo>
                    <a:lnTo>
                      <a:pt x="57" y="1234"/>
                    </a:lnTo>
                    <a:lnTo>
                      <a:pt x="57" y="1220"/>
                    </a:lnTo>
                    <a:lnTo>
                      <a:pt x="57" y="1220"/>
                    </a:lnTo>
                    <a:lnTo>
                      <a:pt x="60" y="1022"/>
                    </a:lnTo>
                    <a:lnTo>
                      <a:pt x="63" y="825"/>
                    </a:lnTo>
                    <a:lnTo>
                      <a:pt x="63" y="825"/>
                    </a:lnTo>
                    <a:lnTo>
                      <a:pt x="60" y="630"/>
                    </a:lnTo>
                    <a:lnTo>
                      <a:pt x="57" y="432"/>
                    </a:lnTo>
                    <a:lnTo>
                      <a:pt x="57" y="432"/>
                    </a:lnTo>
                    <a:lnTo>
                      <a:pt x="57" y="415"/>
                    </a:lnTo>
                    <a:lnTo>
                      <a:pt x="57" y="415"/>
                    </a:lnTo>
                    <a:lnTo>
                      <a:pt x="86" y="444"/>
                    </a:lnTo>
                    <a:lnTo>
                      <a:pt x="86" y="444"/>
                    </a:lnTo>
                    <a:lnTo>
                      <a:pt x="120" y="469"/>
                    </a:lnTo>
                    <a:lnTo>
                      <a:pt x="157" y="489"/>
                    </a:lnTo>
                    <a:lnTo>
                      <a:pt x="157" y="489"/>
                    </a:lnTo>
                    <a:lnTo>
                      <a:pt x="194" y="510"/>
                    </a:lnTo>
                    <a:lnTo>
                      <a:pt x="232" y="527"/>
                    </a:lnTo>
                    <a:lnTo>
                      <a:pt x="232" y="527"/>
                    </a:lnTo>
                    <a:lnTo>
                      <a:pt x="272" y="541"/>
                    </a:lnTo>
                    <a:lnTo>
                      <a:pt x="312" y="555"/>
                    </a:lnTo>
                    <a:lnTo>
                      <a:pt x="395" y="578"/>
                    </a:lnTo>
                    <a:lnTo>
                      <a:pt x="395" y="578"/>
                    </a:lnTo>
                    <a:lnTo>
                      <a:pt x="478" y="598"/>
                    </a:lnTo>
                    <a:lnTo>
                      <a:pt x="478" y="598"/>
                    </a:lnTo>
                    <a:lnTo>
                      <a:pt x="564" y="613"/>
                    </a:lnTo>
                    <a:lnTo>
                      <a:pt x="564" y="613"/>
                    </a:lnTo>
                    <a:lnTo>
                      <a:pt x="650" y="624"/>
                    </a:lnTo>
                    <a:lnTo>
                      <a:pt x="736" y="633"/>
                    </a:lnTo>
                    <a:lnTo>
                      <a:pt x="824" y="639"/>
                    </a:lnTo>
                    <a:lnTo>
                      <a:pt x="913" y="639"/>
                    </a:lnTo>
                    <a:lnTo>
                      <a:pt x="913" y="639"/>
                    </a:lnTo>
                    <a:lnTo>
                      <a:pt x="999" y="639"/>
                    </a:lnTo>
                    <a:lnTo>
                      <a:pt x="1088" y="633"/>
                    </a:lnTo>
                    <a:lnTo>
                      <a:pt x="1174" y="624"/>
                    </a:lnTo>
                    <a:lnTo>
                      <a:pt x="1263" y="613"/>
                    </a:lnTo>
                    <a:lnTo>
                      <a:pt x="1263" y="613"/>
                    </a:lnTo>
                    <a:lnTo>
                      <a:pt x="1346" y="598"/>
                    </a:lnTo>
                    <a:lnTo>
                      <a:pt x="1432" y="578"/>
                    </a:lnTo>
                    <a:lnTo>
                      <a:pt x="1432" y="578"/>
                    </a:lnTo>
                    <a:lnTo>
                      <a:pt x="1512" y="555"/>
                    </a:lnTo>
                    <a:lnTo>
                      <a:pt x="1591" y="524"/>
                    </a:lnTo>
                    <a:lnTo>
                      <a:pt x="1591" y="524"/>
                    </a:lnTo>
                    <a:lnTo>
                      <a:pt x="1628" y="507"/>
                    </a:lnTo>
                    <a:lnTo>
                      <a:pt x="1666" y="489"/>
                    </a:lnTo>
                    <a:lnTo>
                      <a:pt x="1703" y="466"/>
                    </a:lnTo>
                    <a:lnTo>
                      <a:pt x="1737" y="441"/>
                    </a:lnTo>
                    <a:lnTo>
                      <a:pt x="1737" y="441"/>
                    </a:lnTo>
                    <a:lnTo>
                      <a:pt x="1766" y="409"/>
                    </a:lnTo>
                    <a:lnTo>
                      <a:pt x="1766" y="409"/>
                    </a:lnTo>
                    <a:lnTo>
                      <a:pt x="1766" y="432"/>
                    </a:lnTo>
                    <a:lnTo>
                      <a:pt x="1766" y="432"/>
                    </a:lnTo>
                    <a:lnTo>
                      <a:pt x="1763" y="630"/>
                    </a:lnTo>
                    <a:lnTo>
                      <a:pt x="1763" y="825"/>
                    </a:lnTo>
                    <a:lnTo>
                      <a:pt x="1763" y="825"/>
                    </a:lnTo>
                    <a:lnTo>
                      <a:pt x="1766" y="1022"/>
                    </a:lnTo>
                    <a:lnTo>
                      <a:pt x="1769" y="1220"/>
                    </a:lnTo>
                    <a:lnTo>
                      <a:pt x="1769" y="1220"/>
                    </a:lnTo>
                    <a:lnTo>
                      <a:pt x="1769" y="1243"/>
                    </a:lnTo>
                    <a:lnTo>
                      <a:pt x="1769" y="1243"/>
                    </a:lnTo>
                    <a:lnTo>
                      <a:pt x="1743" y="1217"/>
                    </a:lnTo>
                    <a:lnTo>
                      <a:pt x="1717" y="1194"/>
                    </a:lnTo>
                    <a:lnTo>
                      <a:pt x="1717" y="1194"/>
                    </a:lnTo>
                    <a:lnTo>
                      <a:pt x="1686" y="1177"/>
                    </a:lnTo>
                    <a:lnTo>
                      <a:pt x="1654" y="1160"/>
                    </a:lnTo>
                    <a:lnTo>
                      <a:pt x="1654" y="1160"/>
                    </a:lnTo>
                    <a:lnTo>
                      <a:pt x="1623" y="1142"/>
                    </a:lnTo>
                    <a:lnTo>
                      <a:pt x="1623" y="1142"/>
                    </a:lnTo>
                    <a:lnTo>
                      <a:pt x="1591" y="1131"/>
                    </a:lnTo>
                    <a:lnTo>
                      <a:pt x="1591" y="1131"/>
                    </a:lnTo>
                    <a:lnTo>
                      <a:pt x="1532" y="1108"/>
                    </a:lnTo>
                    <a:lnTo>
                      <a:pt x="1472" y="1094"/>
                    </a:lnTo>
                    <a:lnTo>
                      <a:pt x="1414" y="1079"/>
                    </a:lnTo>
                    <a:lnTo>
                      <a:pt x="1360" y="1068"/>
                    </a:lnTo>
                    <a:lnTo>
                      <a:pt x="1360" y="1068"/>
                    </a:lnTo>
                    <a:lnTo>
                      <a:pt x="1263" y="1054"/>
                    </a:lnTo>
                    <a:lnTo>
                      <a:pt x="1180" y="1048"/>
                    </a:lnTo>
                    <a:lnTo>
                      <a:pt x="1180" y="1048"/>
                    </a:lnTo>
                    <a:lnTo>
                      <a:pt x="1111" y="1042"/>
                    </a:lnTo>
                    <a:lnTo>
                      <a:pt x="1060" y="1042"/>
                    </a:lnTo>
                    <a:lnTo>
                      <a:pt x="1060" y="1042"/>
                    </a:lnTo>
                    <a:lnTo>
                      <a:pt x="1019" y="1042"/>
                    </a:lnTo>
                    <a:lnTo>
                      <a:pt x="1019" y="1042"/>
                    </a:lnTo>
                    <a:lnTo>
                      <a:pt x="1060" y="1045"/>
                    </a:lnTo>
                    <a:lnTo>
                      <a:pt x="1060" y="1045"/>
                    </a:lnTo>
                    <a:lnTo>
                      <a:pt x="1177" y="1059"/>
                    </a:lnTo>
                    <a:lnTo>
                      <a:pt x="1177" y="1059"/>
                    </a:lnTo>
                    <a:lnTo>
                      <a:pt x="1260" y="1074"/>
                    </a:lnTo>
                    <a:lnTo>
                      <a:pt x="1354" y="1094"/>
                    </a:lnTo>
                    <a:lnTo>
                      <a:pt x="1354" y="1094"/>
                    </a:lnTo>
                    <a:lnTo>
                      <a:pt x="1409" y="1108"/>
                    </a:lnTo>
                    <a:lnTo>
                      <a:pt x="1463" y="1125"/>
                    </a:lnTo>
                    <a:lnTo>
                      <a:pt x="1463" y="1125"/>
                    </a:lnTo>
                    <a:lnTo>
                      <a:pt x="1521" y="1145"/>
                    </a:lnTo>
                    <a:lnTo>
                      <a:pt x="1577" y="1168"/>
                    </a:lnTo>
                    <a:lnTo>
                      <a:pt x="1577" y="1168"/>
                    </a:lnTo>
                    <a:lnTo>
                      <a:pt x="1605" y="1183"/>
                    </a:lnTo>
                    <a:lnTo>
                      <a:pt x="1605" y="1183"/>
                    </a:lnTo>
                    <a:lnTo>
                      <a:pt x="1634" y="1197"/>
                    </a:lnTo>
                    <a:lnTo>
                      <a:pt x="1634" y="1197"/>
                    </a:lnTo>
                    <a:lnTo>
                      <a:pt x="1663" y="1214"/>
                    </a:lnTo>
                    <a:lnTo>
                      <a:pt x="1688" y="1234"/>
                    </a:lnTo>
                    <a:lnTo>
                      <a:pt x="1688" y="1234"/>
                    </a:lnTo>
                    <a:lnTo>
                      <a:pt x="1714" y="1254"/>
                    </a:lnTo>
                    <a:lnTo>
                      <a:pt x="1734" y="1277"/>
                    </a:lnTo>
                    <a:lnTo>
                      <a:pt x="1734" y="1277"/>
                    </a:lnTo>
                    <a:lnTo>
                      <a:pt x="1746" y="1291"/>
                    </a:lnTo>
                    <a:lnTo>
                      <a:pt x="1751" y="1306"/>
                    </a:lnTo>
                    <a:lnTo>
                      <a:pt x="1757" y="1317"/>
                    </a:lnTo>
                    <a:lnTo>
                      <a:pt x="1760" y="1332"/>
                    </a:lnTo>
                    <a:lnTo>
                      <a:pt x="1760" y="1340"/>
                    </a:lnTo>
                    <a:lnTo>
                      <a:pt x="1760" y="1340"/>
                    </a:lnTo>
                    <a:lnTo>
                      <a:pt x="1760" y="1343"/>
                    </a:lnTo>
                    <a:lnTo>
                      <a:pt x="1760" y="1346"/>
                    </a:lnTo>
                    <a:lnTo>
                      <a:pt x="1757" y="1354"/>
                    </a:lnTo>
                    <a:lnTo>
                      <a:pt x="1757" y="1354"/>
                    </a:lnTo>
                    <a:lnTo>
                      <a:pt x="1757" y="1360"/>
                    </a:lnTo>
                    <a:lnTo>
                      <a:pt x="1757" y="1360"/>
                    </a:lnTo>
                    <a:lnTo>
                      <a:pt x="1754" y="1369"/>
                    </a:lnTo>
                    <a:lnTo>
                      <a:pt x="1751" y="1375"/>
                    </a:lnTo>
                    <a:lnTo>
                      <a:pt x="1751" y="1378"/>
                    </a:lnTo>
                    <a:lnTo>
                      <a:pt x="1749" y="1380"/>
                    </a:lnTo>
                    <a:lnTo>
                      <a:pt x="1746" y="1389"/>
                    </a:lnTo>
                    <a:lnTo>
                      <a:pt x="1746" y="1389"/>
                    </a:lnTo>
                    <a:lnTo>
                      <a:pt x="1737" y="1400"/>
                    </a:lnTo>
                    <a:lnTo>
                      <a:pt x="1726" y="1415"/>
                    </a:lnTo>
                    <a:lnTo>
                      <a:pt x="1700" y="1438"/>
                    </a:lnTo>
                    <a:lnTo>
                      <a:pt x="1700" y="1438"/>
                    </a:lnTo>
                    <a:lnTo>
                      <a:pt x="1671" y="1458"/>
                    </a:lnTo>
                    <a:lnTo>
                      <a:pt x="1637" y="1478"/>
                    </a:lnTo>
                    <a:lnTo>
                      <a:pt x="1603" y="1495"/>
                    </a:lnTo>
                    <a:lnTo>
                      <a:pt x="1568" y="150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3" name="Freeform 3"/>
              <p:cNvSpPr>
                <a:spLocks noChangeArrowheads="1"/>
              </p:cNvSpPr>
              <p:nvPr/>
            </p:nvSpPr>
            <p:spPr bwMode="auto">
              <a:xfrm>
                <a:off x="4008438" y="5281613"/>
                <a:ext cx="34925" cy="38100"/>
              </a:xfrm>
              <a:custGeom>
                <a:avLst/>
                <a:gdLst>
                  <a:gd name="T0" fmla="*/ 46 w 96"/>
                  <a:gd name="T1" fmla="*/ 103 h 104"/>
                  <a:gd name="T2" fmla="*/ 46 w 96"/>
                  <a:gd name="T3" fmla="*/ 103 h 104"/>
                  <a:gd name="T4" fmla="*/ 57 w 96"/>
                  <a:gd name="T5" fmla="*/ 103 h 104"/>
                  <a:gd name="T6" fmla="*/ 66 w 96"/>
                  <a:gd name="T7" fmla="*/ 100 h 104"/>
                  <a:gd name="T8" fmla="*/ 72 w 96"/>
                  <a:gd name="T9" fmla="*/ 95 h 104"/>
                  <a:gd name="T10" fmla="*/ 81 w 96"/>
                  <a:gd name="T11" fmla="*/ 89 h 104"/>
                  <a:gd name="T12" fmla="*/ 86 w 96"/>
                  <a:gd name="T13" fmla="*/ 83 h 104"/>
                  <a:gd name="T14" fmla="*/ 89 w 96"/>
                  <a:gd name="T15" fmla="*/ 75 h 104"/>
                  <a:gd name="T16" fmla="*/ 92 w 96"/>
                  <a:gd name="T17" fmla="*/ 66 h 104"/>
                  <a:gd name="T18" fmla="*/ 95 w 96"/>
                  <a:gd name="T19" fmla="*/ 57 h 104"/>
                  <a:gd name="T20" fmla="*/ 95 w 96"/>
                  <a:gd name="T21" fmla="*/ 46 h 104"/>
                  <a:gd name="T22" fmla="*/ 95 w 96"/>
                  <a:gd name="T23" fmla="*/ 46 h 104"/>
                  <a:gd name="T24" fmla="*/ 92 w 96"/>
                  <a:gd name="T25" fmla="*/ 37 h 104"/>
                  <a:gd name="T26" fmla="*/ 89 w 96"/>
                  <a:gd name="T27" fmla="*/ 29 h 104"/>
                  <a:gd name="T28" fmla="*/ 86 w 96"/>
                  <a:gd name="T29" fmla="*/ 20 h 104"/>
                  <a:gd name="T30" fmla="*/ 81 w 96"/>
                  <a:gd name="T31" fmla="*/ 12 h 104"/>
                  <a:gd name="T32" fmla="*/ 72 w 96"/>
                  <a:gd name="T33" fmla="*/ 6 h 104"/>
                  <a:gd name="T34" fmla="*/ 66 w 96"/>
                  <a:gd name="T35" fmla="*/ 3 h 104"/>
                  <a:gd name="T36" fmla="*/ 57 w 96"/>
                  <a:gd name="T37" fmla="*/ 0 h 104"/>
                  <a:gd name="T38" fmla="*/ 46 w 96"/>
                  <a:gd name="T39" fmla="*/ 0 h 104"/>
                  <a:gd name="T40" fmla="*/ 46 w 96"/>
                  <a:gd name="T41" fmla="*/ 0 h 104"/>
                  <a:gd name="T42" fmla="*/ 37 w 96"/>
                  <a:gd name="T43" fmla="*/ 0 h 104"/>
                  <a:gd name="T44" fmla="*/ 29 w 96"/>
                  <a:gd name="T45" fmla="*/ 3 h 104"/>
                  <a:gd name="T46" fmla="*/ 20 w 96"/>
                  <a:gd name="T47" fmla="*/ 6 h 104"/>
                  <a:gd name="T48" fmla="*/ 15 w 96"/>
                  <a:gd name="T49" fmla="*/ 12 h 104"/>
                  <a:gd name="T50" fmla="*/ 9 w 96"/>
                  <a:gd name="T51" fmla="*/ 20 h 104"/>
                  <a:gd name="T52" fmla="*/ 3 w 96"/>
                  <a:gd name="T53" fmla="*/ 29 h 104"/>
                  <a:gd name="T54" fmla="*/ 0 w 96"/>
                  <a:gd name="T55" fmla="*/ 37 h 104"/>
                  <a:gd name="T56" fmla="*/ 0 w 96"/>
                  <a:gd name="T57" fmla="*/ 46 h 104"/>
                  <a:gd name="T58" fmla="*/ 0 w 96"/>
                  <a:gd name="T59" fmla="*/ 57 h 104"/>
                  <a:gd name="T60" fmla="*/ 0 w 96"/>
                  <a:gd name="T61" fmla="*/ 57 h 104"/>
                  <a:gd name="T62" fmla="*/ 0 w 96"/>
                  <a:gd name="T63" fmla="*/ 66 h 104"/>
                  <a:gd name="T64" fmla="*/ 3 w 96"/>
                  <a:gd name="T65" fmla="*/ 75 h 104"/>
                  <a:gd name="T66" fmla="*/ 9 w 96"/>
                  <a:gd name="T67" fmla="*/ 83 h 104"/>
                  <a:gd name="T68" fmla="*/ 15 w 96"/>
                  <a:gd name="T69" fmla="*/ 89 h 104"/>
                  <a:gd name="T70" fmla="*/ 20 w 96"/>
                  <a:gd name="T71" fmla="*/ 95 h 104"/>
                  <a:gd name="T72" fmla="*/ 29 w 96"/>
                  <a:gd name="T73" fmla="*/ 100 h 104"/>
                  <a:gd name="T74" fmla="*/ 37 w 96"/>
                  <a:gd name="T75" fmla="*/ 103 h 104"/>
                  <a:gd name="T76" fmla="*/ 46 w 96"/>
                  <a:gd name="T77" fmla="*/ 10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104">
                    <a:moveTo>
                      <a:pt x="46" y="103"/>
                    </a:moveTo>
                    <a:lnTo>
                      <a:pt x="46" y="103"/>
                    </a:lnTo>
                    <a:lnTo>
                      <a:pt x="57" y="103"/>
                    </a:lnTo>
                    <a:lnTo>
                      <a:pt x="66" y="100"/>
                    </a:lnTo>
                    <a:lnTo>
                      <a:pt x="72" y="95"/>
                    </a:lnTo>
                    <a:lnTo>
                      <a:pt x="81" y="89"/>
                    </a:lnTo>
                    <a:lnTo>
                      <a:pt x="86" y="83"/>
                    </a:lnTo>
                    <a:lnTo>
                      <a:pt x="89" y="75"/>
                    </a:lnTo>
                    <a:lnTo>
                      <a:pt x="92" y="66"/>
                    </a:lnTo>
                    <a:lnTo>
                      <a:pt x="95" y="57"/>
                    </a:lnTo>
                    <a:lnTo>
                      <a:pt x="95" y="46"/>
                    </a:lnTo>
                    <a:lnTo>
                      <a:pt x="95" y="46"/>
                    </a:lnTo>
                    <a:lnTo>
                      <a:pt x="92" y="37"/>
                    </a:lnTo>
                    <a:lnTo>
                      <a:pt x="89" y="29"/>
                    </a:lnTo>
                    <a:lnTo>
                      <a:pt x="86" y="20"/>
                    </a:lnTo>
                    <a:lnTo>
                      <a:pt x="81" y="12"/>
                    </a:lnTo>
                    <a:lnTo>
                      <a:pt x="72" y="6"/>
                    </a:lnTo>
                    <a:lnTo>
                      <a:pt x="66" y="3"/>
                    </a:lnTo>
                    <a:lnTo>
                      <a:pt x="57" y="0"/>
                    </a:lnTo>
                    <a:lnTo>
                      <a:pt x="46" y="0"/>
                    </a:lnTo>
                    <a:lnTo>
                      <a:pt x="46" y="0"/>
                    </a:lnTo>
                    <a:lnTo>
                      <a:pt x="37" y="0"/>
                    </a:lnTo>
                    <a:lnTo>
                      <a:pt x="29" y="3"/>
                    </a:lnTo>
                    <a:lnTo>
                      <a:pt x="20" y="6"/>
                    </a:lnTo>
                    <a:lnTo>
                      <a:pt x="15" y="12"/>
                    </a:lnTo>
                    <a:lnTo>
                      <a:pt x="9" y="20"/>
                    </a:lnTo>
                    <a:lnTo>
                      <a:pt x="3" y="29"/>
                    </a:lnTo>
                    <a:lnTo>
                      <a:pt x="0" y="37"/>
                    </a:lnTo>
                    <a:lnTo>
                      <a:pt x="0" y="46"/>
                    </a:lnTo>
                    <a:lnTo>
                      <a:pt x="0" y="57"/>
                    </a:lnTo>
                    <a:lnTo>
                      <a:pt x="0" y="57"/>
                    </a:lnTo>
                    <a:lnTo>
                      <a:pt x="0" y="66"/>
                    </a:lnTo>
                    <a:lnTo>
                      <a:pt x="3" y="75"/>
                    </a:lnTo>
                    <a:lnTo>
                      <a:pt x="9" y="83"/>
                    </a:lnTo>
                    <a:lnTo>
                      <a:pt x="15" y="89"/>
                    </a:lnTo>
                    <a:lnTo>
                      <a:pt x="20" y="95"/>
                    </a:lnTo>
                    <a:lnTo>
                      <a:pt x="29" y="100"/>
                    </a:lnTo>
                    <a:lnTo>
                      <a:pt x="37" y="103"/>
                    </a:lnTo>
                    <a:lnTo>
                      <a:pt x="46" y="10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4" name="Freeform 4"/>
              <p:cNvSpPr>
                <a:spLocks noChangeArrowheads="1"/>
              </p:cNvSpPr>
              <p:nvPr/>
            </p:nvSpPr>
            <p:spPr bwMode="auto">
              <a:xfrm>
                <a:off x="4008438" y="5357813"/>
                <a:ext cx="34925" cy="42862"/>
              </a:xfrm>
              <a:custGeom>
                <a:avLst/>
                <a:gdLst>
                  <a:gd name="T0" fmla="*/ 0 w 96"/>
                  <a:gd name="T1" fmla="*/ 72 h 118"/>
                  <a:gd name="T2" fmla="*/ 0 w 96"/>
                  <a:gd name="T3" fmla="*/ 72 h 118"/>
                  <a:gd name="T4" fmla="*/ 0 w 96"/>
                  <a:gd name="T5" fmla="*/ 80 h 118"/>
                  <a:gd name="T6" fmla="*/ 3 w 96"/>
                  <a:gd name="T7" fmla="*/ 89 h 118"/>
                  <a:gd name="T8" fmla="*/ 9 w 96"/>
                  <a:gd name="T9" fmla="*/ 97 h 118"/>
                  <a:gd name="T10" fmla="*/ 15 w 96"/>
                  <a:gd name="T11" fmla="*/ 103 h 118"/>
                  <a:gd name="T12" fmla="*/ 20 w 96"/>
                  <a:gd name="T13" fmla="*/ 109 h 118"/>
                  <a:gd name="T14" fmla="*/ 29 w 96"/>
                  <a:gd name="T15" fmla="*/ 114 h 118"/>
                  <a:gd name="T16" fmla="*/ 37 w 96"/>
                  <a:gd name="T17" fmla="*/ 114 h 118"/>
                  <a:gd name="T18" fmla="*/ 46 w 96"/>
                  <a:gd name="T19" fmla="*/ 117 h 118"/>
                  <a:gd name="T20" fmla="*/ 46 w 96"/>
                  <a:gd name="T21" fmla="*/ 117 h 118"/>
                  <a:gd name="T22" fmla="*/ 57 w 96"/>
                  <a:gd name="T23" fmla="*/ 114 h 118"/>
                  <a:gd name="T24" fmla="*/ 66 w 96"/>
                  <a:gd name="T25" fmla="*/ 114 h 118"/>
                  <a:gd name="T26" fmla="*/ 72 w 96"/>
                  <a:gd name="T27" fmla="*/ 109 h 118"/>
                  <a:gd name="T28" fmla="*/ 81 w 96"/>
                  <a:gd name="T29" fmla="*/ 103 h 118"/>
                  <a:gd name="T30" fmla="*/ 86 w 96"/>
                  <a:gd name="T31" fmla="*/ 97 h 118"/>
                  <a:gd name="T32" fmla="*/ 89 w 96"/>
                  <a:gd name="T33" fmla="*/ 89 h 118"/>
                  <a:gd name="T34" fmla="*/ 92 w 96"/>
                  <a:gd name="T35" fmla="*/ 80 h 118"/>
                  <a:gd name="T36" fmla="*/ 95 w 96"/>
                  <a:gd name="T37" fmla="*/ 72 h 118"/>
                  <a:gd name="T38" fmla="*/ 95 w 96"/>
                  <a:gd name="T39" fmla="*/ 46 h 118"/>
                  <a:gd name="T40" fmla="*/ 95 w 96"/>
                  <a:gd name="T41" fmla="*/ 46 h 118"/>
                  <a:gd name="T42" fmla="*/ 92 w 96"/>
                  <a:gd name="T43" fmla="*/ 37 h 118"/>
                  <a:gd name="T44" fmla="*/ 89 w 96"/>
                  <a:gd name="T45" fmla="*/ 29 h 118"/>
                  <a:gd name="T46" fmla="*/ 86 w 96"/>
                  <a:gd name="T47" fmla="*/ 20 h 118"/>
                  <a:gd name="T48" fmla="*/ 81 w 96"/>
                  <a:gd name="T49" fmla="*/ 12 h 118"/>
                  <a:gd name="T50" fmla="*/ 72 w 96"/>
                  <a:gd name="T51" fmla="*/ 9 h 118"/>
                  <a:gd name="T52" fmla="*/ 66 w 96"/>
                  <a:gd name="T53" fmla="*/ 3 h 118"/>
                  <a:gd name="T54" fmla="*/ 57 w 96"/>
                  <a:gd name="T55" fmla="*/ 0 h 118"/>
                  <a:gd name="T56" fmla="*/ 46 w 96"/>
                  <a:gd name="T57" fmla="*/ 0 h 118"/>
                  <a:gd name="T58" fmla="*/ 46 w 96"/>
                  <a:gd name="T59" fmla="*/ 0 h 118"/>
                  <a:gd name="T60" fmla="*/ 37 w 96"/>
                  <a:gd name="T61" fmla="*/ 0 h 118"/>
                  <a:gd name="T62" fmla="*/ 29 w 96"/>
                  <a:gd name="T63" fmla="*/ 3 h 118"/>
                  <a:gd name="T64" fmla="*/ 20 w 96"/>
                  <a:gd name="T65" fmla="*/ 9 h 118"/>
                  <a:gd name="T66" fmla="*/ 15 w 96"/>
                  <a:gd name="T67" fmla="*/ 12 h 118"/>
                  <a:gd name="T68" fmla="*/ 9 w 96"/>
                  <a:gd name="T69" fmla="*/ 20 h 118"/>
                  <a:gd name="T70" fmla="*/ 3 w 96"/>
                  <a:gd name="T71" fmla="*/ 29 h 118"/>
                  <a:gd name="T72" fmla="*/ 0 w 96"/>
                  <a:gd name="T73" fmla="*/ 37 h 118"/>
                  <a:gd name="T74" fmla="*/ 0 w 96"/>
                  <a:gd name="T75" fmla="*/ 46 h 118"/>
                  <a:gd name="T76" fmla="*/ 0 w 96"/>
                  <a:gd name="T77" fmla="*/ 7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118">
                    <a:moveTo>
                      <a:pt x="0" y="72"/>
                    </a:moveTo>
                    <a:lnTo>
                      <a:pt x="0" y="72"/>
                    </a:lnTo>
                    <a:lnTo>
                      <a:pt x="0" y="80"/>
                    </a:lnTo>
                    <a:lnTo>
                      <a:pt x="3" y="89"/>
                    </a:lnTo>
                    <a:lnTo>
                      <a:pt x="9" y="97"/>
                    </a:lnTo>
                    <a:lnTo>
                      <a:pt x="15" y="103"/>
                    </a:lnTo>
                    <a:lnTo>
                      <a:pt x="20" y="109"/>
                    </a:lnTo>
                    <a:lnTo>
                      <a:pt x="29" y="114"/>
                    </a:lnTo>
                    <a:lnTo>
                      <a:pt x="37" y="114"/>
                    </a:lnTo>
                    <a:lnTo>
                      <a:pt x="46" y="117"/>
                    </a:lnTo>
                    <a:lnTo>
                      <a:pt x="46" y="117"/>
                    </a:lnTo>
                    <a:lnTo>
                      <a:pt x="57" y="114"/>
                    </a:lnTo>
                    <a:lnTo>
                      <a:pt x="66" y="114"/>
                    </a:lnTo>
                    <a:lnTo>
                      <a:pt x="72" y="109"/>
                    </a:lnTo>
                    <a:lnTo>
                      <a:pt x="81" y="103"/>
                    </a:lnTo>
                    <a:lnTo>
                      <a:pt x="86" y="97"/>
                    </a:lnTo>
                    <a:lnTo>
                      <a:pt x="89" y="89"/>
                    </a:lnTo>
                    <a:lnTo>
                      <a:pt x="92" y="80"/>
                    </a:lnTo>
                    <a:lnTo>
                      <a:pt x="95" y="72"/>
                    </a:lnTo>
                    <a:lnTo>
                      <a:pt x="95" y="46"/>
                    </a:lnTo>
                    <a:lnTo>
                      <a:pt x="95" y="46"/>
                    </a:lnTo>
                    <a:lnTo>
                      <a:pt x="92" y="37"/>
                    </a:lnTo>
                    <a:lnTo>
                      <a:pt x="89" y="29"/>
                    </a:lnTo>
                    <a:lnTo>
                      <a:pt x="86" y="20"/>
                    </a:lnTo>
                    <a:lnTo>
                      <a:pt x="81" y="12"/>
                    </a:lnTo>
                    <a:lnTo>
                      <a:pt x="72" y="9"/>
                    </a:lnTo>
                    <a:lnTo>
                      <a:pt x="66" y="3"/>
                    </a:lnTo>
                    <a:lnTo>
                      <a:pt x="57" y="0"/>
                    </a:lnTo>
                    <a:lnTo>
                      <a:pt x="46" y="0"/>
                    </a:lnTo>
                    <a:lnTo>
                      <a:pt x="46" y="0"/>
                    </a:lnTo>
                    <a:lnTo>
                      <a:pt x="37" y="0"/>
                    </a:lnTo>
                    <a:lnTo>
                      <a:pt x="29" y="3"/>
                    </a:lnTo>
                    <a:lnTo>
                      <a:pt x="20" y="9"/>
                    </a:lnTo>
                    <a:lnTo>
                      <a:pt x="15" y="12"/>
                    </a:lnTo>
                    <a:lnTo>
                      <a:pt x="9" y="20"/>
                    </a:lnTo>
                    <a:lnTo>
                      <a:pt x="3" y="29"/>
                    </a:lnTo>
                    <a:lnTo>
                      <a:pt x="0" y="37"/>
                    </a:lnTo>
                    <a:lnTo>
                      <a:pt x="0" y="46"/>
                    </a:lnTo>
                    <a:lnTo>
                      <a:pt x="0" y="7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5" name="Freeform 5"/>
              <p:cNvSpPr>
                <a:spLocks noChangeArrowheads="1"/>
              </p:cNvSpPr>
              <p:nvPr/>
            </p:nvSpPr>
            <p:spPr bwMode="auto">
              <a:xfrm>
                <a:off x="4008438" y="5440363"/>
                <a:ext cx="34925" cy="38100"/>
              </a:xfrm>
              <a:custGeom>
                <a:avLst/>
                <a:gdLst>
                  <a:gd name="T0" fmla="*/ 0 w 96"/>
                  <a:gd name="T1" fmla="*/ 60 h 107"/>
                  <a:gd name="T2" fmla="*/ 0 w 96"/>
                  <a:gd name="T3" fmla="*/ 60 h 107"/>
                  <a:gd name="T4" fmla="*/ 0 w 96"/>
                  <a:gd name="T5" fmla="*/ 69 h 107"/>
                  <a:gd name="T6" fmla="*/ 3 w 96"/>
                  <a:gd name="T7" fmla="*/ 77 h 107"/>
                  <a:gd name="T8" fmla="*/ 9 w 96"/>
                  <a:gd name="T9" fmla="*/ 86 h 107"/>
                  <a:gd name="T10" fmla="*/ 15 w 96"/>
                  <a:gd name="T11" fmla="*/ 92 h 107"/>
                  <a:gd name="T12" fmla="*/ 20 w 96"/>
                  <a:gd name="T13" fmla="*/ 98 h 107"/>
                  <a:gd name="T14" fmla="*/ 29 w 96"/>
                  <a:gd name="T15" fmla="*/ 103 h 107"/>
                  <a:gd name="T16" fmla="*/ 37 w 96"/>
                  <a:gd name="T17" fmla="*/ 106 h 107"/>
                  <a:gd name="T18" fmla="*/ 46 w 96"/>
                  <a:gd name="T19" fmla="*/ 106 h 107"/>
                  <a:gd name="T20" fmla="*/ 46 w 96"/>
                  <a:gd name="T21" fmla="*/ 106 h 107"/>
                  <a:gd name="T22" fmla="*/ 57 w 96"/>
                  <a:gd name="T23" fmla="*/ 106 h 107"/>
                  <a:gd name="T24" fmla="*/ 66 w 96"/>
                  <a:gd name="T25" fmla="*/ 103 h 107"/>
                  <a:gd name="T26" fmla="*/ 72 w 96"/>
                  <a:gd name="T27" fmla="*/ 98 h 107"/>
                  <a:gd name="T28" fmla="*/ 81 w 96"/>
                  <a:gd name="T29" fmla="*/ 92 h 107"/>
                  <a:gd name="T30" fmla="*/ 86 w 96"/>
                  <a:gd name="T31" fmla="*/ 86 h 107"/>
                  <a:gd name="T32" fmla="*/ 89 w 96"/>
                  <a:gd name="T33" fmla="*/ 77 h 107"/>
                  <a:gd name="T34" fmla="*/ 92 w 96"/>
                  <a:gd name="T35" fmla="*/ 69 h 107"/>
                  <a:gd name="T36" fmla="*/ 95 w 96"/>
                  <a:gd name="T37" fmla="*/ 60 h 107"/>
                  <a:gd name="T38" fmla="*/ 95 w 96"/>
                  <a:gd name="T39" fmla="*/ 49 h 107"/>
                  <a:gd name="T40" fmla="*/ 95 w 96"/>
                  <a:gd name="T41" fmla="*/ 49 h 107"/>
                  <a:gd name="T42" fmla="*/ 92 w 96"/>
                  <a:gd name="T43" fmla="*/ 38 h 107"/>
                  <a:gd name="T44" fmla="*/ 89 w 96"/>
                  <a:gd name="T45" fmla="*/ 29 h 107"/>
                  <a:gd name="T46" fmla="*/ 86 w 96"/>
                  <a:gd name="T47" fmla="*/ 20 h 107"/>
                  <a:gd name="T48" fmla="*/ 81 w 96"/>
                  <a:gd name="T49" fmla="*/ 14 h 107"/>
                  <a:gd name="T50" fmla="*/ 72 w 96"/>
                  <a:gd name="T51" fmla="*/ 9 h 107"/>
                  <a:gd name="T52" fmla="*/ 66 w 96"/>
                  <a:gd name="T53" fmla="*/ 6 h 107"/>
                  <a:gd name="T54" fmla="*/ 57 w 96"/>
                  <a:gd name="T55" fmla="*/ 3 h 107"/>
                  <a:gd name="T56" fmla="*/ 46 w 96"/>
                  <a:gd name="T57" fmla="*/ 0 h 107"/>
                  <a:gd name="T58" fmla="*/ 46 w 96"/>
                  <a:gd name="T59" fmla="*/ 0 h 107"/>
                  <a:gd name="T60" fmla="*/ 37 w 96"/>
                  <a:gd name="T61" fmla="*/ 3 h 107"/>
                  <a:gd name="T62" fmla="*/ 29 w 96"/>
                  <a:gd name="T63" fmla="*/ 6 h 107"/>
                  <a:gd name="T64" fmla="*/ 20 w 96"/>
                  <a:gd name="T65" fmla="*/ 9 h 107"/>
                  <a:gd name="T66" fmla="*/ 15 w 96"/>
                  <a:gd name="T67" fmla="*/ 14 h 107"/>
                  <a:gd name="T68" fmla="*/ 9 w 96"/>
                  <a:gd name="T69" fmla="*/ 20 h 107"/>
                  <a:gd name="T70" fmla="*/ 3 w 96"/>
                  <a:gd name="T71" fmla="*/ 29 h 107"/>
                  <a:gd name="T72" fmla="*/ 0 w 96"/>
                  <a:gd name="T73" fmla="*/ 38 h 107"/>
                  <a:gd name="T74" fmla="*/ 0 w 96"/>
                  <a:gd name="T75" fmla="*/ 49 h 107"/>
                  <a:gd name="T76" fmla="*/ 0 w 96"/>
                  <a:gd name="T77" fmla="*/ 6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107">
                    <a:moveTo>
                      <a:pt x="0" y="60"/>
                    </a:moveTo>
                    <a:lnTo>
                      <a:pt x="0" y="60"/>
                    </a:lnTo>
                    <a:lnTo>
                      <a:pt x="0" y="69"/>
                    </a:lnTo>
                    <a:lnTo>
                      <a:pt x="3" y="77"/>
                    </a:lnTo>
                    <a:lnTo>
                      <a:pt x="9" y="86"/>
                    </a:lnTo>
                    <a:lnTo>
                      <a:pt x="15" y="92"/>
                    </a:lnTo>
                    <a:lnTo>
                      <a:pt x="20" y="98"/>
                    </a:lnTo>
                    <a:lnTo>
                      <a:pt x="29" y="103"/>
                    </a:lnTo>
                    <a:lnTo>
                      <a:pt x="37" y="106"/>
                    </a:lnTo>
                    <a:lnTo>
                      <a:pt x="46" y="106"/>
                    </a:lnTo>
                    <a:lnTo>
                      <a:pt x="46" y="106"/>
                    </a:lnTo>
                    <a:lnTo>
                      <a:pt x="57" y="106"/>
                    </a:lnTo>
                    <a:lnTo>
                      <a:pt x="66" y="103"/>
                    </a:lnTo>
                    <a:lnTo>
                      <a:pt x="72" y="98"/>
                    </a:lnTo>
                    <a:lnTo>
                      <a:pt x="81" y="92"/>
                    </a:lnTo>
                    <a:lnTo>
                      <a:pt x="86" y="86"/>
                    </a:lnTo>
                    <a:lnTo>
                      <a:pt x="89" y="77"/>
                    </a:lnTo>
                    <a:lnTo>
                      <a:pt x="92" y="69"/>
                    </a:lnTo>
                    <a:lnTo>
                      <a:pt x="95" y="60"/>
                    </a:lnTo>
                    <a:lnTo>
                      <a:pt x="95" y="49"/>
                    </a:lnTo>
                    <a:lnTo>
                      <a:pt x="95" y="49"/>
                    </a:lnTo>
                    <a:lnTo>
                      <a:pt x="92" y="38"/>
                    </a:lnTo>
                    <a:lnTo>
                      <a:pt x="89" y="29"/>
                    </a:lnTo>
                    <a:lnTo>
                      <a:pt x="86" y="20"/>
                    </a:lnTo>
                    <a:lnTo>
                      <a:pt x="81" y="14"/>
                    </a:lnTo>
                    <a:lnTo>
                      <a:pt x="72" y="9"/>
                    </a:lnTo>
                    <a:lnTo>
                      <a:pt x="66" y="6"/>
                    </a:lnTo>
                    <a:lnTo>
                      <a:pt x="57" y="3"/>
                    </a:lnTo>
                    <a:lnTo>
                      <a:pt x="46" y="0"/>
                    </a:lnTo>
                    <a:lnTo>
                      <a:pt x="46" y="0"/>
                    </a:lnTo>
                    <a:lnTo>
                      <a:pt x="37" y="3"/>
                    </a:lnTo>
                    <a:lnTo>
                      <a:pt x="29" y="6"/>
                    </a:lnTo>
                    <a:lnTo>
                      <a:pt x="20" y="9"/>
                    </a:lnTo>
                    <a:lnTo>
                      <a:pt x="15" y="14"/>
                    </a:lnTo>
                    <a:lnTo>
                      <a:pt x="9" y="20"/>
                    </a:lnTo>
                    <a:lnTo>
                      <a:pt x="3" y="29"/>
                    </a:lnTo>
                    <a:lnTo>
                      <a:pt x="0" y="38"/>
                    </a:lnTo>
                    <a:lnTo>
                      <a:pt x="0" y="49"/>
                    </a:lnTo>
                    <a:lnTo>
                      <a:pt x="0" y="6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6" name="Freeform 6"/>
              <p:cNvSpPr>
                <a:spLocks noChangeArrowheads="1"/>
              </p:cNvSpPr>
              <p:nvPr/>
            </p:nvSpPr>
            <p:spPr bwMode="auto">
              <a:xfrm>
                <a:off x="3878263" y="5281613"/>
                <a:ext cx="36512" cy="34925"/>
              </a:xfrm>
              <a:custGeom>
                <a:avLst/>
                <a:gdLst>
                  <a:gd name="T0" fmla="*/ 28 w 101"/>
                  <a:gd name="T1" fmla="*/ 6 h 99"/>
                  <a:gd name="T2" fmla="*/ 19 w 101"/>
                  <a:gd name="T3" fmla="*/ 15 h 99"/>
                  <a:gd name="T4" fmla="*/ 19 w 101"/>
                  <a:gd name="T5" fmla="*/ 15 h 99"/>
                  <a:gd name="T6" fmla="*/ 11 w 101"/>
                  <a:gd name="T7" fmla="*/ 20 h 99"/>
                  <a:gd name="T8" fmla="*/ 5 w 101"/>
                  <a:gd name="T9" fmla="*/ 26 h 99"/>
                  <a:gd name="T10" fmla="*/ 2 w 101"/>
                  <a:gd name="T11" fmla="*/ 35 h 99"/>
                  <a:gd name="T12" fmla="*/ 0 w 101"/>
                  <a:gd name="T13" fmla="*/ 43 h 99"/>
                  <a:gd name="T14" fmla="*/ 0 w 101"/>
                  <a:gd name="T15" fmla="*/ 52 h 99"/>
                  <a:gd name="T16" fmla="*/ 0 w 101"/>
                  <a:gd name="T17" fmla="*/ 60 h 99"/>
                  <a:gd name="T18" fmla="*/ 2 w 101"/>
                  <a:gd name="T19" fmla="*/ 69 h 99"/>
                  <a:gd name="T20" fmla="*/ 5 w 101"/>
                  <a:gd name="T21" fmla="*/ 78 h 99"/>
                  <a:gd name="T22" fmla="*/ 5 w 101"/>
                  <a:gd name="T23" fmla="*/ 78 h 99"/>
                  <a:gd name="T24" fmla="*/ 14 w 101"/>
                  <a:gd name="T25" fmla="*/ 86 h 99"/>
                  <a:gd name="T26" fmla="*/ 22 w 101"/>
                  <a:gd name="T27" fmla="*/ 95 h 99"/>
                  <a:gd name="T28" fmla="*/ 34 w 101"/>
                  <a:gd name="T29" fmla="*/ 98 h 99"/>
                  <a:gd name="T30" fmla="*/ 45 w 101"/>
                  <a:gd name="T31" fmla="*/ 98 h 99"/>
                  <a:gd name="T32" fmla="*/ 45 w 101"/>
                  <a:gd name="T33" fmla="*/ 98 h 99"/>
                  <a:gd name="T34" fmla="*/ 57 w 101"/>
                  <a:gd name="T35" fmla="*/ 98 h 99"/>
                  <a:gd name="T36" fmla="*/ 71 w 101"/>
                  <a:gd name="T37" fmla="*/ 92 h 99"/>
                  <a:gd name="T38" fmla="*/ 80 w 101"/>
                  <a:gd name="T39" fmla="*/ 83 h 99"/>
                  <a:gd name="T40" fmla="*/ 80 w 101"/>
                  <a:gd name="T41" fmla="*/ 83 h 99"/>
                  <a:gd name="T42" fmla="*/ 88 w 101"/>
                  <a:gd name="T43" fmla="*/ 78 h 99"/>
                  <a:gd name="T44" fmla="*/ 94 w 101"/>
                  <a:gd name="T45" fmla="*/ 72 h 99"/>
                  <a:gd name="T46" fmla="*/ 97 w 101"/>
                  <a:gd name="T47" fmla="*/ 63 h 99"/>
                  <a:gd name="T48" fmla="*/ 100 w 101"/>
                  <a:gd name="T49" fmla="*/ 54 h 99"/>
                  <a:gd name="T50" fmla="*/ 100 w 101"/>
                  <a:gd name="T51" fmla="*/ 46 h 99"/>
                  <a:gd name="T52" fmla="*/ 100 w 101"/>
                  <a:gd name="T53" fmla="*/ 37 h 99"/>
                  <a:gd name="T54" fmla="*/ 97 w 101"/>
                  <a:gd name="T55" fmla="*/ 29 h 99"/>
                  <a:gd name="T56" fmla="*/ 94 w 101"/>
                  <a:gd name="T57" fmla="*/ 20 h 99"/>
                  <a:gd name="T58" fmla="*/ 94 w 101"/>
                  <a:gd name="T59" fmla="*/ 20 h 99"/>
                  <a:gd name="T60" fmla="*/ 88 w 101"/>
                  <a:gd name="T61" fmla="*/ 12 h 99"/>
                  <a:gd name="T62" fmla="*/ 80 w 101"/>
                  <a:gd name="T63" fmla="*/ 6 h 99"/>
                  <a:gd name="T64" fmla="*/ 71 w 101"/>
                  <a:gd name="T65" fmla="*/ 3 h 99"/>
                  <a:gd name="T66" fmla="*/ 63 w 101"/>
                  <a:gd name="T67" fmla="*/ 0 h 99"/>
                  <a:gd name="T68" fmla="*/ 54 w 101"/>
                  <a:gd name="T69" fmla="*/ 0 h 99"/>
                  <a:gd name="T70" fmla="*/ 45 w 101"/>
                  <a:gd name="T71" fmla="*/ 0 h 99"/>
                  <a:gd name="T72" fmla="*/ 37 w 101"/>
                  <a:gd name="T73" fmla="*/ 3 h 99"/>
                  <a:gd name="T74" fmla="*/ 28 w 101"/>
                  <a:gd name="T75" fmla="*/ 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28" y="6"/>
                    </a:moveTo>
                    <a:lnTo>
                      <a:pt x="19" y="15"/>
                    </a:lnTo>
                    <a:lnTo>
                      <a:pt x="19" y="15"/>
                    </a:lnTo>
                    <a:lnTo>
                      <a:pt x="11" y="20"/>
                    </a:lnTo>
                    <a:lnTo>
                      <a:pt x="5" y="26"/>
                    </a:lnTo>
                    <a:lnTo>
                      <a:pt x="2" y="35"/>
                    </a:lnTo>
                    <a:lnTo>
                      <a:pt x="0" y="43"/>
                    </a:lnTo>
                    <a:lnTo>
                      <a:pt x="0" y="52"/>
                    </a:lnTo>
                    <a:lnTo>
                      <a:pt x="0" y="60"/>
                    </a:lnTo>
                    <a:lnTo>
                      <a:pt x="2" y="69"/>
                    </a:lnTo>
                    <a:lnTo>
                      <a:pt x="5" y="78"/>
                    </a:lnTo>
                    <a:lnTo>
                      <a:pt x="5" y="78"/>
                    </a:lnTo>
                    <a:lnTo>
                      <a:pt x="14" y="86"/>
                    </a:lnTo>
                    <a:lnTo>
                      <a:pt x="22" y="95"/>
                    </a:lnTo>
                    <a:lnTo>
                      <a:pt x="34" y="98"/>
                    </a:lnTo>
                    <a:lnTo>
                      <a:pt x="45" y="98"/>
                    </a:lnTo>
                    <a:lnTo>
                      <a:pt x="45" y="98"/>
                    </a:lnTo>
                    <a:lnTo>
                      <a:pt x="57" y="98"/>
                    </a:lnTo>
                    <a:lnTo>
                      <a:pt x="71" y="92"/>
                    </a:lnTo>
                    <a:lnTo>
                      <a:pt x="80" y="83"/>
                    </a:lnTo>
                    <a:lnTo>
                      <a:pt x="80" y="83"/>
                    </a:lnTo>
                    <a:lnTo>
                      <a:pt x="88" y="78"/>
                    </a:lnTo>
                    <a:lnTo>
                      <a:pt x="94" y="72"/>
                    </a:lnTo>
                    <a:lnTo>
                      <a:pt x="97" y="63"/>
                    </a:lnTo>
                    <a:lnTo>
                      <a:pt x="100" y="54"/>
                    </a:lnTo>
                    <a:lnTo>
                      <a:pt x="100" y="46"/>
                    </a:lnTo>
                    <a:lnTo>
                      <a:pt x="100" y="37"/>
                    </a:lnTo>
                    <a:lnTo>
                      <a:pt x="97" y="29"/>
                    </a:lnTo>
                    <a:lnTo>
                      <a:pt x="94" y="20"/>
                    </a:lnTo>
                    <a:lnTo>
                      <a:pt x="94" y="20"/>
                    </a:lnTo>
                    <a:lnTo>
                      <a:pt x="88" y="12"/>
                    </a:lnTo>
                    <a:lnTo>
                      <a:pt x="80" y="6"/>
                    </a:lnTo>
                    <a:lnTo>
                      <a:pt x="71" y="3"/>
                    </a:lnTo>
                    <a:lnTo>
                      <a:pt x="63" y="0"/>
                    </a:lnTo>
                    <a:lnTo>
                      <a:pt x="54" y="0"/>
                    </a:lnTo>
                    <a:lnTo>
                      <a:pt x="45" y="0"/>
                    </a:lnTo>
                    <a:lnTo>
                      <a:pt x="37" y="3"/>
                    </a:lnTo>
                    <a:lnTo>
                      <a:pt x="28" y="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7" name="Freeform 7"/>
              <p:cNvSpPr>
                <a:spLocks noChangeArrowheads="1"/>
              </p:cNvSpPr>
              <p:nvPr/>
            </p:nvSpPr>
            <p:spPr bwMode="auto">
              <a:xfrm>
                <a:off x="3756025" y="5360988"/>
                <a:ext cx="39688" cy="38100"/>
              </a:xfrm>
              <a:custGeom>
                <a:avLst/>
                <a:gdLst>
                  <a:gd name="T0" fmla="*/ 40 w 112"/>
                  <a:gd name="T1" fmla="*/ 8 h 107"/>
                  <a:gd name="T2" fmla="*/ 20 w 112"/>
                  <a:gd name="T3" fmla="*/ 20 h 107"/>
                  <a:gd name="T4" fmla="*/ 20 w 112"/>
                  <a:gd name="T5" fmla="*/ 20 h 107"/>
                  <a:gd name="T6" fmla="*/ 14 w 112"/>
                  <a:gd name="T7" fmla="*/ 25 h 107"/>
                  <a:gd name="T8" fmla="*/ 8 w 112"/>
                  <a:gd name="T9" fmla="*/ 31 h 107"/>
                  <a:gd name="T10" fmla="*/ 3 w 112"/>
                  <a:gd name="T11" fmla="*/ 40 h 107"/>
                  <a:gd name="T12" fmla="*/ 0 w 112"/>
                  <a:gd name="T13" fmla="*/ 48 h 107"/>
                  <a:gd name="T14" fmla="*/ 0 w 112"/>
                  <a:gd name="T15" fmla="*/ 57 h 107"/>
                  <a:gd name="T16" fmla="*/ 0 w 112"/>
                  <a:gd name="T17" fmla="*/ 66 h 107"/>
                  <a:gd name="T18" fmla="*/ 3 w 112"/>
                  <a:gd name="T19" fmla="*/ 77 h 107"/>
                  <a:gd name="T20" fmla="*/ 8 w 112"/>
                  <a:gd name="T21" fmla="*/ 83 h 107"/>
                  <a:gd name="T22" fmla="*/ 8 w 112"/>
                  <a:gd name="T23" fmla="*/ 83 h 107"/>
                  <a:gd name="T24" fmla="*/ 17 w 112"/>
                  <a:gd name="T25" fmla="*/ 94 h 107"/>
                  <a:gd name="T26" fmla="*/ 25 w 112"/>
                  <a:gd name="T27" fmla="*/ 100 h 107"/>
                  <a:gd name="T28" fmla="*/ 34 w 112"/>
                  <a:gd name="T29" fmla="*/ 103 h 107"/>
                  <a:gd name="T30" fmla="*/ 45 w 112"/>
                  <a:gd name="T31" fmla="*/ 106 h 107"/>
                  <a:gd name="T32" fmla="*/ 45 w 112"/>
                  <a:gd name="T33" fmla="*/ 106 h 107"/>
                  <a:gd name="T34" fmla="*/ 60 w 112"/>
                  <a:gd name="T35" fmla="*/ 103 h 107"/>
                  <a:gd name="T36" fmla="*/ 71 w 112"/>
                  <a:gd name="T37" fmla="*/ 97 h 107"/>
                  <a:gd name="T38" fmla="*/ 91 w 112"/>
                  <a:gd name="T39" fmla="*/ 86 h 107"/>
                  <a:gd name="T40" fmla="*/ 91 w 112"/>
                  <a:gd name="T41" fmla="*/ 86 h 107"/>
                  <a:gd name="T42" fmla="*/ 97 w 112"/>
                  <a:gd name="T43" fmla="*/ 80 h 107"/>
                  <a:gd name="T44" fmla="*/ 103 w 112"/>
                  <a:gd name="T45" fmla="*/ 71 h 107"/>
                  <a:gd name="T46" fmla="*/ 108 w 112"/>
                  <a:gd name="T47" fmla="*/ 63 h 107"/>
                  <a:gd name="T48" fmla="*/ 111 w 112"/>
                  <a:gd name="T49" fmla="*/ 54 h 107"/>
                  <a:gd name="T50" fmla="*/ 111 w 112"/>
                  <a:gd name="T51" fmla="*/ 45 h 107"/>
                  <a:gd name="T52" fmla="*/ 111 w 112"/>
                  <a:gd name="T53" fmla="*/ 37 h 107"/>
                  <a:gd name="T54" fmla="*/ 108 w 112"/>
                  <a:gd name="T55" fmla="*/ 28 h 107"/>
                  <a:gd name="T56" fmla="*/ 103 w 112"/>
                  <a:gd name="T57" fmla="*/ 20 h 107"/>
                  <a:gd name="T58" fmla="*/ 103 w 112"/>
                  <a:gd name="T59" fmla="*/ 20 h 107"/>
                  <a:gd name="T60" fmla="*/ 97 w 112"/>
                  <a:gd name="T61" fmla="*/ 14 h 107"/>
                  <a:gd name="T62" fmla="*/ 91 w 112"/>
                  <a:gd name="T63" fmla="*/ 8 h 107"/>
                  <a:gd name="T64" fmla="*/ 83 w 112"/>
                  <a:gd name="T65" fmla="*/ 3 h 107"/>
                  <a:gd name="T66" fmla="*/ 74 w 112"/>
                  <a:gd name="T67" fmla="*/ 0 h 107"/>
                  <a:gd name="T68" fmla="*/ 66 w 112"/>
                  <a:gd name="T69" fmla="*/ 0 h 107"/>
                  <a:gd name="T70" fmla="*/ 57 w 112"/>
                  <a:gd name="T71" fmla="*/ 0 h 107"/>
                  <a:gd name="T72" fmla="*/ 48 w 112"/>
                  <a:gd name="T73" fmla="*/ 3 h 107"/>
                  <a:gd name="T74" fmla="*/ 40 w 112"/>
                  <a:gd name="T75" fmla="*/ 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07">
                    <a:moveTo>
                      <a:pt x="40" y="8"/>
                    </a:moveTo>
                    <a:lnTo>
                      <a:pt x="20" y="20"/>
                    </a:lnTo>
                    <a:lnTo>
                      <a:pt x="20" y="20"/>
                    </a:lnTo>
                    <a:lnTo>
                      <a:pt x="14" y="25"/>
                    </a:lnTo>
                    <a:lnTo>
                      <a:pt x="8" y="31"/>
                    </a:lnTo>
                    <a:lnTo>
                      <a:pt x="3" y="40"/>
                    </a:lnTo>
                    <a:lnTo>
                      <a:pt x="0" y="48"/>
                    </a:lnTo>
                    <a:lnTo>
                      <a:pt x="0" y="57"/>
                    </a:lnTo>
                    <a:lnTo>
                      <a:pt x="0" y="66"/>
                    </a:lnTo>
                    <a:lnTo>
                      <a:pt x="3" y="77"/>
                    </a:lnTo>
                    <a:lnTo>
                      <a:pt x="8" y="83"/>
                    </a:lnTo>
                    <a:lnTo>
                      <a:pt x="8" y="83"/>
                    </a:lnTo>
                    <a:lnTo>
                      <a:pt x="17" y="94"/>
                    </a:lnTo>
                    <a:lnTo>
                      <a:pt x="25" y="100"/>
                    </a:lnTo>
                    <a:lnTo>
                      <a:pt x="34" y="103"/>
                    </a:lnTo>
                    <a:lnTo>
                      <a:pt x="45" y="106"/>
                    </a:lnTo>
                    <a:lnTo>
                      <a:pt x="45" y="106"/>
                    </a:lnTo>
                    <a:lnTo>
                      <a:pt x="60" y="103"/>
                    </a:lnTo>
                    <a:lnTo>
                      <a:pt x="71" y="97"/>
                    </a:lnTo>
                    <a:lnTo>
                      <a:pt x="91" y="86"/>
                    </a:lnTo>
                    <a:lnTo>
                      <a:pt x="91" y="86"/>
                    </a:lnTo>
                    <a:lnTo>
                      <a:pt x="97" y="80"/>
                    </a:lnTo>
                    <a:lnTo>
                      <a:pt x="103" y="71"/>
                    </a:lnTo>
                    <a:lnTo>
                      <a:pt x="108" y="63"/>
                    </a:lnTo>
                    <a:lnTo>
                      <a:pt x="111" y="54"/>
                    </a:lnTo>
                    <a:lnTo>
                      <a:pt x="111" y="45"/>
                    </a:lnTo>
                    <a:lnTo>
                      <a:pt x="111" y="37"/>
                    </a:lnTo>
                    <a:lnTo>
                      <a:pt x="108" y="28"/>
                    </a:lnTo>
                    <a:lnTo>
                      <a:pt x="103" y="20"/>
                    </a:lnTo>
                    <a:lnTo>
                      <a:pt x="103" y="20"/>
                    </a:lnTo>
                    <a:lnTo>
                      <a:pt x="97" y="14"/>
                    </a:lnTo>
                    <a:lnTo>
                      <a:pt x="91" y="8"/>
                    </a:lnTo>
                    <a:lnTo>
                      <a:pt x="83" y="3"/>
                    </a:lnTo>
                    <a:lnTo>
                      <a:pt x="74" y="0"/>
                    </a:lnTo>
                    <a:lnTo>
                      <a:pt x="66" y="0"/>
                    </a:lnTo>
                    <a:lnTo>
                      <a:pt x="57" y="0"/>
                    </a:lnTo>
                    <a:lnTo>
                      <a:pt x="48" y="3"/>
                    </a:lnTo>
                    <a:lnTo>
                      <a:pt x="40" y="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8" name="Freeform 8"/>
              <p:cNvSpPr>
                <a:spLocks noChangeArrowheads="1"/>
              </p:cNvSpPr>
              <p:nvPr/>
            </p:nvSpPr>
            <p:spPr bwMode="auto">
              <a:xfrm>
                <a:off x="3816350" y="5319713"/>
                <a:ext cx="39688" cy="38100"/>
              </a:xfrm>
              <a:custGeom>
                <a:avLst/>
                <a:gdLst>
                  <a:gd name="T0" fmla="*/ 40 w 112"/>
                  <a:gd name="T1" fmla="*/ 9 h 107"/>
                  <a:gd name="T2" fmla="*/ 23 w 112"/>
                  <a:gd name="T3" fmla="*/ 20 h 107"/>
                  <a:gd name="T4" fmla="*/ 23 w 112"/>
                  <a:gd name="T5" fmla="*/ 20 h 107"/>
                  <a:gd name="T6" fmla="*/ 14 w 112"/>
                  <a:gd name="T7" fmla="*/ 26 h 107"/>
                  <a:gd name="T8" fmla="*/ 8 w 112"/>
                  <a:gd name="T9" fmla="*/ 34 h 107"/>
                  <a:gd name="T10" fmla="*/ 5 w 112"/>
                  <a:gd name="T11" fmla="*/ 43 h 107"/>
                  <a:gd name="T12" fmla="*/ 2 w 112"/>
                  <a:gd name="T13" fmla="*/ 52 h 107"/>
                  <a:gd name="T14" fmla="*/ 0 w 112"/>
                  <a:gd name="T15" fmla="*/ 60 h 107"/>
                  <a:gd name="T16" fmla="*/ 2 w 112"/>
                  <a:gd name="T17" fmla="*/ 69 h 107"/>
                  <a:gd name="T18" fmla="*/ 5 w 112"/>
                  <a:gd name="T19" fmla="*/ 77 h 107"/>
                  <a:gd name="T20" fmla="*/ 8 w 112"/>
                  <a:gd name="T21" fmla="*/ 86 h 107"/>
                  <a:gd name="T22" fmla="*/ 8 w 112"/>
                  <a:gd name="T23" fmla="*/ 86 h 107"/>
                  <a:gd name="T24" fmla="*/ 17 w 112"/>
                  <a:gd name="T25" fmla="*/ 95 h 107"/>
                  <a:gd name="T26" fmla="*/ 26 w 112"/>
                  <a:gd name="T27" fmla="*/ 100 h 107"/>
                  <a:gd name="T28" fmla="*/ 37 w 112"/>
                  <a:gd name="T29" fmla="*/ 106 h 107"/>
                  <a:gd name="T30" fmla="*/ 48 w 112"/>
                  <a:gd name="T31" fmla="*/ 106 h 107"/>
                  <a:gd name="T32" fmla="*/ 48 w 112"/>
                  <a:gd name="T33" fmla="*/ 106 h 107"/>
                  <a:gd name="T34" fmla="*/ 60 w 112"/>
                  <a:gd name="T35" fmla="*/ 103 h 107"/>
                  <a:gd name="T36" fmla="*/ 74 w 112"/>
                  <a:gd name="T37" fmla="*/ 97 h 107"/>
                  <a:gd name="T38" fmla="*/ 91 w 112"/>
                  <a:gd name="T39" fmla="*/ 86 h 107"/>
                  <a:gd name="T40" fmla="*/ 91 w 112"/>
                  <a:gd name="T41" fmla="*/ 86 h 107"/>
                  <a:gd name="T42" fmla="*/ 100 w 112"/>
                  <a:gd name="T43" fmla="*/ 80 h 107"/>
                  <a:gd name="T44" fmla="*/ 106 w 112"/>
                  <a:gd name="T45" fmla="*/ 72 h 107"/>
                  <a:gd name="T46" fmla="*/ 109 w 112"/>
                  <a:gd name="T47" fmla="*/ 66 h 107"/>
                  <a:gd name="T48" fmla="*/ 111 w 112"/>
                  <a:gd name="T49" fmla="*/ 58 h 107"/>
                  <a:gd name="T50" fmla="*/ 111 w 112"/>
                  <a:gd name="T51" fmla="*/ 49 h 107"/>
                  <a:gd name="T52" fmla="*/ 111 w 112"/>
                  <a:gd name="T53" fmla="*/ 37 h 107"/>
                  <a:gd name="T54" fmla="*/ 109 w 112"/>
                  <a:gd name="T55" fmla="*/ 29 h 107"/>
                  <a:gd name="T56" fmla="*/ 103 w 112"/>
                  <a:gd name="T57" fmla="*/ 20 h 107"/>
                  <a:gd name="T58" fmla="*/ 103 w 112"/>
                  <a:gd name="T59" fmla="*/ 20 h 107"/>
                  <a:gd name="T60" fmla="*/ 97 w 112"/>
                  <a:gd name="T61" fmla="*/ 14 h 107"/>
                  <a:gd name="T62" fmla="*/ 91 w 112"/>
                  <a:gd name="T63" fmla="*/ 9 h 107"/>
                  <a:gd name="T64" fmla="*/ 83 w 112"/>
                  <a:gd name="T65" fmla="*/ 3 h 107"/>
                  <a:gd name="T66" fmla="*/ 74 w 112"/>
                  <a:gd name="T67" fmla="*/ 3 h 107"/>
                  <a:gd name="T68" fmla="*/ 65 w 112"/>
                  <a:gd name="T69" fmla="*/ 0 h 107"/>
                  <a:gd name="T70" fmla="*/ 57 w 112"/>
                  <a:gd name="T71" fmla="*/ 3 h 107"/>
                  <a:gd name="T72" fmla="*/ 48 w 112"/>
                  <a:gd name="T73" fmla="*/ 3 h 107"/>
                  <a:gd name="T74" fmla="*/ 40 w 112"/>
                  <a:gd name="T75" fmla="*/ 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07">
                    <a:moveTo>
                      <a:pt x="40" y="9"/>
                    </a:moveTo>
                    <a:lnTo>
                      <a:pt x="23" y="20"/>
                    </a:lnTo>
                    <a:lnTo>
                      <a:pt x="23" y="20"/>
                    </a:lnTo>
                    <a:lnTo>
                      <a:pt x="14" y="26"/>
                    </a:lnTo>
                    <a:lnTo>
                      <a:pt x="8" y="34"/>
                    </a:lnTo>
                    <a:lnTo>
                      <a:pt x="5" y="43"/>
                    </a:lnTo>
                    <a:lnTo>
                      <a:pt x="2" y="52"/>
                    </a:lnTo>
                    <a:lnTo>
                      <a:pt x="0" y="60"/>
                    </a:lnTo>
                    <a:lnTo>
                      <a:pt x="2" y="69"/>
                    </a:lnTo>
                    <a:lnTo>
                      <a:pt x="5" y="77"/>
                    </a:lnTo>
                    <a:lnTo>
                      <a:pt x="8" y="86"/>
                    </a:lnTo>
                    <a:lnTo>
                      <a:pt x="8" y="86"/>
                    </a:lnTo>
                    <a:lnTo>
                      <a:pt x="17" y="95"/>
                    </a:lnTo>
                    <a:lnTo>
                      <a:pt x="26" y="100"/>
                    </a:lnTo>
                    <a:lnTo>
                      <a:pt x="37" y="106"/>
                    </a:lnTo>
                    <a:lnTo>
                      <a:pt x="48" y="106"/>
                    </a:lnTo>
                    <a:lnTo>
                      <a:pt x="48" y="106"/>
                    </a:lnTo>
                    <a:lnTo>
                      <a:pt x="60" y="103"/>
                    </a:lnTo>
                    <a:lnTo>
                      <a:pt x="74" y="97"/>
                    </a:lnTo>
                    <a:lnTo>
                      <a:pt x="91" y="86"/>
                    </a:lnTo>
                    <a:lnTo>
                      <a:pt x="91" y="86"/>
                    </a:lnTo>
                    <a:lnTo>
                      <a:pt x="100" y="80"/>
                    </a:lnTo>
                    <a:lnTo>
                      <a:pt x="106" y="72"/>
                    </a:lnTo>
                    <a:lnTo>
                      <a:pt x="109" y="66"/>
                    </a:lnTo>
                    <a:lnTo>
                      <a:pt x="111" y="58"/>
                    </a:lnTo>
                    <a:lnTo>
                      <a:pt x="111" y="49"/>
                    </a:lnTo>
                    <a:lnTo>
                      <a:pt x="111" y="37"/>
                    </a:lnTo>
                    <a:lnTo>
                      <a:pt x="109" y="29"/>
                    </a:lnTo>
                    <a:lnTo>
                      <a:pt x="103" y="20"/>
                    </a:lnTo>
                    <a:lnTo>
                      <a:pt x="103" y="20"/>
                    </a:lnTo>
                    <a:lnTo>
                      <a:pt x="97" y="14"/>
                    </a:lnTo>
                    <a:lnTo>
                      <a:pt x="91" y="9"/>
                    </a:lnTo>
                    <a:lnTo>
                      <a:pt x="83" y="3"/>
                    </a:lnTo>
                    <a:lnTo>
                      <a:pt x="74" y="3"/>
                    </a:lnTo>
                    <a:lnTo>
                      <a:pt x="65" y="0"/>
                    </a:lnTo>
                    <a:lnTo>
                      <a:pt x="57" y="3"/>
                    </a:lnTo>
                    <a:lnTo>
                      <a:pt x="48" y="3"/>
                    </a:lnTo>
                    <a:lnTo>
                      <a:pt x="40" y="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9" name="Freeform 9"/>
              <p:cNvSpPr>
                <a:spLocks noChangeArrowheads="1"/>
              </p:cNvSpPr>
              <p:nvPr/>
            </p:nvSpPr>
            <p:spPr bwMode="auto">
              <a:xfrm>
                <a:off x="3694113" y="5400675"/>
                <a:ext cx="41275" cy="38100"/>
              </a:xfrm>
              <a:custGeom>
                <a:avLst/>
                <a:gdLst>
                  <a:gd name="T0" fmla="*/ 37 w 113"/>
                  <a:gd name="T1" fmla="*/ 9 h 107"/>
                  <a:gd name="T2" fmla="*/ 20 w 113"/>
                  <a:gd name="T3" fmla="*/ 21 h 107"/>
                  <a:gd name="T4" fmla="*/ 20 w 113"/>
                  <a:gd name="T5" fmla="*/ 21 h 107"/>
                  <a:gd name="T6" fmla="*/ 14 w 113"/>
                  <a:gd name="T7" fmla="*/ 29 h 107"/>
                  <a:gd name="T8" fmla="*/ 5 w 113"/>
                  <a:gd name="T9" fmla="*/ 35 h 107"/>
                  <a:gd name="T10" fmla="*/ 2 w 113"/>
                  <a:gd name="T11" fmla="*/ 43 h 107"/>
                  <a:gd name="T12" fmla="*/ 0 w 113"/>
                  <a:gd name="T13" fmla="*/ 52 h 107"/>
                  <a:gd name="T14" fmla="*/ 0 w 113"/>
                  <a:gd name="T15" fmla="*/ 60 h 107"/>
                  <a:gd name="T16" fmla="*/ 0 w 113"/>
                  <a:gd name="T17" fmla="*/ 69 h 107"/>
                  <a:gd name="T18" fmla="*/ 2 w 113"/>
                  <a:gd name="T19" fmla="*/ 78 h 107"/>
                  <a:gd name="T20" fmla="*/ 8 w 113"/>
                  <a:gd name="T21" fmla="*/ 86 h 107"/>
                  <a:gd name="T22" fmla="*/ 8 w 113"/>
                  <a:gd name="T23" fmla="*/ 86 h 107"/>
                  <a:gd name="T24" fmla="*/ 14 w 113"/>
                  <a:gd name="T25" fmla="*/ 95 h 107"/>
                  <a:gd name="T26" fmla="*/ 25 w 113"/>
                  <a:gd name="T27" fmla="*/ 101 h 107"/>
                  <a:gd name="T28" fmla="*/ 34 w 113"/>
                  <a:gd name="T29" fmla="*/ 106 h 107"/>
                  <a:gd name="T30" fmla="*/ 46 w 113"/>
                  <a:gd name="T31" fmla="*/ 106 h 107"/>
                  <a:gd name="T32" fmla="*/ 46 w 113"/>
                  <a:gd name="T33" fmla="*/ 106 h 107"/>
                  <a:gd name="T34" fmla="*/ 60 w 113"/>
                  <a:gd name="T35" fmla="*/ 106 h 107"/>
                  <a:gd name="T36" fmla="*/ 71 w 113"/>
                  <a:gd name="T37" fmla="*/ 101 h 107"/>
                  <a:gd name="T38" fmla="*/ 88 w 113"/>
                  <a:gd name="T39" fmla="*/ 86 h 107"/>
                  <a:gd name="T40" fmla="*/ 88 w 113"/>
                  <a:gd name="T41" fmla="*/ 86 h 107"/>
                  <a:gd name="T42" fmla="*/ 97 w 113"/>
                  <a:gd name="T43" fmla="*/ 81 h 107"/>
                  <a:gd name="T44" fmla="*/ 103 w 113"/>
                  <a:gd name="T45" fmla="*/ 75 h 107"/>
                  <a:gd name="T46" fmla="*/ 106 w 113"/>
                  <a:gd name="T47" fmla="*/ 66 h 107"/>
                  <a:gd name="T48" fmla="*/ 109 w 113"/>
                  <a:gd name="T49" fmla="*/ 58 h 107"/>
                  <a:gd name="T50" fmla="*/ 112 w 113"/>
                  <a:gd name="T51" fmla="*/ 49 h 107"/>
                  <a:gd name="T52" fmla="*/ 109 w 113"/>
                  <a:gd name="T53" fmla="*/ 40 h 107"/>
                  <a:gd name="T54" fmla="*/ 109 w 113"/>
                  <a:gd name="T55" fmla="*/ 32 h 107"/>
                  <a:gd name="T56" fmla="*/ 103 w 113"/>
                  <a:gd name="T57" fmla="*/ 23 h 107"/>
                  <a:gd name="T58" fmla="*/ 103 w 113"/>
                  <a:gd name="T59" fmla="*/ 23 h 107"/>
                  <a:gd name="T60" fmla="*/ 97 w 113"/>
                  <a:gd name="T61" fmla="*/ 15 h 107"/>
                  <a:gd name="T62" fmla="*/ 88 w 113"/>
                  <a:gd name="T63" fmla="*/ 9 h 107"/>
                  <a:gd name="T64" fmla="*/ 83 w 113"/>
                  <a:gd name="T65" fmla="*/ 6 h 107"/>
                  <a:gd name="T66" fmla="*/ 74 w 113"/>
                  <a:gd name="T67" fmla="*/ 3 h 107"/>
                  <a:gd name="T68" fmla="*/ 63 w 113"/>
                  <a:gd name="T69" fmla="*/ 0 h 107"/>
                  <a:gd name="T70" fmla="*/ 54 w 113"/>
                  <a:gd name="T71" fmla="*/ 3 h 107"/>
                  <a:gd name="T72" fmla="*/ 46 w 113"/>
                  <a:gd name="T73" fmla="*/ 6 h 107"/>
                  <a:gd name="T74" fmla="*/ 37 w 113"/>
                  <a:gd name="T75" fmla="*/ 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07">
                    <a:moveTo>
                      <a:pt x="37" y="9"/>
                    </a:moveTo>
                    <a:lnTo>
                      <a:pt x="20" y="21"/>
                    </a:lnTo>
                    <a:lnTo>
                      <a:pt x="20" y="21"/>
                    </a:lnTo>
                    <a:lnTo>
                      <a:pt x="14" y="29"/>
                    </a:lnTo>
                    <a:lnTo>
                      <a:pt x="5" y="35"/>
                    </a:lnTo>
                    <a:lnTo>
                      <a:pt x="2" y="43"/>
                    </a:lnTo>
                    <a:lnTo>
                      <a:pt x="0" y="52"/>
                    </a:lnTo>
                    <a:lnTo>
                      <a:pt x="0" y="60"/>
                    </a:lnTo>
                    <a:lnTo>
                      <a:pt x="0" y="69"/>
                    </a:lnTo>
                    <a:lnTo>
                      <a:pt x="2" y="78"/>
                    </a:lnTo>
                    <a:lnTo>
                      <a:pt x="8" y="86"/>
                    </a:lnTo>
                    <a:lnTo>
                      <a:pt x="8" y="86"/>
                    </a:lnTo>
                    <a:lnTo>
                      <a:pt x="14" y="95"/>
                    </a:lnTo>
                    <a:lnTo>
                      <a:pt x="25" y="101"/>
                    </a:lnTo>
                    <a:lnTo>
                      <a:pt x="34" y="106"/>
                    </a:lnTo>
                    <a:lnTo>
                      <a:pt x="46" y="106"/>
                    </a:lnTo>
                    <a:lnTo>
                      <a:pt x="46" y="106"/>
                    </a:lnTo>
                    <a:lnTo>
                      <a:pt x="60" y="106"/>
                    </a:lnTo>
                    <a:lnTo>
                      <a:pt x="71" y="101"/>
                    </a:lnTo>
                    <a:lnTo>
                      <a:pt x="88" y="86"/>
                    </a:lnTo>
                    <a:lnTo>
                      <a:pt x="88" y="86"/>
                    </a:lnTo>
                    <a:lnTo>
                      <a:pt x="97" y="81"/>
                    </a:lnTo>
                    <a:lnTo>
                      <a:pt x="103" y="75"/>
                    </a:lnTo>
                    <a:lnTo>
                      <a:pt x="106" y="66"/>
                    </a:lnTo>
                    <a:lnTo>
                      <a:pt x="109" y="58"/>
                    </a:lnTo>
                    <a:lnTo>
                      <a:pt x="112" y="49"/>
                    </a:lnTo>
                    <a:lnTo>
                      <a:pt x="109" y="40"/>
                    </a:lnTo>
                    <a:lnTo>
                      <a:pt x="109" y="32"/>
                    </a:lnTo>
                    <a:lnTo>
                      <a:pt x="103" y="23"/>
                    </a:lnTo>
                    <a:lnTo>
                      <a:pt x="103" y="23"/>
                    </a:lnTo>
                    <a:lnTo>
                      <a:pt x="97" y="15"/>
                    </a:lnTo>
                    <a:lnTo>
                      <a:pt x="88" y="9"/>
                    </a:lnTo>
                    <a:lnTo>
                      <a:pt x="83" y="6"/>
                    </a:lnTo>
                    <a:lnTo>
                      <a:pt x="74" y="3"/>
                    </a:lnTo>
                    <a:lnTo>
                      <a:pt x="63" y="0"/>
                    </a:lnTo>
                    <a:lnTo>
                      <a:pt x="54" y="3"/>
                    </a:lnTo>
                    <a:lnTo>
                      <a:pt x="46" y="6"/>
                    </a:lnTo>
                    <a:lnTo>
                      <a:pt x="37" y="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0" name="Freeform 10"/>
              <p:cNvSpPr>
                <a:spLocks noChangeArrowheads="1"/>
              </p:cNvSpPr>
              <p:nvPr/>
            </p:nvSpPr>
            <p:spPr bwMode="auto">
              <a:xfrm>
                <a:off x="3636963" y="5441950"/>
                <a:ext cx="36512" cy="36513"/>
              </a:xfrm>
              <a:custGeom>
                <a:avLst/>
                <a:gdLst>
                  <a:gd name="T0" fmla="*/ 29 w 101"/>
                  <a:gd name="T1" fmla="*/ 8 h 101"/>
                  <a:gd name="T2" fmla="*/ 20 w 101"/>
                  <a:gd name="T3" fmla="*/ 14 h 101"/>
                  <a:gd name="T4" fmla="*/ 20 w 101"/>
                  <a:gd name="T5" fmla="*/ 14 h 101"/>
                  <a:gd name="T6" fmla="*/ 12 w 101"/>
                  <a:gd name="T7" fmla="*/ 20 h 101"/>
                  <a:gd name="T8" fmla="*/ 6 w 101"/>
                  <a:gd name="T9" fmla="*/ 29 h 101"/>
                  <a:gd name="T10" fmla="*/ 3 w 101"/>
                  <a:gd name="T11" fmla="*/ 34 h 101"/>
                  <a:gd name="T12" fmla="*/ 0 w 101"/>
                  <a:gd name="T13" fmla="*/ 43 h 101"/>
                  <a:gd name="T14" fmla="*/ 0 w 101"/>
                  <a:gd name="T15" fmla="*/ 54 h 101"/>
                  <a:gd name="T16" fmla="*/ 0 w 101"/>
                  <a:gd name="T17" fmla="*/ 63 h 101"/>
                  <a:gd name="T18" fmla="*/ 3 w 101"/>
                  <a:gd name="T19" fmla="*/ 71 h 101"/>
                  <a:gd name="T20" fmla="*/ 6 w 101"/>
                  <a:gd name="T21" fmla="*/ 80 h 101"/>
                  <a:gd name="T22" fmla="*/ 6 w 101"/>
                  <a:gd name="T23" fmla="*/ 80 h 101"/>
                  <a:gd name="T24" fmla="*/ 15 w 101"/>
                  <a:gd name="T25" fmla="*/ 89 h 101"/>
                  <a:gd name="T26" fmla="*/ 23 w 101"/>
                  <a:gd name="T27" fmla="*/ 94 h 101"/>
                  <a:gd name="T28" fmla="*/ 35 w 101"/>
                  <a:gd name="T29" fmla="*/ 97 h 101"/>
                  <a:gd name="T30" fmla="*/ 46 w 101"/>
                  <a:gd name="T31" fmla="*/ 100 h 101"/>
                  <a:gd name="T32" fmla="*/ 46 w 101"/>
                  <a:gd name="T33" fmla="*/ 100 h 101"/>
                  <a:gd name="T34" fmla="*/ 58 w 101"/>
                  <a:gd name="T35" fmla="*/ 97 h 101"/>
                  <a:gd name="T36" fmla="*/ 72 w 101"/>
                  <a:gd name="T37" fmla="*/ 92 h 101"/>
                  <a:gd name="T38" fmla="*/ 81 w 101"/>
                  <a:gd name="T39" fmla="*/ 86 h 101"/>
                  <a:gd name="T40" fmla="*/ 81 w 101"/>
                  <a:gd name="T41" fmla="*/ 86 h 101"/>
                  <a:gd name="T42" fmla="*/ 89 w 101"/>
                  <a:gd name="T43" fmla="*/ 80 h 101"/>
                  <a:gd name="T44" fmla="*/ 95 w 101"/>
                  <a:gd name="T45" fmla="*/ 71 h 101"/>
                  <a:gd name="T46" fmla="*/ 98 w 101"/>
                  <a:gd name="T47" fmla="*/ 66 h 101"/>
                  <a:gd name="T48" fmla="*/ 100 w 101"/>
                  <a:gd name="T49" fmla="*/ 57 h 101"/>
                  <a:gd name="T50" fmla="*/ 100 w 101"/>
                  <a:gd name="T51" fmla="*/ 46 h 101"/>
                  <a:gd name="T52" fmla="*/ 100 w 101"/>
                  <a:gd name="T53" fmla="*/ 37 h 101"/>
                  <a:gd name="T54" fmla="*/ 98 w 101"/>
                  <a:gd name="T55" fmla="*/ 29 h 101"/>
                  <a:gd name="T56" fmla="*/ 95 w 101"/>
                  <a:gd name="T57" fmla="*/ 20 h 101"/>
                  <a:gd name="T58" fmla="*/ 95 w 101"/>
                  <a:gd name="T59" fmla="*/ 20 h 101"/>
                  <a:gd name="T60" fmla="*/ 89 w 101"/>
                  <a:gd name="T61" fmla="*/ 14 h 101"/>
                  <a:gd name="T62" fmla="*/ 81 w 101"/>
                  <a:gd name="T63" fmla="*/ 8 h 101"/>
                  <a:gd name="T64" fmla="*/ 72 w 101"/>
                  <a:gd name="T65" fmla="*/ 3 h 101"/>
                  <a:gd name="T66" fmla="*/ 63 w 101"/>
                  <a:gd name="T67" fmla="*/ 0 h 101"/>
                  <a:gd name="T68" fmla="*/ 55 w 101"/>
                  <a:gd name="T69" fmla="*/ 0 h 101"/>
                  <a:gd name="T70" fmla="*/ 46 w 101"/>
                  <a:gd name="T71" fmla="*/ 0 h 101"/>
                  <a:gd name="T72" fmla="*/ 37 w 101"/>
                  <a:gd name="T73" fmla="*/ 3 h 101"/>
                  <a:gd name="T74" fmla="*/ 29 w 101"/>
                  <a:gd name="T75"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29" y="8"/>
                    </a:moveTo>
                    <a:lnTo>
                      <a:pt x="20" y="14"/>
                    </a:lnTo>
                    <a:lnTo>
                      <a:pt x="20" y="14"/>
                    </a:lnTo>
                    <a:lnTo>
                      <a:pt x="12" y="20"/>
                    </a:lnTo>
                    <a:lnTo>
                      <a:pt x="6" y="29"/>
                    </a:lnTo>
                    <a:lnTo>
                      <a:pt x="3" y="34"/>
                    </a:lnTo>
                    <a:lnTo>
                      <a:pt x="0" y="43"/>
                    </a:lnTo>
                    <a:lnTo>
                      <a:pt x="0" y="54"/>
                    </a:lnTo>
                    <a:lnTo>
                      <a:pt x="0" y="63"/>
                    </a:lnTo>
                    <a:lnTo>
                      <a:pt x="3" y="71"/>
                    </a:lnTo>
                    <a:lnTo>
                      <a:pt x="6" y="80"/>
                    </a:lnTo>
                    <a:lnTo>
                      <a:pt x="6" y="80"/>
                    </a:lnTo>
                    <a:lnTo>
                      <a:pt x="15" y="89"/>
                    </a:lnTo>
                    <a:lnTo>
                      <a:pt x="23" y="94"/>
                    </a:lnTo>
                    <a:lnTo>
                      <a:pt x="35" y="97"/>
                    </a:lnTo>
                    <a:lnTo>
                      <a:pt x="46" y="100"/>
                    </a:lnTo>
                    <a:lnTo>
                      <a:pt x="46" y="100"/>
                    </a:lnTo>
                    <a:lnTo>
                      <a:pt x="58" y="97"/>
                    </a:lnTo>
                    <a:lnTo>
                      <a:pt x="72" y="92"/>
                    </a:lnTo>
                    <a:lnTo>
                      <a:pt x="81" y="86"/>
                    </a:lnTo>
                    <a:lnTo>
                      <a:pt x="81" y="86"/>
                    </a:lnTo>
                    <a:lnTo>
                      <a:pt x="89" y="80"/>
                    </a:lnTo>
                    <a:lnTo>
                      <a:pt x="95" y="71"/>
                    </a:lnTo>
                    <a:lnTo>
                      <a:pt x="98" y="66"/>
                    </a:lnTo>
                    <a:lnTo>
                      <a:pt x="100" y="57"/>
                    </a:lnTo>
                    <a:lnTo>
                      <a:pt x="100" y="46"/>
                    </a:lnTo>
                    <a:lnTo>
                      <a:pt x="100" y="37"/>
                    </a:lnTo>
                    <a:lnTo>
                      <a:pt x="98" y="29"/>
                    </a:lnTo>
                    <a:lnTo>
                      <a:pt x="95" y="20"/>
                    </a:lnTo>
                    <a:lnTo>
                      <a:pt x="95" y="20"/>
                    </a:lnTo>
                    <a:lnTo>
                      <a:pt x="89" y="14"/>
                    </a:lnTo>
                    <a:lnTo>
                      <a:pt x="81" y="8"/>
                    </a:lnTo>
                    <a:lnTo>
                      <a:pt x="72" y="3"/>
                    </a:lnTo>
                    <a:lnTo>
                      <a:pt x="63" y="0"/>
                    </a:lnTo>
                    <a:lnTo>
                      <a:pt x="55" y="0"/>
                    </a:lnTo>
                    <a:lnTo>
                      <a:pt x="46" y="0"/>
                    </a:lnTo>
                    <a:lnTo>
                      <a:pt x="37" y="3"/>
                    </a:lnTo>
                    <a:lnTo>
                      <a:pt x="29" y="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1" name="Freeform 11"/>
              <p:cNvSpPr>
                <a:spLocks noChangeArrowheads="1"/>
              </p:cNvSpPr>
              <p:nvPr/>
            </p:nvSpPr>
            <p:spPr bwMode="auto">
              <a:xfrm>
                <a:off x="4137025" y="5281613"/>
                <a:ext cx="38100" cy="34925"/>
              </a:xfrm>
              <a:custGeom>
                <a:avLst/>
                <a:gdLst>
                  <a:gd name="T0" fmla="*/ 83 w 105"/>
                  <a:gd name="T1" fmla="*/ 15 h 99"/>
                  <a:gd name="T2" fmla="*/ 75 w 105"/>
                  <a:gd name="T3" fmla="*/ 6 h 99"/>
                  <a:gd name="T4" fmla="*/ 75 w 105"/>
                  <a:gd name="T5" fmla="*/ 6 h 99"/>
                  <a:gd name="T6" fmla="*/ 66 w 105"/>
                  <a:gd name="T7" fmla="*/ 3 h 99"/>
                  <a:gd name="T8" fmla="*/ 58 w 105"/>
                  <a:gd name="T9" fmla="*/ 0 h 99"/>
                  <a:gd name="T10" fmla="*/ 46 w 105"/>
                  <a:gd name="T11" fmla="*/ 0 h 99"/>
                  <a:gd name="T12" fmla="*/ 38 w 105"/>
                  <a:gd name="T13" fmla="*/ 0 h 99"/>
                  <a:gd name="T14" fmla="*/ 29 w 105"/>
                  <a:gd name="T15" fmla="*/ 3 h 99"/>
                  <a:gd name="T16" fmla="*/ 23 w 105"/>
                  <a:gd name="T17" fmla="*/ 6 h 99"/>
                  <a:gd name="T18" fmla="*/ 15 w 105"/>
                  <a:gd name="T19" fmla="*/ 12 h 99"/>
                  <a:gd name="T20" fmla="*/ 9 w 105"/>
                  <a:gd name="T21" fmla="*/ 20 h 99"/>
                  <a:gd name="T22" fmla="*/ 9 w 105"/>
                  <a:gd name="T23" fmla="*/ 20 h 99"/>
                  <a:gd name="T24" fmla="*/ 3 w 105"/>
                  <a:gd name="T25" fmla="*/ 29 h 99"/>
                  <a:gd name="T26" fmla="*/ 3 w 105"/>
                  <a:gd name="T27" fmla="*/ 37 h 99"/>
                  <a:gd name="T28" fmla="*/ 0 w 105"/>
                  <a:gd name="T29" fmla="*/ 46 h 99"/>
                  <a:gd name="T30" fmla="*/ 3 w 105"/>
                  <a:gd name="T31" fmla="*/ 54 h 99"/>
                  <a:gd name="T32" fmla="*/ 3 w 105"/>
                  <a:gd name="T33" fmla="*/ 63 h 99"/>
                  <a:gd name="T34" fmla="*/ 9 w 105"/>
                  <a:gd name="T35" fmla="*/ 72 h 99"/>
                  <a:gd name="T36" fmla="*/ 15 w 105"/>
                  <a:gd name="T37" fmla="*/ 78 h 99"/>
                  <a:gd name="T38" fmla="*/ 23 w 105"/>
                  <a:gd name="T39" fmla="*/ 83 h 99"/>
                  <a:gd name="T40" fmla="*/ 32 w 105"/>
                  <a:gd name="T41" fmla="*/ 92 h 99"/>
                  <a:gd name="T42" fmla="*/ 32 w 105"/>
                  <a:gd name="T43" fmla="*/ 92 h 99"/>
                  <a:gd name="T44" fmla="*/ 43 w 105"/>
                  <a:gd name="T45" fmla="*/ 98 h 99"/>
                  <a:gd name="T46" fmla="*/ 58 w 105"/>
                  <a:gd name="T47" fmla="*/ 98 h 99"/>
                  <a:gd name="T48" fmla="*/ 58 w 105"/>
                  <a:gd name="T49" fmla="*/ 98 h 99"/>
                  <a:gd name="T50" fmla="*/ 69 w 105"/>
                  <a:gd name="T51" fmla="*/ 98 h 99"/>
                  <a:gd name="T52" fmla="*/ 78 w 105"/>
                  <a:gd name="T53" fmla="*/ 95 h 99"/>
                  <a:gd name="T54" fmla="*/ 89 w 105"/>
                  <a:gd name="T55" fmla="*/ 86 h 99"/>
                  <a:gd name="T56" fmla="*/ 95 w 105"/>
                  <a:gd name="T57" fmla="*/ 78 h 99"/>
                  <a:gd name="T58" fmla="*/ 95 w 105"/>
                  <a:gd name="T59" fmla="*/ 78 h 99"/>
                  <a:gd name="T60" fmla="*/ 101 w 105"/>
                  <a:gd name="T61" fmla="*/ 69 h 99"/>
                  <a:gd name="T62" fmla="*/ 104 w 105"/>
                  <a:gd name="T63" fmla="*/ 60 h 99"/>
                  <a:gd name="T64" fmla="*/ 104 w 105"/>
                  <a:gd name="T65" fmla="*/ 52 h 99"/>
                  <a:gd name="T66" fmla="*/ 104 w 105"/>
                  <a:gd name="T67" fmla="*/ 43 h 99"/>
                  <a:gd name="T68" fmla="*/ 101 w 105"/>
                  <a:gd name="T69" fmla="*/ 35 h 99"/>
                  <a:gd name="T70" fmla="*/ 98 w 105"/>
                  <a:gd name="T71" fmla="*/ 26 h 99"/>
                  <a:gd name="T72" fmla="*/ 92 w 105"/>
                  <a:gd name="T73" fmla="*/ 20 h 99"/>
                  <a:gd name="T74" fmla="*/ 83 w 105"/>
                  <a:gd name="T75"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99">
                    <a:moveTo>
                      <a:pt x="83" y="15"/>
                    </a:moveTo>
                    <a:lnTo>
                      <a:pt x="75" y="6"/>
                    </a:lnTo>
                    <a:lnTo>
                      <a:pt x="75" y="6"/>
                    </a:lnTo>
                    <a:lnTo>
                      <a:pt x="66" y="3"/>
                    </a:lnTo>
                    <a:lnTo>
                      <a:pt x="58" y="0"/>
                    </a:lnTo>
                    <a:lnTo>
                      <a:pt x="46" y="0"/>
                    </a:lnTo>
                    <a:lnTo>
                      <a:pt x="38" y="0"/>
                    </a:lnTo>
                    <a:lnTo>
                      <a:pt x="29" y="3"/>
                    </a:lnTo>
                    <a:lnTo>
                      <a:pt x="23" y="6"/>
                    </a:lnTo>
                    <a:lnTo>
                      <a:pt x="15" y="12"/>
                    </a:lnTo>
                    <a:lnTo>
                      <a:pt x="9" y="20"/>
                    </a:lnTo>
                    <a:lnTo>
                      <a:pt x="9" y="20"/>
                    </a:lnTo>
                    <a:lnTo>
                      <a:pt x="3" y="29"/>
                    </a:lnTo>
                    <a:lnTo>
                      <a:pt x="3" y="37"/>
                    </a:lnTo>
                    <a:lnTo>
                      <a:pt x="0" y="46"/>
                    </a:lnTo>
                    <a:lnTo>
                      <a:pt x="3" y="54"/>
                    </a:lnTo>
                    <a:lnTo>
                      <a:pt x="3" y="63"/>
                    </a:lnTo>
                    <a:lnTo>
                      <a:pt x="9" y="72"/>
                    </a:lnTo>
                    <a:lnTo>
                      <a:pt x="15" y="78"/>
                    </a:lnTo>
                    <a:lnTo>
                      <a:pt x="23" y="83"/>
                    </a:lnTo>
                    <a:lnTo>
                      <a:pt x="32" y="92"/>
                    </a:lnTo>
                    <a:lnTo>
                      <a:pt x="32" y="92"/>
                    </a:lnTo>
                    <a:lnTo>
                      <a:pt x="43" y="98"/>
                    </a:lnTo>
                    <a:lnTo>
                      <a:pt x="58" y="98"/>
                    </a:lnTo>
                    <a:lnTo>
                      <a:pt x="58" y="98"/>
                    </a:lnTo>
                    <a:lnTo>
                      <a:pt x="69" y="98"/>
                    </a:lnTo>
                    <a:lnTo>
                      <a:pt x="78" y="95"/>
                    </a:lnTo>
                    <a:lnTo>
                      <a:pt x="89" y="86"/>
                    </a:lnTo>
                    <a:lnTo>
                      <a:pt x="95" y="78"/>
                    </a:lnTo>
                    <a:lnTo>
                      <a:pt x="95" y="78"/>
                    </a:lnTo>
                    <a:lnTo>
                      <a:pt x="101" y="69"/>
                    </a:lnTo>
                    <a:lnTo>
                      <a:pt x="104" y="60"/>
                    </a:lnTo>
                    <a:lnTo>
                      <a:pt x="104" y="52"/>
                    </a:lnTo>
                    <a:lnTo>
                      <a:pt x="104" y="43"/>
                    </a:lnTo>
                    <a:lnTo>
                      <a:pt x="101" y="35"/>
                    </a:lnTo>
                    <a:lnTo>
                      <a:pt x="98" y="26"/>
                    </a:lnTo>
                    <a:lnTo>
                      <a:pt x="92" y="20"/>
                    </a:lnTo>
                    <a:lnTo>
                      <a:pt x="83" y="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2" name="Freeform 12"/>
              <p:cNvSpPr>
                <a:spLocks noChangeArrowheads="1"/>
              </p:cNvSpPr>
              <p:nvPr/>
            </p:nvSpPr>
            <p:spPr bwMode="auto">
              <a:xfrm>
                <a:off x="4256088" y="5360988"/>
                <a:ext cx="39687" cy="38100"/>
              </a:xfrm>
              <a:custGeom>
                <a:avLst/>
                <a:gdLst>
                  <a:gd name="T0" fmla="*/ 88 w 112"/>
                  <a:gd name="T1" fmla="*/ 20 h 107"/>
                  <a:gd name="T2" fmla="*/ 71 w 112"/>
                  <a:gd name="T3" fmla="*/ 8 h 107"/>
                  <a:gd name="T4" fmla="*/ 71 w 112"/>
                  <a:gd name="T5" fmla="*/ 8 h 107"/>
                  <a:gd name="T6" fmla="*/ 63 w 112"/>
                  <a:gd name="T7" fmla="*/ 3 h 107"/>
                  <a:gd name="T8" fmla="*/ 54 w 112"/>
                  <a:gd name="T9" fmla="*/ 0 h 107"/>
                  <a:gd name="T10" fmla="*/ 46 w 112"/>
                  <a:gd name="T11" fmla="*/ 0 h 107"/>
                  <a:gd name="T12" fmla="*/ 37 w 112"/>
                  <a:gd name="T13" fmla="*/ 0 h 107"/>
                  <a:gd name="T14" fmla="*/ 28 w 112"/>
                  <a:gd name="T15" fmla="*/ 3 h 107"/>
                  <a:gd name="T16" fmla="*/ 20 w 112"/>
                  <a:gd name="T17" fmla="*/ 8 h 107"/>
                  <a:gd name="T18" fmla="*/ 14 w 112"/>
                  <a:gd name="T19" fmla="*/ 14 h 107"/>
                  <a:gd name="T20" fmla="*/ 8 w 112"/>
                  <a:gd name="T21" fmla="*/ 20 h 107"/>
                  <a:gd name="T22" fmla="*/ 8 w 112"/>
                  <a:gd name="T23" fmla="*/ 20 h 107"/>
                  <a:gd name="T24" fmla="*/ 2 w 112"/>
                  <a:gd name="T25" fmla="*/ 28 h 107"/>
                  <a:gd name="T26" fmla="*/ 0 w 112"/>
                  <a:gd name="T27" fmla="*/ 37 h 107"/>
                  <a:gd name="T28" fmla="*/ 0 w 112"/>
                  <a:gd name="T29" fmla="*/ 45 h 107"/>
                  <a:gd name="T30" fmla="*/ 0 w 112"/>
                  <a:gd name="T31" fmla="*/ 54 h 107"/>
                  <a:gd name="T32" fmla="*/ 2 w 112"/>
                  <a:gd name="T33" fmla="*/ 63 h 107"/>
                  <a:gd name="T34" fmla="*/ 5 w 112"/>
                  <a:gd name="T35" fmla="*/ 71 h 107"/>
                  <a:gd name="T36" fmla="*/ 14 w 112"/>
                  <a:gd name="T37" fmla="*/ 80 h 107"/>
                  <a:gd name="T38" fmla="*/ 20 w 112"/>
                  <a:gd name="T39" fmla="*/ 86 h 107"/>
                  <a:gd name="T40" fmla="*/ 37 w 112"/>
                  <a:gd name="T41" fmla="*/ 97 h 107"/>
                  <a:gd name="T42" fmla="*/ 37 w 112"/>
                  <a:gd name="T43" fmla="*/ 97 h 107"/>
                  <a:gd name="T44" fmla="*/ 51 w 112"/>
                  <a:gd name="T45" fmla="*/ 103 h 107"/>
                  <a:gd name="T46" fmla="*/ 63 w 112"/>
                  <a:gd name="T47" fmla="*/ 106 h 107"/>
                  <a:gd name="T48" fmla="*/ 63 w 112"/>
                  <a:gd name="T49" fmla="*/ 106 h 107"/>
                  <a:gd name="T50" fmla="*/ 74 w 112"/>
                  <a:gd name="T51" fmla="*/ 103 h 107"/>
                  <a:gd name="T52" fmla="*/ 86 w 112"/>
                  <a:gd name="T53" fmla="*/ 100 h 107"/>
                  <a:gd name="T54" fmla="*/ 94 w 112"/>
                  <a:gd name="T55" fmla="*/ 94 h 107"/>
                  <a:gd name="T56" fmla="*/ 103 w 112"/>
                  <a:gd name="T57" fmla="*/ 83 h 107"/>
                  <a:gd name="T58" fmla="*/ 103 w 112"/>
                  <a:gd name="T59" fmla="*/ 83 h 107"/>
                  <a:gd name="T60" fmla="*/ 109 w 112"/>
                  <a:gd name="T61" fmla="*/ 77 h 107"/>
                  <a:gd name="T62" fmla="*/ 109 w 112"/>
                  <a:gd name="T63" fmla="*/ 66 h 107"/>
                  <a:gd name="T64" fmla="*/ 111 w 112"/>
                  <a:gd name="T65" fmla="*/ 57 h 107"/>
                  <a:gd name="T66" fmla="*/ 109 w 112"/>
                  <a:gd name="T67" fmla="*/ 48 h 107"/>
                  <a:gd name="T68" fmla="*/ 106 w 112"/>
                  <a:gd name="T69" fmla="*/ 40 h 107"/>
                  <a:gd name="T70" fmla="*/ 103 w 112"/>
                  <a:gd name="T71" fmla="*/ 31 h 107"/>
                  <a:gd name="T72" fmla="*/ 97 w 112"/>
                  <a:gd name="T73" fmla="*/ 25 h 107"/>
                  <a:gd name="T74" fmla="*/ 88 w 112"/>
                  <a:gd name="T75" fmla="*/ 2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07">
                    <a:moveTo>
                      <a:pt x="88" y="20"/>
                    </a:moveTo>
                    <a:lnTo>
                      <a:pt x="71" y="8"/>
                    </a:lnTo>
                    <a:lnTo>
                      <a:pt x="71" y="8"/>
                    </a:lnTo>
                    <a:lnTo>
                      <a:pt x="63" y="3"/>
                    </a:lnTo>
                    <a:lnTo>
                      <a:pt x="54" y="0"/>
                    </a:lnTo>
                    <a:lnTo>
                      <a:pt x="46" y="0"/>
                    </a:lnTo>
                    <a:lnTo>
                      <a:pt x="37" y="0"/>
                    </a:lnTo>
                    <a:lnTo>
                      <a:pt x="28" y="3"/>
                    </a:lnTo>
                    <a:lnTo>
                      <a:pt x="20" y="8"/>
                    </a:lnTo>
                    <a:lnTo>
                      <a:pt x="14" y="14"/>
                    </a:lnTo>
                    <a:lnTo>
                      <a:pt x="8" y="20"/>
                    </a:lnTo>
                    <a:lnTo>
                      <a:pt x="8" y="20"/>
                    </a:lnTo>
                    <a:lnTo>
                      <a:pt x="2" y="28"/>
                    </a:lnTo>
                    <a:lnTo>
                      <a:pt x="0" y="37"/>
                    </a:lnTo>
                    <a:lnTo>
                      <a:pt x="0" y="45"/>
                    </a:lnTo>
                    <a:lnTo>
                      <a:pt x="0" y="54"/>
                    </a:lnTo>
                    <a:lnTo>
                      <a:pt x="2" y="63"/>
                    </a:lnTo>
                    <a:lnTo>
                      <a:pt x="5" y="71"/>
                    </a:lnTo>
                    <a:lnTo>
                      <a:pt x="14" y="80"/>
                    </a:lnTo>
                    <a:lnTo>
                      <a:pt x="20" y="86"/>
                    </a:lnTo>
                    <a:lnTo>
                      <a:pt x="37" y="97"/>
                    </a:lnTo>
                    <a:lnTo>
                      <a:pt x="37" y="97"/>
                    </a:lnTo>
                    <a:lnTo>
                      <a:pt x="51" y="103"/>
                    </a:lnTo>
                    <a:lnTo>
                      <a:pt x="63" y="106"/>
                    </a:lnTo>
                    <a:lnTo>
                      <a:pt x="63" y="106"/>
                    </a:lnTo>
                    <a:lnTo>
                      <a:pt x="74" y="103"/>
                    </a:lnTo>
                    <a:lnTo>
                      <a:pt x="86" y="100"/>
                    </a:lnTo>
                    <a:lnTo>
                      <a:pt x="94" y="94"/>
                    </a:lnTo>
                    <a:lnTo>
                      <a:pt x="103" y="83"/>
                    </a:lnTo>
                    <a:lnTo>
                      <a:pt x="103" y="83"/>
                    </a:lnTo>
                    <a:lnTo>
                      <a:pt x="109" y="77"/>
                    </a:lnTo>
                    <a:lnTo>
                      <a:pt x="109" y="66"/>
                    </a:lnTo>
                    <a:lnTo>
                      <a:pt x="111" y="57"/>
                    </a:lnTo>
                    <a:lnTo>
                      <a:pt x="109" y="48"/>
                    </a:lnTo>
                    <a:lnTo>
                      <a:pt x="106" y="40"/>
                    </a:lnTo>
                    <a:lnTo>
                      <a:pt x="103" y="31"/>
                    </a:lnTo>
                    <a:lnTo>
                      <a:pt x="97" y="25"/>
                    </a:lnTo>
                    <a:lnTo>
                      <a:pt x="88" y="2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3" name="Freeform 13"/>
              <p:cNvSpPr>
                <a:spLocks noChangeArrowheads="1"/>
              </p:cNvSpPr>
              <p:nvPr/>
            </p:nvSpPr>
            <p:spPr bwMode="auto">
              <a:xfrm>
                <a:off x="4195763" y="5319713"/>
                <a:ext cx="39687" cy="38100"/>
              </a:xfrm>
              <a:custGeom>
                <a:avLst/>
                <a:gdLst>
                  <a:gd name="T0" fmla="*/ 89 w 109"/>
                  <a:gd name="T1" fmla="*/ 20 h 107"/>
                  <a:gd name="T2" fmla="*/ 71 w 109"/>
                  <a:gd name="T3" fmla="*/ 9 h 107"/>
                  <a:gd name="T4" fmla="*/ 71 w 109"/>
                  <a:gd name="T5" fmla="*/ 9 h 107"/>
                  <a:gd name="T6" fmla="*/ 63 w 109"/>
                  <a:gd name="T7" fmla="*/ 3 h 107"/>
                  <a:gd name="T8" fmla="*/ 54 w 109"/>
                  <a:gd name="T9" fmla="*/ 3 h 107"/>
                  <a:gd name="T10" fmla="*/ 45 w 109"/>
                  <a:gd name="T11" fmla="*/ 0 h 107"/>
                  <a:gd name="T12" fmla="*/ 37 w 109"/>
                  <a:gd name="T13" fmla="*/ 3 h 107"/>
                  <a:gd name="T14" fmla="*/ 28 w 109"/>
                  <a:gd name="T15" fmla="*/ 3 h 107"/>
                  <a:gd name="T16" fmla="*/ 20 w 109"/>
                  <a:gd name="T17" fmla="*/ 9 h 107"/>
                  <a:gd name="T18" fmla="*/ 11 w 109"/>
                  <a:gd name="T19" fmla="*/ 14 h 107"/>
                  <a:gd name="T20" fmla="*/ 5 w 109"/>
                  <a:gd name="T21" fmla="*/ 20 h 107"/>
                  <a:gd name="T22" fmla="*/ 5 w 109"/>
                  <a:gd name="T23" fmla="*/ 20 h 107"/>
                  <a:gd name="T24" fmla="*/ 3 w 109"/>
                  <a:gd name="T25" fmla="*/ 29 h 107"/>
                  <a:gd name="T26" fmla="*/ 0 w 109"/>
                  <a:gd name="T27" fmla="*/ 37 h 107"/>
                  <a:gd name="T28" fmla="*/ 0 w 109"/>
                  <a:gd name="T29" fmla="*/ 49 h 107"/>
                  <a:gd name="T30" fmla="*/ 0 w 109"/>
                  <a:gd name="T31" fmla="*/ 58 h 107"/>
                  <a:gd name="T32" fmla="*/ 3 w 109"/>
                  <a:gd name="T33" fmla="*/ 66 h 107"/>
                  <a:gd name="T34" fmla="*/ 5 w 109"/>
                  <a:gd name="T35" fmla="*/ 72 h 107"/>
                  <a:gd name="T36" fmla="*/ 11 w 109"/>
                  <a:gd name="T37" fmla="*/ 80 h 107"/>
                  <a:gd name="T38" fmla="*/ 20 w 109"/>
                  <a:gd name="T39" fmla="*/ 86 h 107"/>
                  <a:gd name="T40" fmla="*/ 37 w 109"/>
                  <a:gd name="T41" fmla="*/ 97 h 107"/>
                  <a:gd name="T42" fmla="*/ 37 w 109"/>
                  <a:gd name="T43" fmla="*/ 97 h 107"/>
                  <a:gd name="T44" fmla="*/ 51 w 109"/>
                  <a:gd name="T45" fmla="*/ 103 h 107"/>
                  <a:gd name="T46" fmla="*/ 63 w 109"/>
                  <a:gd name="T47" fmla="*/ 106 h 107"/>
                  <a:gd name="T48" fmla="*/ 63 w 109"/>
                  <a:gd name="T49" fmla="*/ 106 h 107"/>
                  <a:gd name="T50" fmla="*/ 74 w 109"/>
                  <a:gd name="T51" fmla="*/ 106 h 107"/>
                  <a:gd name="T52" fmla="*/ 86 w 109"/>
                  <a:gd name="T53" fmla="*/ 100 h 107"/>
                  <a:gd name="T54" fmla="*/ 94 w 109"/>
                  <a:gd name="T55" fmla="*/ 95 h 107"/>
                  <a:gd name="T56" fmla="*/ 103 w 109"/>
                  <a:gd name="T57" fmla="*/ 86 h 107"/>
                  <a:gd name="T58" fmla="*/ 103 w 109"/>
                  <a:gd name="T59" fmla="*/ 86 h 107"/>
                  <a:gd name="T60" fmla="*/ 106 w 109"/>
                  <a:gd name="T61" fmla="*/ 77 h 107"/>
                  <a:gd name="T62" fmla="*/ 108 w 109"/>
                  <a:gd name="T63" fmla="*/ 69 h 107"/>
                  <a:gd name="T64" fmla="*/ 108 w 109"/>
                  <a:gd name="T65" fmla="*/ 60 h 107"/>
                  <a:gd name="T66" fmla="*/ 108 w 109"/>
                  <a:gd name="T67" fmla="*/ 52 h 107"/>
                  <a:gd name="T68" fmla="*/ 106 w 109"/>
                  <a:gd name="T69" fmla="*/ 43 h 107"/>
                  <a:gd name="T70" fmla="*/ 103 w 109"/>
                  <a:gd name="T71" fmla="*/ 34 h 107"/>
                  <a:gd name="T72" fmla="*/ 97 w 109"/>
                  <a:gd name="T73" fmla="*/ 26 h 107"/>
                  <a:gd name="T74" fmla="*/ 89 w 109"/>
                  <a:gd name="T75" fmla="*/ 2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9" h="107">
                    <a:moveTo>
                      <a:pt x="89" y="20"/>
                    </a:moveTo>
                    <a:lnTo>
                      <a:pt x="71" y="9"/>
                    </a:lnTo>
                    <a:lnTo>
                      <a:pt x="71" y="9"/>
                    </a:lnTo>
                    <a:lnTo>
                      <a:pt x="63" y="3"/>
                    </a:lnTo>
                    <a:lnTo>
                      <a:pt x="54" y="3"/>
                    </a:lnTo>
                    <a:lnTo>
                      <a:pt x="45" y="0"/>
                    </a:lnTo>
                    <a:lnTo>
                      <a:pt x="37" y="3"/>
                    </a:lnTo>
                    <a:lnTo>
                      <a:pt x="28" y="3"/>
                    </a:lnTo>
                    <a:lnTo>
                      <a:pt x="20" y="9"/>
                    </a:lnTo>
                    <a:lnTo>
                      <a:pt x="11" y="14"/>
                    </a:lnTo>
                    <a:lnTo>
                      <a:pt x="5" y="20"/>
                    </a:lnTo>
                    <a:lnTo>
                      <a:pt x="5" y="20"/>
                    </a:lnTo>
                    <a:lnTo>
                      <a:pt x="3" y="29"/>
                    </a:lnTo>
                    <a:lnTo>
                      <a:pt x="0" y="37"/>
                    </a:lnTo>
                    <a:lnTo>
                      <a:pt x="0" y="49"/>
                    </a:lnTo>
                    <a:lnTo>
                      <a:pt x="0" y="58"/>
                    </a:lnTo>
                    <a:lnTo>
                      <a:pt x="3" y="66"/>
                    </a:lnTo>
                    <a:lnTo>
                      <a:pt x="5" y="72"/>
                    </a:lnTo>
                    <a:lnTo>
                      <a:pt x="11" y="80"/>
                    </a:lnTo>
                    <a:lnTo>
                      <a:pt x="20" y="86"/>
                    </a:lnTo>
                    <a:lnTo>
                      <a:pt x="37" y="97"/>
                    </a:lnTo>
                    <a:lnTo>
                      <a:pt x="37" y="97"/>
                    </a:lnTo>
                    <a:lnTo>
                      <a:pt x="51" y="103"/>
                    </a:lnTo>
                    <a:lnTo>
                      <a:pt x="63" y="106"/>
                    </a:lnTo>
                    <a:lnTo>
                      <a:pt x="63" y="106"/>
                    </a:lnTo>
                    <a:lnTo>
                      <a:pt x="74" y="106"/>
                    </a:lnTo>
                    <a:lnTo>
                      <a:pt x="86" y="100"/>
                    </a:lnTo>
                    <a:lnTo>
                      <a:pt x="94" y="95"/>
                    </a:lnTo>
                    <a:lnTo>
                      <a:pt x="103" y="86"/>
                    </a:lnTo>
                    <a:lnTo>
                      <a:pt x="103" y="86"/>
                    </a:lnTo>
                    <a:lnTo>
                      <a:pt x="106" y="77"/>
                    </a:lnTo>
                    <a:lnTo>
                      <a:pt x="108" y="69"/>
                    </a:lnTo>
                    <a:lnTo>
                      <a:pt x="108" y="60"/>
                    </a:lnTo>
                    <a:lnTo>
                      <a:pt x="108" y="52"/>
                    </a:lnTo>
                    <a:lnTo>
                      <a:pt x="106" y="43"/>
                    </a:lnTo>
                    <a:lnTo>
                      <a:pt x="103" y="34"/>
                    </a:lnTo>
                    <a:lnTo>
                      <a:pt x="97" y="26"/>
                    </a:lnTo>
                    <a:lnTo>
                      <a:pt x="89" y="2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4" name="Freeform 14"/>
              <p:cNvSpPr>
                <a:spLocks noChangeArrowheads="1"/>
              </p:cNvSpPr>
              <p:nvPr/>
            </p:nvSpPr>
            <p:spPr bwMode="auto">
              <a:xfrm>
                <a:off x="4318000" y="5400675"/>
                <a:ext cx="39688" cy="38100"/>
              </a:xfrm>
              <a:custGeom>
                <a:avLst/>
                <a:gdLst>
                  <a:gd name="T0" fmla="*/ 91 w 112"/>
                  <a:gd name="T1" fmla="*/ 21 h 107"/>
                  <a:gd name="T2" fmla="*/ 71 w 112"/>
                  <a:gd name="T3" fmla="*/ 9 h 107"/>
                  <a:gd name="T4" fmla="*/ 71 w 112"/>
                  <a:gd name="T5" fmla="*/ 9 h 107"/>
                  <a:gd name="T6" fmla="*/ 63 w 112"/>
                  <a:gd name="T7" fmla="*/ 6 h 107"/>
                  <a:gd name="T8" fmla="*/ 54 w 112"/>
                  <a:gd name="T9" fmla="*/ 3 h 107"/>
                  <a:gd name="T10" fmla="*/ 45 w 112"/>
                  <a:gd name="T11" fmla="*/ 0 h 107"/>
                  <a:gd name="T12" fmla="*/ 37 w 112"/>
                  <a:gd name="T13" fmla="*/ 3 h 107"/>
                  <a:gd name="T14" fmla="*/ 28 w 112"/>
                  <a:gd name="T15" fmla="*/ 6 h 107"/>
                  <a:gd name="T16" fmla="*/ 20 w 112"/>
                  <a:gd name="T17" fmla="*/ 9 h 107"/>
                  <a:gd name="T18" fmla="*/ 14 w 112"/>
                  <a:gd name="T19" fmla="*/ 15 h 107"/>
                  <a:gd name="T20" fmla="*/ 8 w 112"/>
                  <a:gd name="T21" fmla="*/ 23 h 107"/>
                  <a:gd name="T22" fmla="*/ 8 w 112"/>
                  <a:gd name="T23" fmla="*/ 23 h 107"/>
                  <a:gd name="T24" fmla="*/ 3 w 112"/>
                  <a:gd name="T25" fmla="*/ 32 h 107"/>
                  <a:gd name="T26" fmla="*/ 0 w 112"/>
                  <a:gd name="T27" fmla="*/ 40 h 107"/>
                  <a:gd name="T28" fmla="*/ 0 w 112"/>
                  <a:gd name="T29" fmla="*/ 49 h 107"/>
                  <a:gd name="T30" fmla="*/ 0 w 112"/>
                  <a:gd name="T31" fmla="*/ 58 h 107"/>
                  <a:gd name="T32" fmla="*/ 3 w 112"/>
                  <a:gd name="T33" fmla="*/ 66 h 107"/>
                  <a:gd name="T34" fmla="*/ 8 w 112"/>
                  <a:gd name="T35" fmla="*/ 75 h 107"/>
                  <a:gd name="T36" fmla="*/ 14 w 112"/>
                  <a:gd name="T37" fmla="*/ 81 h 107"/>
                  <a:gd name="T38" fmla="*/ 20 w 112"/>
                  <a:gd name="T39" fmla="*/ 86 h 107"/>
                  <a:gd name="T40" fmla="*/ 40 w 112"/>
                  <a:gd name="T41" fmla="*/ 101 h 107"/>
                  <a:gd name="T42" fmla="*/ 40 w 112"/>
                  <a:gd name="T43" fmla="*/ 101 h 107"/>
                  <a:gd name="T44" fmla="*/ 51 w 112"/>
                  <a:gd name="T45" fmla="*/ 106 h 107"/>
                  <a:gd name="T46" fmla="*/ 66 w 112"/>
                  <a:gd name="T47" fmla="*/ 106 h 107"/>
                  <a:gd name="T48" fmla="*/ 66 w 112"/>
                  <a:gd name="T49" fmla="*/ 106 h 107"/>
                  <a:gd name="T50" fmla="*/ 77 w 112"/>
                  <a:gd name="T51" fmla="*/ 106 h 107"/>
                  <a:gd name="T52" fmla="*/ 86 w 112"/>
                  <a:gd name="T53" fmla="*/ 101 h 107"/>
                  <a:gd name="T54" fmla="*/ 97 w 112"/>
                  <a:gd name="T55" fmla="*/ 95 h 107"/>
                  <a:gd name="T56" fmla="*/ 103 w 112"/>
                  <a:gd name="T57" fmla="*/ 86 h 107"/>
                  <a:gd name="T58" fmla="*/ 103 w 112"/>
                  <a:gd name="T59" fmla="*/ 86 h 107"/>
                  <a:gd name="T60" fmla="*/ 108 w 112"/>
                  <a:gd name="T61" fmla="*/ 78 h 107"/>
                  <a:gd name="T62" fmla="*/ 111 w 112"/>
                  <a:gd name="T63" fmla="*/ 69 h 107"/>
                  <a:gd name="T64" fmla="*/ 111 w 112"/>
                  <a:gd name="T65" fmla="*/ 60 h 107"/>
                  <a:gd name="T66" fmla="*/ 111 w 112"/>
                  <a:gd name="T67" fmla="*/ 52 h 107"/>
                  <a:gd name="T68" fmla="*/ 108 w 112"/>
                  <a:gd name="T69" fmla="*/ 43 h 107"/>
                  <a:gd name="T70" fmla="*/ 103 w 112"/>
                  <a:gd name="T71" fmla="*/ 35 h 107"/>
                  <a:gd name="T72" fmla="*/ 97 w 112"/>
                  <a:gd name="T73" fmla="*/ 29 h 107"/>
                  <a:gd name="T74" fmla="*/ 91 w 112"/>
                  <a:gd name="T75" fmla="*/ 2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07">
                    <a:moveTo>
                      <a:pt x="91" y="21"/>
                    </a:moveTo>
                    <a:lnTo>
                      <a:pt x="71" y="9"/>
                    </a:lnTo>
                    <a:lnTo>
                      <a:pt x="71" y="9"/>
                    </a:lnTo>
                    <a:lnTo>
                      <a:pt x="63" y="6"/>
                    </a:lnTo>
                    <a:lnTo>
                      <a:pt x="54" y="3"/>
                    </a:lnTo>
                    <a:lnTo>
                      <a:pt x="45" y="0"/>
                    </a:lnTo>
                    <a:lnTo>
                      <a:pt x="37" y="3"/>
                    </a:lnTo>
                    <a:lnTo>
                      <a:pt x="28" y="6"/>
                    </a:lnTo>
                    <a:lnTo>
                      <a:pt x="20" y="9"/>
                    </a:lnTo>
                    <a:lnTo>
                      <a:pt x="14" y="15"/>
                    </a:lnTo>
                    <a:lnTo>
                      <a:pt x="8" y="23"/>
                    </a:lnTo>
                    <a:lnTo>
                      <a:pt x="8" y="23"/>
                    </a:lnTo>
                    <a:lnTo>
                      <a:pt x="3" y="32"/>
                    </a:lnTo>
                    <a:lnTo>
                      <a:pt x="0" y="40"/>
                    </a:lnTo>
                    <a:lnTo>
                      <a:pt x="0" y="49"/>
                    </a:lnTo>
                    <a:lnTo>
                      <a:pt x="0" y="58"/>
                    </a:lnTo>
                    <a:lnTo>
                      <a:pt x="3" y="66"/>
                    </a:lnTo>
                    <a:lnTo>
                      <a:pt x="8" y="75"/>
                    </a:lnTo>
                    <a:lnTo>
                      <a:pt x="14" y="81"/>
                    </a:lnTo>
                    <a:lnTo>
                      <a:pt x="20" y="86"/>
                    </a:lnTo>
                    <a:lnTo>
                      <a:pt x="40" y="101"/>
                    </a:lnTo>
                    <a:lnTo>
                      <a:pt x="40" y="101"/>
                    </a:lnTo>
                    <a:lnTo>
                      <a:pt x="51" y="106"/>
                    </a:lnTo>
                    <a:lnTo>
                      <a:pt x="66" y="106"/>
                    </a:lnTo>
                    <a:lnTo>
                      <a:pt x="66" y="106"/>
                    </a:lnTo>
                    <a:lnTo>
                      <a:pt x="77" y="106"/>
                    </a:lnTo>
                    <a:lnTo>
                      <a:pt x="86" y="101"/>
                    </a:lnTo>
                    <a:lnTo>
                      <a:pt x="97" y="95"/>
                    </a:lnTo>
                    <a:lnTo>
                      <a:pt x="103" y="86"/>
                    </a:lnTo>
                    <a:lnTo>
                      <a:pt x="103" y="86"/>
                    </a:lnTo>
                    <a:lnTo>
                      <a:pt x="108" y="78"/>
                    </a:lnTo>
                    <a:lnTo>
                      <a:pt x="111" y="69"/>
                    </a:lnTo>
                    <a:lnTo>
                      <a:pt x="111" y="60"/>
                    </a:lnTo>
                    <a:lnTo>
                      <a:pt x="111" y="52"/>
                    </a:lnTo>
                    <a:lnTo>
                      <a:pt x="108" y="43"/>
                    </a:lnTo>
                    <a:lnTo>
                      <a:pt x="103" y="35"/>
                    </a:lnTo>
                    <a:lnTo>
                      <a:pt x="97" y="29"/>
                    </a:lnTo>
                    <a:lnTo>
                      <a:pt x="91" y="2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5" name="Freeform 15"/>
              <p:cNvSpPr>
                <a:spLocks noChangeArrowheads="1"/>
              </p:cNvSpPr>
              <p:nvPr/>
            </p:nvSpPr>
            <p:spPr bwMode="auto">
              <a:xfrm>
                <a:off x="4378325" y="5441950"/>
                <a:ext cx="38100" cy="36513"/>
              </a:xfrm>
              <a:custGeom>
                <a:avLst/>
                <a:gdLst>
                  <a:gd name="T0" fmla="*/ 24 w 105"/>
                  <a:gd name="T1" fmla="*/ 86 h 101"/>
                  <a:gd name="T2" fmla="*/ 32 w 105"/>
                  <a:gd name="T3" fmla="*/ 92 h 101"/>
                  <a:gd name="T4" fmla="*/ 32 w 105"/>
                  <a:gd name="T5" fmla="*/ 92 h 101"/>
                  <a:gd name="T6" fmla="*/ 44 w 105"/>
                  <a:gd name="T7" fmla="*/ 97 h 101"/>
                  <a:gd name="T8" fmla="*/ 58 w 105"/>
                  <a:gd name="T9" fmla="*/ 100 h 101"/>
                  <a:gd name="T10" fmla="*/ 58 w 105"/>
                  <a:gd name="T11" fmla="*/ 100 h 101"/>
                  <a:gd name="T12" fmla="*/ 69 w 105"/>
                  <a:gd name="T13" fmla="*/ 97 h 101"/>
                  <a:gd name="T14" fmla="*/ 81 w 105"/>
                  <a:gd name="T15" fmla="*/ 94 h 101"/>
                  <a:gd name="T16" fmla="*/ 89 w 105"/>
                  <a:gd name="T17" fmla="*/ 89 h 101"/>
                  <a:gd name="T18" fmla="*/ 95 w 105"/>
                  <a:gd name="T19" fmla="*/ 80 h 101"/>
                  <a:gd name="T20" fmla="*/ 95 w 105"/>
                  <a:gd name="T21" fmla="*/ 80 h 101"/>
                  <a:gd name="T22" fmla="*/ 101 w 105"/>
                  <a:gd name="T23" fmla="*/ 71 h 101"/>
                  <a:gd name="T24" fmla="*/ 104 w 105"/>
                  <a:gd name="T25" fmla="*/ 63 h 101"/>
                  <a:gd name="T26" fmla="*/ 104 w 105"/>
                  <a:gd name="T27" fmla="*/ 54 h 101"/>
                  <a:gd name="T28" fmla="*/ 104 w 105"/>
                  <a:gd name="T29" fmla="*/ 43 h 101"/>
                  <a:gd name="T30" fmla="*/ 101 w 105"/>
                  <a:gd name="T31" fmla="*/ 34 h 101"/>
                  <a:gd name="T32" fmla="*/ 98 w 105"/>
                  <a:gd name="T33" fmla="*/ 29 h 101"/>
                  <a:gd name="T34" fmla="*/ 92 w 105"/>
                  <a:gd name="T35" fmla="*/ 20 h 101"/>
                  <a:gd name="T36" fmla="*/ 84 w 105"/>
                  <a:gd name="T37" fmla="*/ 14 h 101"/>
                  <a:gd name="T38" fmla="*/ 75 w 105"/>
                  <a:gd name="T39" fmla="*/ 8 h 101"/>
                  <a:gd name="T40" fmla="*/ 75 w 105"/>
                  <a:gd name="T41" fmla="*/ 8 h 101"/>
                  <a:gd name="T42" fmla="*/ 66 w 105"/>
                  <a:gd name="T43" fmla="*/ 3 h 101"/>
                  <a:gd name="T44" fmla="*/ 58 w 105"/>
                  <a:gd name="T45" fmla="*/ 0 h 101"/>
                  <a:gd name="T46" fmla="*/ 49 w 105"/>
                  <a:gd name="T47" fmla="*/ 0 h 101"/>
                  <a:gd name="T48" fmla="*/ 38 w 105"/>
                  <a:gd name="T49" fmla="*/ 0 h 101"/>
                  <a:gd name="T50" fmla="*/ 29 w 105"/>
                  <a:gd name="T51" fmla="*/ 3 h 101"/>
                  <a:gd name="T52" fmla="*/ 24 w 105"/>
                  <a:gd name="T53" fmla="*/ 8 h 101"/>
                  <a:gd name="T54" fmla="*/ 15 w 105"/>
                  <a:gd name="T55" fmla="*/ 14 h 101"/>
                  <a:gd name="T56" fmla="*/ 9 w 105"/>
                  <a:gd name="T57" fmla="*/ 20 h 101"/>
                  <a:gd name="T58" fmla="*/ 9 w 105"/>
                  <a:gd name="T59" fmla="*/ 20 h 101"/>
                  <a:gd name="T60" fmla="*/ 6 w 105"/>
                  <a:gd name="T61" fmla="*/ 29 h 101"/>
                  <a:gd name="T62" fmla="*/ 3 w 105"/>
                  <a:gd name="T63" fmla="*/ 37 h 101"/>
                  <a:gd name="T64" fmla="*/ 0 w 105"/>
                  <a:gd name="T65" fmla="*/ 46 h 101"/>
                  <a:gd name="T66" fmla="*/ 3 w 105"/>
                  <a:gd name="T67" fmla="*/ 57 h 101"/>
                  <a:gd name="T68" fmla="*/ 6 w 105"/>
                  <a:gd name="T69" fmla="*/ 66 h 101"/>
                  <a:gd name="T70" fmla="*/ 9 w 105"/>
                  <a:gd name="T71" fmla="*/ 71 h 101"/>
                  <a:gd name="T72" fmla="*/ 15 w 105"/>
                  <a:gd name="T73" fmla="*/ 80 h 101"/>
                  <a:gd name="T74" fmla="*/ 24 w 105"/>
                  <a:gd name="T75" fmla="*/ 8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1">
                    <a:moveTo>
                      <a:pt x="24" y="86"/>
                    </a:moveTo>
                    <a:lnTo>
                      <a:pt x="32" y="92"/>
                    </a:lnTo>
                    <a:lnTo>
                      <a:pt x="32" y="92"/>
                    </a:lnTo>
                    <a:lnTo>
                      <a:pt x="44" y="97"/>
                    </a:lnTo>
                    <a:lnTo>
                      <a:pt x="58" y="100"/>
                    </a:lnTo>
                    <a:lnTo>
                      <a:pt x="58" y="100"/>
                    </a:lnTo>
                    <a:lnTo>
                      <a:pt x="69" y="97"/>
                    </a:lnTo>
                    <a:lnTo>
                      <a:pt x="81" y="94"/>
                    </a:lnTo>
                    <a:lnTo>
                      <a:pt x="89" y="89"/>
                    </a:lnTo>
                    <a:lnTo>
                      <a:pt x="95" y="80"/>
                    </a:lnTo>
                    <a:lnTo>
                      <a:pt x="95" y="80"/>
                    </a:lnTo>
                    <a:lnTo>
                      <a:pt x="101" y="71"/>
                    </a:lnTo>
                    <a:lnTo>
                      <a:pt x="104" y="63"/>
                    </a:lnTo>
                    <a:lnTo>
                      <a:pt x="104" y="54"/>
                    </a:lnTo>
                    <a:lnTo>
                      <a:pt x="104" y="43"/>
                    </a:lnTo>
                    <a:lnTo>
                      <a:pt x="101" y="34"/>
                    </a:lnTo>
                    <a:lnTo>
                      <a:pt x="98" y="29"/>
                    </a:lnTo>
                    <a:lnTo>
                      <a:pt x="92" y="20"/>
                    </a:lnTo>
                    <a:lnTo>
                      <a:pt x="84" y="14"/>
                    </a:lnTo>
                    <a:lnTo>
                      <a:pt x="75" y="8"/>
                    </a:lnTo>
                    <a:lnTo>
                      <a:pt x="75" y="8"/>
                    </a:lnTo>
                    <a:lnTo>
                      <a:pt x="66" y="3"/>
                    </a:lnTo>
                    <a:lnTo>
                      <a:pt x="58" y="0"/>
                    </a:lnTo>
                    <a:lnTo>
                      <a:pt x="49" y="0"/>
                    </a:lnTo>
                    <a:lnTo>
                      <a:pt x="38" y="0"/>
                    </a:lnTo>
                    <a:lnTo>
                      <a:pt x="29" y="3"/>
                    </a:lnTo>
                    <a:lnTo>
                      <a:pt x="24" y="8"/>
                    </a:lnTo>
                    <a:lnTo>
                      <a:pt x="15" y="14"/>
                    </a:lnTo>
                    <a:lnTo>
                      <a:pt x="9" y="20"/>
                    </a:lnTo>
                    <a:lnTo>
                      <a:pt x="9" y="20"/>
                    </a:lnTo>
                    <a:lnTo>
                      <a:pt x="6" y="29"/>
                    </a:lnTo>
                    <a:lnTo>
                      <a:pt x="3" y="37"/>
                    </a:lnTo>
                    <a:lnTo>
                      <a:pt x="0" y="46"/>
                    </a:lnTo>
                    <a:lnTo>
                      <a:pt x="3" y="57"/>
                    </a:lnTo>
                    <a:lnTo>
                      <a:pt x="6" y="66"/>
                    </a:lnTo>
                    <a:lnTo>
                      <a:pt x="9" y="71"/>
                    </a:lnTo>
                    <a:lnTo>
                      <a:pt x="15" y="80"/>
                    </a:lnTo>
                    <a:lnTo>
                      <a:pt x="24" y="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6" name="Freeform 16"/>
              <p:cNvSpPr>
                <a:spLocks noChangeArrowheads="1"/>
              </p:cNvSpPr>
              <p:nvPr/>
            </p:nvSpPr>
            <p:spPr bwMode="auto">
              <a:xfrm>
                <a:off x="3465513" y="5534025"/>
                <a:ext cx="204787" cy="196850"/>
              </a:xfrm>
              <a:custGeom>
                <a:avLst/>
                <a:gdLst>
                  <a:gd name="T0" fmla="*/ 561 w 568"/>
                  <a:gd name="T1" fmla="*/ 220 h 548"/>
                  <a:gd name="T2" fmla="*/ 495 w 568"/>
                  <a:gd name="T3" fmla="*/ 91 h 548"/>
                  <a:gd name="T4" fmla="*/ 381 w 568"/>
                  <a:gd name="T5" fmla="*/ 17 h 548"/>
                  <a:gd name="T6" fmla="*/ 315 w 568"/>
                  <a:gd name="T7" fmla="*/ 0 h 548"/>
                  <a:gd name="T8" fmla="*/ 289 w 568"/>
                  <a:gd name="T9" fmla="*/ 0 h 548"/>
                  <a:gd name="T10" fmla="*/ 260 w 568"/>
                  <a:gd name="T11" fmla="*/ 0 h 548"/>
                  <a:gd name="T12" fmla="*/ 200 w 568"/>
                  <a:gd name="T13" fmla="*/ 11 h 548"/>
                  <a:gd name="T14" fmla="*/ 163 w 568"/>
                  <a:gd name="T15" fmla="*/ 28 h 548"/>
                  <a:gd name="T16" fmla="*/ 80 w 568"/>
                  <a:gd name="T17" fmla="*/ 86 h 548"/>
                  <a:gd name="T18" fmla="*/ 26 w 568"/>
                  <a:gd name="T19" fmla="*/ 166 h 548"/>
                  <a:gd name="T20" fmla="*/ 8 w 568"/>
                  <a:gd name="T21" fmla="*/ 220 h 548"/>
                  <a:gd name="T22" fmla="*/ 3 w 568"/>
                  <a:gd name="T23" fmla="*/ 258 h 548"/>
                  <a:gd name="T24" fmla="*/ 3 w 568"/>
                  <a:gd name="T25" fmla="*/ 309 h 548"/>
                  <a:gd name="T26" fmla="*/ 17 w 568"/>
                  <a:gd name="T27" fmla="*/ 375 h 548"/>
                  <a:gd name="T28" fmla="*/ 83 w 568"/>
                  <a:gd name="T29" fmla="*/ 478 h 548"/>
                  <a:gd name="T30" fmla="*/ 166 w 568"/>
                  <a:gd name="T31" fmla="*/ 530 h 548"/>
                  <a:gd name="T32" fmla="*/ 221 w 568"/>
                  <a:gd name="T33" fmla="*/ 544 h 548"/>
                  <a:gd name="T34" fmla="*/ 260 w 568"/>
                  <a:gd name="T35" fmla="*/ 547 h 548"/>
                  <a:gd name="T36" fmla="*/ 286 w 568"/>
                  <a:gd name="T37" fmla="*/ 547 h 548"/>
                  <a:gd name="T38" fmla="*/ 249 w 568"/>
                  <a:gd name="T39" fmla="*/ 539 h 548"/>
                  <a:gd name="T40" fmla="*/ 223 w 568"/>
                  <a:gd name="T41" fmla="*/ 530 h 548"/>
                  <a:gd name="T42" fmla="*/ 160 w 568"/>
                  <a:gd name="T43" fmla="*/ 495 h 548"/>
                  <a:gd name="T44" fmla="*/ 100 w 568"/>
                  <a:gd name="T45" fmla="*/ 429 h 548"/>
                  <a:gd name="T46" fmla="*/ 77 w 568"/>
                  <a:gd name="T47" fmla="*/ 384 h 548"/>
                  <a:gd name="T48" fmla="*/ 71 w 568"/>
                  <a:gd name="T49" fmla="*/ 361 h 548"/>
                  <a:gd name="T50" fmla="*/ 63 w 568"/>
                  <a:gd name="T51" fmla="*/ 306 h 548"/>
                  <a:gd name="T52" fmla="*/ 66 w 568"/>
                  <a:gd name="T53" fmla="*/ 278 h 548"/>
                  <a:gd name="T54" fmla="*/ 74 w 568"/>
                  <a:gd name="T55" fmla="*/ 238 h 548"/>
                  <a:gd name="T56" fmla="*/ 106 w 568"/>
                  <a:gd name="T57" fmla="*/ 172 h 548"/>
                  <a:gd name="T58" fmla="*/ 123 w 568"/>
                  <a:gd name="T59" fmla="*/ 149 h 548"/>
                  <a:gd name="T60" fmla="*/ 195 w 568"/>
                  <a:gd name="T61" fmla="*/ 97 h 548"/>
                  <a:gd name="T62" fmla="*/ 223 w 568"/>
                  <a:gd name="T63" fmla="*/ 86 h 548"/>
                  <a:gd name="T64" fmla="*/ 266 w 568"/>
                  <a:gd name="T65" fmla="*/ 77 h 548"/>
                  <a:gd name="T66" fmla="*/ 298 w 568"/>
                  <a:gd name="T67" fmla="*/ 77 h 548"/>
                  <a:gd name="T68" fmla="*/ 315 w 568"/>
                  <a:gd name="T69" fmla="*/ 77 h 548"/>
                  <a:gd name="T70" fmla="*/ 355 w 568"/>
                  <a:gd name="T71" fmla="*/ 89 h 548"/>
                  <a:gd name="T72" fmla="*/ 398 w 568"/>
                  <a:gd name="T73" fmla="*/ 106 h 548"/>
                  <a:gd name="T74" fmla="*/ 444 w 568"/>
                  <a:gd name="T75" fmla="*/ 140 h 548"/>
                  <a:gd name="T76" fmla="*/ 501 w 568"/>
                  <a:gd name="T77" fmla="*/ 238 h 548"/>
                  <a:gd name="T78" fmla="*/ 510 w 568"/>
                  <a:gd name="T79" fmla="*/ 275 h 548"/>
                  <a:gd name="T80" fmla="*/ 512 w 568"/>
                  <a:gd name="T81" fmla="*/ 292 h 548"/>
                  <a:gd name="T82" fmla="*/ 512 w 568"/>
                  <a:gd name="T83" fmla="*/ 315 h 548"/>
                  <a:gd name="T84" fmla="*/ 510 w 568"/>
                  <a:gd name="T85" fmla="*/ 341 h 548"/>
                  <a:gd name="T86" fmla="*/ 478 w 568"/>
                  <a:gd name="T87" fmla="*/ 429 h 548"/>
                  <a:gd name="T88" fmla="*/ 418 w 568"/>
                  <a:gd name="T89" fmla="*/ 498 h 548"/>
                  <a:gd name="T90" fmla="*/ 381 w 568"/>
                  <a:gd name="T91" fmla="*/ 524 h 548"/>
                  <a:gd name="T92" fmla="*/ 381 w 568"/>
                  <a:gd name="T93" fmla="*/ 530 h 548"/>
                  <a:gd name="T94" fmla="*/ 458 w 568"/>
                  <a:gd name="T95" fmla="*/ 492 h 548"/>
                  <a:gd name="T96" fmla="*/ 521 w 568"/>
                  <a:gd name="T97" fmla="*/ 427 h 548"/>
                  <a:gd name="T98" fmla="*/ 556 w 568"/>
                  <a:gd name="T99" fmla="*/ 358 h 548"/>
                  <a:gd name="T100" fmla="*/ 564 w 568"/>
                  <a:gd name="T101" fmla="*/ 321 h 548"/>
                  <a:gd name="T102" fmla="*/ 567 w 568"/>
                  <a:gd name="T103" fmla="*/ 292 h 548"/>
                  <a:gd name="T104" fmla="*/ 567 w 568"/>
                  <a:gd name="T105" fmla="*/ 264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68" h="548">
                    <a:moveTo>
                      <a:pt x="567" y="264"/>
                    </a:moveTo>
                    <a:lnTo>
                      <a:pt x="567" y="264"/>
                    </a:lnTo>
                    <a:lnTo>
                      <a:pt x="567" y="255"/>
                    </a:lnTo>
                    <a:lnTo>
                      <a:pt x="567" y="255"/>
                    </a:lnTo>
                    <a:lnTo>
                      <a:pt x="561" y="220"/>
                    </a:lnTo>
                    <a:lnTo>
                      <a:pt x="553" y="186"/>
                    </a:lnTo>
                    <a:lnTo>
                      <a:pt x="538" y="154"/>
                    </a:lnTo>
                    <a:lnTo>
                      <a:pt x="518" y="120"/>
                    </a:lnTo>
                    <a:lnTo>
                      <a:pt x="518" y="120"/>
                    </a:lnTo>
                    <a:lnTo>
                      <a:pt x="495" y="91"/>
                    </a:lnTo>
                    <a:lnTo>
                      <a:pt x="467" y="66"/>
                    </a:lnTo>
                    <a:lnTo>
                      <a:pt x="435" y="43"/>
                    </a:lnTo>
                    <a:lnTo>
                      <a:pt x="398" y="23"/>
                    </a:lnTo>
                    <a:lnTo>
                      <a:pt x="398" y="23"/>
                    </a:lnTo>
                    <a:lnTo>
                      <a:pt x="381" y="17"/>
                    </a:lnTo>
                    <a:lnTo>
                      <a:pt x="361" y="8"/>
                    </a:lnTo>
                    <a:lnTo>
                      <a:pt x="361" y="8"/>
                    </a:lnTo>
                    <a:lnTo>
                      <a:pt x="341" y="6"/>
                    </a:lnTo>
                    <a:lnTo>
                      <a:pt x="321" y="3"/>
                    </a:lnTo>
                    <a:lnTo>
                      <a:pt x="315" y="0"/>
                    </a:lnTo>
                    <a:lnTo>
                      <a:pt x="315" y="0"/>
                    </a:lnTo>
                    <a:lnTo>
                      <a:pt x="309" y="0"/>
                    </a:lnTo>
                    <a:lnTo>
                      <a:pt x="301" y="0"/>
                    </a:lnTo>
                    <a:lnTo>
                      <a:pt x="292" y="0"/>
                    </a:lnTo>
                    <a:lnTo>
                      <a:pt x="289" y="0"/>
                    </a:lnTo>
                    <a:lnTo>
                      <a:pt x="289" y="0"/>
                    </a:lnTo>
                    <a:lnTo>
                      <a:pt x="286" y="0"/>
                    </a:lnTo>
                    <a:lnTo>
                      <a:pt x="281" y="0"/>
                    </a:lnTo>
                    <a:lnTo>
                      <a:pt x="260" y="0"/>
                    </a:lnTo>
                    <a:lnTo>
                      <a:pt x="260" y="0"/>
                    </a:lnTo>
                    <a:lnTo>
                      <a:pt x="240" y="3"/>
                    </a:lnTo>
                    <a:lnTo>
                      <a:pt x="240" y="3"/>
                    </a:lnTo>
                    <a:lnTo>
                      <a:pt x="221" y="6"/>
                    </a:lnTo>
                    <a:lnTo>
                      <a:pt x="200" y="11"/>
                    </a:lnTo>
                    <a:lnTo>
                      <a:pt x="200" y="11"/>
                    </a:lnTo>
                    <a:lnTo>
                      <a:pt x="180" y="20"/>
                    </a:lnTo>
                    <a:lnTo>
                      <a:pt x="180" y="20"/>
                    </a:lnTo>
                    <a:lnTo>
                      <a:pt x="172" y="23"/>
                    </a:lnTo>
                    <a:lnTo>
                      <a:pt x="163" y="28"/>
                    </a:lnTo>
                    <a:lnTo>
                      <a:pt x="163" y="28"/>
                    </a:lnTo>
                    <a:lnTo>
                      <a:pt x="143" y="37"/>
                    </a:lnTo>
                    <a:lnTo>
                      <a:pt x="126" y="46"/>
                    </a:lnTo>
                    <a:lnTo>
                      <a:pt x="94" y="72"/>
                    </a:lnTo>
                    <a:lnTo>
                      <a:pt x="94" y="72"/>
                    </a:lnTo>
                    <a:lnTo>
                      <a:pt x="80" y="86"/>
                    </a:lnTo>
                    <a:lnTo>
                      <a:pt x="69" y="100"/>
                    </a:lnTo>
                    <a:lnTo>
                      <a:pt x="43" y="132"/>
                    </a:lnTo>
                    <a:lnTo>
                      <a:pt x="43" y="132"/>
                    </a:lnTo>
                    <a:lnTo>
                      <a:pt x="34" y="149"/>
                    </a:lnTo>
                    <a:lnTo>
                      <a:pt x="26" y="166"/>
                    </a:lnTo>
                    <a:lnTo>
                      <a:pt x="26" y="166"/>
                    </a:lnTo>
                    <a:lnTo>
                      <a:pt x="17" y="183"/>
                    </a:lnTo>
                    <a:lnTo>
                      <a:pt x="11" y="203"/>
                    </a:lnTo>
                    <a:lnTo>
                      <a:pt x="11" y="203"/>
                    </a:lnTo>
                    <a:lnTo>
                      <a:pt x="8" y="220"/>
                    </a:lnTo>
                    <a:lnTo>
                      <a:pt x="6" y="229"/>
                    </a:lnTo>
                    <a:lnTo>
                      <a:pt x="6" y="229"/>
                    </a:lnTo>
                    <a:lnTo>
                      <a:pt x="3" y="238"/>
                    </a:lnTo>
                    <a:lnTo>
                      <a:pt x="3" y="238"/>
                    </a:lnTo>
                    <a:lnTo>
                      <a:pt x="3" y="258"/>
                    </a:lnTo>
                    <a:lnTo>
                      <a:pt x="0" y="275"/>
                    </a:lnTo>
                    <a:lnTo>
                      <a:pt x="0" y="275"/>
                    </a:lnTo>
                    <a:lnTo>
                      <a:pt x="0" y="292"/>
                    </a:lnTo>
                    <a:lnTo>
                      <a:pt x="0" y="292"/>
                    </a:lnTo>
                    <a:lnTo>
                      <a:pt x="3" y="309"/>
                    </a:lnTo>
                    <a:lnTo>
                      <a:pt x="3" y="309"/>
                    </a:lnTo>
                    <a:lnTo>
                      <a:pt x="6" y="327"/>
                    </a:lnTo>
                    <a:lnTo>
                      <a:pt x="8" y="344"/>
                    </a:lnTo>
                    <a:lnTo>
                      <a:pt x="8" y="344"/>
                    </a:lnTo>
                    <a:lnTo>
                      <a:pt x="17" y="375"/>
                    </a:lnTo>
                    <a:lnTo>
                      <a:pt x="31" y="407"/>
                    </a:lnTo>
                    <a:lnTo>
                      <a:pt x="46" y="432"/>
                    </a:lnTo>
                    <a:lnTo>
                      <a:pt x="66" y="455"/>
                    </a:lnTo>
                    <a:lnTo>
                      <a:pt x="66" y="455"/>
                    </a:lnTo>
                    <a:lnTo>
                      <a:pt x="83" y="478"/>
                    </a:lnTo>
                    <a:lnTo>
                      <a:pt x="103" y="495"/>
                    </a:lnTo>
                    <a:lnTo>
                      <a:pt x="126" y="510"/>
                    </a:lnTo>
                    <a:lnTo>
                      <a:pt x="146" y="521"/>
                    </a:lnTo>
                    <a:lnTo>
                      <a:pt x="146" y="521"/>
                    </a:lnTo>
                    <a:lnTo>
                      <a:pt x="166" y="530"/>
                    </a:lnTo>
                    <a:lnTo>
                      <a:pt x="186" y="536"/>
                    </a:lnTo>
                    <a:lnTo>
                      <a:pt x="186" y="536"/>
                    </a:lnTo>
                    <a:lnTo>
                      <a:pt x="203" y="541"/>
                    </a:lnTo>
                    <a:lnTo>
                      <a:pt x="221" y="544"/>
                    </a:lnTo>
                    <a:lnTo>
                      <a:pt x="221" y="544"/>
                    </a:lnTo>
                    <a:lnTo>
                      <a:pt x="235" y="547"/>
                    </a:lnTo>
                    <a:lnTo>
                      <a:pt x="235" y="547"/>
                    </a:lnTo>
                    <a:lnTo>
                      <a:pt x="249" y="547"/>
                    </a:lnTo>
                    <a:lnTo>
                      <a:pt x="249" y="547"/>
                    </a:lnTo>
                    <a:lnTo>
                      <a:pt x="260" y="547"/>
                    </a:lnTo>
                    <a:lnTo>
                      <a:pt x="260" y="547"/>
                    </a:lnTo>
                    <a:lnTo>
                      <a:pt x="269" y="547"/>
                    </a:lnTo>
                    <a:lnTo>
                      <a:pt x="269" y="547"/>
                    </a:lnTo>
                    <a:lnTo>
                      <a:pt x="286" y="547"/>
                    </a:lnTo>
                    <a:lnTo>
                      <a:pt x="286" y="547"/>
                    </a:lnTo>
                    <a:lnTo>
                      <a:pt x="269" y="541"/>
                    </a:lnTo>
                    <a:lnTo>
                      <a:pt x="269" y="541"/>
                    </a:lnTo>
                    <a:lnTo>
                      <a:pt x="260" y="541"/>
                    </a:lnTo>
                    <a:lnTo>
                      <a:pt x="260" y="541"/>
                    </a:lnTo>
                    <a:lnTo>
                      <a:pt x="249" y="539"/>
                    </a:lnTo>
                    <a:lnTo>
                      <a:pt x="249" y="539"/>
                    </a:lnTo>
                    <a:lnTo>
                      <a:pt x="238" y="536"/>
                    </a:lnTo>
                    <a:lnTo>
                      <a:pt x="238" y="536"/>
                    </a:lnTo>
                    <a:lnTo>
                      <a:pt x="223" y="530"/>
                    </a:lnTo>
                    <a:lnTo>
                      <a:pt x="223" y="530"/>
                    </a:lnTo>
                    <a:lnTo>
                      <a:pt x="195" y="516"/>
                    </a:lnTo>
                    <a:lnTo>
                      <a:pt x="195" y="516"/>
                    </a:lnTo>
                    <a:lnTo>
                      <a:pt x="177" y="507"/>
                    </a:lnTo>
                    <a:lnTo>
                      <a:pt x="160" y="495"/>
                    </a:lnTo>
                    <a:lnTo>
                      <a:pt x="160" y="495"/>
                    </a:lnTo>
                    <a:lnTo>
                      <a:pt x="146" y="481"/>
                    </a:lnTo>
                    <a:lnTo>
                      <a:pt x="129" y="467"/>
                    </a:lnTo>
                    <a:lnTo>
                      <a:pt x="114" y="450"/>
                    </a:lnTo>
                    <a:lnTo>
                      <a:pt x="100" y="429"/>
                    </a:lnTo>
                    <a:lnTo>
                      <a:pt x="100" y="429"/>
                    </a:lnTo>
                    <a:lnTo>
                      <a:pt x="94" y="418"/>
                    </a:lnTo>
                    <a:lnTo>
                      <a:pt x="94" y="418"/>
                    </a:lnTo>
                    <a:lnTo>
                      <a:pt x="89" y="407"/>
                    </a:lnTo>
                    <a:lnTo>
                      <a:pt x="89" y="407"/>
                    </a:lnTo>
                    <a:lnTo>
                      <a:pt x="77" y="384"/>
                    </a:lnTo>
                    <a:lnTo>
                      <a:pt x="77" y="384"/>
                    </a:lnTo>
                    <a:lnTo>
                      <a:pt x="74" y="372"/>
                    </a:lnTo>
                    <a:lnTo>
                      <a:pt x="74" y="372"/>
                    </a:lnTo>
                    <a:lnTo>
                      <a:pt x="71" y="361"/>
                    </a:lnTo>
                    <a:lnTo>
                      <a:pt x="71" y="361"/>
                    </a:lnTo>
                    <a:lnTo>
                      <a:pt x="69" y="346"/>
                    </a:lnTo>
                    <a:lnTo>
                      <a:pt x="69" y="346"/>
                    </a:lnTo>
                    <a:lnTo>
                      <a:pt x="66" y="332"/>
                    </a:lnTo>
                    <a:lnTo>
                      <a:pt x="66" y="332"/>
                    </a:lnTo>
                    <a:lnTo>
                      <a:pt x="63" y="306"/>
                    </a:lnTo>
                    <a:lnTo>
                      <a:pt x="63" y="306"/>
                    </a:lnTo>
                    <a:lnTo>
                      <a:pt x="63" y="292"/>
                    </a:lnTo>
                    <a:lnTo>
                      <a:pt x="63" y="292"/>
                    </a:lnTo>
                    <a:lnTo>
                      <a:pt x="66" y="278"/>
                    </a:lnTo>
                    <a:lnTo>
                      <a:pt x="66" y="278"/>
                    </a:lnTo>
                    <a:lnTo>
                      <a:pt x="66" y="264"/>
                    </a:lnTo>
                    <a:lnTo>
                      <a:pt x="69" y="249"/>
                    </a:lnTo>
                    <a:lnTo>
                      <a:pt x="69" y="249"/>
                    </a:lnTo>
                    <a:lnTo>
                      <a:pt x="74" y="238"/>
                    </a:lnTo>
                    <a:lnTo>
                      <a:pt x="74" y="238"/>
                    </a:lnTo>
                    <a:lnTo>
                      <a:pt x="77" y="223"/>
                    </a:lnTo>
                    <a:lnTo>
                      <a:pt x="77" y="223"/>
                    </a:lnTo>
                    <a:lnTo>
                      <a:pt x="89" y="198"/>
                    </a:lnTo>
                    <a:lnTo>
                      <a:pt x="89" y="198"/>
                    </a:lnTo>
                    <a:lnTo>
                      <a:pt x="106" y="172"/>
                    </a:lnTo>
                    <a:lnTo>
                      <a:pt x="106" y="172"/>
                    </a:lnTo>
                    <a:lnTo>
                      <a:pt x="114" y="160"/>
                    </a:lnTo>
                    <a:lnTo>
                      <a:pt x="117" y="154"/>
                    </a:lnTo>
                    <a:lnTo>
                      <a:pt x="117" y="154"/>
                    </a:lnTo>
                    <a:lnTo>
                      <a:pt x="123" y="149"/>
                    </a:lnTo>
                    <a:lnTo>
                      <a:pt x="134" y="137"/>
                    </a:lnTo>
                    <a:lnTo>
                      <a:pt x="146" y="129"/>
                    </a:lnTo>
                    <a:lnTo>
                      <a:pt x="146" y="129"/>
                    </a:lnTo>
                    <a:lnTo>
                      <a:pt x="169" y="112"/>
                    </a:lnTo>
                    <a:lnTo>
                      <a:pt x="195" y="97"/>
                    </a:lnTo>
                    <a:lnTo>
                      <a:pt x="203" y="94"/>
                    </a:lnTo>
                    <a:lnTo>
                      <a:pt x="203" y="94"/>
                    </a:lnTo>
                    <a:lnTo>
                      <a:pt x="209" y="91"/>
                    </a:lnTo>
                    <a:lnTo>
                      <a:pt x="209" y="91"/>
                    </a:lnTo>
                    <a:lnTo>
                      <a:pt x="223" y="86"/>
                    </a:lnTo>
                    <a:lnTo>
                      <a:pt x="223" y="86"/>
                    </a:lnTo>
                    <a:lnTo>
                      <a:pt x="238" y="83"/>
                    </a:lnTo>
                    <a:lnTo>
                      <a:pt x="252" y="80"/>
                    </a:lnTo>
                    <a:lnTo>
                      <a:pt x="252" y="80"/>
                    </a:lnTo>
                    <a:lnTo>
                      <a:pt x="266" y="77"/>
                    </a:lnTo>
                    <a:lnTo>
                      <a:pt x="284" y="77"/>
                    </a:lnTo>
                    <a:lnTo>
                      <a:pt x="286" y="77"/>
                    </a:lnTo>
                    <a:lnTo>
                      <a:pt x="286" y="77"/>
                    </a:lnTo>
                    <a:lnTo>
                      <a:pt x="289" y="77"/>
                    </a:lnTo>
                    <a:lnTo>
                      <a:pt x="298" y="77"/>
                    </a:lnTo>
                    <a:lnTo>
                      <a:pt x="306" y="77"/>
                    </a:lnTo>
                    <a:lnTo>
                      <a:pt x="306" y="77"/>
                    </a:lnTo>
                    <a:lnTo>
                      <a:pt x="309" y="77"/>
                    </a:lnTo>
                    <a:lnTo>
                      <a:pt x="315" y="77"/>
                    </a:lnTo>
                    <a:lnTo>
                      <a:pt x="315" y="77"/>
                    </a:lnTo>
                    <a:lnTo>
                      <a:pt x="326" y="80"/>
                    </a:lnTo>
                    <a:lnTo>
                      <a:pt x="326" y="80"/>
                    </a:lnTo>
                    <a:lnTo>
                      <a:pt x="341" y="83"/>
                    </a:lnTo>
                    <a:lnTo>
                      <a:pt x="341" y="83"/>
                    </a:lnTo>
                    <a:lnTo>
                      <a:pt x="355" y="89"/>
                    </a:lnTo>
                    <a:lnTo>
                      <a:pt x="369" y="91"/>
                    </a:lnTo>
                    <a:lnTo>
                      <a:pt x="384" y="97"/>
                    </a:lnTo>
                    <a:lnTo>
                      <a:pt x="384" y="97"/>
                    </a:lnTo>
                    <a:lnTo>
                      <a:pt x="389" y="103"/>
                    </a:lnTo>
                    <a:lnTo>
                      <a:pt x="398" y="106"/>
                    </a:lnTo>
                    <a:lnTo>
                      <a:pt x="398" y="106"/>
                    </a:lnTo>
                    <a:lnTo>
                      <a:pt x="410" y="112"/>
                    </a:lnTo>
                    <a:lnTo>
                      <a:pt x="421" y="120"/>
                    </a:lnTo>
                    <a:lnTo>
                      <a:pt x="421" y="120"/>
                    </a:lnTo>
                    <a:lnTo>
                      <a:pt x="444" y="140"/>
                    </a:lnTo>
                    <a:lnTo>
                      <a:pt x="464" y="163"/>
                    </a:lnTo>
                    <a:lnTo>
                      <a:pt x="464" y="163"/>
                    </a:lnTo>
                    <a:lnTo>
                      <a:pt x="478" y="186"/>
                    </a:lnTo>
                    <a:lnTo>
                      <a:pt x="493" y="209"/>
                    </a:lnTo>
                    <a:lnTo>
                      <a:pt x="501" y="238"/>
                    </a:lnTo>
                    <a:lnTo>
                      <a:pt x="510" y="264"/>
                    </a:lnTo>
                    <a:lnTo>
                      <a:pt x="510" y="264"/>
                    </a:lnTo>
                    <a:lnTo>
                      <a:pt x="510" y="269"/>
                    </a:lnTo>
                    <a:lnTo>
                      <a:pt x="510" y="275"/>
                    </a:lnTo>
                    <a:lnTo>
                      <a:pt x="510" y="275"/>
                    </a:lnTo>
                    <a:lnTo>
                      <a:pt x="512" y="289"/>
                    </a:lnTo>
                    <a:lnTo>
                      <a:pt x="512" y="292"/>
                    </a:lnTo>
                    <a:lnTo>
                      <a:pt x="512" y="292"/>
                    </a:lnTo>
                    <a:lnTo>
                      <a:pt x="512" y="292"/>
                    </a:lnTo>
                    <a:lnTo>
                      <a:pt x="512" y="292"/>
                    </a:lnTo>
                    <a:lnTo>
                      <a:pt x="512" y="292"/>
                    </a:lnTo>
                    <a:lnTo>
                      <a:pt x="512" y="295"/>
                    </a:lnTo>
                    <a:lnTo>
                      <a:pt x="512" y="303"/>
                    </a:lnTo>
                    <a:lnTo>
                      <a:pt x="512" y="303"/>
                    </a:lnTo>
                    <a:lnTo>
                      <a:pt x="512" y="315"/>
                    </a:lnTo>
                    <a:lnTo>
                      <a:pt x="512" y="315"/>
                    </a:lnTo>
                    <a:lnTo>
                      <a:pt x="512" y="329"/>
                    </a:lnTo>
                    <a:lnTo>
                      <a:pt x="512" y="329"/>
                    </a:lnTo>
                    <a:lnTo>
                      <a:pt x="510" y="341"/>
                    </a:lnTo>
                    <a:lnTo>
                      <a:pt x="510" y="341"/>
                    </a:lnTo>
                    <a:lnTo>
                      <a:pt x="507" y="364"/>
                    </a:lnTo>
                    <a:lnTo>
                      <a:pt x="507" y="364"/>
                    </a:lnTo>
                    <a:lnTo>
                      <a:pt x="498" y="387"/>
                    </a:lnTo>
                    <a:lnTo>
                      <a:pt x="490" y="410"/>
                    </a:lnTo>
                    <a:lnTo>
                      <a:pt x="478" y="429"/>
                    </a:lnTo>
                    <a:lnTo>
                      <a:pt x="470" y="447"/>
                    </a:lnTo>
                    <a:lnTo>
                      <a:pt x="470" y="447"/>
                    </a:lnTo>
                    <a:lnTo>
                      <a:pt x="444" y="475"/>
                    </a:lnTo>
                    <a:lnTo>
                      <a:pt x="418" y="498"/>
                    </a:lnTo>
                    <a:lnTo>
                      <a:pt x="418" y="498"/>
                    </a:lnTo>
                    <a:lnTo>
                      <a:pt x="410" y="507"/>
                    </a:lnTo>
                    <a:lnTo>
                      <a:pt x="410" y="507"/>
                    </a:lnTo>
                    <a:lnTo>
                      <a:pt x="398" y="516"/>
                    </a:lnTo>
                    <a:lnTo>
                      <a:pt x="398" y="516"/>
                    </a:lnTo>
                    <a:lnTo>
                      <a:pt x="381" y="524"/>
                    </a:lnTo>
                    <a:lnTo>
                      <a:pt x="381" y="524"/>
                    </a:lnTo>
                    <a:lnTo>
                      <a:pt x="366" y="533"/>
                    </a:lnTo>
                    <a:lnTo>
                      <a:pt x="366" y="533"/>
                    </a:lnTo>
                    <a:lnTo>
                      <a:pt x="381" y="530"/>
                    </a:lnTo>
                    <a:lnTo>
                      <a:pt x="381" y="530"/>
                    </a:lnTo>
                    <a:lnTo>
                      <a:pt x="401" y="524"/>
                    </a:lnTo>
                    <a:lnTo>
                      <a:pt x="401" y="524"/>
                    </a:lnTo>
                    <a:lnTo>
                      <a:pt x="427" y="513"/>
                    </a:lnTo>
                    <a:lnTo>
                      <a:pt x="427" y="513"/>
                    </a:lnTo>
                    <a:lnTo>
                      <a:pt x="458" y="492"/>
                    </a:lnTo>
                    <a:lnTo>
                      <a:pt x="475" y="481"/>
                    </a:lnTo>
                    <a:lnTo>
                      <a:pt x="493" y="467"/>
                    </a:lnTo>
                    <a:lnTo>
                      <a:pt x="493" y="467"/>
                    </a:lnTo>
                    <a:lnTo>
                      <a:pt x="507" y="447"/>
                    </a:lnTo>
                    <a:lnTo>
                      <a:pt x="521" y="427"/>
                    </a:lnTo>
                    <a:lnTo>
                      <a:pt x="536" y="404"/>
                    </a:lnTo>
                    <a:lnTo>
                      <a:pt x="550" y="378"/>
                    </a:lnTo>
                    <a:lnTo>
                      <a:pt x="550" y="378"/>
                    </a:lnTo>
                    <a:lnTo>
                      <a:pt x="553" y="366"/>
                    </a:lnTo>
                    <a:lnTo>
                      <a:pt x="556" y="358"/>
                    </a:lnTo>
                    <a:lnTo>
                      <a:pt x="558" y="352"/>
                    </a:lnTo>
                    <a:lnTo>
                      <a:pt x="558" y="352"/>
                    </a:lnTo>
                    <a:lnTo>
                      <a:pt x="561" y="335"/>
                    </a:lnTo>
                    <a:lnTo>
                      <a:pt x="561" y="335"/>
                    </a:lnTo>
                    <a:lnTo>
                      <a:pt x="564" y="321"/>
                    </a:lnTo>
                    <a:lnTo>
                      <a:pt x="564" y="321"/>
                    </a:lnTo>
                    <a:lnTo>
                      <a:pt x="567" y="303"/>
                    </a:lnTo>
                    <a:lnTo>
                      <a:pt x="567" y="298"/>
                    </a:lnTo>
                    <a:lnTo>
                      <a:pt x="567" y="295"/>
                    </a:lnTo>
                    <a:lnTo>
                      <a:pt x="567" y="292"/>
                    </a:lnTo>
                    <a:lnTo>
                      <a:pt x="567" y="292"/>
                    </a:lnTo>
                    <a:lnTo>
                      <a:pt x="567" y="289"/>
                    </a:lnTo>
                    <a:lnTo>
                      <a:pt x="567" y="289"/>
                    </a:lnTo>
                    <a:lnTo>
                      <a:pt x="567" y="272"/>
                    </a:lnTo>
                    <a:lnTo>
                      <a:pt x="567" y="26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7" name="Freeform 17"/>
              <p:cNvSpPr>
                <a:spLocks noChangeArrowheads="1"/>
              </p:cNvSpPr>
              <p:nvPr/>
            </p:nvSpPr>
            <p:spPr bwMode="auto">
              <a:xfrm>
                <a:off x="4381500" y="5534025"/>
                <a:ext cx="204788" cy="196850"/>
              </a:xfrm>
              <a:custGeom>
                <a:avLst/>
                <a:gdLst>
                  <a:gd name="T0" fmla="*/ 562 w 568"/>
                  <a:gd name="T1" fmla="*/ 220 h 548"/>
                  <a:gd name="T2" fmla="*/ 542 w 568"/>
                  <a:gd name="T3" fmla="*/ 166 h 548"/>
                  <a:gd name="T4" fmla="*/ 487 w 568"/>
                  <a:gd name="T5" fmla="*/ 86 h 548"/>
                  <a:gd name="T6" fmla="*/ 407 w 568"/>
                  <a:gd name="T7" fmla="*/ 26 h 548"/>
                  <a:gd name="T8" fmla="*/ 367 w 568"/>
                  <a:gd name="T9" fmla="*/ 11 h 548"/>
                  <a:gd name="T10" fmla="*/ 307 w 568"/>
                  <a:gd name="T11" fmla="*/ 0 h 548"/>
                  <a:gd name="T12" fmla="*/ 275 w 568"/>
                  <a:gd name="T13" fmla="*/ 0 h 548"/>
                  <a:gd name="T14" fmla="*/ 249 w 568"/>
                  <a:gd name="T15" fmla="*/ 3 h 548"/>
                  <a:gd name="T16" fmla="*/ 186 w 568"/>
                  <a:gd name="T17" fmla="*/ 17 h 548"/>
                  <a:gd name="T18" fmla="*/ 75 w 568"/>
                  <a:gd name="T19" fmla="*/ 91 h 548"/>
                  <a:gd name="T20" fmla="*/ 6 w 568"/>
                  <a:gd name="T21" fmla="*/ 220 h 548"/>
                  <a:gd name="T22" fmla="*/ 0 w 568"/>
                  <a:gd name="T23" fmla="*/ 272 h 548"/>
                  <a:gd name="T24" fmla="*/ 0 w 568"/>
                  <a:gd name="T25" fmla="*/ 298 h 548"/>
                  <a:gd name="T26" fmla="*/ 6 w 568"/>
                  <a:gd name="T27" fmla="*/ 335 h 548"/>
                  <a:gd name="T28" fmla="*/ 15 w 568"/>
                  <a:gd name="T29" fmla="*/ 366 h 548"/>
                  <a:gd name="T30" fmla="*/ 60 w 568"/>
                  <a:gd name="T31" fmla="*/ 450 h 548"/>
                  <a:gd name="T32" fmla="*/ 141 w 568"/>
                  <a:gd name="T33" fmla="*/ 513 h 548"/>
                  <a:gd name="T34" fmla="*/ 186 w 568"/>
                  <a:gd name="T35" fmla="*/ 530 h 548"/>
                  <a:gd name="T36" fmla="*/ 169 w 568"/>
                  <a:gd name="T37" fmla="*/ 516 h 548"/>
                  <a:gd name="T38" fmla="*/ 149 w 568"/>
                  <a:gd name="T39" fmla="*/ 498 h 548"/>
                  <a:gd name="T40" fmla="*/ 78 w 568"/>
                  <a:gd name="T41" fmla="*/ 410 h 548"/>
                  <a:gd name="T42" fmla="*/ 57 w 568"/>
                  <a:gd name="T43" fmla="*/ 341 h 548"/>
                  <a:gd name="T44" fmla="*/ 55 w 568"/>
                  <a:gd name="T45" fmla="*/ 303 h 548"/>
                  <a:gd name="T46" fmla="*/ 55 w 568"/>
                  <a:gd name="T47" fmla="*/ 292 h 548"/>
                  <a:gd name="T48" fmla="*/ 57 w 568"/>
                  <a:gd name="T49" fmla="*/ 269 h 548"/>
                  <a:gd name="T50" fmla="*/ 75 w 568"/>
                  <a:gd name="T51" fmla="*/ 209 h 548"/>
                  <a:gd name="T52" fmla="*/ 146 w 568"/>
                  <a:gd name="T53" fmla="*/ 120 h 548"/>
                  <a:gd name="T54" fmla="*/ 178 w 568"/>
                  <a:gd name="T55" fmla="*/ 103 h 548"/>
                  <a:gd name="T56" fmla="*/ 227 w 568"/>
                  <a:gd name="T57" fmla="*/ 83 h 548"/>
                  <a:gd name="T58" fmla="*/ 258 w 568"/>
                  <a:gd name="T59" fmla="*/ 77 h 548"/>
                  <a:gd name="T60" fmla="*/ 281 w 568"/>
                  <a:gd name="T61" fmla="*/ 77 h 548"/>
                  <a:gd name="T62" fmla="*/ 315 w 568"/>
                  <a:gd name="T63" fmla="*/ 80 h 548"/>
                  <a:gd name="T64" fmla="*/ 358 w 568"/>
                  <a:gd name="T65" fmla="*/ 91 h 548"/>
                  <a:gd name="T66" fmla="*/ 398 w 568"/>
                  <a:gd name="T67" fmla="*/ 112 h 548"/>
                  <a:gd name="T68" fmla="*/ 450 w 568"/>
                  <a:gd name="T69" fmla="*/ 154 h 548"/>
                  <a:gd name="T70" fmla="*/ 479 w 568"/>
                  <a:gd name="T71" fmla="*/ 198 h 548"/>
                  <a:gd name="T72" fmla="*/ 496 w 568"/>
                  <a:gd name="T73" fmla="*/ 238 h 548"/>
                  <a:gd name="T74" fmla="*/ 504 w 568"/>
                  <a:gd name="T75" fmla="*/ 278 h 548"/>
                  <a:gd name="T76" fmla="*/ 501 w 568"/>
                  <a:gd name="T77" fmla="*/ 332 h 548"/>
                  <a:gd name="T78" fmla="*/ 499 w 568"/>
                  <a:gd name="T79" fmla="*/ 361 h 548"/>
                  <a:gd name="T80" fmla="*/ 479 w 568"/>
                  <a:gd name="T81" fmla="*/ 407 h 548"/>
                  <a:gd name="T82" fmla="*/ 467 w 568"/>
                  <a:gd name="T83" fmla="*/ 429 h 548"/>
                  <a:gd name="T84" fmla="*/ 407 w 568"/>
                  <a:gd name="T85" fmla="*/ 495 h 548"/>
                  <a:gd name="T86" fmla="*/ 344 w 568"/>
                  <a:gd name="T87" fmla="*/ 530 h 548"/>
                  <a:gd name="T88" fmla="*/ 307 w 568"/>
                  <a:gd name="T89" fmla="*/ 541 h 548"/>
                  <a:gd name="T90" fmla="*/ 281 w 568"/>
                  <a:gd name="T91" fmla="*/ 547 h 548"/>
                  <a:gd name="T92" fmla="*/ 321 w 568"/>
                  <a:gd name="T93" fmla="*/ 547 h 548"/>
                  <a:gd name="T94" fmla="*/ 347 w 568"/>
                  <a:gd name="T95" fmla="*/ 544 h 548"/>
                  <a:gd name="T96" fmla="*/ 421 w 568"/>
                  <a:gd name="T97" fmla="*/ 521 h 548"/>
                  <a:gd name="T98" fmla="*/ 504 w 568"/>
                  <a:gd name="T99" fmla="*/ 455 h 548"/>
                  <a:gd name="T100" fmla="*/ 559 w 568"/>
                  <a:gd name="T101" fmla="*/ 344 h 548"/>
                  <a:gd name="T102" fmla="*/ 567 w 568"/>
                  <a:gd name="T103" fmla="*/ 292 h 548"/>
                  <a:gd name="T104" fmla="*/ 565 w 568"/>
                  <a:gd name="T105" fmla="*/ 238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68" h="548">
                    <a:moveTo>
                      <a:pt x="565" y="238"/>
                    </a:moveTo>
                    <a:lnTo>
                      <a:pt x="565" y="238"/>
                    </a:lnTo>
                    <a:lnTo>
                      <a:pt x="562" y="229"/>
                    </a:lnTo>
                    <a:lnTo>
                      <a:pt x="562" y="220"/>
                    </a:lnTo>
                    <a:lnTo>
                      <a:pt x="562" y="220"/>
                    </a:lnTo>
                    <a:lnTo>
                      <a:pt x="556" y="203"/>
                    </a:lnTo>
                    <a:lnTo>
                      <a:pt x="556" y="203"/>
                    </a:lnTo>
                    <a:lnTo>
                      <a:pt x="550" y="183"/>
                    </a:lnTo>
                    <a:lnTo>
                      <a:pt x="542" y="166"/>
                    </a:lnTo>
                    <a:lnTo>
                      <a:pt x="542" y="166"/>
                    </a:lnTo>
                    <a:lnTo>
                      <a:pt x="533" y="149"/>
                    </a:lnTo>
                    <a:lnTo>
                      <a:pt x="524" y="132"/>
                    </a:lnTo>
                    <a:lnTo>
                      <a:pt x="524" y="132"/>
                    </a:lnTo>
                    <a:lnTo>
                      <a:pt x="501" y="100"/>
                    </a:lnTo>
                    <a:lnTo>
                      <a:pt x="487" y="86"/>
                    </a:lnTo>
                    <a:lnTo>
                      <a:pt x="473" y="72"/>
                    </a:lnTo>
                    <a:lnTo>
                      <a:pt x="473" y="72"/>
                    </a:lnTo>
                    <a:lnTo>
                      <a:pt x="441" y="46"/>
                    </a:lnTo>
                    <a:lnTo>
                      <a:pt x="424" y="37"/>
                    </a:lnTo>
                    <a:lnTo>
                      <a:pt x="407" y="26"/>
                    </a:lnTo>
                    <a:lnTo>
                      <a:pt x="395" y="23"/>
                    </a:lnTo>
                    <a:lnTo>
                      <a:pt x="395" y="23"/>
                    </a:lnTo>
                    <a:lnTo>
                      <a:pt x="387" y="20"/>
                    </a:lnTo>
                    <a:lnTo>
                      <a:pt x="387" y="20"/>
                    </a:lnTo>
                    <a:lnTo>
                      <a:pt x="367" y="11"/>
                    </a:lnTo>
                    <a:lnTo>
                      <a:pt x="367" y="11"/>
                    </a:lnTo>
                    <a:lnTo>
                      <a:pt x="347" y="6"/>
                    </a:lnTo>
                    <a:lnTo>
                      <a:pt x="327" y="3"/>
                    </a:lnTo>
                    <a:lnTo>
                      <a:pt x="327" y="3"/>
                    </a:lnTo>
                    <a:lnTo>
                      <a:pt x="307" y="0"/>
                    </a:lnTo>
                    <a:lnTo>
                      <a:pt x="287" y="0"/>
                    </a:lnTo>
                    <a:lnTo>
                      <a:pt x="281" y="0"/>
                    </a:lnTo>
                    <a:lnTo>
                      <a:pt x="278" y="0"/>
                    </a:lnTo>
                    <a:lnTo>
                      <a:pt x="278" y="0"/>
                    </a:lnTo>
                    <a:lnTo>
                      <a:pt x="275" y="0"/>
                    </a:lnTo>
                    <a:lnTo>
                      <a:pt x="267" y="0"/>
                    </a:lnTo>
                    <a:lnTo>
                      <a:pt x="258" y="0"/>
                    </a:lnTo>
                    <a:lnTo>
                      <a:pt x="258" y="0"/>
                    </a:lnTo>
                    <a:lnTo>
                      <a:pt x="252" y="0"/>
                    </a:lnTo>
                    <a:lnTo>
                      <a:pt x="249" y="3"/>
                    </a:lnTo>
                    <a:lnTo>
                      <a:pt x="227" y="6"/>
                    </a:lnTo>
                    <a:lnTo>
                      <a:pt x="227" y="6"/>
                    </a:lnTo>
                    <a:lnTo>
                      <a:pt x="206" y="8"/>
                    </a:lnTo>
                    <a:lnTo>
                      <a:pt x="206" y="8"/>
                    </a:lnTo>
                    <a:lnTo>
                      <a:pt x="186" y="17"/>
                    </a:lnTo>
                    <a:lnTo>
                      <a:pt x="169" y="23"/>
                    </a:lnTo>
                    <a:lnTo>
                      <a:pt x="169" y="23"/>
                    </a:lnTo>
                    <a:lnTo>
                      <a:pt x="135" y="43"/>
                    </a:lnTo>
                    <a:lnTo>
                      <a:pt x="101" y="66"/>
                    </a:lnTo>
                    <a:lnTo>
                      <a:pt x="75" y="91"/>
                    </a:lnTo>
                    <a:lnTo>
                      <a:pt x="49" y="120"/>
                    </a:lnTo>
                    <a:lnTo>
                      <a:pt x="49" y="120"/>
                    </a:lnTo>
                    <a:lnTo>
                      <a:pt x="32" y="154"/>
                    </a:lnTo>
                    <a:lnTo>
                      <a:pt x="17" y="186"/>
                    </a:lnTo>
                    <a:lnTo>
                      <a:pt x="6" y="220"/>
                    </a:lnTo>
                    <a:lnTo>
                      <a:pt x="0" y="255"/>
                    </a:lnTo>
                    <a:lnTo>
                      <a:pt x="0" y="255"/>
                    </a:lnTo>
                    <a:lnTo>
                      <a:pt x="0" y="264"/>
                    </a:lnTo>
                    <a:lnTo>
                      <a:pt x="0" y="272"/>
                    </a:lnTo>
                    <a:lnTo>
                      <a:pt x="0" y="272"/>
                    </a:lnTo>
                    <a:lnTo>
                      <a:pt x="0" y="289"/>
                    </a:lnTo>
                    <a:lnTo>
                      <a:pt x="0" y="292"/>
                    </a:lnTo>
                    <a:lnTo>
                      <a:pt x="0" y="292"/>
                    </a:lnTo>
                    <a:lnTo>
                      <a:pt x="0" y="295"/>
                    </a:lnTo>
                    <a:lnTo>
                      <a:pt x="0" y="298"/>
                    </a:lnTo>
                    <a:lnTo>
                      <a:pt x="3" y="303"/>
                    </a:lnTo>
                    <a:lnTo>
                      <a:pt x="3" y="303"/>
                    </a:lnTo>
                    <a:lnTo>
                      <a:pt x="3" y="321"/>
                    </a:lnTo>
                    <a:lnTo>
                      <a:pt x="3" y="321"/>
                    </a:lnTo>
                    <a:lnTo>
                      <a:pt x="6" y="335"/>
                    </a:lnTo>
                    <a:lnTo>
                      <a:pt x="6" y="335"/>
                    </a:lnTo>
                    <a:lnTo>
                      <a:pt x="12" y="352"/>
                    </a:lnTo>
                    <a:lnTo>
                      <a:pt x="12" y="358"/>
                    </a:lnTo>
                    <a:lnTo>
                      <a:pt x="15" y="366"/>
                    </a:lnTo>
                    <a:lnTo>
                      <a:pt x="15" y="366"/>
                    </a:lnTo>
                    <a:lnTo>
                      <a:pt x="20" y="378"/>
                    </a:lnTo>
                    <a:lnTo>
                      <a:pt x="20" y="378"/>
                    </a:lnTo>
                    <a:lnTo>
                      <a:pt x="32" y="404"/>
                    </a:lnTo>
                    <a:lnTo>
                      <a:pt x="46" y="427"/>
                    </a:lnTo>
                    <a:lnTo>
                      <a:pt x="60" y="450"/>
                    </a:lnTo>
                    <a:lnTo>
                      <a:pt x="78" y="467"/>
                    </a:lnTo>
                    <a:lnTo>
                      <a:pt x="78" y="467"/>
                    </a:lnTo>
                    <a:lnTo>
                      <a:pt x="95" y="481"/>
                    </a:lnTo>
                    <a:lnTo>
                      <a:pt x="109" y="492"/>
                    </a:lnTo>
                    <a:lnTo>
                      <a:pt x="141" y="513"/>
                    </a:lnTo>
                    <a:lnTo>
                      <a:pt x="141" y="513"/>
                    </a:lnTo>
                    <a:lnTo>
                      <a:pt x="166" y="524"/>
                    </a:lnTo>
                    <a:lnTo>
                      <a:pt x="166" y="524"/>
                    </a:lnTo>
                    <a:lnTo>
                      <a:pt x="186" y="530"/>
                    </a:lnTo>
                    <a:lnTo>
                      <a:pt x="186" y="530"/>
                    </a:lnTo>
                    <a:lnTo>
                      <a:pt x="204" y="533"/>
                    </a:lnTo>
                    <a:lnTo>
                      <a:pt x="204" y="533"/>
                    </a:lnTo>
                    <a:lnTo>
                      <a:pt x="189" y="524"/>
                    </a:lnTo>
                    <a:lnTo>
                      <a:pt x="189" y="524"/>
                    </a:lnTo>
                    <a:lnTo>
                      <a:pt x="169" y="516"/>
                    </a:lnTo>
                    <a:lnTo>
                      <a:pt x="169" y="516"/>
                    </a:lnTo>
                    <a:lnTo>
                      <a:pt x="161" y="507"/>
                    </a:lnTo>
                    <a:lnTo>
                      <a:pt x="161" y="507"/>
                    </a:lnTo>
                    <a:lnTo>
                      <a:pt x="149" y="498"/>
                    </a:lnTo>
                    <a:lnTo>
                      <a:pt x="149" y="498"/>
                    </a:lnTo>
                    <a:lnTo>
                      <a:pt x="123" y="475"/>
                    </a:lnTo>
                    <a:lnTo>
                      <a:pt x="101" y="447"/>
                    </a:lnTo>
                    <a:lnTo>
                      <a:pt x="101" y="447"/>
                    </a:lnTo>
                    <a:lnTo>
                      <a:pt x="89" y="429"/>
                    </a:lnTo>
                    <a:lnTo>
                      <a:pt x="78" y="410"/>
                    </a:lnTo>
                    <a:lnTo>
                      <a:pt x="69" y="387"/>
                    </a:lnTo>
                    <a:lnTo>
                      <a:pt x="63" y="364"/>
                    </a:lnTo>
                    <a:lnTo>
                      <a:pt x="63" y="364"/>
                    </a:lnTo>
                    <a:lnTo>
                      <a:pt x="57" y="341"/>
                    </a:lnTo>
                    <a:lnTo>
                      <a:pt x="57" y="341"/>
                    </a:lnTo>
                    <a:lnTo>
                      <a:pt x="57" y="329"/>
                    </a:lnTo>
                    <a:lnTo>
                      <a:pt x="57" y="329"/>
                    </a:lnTo>
                    <a:lnTo>
                      <a:pt x="55" y="315"/>
                    </a:lnTo>
                    <a:lnTo>
                      <a:pt x="55" y="315"/>
                    </a:lnTo>
                    <a:lnTo>
                      <a:pt x="55" y="303"/>
                    </a:lnTo>
                    <a:lnTo>
                      <a:pt x="55" y="295"/>
                    </a:lnTo>
                    <a:lnTo>
                      <a:pt x="55" y="292"/>
                    </a:lnTo>
                    <a:lnTo>
                      <a:pt x="55" y="292"/>
                    </a:lnTo>
                    <a:lnTo>
                      <a:pt x="55" y="292"/>
                    </a:lnTo>
                    <a:lnTo>
                      <a:pt x="55" y="292"/>
                    </a:lnTo>
                    <a:lnTo>
                      <a:pt x="55" y="292"/>
                    </a:lnTo>
                    <a:lnTo>
                      <a:pt x="55" y="289"/>
                    </a:lnTo>
                    <a:lnTo>
                      <a:pt x="55" y="289"/>
                    </a:lnTo>
                    <a:lnTo>
                      <a:pt x="57" y="275"/>
                    </a:lnTo>
                    <a:lnTo>
                      <a:pt x="57" y="269"/>
                    </a:lnTo>
                    <a:lnTo>
                      <a:pt x="57" y="269"/>
                    </a:lnTo>
                    <a:lnTo>
                      <a:pt x="60" y="264"/>
                    </a:lnTo>
                    <a:lnTo>
                      <a:pt x="60" y="264"/>
                    </a:lnTo>
                    <a:lnTo>
                      <a:pt x="66" y="238"/>
                    </a:lnTo>
                    <a:lnTo>
                      <a:pt x="75" y="209"/>
                    </a:lnTo>
                    <a:lnTo>
                      <a:pt x="89" y="186"/>
                    </a:lnTo>
                    <a:lnTo>
                      <a:pt x="106" y="163"/>
                    </a:lnTo>
                    <a:lnTo>
                      <a:pt x="106" y="163"/>
                    </a:lnTo>
                    <a:lnTo>
                      <a:pt x="123" y="140"/>
                    </a:lnTo>
                    <a:lnTo>
                      <a:pt x="146" y="120"/>
                    </a:lnTo>
                    <a:lnTo>
                      <a:pt x="158" y="112"/>
                    </a:lnTo>
                    <a:lnTo>
                      <a:pt x="158" y="112"/>
                    </a:lnTo>
                    <a:lnTo>
                      <a:pt x="172" y="106"/>
                    </a:lnTo>
                    <a:lnTo>
                      <a:pt x="178" y="103"/>
                    </a:lnTo>
                    <a:lnTo>
                      <a:pt x="178" y="103"/>
                    </a:lnTo>
                    <a:lnTo>
                      <a:pt x="183" y="97"/>
                    </a:lnTo>
                    <a:lnTo>
                      <a:pt x="198" y="91"/>
                    </a:lnTo>
                    <a:lnTo>
                      <a:pt x="198" y="91"/>
                    </a:lnTo>
                    <a:lnTo>
                      <a:pt x="212" y="89"/>
                    </a:lnTo>
                    <a:lnTo>
                      <a:pt x="227" y="83"/>
                    </a:lnTo>
                    <a:lnTo>
                      <a:pt x="227" y="83"/>
                    </a:lnTo>
                    <a:lnTo>
                      <a:pt x="241" y="80"/>
                    </a:lnTo>
                    <a:lnTo>
                      <a:pt x="241" y="80"/>
                    </a:lnTo>
                    <a:lnTo>
                      <a:pt x="255" y="77"/>
                    </a:lnTo>
                    <a:lnTo>
                      <a:pt x="258" y="77"/>
                    </a:lnTo>
                    <a:lnTo>
                      <a:pt x="258" y="77"/>
                    </a:lnTo>
                    <a:lnTo>
                      <a:pt x="261" y="77"/>
                    </a:lnTo>
                    <a:lnTo>
                      <a:pt x="269" y="77"/>
                    </a:lnTo>
                    <a:lnTo>
                      <a:pt x="281" y="77"/>
                    </a:lnTo>
                    <a:lnTo>
                      <a:pt x="281" y="77"/>
                    </a:lnTo>
                    <a:lnTo>
                      <a:pt x="281" y="77"/>
                    </a:lnTo>
                    <a:lnTo>
                      <a:pt x="287" y="77"/>
                    </a:lnTo>
                    <a:lnTo>
                      <a:pt x="301" y="77"/>
                    </a:lnTo>
                    <a:lnTo>
                      <a:pt x="301" y="77"/>
                    </a:lnTo>
                    <a:lnTo>
                      <a:pt x="315" y="80"/>
                    </a:lnTo>
                    <a:lnTo>
                      <a:pt x="315" y="80"/>
                    </a:lnTo>
                    <a:lnTo>
                      <a:pt x="330" y="83"/>
                    </a:lnTo>
                    <a:lnTo>
                      <a:pt x="344" y="86"/>
                    </a:lnTo>
                    <a:lnTo>
                      <a:pt x="344" y="86"/>
                    </a:lnTo>
                    <a:lnTo>
                      <a:pt x="358" y="91"/>
                    </a:lnTo>
                    <a:lnTo>
                      <a:pt x="358" y="91"/>
                    </a:lnTo>
                    <a:lnTo>
                      <a:pt x="367" y="94"/>
                    </a:lnTo>
                    <a:lnTo>
                      <a:pt x="373" y="97"/>
                    </a:lnTo>
                    <a:lnTo>
                      <a:pt x="373" y="97"/>
                    </a:lnTo>
                    <a:lnTo>
                      <a:pt x="398" y="112"/>
                    </a:lnTo>
                    <a:lnTo>
                      <a:pt x="424" y="129"/>
                    </a:lnTo>
                    <a:lnTo>
                      <a:pt x="436" y="137"/>
                    </a:lnTo>
                    <a:lnTo>
                      <a:pt x="444" y="149"/>
                    </a:lnTo>
                    <a:lnTo>
                      <a:pt x="444" y="149"/>
                    </a:lnTo>
                    <a:lnTo>
                      <a:pt x="450" y="154"/>
                    </a:lnTo>
                    <a:lnTo>
                      <a:pt x="456" y="160"/>
                    </a:lnTo>
                    <a:lnTo>
                      <a:pt x="456" y="160"/>
                    </a:lnTo>
                    <a:lnTo>
                      <a:pt x="464" y="172"/>
                    </a:lnTo>
                    <a:lnTo>
                      <a:pt x="464" y="172"/>
                    </a:lnTo>
                    <a:lnTo>
                      <a:pt x="479" y="198"/>
                    </a:lnTo>
                    <a:lnTo>
                      <a:pt x="479" y="198"/>
                    </a:lnTo>
                    <a:lnTo>
                      <a:pt x="490" y="223"/>
                    </a:lnTo>
                    <a:lnTo>
                      <a:pt x="490" y="223"/>
                    </a:lnTo>
                    <a:lnTo>
                      <a:pt x="496" y="238"/>
                    </a:lnTo>
                    <a:lnTo>
                      <a:pt x="496" y="238"/>
                    </a:lnTo>
                    <a:lnTo>
                      <a:pt x="499" y="249"/>
                    </a:lnTo>
                    <a:lnTo>
                      <a:pt x="499" y="249"/>
                    </a:lnTo>
                    <a:lnTo>
                      <a:pt x="501" y="264"/>
                    </a:lnTo>
                    <a:lnTo>
                      <a:pt x="504" y="278"/>
                    </a:lnTo>
                    <a:lnTo>
                      <a:pt x="504" y="278"/>
                    </a:lnTo>
                    <a:lnTo>
                      <a:pt x="504" y="292"/>
                    </a:lnTo>
                    <a:lnTo>
                      <a:pt x="504" y="292"/>
                    </a:lnTo>
                    <a:lnTo>
                      <a:pt x="504" y="306"/>
                    </a:lnTo>
                    <a:lnTo>
                      <a:pt x="504" y="306"/>
                    </a:lnTo>
                    <a:lnTo>
                      <a:pt x="501" y="332"/>
                    </a:lnTo>
                    <a:lnTo>
                      <a:pt x="501" y="332"/>
                    </a:lnTo>
                    <a:lnTo>
                      <a:pt x="501" y="346"/>
                    </a:lnTo>
                    <a:lnTo>
                      <a:pt x="501" y="346"/>
                    </a:lnTo>
                    <a:lnTo>
                      <a:pt x="499" y="361"/>
                    </a:lnTo>
                    <a:lnTo>
                      <a:pt x="499" y="361"/>
                    </a:lnTo>
                    <a:lnTo>
                      <a:pt x="493" y="372"/>
                    </a:lnTo>
                    <a:lnTo>
                      <a:pt x="493" y="372"/>
                    </a:lnTo>
                    <a:lnTo>
                      <a:pt x="490" y="384"/>
                    </a:lnTo>
                    <a:lnTo>
                      <a:pt x="490" y="384"/>
                    </a:lnTo>
                    <a:lnTo>
                      <a:pt x="479" y="407"/>
                    </a:lnTo>
                    <a:lnTo>
                      <a:pt x="479" y="407"/>
                    </a:lnTo>
                    <a:lnTo>
                      <a:pt x="473" y="418"/>
                    </a:lnTo>
                    <a:lnTo>
                      <a:pt x="473" y="418"/>
                    </a:lnTo>
                    <a:lnTo>
                      <a:pt x="467" y="429"/>
                    </a:lnTo>
                    <a:lnTo>
                      <a:pt x="467" y="429"/>
                    </a:lnTo>
                    <a:lnTo>
                      <a:pt x="453" y="450"/>
                    </a:lnTo>
                    <a:lnTo>
                      <a:pt x="438" y="467"/>
                    </a:lnTo>
                    <a:lnTo>
                      <a:pt x="424" y="481"/>
                    </a:lnTo>
                    <a:lnTo>
                      <a:pt x="407" y="495"/>
                    </a:lnTo>
                    <a:lnTo>
                      <a:pt x="407" y="495"/>
                    </a:lnTo>
                    <a:lnTo>
                      <a:pt x="390" y="507"/>
                    </a:lnTo>
                    <a:lnTo>
                      <a:pt x="375" y="516"/>
                    </a:lnTo>
                    <a:lnTo>
                      <a:pt x="375" y="516"/>
                    </a:lnTo>
                    <a:lnTo>
                      <a:pt x="344" y="530"/>
                    </a:lnTo>
                    <a:lnTo>
                      <a:pt x="344" y="530"/>
                    </a:lnTo>
                    <a:lnTo>
                      <a:pt x="330" y="536"/>
                    </a:lnTo>
                    <a:lnTo>
                      <a:pt x="330" y="536"/>
                    </a:lnTo>
                    <a:lnTo>
                      <a:pt x="318" y="539"/>
                    </a:lnTo>
                    <a:lnTo>
                      <a:pt x="318" y="539"/>
                    </a:lnTo>
                    <a:lnTo>
                      <a:pt x="307" y="541"/>
                    </a:lnTo>
                    <a:lnTo>
                      <a:pt x="307" y="541"/>
                    </a:lnTo>
                    <a:lnTo>
                      <a:pt x="298" y="541"/>
                    </a:lnTo>
                    <a:lnTo>
                      <a:pt x="298" y="541"/>
                    </a:lnTo>
                    <a:lnTo>
                      <a:pt x="281" y="547"/>
                    </a:lnTo>
                    <a:lnTo>
                      <a:pt x="281" y="547"/>
                    </a:lnTo>
                    <a:lnTo>
                      <a:pt x="298" y="547"/>
                    </a:lnTo>
                    <a:lnTo>
                      <a:pt x="298" y="547"/>
                    </a:lnTo>
                    <a:lnTo>
                      <a:pt x="310" y="547"/>
                    </a:lnTo>
                    <a:lnTo>
                      <a:pt x="310" y="547"/>
                    </a:lnTo>
                    <a:lnTo>
                      <a:pt x="321" y="547"/>
                    </a:lnTo>
                    <a:lnTo>
                      <a:pt x="321" y="547"/>
                    </a:lnTo>
                    <a:lnTo>
                      <a:pt x="332" y="547"/>
                    </a:lnTo>
                    <a:lnTo>
                      <a:pt x="332" y="547"/>
                    </a:lnTo>
                    <a:lnTo>
                      <a:pt x="347" y="544"/>
                    </a:lnTo>
                    <a:lnTo>
                      <a:pt x="347" y="544"/>
                    </a:lnTo>
                    <a:lnTo>
                      <a:pt x="364" y="541"/>
                    </a:lnTo>
                    <a:lnTo>
                      <a:pt x="384" y="536"/>
                    </a:lnTo>
                    <a:lnTo>
                      <a:pt x="384" y="536"/>
                    </a:lnTo>
                    <a:lnTo>
                      <a:pt x="401" y="530"/>
                    </a:lnTo>
                    <a:lnTo>
                      <a:pt x="421" y="521"/>
                    </a:lnTo>
                    <a:lnTo>
                      <a:pt x="421" y="521"/>
                    </a:lnTo>
                    <a:lnTo>
                      <a:pt x="444" y="510"/>
                    </a:lnTo>
                    <a:lnTo>
                      <a:pt x="464" y="495"/>
                    </a:lnTo>
                    <a:lnTo>
                      <a:pt x="484" y="478"/>
                    </a:lnTo>
                    <a:lnTo>
                      <a:pt x="504" y="455"/>
                    </a:lnTo>
                    <a:lnTo>
                      <a:pt x="504" y="455"/>
                    </a:lnTo>
                    <a:lnTo>
                      <a:pt x="521" y="432"/>
                    </a:lnTo>
                    <a:lnTo>
                      <a:pt x="539" y="407"/>
                    </a:lnTo>
                    <a:lnTo>
                      <a:pt x="550" y="375"/>
                    </a:lnTo>
                    <a:lnTo>
                      <a:pt x="559" y="344"/>
                    </a:lnTo>
                    <a:lnTo>
                      <a:pt x="559" y="344"/>
                    </a:lnTo>
                    <a:lnTo>
                      <a:pt x="565" y="327"/>
                    </a:lnTo>
                    <a:lnTo>
                      <a:pt x="565" y="309"/>
                    </a:lnTo>
                    <a:lnTo>
                      <a:pt x="565" y="309"/>
                    </a:lnTo>
                    <a:lnTo>
                      <a:pt x="567" y="292"/>
                    </a:lnTo>
                    <a:lnTo>
                      <a:pt x="567" y="292"/>
                    </a:lnTo>
                    <a:lnTo>
                      <a:pt x="567" y="275"/>
                    </a:lnTo>
                    <a:lnTo>
                      <a:pt x="567" y="275"/>
                    </a:lnTo>
                    <a:lnTo>
                      <a:pt x="567" y="258"/>
                    </a:lnTo>
                    <a:lnTo>
                      <a:pt x="565" y="23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8" name="Freeform 18"/>
              <p:cNvSpPr>
                <a:spLocks noChangeArrowheads="1"/>
              </p:cNvSpPr>
              <p:nvPr/>
            </p:nvSpPr>
            <p:spPr bwMode="auto">
              <a:xfrm>
                <a:off x="3924300" y="5534025"/>
                <a:ext cx="204788" cy="196850"/>
              </a:xfrm>
              <a:custGeom>
                <a:avLst/>
                <a:gdLst>
                  <a:gd name="T0" fmla="*/ 561 w 568"/>
                  <a:gd name="T1" fmla="*/ 220 h 548"/>
                  <a:gd name="T2" fmla="*/ 492 w 568"/>
                  <a:gd name="T3" fmla="*/ 91 h 548"/>
                  <a:gd name="T4" fmla="*/ 378 w 568"/>
                  <a:gd name="T5" fmla="*/ 17 h 548"/>
                  <a:gd name="T6" fmla="*/ 312 w 568"/>
                  <a:gd name="T7" fmla="*/ 0 h 548"/>
                  <a:gd name="T8" fmla="*/ 289 w 568"/>
                  <a:gd name="T9" fmla="*/ 0 h 548"/>
                  <a:gd name="T10" fmla="*/ 257 w 568"/>
                  <a:gd name="T11" fmla="*/ 0 h 548"/>
                  <a:gd name="T12" fmla="*/ 197 w 568"/>
                  <a:gd name="T13" fmla="*/ 11 h 548"/>
                  <a:gd name="T14" fmla="*/ 160 w 568"/>
                  <a:gd name="T15" fmla="*/ 26 h 548"/>
                  <a:gd name="T16" fmla="*/ 80 w 568"/>
                  <a:gd name="T17" fmla="*/ 86 h 548"/>
                  <a:gd name="T18" fmla="*/ 22 w 568"/>
                  <a:gd name="T19" fmla="*/ 166 h 548"/>
                  <a:gd name="T20" fmla="*/ 5 w 568"/>
                  <a:gd name="T21" fmla="*/ 220 h 548"/>
                  <a:gd name="T22" fmla="*/ 0 w 568"/>
                  <a:gd name="T23" fmla="*/ 258 h 548"/>
                  <a:gd name="T24" fmla="*/ 0 w 568"/>
                  <a:gd name="T25" fmla="*/ 309 h 548"/>
                  <a:gd name="T26" fmla="*/ 17 w 568"/>
                  <a:gd name="T27" fmla="*/ 375 h 548"/>
                  <a:gd name="T28" fmla="*/ 82 w 568"/>
                  <a:gd name="T29" fmla="*/ 478 h 548"/>
                  <a:gd name="T30" fmla="*/ 163 w 568"/>
                  <a:gd name="T31" fmla="*/ 530 h 548"/>
                  <a:gd name="T32" fmla="*/ 217 w 568"/>
                  <a:gd name="T33" fmla="*/ 544 h 548"/>
                  <a:gd name="T34" fmla="*/ 257 w 568"/>
                  <a:gd name="T35" fmla="*/ 547 h 548"/>
                  <a:gd name="T36" fmla="*/ 283 w 568"/>
                  <a:gd name="T37" fmla="*/ 547 h 548"/>
                  <a:gd name="T38" fmla="*/ 249 w 568"/>
                  <a:gd name="T39" fmla="*/ 539 h 548"/>
                  <a:gd name="T40" fmla="*/ 223 w 568"/>
                  <a:gd name="T41" fmla="*/ 530 h 548"/>
                  <a:gd name="T42" fmla="*/ 160 w 568"/>
                  <a:gd name="T43" fmla="*/ 495 h 548"/>
                  <a:gd name="T44" fmla="*/ 100 w 568"/>
                  <a:gd name="T45" fmla="*/ 429 h 548"/>
                  <a:gd name="T46" fmla="*/ 77 w 568"/>
                  <a:gd name="T47" fmla="*/ 384 h 548"/>
                  <a:gd name="T48" fmla="*/ 68 w 568"/>
                  <a:gd name="T49" fmla="*/ 361 h 548"/>
                  <a:gd name="T50" fmla="*/ 63 w 568"/>
                  <a:gd name="T51" fmla="*/ 306 h 548"/>
                  <a:gd name="T52" fmla="*/ 63 w 568"/>
                  <a:gd name="T53" fmla="*/ 278 h 548"/>
                  <a:gd name="T54" fmla="*/ 71 w 568"/>
                  <a:gd name="T55" fmla="*/ 238 h 548"/>
                  <a:gd name="T56" fmla="*/ 103 w 568"/>
                  <a:gd name="T57" fmla="*/ 172 h 548"/>
                  <a:gd name="T58" fmla="*/ 120 w 568"/>
                  <a:gd name="T59" fmla="*/ 149 h 548"/>
                  <a:gd name="T60" fmla="*/ 194 w 568"/>
                  <a:gd name="T61" fmla="*/ 97 h 548"/>
                  <a:gd name="T62" fmla="*/ 220 w 568"/>
                  <a:gd name="T63" fmla="*/ 86 h 548"/>
                  <a:gd name="T64" fmla="*/ 266 w 568"/>
                  <a:gd name="T65" fmla="*/ 77 h 548"/>
                  <a:gd name="T66" fmla="*/ 294 w 568"/>
                  <a:gd name="T67" fmla="*/ 77 h 548"/>
                  <a:gd name="T68" fmla="*/ 312 w 568"/>
                  <a:gd name="T69" fmla="*/ 77 h 548"/>
                  <a:gd name="T70" fmla="*/ 355 w 568"/>
                  <a:gd name="T71" fmla="*/ 89 h 548"/>
                  <a:gd name="T72" fmla="*/ 395 w 568"/>
                  <a:gd name="T73" fmla="*/ 106 h 548"/>
                  <a:gd name="T74" fmla="*/ 441 w 568"/>
                  <a:gd name="T75" fmla="*/ 140 h 548"/>
                  <a:gd name="T76" fmla="*/ 501 w 568"/>
                  <a:gd name="T77" fmla="*/ 238 h 548"/>
                  <a:gd name="T78" fmla="*/ 509 w 568"/>
                  <a:gd name="T79" fmla="*/ 275 h 548"/>
                  <a:gd name="T80" fmla="*/ 509 w 568"/>
                  <a:gd name="T81" fmla="*/ 292 h 548"/>
                  <a:gd name="T82" fmla="*/ 509 w 568"/>
                  <a:gd name="T83" fmla="*/ 315 h 548"/>
                  <a:gd name="T84" fmla="*/ 509 w 568"/>
                  <a:gd name="T85" fmla="*/ 341 h 548"/>
                  <a:gd name="T86" fmla="*/ 478 w 568"/>
                  <a:gd name="T87" fmla="*/ 429 h 548"/>
                  <a:gd name="T88" fmla="*/ 418 w 568"/>
                  <a:gd name="T89" fmla="*/ 498 h 548"/>
                  <a:gd name="T90" fmla="*/ 378 w 568"/>
                  <a:gd name="T91" fmla="*/ 524 h 548"/>
                  <a:gd name="T92" fmla="*/ 381 w 568"/>
                  <a:gd name="T93" fmla="*/ 530 h 548"/>
                  <a:gd name="T94" fmla="*/ 458 w 568"/>
                  <a:gd name="T95" fmla="*/ 492 h 548"/>
                  <a:gd name="T96" fmla="*/ 521 w 568"/>
                  <a:gd name="T97" fmla="*/ 427 h 548"/>
                  <a:gd name="T98" fmla="*/ 555 w 568"/>
                  <a:gd name="T99" fmla="*/ 358 h 548"/>
                  <a:gd name="T100" fmla="*/ 564 w 568"/>
                  <a:gd name="T101" fmla="*/ 321 h 548"/>
                  <a:gd name="T102" fmla="*/ 567 w 568"/>
                  <a:gd name="T103" fmla="*/ 292 h 548"/>
                  <a:gd name="T104" fmla="*/ 567 w 568"/>
                  <a:gd name="T105" fmla="*/ 264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68" h="548">
                    <a:moveTo>
                      <a:pt x="567" y="264"/>
                    </a:moveTo>
                    <a:lnTo>
                      <a:pt x="567" y="264"/>
                    </a:lnTo>
                    <a:lnTo>
                      <a:pt x="564" y="255"/>
                    </a:lnTo>
                    <a:lnTo>
                      <a:pt x="564" y="255"/>
                    </a:lnTo>
                    <a:lnTo>
                      <a:pt x="561" y="220"/>
                    </a:lnTo>
                    <a:lnTo>
                      <a:pt x="549" y="186"/>
                    </a:lnTo>
                    <a:lnTo>
                      <a:pt x="535" y="154"/>
                    </a:lnTo>
                    <a:lnTo>
                      <a:pt x="515" y="120"/>
                    </a:lnTo>
                    <a:lnTo>
                      <a:pt x="515" y="120"/>
                    </a:lnTo>
                    <a:lnTo>
                      <a:pt x="492" y="91"/>
                    </a:lnTo>
                    <a:lnTo>
                      <a:pt x="464" y="66"/>
                    </a:lnTo>
                    <a:lnTo>
                      <a:pt x="432" y="43"/>
                    </a:lnTo>
                    <a:lnTo>
                      <a:pt x="398" y="23"/>
                    </a:lnTo>
                    <a:lnTo>
                      <a:pt x="398" y="23"/>
                    </a:lnTo>
                    <a:lnTo>
                      <a:pt x="378" y="17"/>
                    </a:lnTo>
                    <a:lnTo>
                      <a:pt x="360" y="8"/>
                    </a:lnTo>
                    <a:lnTo>
                      <a:pt x="360" y="8"/>
                    </a:lnTo>
                    <a:lnTo>
                      <a:pt x="340" y="6"/>
                    </a:lnTo>
                    <a:lnTo>
                      <a:pt x="318" y="3"/>
                    </a:lnTo>
                    <a:lnTo>
                      <a:pt x="312" y="0"/>
                    </a:lnTo>
                    <a:lnTo>
                      <a:pt x="312" y="0"/>
                    </a:lnTo>
                    <a:lnTo>
                      <a:pt x="309" y="0"/>
                    </a:lnTo>
                    <a:lnTo>
                      <a:pt x="300" y="0"/>
                    </a:lnTo>
                    <a:lnTo>
                      <a:pt x="292" y="0"/>
                    </a:lnTo>
                    <a:lnTo>
                      <a:pt x="289" y="0"/>
                    </a:lnTo>
                    <a:lnTo>
                      <a:pt x="286" y="0"/>
                    </a:lnTo>
                    <a:lnTo>
                      <a:pt x="283" y="0"/>
                    </a:lnTo>
                    <a:lnTo>
                      <a:pt x="280" y="0"/>
                    </a:lnTo>
                    <a:lnTo>
                      <a:pt x="257" y="0"/>
                    </a:lnTo>
                    <a:lnTo>
                      <a:pt x="257" y="0"/>
                    </a:lnTo>
                    <a:lnTo>
                      <a:pt x="237" y="3"/>
                    </a:lnTo>
                    <a:lnTo>
                      <a:pt x="237" y="3"/>
                    </a:lnTo>
                    <a:lnTo>
                      <a:pt x="217" y="6"/>
                    </a:lnTo>
                    <a:lnTo>
                      <a:pt x="197" y="11"/>
                    </a:lnTo>
                    <a:lnTo>
                      <a:pt x="197" y="11"/>
                    </a:lnTo>
                    <a:lnTo>
                      <a:pt x="180" y="20"/>
                    </a:lnTo>
                    <a:lnTo>
                      <a:pt x="180" y="20"/>
                    </a:lnTo>
                    <a:lnTo>
                      <a:pt x="169" y="23"/>
                    </a:lnTo>
                    <a:lnTo>
                      <a:pt x="160" y="26"/>
                    </a:lnTo>
                    <a:lnTo>
                      <a:pt x="160" y="26"/>
                    </a:lnTo>
                    <a:lnTo>
                      <a:pt x="143" y="37"/>
                    </a:lnTo>
                    <a:lnTo>
                      <a:pt x="126" y="46"/>
                    </a:lnTo>
                    <a:lnTo>
                      <a:pt x="94" y="72"/>
                    </a:lnTo>
                    <a:lnTo>
                      <a:pt x="94" y="72"/>
                    </a:lnTo>
                    <a:lnTo>
                      <a:pt x="80" y="86"/>
                    </a:lnTo>
                    <a:lnTo>
                      <a:pt x="66" y="100"/>
                    </a:lnTo>
                    <a:lnTo>
                      <a:pt x="43" y="132"/>
                    </a:lnTo>
                    <a:lnTo>
                      <a:pt x="43" y="132"/>
                    </a:lnTo>
                    <a:lnTo>
                      <a:pt x="31" y="149"/>
                    </a:lnTo>
                    <a:lnTo>
                      <a:pt x="22" y="166"/>
                    </a:lnTo>
                    <a:lnTo>
                      <a:pt x="22" y="166"/>
                    </a:lnTo>
                    <a:lnTo>
                      <a:pt x="17" y="183"/>
                    </a:lnTo>
                    <a:lnTo>
                      <a:pt x="11" y="203"/>
                    </a:lnTo>
                    <a:lnTo>
                      <a:pt x="11" y="203"/>
                    </a:lnTo>
                    <a:lnTo>
                      <a:pt x="5" y="220"/>
                    </a:lnTo>
                    <a:lnTo>
                      <a:pt x="2" y="229"/>
                    </a:lnTo>
                    <a:lnTo>
                      <a:pt x="2" y="229"/>
                    </a:lnTo>
                    <a:lnTo>
                      <a:pt x="2" y="238"/>
                    </a:lnTo>
                    <a:lnTo>
                      <a:pt x="2" y="238"/>
                    </a:lnTo>
                    <a:lnTo>
                      <a:pt x="0" y="258"/>
                    </a:lnTo>
                    <a:lnTo>
                      <a:pt x="0" y="275"/>
                    </a:lnTo>
                    <a:lnTo>
                      <a:pt x="0" y="275"/>
                    </a:lnTo>
                    <a:lnTo>
                      <a:pt x="0" y="292"/>
                    </a:lnTo>
                    <a:lnTo>
                      <a:pt x="0" y="292"/>
                    </a:lnTo>
                    <a:lnTo>
                      <a:pt x="0" y="309"/>
                    </a:lnTo>
                    <a:lnTo>
                      <a:pt x="0" y="309"/>
                    </a:lnTo>
                    <a:lnTo>
                      <a:pt x="2" y="327"/>
                    </a:lnTo>
                    <a:lnTo>
                      <a:pt x="5" y="344"/>
                    </a:lnTo>
                    <a:lnTo>
                      <a:pt x="5" y="344"/>
                    </a:lnTo>
                    <a:lnTo>
                      <a:pt x="17" y="375"/>
                    </a:lnTo>
                    <a:lnTo>
                      <a:pt x="28" y="407"/>
                    </a:lnTo>
                    <a:lnTo>
                      <a:pt x="45" y="432"/>
                    </a:lnTo>
                    <a:lnTo>
                      <a:pt x="63" y="455"/>
                    </a:lnTo>
                    <a:lnTo>
                      <a:pt x="63" y="455"/>
                    </a:lnTo>
                    <a:lnTo>
                      <a:pt x="82" y="478"/>
                    </a:lnTo>
                    <a:lnTo>
                      <a:pt x="103" y="495"/>
                    </a:lnTo>
                    <a:lnTo>
                      <a:pt x="123" y="510"/>
                    </a:lnTo>
                    <a:lnTo>
                      <a:pt x="143" y="521"/>
                    </a:lnTo>
                    <a:lnTo>
                      <a:pt x="143" y="521"/>
                    </a:lnTo>
                    <a:lnTo>
                      <a:pt x="163" y="530"/>
                    </a:lnTo>
                    <a:lnTo>
                      <a:pt x="183" y="536"/>
                    </a:lnTo>
                    <a:lnTo>
                      <a:pt x="183" y="536"/>
                    </a:lnTo>
                    <a:lnTo>
                      <a:pt x="200" y="541"/>
                    </a:lnTo>
                    <a:lnTo>
                      <a:pt x="217" y="544"/>
                    </a:lnTo>
                    <a:lnTo>
                      <a:pt x="217" y="544"/>
                    </a:lnTo>
                    <a:lnTo>
                      <a:pt x="231" y="547"/>
                    </a:lnTo>
                    <a:lnTo>
                      <a:pt x="231" y="547"/>
                    </a:lnTo>
                    <a:lnTo>
                      <a:pt x="246" y="547"/>
                    </a:lnTo>
                    <a:lnTo>
                      <a:pt x="246" y="547"/>
                    </a:lnTo>
                    <a:lnTo>
                      <a:pt x="257" y="547"/>
                    </a:lnTo>
                    <a:lnTo>
                      <a:pt x="257" y="547"/>
                    </a:lnTo>
                    <a:lnTo>
                      <a:pt x="266" y="547"/>
                    </a:lnTo>
                    <a:lnTo>
                      <a:pt x="266" y="547"/>
                    </a:lnTo>
                    <a:lnTo>
                      <a:pt x="283" y="547"/>
                    </a:lnTo>
                    <a:lnTo>
                      <a:pt x="283" y="547"/>
                    </a:lnTo>
                    <a:lnTo>
                      <a:pt x="266" y="541"/>
                    </a:lnTo>
                    <a:lnTo>
                      <a:pt x="266" y="541"/>
                    </a:lnTo>
                    <a:lnTo>
                      <a:pt x="257" y="541"/>
                    </a:lnTo>
                    <a:lnTo>
                      <a:pt x="257" y="541"/>
                    </a:lnTo>
                    <a:lnTo>
                      <a:pt x="249" y="539"/>
                    </a:lnTo>
                    <a:lnTo>
                      <a:pt x="249" y="539"/>
                    </a:lnTo>
                    <a:lnTo>
                      <a:pt x="234" y="536"/>
                    </a:lnTo>
                    <a:lnTo>
                      <a:pt x="234" y="536"/>
                    </a:lnTo>
                    <a:lnTo>
                      <a:pt x="223" y="530"/>
                    </a:lnTo>
                    <a:lnTo>
                      <a:pt x="223" y="530"/>
                    </a:lnTo>
                    <a:lnTo>
                      <a:pt x="192" y="516"/>
                    </a:lnTo>
                    <a:lnTo>
                      <a:pt x="192" y="516"/>
                    </a:lnTo>
                    <a:lnTo>
                      <a:pt x="174" y="507"/>
                    </a:lnTo>
                    <a:lnTo>
                      <a:pt x="160" y="495"/>
                    </a:lnTo>
                    <a:lnTo>
                      <a:pt x="160" y="495"/>
                    </a:lnTo>
                    <a:lnTo>
                      <a:pt x="143" y="481"/>
                    </a:lnTo>
                    <a:lnTo>
                      <a:pt x="129" y="467"/>
                    </a:lnTo>
                    <a:lnTo>
                      <a:pt x="111" y="450"/>
                    </a:lnTo>
                    <a:lnTo>
                      <a:pt x="100" y="429"/>
                    </a:lnTo>
                    <a:lnTo>
                      <a:pt x="100" y="429"/>
                    </a:lnTo>
                    <a:lnTo>
                      <a:pt x="91" y="418"/>
                    </a:lnTo>
                    <a:lnTo>
                      <a:pt x="91" y="418"/>
                    </a:lnTo>
                    <a:lnTo>
                      <a:pt x="85" y="407"/>
                    </a:lnTo>
                    <a:lnTo>
                      <a:pt x="85" y="407"/>
                    </a:lnTo>
                    <a:lnTo>
                      <a:pt x="77" y="384"/>
                    </a:lnTo>
                    <a:lnTo>
                      <a:pt x="77" y="384"/>
                    </a:lnTo>
                    <a:lnTo>
                      <a:pt x="71" y="372"/>
                    </a:lnTo>
                    <a:lnTo>
                      <a:pt x="71" y="372"/>
                    </a:lnTo>
                    <a:lnTo>
                      <a:pt x="68" y="361"/>
                    </a:lnTo>
                    <a:lnTo>
                      <a:pt x="68" y="361"/>
                    </a:lnTo>
                    <a:lnTo>
                      <a:pt x="66" y="346"/>
                    </a:lnTo>
                    <a:lnTo>
                      <a:pt x="66" y="346"/>
                    </a:lnTo>
                    <a:lnTo>
                      <a:pt x="63" y="332"/>
                    </a:lnTo>
                    <a:lnTo>
                      <a:pt x="63" y="332"/>
                    </a:lnTo>
                    <a:lnTo>
                      <a:pt x="63" y="306"/>
                    </a:lnTo>
                    <a:lnTo>
                      <a:pt x="63" y="306"/>
                    </a:lnTo>
                    <a:lnTo>
                      <a:pt x="63" y="292"/>
                    </a:lnTo>
                    <a:lnTo>
                      <a:pt x="63" y="292"/>
                    </a:lnTo>
                    <a:lnTo>
                      <a:pt x="63" y="278"/>
                    </a:lnTo>
                    <a:lnTo>
                      <a:pt x="63" y="278"/>
                    </a:lnTo>
                    <a:lnTo>
                      <a:pt x="66" y="264"/>
                    </a:lnTo>
                    <a:lnTo>
                      <a:pt x="68" y="249"/>
                    </a:lnTo>
                    <a:lnTo>
                      <a:pt x="68" y="249"/>
                    </a:lnTo>
                    <a:lnTo>
                      <a:pt x="71" y="238"/>
                    </a:lnTo>
                    <a:lnTo>
                      <a:pt x="71" y="238"/>
                    </a:lnTo>
                    <a:lnTo>
                      <a:pt x="77" y="223"/>
                    </a:lnTo>
                    <a:lnTo>
                      <a:pt x="77" y="223"/>
                    </a:lnTo>
                    <a:lnTo>
                      <a:pt x="88" y="198"/>
                    </a:lnTo>
                    <a:lnTo>
                      <a:pt x="88" y="198"/>
                    </a:lnTo>
                    <a:lnTo>
                      <a:pt x="103" y="172"/>
                    </a:lnTo>
                    <a:lnTo>
                      <a:pt x="103" y="172"/>
                    </a:lnTo>
                    <a:lnTo>
                      <a:pt x="111" y="160"/>
                    </a:lnTo>
                    <a:lnTo>
                      <a:pt x="117" y="154"/>
                    </a:lnTo>
                    <a:lnTo>
                      <a:pt x="117" y="154"/>
                    </a:lnTo>
                    <a:lnTo>
                      <a:pt x="120" y="149"/>
                    </a:lnTo>
                    <a:lnTo>
                      <a:pt x="131" y="137"/>
                    </a:lnTo>
                    <a:lnTo>
                      <a:pt x="143" y="129"/>
                    </a:lnTo>
                    <a:lnTo>
                      <a:pt x="143" y="129"/>
                    </a:lnTo>
                    <a:lnTo>
                      <a:pt x="166" y="112"/>
                    </a:lnTo>
                    <a:lnTo>
                      <a:pt x="194" y="97"/>
                    </a:lnTo>
                    <a:lnTo>
                      <a:pt x="200" y="94"/>
                    </a:lnTo>
                    <a:lnTo>
                      <a:pt x="200" y="94"/>
                    </a:lnTo>
                    <a:lnTo>
                      <a:pt x="206" y="91"/>
                    </a:lnTo>
                    <a:lnTo>
                      <a:pt x="206" y="91"/>
                    </a:lnTo>
                    <a:lnTo>
                      <a:pt x="220" y="86"/>
                    </a:lnTo>
                    <a:lnTo>
                      <a:pt x="220" y="86"/>
                    </a:lnTo>
                    <a:lnTo>
                      <a:pt x="234" y="83"/>
                    </a:lnTo>
                    <a:lnTo>
                      <a:pt x="252" y="80"/>
                    </a:lnTo>
                    <a:lnTo>
                      <a:pt x="252" y="80"/>
                    </a:lnTo>
                    <a:lnTo>
                      <a:pt x="266" y="77"/>
                    </a:lnTo>
                    <a:lnTo>
                      <a:pt x="280" y="77"/>
                    </a:lnTo>
                    <a:lnTo>
                      <a:pt x="283" y="77"/>
                    </a:lnTo>
                    <a:lnTo>
                      <a:pt x="283" y="77"/>
                    </a:lnTo>
                    <a:lnTo>
                      <a:pt x="286" y="77"/>
                    </a:lnTo>
                    <a:lnTo>
                      <a:pt x="294" y="77"/>
                    </a:lnTo>
                    <a:lnTo>
                      <a:pt x="303" y="77"/>
                    </a:lnTo>
                    <a:lnTo>
                      <a:pt x="303" y="77"/>
                    </a:lnTo>
                    <a:lnTo>
                      <a:pt x="309" y="77"/>
                    </a:lnTo>
                    <a:lnTo>
                      <a:pt x="312" y="77"/>
                    </a:lnTo>
                    <a:lnTo>
                      <a:pt x="312" y="77"/>
                    </a:lnTo>
                    <a:lnTo>
                      <a:pt x="326" y="80"/>
                    </a:lnTo>
                    <a:lnTo>
                      <a:pt x="326" y="80"/>
                    </a:lnTo>
                    <a:lnTo>
                      <a:pt x="340" y="83"/>
                    </a:lnTo>
                    <a:lnTo>
                      <a:pt x="340" y="83"/>
                    </a:lnTo>
                    <a:lnTo>
                      <a:pt x="355" y="89"/>
                    </a:lnTo>
                    <a:lnTo>
                      <a:pt x="369" y="91"/>
                    </a:lnTo>
                    <a:lnTo>
                      <a:pt x="381" y="97"/>
                    </a:lnTo>
                    <a:lnTo>
                      <a:pt x="381" y="97"/>
                    </a:lnTo>
                    <a:lnTo>
                      <a:pt x="389" y="103"/>
                    </a:lnTo>
                    <a:lnTo>
                      <a:pt x="395" y="106"/>
                    </a:lnTo>
                    <a:lnTo>
                      <a:pt x="395" y="106"/>
                    </a:lnTo>
                    <a:lnTo>
                      <a:pt x="406" y="112"/>
                    </a:lnTo>
                    <a:lnTo>
                      <a:pt x="420" y="120"/>
                    </a:lnTo>
                    <a:lnTo>
                      <a:pt x="420" y="120"/>
                    </a:lnTo>
                    <a:lnTo>
                      <a:pt x="441" y="140"/>
                    </a:lnTo>
                    <a:lnTo>
                      <a:pt x="461" y="163"/>
                    </a:lnTo>
                    <a:lnTo>
                      <a:pt x="461" y="163"/>
                    </a:lnTo>
                    <a:lnTo>
                      <a:pt x="478" y="186"/>
                    </a:lnTo>
                    <a:lnTo>
                      <a:pt x="489" y="209"/>
                    </a:lnTo>
                    <a:lnTo>
                      <a:pt x="501" y="238"/>
                    </a:lnTo>
                    <a:lnTo>
                      <a:pt x="507" y="264"/>
                    </a:lnTo>
                    <a:lnTo>
                      <a:pt x="507" y="264"/>
                    </a:lnTo>
                    <a:lnTo>
                      <a:pt x="509" y="269"/>
                    </a:lnTo>
                    <a:lnTo>
                      <a:pt x="509" y="275"/>
                    </a:lnTo>
                    <a:lnTo>
                      <a:pt x="509" y="275"/>
                    </a:lnTo>
                    <a:lnTo>
                      <a:pt x="509" y="289"/>
                    </a:lnTo>
                    <a:lnTo>
                      <a:pt x="509" y="292"/>
                    </a:lnTo>
                    <a:lnTo>
                      <a:pt x="509" y="292"/>
                    </a:lnTo>
                    <a:lnTo>
                      <a:pt x="509" y="292"/>
                    </a:lnTo>
                    <a:lnTo>
                      <a:pt x="509" y="292"/>
                    </a:lnTo>
                    <a:lnTo>
                      <a:pt x="509" y="292"/>
                    </a:lnTo>
                    <a:lnTo>
                      <a:pt x="509" y="295"/>
                    </a:lnTo>
                    <a:lnTo>
                      <a:pt x="509" y="303"/>
                    </a:lnTo>
                    <a:lnTo>
                      <a:pt x="509" y="303"/>
                    </a:lnTo>
                    <a:lnTo>
                      <a:pt x="509" y="315"/>
                    </a:lnTo>
                    <a:lnTo>
                      <a:pt x="509" y="315"/>
                    </a:lnTo>
                    <a:lnTo>
                      <a:pt x="509" y="329"/>
                    </a:lnTo>
                    <a:lnTo>
                      <a:pt x="509" y="329"/>
                    </a:lnTo>
                    <a:lnTo>
                      <a:pt x="509" y="341"/>
                    </a:lnTo>
                    <a:lnTo>
                      <a:pt x="509" y="341"/>
                    </a:lnTo>
                    <a:lnTo>
                      <a:pt x="504" y="364"/>
                    </a:lnTo>
                    <a:lnTo>
                      <a:pt x="504" y="364"/>
                    </a:lnTo>
                    <a:lnTo>
                      <a:pt x="498" y="387"/>
                    </a:lnTo>
                    <a:lnTo>
                      <a:pt x="486" y="410"/>
                    </a:lnTo>
                    <a:lnTo>
                      <a:pt x="478" y="429"/>
                    </a:lnTo>
                    <a:lnTo>
                      <a:pt x="466" y="447"/>
                    </a:lnTo>
                    <a:lnTo>
                      <a:pt x="466" y="447"/>
                    </a:lnTo>
                    <a:lnTo>
                      <a:pt x="441" y="475"/>
                    </a:lnTo>
                    <a:lnTo>
                      <a:pt x="418" y="498"/>
                    </a:lnTo>
                    <a:lnTo>
                      <a:pt x="418" y="498"/>
                    </a:lnTo>
                    <a:lnTo>
                      <a:pt x="406" y="507"/>
                    </a:lnTo>
                    <a:lnTo>
                      <a:pt x="406" y="507"/>
                    </a:lnTo>
                    <a:lnTo>
                      <a:pt x="395" y="516"/>
                    </a:lnTo>
                    <a:lnTo>
                      <a:pt x="395" y="516"/>
                    </a:lnTo>
                    <a:lnTo>
                      <a:pt x="378" y="524"/>
                    </a:lnTo>
                    <a:lnTo>
                      <a:pt x="378" y="524"/>
                    </a:lnTo>
                    <a:lnTo>
                      <a:pt x="363" y="533"/>
                    </a:lnTo>
                    <a:lnTo>
                      <a:pt x="363" y="533"/>
                    </a:lnTo>
                    <a:lnTo>
                      <a:pt x="381" y="530"/>
                    </a:lnTo>
                    <a:lnTo>
                      <a:pt x="381" y="530"/>
                    </a:lnTo>
                    <a:lnTo>
                      <a:pt x="401" y="524"/>
                    </a:lnTo>
                    <a:lnTo>
                      <a:pt x="401" y="524"/>
                    </a:lnTo>
                    <a:lnTo>
                      <a:pt x="426" y="513"/>
                    </a:lnTo>
                    <a:lnTo>
                      <a:pt x="426" y="513"/>
                    </a:lnTo>
                    <a:lnTo>
                      <a:pt x="458" y="492"/>
                    </a:lnTo>
                    <a:lnTo>
                      <a:pt x="472" y="481"/>
                    </a:lnTo>
                    <a:lnTo>
                      <a:pt x="489" y="467"/>
                    </a:lnTo>
                    <a:lnTo>
                      <a:pt x="489" y="467"/>
                    </a:lnTo>
                    <a:lnTo>
                      <a:pt x="507" y="447"/>
                    </a:lnTo>
                    <a:lnTo>
                      <a:pt x="521" y="427"/>
                    </a:lnTo>
                    <a:lnTo>
                      <a:pt x="535" y="404"/>
                    </a:lnTo>
                    <a:lnTo>
                      <a:pt x="546" y="378"/>
                    </a:lnTo>
                    <a:lnTo>
                      <a:pt x="546" y="378"/>
                    </a:lnTo>
                    <a:lnTo>
                      <a:pt x="552" y="366"/>
                    </a:lnTo>
                    <a:lnTo>
                      <a:pt x="555" y="358"/>
                    </a:lnTo>
                    <a:lnTo>
                      <a:pt x="555" y="352"/>
                    </a:lnTo>
                    <a:lnTo>
                      <a:pt x="555" y="352"/>
                    </a:lnTo>
                    <a:lnTo>
                      <a:pt x="561" y="335"/>
                    </a:lnTo>
                    <a:lnTo>
                      <a:pt x="561" y="335"/>
                    </a:lnTo>
                    <a:lnTo>
                      <a:pt x="564" y="321"/>
                    </a:lnTo>
                    <a:lnTo>
                      <a:pt x="564" y="321"/>
                    </a:lnTo>
                    <a:lnTo>
                      <a:pt x="564" y="303"/>
                    </a:lnTo>
                    <a:lnTo>
                      <a:pt x="564" y="298"/>
                    </a:lnTo>
                    <a:lnTo>
                      <a:pt x="567" y="295"/>
                    </a:lnTo>
                    <a:lnTo>
                      <a:pt x="567" y="292"/>
                    </a:lnTo>
                    <a:lnTo>
                      <a:pt x="567" y="292"/>
                    </a:lnTo>
                    <a:lnTo>
                      <a:pt x="567" y="289"/>
                    </a:lnTo>
                    <a:lnTo>
                      <a:pt x="567" y="289"/>
                    </a:lnTo>
                    <a:lnTo>
                      <a:pt x="567" y="272"/>
                    </a:lnTo>
                    <a:lnTo>
                      <a:pt x="567" y="26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9" name="Freeform 19"/>
              <p:cNvSpPr>
                <a:spLocks noChangeArrowheads="1"/>
              </p:cNvSpPr>
              <p:nvPr/>
            </p:nvSpPr>
            <p:spPr bwMode="auto">
              <a:xfrm>
                <a:off x="3849688" y="4552950"/>
                <a:ext cx="358775" cy="26988"/>
              </a:xfrm>
              <a:custGeom>
                <a:avLst/>
                <a:gdLst>
                  <a:gd name="T0" fmla="*/ 3 w 995"/>
                  <a:gd name="T1" fmla="*/ 40 h 73"/>
                  <a:gd name="T2" fmla="*/ 3 w 995"/>
                  <a:gd name="T3" fmla="*/ 40 h 73"/>
                  <a:gd name="T4" fmla="*/ 15 w 995"/>
                  <a:gd name="T5" fmla="*/ 43 h 73"/>
                  <a:gd name="T6" fmla="*/ 15 w 995"/>
                  <a:gd name="T7" fmla="*/ 43 h 73"/>
                  <a:gd name="T8" fmla="*/ 46 w 995"/>
                  <a:gd name="T9" fmla="*/ 49 h 73"/>
                  <a:gd name="T10" fmla="*/ 46 w 995"/>
                  <a:gd name="T11" fmla="*/ 49 h 73"/>
                  <a:gd name="T12" fmla="*/ 95 w 995"/>
                  <a:gd name="T13" fmla="*/ 57 h 73"/>
                  <a:gd name="T14" fmla="*/ 95 w 995"/>
                  <a:gd name="T15" fmla="*/ 57 h 73"/>
                  <a:gd name="T16" fmla="*/ 158 w 995"/>
                  <a:gd name="T17" fmla="*/ 63 h 73"/>
                  <a:gd name="T18" fmla="*/ 158 w 995"/>
                  <a:gd name="T19" fmla="*/ 63 h 73"/>
                  <a:gd name="T20" fmla="*/ 232 w 995"/>
                  <a:gd name="T21" fmla="*/ 69 h 73"/>
                  <a:gd name="T22" fmla="*/ 232 w 995"/>
                  <a:gd name="T23" fmla="*/ 69 h 73"/>
                  <a:gd name="T24" fmla="*/ 315 w 995"/>
                  <a:gd name="T25" fmla="*/ 72 h 73"/>
                  <a:gd name="T26" fmla="*/ 315 w 995"/>
                  <a:gd name="T27" fmla="*/ 72 h 73"/>
                  <a:gd name="T28" fmla="*/ 404 w 995"/>
                  <a:gd name="T29" fmla="*/ 69 h 73"/>
                  <a:gd name="T30" fmla="*/ 404 w 995"/>
                  <a:gd name="T31" fmla="*/ 69 h 73"/>
                  <a:gd name="T32" fmla="*/ 496 w 995"/>
                  <a:gd name="T33" fmla="*/ 63 h 73"/>
                  <a:gd name="T34" fmla="*/ 496 w 995"/>
                  <a:gd name="T35" fmla="*/ 63 h 73"/>
                  <a:gd name="T36" fmla="*/ 587 w 995"/>
                  <a:gd name="T37" fmla="*/ 60 h 73"/>
                  <a:gd name="T38" fmla="*/ 587 w 995"/>
                  <a:gd name="T39" fmla="*/ 60 h 73"/>
                  <a:gd name="T40" fmla="*/ 679 w 995"/>
                  <a:gd name="T41" fmla="*/ 57 h 73"/>
                  <a:gd name="T42" fmla="*/ 679 w 995"/>
                  <a:gd name="T43" fmla="*/ 57 h 73"/>
                  <a:gd name="T44" fmla="*/ 837 w 995"/>
                  <a:gd name="T45" fmla="*/ 49 h 73"/>
                  <a:gd name="T46" fmla="*/ 837 w 995"/>
                  <a:gd name="T47" fmla="*/ 49 h 73"/>
                  <a:gd name="T48" fmla="*/ 991 w 995"/>
                  <a:gd name="T49" fmla="*/ 40 h 73"/>
                  <a:gd name="T50" fmla="*/ 991 w 995"/>
                  <a:gd name="T51" fmla="*/ 40 h 73"/>
                  <a:gd name="T52" fmla="*/ 991 w 995"/>
                  <a:gd name="T53" fmla="*/ 37 h 73"/>
                  <a:gd name="T54" fmla="*/ 994 w 995"/>
                  <a:gd name="T55" fmla="*/ 37 h 73"/>
                  <a:gd name="T56" fmla="*/ 994 w 995"/>
                  <a:gd name="T57" fmla="*/ 37 h 73"/>
                  <a:gd name="T58" fmla="*/ 991 w 995"/>
                  <a:gd name="T59" fmla="*/ 34 h 73"/>
                  <a:gd name="T60" fmla="*/ 991 w 995"/>
                  <a:gd name="T61" fmla="*/ 32 h 73"/>
                  <a:gd name="T62" fmla="*/ 991 w 995"/>
                  <a:gd name="T63" fmla="*/ 32 h 73"/>
                  <a:gd name="T64" fmla="*/ 837 w 995"/>
                  <a:gd name="T65" fmla="*/ 23 h 73"/>
                  <a:gd name="T66" fmla="*/ 837 w 995"/>
                  <a:gd name="T67" fmla="*/ 23 h 73"/>
                  <a:gd name="T68" fmla="*/ 679 w 995"/>
                  <a:gd name="T69" fmla="*/ 14 h 73"/>
                  <a:gd name="T70" fmla="*/ 679 w 995"/>
                  <a:gd name="T71" fmla="*/ 14 h 73"/>
                  <a:gd name="T72" fmla="*/ 587 w 995"/>
                  <a:gd name="T73" fmla="*/ 11 h 73"/>
                  <a:gd name="T74" fmla="*/ 587 w 995"/>
                  <a:gd name="T75" fmla="*/ 11 h 73"/>
                  <a:gd name="T76" fmla="*/ 496 w 995"/>
                  <a:gd name="T77" fmla="*/ 9 h 73"/>
                  <a:gd name="T78" fmla="*/ 496 w 995"/>
                  <a:gd name="T79" fmla="*/ 9 h 73"/>
                  <a:gd name="T80" fmla="*/ 404 w 995"/>
                  <a:gd name="T81" fmla="*/ 3 h 73"/>
                  <a:gd name="T82" fmla="*/ 404 w 995"/>
                  <a:gd name="T83" fmla="*/ 3 h 73"/>
                  <a:gd name="T84" fmla="*/ 315 w 995"/>
                  <a:gd name="T85" fmla="*/ 0 h 73"/>
                  <a:gd name="T86" fmla="*/ 315 w 995"/>
                  <a:gd name="T87" fmla="*/ 0 h 73"/>
                  <a:gd name="T88" fmla="*/ 232 w 995"/>
                  <a:gd name="T89" fmla="*/ 3 h 73"/>
                  <a:gd name="T90" fmla="*/ 232 w 995"/>
                  <a:gd name="T91" fmla="*/ 3 h 73"/>
                  <a:gd name="T92" fmla="*/ 158 w 995"/>
                  <a:gd name="T93" fmla="*/ 9 h 73"/>
                  <a:gd name="T94" fmla="*/ 158 w 995"/>
                  <a:gd name="T95" fmla="*/ 9 h 73"/>
                  <a:gd name="T96" fmla="*/ 95 w 995"/>
                  <a:gd name="T97" fmla="*/ 14 h 73"/>
                  <a:gd name="T98" fmla="*/ 95 w 995"/>
                  <a:gd name="T99" fmla="*/ 14 h 73"/>
                  <a:gd name="T100" fmla="*/ 46 w 995"/>
                  <a:gd name="T101" fmla="*/ 23 h 73"/>
                  <a:gd name="T102" fmla="*/ 46 w 995"/>
                  <a:gd name="T103" fmla="*/ 23 h 73"/>
                  <a:gd name="T104" fmla="*/ 15 w 995"/>
                  <a:gd name="T105" fmla="*/ 29 h 73"/>
                  <a:gd name="T106" fmla="*/ 15 w 995"/>
                  <a:gd name="T107" fmla="*/ 29 h 73"/>
                  <a:gd name="T108" fmla="*/ 3 w 995"/>
                  <a:gd name="T109" fmla="*/ 32 h 73"/>
                  <a:gd name="T110" fmla="*/ 3 w 995"/>
                  <a:gd name="T111" fmla="*/ 32 h 73"/>
                  <a:gd name="T112" fmla="*/ 0 w 995"/>
                  <a:gd name="T113" fmla="*/ 34 h 73"/>
                  <a:gd name="T114" fmla="*/ 0 w 995"/>
                  <a:gd name="T115" fmla="*/ 34 h 73"/>
                  <a:gd name="T116" fmla="*/ 0 w 995"/>
                  <a:gd name="T117" fmla="*/ 37 h 73"/>
                  <a:gd name="T118" fmla="*/ 3 w 995"/>
                  <a:gd name="T1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5" h="73">
                    <a:moveTo>
                      <a:pt x="3" y="40"/>
                    </a:moveTo>
                    <a:lnTo>
                      <a:pt x="3" y="40"/>
                    </a:lnTo>
                    <a:lnTo>
                      <a:pt x="15" y="43"/>
                    </a:lnTo>
                    <a:lnTo>
                      <a:pt x="15" y="43"/>
                    </a:lnTo>
                    <a:lnTo>
                      <a:pt x="46" y="49"/>
                    </a:lnTo>
                    <a:lnTo>
                      <a:pt x="46" y="49"/>
                    </a:lnTo>
                    <a:lnTo>
                      <a:pt x="95" y="57"/>
                    </a:lnTo>
                    <a:lnTo>
                      <a:pt x="95" y="57"/>
                    </a:lnTo>
                    <a:lnTo>
                      <a:pt x="158" y="63"/>
                    </a:lnTo>
                    <a:lnTo>
                      <a:pt x="158" y="63"/>
                    </a:lnTo>
                    <a:lnTo>
                      <a:pt x="232" y="69"/>
                    </a:lnTo>
                    <a:lnTo>
                      <a:pt x="232" y="69"/>
                    </a:lnTo>
                    <a:lnTo>
                      <a:pt x="315" y="72"/>
                    </a:lnTo>
                    <a:lnTo>
                      <a:pt x="315" y="72"/>
                    </a:lnTo>
                    <a:lnTo>
                      <a:pt x="404" y="69"/>
                    </a:lnTo>
                    <a:lnTo>
                      <a:pt x="404" y="69"/>
                    </a:lnTo>
                    <a:lnTo>
                      <a:pt x="496" y="63"/>
                    </a:lnTo>
                    <a:lnTo>
                      <a:pt x="496" y="63"/>
                    </a:lnTo>
                    <a:lnTo>
                      <a:pt x="587" y="60"/>
                    </a:lnTo>
                    <a:lnTo>
                      <a:pt x="587" y="60"/>
                    </a:lnTo>
                    <a:lnTo>
                      <a:pt x="679" y="57"/>
                    </a:lnTo>
                    <a:lnTo>
                      <a:pt x="679" y="57"/>
                    </a:lnTo>
                    <a:lnTo>
                      <a:pt x="837" y="49"/>
                    </a:lnTo>
                    <a:lnTo>
                      <a:pt x="837" y="49"/>
                    </a:lnTo>
                    <a:lnTo>
                      <a:pt x="991" y="40"/>
                    </a:lnTo>
                    <a:lnTo>
                      <a:pt x="991" y="40"/>
                    </a:lnTo>
                    <a:lnTo>
                      <a:pt x="991" y="37"/>
                    </a:lnTo>
                    <a:lnTo>
                      <a:pt x="994" y="37"/>
                    </a:lnTo>
                    <a:lnTo>
                      <a:pt x="994" y="37"/>
                    </a:lnTo>
                    <a:lnTo>
                      <a:pt x="991" y="34"/>
                    </a:lnTo>
                    <a:lnTo>
                      <a:pt x="991" y="32"/>
                    </a:lnTo>
                    <a:lnTo>
                      <a:pt x="991" y="32"/>
                    </a:lnTo>
                    <a:lnTo>
                      <a:pt x="837" y="23"/>
                    </a:lnTo>
                    <a:lnTo>
                      <a:pt x="837" y="23"/>
                    </a:lnTo>
                    <a:lnTo>
                      <a:pt x="679" y="14"/>
                    </a:lnTo>
                    <a:lnTo>
                      <a:pt x="679" y="14"/>
                    </a:lnTo>
                    <a:lnTo>
                      <a:pt x="587" y="11"/>
                    </a:lnTo>
                    <a:lnTo>
                      <a:pt x="587" y="11"/>
                    </a:lnTo>
                    <a:lnTo>
                      <a:pt x="496" y="9"/>
                    </a:lnTo>
                    <a:lnTo>
                      <a:pt x="496" y="9"/>
                    </a:lnTo>
                    <a:lnTo>
                      <a:pt x="404" y="3"/>
                    </a:lnTo>
                    <a:lnTo>
                      <a:pt x="404" y="3"/>
                    </a:lnTo>
                    <a:lnTo>
                      <a:pt x="315" y="0"/>
                    </a:lnTo>
                    <a:lnTo>
                      <a:pt x="315" y="0"/>
                    </a:lnTo>
                    <a:lnTo>
                      <a:pt x="232" y="3"/>
                    </a:lnTo>
                    <a:lnTo>
                      <a:pt x="232" y="3"/>
                    </a:lnTo>
                    <a:lnTo>
                      <a:pt x="158" y="9"/>
                    </a:lnTo>
                    <a:lnTo>
                      <a:pt x="158" y="9"/>
                    </a:lnTo>
                    <a:lnTo>
                      <a:pt x="95" y="14"/>
                    </a:lnTo>
                    <a:lnTo>
                      <a:pt x="95" y="14"/>
                    </a:lnTo>
                    <a:lnTo>
                      <a:pt x="46" y="23"/>
                    </a:lnTo>
                    <a:lnTo>
                      <a:pt x="46" y="23"/>
                    </a:lnTo>
                    <a:lnTo>
                      <a:pt x="15" y="29"/>
                    </a:lnTo>
                    <a:lnTo>
                      <a:pt x="15" y="29"/>
                    </a:lnTo>
                    <a:lnTo>
                      <a:pt x="3" y="32"/>
                    </a:lnTo>
                    <a:lnTo>
                      <a:pt x="3" y="32"/>
                    </a:lnTo>
                    <a:lnTo>
                      <a:pt x="0" y="34"/>
                    </a:lnTo>
                    <a:lnTo>
                      <a:pt x="0" y="34"/>
                    </a:lnTo>
                    <a:lnTo>
                      <a:pt x="0" y="37"/>
                    </a:lnTo>
                    <a:lnTo>
                      <a:pt x="3" y="4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0" name="Freeform 20"/>
              <p:cNvSpPr>
                <a:spLocks noChangeArrowheads="1"/>
              </p:cNvSpPr>
              <p:nvPr/>
            </p:nvSpPr>
            <p:spPr bwMode="auto">
              <a:xfrm>
                <a:off x="3849688" y="4833938"/>
                <a:ext cx="358775" cy="25400"/>
              </a:xfrm>
              <a:custGeom>
                <a:avLst/>
                <a:gdLst>
                  <a:gd name="T0" fmla="*/ 3 w 995"/>
                  <a:gd name="T1" fmla="*/ 37 h 72"/>
                  <a:gd name="T2" fmla="*/ 3 w 995"/>
                  <a:gd name="T3" fmla="*/ 37 h 72"/>
                  <a:gd name="T4" fmla="*/ 15 w 995"/>
                  <a:gd name="T5" fmla="*/ 40 h 72"/>
                  <a:gd name="T6" fmla="*/ 15 w 995"/>
                  <a:gd name="T7" fmla="*/ 40 h 72"/>
                  <a:gd name="T8" fmla="*/ 46 w 995"/>
                  <a:gd name="T9" fmla="*/ 46 h 72"/>
                  <a:gd name="T10" fmla="*/ 46 w 995"/>
                  <a:gd name="T11" fmla="*/ 46 h 72"/>
                  <a:gd name="T12" fmla="*/ 95 w 995"/>
                  <a:gd name="T13" fmla="*/ 55 h 72"/>
                  <a:gd name="T14" fmla="*/ 95 w 995"/>
                  <a:gd name="T15" fmla="*/ 55 h 72"/>
                  <a:gd name="T16" fmla="*/ 158 w 995"/>
                  <a:gd name="T17" fmla="*/ 63 h 72"/>
                  <a:gd name="T18" fmla="*/ 158 w 995"/>
                  <a:gd name="T19" fmla="*/ 63 h 72"/>
                  <a:gd name="T20" fmla="*/ 232 w 995"/>
                  <a:gd name="T21" fmla="*/ 69 h 72"/>
                  <a:gd name="T22" fmla="*/ 232 w 995"/>
                  <a:gd name="T23" fmla="*/ 69 h 72"/>
                  <a:gd name="T24" fmla="*/ 315 w 995"/>
                  <a:gd name="T25" fmla="*/ 71 h 72"/>
                  <a:gd name="T26" fmla="*/ 315 w 995"/>
                  <a:gd name="T27" fmla="*/ 71 h 72"/>
                  <a:gd name="T28" fmla="*/ 404 w 995"/>
                  <a:gd name="T29" fmla="*/ 66 h 72"/>
                  <a:gd name="T30" fmla="*/ 404 w 995"/>
                  <a:gd name="T31" fmla="*/ 66 h 72"/>
                  <a:gd name="T32" fmla="*/ 496 w 995"/>
                  <a:gd name="T33" fmla="*/ 63 h 72"/>
                  <a:gd name="T34" fmla="*/ 496 w 995"/>
                  <a:gd name="T35" fmla="*/ 63 h 72"/>
                  <a:gd name="T36" fmla="*/ 587 w 995"/>
                  <a:gd name="T37" fmla="*/ 57 h 72"/>
                  <a:gd name="T38" fmla="*/ 587 w 995"/>
                  <a:gd name="T39" fmla="*/ 57 h 72"/>
                  <a:gd name="T40" fmla="*/ 679 w 995"/>
                  <a:gd name="T41" fmla="*/ 55 h 72"/>
                  <a:gd name="T42" fmla="*/ 679 w 995"/>
                  <a:gd name="T43" fmla="*/ 55 h 72"/>
                  <a:gd name="T44" fmla="*/ 837 w 995"/>
                  <a:gd name="T45" fmla="*/ 46 h 72"/>
                  <a:gd name="T46" fmla="*/ 837 w 995"/>
                  <a:gd name="T47" fmla="*/ 46 h 72"/>
                  <a:gd name="T48" fmla="*/ 991 w 995"/>
                  <a:gd name="T49" fmla="*/ 37 h 72"/>
                  <a:gd name="T50" fmla="*/ 991 w 995"/>
                  <a:gd name="T51" fmla="*/ 37 h 72"/>
                  <a:gd name="T52" fmla="*/ 991 w 995"/>
                  <a:gd name="T53" fmla="*/ 37 h 72"/>
                  <a:gd name="T54" fmla="*/ 994 w 995"/>
                  <a:gd name="T55" fmla="*/ 34 h 72"/>
                  <a:gd name="T56" fmla="*/ 994 w 995"/>
                  <a:gd name="T57" fmla="*/ 34 h 72"/>
                  <a:gd name="T58" fmla="*/ 991 w 995"/>
                  <a:gd name="T59" fmla="*/ 31 h 72"/>
                  <a:gd name="T60" fmla="*/ 991 w 995"/>
                  <a:gd name="T61" fmla="*/ 31 h 72"/>
                  <a:gd name="T62" fmla="*/ 991 w 995"/>
                  <a:gd name="T63" fmla="*/ 31 h 72"/>
                  <a:gd name="T64" fmla="*/ 837 w 995"/>
                  <a:gd name="T65" fmla="*/ 23 h 72"/>
                  <a:gd name="T66" fmla="*/ 837 w 995"/>
                  <a:gd name="T67" fmla="*/ 23 h 72"/>
                  <a:gd name="T68" fmla="*/ 679 w 995"/>
                  <a:gd name="T69" fmla="*/ 14 h 72"/>
                  <a:gd name="T70" fmla="*/ 679 w 995"/>
                  <a:gd name="T71" fmla="*/ 14 h 72"/>
                  <a:gd name="T72" fmla="*/ 587 w 995"/>
                  <a:gd name="T73" fmla="*/ 11 h 72"/>
                  <a:gd name="T74" fmla="*/ 587 w 995"/>
                  <a:gd name="T75" fmla="*/ 11 h 72"/>
                  <a:gd name="T76" fmla="*/ 496 w 995"/>
                  <a:gd name="T77" fmla="*/ 6 h 72"/>
                  <a:gd name="T78" fmla="*/ 496 w 995"/>
                  <a:gd name="T79" fmla="*/ 6 h 72"/>
                  <a:gd name="T80" fmla="*/ 404 w 995"/>
                  <a:gd name="T81" fmla="*/ 3 h 72"/>
                  <a:gd name="T82" fmla="*/ 404 w 995"/>
                  <a:gd name="T83" fmla="*/ 3 h 72"/>
                  <a:gd name="T84" fmla="*/ 315 w 995"/>
                  <a:gd name="T85" fmla="*/ 0 h 72"/>
                  <a:gd name="T86" fmla="*/ 315 w 995"/>
                  <a:gd name="T87" fmla="*/ 0 h 72"/>
                  <a:gd name="T88" fmla="*/ 232 w 995"/>
                  <a:gd name="T89" fmla="*/ 0 h 72"/>
                  <a:gd name="T90" fmla="*/ 232 w 995"/>
                  <a:gd name="T91" fmla="*/ 0 h 72"/>
                  <a:gd name="T92" fmla="*/ 158 w 995"/>
                  <a:gd name="T93" fmla="*/ 6 h 72"/>
                  <a:gd name="T94" fmla="*/ 158 w 995"/>
                  <a:gd name="T95" fmla="*/ 6 h 72"/>
                  <a:gd name="T96" fmla="*/ 95 w 995"/>
                  <a:gd name="T97" fmla="*/ 14 h 72"/>
                  <a:gd name="T98" fmla="*/ 95 w 995"/>
                  <a:gd name="T99" fmla="*/ 14 h 72"/>
                  <a:gd name="T100" fmla="*/ 46 w 995"/>
                  <a:gd name="T101" fmla="*/ 23 h 72"/>
                  <a:gd name="T102" fmla="*/ 46 w 995"/>
                  <a:gd name="T103" fmla="*/ 23 h 72"/>
                  <a:gd name="T104" fmla="*/ 15 w 995"/>
                  <a:gd name="T105" fmla="*/ 29 h 72"/>
                  <a:gd name="T106" fmla="*/ 15 w 995"/>
                  <a:gd name="T107" fmla="*/ 29 h 72"/>
                  <a:gd name="T108" fmla="*/ 3 w 995"/>
                  <a:gd name="T109" fmla="*/ 31 h 72"/>
                  <a:gd name="T110" fmla="*/ 3 w 995"/>
                  <a:gd name="T111" fmla="*/ 31 h 72"/>
                  <a:gd name="T112" fmla="*/ 0 w 995"/>
                  <a:gd name="T113" fmla="*/ 34 h 72"/>
                  <a:gd name="T114" fmla="*/ 0 w 995"/>
                  <a:gd name="T115" fmla="*/ 34 h 72"/>
                  <a:gd name="T116" fmla="*/ 0 w 995"/>
                  <a:gd name="T117" fmla="*/ 37 h 72"/>
                  <a:gd name="T118" fmla="*/ 3 w 995"/>
                  <a:gd name="T119" fmla="*/ 3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5" h="72">
                    <a:moveTo>
                      <a:pt x="3" y="37"/>
                    </a:moveTo>
                    <a:lnTo>
                      <a:pt x="3" y="37"/>
                    </a:lnTo>
                    <a:lnTo>
                      <a:pt x="15" y="40"/>
                    </a:lnTo>
                    <a:lnTo>
                      <a:pt x="15" y="40"/>
                    </a:lnTo>
                    <a:lnTo>
                      <a:pt x="46" y="46"/>
                    </a:lnTo>
                    <a:lnTo>
                      <a:pt x="46" y="46"/>
                    </a:lnTo>
                    <a:lnTo>
                      <a:pt x="95" y="55"/>
                    </a:lnTo>
                    <a:lnTo>
                      <a:pt x="95" y="55"/>
                    </a:lnTo>
                    <a:lnTo>
                      <a:pt x="158" y="63"/>
                    </a:lnTo>
                    <a:lnTo>
                      <a:pt x="158" y="63"/>
                    </a:lnTo>
                    <a:lnTo>
                      <a:pt x="232" y="69"/>
                    </a:lnTo>
                    <a:lnTo>
                      <a:pt x="232" y="69"/>
                    </a:lnTo>
                    <a:lnTo>
                      <a:pt x="315" y="71"/>
                    </a:lnTo>
                    <a:lnTo>
                      <a:pt x="315" y="71"/>
                    </a:lnTo>
                    <a:lnTo>
                      <a:pt x="404" y="66"/>
                    </a:lnTo>
                    <a:lnTo>
                      <a:pt x="404" y="66"/>
                    </a:lnTo>
                    <a:lnTo>
                      <a:pt x="496" y="63"/>
                    </a:lnTo>
                    <a:lnTo>
                      <a:pt x="496" y="63"/>
                    </a:lnTo>
                    <a:lnTo>
                      <a:pt x="587" y="57"/>
                    </a:lnTo>
                    <a:lnTo>
                      <a:pt x="587" y="57"/>
                    </a:lnTo>
                    <a:lnTo>
                      <a:pt x="679" y="55"/>
                    </a:lnTo>
                    <a:lnTo>
                      <a:pt x="679" y="55"/>
                    </a:lnTo>
                    <a:lnTo>
                      <a:pt x="837" y="46"/>
                    </a:lnTo>
                    <a:lnTo>
                      <a:pt x="837" y="46"/>
                    </a:lnTo>
                    <a:lnTo>
                      <a:pt x="991" y="37"/>
                    </a:lnTo>
                    <a:lnTo>
                      <a:pt x="991" y="37"/>
                    </a:lnTo>
                    <a:lnTo>
                      <a:pt x="991" y="37"/>
                    </a:lnTo>
                    <a:lnTo>
                      <a:pt x="994" y="34"/>
                    </a:lnTo>
                    <a:lnTo>
                      <a:pt x="994" y="34"/>
                    </a:lnTo>
                    <a:lnTo>
                      <a:pt x="991" y="31"/>
                    </a:lnTo>
                    <a:lnTo>
                      <a:pt x="991" y="31"/>
                    </a:lnTo>
                    <a:lnTo>
                      <a:pt x="991" y="31"/>
                    </a:lnTo>
                    <a:lnTo>
                      <a:pt x="837" y="23"/>
                    </a:lnTo>
                    <a:lnTo>
                      <a:pt x="837" y="23"/>
                    </a:lnTo>
                    <a:lnTo>
                      <a:pt x="679" y="14"/>
                    </a:lnTo>
                    <a:lnTo>
                      <a:pt x="679" y="14"/>
                    </a:lnTo>
                    <a:lnTo>
                      <a:pt x="587" y="11"/>
                    </a:lnTo>
                    <a:lnTo>
                      <a:pt x="587" y="11"/>
                    </a:lnTo>
                    <a:lnTo>
                      <a:pt x="496" y="6"/>
                    </a:lnTo>
                    <a:lnTo>
                      <a:pt x="496" y="6"/>
                    </a:lnTo>
                    <a:lnTo>
                      <a:pt x="404" y="3"/>
                    </a:lnTo>
                    <a:lnTo>
                      <a:pt x="404" y="3"/>
                    </a:lnTo>
                    <a:lnTo>
                      <a:pt x="315" y="0"/>
                    </a:lnTo>
                    <a:lnTo>
                      <a:pt x="315" y="0"/>
                    </a:lnTo>
                    <a:lnTo>
                      <a:pt x="232" y="0"/>
                    </a:lnTo>
                    <a:lnTo>
                      <a:pt x="232" y="0"/>
                    </a:lnTo>
                    <a:lnTo>
                      <a:pt x="158" y="6"/>
                    </a:lnTo>
                    <a:lnTo>
                      <a:pt x="158" y="6"/>
                    </a:lnTo>
                    <a:lnTo>
                      <a:pt x="95" y="14"/>
                    </a:lnTo>
                    <a:lnTo>
                      <a:pt x="95" y="14"/>
                    </a:lnTo>
                    <a:lnTo>
                      <a:pt x="46" y="23"/>
                    </a:lnTo>
                    <a:lnTo>
                      <a:pt x="46" y="23"/>
                    </a:lnTo>
                    <a:lnTo>
                      <a:pt x="15" y="29"/>
                    </a:lnTo>
                    <a:lnTo>
                      <a:pt x="15" y="29"/>
                    </a:lnTo>
                    <a:lnTo>
                      <a:pt x="3" y="31"/>
                    </a:lnTo>
                    <a:lnTo>
                      <a:pt x="3" y="31"/>
                    </a:lnTo>
                    <a:lnTo>
                      <a:pt x="0" y="34"/>
                    </a:lnTo>
                    <a:lnTo>
                      <a:pt x="0" y="34"/>
                    </a:lnTo>
                    <a:lnTo>
                      <a:pt x="0" y="37"/>
                    </a:lnTo>
                    <a:lnTo>
                      <a:pt x="3" y="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1" name="Freeform 21"/>
              <p:cNvSpPr>
                <a:spLocks noChangeArrowheads="1"/>
              </p:cNvSpPr>
              <p:nvPr/>
            </p:nvSpPr>
            <p:spPr bwMode="auto">
              <a:xfrm>
                <a:off x="3849688" y="5026025"/>
                <a:ext cx="358775" cy="25400"/>
              </a:xfrm>
              <a:custGeom>
                <a:avLst/>
                <a:gdLst>
                  <a:gd name="T0" fmla="*/ 3 w 995"/>
                  <a:gd name="T1" fmla="*/ 40 h 72"/>
                  <a:gd name="T2" fmla="*/ 3 w 995"/>
                  <a:gd name="T3" fmla="*/ 40 h 72"/>
                  <a:gd name="T4" fmla="*/ 15 w 995"/>
                  <a:gd name="T5" fmla="*/ 43 h 72"/>
                  <a:gd name="T6" fmla="*/ 15 w 995"/>
                  <a:gd name="T7" fmla="*/ 43 h 72"/>
                  <a:gd name="T8" fmla="*/ 46 w 995"/>
                  <a:gd name="T9" fmla="*/ 49 h 72"/>
                  <a:gd name="T10" fmla="*/ 46 w 995"/>
                  <a:gd name="T11" fmla="*/ 49 h 72"/>
                  <a:gd name="T12" fmla="*/ 95 w 995"/>
                  <a:gd name="T13" fmla="*/ 54 h 72"/>
                  <a:gd name="T14" fmla="*/ 95 w 995"/>
                  <a:gd name="T15" fmla="*/ 54 h 72"/>
                  <a:gd name="T16" fmla="*/ 158 w 995"/>
                  <a:gd name="T17" fmla="*/ 63 h 72"/>
                  <a:gd name="T18" fmla="*/ 158 w 995"/>
                  <a:gd name="T19" fmla="*/ 63 h 72"/>
                  <a:gd name="T20" fmla="*/ 232 w 995"/>
                  <a:gd name="T21" fmla="*/ 69 h 72"/>
                  <a:gd name="T22" fmla="*/ 232 w 995"/>
                  <a:gd name="T23" fmla="*/ 69 h 72"/>
                  <a:gd name="T24" fmla="*/ 315 w 995"/>
                  <a:gd name="T25" fmla="*/ 71 h 72"/>
                  <a:gd name="T26" fmla="*/ 315 w 995"/>
                  <a:gd name="T27" fmla="*/ 71 h 72"/>
                  <a:gd name="T28" fmla="*/ 404 w 995"/>
                  <a:gd name="T29" fmla="*/ 69 h 72"/>
                  <a:gd name="T30" fmla="*/ 404 w 995"/>
                  <a:gd name="T31" fmla="*/ 69 h 72"/>
                  <a:gd name="T32" fmla="*/ 496 w 995"/>
                  <a:gd name="T33" fmla="*/ 63 h 72"/>
                  <a:gd name="T34" fmla="*/ 496 w 995"/>
                  <a:gd name="T35" fmla="*/ 63 h 72"/>
                  <a:gd name="T36" fmla="*/ 587 w 995"/>
                  <a:gd name="T37" fmla="*/ 60 h 72"/>
                  <a:gd name="T38" fmla="*/ 587 w 995"/>
                  <a:gd name="T39" fmla="*/ 60 h 72"/>
                  <a:gd name="T40" fmla="*/ 679 w 995"/>
                  <a:gd name="T41" fmla="*/ 54 h 72"/>
                  <a:gd name="T42" fmla="*/ 679 w 995"/>
                  <a:gd name="T43" fmla="*/ 54 h 72"/>
                  <a:gd name="T44" fmla="*/ 837 w 995"/>
                  <a:gd name="T45" fmla="*/ 49 h 72"/>
                  <a:gd name="T46" fmla="*/ 837 w 995"/>
                  <a:gd name="T47" fmla="*/ 49 h 72"/>
                  <a:gd name="T48" fmla="*/ 991 w 995"/>
                  <a:gd name="T49" fmla="*/ 40 h 72"/>
                  <a:gd name="T50" fmla="*/ 991 w 995"/>
                  <a:gd name="T51" fmla="*/ 40 h 72"/>
                  <a:gd name="T52" fmla="*/ 991 w 995"/>
                  <a:gd name="T53" fmla="*/ 37 h 72"/>
                  <a:gd name="T54" fmla="*/ 994 w 995"/>
                  <a:gd name="T55" fmla="*/ 37 h 72"/>
                  <a:gd name="T56" fmla="*/ 994 w 995"/>
                  <a:gd name="T57" fmla="*/ 37 h 72"/>
                  <a:gd name="T58" fmla="*/ 991 w 995"/>
                  <a:gd name="T59" fmla="*/ 34 h 72"/>
                  <a:gd name="T60" fmla="*/ 991 w 995"/>
                  <a:gd name="T61" fmla="*/ 31 h 72"/>
                  <a:gd name="T62" fmla="*/ 991 w 995"/>
                  <a:gd name="T63" fmla="*/ 31 h 72"/>
                  <a:gd name="T64" fmla="*/ 837 w 995"/>
                  <a:gd name="T65" fmla="*/ 23 h 72"/>
                  <a:gd name="T66" fmla="*/ 837 w 995"/>
                  <a:gd name="T67" fmla="*/ 23 h 72"/>
                  <a:gd name="T68" fmla="*/ 679 w 995"/>
                  <a:gd name="T69" fmla="*/ 14 h 72"/>
                  <a:gd name="T70" fmla="*/ 679 w 995"/>
                  <a:gd name="T71" fmla="*/ 14 h 72"/>
                  <a:gd name="T72" fmla="*/ 587 w 995"/>
                  <a:gd name="T73" fmla="*/ 11 h 72"/>
                  <a:gd name="T74" fmla="*/ 587 w 995"/>
                  <a:gd name="T75" fmla="*/ 11 h 72"/>
                  <a:gd name="T76" fmla="*/ 496 w 995"/>
                  <a:gd name="T77" fmla="*/ 8 h 72"/>
                  <a:gd name="T78" fmla="*/ 496 w 995"/>
                  <a:gd name="T79" fmla="*/ 8 h 72"/>
                  <a:gd name="T80" fmla="*/ 404 w 995"/>
                  <a:gd name="T81" fmla="*/ 3 h 72"/>
                  <a:gd name="T82" fmla="*/ 404 w 995"/>
                  <a:gd name="T83" fmla="*/ 3 h 72"/>
                  <a:gd name="T84" fmla="*/ 315 w 995"/>
                  <a:gd name="T85" fmla="*/ 0 h 72"/>
                  <a:gd name="T86" fmla="*/ 315 w 995"/>
                  <a:gd name="T87" fmla="*/ 0 h 72"/>
                  <a:gd name="T88" fmla="*/ 232 w 995"/>
                  <a:gd name="T89" fmla="*/ 3 h 72"/>
                  <a:gd name="T90" fmla="*/ 232 w 995"/>
                  <a:gd name="T91" fmla="*/ 3 h 72"/>
                  <a:gd name="T92" fmla="*/ 158 w 995"/>
                  <a:gd name="T93" fmla="*/ 8 h 72"/>
                  <a:gd name="T94" fmla="*/ 158 w 995"/>
                  <a:gd name="T95" fmla="*/ 8 h 72"/>
                  <a:gd name="T96" fmla="*/ 95 w 995"/>
                  <a:gd name="T97" fmla="*/ 14 h 72"/>
                  <a:gd name="T98" fmla="*/ 95 w 995"/>
                  <a:gd name="T99" fmla="*/ 14 h 72"/>
                  <a:gd name="T100" fmla="*/ 46 w 995"/>
                  <a:gd name="T101" fmla="*/ 23 h 72"/>
                  <a:gd name="T102" fmla="*/ 46 w 995"/>
                  <a:gd name="T103" fmla="*/ 23 h 72"/>
                  <a:gd name="T104" fmla="*/ 15 w 995"/>
                  <a:gd name="T105" fmla="*/ 28 h 72"/>
                  <a:gd name="T106" fmla="*/ 15 w 995"/>
                  <a:gd name="T107" fmla="*/ 28 h 72"/>
                  <a:gd name="T108" fmla="*/ 3 w 995"/>
                  <a:gd name="T109" fmla="*/ 31 h 72"/>
                  <a:gd name="T110" fmla="*/ 3 w 995"/>
                  <a:gd name="T111" fmla="*/ 31 h 72"/>
                  <a:gd name="T112" fmla="*/ 0 w 995"/>
                  <a:gd name="T113" fmla="*/ 34 h 72"/>
                  <a:gd name="T114" fmla="*/ 0 w 995"/>
                  <a:gd name="T115" fmla="*/ 34 h 72"/>
                  <a:gd name="T116" fmla="*/ 0 w 995"/>
                  <a:gd name="T117" fmla="*/ 37 h 72"/>
                  <a:gd name="T118" fmla="*/ 3 w 995"/>
                  <a:gd name="T1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5" h="72">
                    <a:moveTo>
                      <a:pt x="3" y="40"/>
                    </a:moveTo>
                    <a:lnTo>
                      <a:pt x="3" y="40"/>
                    </a:lnTo>
                    <a:lnTo>
                      <a:pt x="15" y="43"/>
                    </a:lnTo>
                    <a:lnTo>
                      <a:pt x="15" y="43"/>
                    </a:lnTo>
                    <a:lnTo>
                      <a:pt x="46" y="49"/>
                    </a:lnTo>
                    <a:lnTo>
                      <a:pt x="46" y="49"/>
                    </a:lnTo>
                    <a:lnTo>
                      <a:pt x="95" y="54"/>
                    </a:lnTo>
                    <a:lnTo>
                      <a:pt x="95" y="54"/>
                    </a:lnTo>
                    <a:lnTo>
                      <a:pt x="158" y="63"/>
                    </a:lnTo>
                    <a:lnTo>
                      <a:pt x="158" y="63"/>
                    </a:lnTo>
                    <a:lnTo>
                      <a:pt x="232" y="69"/>
                    </a:lnTo>
                    <a:lnTo>
                      <a:pt x="232" y="69"/>
                    </a:lnTo>
                    <a:lnTo>
                      <a:pt x="315" y="71"/>
                    </a:lnTo>
                    <a:lnTo>
                      <a:pt x="315" y="71"/>
                    </a:lnTo>
                    <a:lnTo>
                      <a:pt x="404" y="69"/>
                    </a:lnTo>
                    <a:lnTo>
                      <a:pt x="404" y="69"/>
                    </a:lnTo>
                    <a:lnTo>
                      <a:pt x="496" y="63"/>
                    </a:lnTo>
                    <a:lnTo>
                      <a:pt x="496" y="63"/>
                    </a:lnTo>
                    <a:lnTo>
                      <a:pt x="587" y="60"/>
                    </a:lnTo>
                    <a:lnTo>
                      <a:pt x="587" y="60"/>
                    </a:lnTo>
                    <a:lnTo>
                      <a:pt x="679" y="54"/>
                    </a:lnTo>
                    <a:lnTo>
                      <a:pt x="679" y="54"/>
                    </a:lnTo>
                    <a:lnTo>
                      <a:pt x="837" y="49"/>
                    </a:lnTo>
                    <a:lnTo>
                      <a:pt x="837" y="49"/>
                    </a:lnTo>
                    <a:lnTo>
                      <a:pt x="991" y="40"/>
                    </a:lnTo>
                    <a:lnTo>
                      <a:pt x="991" y="40"/>
                    </a:lnTo>
                    <a:lnTo>
                      <a:pt x="991" y="37"/>
                    </a:lnTo>
                    <a:lnTo>
                      <a:pt x="994" y="37"/>
                    </a:lnTo>
                    <a:lnTo>
                      <a:pt x="994" y="37"/>
                    </a:lnTo>
                    <a:lnTo>
                      <a:pt x="991" y="34"/>
                    </a:lnTo>
                    <a:lnTo>
                      <a:pt x="991" y="31"/>
                    </a:lnTo>
                    <a:lnTo>
                      <a:pt x="991" y="31"/>
                    </a:lnTo>
                    <a:lnTo>
                      <a:pt x="837" y="23"/>
                    </a:lnTo>
                    <a:lnTo>
                      <a:pt x="837" y="23"/>
                    </a:lnTo>
                    <a:lnTo>
                      <a:pt x="679" y="14"/>
                    </a:lnTo>
                    <a:lnTo>
                      <a:pt x="679" y="14"/>
                    </a:lnTo>
                    <a:lnTo>
                      <a:pt x="587" y="11"/>
                    </a:lnTo>
                    <a:lnTo>
                      <a:pt x="587" y="11"/>
                    </a:lnTo>
                    <a:lnTo>
                      <a:pt x="496" y="8"/>
                    </a:lnTo>
                    <a:lnTo>
                      <a:pt x="496" y="8"/>
                    </a:lnTo>
                    <a:lnTo>
                      <a:pt x="404" y="3"/>
                    </a:lnTo>
                    <a:lnTo>
                      <a:pt x="404" y="3"/>
                    </a:lnTo>
                    <a:lnTo>
                      <a:pt x="315" y="0"/>
                    </a:lnTo>
                    <a:lnTo>
                      <a:pt x="315" y="0"/>
                    </a:lnTo>
                    <a:lnTo>
                      <a:pt x="232" y="3"/>
                    </a:lnTo>
                    <a:lnTo>
                      <a:pt x="232" y="3"/>
                    </a:lnTo>
                    <a:lnTo>
                      <a:pt x="158" y="8"/>
                    </a:lnTo>
                    <a:lnTo>
                      <a:pt x="158" y="8"/>
                    </a:lnTo>
                    <a:lnTo>
                      <a:pt x="95" y="14"/>
                    </a:lnTo>
                    <a:lnTo>
                      <a:pt x="95" y="14"/>
                    </a:lnTo>
                    <a:lnTo>
                      <a:pt x="46" y="23"/>
                    </a:lnTo>
                    <a:lnTo>
                      <a:pt x="46" y="23"/>
                    </a:lnTo>
                    <a:lnTo>
                      <a:pt x="15" y="28"/>
                    </a:lnTo>
                    <a:lnTo>
                      <a:pt x="15" y="28"/>
                    </a:lnTo>
                    <a:lnTo>
                      <a:pt x="3" y="31"/>
                    </a:lnTo>
                    <a:lnTo>
                      <a:pt x="3" y="31"/>
                    </a:lnTo>
                    <a:lnTo>
                      <a:pt x="0" y="34"/>
                    </a:lnTo>
                    <a:lnTo>
                      <a:pt x="0" y="34"/>
                    </a:lnTo>
                    <a:lnTo>
                      <a:pt x="0" y="37"/>
                    </a:lnTo>
                    <a:lnTo>
                      <a:pt x="3" y="4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2" name="Freeform 22"/>
              <p:cNvSpPr>
                <a:spLocks noChangeArrowheads="1"/>
              </p:cNvSpPr>
              <p:nvPr/>
            </p:nvSpPr>
            <p:spPr bwMode="auto">
              <a:xfrm>
                <a:off x="3849688" y="5118100"/>
                <a:ext cx="358775" cy="25400"/>
              </a:xfrm>
              <a:custGeom>
                <a:avLst/>
                <a:gdLst>
                  <a:gd name="T0" fmla="*/ 3 w 995"/>
                  <a:gd name="T1" fmla="*/ 37 h 72"/>
                  <a:gd name="T2" fmla="*/ 3 w 995"/>
                  <a:gd name="T3" fmla="*/ 37 h 72"/>
                  <a:gd name="T4" fmla="*/ 15 w 995"/>
                  <a:gd name="T5" fmla="*/ 40 h 72"/>
                  <a:gd name="T6" fmla="*/ 15 w 995"/>
                  <a:gd name="T7" fmla="*/ 40 h 72"/>
                  <a:gd name="T8" fmla="*/ 46 w 995"/>
                  <a:gd name="T9" fmla="*/ 48 h 72"/>
                  <a:gd name="T10" fmla="*/ 46 w 995"/>
                  <a:gd name="T11" fmla="*/ 48 h 72"/>
                  <a:gd name="T12" fmla="*/ 95 w 995"/>
                  <a:gd name="T13" fmla="*/ 54 h 72"/>
                  <a:gd name="T14" fmla="*/ 95 w 995"/>
                  <a:gd name="T15" fmla="*/ 54 h 72"/>
                  <a:gd name="T16" fmla="*/ 158 w 995"/>
                  <a:gd name="T17" fmla="*/ 63 h 72"/>
                  <a:gd name="T18" fmla="*/ 158 w 995"/>
                  <a:gd name="T19" fmla="*/ 63 h 72"/>
                  <a:gd name="T20" fmla="*/ 232 w 995"/>
                  <a:gd name="T21" fmla="*/ 69 h 72"/>
                  <a:gd name="T22" fmla="*/ 232 w 995"/>
                  <a:gd name="T23" fmla="*/ 69 h 72"/>
                  <a:gd name="T24" fmla="*/ 315 w 995"/>
                  <a:gd name="T25" fmla="*/ 71 h 72"/>
                  <a:gd name="T26" fmla="*/ 315 w 995"/>
                  <a:gd name="T27" fmla="*/ 71 h 72"/>
                  <a:gd name="T28" fmla="*/ 404 w 995"/>
                  <a:gd name="T29" fmla="*/ 69 h 72"/>
                  <a:gd name="T30" fmla="*/ 404 w 995"/>
                  <a:gd name="T31" fmla="*/ 69 h 72"/>
                  <a:gd name="T32" fmla="*/ 496 w 995"/>
                  <a:gd name="T33" fmla="*/ 63 h 72"/>
                  <a:gd name="T34" fmla="*/ 496 w 995"/>
                  <a:gd name="T35" fmla="*/ 63 h 72"/>
                  <a:gd name="T36" fmla="*/ 587 w 995"/>
                  <a:gd name="T37" fmla="*/ 60 h 72"/>
                  <a:gd name="T38" fmla="*/ 587 w 995"/>
                  <a:gd name="T39" fmla="*/ 60 h 72"/>
                  <a:gd name="T40" fmla="*/ 679 w 995"/>
                  <a:gd name="T41" fmla="*/ 54 h 72"/>
                  <a:gd name="T42" fmla="*/ 679 w 995"/>
                  <a:gd name="T43" fmla="*/ 54 h 72"/>
                  <a:gd name="T44" fmla="*/ 837 w 995"/>
                  <a:gd name="T45" fmla="*/ 48 h 72"/>
                  <a:gd name="T46" fmla="*/ 837 w 995"/>
                  <a:gd name="T47" fmla="*/ 48 h 72"/>
                  <a:gd name="T48" fmla="*/ 991 w 995"/>
                  <a:gd name="T49" fmla="*/ 37 h 72"/>
                  <a:gd name="T50" fmla="*/ 991 w 995"/>
                  <a:gd name="T51" fmla="*/ 37 h 72"/>
                  <a:gd name="T52" fmla="*/ 991 w 995"/>
                  <a:gd name="T53" fmla="*/ 37 h 72"/>
                  <a:gd name="T54" fmla="*/ 994 w 995"/>
                  <a:gd name="T55" fmla="*/ 34 h 72"/>
                  <a:gd name="T56" fmla="*/ 994 w 995"/>
                  <a:gd name="T57" fmla="*/ 34 h 72"/>
                  <a:gd name="T58" fmla="*/ 991 w 995"/>
                  <a:gd name="T59" fmla="*/ 31 h 72"/>
                  <a:gd name="T60" fmla="*/ 991 w 995"/>
                  <a:gd name="T61" fmla="*/ 31 h 72"/>
                  <a:gd name="T62" fmla="*/ 991 w 995"/>
                  <a:gd name="T63" fmla="*/ 31 h 72"/>
                  <a:gd name="T64" fmla="*/ 837 w 995"/>
                  <a:gd name="T65" fmla="*/ 23 h 72"/>
                  <a:gd name="T66" fmla="*/ 837 w 995"/>
                  <a:gd name="T67" fmla="*/ 23 h 72"/>
                  <a:gd name="T68" fmla="*/ 679 w 995"/>
                  <a:gd name="T69" fmla="*/ 14 h 72"/>
                  <a:gd name="T70" fmla="*/ 679 w 995"/>
                  <a:gd name="T71" fmla="*/ 14 h 72"/>
                  <a:gd name="T72" fmla="*/ 587 w 995"/>
                  <a:gd name="T73" fmla="*/ 11 h 72"/>
                  <a:gd name="T74" fmla="*/ 587 w 995"/>
                  <a:gd name="T75" fmla="*/ 11 h 72"/>
                  <a:gd name="T76" fmla="*/ 496 w 995"/>
                  <a:gd name="T77" fmla="*/ 8 h 72"/>
                  <a:gd name="T78" fmla="*/ 496 w 995"/>
                  <a:gd name="T79" fmla="*/ 8 h 72"/>
                  <a:gd name="T80" fmla="*/ 404 w 995"/>
                  <a:gd name="T81" fmla="*/ 3 h 72"/>
                  <a:gd name="T82" fmla="*/ 404 w 995"/>
                  <a:gd name="T83" fmla="*/ 3 h 72"/>
                  <a:gd name="T84" fmla="*/ 315 w 995"/>
                  <a:gd name="T85" fmla="*/ 0 h 72"/>
                  <a:gd name="T86" fmla="*/ 315 w 995"/>
                  <a:gd name="T87" fmla="*/ 0 h 72"/>
                  <a:gd name="T88" fmla="*/ 232 w 995"/>
                  <a:gd name="T89" fmla="*/ 3 h 72"/>
                  <a:gd name="T90" fmla="*/ 232 w 995"/>
                  <a:gd name="T91" fmla="*/ 3 h 72"/>
                  <a:gd name="T92" fmla="*/ 158 w 995"/>
                  <a:gd name="T93" fmla="*/ 8 h 72"/>
                  <a:gd name="T94" fmla="*/ 158 w 995"/>
                  <a:gd name="T95" fmla="*/ 8 h 72"/>
                  <a:gd name="T96" fmla="*/ 95 w 995"/>
                  <a:gd name="T97" fmla="*/ 14 h 72"/>
                  <a:gd name="T98" fmla="*/ 95 w 995"/>
                  <a:gd name="T99" fmla="*/ 14 h 72"/>
                  <a:gd name="T100" fmla="*/ 46 w 995"/>
                  <a:gd name="T101" fmla="*/ 23 h 72"/>
                  <a:gd name="T102" fmla="*/ 46 w 995"/>
                  <a:gd name="T103" fmla="*/ 23 h 72"/>
                  <a:gd name="T104" fmla="*/ 15 w 995"/>
                  <a:gd name="T105" fmla="*/ 28 h 72"/>
                  <a:gd name="T106" fmla="*/ 15 w 995"/>
                  <a:gd name="T107" fmla="*/ 28 h 72"/>
                  <a:gd name="T108" fmla="*/ 3 w 995"/>
                  <a:gd name="T109" fmla="*/ 31 h 72"/>
                  <a:gd name="T110" fmla="*/ 3 w 995"/>
                  <a:gd name="T111" fmla="*/ 31 h 72"/>
                  <a:gd name="T112" fmla="*/ 0 w 995"/>
                  <a:gd name="T113" fmla="*/ 34 h 72"/>
                  <a:gd name="T114" fmla="*/ 0 w 995"/>
                  <a:gd name="T115" fmla="*/ 34 h 72"/>
                  <a:gd name="T116" fmla="*/ 0 w 995"/>
                  <a:gd name="T117" fmla="*/ 37 h 72"/>
                  <a:gd name="T118" fmla="*/ 3 w 995"/>
                  <a:gd name="T119" fmla="*/ 3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5" h="72">
                    <a:moveTo>
                      <a:pt x="3" y="37"/>
                    </a:moveTo>
                    <a:lnTo>
                      <a:pt x="3" y="37"/>
                    </a:lnTo>
                    <a:lnTo>
                      <a:pt x="15" y="40"/>
                    </a:lnTo>
                    <a:lnTo>
                      <a:pt x="15" y="40"/>
                    </a:lnTo>
                    <a:lnTo>
                      <a:pt x="46" y="48"/>
                    </a:lnTo>
                    <a:lnTo>
                      <a:pt x="46" y="48"/>
                    </a:lnTo>
                    <a:lnTo>
                      <a:pt x="95" y="54"/>
                    </a:lnTo>
                    <a:lnTo>
                      <a:pt x="95" y="54"/>
                    </a:lnTo>
                    <a:lnTo>
                      <a:pt x="158" y="63"/>
                    </a:lnTo>
                    <a:lnTo>
                      <a:pt x="158" y="63"/>
                    </a:lnTo>
                    <a:lnTo>
                      <a:pt x="232" y="69"/>
                    </a:lnTo>
                    <a:lnTo>
                      <a:pt x="232" y="69"/>
                    </a:lnTo>
                    <a:lnTo>
                      <a:pt x="315" y="71"/>
                    </a:lnTo>
                    <a:lnTo>
                      <a:pt x="315" y="71"/>
                    </a:lnTo>
                    <a:lnTo>
                      <a:pt x="404" y="69"/>
                    </a:lnTo>
                    <a:lnTo>
                      <a:pt x="404" y="69"/>
                    </a:lnTo>
                    <a:lnTo>
                      <a:pt x="496" y="63"/>
                    </a:lnTo>
                    <a:lnTo>
                      <a:pt x="496" y="63"/>
                    </a:lnTo>
                    <a:lnTo>
                      <a:pt x="587" y="60"/>
                    </a:lnTo>
                    <a:lnTo>
                      <a:pt x="587" y="60"/>
                    </a:lnTo>
                    <a:lnTo>
                      <a:pt x="679" y="54"/>
                    </a:lnTo>
                    <a:lnTo>
                      <a:pt x="679" y="54"/>
                    </a:lnTo>
                    <a:lnTo>
                      <a:pt x="837" y="48"/>
                    </a:lnTo>
                    <a:lnTo>
                      <a:pt x="837" y="48"/>
                    </a:lnTo>
                    <a:lnTo>
                      <a:pt x="991" y="37"/>
                    </a:lnTo>
                    <a:lnTo>
                      <a:pt x="991" y="37"/>
                    </a:lnTo>
                    <a:lnTo>
                      <a:pt x="991" y="37"/>
                    </a:lnTo>
                    <a:lnTo>
                      <a:pt x="994" y="34"/>
                    </a:lnTo>
                    <a:lnTo>
                      <a:pt x="994" y="34"/>
                    </a:lnTo>
                    <a:lnTo>
                      <a:pt x="991" y="31"/>
                    </a:lnTo>
                    <a:lnTo>
                      <a:pt x="991" y="31"/>
                    </a:lnTo>
                    <a:lnTo>
                      <a:pt x="991" y="31"/>
                    </a:lnTo>
                    <a:lnTo>
                      <a:pt x="837" y="23"/>
                    </a:lnTo>
                    <a:lnTo>
                      <a:pt x="837" y="23"/>
                    </a:lnTo>
                    <a:lnTo>
                      <a:pt x="679" y="14"/>
                    </a:lnTo>
                    <a:lnTo>
                      <a:pt x="679" y="14"/>
                    </a:lnTo>
                    <a:lnTo>
                      <a:pt x="587" y="11"/>
                    </a:lnTo>
                    <a:lnTo>
                      <a:pt x="587" y="11"/>
                    </a:lnTo>
                    <a:lnTo>
                      <a:pt x="496" y="8"/>
                    </a:lnTo>
                    <a:lnTo>
                      <a:pt x="496" y="8"/>
                    </a:lnTo>
                    <a:lnTo>
                      <a:pt x="404" y="3"/>
                    </a:lnTo>
                    <a:lnTo>
                      <a:pt x="404" y="3"/>
                    </a:lnTo>
                    <a:lnTo>
                      <a:pt x="315" y="0"/>
                    </a:lnTo>
                    <a:lnTo>
                      <a:pt x="315" y="0"/>
                    </a:lnTo>
                    <a:lnTo>
                      <a:pt x="232" y="3"/>
                    </a:lnTo>
                    <a:lnTo>
                      <a:pt x="232" y="3"/>
                    </a:lnTo>
                    <a:lnTo>
                      <a:pt x="158" y="8"/>
                    </a:lnTo>
                    <a:lnTo>
                      <a:pt x="158" y="8"/>
                    </a:lnTo>
                    <a:lnTo>
                      <a:pt x="95" y="14"/>
                    </a:lnTo>
                    <a:lnTo>
                      <a:pt x="95" y="14"/>
                    </a:lnTo>
                    <a:lnTo>
                      <a:pt x="46" y="23"/>
                    </a:lnTo>
                    <a:lnTo>
                      <a:pt x="46" y="23"/>
                    </a:lnTo>
                    <a:lnTo>
                      <a:pt x="15" y="28"/>
                    </a:lnTo>
                    <a:lnTo>
                      <a:pt x="15" y="28"/>
                    </a:lnTo>
                    <a:lnTo>
                      <a:pt x="3" y="31"/>
                    </a:lnTo>
                    <a:lnTo>
                      <a:pt x="3" y="31"/>
                    </a:lnTo>
                    <a:lnTo>
                      <a:pt x="0" y="34"/>
                    </a:lnTo>
                    <a:lnTo>
                      <a:pt x="0" y="34"/>
                    </a:lnTo>
                    <a:lnTo>
                      <a:pt x="0" y="37"/>
                    </a:lnTo>
                    <a:lnTo>
                      <a:pt x="3" y="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3" name="Freeform 23"/>
              <p:cNvSpPr>
                <a:spLocks noChangeArrowheads="1"/>
              </p:cNvSpPr>
              <p:nvPr/>
            </p:nvSpPr>
            <p:spPr bwMode="auto">
              <a:xfrm>
                <a:off x="3849688" y="4441825"/>
                <a:ext cx="358775" cy="25400"/>
              </a:xfrm>
              <a:custGeom>
                <a:avLst/>
                <a:gdLst>
                  <a:gd name="T0" fmla="*/ 3 w 995"/>
                  <a:gd name="T1" fmla="*/ 40 h 72"/>
                  <a:gd name="T2" fmla="*/ 3 w 995"/>
                  <a:gd name="T3" fmla="*/ 40 h 72"/>
                  <a:gd name="T4" fmla="*/ 15 w 995"/>
                  <a:gd name="T5" fmla="*/ 42 h 72"/>
                  <a:gd name="T6" fmla="*/ 15 w 995"/>
                  <a:gd name="T7" fmla="*/ 42 h 72"/>
                  <a:gd name="T8" fmla="*/ 46 w 995"/>
                  <a:gd name="T9" fmla="*/ 48 h 72"/>
                  <a:gd name="T10" fmla="*/ 46 w 995"/>
                  <a:gd name="T11" fmla="*/ 48 h 72"/>
                  <a:gd name="T12" fmla="*/ 95 w 995"/>
                  <a:gd name="T13" fmla="*/ 54 h 72"/>
                  <a:gd name="T14" fmla="*/ 95 w 995"/>
                  <a:gd name="T15" fmla="*/ 54 h 72"/>
                  <a:gd name="T16" fmla="*/ 158 w 995"/>
                  <a:gd name="T17" fmla="*/ 63 h 72"/>
                  <a:gd name="T18" fmla="*/ 158 w 995"/>
                  <a:gd name="T19" fmla="*/ 63 h 72"/>
                  <a:gd name="T20" fmla="*/ 232 w 995"/>
                  <a:gd name="T21" fmla="*/ 68 h 72"/>
                  <a:gd name="T22" fmla="*/ 232 w 995"/>
                  <a:gd name="T23" fmla="*/ 68 h 72"/>
                  <a:gd name="T24" fmla="*/ 315 w 995"/>
                  <a:gd name="T25" fmla="*/ 71 h 72"/>
                  <a:gd name="T26" fmla="*/ 315 w 995"/>
                  <a:gd name="T27" fmla="*/ 71 h 72"/>
                  <a:gd name="T28" fmla="*/ 404 w 995"/>
                  <a:gd name="T29" fmla="*/ 68 h 72"/>
                  <a:gd name="T30" fmla="*/ 404 w 995"/>
                  <a:gd name="T31" fmla="*/ 68 h 72"/>
                  <a:gd name="T32" fmla="*/ 496 w 995"/>
                  <a:gd name="T33" fmla="*/ 63 h 72"/>
                  <a:gd name="T34" fmla="*/ 496 w 995"/>
                  <a:gd name="T35" fmla="*/ 63 h 72"/>
                  <a:gd name="T36" fmla="*/ 587 w 995"/>
                  <a:gd name="T37" fmla="*/ 60 h 72"/>
                  <a:gd name="T38" fmla="*/ 587 w 995"/>
                  <a:gd name="T39" fmla="*/ 60 h 72"/>
                  <a:gd name="T40" fmla="*/ 679 w 995"/>
                  <a:gd name="T41" fmla="*/ 57 h 72"/>
                  <a:gd name="T42" fmla="*/ 679 w 995"/>
                  <a:gd name="T43" fmla="*/ 57 h 72"/>
                  <a:gd name="T44" fmla="*/ 837 w 995"/>
                  <a:gd name="T45" fmla="*/ 48 h 72"/>
                  <a:gd name="T46" fmla="*/ 837 w 995"/>
                  <a:gd name="T47" fmla="*/ 48 h 72"/>
                  <a:gd name="T48" fmla="*/ 991 w 995"/>
                  <a:gd name="T49" fmla="*/ 40 h 72"/>
                  <a:gd name="T50" fmla="*/ 991 w 995"/>
                  <a:gd name="T51" fmla="*/ 40 h 72"/>
                  <a:gd name="T52" fmla="*/ 991 w 995"/>
                  <a:gd name="T53" fmla="*/ 37 h 72"/>
                  <a:gd name="T54" fmla="*/ 994 w 995"/>
                  <a:gd name="T55" fmla="*/ 37 h 72"/>
                  <a:gd name="T56" fmla="*/ 994 w 995"/>
                  <a:gd name="T57" fmla="*/ 37 h 72"/>
                  <a:gd name="T58" fmla="*/ 991 w 995"/>
                  <a:gd name="T59" fmla="*/ 34 h 72"/>
                  <a:gd name="T60" fmla="*/ 991 w 995"/>
                  <a:gd name="T61" fmla="*/ 31 h 72"/>
                  <a:gd name="T62" fmla="*/ 991 w 995"/>
                  <a:gd name="T63" fmla="*/ 31 h 72"/>
                  <a:gd name="T64" fmla="*/ 837 w 995"/>
                  <a:gd name="T65" fmla="*/ 22 h 72"/>
                  <a:gd name="T66" fmla="*/ 837 w 995"/>
                  <a:gd name="T67" fmla="*/ 22 h 72"/>
                  <a:gd name="T68" fmla="*/ 679 w 995"/>
                  <a:gd name="T69" fmla="*/ 14 h 72"/>
                  <a:gd name="T70" fmla="*/ 679 w 995"/>
                  <a:gd name="T71" fmla="*/ 14 h 72"/>
                  <a:gd name="T72" fmla="*/ 587 w 995"/>
                  <a:gd name="T73" fmla="*/ 11 h 72"/>
                  <a:gd name="T74" fmla="*/ 587 w 995"/>
                  <a:gd name="T75" fmla="*/ 11 h 72"/>
                  <a:gd name="T76" fmla="*/ 496 w 995"/>
                  <a:gd name="T77" fmla="*/ 8 h 72"/>
                  <a:gd name="T78" fmla="*/ 496 w 995"/>
                  <a:gd name="T79" fmla="*/ 8 h 72"/>
                  <a:gd name="T80" fmla="*/ 404 w 995"/>
                  <a:gd name="T81" fmla="*/ 2 h 72"/>
                  <a:gd name="T82" fmla="*/ 404 w 995"/>
                  <a:gd name="T83" fmla="*/ 2 h 72"/>
                  <a:gd name="T84" fmla="*/ 315 w 995"/>
                  <a:gd name="T85" fmla="*/ 0 h 72"/>
                  <a:gd name="T86" fmla="*/ 315 w 995"/>
                  <a:gd name="T87" fmla="*/ 0 h 72"/>
                  <a:gd name="T88" fmla="*/ 232 w 995"/>
                  <a:gd name="T89" fmla="*/ 2 h 72"/>
                  <a:gd name="T90" fmla="*/ 232 w 995"/>
                  <a:gd name="T91" fmla="*/ 2 h 72"/>
                  <a:gd name="T92" fmla="*/ 158 w 995"/>
                  <a:gd name="T93" fmla="*/ 8 h 72"/>
                  <a:gd name="T94" fmla="*/ 158 w 995"/>
                  <a:gd name="T95" fmla="*/ 8 h 72"/>
                  <a:gd name="T96" fmla="*/ 95 w 995"/>
                  <a:gd name="T97" fmla="*/ 14 h 72"/>
                  <a:gd name="T98" fmla="*/ 95 w 995"/>
                  <a:gd name="T99" fmla="*/ 14 h 72"/>
                  <a:gd name="T100" fmla="*/ 46 w 995"/>
                  <a:gd name="T101" fmla="*/ 22 h 72"/>
                  <a:gd name="T102" fmla="*/ 46 w 995"/>
                  <a:gd name="T103" fmla="*/ 22 h 72"/>
                  <a:gd name="T104" fmla="*/ 15 w 995"/>
                  <a:gd name="T105" fmla="*/ 28 h 72"/>
                  <a:gd name="T106" fmla="*/ 15 w 995"/>
                  <a:gd name="T107" fmla="*/ 28 h 72"/>
                  <a:gd name="T108" fmla="*/ 3 w 995"/>
                  <a:gd name="T109" fmla="*/ 31 h 72"/>
                  <a:gd name="T110" fmla="*/ 3 w 995"/>
                  <a:gd name="T111" fmla="*/ 31 h 72"/>
                  <a:gd name="T112" fmla="*/ 0 w 995"/>
                  <a:gd name="T113" fmla="*/ 34 h 72"/>
                  <a:gd name="T114" fmla="*/ 0 w 995"/>
                  <a:gd name="T115" fmla="*/ 34 h 72"/>
                  <a:gd name="T116" fmla="*/ 0 w 995"/>
                  <a:gd name="T117" fmla="*/ 37 h 72"/>
                  <a:gd name="T118" fmla="*/ 3 w 995"/>
                  <a:gd name="T1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5" h="72">
                    <a:moveTo>
                      <a:pt x="3" y="40"/>
                    </a:moveTo>
                    <a:lnTo>
                      <a:pt x="3" y="40"/>
                    </a:lnTo>
                    <a:lnTo>
                      <a:pt x="15" y="42"/>
                    </a:lnTo>
                    <a:lnTo>
                      <a:pt x="15" y="42"/>
                    </a:lnTo>
                    <a:lnTo>
                      <a:pt x="46" y="48"/>
                    </a:lnTo>
                    <a:lnTo>
                      <a:pt x="46" y="48"/>
                    </a:lnTo>
                    <a:lnTo>
                      <a:pt x="95" y="54"/>
                    </a:lnTo>
                    <a:lnTo>
                      <a:pt x="95" y="54"/>
                    </a:lnTo>
                    <a:lnTo>
                      <a:pt x="158" y="63"/>
                    </a:lnTo>
                    <a:lnTo>
                      <a:pt x="158" y="63"/>
                    </a:lnTo>
                    <a:lnTo>
                      <a:pt x="232" y="68"/>
                    </a:lnTo>
                    <a:lnTo>
                      <a:pt x="232" y="68"/>
                    </a:lnTo>
                    <a:lnTo>
                      <a:pt x="315" y="71"/>
                    </a:lnTo>
                    <a:lnTo>
                      <a:pt x="315" y="71"/>
                    </a:lnTo>
                    <a:lnTo>
                      <a:pt x="404" y="68"/>
                    </a:lnTo>
                    <a:lnTo>
                      <a:pt x="404" y="68"/>
                    </a:lnTo>
                    <a:lnTo>
                      <a:pt x="496" y="63"/>
                    </a:lnTo>
                    <a:lnTo>
                      <a:pt x="496" y="63"/>
                    </a:lnTo>
                    <a:lnTo>
                      <a:pt x="587" y="60"/>
                    </a:lnTo>
                    <a:lnTo>
                      <a:pt x="587" y="60"/>
                    </a:lnTo>
                    <a:lnTo>
                      <a:pt x="679" y="57"/>
                    </a:lnTo>
                    <a:lnTo>
                      <a:pt x="679" y="57"/>
                    </a:lnTo>
                    <a:lnTo>
                      <a:pt x="837" y="48"/>
                    </a:lnTo>
                    <a:lnTo>
                      <a:pt x="837" y="48"/>
                    </a:lnTo>
                    <a:lnTo>
                      <a:pt x="991" y="40"/>
                    </a:lnTo>
                    <a:lnTo>
                      <a:pt x="991" y="40"/>
                    </a:lnTo>
                    <a:lnTo>
                      <a:pt x="991" y="37"/>
                    </a:lnTo>
                    <a:lnTo>
                      <a:pt x="994" y="37"/>
                    </a:lnTo>
                    <a:lnTo>
                      <a:pt x="994" y="37"/>
                    </a:lnTo>
                    <a:lnTo>
                      <a:pt x="991" y="34"/>
                    </a:lnTo>
                    <a:lnTo>
                      <a:pt x="991" y="31"/>
                    </a:lnTo>
                    <a:lnTo>
                      <a:pt x="991" y="31"/>
                    </a:lnTo>
                    <a:lnTo>
                      <a:pt x="837" y="22"/>
                    </a:lnTo>
                    <a:lnTo>
                      <a:pt x="837" y="22"/>
                    </a:lnTo>
                    <a:lnTo>
                      <a:pt x="679" y="14"/>
                    </a:lnTo>
                    <a:lnTo>
                      <a:pt x="679" y="14"/>
                    </a:lnTo>
                    <a:lnTo>
                      <a:pt x="587" y="11"/>
                    </a:lnTo>
                    <a:lnTo>
                      <a:pt x="587" y="11"/>
                    </a:lnTo>
                    <a:lnTo>
                      <a:pt x="496" y="8"/>
                    </a:lnTo>
                    <a:lnTo>
                      <a:pt x="496" y="8"/>
                    </a:lnTo>
                    <a:lnTo>
                      <a:pt x="404" y="2"/>
                    </a:lnTo>
                    <a:lnTo>
                      <a:pt x="404" y="2"/>
                    </a:lnTo>
                    <a:lnTo>
                      <a:pt x="315" y="0"/>
                    </a:lnTo>
                    <a:lnTo>
                      <a:pt x="315" y="0"/>
                    </a:lnTo>
                    <a:lnTo>
                      <a:pt x="232" y="2"/>
                    </a:lnTo>
                    <a:lnTo>
                      <a:pt x="232" y="2"/>
                    </a:lnTo>
                    <a:lnTo>
                      <a:pt x="158" y="8"/>
                    </a:lnTo>
                    <a:lnTo>
                      <a:pt x="158" y="8"/>
                    </a:lnTo>
                    <a:lnTo>
                      <a:pt x="95" y="14"/>
                    </a:lnTo>
                    <a:lnTo>
                      <a:pt x="95" y="14"/>
                    </a:lnTo>
                    <a:lnTo>
                      <a:pt x="46" y="22"/>
                    </a:lnTo>
                    <a:lnTo>
                      <a:pt x="46" y="22"/>
                    </a:lnTo>
                    <a:lnTo>
                      <a:pt x="15" y="28"/>
                    </a:lnTo>
                    <a:lnTo>
                      <a:pt x="15" y="28"/>
                    </a:lnTo>
                    <a:lnTo>
                      <a:pt x="3" y="31"/>
                    </a:lnTo>
                    <a:lnTo>
                      <a:pt x="3" y="31"/>
                    </a:lnTo>
                    <a:lnTo>
                      <a:pt x="0" y="34"/>
                    </a:lnTo>
                    <a:lnTo>
                      <a:pt x="0" y="34"/>
                    </a:lnTo>
                    <a:lnTo>
                      <a:pt x="0" y="37"/>
                    </a:lnTo>
                    <a:lnTo>
                      <a:pt x="3" y="4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4" name="Freeform 24"/>
              <p:cNvSpPr>
                <a:spLocks noChangeArrowheads="1"/>
              </p:cNvSpPr>
              <p:nvPr/>
            </p:nvSpPr>
            <p:spPr bwMode="auto">
              <a:xfrm>
                <a:off x="3849688" y="4337050"/>
                <a:ext cx="358775" cy="26988"/>
              </a:xfrm>
              <a:custGeom>
                <a:avLst/>
                <a:gdLst>
                  <a:gd name="T0" fmla="*/ 3 w 995"/>
                  <a:gd name="T1" fmla="*/ 40 h 73"/>
                  <a:gd name="T2" fmla="*/ 3 w 995"/>
                  <a:gd name="T3" fmla="*/ 40 h 73"/>
                  <a:gd name="T4" fmla="*/ 15 w 995"/>
                  <a:gd name="T5" fmla="*/ 43 h 73"/>
                  <a:gd name="T6" fmla="*/ 15 w 995"/>
                  <a:gd name="T7" fmla="*/ 43 h 73"/>
                  <a:gd name="T8" fmla="*/ 46 w 995"/>
                  <a:gd name="T9" fmla="*/ 49 h 73"/>
                  <a:gd name="T10" fmla="*/ 46 w 995"/>
                  <a:gd name="T11" fmla="*/ 49 h 73"/>
                  <a:gd name="T12" fmla="*/ 95 w 995"/>
                  <a:gd name="T13" fmla="*/ 58 h 73"/>
                  <a:gd name="T14" fmla="*/ 95 w 995"/>
                  <a:gd name="T15" fmla="*/ 58 h 73"/>
                  <a:gd name="T16" fmla="*/ 158 w 995"/>
                  <a:gd name="T17" fmla="*/ 66 h 73"/>
                  <a:gd name="T18" fmla="*/ 158 w 995"/>
                  <a:gd name="T19" fmla="*/ 66 h 73"/>
                  <a:gd name="T20" fmla="*/ 232 w 995"/>
                  <a:gd name="T21" fmla="*/ 72 h 73"/>
                  <a:gd name="T22" fmla="*/ 232 w 995"/>
                  <a:gd name="T23" fmla="*/ 72 h 73"/>
                  <a:gd name="T24" fmla="*/ 315 w 995"/>
                  <a:gd name="T25" fmla="*/ 72 h 73"/>
                  <a:gd name="T26" fmla="*/ 315 w 995"/>
                  <a:gd name="T27" fmla="*/ 72 h 73"/>
                  <a:gd name="T28" fmla="*/ 404 w 995"/>
                  <a:gd name="T29" fmla="*/ 69 h 73"/>
                  <a:gd name="T30" fmla="*/ 404 w 995"/>
                  <a:gd name="T31" fmla="*/ 69 h 73"/>
                  <a:gd name="T32" fmla="*/ 496 w 995"/>
                  <a:gd name="T33" fmla="*/ 66 h 73"/>
                  <a:gd name="T34" fmla="*/ 496 w 995"/>
                  <a:gd name="T35" fmla="*/ 66 h 73"/>
                  <a:gd name="T36" fmla="*/ 587 w 995"/>
                  <a:gd name="T37" fmla="*/ 60 h 73"/>
                  <a:gd name="T38" fmla="*/ 587 w 995"/>
                  <a:gd name="T39" fmla="*/ 60 h 73"/>
                  <a:gd name="T40" fmla="*/ 679 w 995"/>
                  <a:gd name="T41" fmla="*/ 58 h 73"/>
                  <a:gd name="T42" fmla="*/ 679 w 995"/>
                  <a:gd name="T43" fmla="*/ 58 h 73"/>
                  <a:gd name="T44" fmla="*/ 837 w 995"/>
                  <a:gd name="T45" fmla="*/ 49 h 73"/>
                  <a:gd name="T46" fmla="*/ 837 w 995"/>
                  <a:gd name="T47" fmla="*/ 49 h 73"/>
                  <a:gd name="T48" fmla="*/ 991 w 995"/>
                  <a:gd name="T49" fmla="*/ 40 h 73"/>
                  <a:gd name="T50" fmla="*/ 991 w 995"/>
                  <a:gd name="T51" fmla="*/ 40 h 73"/>
                  <a:gd name="T52" fmla="*/ 991 w 995"/>
                  <a:gd name="T53" fmla="*/ 40 h 73"/>
                  <a:gd name="T54" fmla="*/ 994 w 995"/>
                  <a:gd name="T55" fmla="*/ 37 h 73"/>
                  <a:gd name="T56" fmla="*/ 994 w 995"/>
                  <a:gd name="T57" fmla="*/ 37 h 73"/>
                  <a:gd name="T58" fmla="*/ 991 w 995"/>
                  <a:gd name="T59" fmla="*/ 35 h 73"/>
                  <a:gd name="T60" fmla="*/ 991 w 995"/>
                  <a:gd name="T61" fmla="*/ 35 h 73"/>
                  <a:gd name="T62" fmla="*/ 991 w 995"/>
                  <a:gd name="T63" fmla="*/ 35 h 73"/>
                  <a:gd name="T64" fmla="*/ 837 w 995"/>
                  <a:gd name="T65" fmla="*/ 26 h 73"/>
                  <a:gd name="T66" fmla="*/ 837 w 995"/>
                  <a:gd name="T67" fmla="*/ 26 h 73"/>
                  <a:gd name="T68" fmla="*/ 679 w 995"/>
                  <a:gd name="T69" fmla="*/ 18 h 73"/>
                  <a:gd name="T70" fmla="*/ 679 w 995"/>
                  <a:gd name="T71" fmla="*/ 18 h 73"/>
                  <a:gd name="T72" fmla="*/ 587 w 995"/>
                  <a:gd name="T73" fmla="*/ 15 h 73"/>
                  <a:gd name="T74" fmla="*/ 587 w 995"/>
                  <a:gd name="T75" fmla="*/ 15 h 73"/>
                  <a:gd name="T76" fmla="*/ 496 w 995"/>
                  <a:gd name="T77" fmla="*/ 9 h 73"/>
                  <a:gd name="T78" fmla="*/ 496 w 995"/>
                  <a:gd name="T79" fmla="*/ 9 h 73"/>
                  <a:gd name="T80" fmla="*/ 404 w 995"/>
                  <a:gd name="T81" fmla="*/ 6 h 73"/>
                  <a:gd name="T82" fmla="*/ 404 w 995"/>
                  <a:gd name="T83" fmla="*/ 6 h 73"/>
                  <a:gd name="T84" fmla="*/ 315 w 995"/>
                  <a:gd name="T85" fmla="*/ 0 h 73"/>
                  <a:gd name="T86" fmla="*/ 315 w 995"/>
                  <a:gd name="T87" fmla="*/ 0 h 73"/>
                  <a:gd name="T88" fmla="*/ 232 w 995"/>
                  <a:gd name="T89" fmla="*/ 3 h 73"/>
                  <a:gd name="T90" fmla="*/ 232 w 995"/>
                  <a:gd name="T91" fmla="*/ 3 h 73"/>
                  <a:gd name="T92" fmla="*/ 158 w 995"/>
                  <a:gd name="T93" fmla="*/ 9 h 73"/>
                  <a:gd name="T94" fmla="*/ 158 w 995"/>
                  <a:gd name="T95" fmla="*/ 9 h 73"/>
                  <a:gd name="T96" fmla="*/ 95 w 995"/>
                  <a:gd name="T97" fmla="*/ 18 h 73"/>
                  <a:gd name="T98" fmla="*/ 95 w 995"/>
                  <a:gd name="T99" fmla="*/ 18 h 73"/>
                  <a:gd name="T100" fmla="*/ 46 w 995"/>
                  <a:gd name="T101" fmla="*/ 26 h 73"/>
                  <a:gd name="T102" fmla="*/ 46 w 995"/>
                  <a:gd name="T103" fmla="*/ 26 h 73"/>
                  <a:gd name="T104" fmla="*/ 15 w 995"/>
                  <a:gd name="T105" fmla="*/ 32 h 73"/>
                  <a:gd name="T106" fmla="*/ 15 w 995"/>
                  <a:gd name="T107" fmla="*/ 32 h 73"/>
                  <a:gd name="T108" fmla="*/ 3 w 995"/>
                  <a:gd name="T109" fmla="*/ 35 h 73"/>
                  <a:gd name="T110" fmla="*/ 3 w 995"/>
                  <a:gd name="T111" fmla="*/ 35 h 73"/>
                  <a:gd name="T112" fmla="*/ 0 w 995"/>
                  <a:gd name="T113" fmla="*/ 37 h 73"/>
                  <a:gd name="T114" fmla="*/ 0 w 995"/>
                  <a:gd name="T115" fmla="*/ 37 h 73"/>
                  <a:gd name="T116" fmla="*/ 0 w 995"/>
                  <a:gd name="T117" fmla="*/ 40 h 73"/>
                  <a:gd name="T118" fmla="*/ 3 w 995"/>
                  <a:gd name="T1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5" h="73">
                    <a:moveTo>
                      <a:pt x="3" y="40"/>
                    </a:moveTo>
                    <a:lnTo>
                      <a:pt x="3" y="40"/>
                    </a:lnTo>
                    <a:lnTo>
                      <a:pt x="15" y="43"/>
                    </a:lnTo>
                    <a:lnTo>
                      <a:pt x="15" y="43"/>
                    </a:lnTo>
                    <a:lnTo>
                      <a:pt x="46" y="49"/>
                    </a:lnTo>
                    <a:lnTo>
                      <a:pt x="46" y="49"/>
                    </a:lnTo>
                    <a:lnTo>
                      <a:pt x="95" y="58"/>
                    </a:lnTo>
                    <a:lnTo>
                      <a:pt x="95" y="58"/>
                    </a:lnTo>
                    <a:lnTo>
                      <a:pt x="158" y="66"/>
                    </a:lnTo>
                    <a:lnTo>
                      <a:pt x="158" y="66"/>
                    </a:lnTo>
                    <a:lnTo>
                      <a:pt x="232" y="72"/>
                    </a:lnTo>
                    <a:lnTo>
                      <a:pt x="232" y="72"/>
                    </a:lnTo>
                    <a:lnTo>
                      <a:pt x="315" y="72"/>
                    </a:lnTo>
                    <a:lnTo>
                      <a:pt x="315" y="72"/>
                    </a:lnTo>
                    <a:lnTo>
                      <a:pt x="404" y="69"/>
                    </a:lnTo>
                    <a:lnTo>
                      <a:pt x="404" y="69"/>
                    </a:lnTo>
                    <a:lnTo>
                      <a:pt x="496" y="66"/>
                    </a:lnTo>
                    <a:lnTo>
                      <a:pt x="496" y="66"/>
                    </a:lnTo>
                    <a:lnTo>
                      <a:pt x="587" y="60"/>
                    </a:lnTo>
                    <a:lnTo>
                      <a:pt x="587" y="60"/>
                    </a:lnTo>
                    <a:lnTo>
                      <a:pt x="679" y="58"/>
                    </a:lnTo>
                    <a:lnTo>
                      <a:pt x="679" y="58"/>
                    </a:lnTo>
                    <a:lnTo>
                      <a:pt x="837" y="49"/>
                    </a:lnTo>
                    <a:lnTo>
                      <a:pt x="837" y="49"/>
                    </a:lnTo>
                    <a:lnTo>
                      <a:pt x="991" y="40"/>
                    </a:lnTo>
                    <a:lnTo>
                      <a:pt x="991" y="40"/>
                    </a:lnTo>
                    <a:lnTo>
                      <a:pt x="991" y="40"/>
                    </a:lnTo>
                    <a:lnTo>
                      <a:pt x="994" y="37"/>
                    </a:lnTo>
                    <a:lnTo>
                      <a:pt x="994" y="37"/>
                    </a:lnTo>
                    <a:lnTo>
                      <a:pt x="991" y="35"/>
                    </a:lnTo>
                    <a:lnTo>
                      <a:pt x="991" y="35"/>
                    </a:lnTo>
                    <a:lnTo>
                      <a:pt x="991" y="35"/>
                    </a:lnTo>
                    <a:lnTo>
                      <a:pt x="837" y="26"/>
                    </a:lnTo>
                    <a:lnTo>
                      <a:pt x="837" y="26"/>
                    </a:lnTo>
                    <a:lnTo>
                      <a:pt x="679" y="18"/>
                    </a:lnTo>
                    <a:lnTo>
                      <a:pt x="679" y="18"/>
                    </a:lnTo>
                    <a:lnTo>
                      <a:pt x="587" y="15"/>
                    </a:lnTo>
                    <a:lnTo>
                      <a:pt x="587" y="15"/>
                    </a:lnTo>
                    <a:lnTo>
                      <a:pt x="496" y="9"/>
                    </a:lnTo>
                    <a:lnTo>
                      <a:pt x="496" y="9"/>
                    </a:lnTo>
                    <a:lnTo>
                      <a:pt x="404" y="6"/>
                    </a:lnTo>
                    <a:lnTo>
                      <a:pt x="404" y="6"/>
                    </a:lnTo>
                    <a:lnTo>
                      <a:pt x="315" y="0"/>
                    </a:lnTo>
                    <a:lnTo>
                      <a:pt x="315" y="0"/>
                    </a:lnTo>
                    <a:lnTo>
                      <a:pt x="232" y="3"/>
                    </a:lnTo>
                    <a:lnTo>
                      <a:pt x="232" y="3"/>
                    </a:lnTo>
                    <a:lnTo>
                      <a:pt x="158" y="9"/>
                    </a:lnTo>
                    <a:lnTo>
                      <a:pt x="158" y="9"/>
                    </a:lnTo>
                    <a:lnTo>
                      <a:pt x="95" y="18"/>
                    </a:lnTo>
                    <a:lnTo>
                      <a:pt x="95" y="18"/>
                    </a:lnTo>
                    <a:lnTo>
                      <a:pt x="46" y="26"/>
                    </a:lnTo>
                    <a:lnTo>
                      <a:pt x="46" y="26"/>
                    </a:lnTo>
                    <a:lnTo>
                      <a:pt x="15" y="32"/>
                    </a:lnTo>
                    <a:lnTo>
                      <a:pt x="15" y="32"/>
                    </a:lnTo>
                    <a:lnTo>
                      <a:pt x="3" y="35"/>
                    </a:lnTo>
                    <a:lnTo>
                      <a:pt x="3" y="35"/>
                    </a:lnTo>
                    <a:lnTo>
                      <a:pt x="0" y="37"/>
                    </a:lnTo>
                    <a:lnTo>
                      <a:pt x="0" y="37"/>
                    </a:lnTo>
                    <a:lnTo>
                      <a:pt x="0" y="40"/>
                    </a:lnTo>
                    <a:lnTo>
                      <a:pt x="3" y="4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5" name="Freeform 25"/>
              <p:cNvSpPr>
                <a:spLocks noChangeArrowheads="1"/>
              </p:cNvSpPr>
              <p:nvPr/>
            </p:nvSpPr>
            <p:spPr bwMode="auto">
              <a:xfrm>
                <a:off x="3849688" y="4254500"/>
                <a:ext cx="358775" cy="26988"/>
              </a:xfrm>
              <a:custGeom>
                <a:avLst/>
                <a:gdLst>
                  <a:gd name="T0" fmla="*/ 3 w 995"/>
                  <a:gd name="T1" fmla="*/ 37 h 73"/>
                  <a:gd name="T2" fmla="*/ 3 w 995"/>
                  <a:gd name="T3" fmla="*/ 37 h 73"/>
                  <a:gd name="T4" fmla="*/ 15 w 995"/>
                  <a:gd name="T5" fmla="*/ 40 h 73"/>
                  <a:gd name="T6" fmla="*/ 15 w 995"/>
                  <a:gd name="T7" fmla="*/ 40 h 73"/>
                  <a:gd name="T8" fmla="*/ 46 w 995"/>
                  <a:gd name="T9" fmla="*/ 46 h 73"/>
                  <a:gd name="T10" fmla="*/ 46 w 995"/>
                  <a:gd name="T11" fmla="*/ 46 h 73"/>
                  <a:gd name="T12" fmla="*/ 95 w 995"/>
                  <a:gd name="T13" fmla="*/ 54 h 73"/>
                  <a:gd name="T14" fmla="*/ 95 w 995"/>
                  <a:gd name="T15" fmla="*/ 54 h 73"/>
                  <a:gd name="T16" fmla="*/ 158 w 995"/>
                  <a:gd name="T17" fmla="*/ 63 h 73"/>
                  <a:gd name="T18" fmla="*/ 158 w 995"/>
                  <a:gd name="T19" fmla="*/ 63 h 73"/>
                  <a:gd name="T20" fmla="*/ 232 w 995"/>
                  <a:gd name="T21" fmla="*/ 69 h 73"/>
                  <a:gd name="T22" fmla="*/ 232 w 995"/>
                  <a:gd name="T23" fmla="*/ 69 h 73"/>
                  <a:gd name="T24" fmla="*/ 315 w 995"/>
                  <a:gd name="T25" fmla="*/ 72 h 73"/>
                  <a:gd name="T26" fmla="*/ 315 w 995"/>
                  <a:gd name="T27" fmla="*/ 72 h 73"/>
                  <a:gd name="T28" fmla="*/ 404 w 995"/>
                  <a:gd name="T29" fmla="*/ 66 h 73"/>
                  <a:gd name="T30" fmla="*/ 404 w 995"/>
                  <a:gd name="T31" fmla="*/ 66 h 73"/>
                  <a:gd name="T32" fmla="*/ 496 w 995"/>
                  <a:gd name="T33" fmla="*/ 63 h 73"/>
                  <a:gd name="T34" fmla="*/ 496 w 995"/>
                  <a:gd name="T35" fmla="*/ 63 h 73"/>
                  <a:gd name="T36" fmla="*/ 587 w 995"/>
                  <a:gd name="T37" fmla="*/ 60 h 73"/>
                  <a:gd name="T38" fmla="*/ 587 w 995"/>
                  <a:gd name="T39" fmla="*/ 60 h 73"/>
                  <a:gd name="T40" fmla="*/ 679 w 995"/>
                  <a:gd name="T41" fmla="*/ 54 h 73"/>
                  <a:gd name="T42" fmla="*/ 679 w 995"/>
                  <a:gd name="T43" fmla="*/ 54 h 73"/>
                  <a:gd name="T44" fmla="*/ 837 w 995"/>
                  <a:gd name="T45" fmla="*/ 46 h 73"/>
                  <a:gd name="T46" fmla="*/ 837 w 995"/>
                  <a:gd name="T47" fmla="*/ 46 h 73"/>
                  <a:gd name="T48" fmla="*/ 991 w 995"/>
                  <a:gd name="T49" fmla="*/ 37 h 73"/>
                  <a:gd name="T50" fmla="*/ 991 w 995"/>
                  <a:gd name="T51" fmla="*/ 37 h 73"/>
                  <a:gd name="T52" fmla="*/ 991 w 995"/>
                  <a:gd name="T53" fmla="*/ 37 h 73"/>
                  <a:gd name="T54" fmla="*/ 994 w 995"/>
                  <a:gd name="T55" fmla="*/ 34 h 73"/>
                  <a:gd name="T56" fmla="*/ 994 w 995"/>
                  <a:gd name="T57" fmla="*/ 34 h 73"/>
                  <a:gd name="T58" fmla="*/ 991 w 995"/>
                  <a:gd name="T59" fmla="*/ 32 h 73"/>
                  <a:gd name="T60" fmla="*/ 991 w 995"/>
                  <a:gd name="T61" fmla="*/ 32 h 73"/>
                  <a:gd name="T62" fmla="*/ 991 w 995"/>
                  <a:gd name="T63" fmla="*/ 32 h 73"/>
                  <a:gd name="T64" fmla="*/ 837 w 995"/>
                  <a:gd name="T65" fmla="*/ 23 h 73"/>
                  <a:gd name="T66" fmla="*/ 837 w 995"/>
                  <a:gd name="T67" fmla="*/ 23 h 73"/>
                  <a:gd name="T68" fmla="*/ 679 w 995"/>
                  <a:gd name="T69" fmla="*/ 14 h 73"/>
                  <a:gd name="T70" fmla="*/ 679 w 995"/>
                  <a:gd name="T71" fmla="*/ 14 h 73"/>
                  <a:gd name="T72" fmla="*/ 587 w 995"/>
                  <a:gd name="T73" fmla="*/ 11 h 73"/>
                  <a:gd name="T74" fmla="*/ 587 w 995"/>
                  <a:gd name="T75" fmla="*/ 11 h 73"/>
                  <a:gd name="T76" fmla="*/ 496 w 995"/>
                  <a:gd name="T77" fmla="*/ 9 h 73"/>
                  <a:gd name="T78" fmla="*/ 496 w 995"/>
                  <a:gd name="T79" fmla="*/ 9 h 73"/>
                  <a:gd name="T80" fmla="*/ 404 w 995"/>
                  <a:gd name="T81" fmla="*/ 3 h 73"/>
                  <a:gd name="T82" fmla="*/ 404 w 995"/>
                  <a:gd name="T83" fmla="*/ 3 h 73"/>
                  <a:gd name="T84" fmla="*/ 315 w 995"/>
                  <a:gd name="T85" fmla="*/ 0 h 73"/>
                  <a:gd name="T86" fmla="*/ 315 w 995"/>
                  <a:gd name="T87" fmla="*/ 0 h 73"/>
                  <a:gd name="T88" fmla="*/ 232 w 995"/>
                  <a:gd name="T89" fmla="*/ 0 h 73"/>
                  <a:gd name="T90" fmla="*/ 232 w 995"/>
                  <a:gd name="T91" fmla="*/ 0 h 73"/>
                  <a:gd name="T92" fmla="*/ 158 w 995"/>
                  <a:gd name="T93" fmla="*/ 6 h 73"/>
                  <a:gd name="T94" fmla="*/ 158 w 995"/>
                  <a:gd name="T95" fmla="*/ 6 h 73"/>
                  <a:gd name="T96" fmla="*/ 95 w 995"/>
                  <a:gd name="T97" fmla="*/ 14 h 73"/>
                  <a:gd name="T98" fmla="*/ 95 w 995"/>
                  <a:gd name="T99" fmla="*/ 14 h 73"/>
                  <a:gd name="T100" fmla="*/ 46 w 995"/>
                  <a:gd name="T101" fmla="*/ 23 h 73"/>
                  <a:gd name="T102" fmla="*/ 46 w 995"/>
                  <a:gd name="T103" fmla="*/ 23 h 73"/>
                  <a:gd name="T104" fmla="*/ 15 w 995"/>
                  <a:gd name="T105" fmla="*/ 29 h 73"/>
                  <a:gd name="T106" fmla="*/ 15 w 995"/>
                  <a:gd name="T107" fmla="*/ 29 h 73"/>
                  <a:gd name="T108" fmla="*/ 3 w 995"/>
                  <a:gd name="T109" fmla="*/ 32 h 73"/>
                  <a:gd name="T110" fmla="*/ 3 w 995"/>
                  <a:gd name="T111" fmla="*/ 32 h 73"/>
                  <a:gd name="T112" fmla="*/ 0 w 995"/>
                  <a:gd name="T113" fmla="*/ 34 h 73"/>
                  <a:gd name="T114" fmla="*/ 0 w 995"/>
                  <a:gd name="T115" fmla="*/ 34 h 73"/>
                  <a:gd name="T116" fmla="*/ 0 w 995"/>
                  <a:gd name="T117" fmla="*/ 37 h 73"/>
                  <a:gd name="T118" fmla="*/ 3 w 995"/>
                  <a:gd name="T119"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5" h="73">
                    <a:moveTo>
                      <a:pt x="3" y="37"/>
                    </a:moveTo>
                    <a:lnTo>
                      <a:pt x="3" y="37"/>
                    </a:lnTo>
                    <a:lnTo>
                      <a:pt x="15" y="40"/>
                    </a:lnTo>
                    <a:lnTo>
                      <a:pt x="15" y="40"/>
                    </a:lnTo>
                    <a:lnTo>
                      <a:pt x="46" y="46"/>
                    </a:lnTo>
                    <a:lnTo>
                      <a:pt x="46" y="46"/>
                    </a:lnTo>
                    <a:lnTo>
                      <a:pt x="95" y="54"/>
                    </a:lnTo>
                    <a:lnTo>
                      <a:pt x="95" y="54"/>
                    </a:lnTo>
                    <a:lnTo>
                      <a:pt x="158" y="63"/>
                    </a:lnTo>
                    <a:lnTo>
                      <a:pt x="158" y="63"/>
                    </a:lnTo>
                    <a:lnTo>
                      <a:pt x="232" y="69"/>
                    </a:lnTo>
                    <a:lnTo>
                      <a:pt x="232" y="69"/>
                    </a:lnTo>
                    <a:lnTo>
                      <a:pt x="315" y="72"/>
                    </a:lnTo>
                    <a:lnTo>
                      <a:pt x="315" y="72"/>
                    </a:lnTo>
                    <a:lnTo>
                      <a:pt x="404" y="66"/>
                    </a:lnTo>
                    <a:lnTo>
                      <a:pt x="404" y="66"/>
                    </a:lnTo>
                    <a:lnTo>
                      <a:pt x="496" y="63"/>
                    </a:lnTo>
                    <a:lnTo>
                      <a:pt x="496" y="63"/>
                    </a:lnTo>
                    <a:lnTo>
                      <a:pt x="587" y="60"/>
                    </a:lnTo>
                    <a:lnTo>
                      <a:pt x="587" y="60"/>
                    </a:lnTo>
                    <a:lnTo>
                      <a:pt x="679" y="54"/>
                    </a:lnTo>
                    <a:lnTo>
                      <a:pt x="679" y="54"/>
                    </a:lnTo>
                    <a:lnTo>
                      <a:pt x="837" y="46"/>
                    </a:lnTo>
                    <a:lnTo>
                      <a:pt x="837" y="46"/>
                    </a:lnTo>
                    <a:lnTo>
                      <a:pt x="991" y="37"/>
                    </a:lnTo>
                    <a:lnTo>
                      <a:pt x="991" y="37"/>
                    </a:lnTo>
                    <a:lnTo>
                      <a:pt x="991" y="37"/>
                    </a:lnTo>
                    <a:lnTo>
                      <a:pt x="994" y="34"/>
                    </a:lnTo>
                    <a:lnTo>
                      <a:pt x="994" y="34"/>
                    </a:lnTo>
                    <a:lnTo>
                      <a:pt x="991" y="32"/>
                    </a:lnTo>
                    <a:lnTo>
                      <a:pt x="991" y="32"/>
                    </a:lnTo>
                    <a:lnTo>
                      <a:pt x="991" y="32"/>
                    </a:lnTo>
                    <a:lnTo>
                      <a:pt x="837" y="23"/>
                    </a:lnTo>
                    <a:lnTo>
                      <a:pt x="837" y="23"/>
                    </a:lnTo>
                    <a:lnTo>
                      <a:pt x="679" y="14"/>
                    </a:lnTo>
                    <a:lnTo>
                      <a:pt x="679" y="14"/>
                    </a:lnTo>
                    <a:lnTo>
                      <a:pt x="587" y="11"/>
                    </a:lnTo>
                    <a:lnTo>
                      <a:pt x="587" y="11"/>
                    </a:lnTo>
                    <a:lnTo>
                      <a:pt x="496" y="9"/>
                    </a:lnTo>
                    <a:lnTo>
                      <a:pt x="496" y="9"/>
                    </a:lnTo>
                    <a:lnTo>
                      <a:pt x="404" y="3"/>
                    </a:lnTo>
                    <a:lnTo>
                      <a:pt x="404" y="3"/>
                    </a:lnTo>
                    <a:lnTo>
                      <a:pt x="315" y="0"/>
                    </a:lnTo>
                    <a:lnTo>
                      <a:pt x="315" y="0"/>
                    </a:lnTo>
                    <a:lnTo>
                      <a:pt x="232" y="0"/>
                    </a:lnTo>
                    <a:lnTo>
                      <a:pt x="232" y="0"/>
                    </a:lnTo>
                    <a:lnTo>
                      <a:pt x="158" y="6"/>
                    </a:lnTo>
                    <a:lnTo>
                      <a:pt x="158" y="6"/>
                    </a:lnTo>
                    <a:lnTo>
                      <a:pt x="95" y="14"/>
                    </a:lnTo>
                    <a:lnTo>
                      <a:pt x="95" y="14"/>
                    </a:lnTo>
                    <a:lnTo>
                      <a:pt x="46" y="23"/>
                    </a:lnTo>
                    <a:lnTo>
                      <a:pt x="46" y="23"/>
                    </a:lnTo>
                    <a:lnTo>
                      <a:pt x="15" y="29"/>
                    </a:lnTo>
                    <a:lnTo>
                      <a:pt x="15" y="29"/>
                    </a:lnTo>
                    <a:lnTo>
                      <a:pt x="3" y="32"/>
                    </a:lnTo>
                    <a:lnTo>
                      <a:pt x="3" y="32"/>
                    </a:lnTo>
                    <a:lnTo>
                      <a:pt x="0" y="34"/>
                    </a:lnTo>
                    <a:lnTo>
                      <a:pt x="0" y="34"/>
                    </a:lnTo>
                    <a:lnTo>
                      <a:pt x="0" y="37"/>
                    </a:lnTo>
                    <a:lnTo>
                      <a:pt x="3" y="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6" name="Freeform 26"/>
              <p:cNvSpPr>
                <a:spLocks noChangeArrowheads="1"/>
              </p:cNvSpPr>
              <p:nvPr/>
            </p:nvSpPr>
            <p:spPr bwMode="auto">
              <a:xfrm>
                <a:off x="3776664" y="4298687"/>
                <a:ext cx="588851" cy="844313"/>
              </a:xfrm>
              <a:custGeom>
                <a:avLst/>
                <a:gdLst>
                  <a:gd name="T0" fmla="*/ 1847 w 2158"/>
                  <a:gd name="T1" fmla="*/ 2309 h 3063"/>
                  <a:gd name="T2" fmla="*/ 1882 w 2158"/>
                  <a:gd name="T3" fmla="*/ 2309 h 3063"/>
                  <a:gd name="T4" fmla="*/ 1979 w 2158"/>
                  <a:gd name="T5" fmla="*/ 2303 h 3063"/>
                  <a:gd name="T6" fmla="*/ 2088 w 2158"/>
                  <a:gd name="T7" fmla="*/ 2289 h 3063"/>
                  <a:gd name="T8" fmla="*/ 2148 w 2158"/>
                  <a:gd name="T9" fmla="*/ 2274 h 3063"/>
                  <a:gd name="T10" fmla="*/ 2157 w 2158"/>
                  <a:gd name="T11" fmla="*/ 2272 h 3063"/>
                  <a:gd name="T12" fmla="*/ 2125 w 2158"/>
                  <a:gd name="T13" fmla="*/ 2266 h 3063"/>
                  <a:gd name="T14" fmla="*/ 2036 w 2158"/>
                  <a:gd name="T15" fmla="*/ 2249 h 3063"/>
                  <a:gd name="T16" fmla="*/ 1916 w 2158"/>
                  <a:gd name="T17" fmla="*/ 2237 h 3063"/>
                  <a:gd name="T18" fmla="*/ 1882 w 2158"/>
                  <a:gd name="T19" fmla="*/ 2237 h 3063"/>
                  <a:gd name="T20" fmla="*/ 1776 w 2158"/>
                  <a:gd name="T21" fmla="*/ 2234 h 3063"/>
                  <a:gd name="T22" fmla="*/ 1704 w 2158"/>
                  <a:gd name="T23" fmla="*/ 2234 h 3063"/>
                  <a:gd name="T24" fmla="*/ 1635 w 2158"/>
                  <a:gd name="T25" fmla="*/ 2237 h 3063"/>
                  <a:gd name="T26" fmla="*/ 1512 w 2158"/>
                  <a:gd name="T27" fmla="*/ 2251 h 3063"/>
                  <a:gd name="T28" fmla="*/ 1426 w 2158"/>
                  <a:gd name="T29" fmla="*/ 2266 h 3063"/>
                  <a:gd name="T30" fmla="*/ 1403 w 2158"/>
                  <a:gd name="T31" fmla="*/ 2272 h 3063"/>
                  <a:gd name="T32" fmla="*/ 1409 w 2158"/>
                  <a:gd name="T33" fmla="*/ 894 h 3063"/>
                  <a:gd name="T34" fmla="*/ 1412 w 2158"/>
                  <a:gd name="T35" fmla="*/ 169 h 3063"/>
                  <a:gd name="T36" fmla="*/ 1389 w 2158"/>
                  <a:gd name="T37" fmla="*/ 152 h 3063"/>
                  <a:gd name="T38" fmla="*/ 1272 w 2158"/>
                  <a:gd name="T39" fmla="*/ 118 h 3063"/>
                  <a:gd name="T40" fmla="*/ 1088 w 2158"/>
                  <a:gd name="T41" fmla="*/ 57 h 3063"/>
                  <a:gd name="T42" fmla="*/ 965 w 2158"/>
                  <a:gd name="T43" fmla="*/ 20 h 3063"/>
                  <a:gd name="T44" fmla="*/ 962 w 2158"/>
                  <a:gd name="T45" fmla="*/ 26 h 3063"/>
                  <a:gd name="T46" fmla="*/ 1140 w 2158"/>
                  <a:gd name="T47" fmla="*/ 103 h 3063"/>
                  <a:gd name="T48" fmla="*/ 1197 w 2158"/>
                  <a:gd name="T49" fmla="*/ 152 h 3063"/>
                  <a:gd name="T50" fmla="*/ 1048 w 2158"/>
                  <a:gd name="T51" fmla="*/ 149 h 3063"/>
                  <a:gd name="T52" fmla="*/ 710 w 2158"/>
                  <a:gd name="T53" fmla="*/ 146 h 3063"/>
                  <a:gd name="T54" fmla="*/ 372 w 2158"/>
                  <a:gd name="T55" fmla="*/ 146 h 3063"/>
                  <a:gd name="T56" fmla="*/ 183 w 2158"/>
                  <a:gd name="T57" fmla="*/ 146 h 3063"/>
                  <a:gd name="T58" fmla="*/ 284 w 2158"/>
                  <a:gd name="T59" fmla="*/ 106 h 3063"/>
                  <a:gd name="T60" fmla="*/ 461 w 2158"/>
                  <a:gd name="T61" fmla="*/ 29 h 3063"/>
                  <a:gd name="T62" fmla="*/ 458 w 2158"/>
                  <a:gd name="T63" fmla="*/ 17 h 3063"/>
                  <a:gd name="T64" fmla="*/ 272 w 2158"/>
                  <a:gd name="T65" fmla="*/ 75 h 3063"/>
                  <a:gd name="T66" fmla="*/ 149 w 2158"/>
                  <a:gd name="T67" fmla="*/ 115 h 3063"/>
                  <a:gd name="T68" fmla="*/ 34 w 2158"/>
                  <a:gd name="T69" fmla="*/ 146 h 3063"/>
                  <a:gd name="T70" fmla="*/ 12 w 2158"/>
                  <a:gd name="T71" fmla="*/ 155 h 3063"/>
                  <a:gd name="T72" fmla="*/ 0 w 2158"/>
                  <a:gd name="T73" fmla="*/ 181 h 3063"/>
                  <a:gd name="T74" fmla="*/ 0 w 2158"/>
                  <a:gd name="T75" fmla="*/ 1965 h 3063"/>
                  <a:gd name="T76" fmla="*/ 6 w 2158"/>
                  <a:gd name="T77" fmla="*/ 3034 h 3063"/>
                  <a:gd name="T78" fmla="*/ 6 w 2158"/>
                  <a:gd name="T79" fmla="*/ 3037 h 3063"/>
                  <a:gd name="T80" fmla="*/ 23 w 2158"/>
                  <a:gd name="T81" fmla="*/ 3059 h 3063"/>
                  <a:gd name="T82" fmla="*/ 590 w 2158"/>
                  <a:gd name="T83" fmla="*/ 3051 h 3063"/>
                  <a:gd name="T84" fmla="*/ 1148 w 2158"/>
                  <a:gd name="T85" fmla="*/ 3034 h 3063"/>
                  <a:gd name="T86" fmla="*/ 590 w 2158"/>
                  <a:gd name="T87" fmla="*/ 3016 h 3063"/>
                  <a:gd name="T88" fmla="*/ 66 w 2158"/>
                  <a:gd name="T89" fmla="*/ 2678 h 3063"/>
                  <a:gd name="T90" fmla="*/ 69 w 2158"/>
                  <a:gd name="T91" fmla="*/ 1607 h 3063"/>
                  <a:gd name="T92" fmla="*/ 361 w 2158"/>
                  <a:gd name="T93" fmla="*/ 212 h 3063"/>
                  <a:gd name="T94" fmla="*/ 541 w 2158"/>
                  <a:gd name="T95" fmla="*/ 215 h 3063"/>
                  <a:gd name="T96" fmla="*/ 710 w 2158"/>
                  <a:gd name="T97" fmla="*/ 215 h 3063"/>
                  <a:gd name="T98" fmla="*/ 1048 w 2158"/>
                  <a:gd name="T99" fmla="*/ 212 h 3063"/>
                  <a:gd name="T100" fmla="*/ 1360 w 2158"/>
                  <a:gd name="T101" fmla="*/ 206 h 3063"/>
                  <a:gd name="T102" fmla="*/ 1378 w 2158"/>
                  <a:gd name="T103" fmla="*/ 2320 h 3063"/>
                  <a:gd name="T104" fmla="*/ 1392 w 2158"/>
                  <a:gd name="T105" fmla="*/ 2678 h 3063"/>
                  <a:gd name="T106" fmla="*/ 1398 w 2158"/>
                  <a:gd name="T107" fmla="*/ 2274 h 3063"/>
                  <a:gd name="T108" fmla="*/ 1426 w 2158"/>
                  <a:gd name="T109" fmla="*/ 2280 h 3063"/>
                  <a:gd name="T110" fmla="*/ 1512 w 2158"/>
                  <a:gd name="T111" fmla="*/ 2295 h 3063"/>
                  <a:gd name="T112" fmla="*/ 1635 w 2158"/>
                  <a:gd name="T113" fmla="*/ 2306 h 3063"/>
                  <a:gd name="T114" fmla="*/ 1670 w 2158"/>
                  <a:gd name="T115" fmla="*/ 2309 h 3063"/>
                  <a:gd name="T116" fmla="*/ 1776 w 2158"/>
                  <a:gd name="T117" fmla="*/ 2312 h 3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58" h="3063">
                    <a:moveTo>
                      <a:pt x="1776" y="2312"/>
                    </a:moveTo>
                    <a:lnTo>
                      <a:pt x="1776" y="2312"/>
                    </a:lnTo>
                    <a:lnTo>
                      <a:pt x="1847" y="2309"/>
                    </a:lnTo>
                    <a:lnTo>
                      <a:pt x="1847" y="2309"/>
                    </a:lnTo>
                    <a:lnTo>
                      <a:pt x="1882" y="2309"/>
                    </a:lnTo>
                    <a:lnTo>
                      <a:pt x="1882" y="2309"/>
                    </a:lnTo>
                    <a:lnTo>
                      <a:pt x="1916" y="2306"/>
                    </a:lnTo>
                    <a:lnTo>
                      <a:pt x="1916" y="2306"/>
                    </a:lnTo>
                    <a:lnTo>
                      <a:pt x="1979" y="2303"/>
                    </a:lnTo>
                    <a:lnTo>
                      <a:pt x="2036" y="2295"/>
                    </a:lnTo>
                    <a:lnTo>
                      <a:pt x="2036" y="2295"/>
                    </a:lnTo>
                    <a:lnTo>
                      <a:pt x="2088" y="2289"/>
                    </a:lnTo>
                    <a:lnTo>
                      <a:pt x="2125" y="2280"/>
                    </a:lnTo>
                    <a:lnTo>
                      <a:pt x="2125" y="2280"/>
                    </a:lnTo>
                    <a:lnTo>
                      <a:pt x="2148" y="2274"/>
                    </a:lnTo>
                    <a:lnTo>
                      <a:pt x="2148" y="2274"/>
                    </a:lnTo>
                    <a:lnTo>
                      <a:pt x="2157" y="2272"/>
                    </a:lnTo>
                    <a:lnTo>
                      <a:pt x="2157" y="2272"/>
                    </a:lnTo>
                    <a:lnTo>
                      <a:pt x="2148" y="2272"/>
                    </a:lnTo>
                    <a:lnTo>
                      <a:pt x="2148" y="2272"/>
                    </a:lnTo>
                    <a:lnTo>
                      <a:pt x="2125" y="2266"/>
                    </a:lnTo>
                    <a:lnTo>
                      <a:pt x="2125" y="2266"/>
                    </a:lnTo>
                    <a:lnTo>
                      <a:pt x="2088" y="2257"/>
                    </a:lnTo>
                    <a:lnTo>
                      <a:pt x="2036" y="2249"/>
                    </a:lnTo>
                    <a:lnTo>
                      <a:pt x="2036" y="2249"/>
                    </a:lnTo>
                    <a:lnTo>
                      <a:pt x="1979" y="2243"/>
                    </a:lnTo>
                    <a:lnTo>
                      <a:pt x="1916" y="2237"/>
                    </a:lnTo>
                    <a:lnTo>
                      <a:pt x="1916" y="2237"/>
                    </a:lnTo>
                    <a:lnTo>
                      <a:pt x="1882" y="2237"/>
                    </a:lnTo>
                    <a:lnTo>
                      <a:pt x="1882" y="2237"/>
                    </a:lnTo>
                    <a:lnTo>
                      <a:pt x="1847" y="2234"/>
                    </a:lnTo>
                    <a:lnTo>
                      <a:pt x="1847" y="2234"/>
                    </a:lnTo>
                    <a:lnTo>
                      <a:pt x="1776" y="2234"/>
                    </a:lnTo>
                    <a:lnTo>
                      <a:pt x="1776" y="2234"/>
                    </a:lnTo>
                    <a:lnTo>
                      <a:pt x="1704" y="2234"/>
                    </a:lnTo>
                    <a:lnTo>
                      <a:pt x="1704" y="2234"/>
                    </a:lnTo>
                    <a:lnTo>
                      <a:pt x="1670" y="2237"/>
                    </a:lnTo>
                    <a:lnTo>
                      <a:pt x="1670" y="2237"/>
                    </a:lnTo>
                    <a:lnTo>
                      <a:pt x="1635" y="2237"/>
                    </a:lnTo>
                    <a:lnTo>
                      <a:pt x="1635" y="2237"/>
                    </a:lnTo>
                    <a:lnTo>
                      <a:pt x="1572" y="2243"/>
                    </a:lnTo>
                    <a:lnTo>
                      <a:pt x="1512" y="2251"/>
                    </a:lnTo>
                    <a:lnTo>
                      <a:pt x="1512" y="2251"/>
                    </a:lnTo>
                    <a:lnTo>
                      <a:pt x="1464" y="2257"/>
                    </a:lnTo>
                    <a:lnTo>
                      <a:pt x="1426" y="2266"/>
                    </a:lnTo>
                    <a:lnTo>
                      <a:pt x="1426" y="2266"/>
                    </a:lnTo>
                    <a:lnTo>
                      <a:pt x="1403" y="2272"/>
                    </a:lnTo>
                    <a:lnTo>
                      <a:pt x="1403" y="2272"/>
                    </a:lnTo>
                    <a:lnTo>
                      <a:pt x="1398" y="2272"/>
                    </a:lnTo>
                    <a:lnTo>
                      <a:pt x="1403" y="1607"/>
                    </a:lnTo>
                    <a:lnTo>
                      <a:pt x="1409" y="894"/>
                    </a:lnTo>
                    <a:lnTo>
                      <a:pt x="1415" y="181"/>
                    </a:lnTo>
                    <a:lnTo>
                      <a:pt x="1415" y="181"/>
                    </a:lnTo>
                    <a:lnTo>
                      <a:pt x="1412" y="169"/>
                    </a:lnTo>
                    <a:lnTo>
                      <a:pt x="1406" y="160"/>
                    </a:lnTo>
                    <a:lnTo>
                      <a:pt x="1398" y="155"/>
                    </a:lnTo>
                    <a:lnTo>
                      <a:pt x="1389" y="152"/>
                    </a:lnTo>
                    <a:lnTo>
                      <a:pt x="1386" y="152"/>
                    </a:lnTo>
                    <a:lnTo>
                      <a:pt x="1378" y="152"/>
                    </a:lnTo>
                    <a:lnTo>
                      <a:pt x="1272" y="118"/>
                    </a:lnTo>
                    <a:lnTo>
                      <a:pt x="1272" y="118"/>
                    </a:lnTo>
                    <a:lnTo>
                      <a:pt x="1148" y="77"/>
                    </a:lnTo>
                    <a:lnTo>
                      <a:pt x="1088" y="57"/>
                    </a:lnTo>
                    <a:lnTo>
                      <a:pt x="1025" y="37"/>
                    </a:lnTo>
                    <a:lnTo>
                      <a:pt x="1025" y="37"/>
                    </a:lnTo>
                    <a:lnTo>
                      <a:pt x="965" y="20"/>
                    </a:lnTo>
                    <a:lnTo>
                      <a:pt x="902" y="0"/>
                    </a:lnTo>
                    <a:lnTo>
                      <a:pt x="962" y="26"/>
                    </a:lnTo>
                    <a:lnTo>
                      <a:pt x="962" y="26"/>
                    </a:lnTo>
                    <a:lnTo>
                      <a:pt x="1019" y="52"/>
                    </a:lnTo>
                    <a:lnTo>
                      <a:pt x="1080" y="77"/>
                    </a:lnTo>
                    <a:lnTo>
                      <a:pt x="1140" y="103"/>
                    </a:lnTo>
                    <a:lnTo>
                      <a:pt x="1140" y="103"/>
                    </a:lnTo>
                    <a:lnTo>
                      <a:pt x="1257" y="152"/>
                    </a:lnTo>
                    <a:lnTo>
                      <a:pt x="1197" y="152"/>
                    </a:lnTo>
                    <a:lnTo>
                      <a:pt x="1197" y="152"/>
                    </a:lnTo>
                    <a:lnTo>
                      <a:pt x="1048" y="149"/>
                    </a:lnTo>
                    <a:lnTo>
                      <a:pt x="1048" y="149"/>
                    </a:lnTo>
                    <a:lnTo>
                      <a:pt x="879" y="146"/>
                    </a:lnTo>
                    <a:lnTo>
                      <a:pt x="879" y="146"/>
                    </a:lnTo>
                    <a:lnTo>
                      <a:pt x="710" y="146"/>
                    </a:lnTo>
                    <a:lnTo>
                      <a:pt x="710" y="146"/>
                    </a:lnTo>
                    <a:lnTo>
                      <a:pt x="541" y="146"/>
                    </a:lnTo>
                    <a:lnTo>
                      <a:pt x="372" y="146"/>
                    </a:lnTo>
                    <a:lnTo>
                      <a:pt x="372" y="146"/>
                    </a:lnTo>
                    <a:lnTo>
                      <a:pt x="361" y="146"/>
                    </a:lnTo>
                    <a:lnTo>
                      <a:pt x="183" y="146"/>
                    </a:lnTo>
                    <a:lnTo>
                      <a:pt x="183" y="146"/>
                    </a:lnTo>
                    <a:lnTo>
                      <a:pt x="284" y="106"/>
                    </a:lnTo>
                    <a:lnTo>
                      <a:pt x="284" y="106"/>
                    </a:lnTo>
                    <a:lnTo>
                      <a:pt x="401" y="55"/>
                    </a:lnTo>
                    <a:lnTo>
                      <a:pt x="461" y="29"/>
                    </a:lnTo>
                    <a:lnTo>
                      <a:pt x="461" y="29"/>
                    </a:lnTo>
                    <a:lnTo>
                      <a:pt x="521" y="0"/>
                    </a:lnTo>
                    <a:lnTo>
                      <a:pt x="521" y="0"/>
                    </a:lnTo>
                    <a:lnTo>
                      <a:pt x="458" y="17"/>
                    </a:lnTo>
                    <a:lnTo>
                      <a:pt x="395" y="37"/>
                    </a:lnTo>
                    <a:lnTo>
                      <a:pt x="395" y="37"/>
                    </a:lnTo>
                    <a:lnTo>
                      <a:pt x="272" y="75"/>
                    </a:lnTo>
                    <a:lnTo>
                      <a:pt x="272" y="75"/>
                    </a:lnTo>
                    <a:lnTo>
                      <a:pt x="149" y="115"/>
                    </a:lnTo>
                    <a:lnTo>
                      <a:pt x="149" y="115"/>
                    </a:lnTo>
                    <a:lnTo>
                      <a:pt x="54" y="146"/>
                    </a:lnTo>
                    <a:lnTo>
                      <a:pt x="34" y="146"/>
                    </a:lnTo>
                    <a:lnTo>
                      <a:pt x="34" y="146"/>
                    </a:lnTo>
                    <a:lnTo>
                      <a:pt x="34" y="146"/>
                    </a:lnTo>
                    <a:lnTo>
                      <a:pt x="20" y="149"/>
                    </a:lnTo>
                    <a:lnTo>
                      <a:pt x="12" y="155"/>
                    </a:lnTo>
                    <a:lnTo>
                      <a:pt x="3" y="166"/>
                    </a:lnTo>
                    <a:lnTo>
                      <a:pt x="0" y="181"/>
                    </a:lnTo>
                    <a:lnTo>
                      <a:pt x="0" y="181"/>
                    </a:lnTo>
                    <a:lnTo>
                      <a:pt x="0" y="894"/>
                    </a:lnTo>
                    <a:lnTo>
                      <a:pt x="0" y="1607"/>
                    </a:lnTo>
                    <a:lnTo>
                      <a:pt x="0" y="1965"/>
                    </a:lnTo>
                    <a:lnTo>
                      <a:pt x="3" y="2320"/>
                    </a:lnTo>
                    <a:lnTo>
                      <a:pt x="6" y="2678"/>
                    </a:lnTo>
                    <a:lnTo>
                      <a:pt x="6" y="3034"/>
                    </a:lnTo>
                    <a:lnTo>
                      <a:pt x="6" y="3034"/>
                    </a:lnTo>
                    <a:lnTo>
                      <a:pt x="6" y="3037"/>
                    </a:lnTo>
                    <a:lnTo>
                      <a:pt x="6" y="3037"/>
                    </a:lnTo>
                    <a:lnTo>
                      <a:pt x="9" y="3045"/>
                    </a:lnTo>
                    <a:lnTo>
                      <a:pt x="14" y="3053"/>
                    </a:lnTo>
                    <a:lnTo>
                      <a:pt x="23" y="3059"/>
                    </a:lnTo>
                    <a:lnTo>
                      <a:pt x="34" y="3062"/>
                    </a:lnTo>
                    <a:lnTo>
                      <a:pt x="312" y="3056"/>
                    </a:lnTo>
                    <a:lnTo>
                      <a:pt x="590" y="3051"/>
                    </a:lnTo>
                    <a:lnTo>
                      <a:pt x="871" y="3045"/>
                    </a:lnTo>
                    <a:lnTo>
                      <a:pt x="1008" y="3039"/>
                    </a:lnTo>
                    <a:lnTo>
                      <a:pt x="1148" y="3034"/>
                    </a:lnTo>
                    <a:lnTo>
                      <a:pt x="1008" y="3028"/>
                    </a:lnTo>
                    <a:lnTo>
                      <a:pt x="871" y="3025"/>
                    </a:lnTo>
                    <a:lnTo>
                      <a:pt x="590" y="3016"/>
                    </a:lnTo>
                    <a:lnTo>
                      <a:pt x="312" y="3011"/>
                    </a:lnTo>
                    <a:lnTo>
                      <a:pt x="63" y="3008"/>
                    </a:lnTo>
                    <a:lnTo>
                      <a:pt x="66" y="2678"/>
                    </a:lnTo>
                    <a:lnTo>
                      <a:pt x="66" y="2320"/>
                    </a:lnTo>
                    <a:lnTo>
                      <a:pt x="69" y="1965"/>
                    </a:lnTo>
                    <a:lnTo>
                      <a:pt x="69" y="1607"/>
                    </a:lnTo>
                    <a:lnTo>
                      <a:pt x="69" y="894"/>
                    </a:lnTo>
                    <a:lnTo>
                      <a:pt x="69" y="215"/>
                    </a:lnTo>
                    <a:lnTo>
                      <a:pt x="361" y="212"/>
                    </a:lnTo>
                    <a:lnTo>
                      <a:pt x="361" y="212"/>
                    </a:lnTo>
                    <a:lnTo>
                      <a:pt x="372" y="212"/>
                    </a:lnTo>
                    <a:lnTo>
                      <a:pt x="541" y="215"/>
                    </a:lnTo>
                    <a:lnTo>
                      <a:pt x="541" y="215"/>
                    </a:lnTo>
                    <a:lnTo>
                      <a:pt x="710" y="215"/>
                    </a:lnTo>
                    <a:lnTo>
                      <a:pt x="710" y="215"/>
                    </a:lnTo>
                    <a:lnTo>
                      <a:pt x="879" y="215"/>
                    </a:lnTo>
                    <a:lnTo>
                      <a:pt x="879" y="215"/>
                    </a:lnTo>
                    <a:lnTo>
                      <a:pt x="1048" y="212"/>
                    </a:lnTo>
                    <a:lnTo>
                      <a:pt x="1048" y="212"/>
                    </a:lnTo>
                    <a:lnTo>
                      <a:pt x="1197" y="209"/>
                    </a:lnTo>
                    <a:lnTo>
                      <a:pt x="1360" y="206"/>
                    </a:lnTo>
                    <a:lnTo>
                      <a:pt x="1363" y="894"/>
                    </a:lnTo>
                    <a:lnTo>
                      <a:pt x="1369" y="1607"/>
                    </a:lnTo>
                    <a:lnTo>
                      <a:pt x="1378" y="2320"/>
                    </a:lnTo>
                    <a:lnTo>
                      <a:pt x="1383" y="2678"/>
                    </a:lnTo>
                    <a:lnTo>
                      <a:pt x="1386" y="3034"/>
                    </a:lnTo>
                    <a:lnTo>
                      <a:pt x="1392" y="2678"/>
                    </a:lnTo>
                    <a:lnTo>
                      <a:pt x="1398" y="2320"/>
                    </a:lnTo>
                    <a:lnTo>
                      <a:pt x="1398" y="2274"/>
                    </a:lnTo>
                    <a:lnTo>
                      <a:pt x="1398" y="2274"/>
                    </a:lnTo>
                    <a:lnTo>
                      <a:pt x="1403" y="2274"/>
                    </a:lnTo>
                    <a:lnTo>
                      <a:pt x="1403" y="2274"/>
                    </a:lnTo>
                    <a:lnTo>
                      <a:pt x="1426" y="2280"/>
                    </a:lnTo>
                    <a:lnTo>
                      <a:pt x="1426" y="2280"/>
                    </a:lnTo>
                    <a:lnTo>
                      <a:pt x="1464" y="2289"/>
                    </a:lnTo>
                    <a:lnTo>
                      <a:pt x="1512" y="2295"/>
                    </a:lnTo>
                    <a:lnTo>
                      <a:pt x="1512" y="2295"/>
                    </a:lnTo>
                    <a:lnTo>
                      <a:pt x="1572" y="2300"/>
                    </a:lnTo>
                    <a:lnTo>
                      <a:pt x="1635" y="2306"/>
                    </a:lnTo>
                    <a:lnTo>
                      <a:pt x="1635" y="2306"/>
                    </a:lnTo>
                    <a:lnTo>
                      <a:pt x="1670" y="2309"/>
                    </a:lnTo>
                    <a:lnTo>
                      <a:pt x="1670" y="2309"/>
                    </a:lnTo>
                    <a:lnTo>
                      <a:pt x="1704" y="2309"/>
                    </a:lnTo>
                    <a:lnTo>
                      <a:pt x="1704" y="2309"/>
                    </a:lnTo>
                    <a:lnTo>
                      <a:pt x="1776" y="231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238" name="Rounded Rectangle 1237"/>
            <p:cNvSpPr/>
            <p:nvPr/>
          </p:nvSpPr>
          <p:spPr>
            <a:xfrm>
              <a:off x="6153100" y="3230008"/>
              <a:ext cx="970116" cy="1038010"/>
            </a:xfrm>
            <a:prstGeom prst="roundRect">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60">
                <a:lnSpc>
                  <a:spcPct val="90000"/>
                </a:lnSpc>
                <a:spcBef>
                  <a:spcPts val="300"/>
                </a:spcBef>
              </a:pPr>
              <a:endParaRPr lang="en-US" sz="1600" dirty="0">
                <a:solidFill>
                  <a:srgbClr val="FFFFFF"/>
                </a:solidFill>
                <a:latin typeface="Dual 300" panose="02000503020000020004" pitchFamily="2" charset="0"/>
              </a:endParaRPr>
            </a:p>
          </p:txBody>
        </p:sp>
        <p:sp>
          <p:nvSpPr>
            <p:cNvPr id="1239" name="TextBox 1238"/>
            <p:cNvSpPr txBox="1"/>
            <p:nvPr/>
          </p:nvSpPr>
          <p:spPr>
            <a:xfrm>
              <a:off x="5982972" y="4090481"/>
              <a:ext cx="1172087" cy="163882"/>
            </a:xfrm>
            <a:prstGeom prst="rect">
              <a:avLst/>
            </a:prstGeom>
            <a:noFill/>
          </p:spPr>
          <p:txBody>
            <a:bodyPr wrap="square" rtlCol="0">
              <a:noAutofit/>
            </a:bodyPr>
            <a:lstStyle/>
            <a:p>
              <a:pPr algn="ctr">
                <a:lnSpc>
                  <a:spcPct val="90000"/>
                </a:lnSpc>
                <a:spcBef>
                  <a:spcPts val="225"/>
                </a:spcBef>
              </a:pPr>
              <a:r>
                <a:rPr lang="en-US" sz="700" dirty="0" smtClean="0">
                  <a:solidFill>
                    <a:schemeClr val="tx1">
                      <a:lumMod val="65000"/>
                      <a:lumOff val="35000"/>
                    </a:schemeClr>
                  </a:solidFill>
                </a:rPr>
                <a:t>IP Storage</a:t>
              </a:r>
              <a:endParaRPr lang="en-US" sz="700" dirty="0">
                <a:solidFill>
                  <a:schemeClr val="tx1">
                    <a:lumMod val="65000"/>
                    <a:lumOff val="35000"/>
                  </a:schemeClr>
                </a:solidFill>
              </a:endParaRPr>
            </a:p>
          </p:txBody>
        </p:sp>
        <p:cxnSp>
          <p:nvCxnSpPr>
            <p:cNvPr id="1240" name="Straight Connector 1239"/>
            <p:cNvCxnSpPr>
              <a:stCxn id="1480" idx="42"/>
              <a:endCxn id="1266" idx="26"/>
            </p:cNvCxnSpPr>
            <p:nvPr/>
          </p:nvCxnSpPr>
          <p:spPr>
            <a:xfrm flipH="1">
              <a:off x="6480176" y="2955275"/>
              <a:ext cx="622214" cy="478601"/>
            </a:xfrm>
            <a:prstGeom prst="line">
              <a:avLst/>
            </a:prstGeom>
            <a:ln w="3175">
              <a:solidFill>
                <a:srgbClr val="008000"/>
              </a:solidFill>
            </a:ln>
            <a:effectLst/>
          </p:spPr>
          <p:style>
            <a:lnRef idx="2">
              <a:schemeClr val="accent1"/>
            </a:lnRef>
            <a:fillRef idx="0">
              <a:schemeClr val="accent1"/>
            </a:fillRef>
            <a:effectRef idx="1">
              <a:schemeClr val="accent1"/>
            </a:effectRef>
            <a:fontRef idx="minor">
              <a:schemeClr val="tx1"/>
            </a:fontRef>
          </p:style>
        </p:cxnSp>
      </p:grpSp>
      <p:cxnSp>
        <p:nvCxnSpPr>
          <p:cNvPr id="1234" name="Straight Connector 1233"/>
          <p:cNvCxnSpPr>
            <a:stCxn id="1500" idx="42"/>
            <a:endCxn id="1264" idx="12"/>
          </p:cNvCxnSpPr>
          <p:nvPr/>
        </p:nvCxnSpPr>
        <p:spPr>
          <a:xfrm flipH="1">
            <a:off x="5682514" y="4577830"/>
            <a:ext cx="156357" cy="420932"/>
          </a:xfrm>
          <a:prstGeom prst="line">
            <a:avLst/>
          </a:prstGeom>
          <a:ln w="3175">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1236" name="TextBox 1235"/>
          <p:cNvSpPr txBox="1"/>
          <p:nvPr/>
        </p:nvSpPr>
        <p:spPr>
          <a:xfrm>
            <a:off x="5790740" y="4842261"/>
            <a:ext cx="330540" cy="189283"/>
          </a:xfrm>
          <a:prstGeom prst="rect">
            <a:avLst/>
          </a:prstGeom>
          <a:noFill/>
        </p:spPr>
        <p:txBody>
          <a:bodyPr wrap="none" rtlCol="0">
            <a:spAutoFit/>
          </a:bodyPr>
          <a:lstStyle/>
          <a:p>
            <a:pPr>
              <a:lnSpc>
                <a:spcPct val="90000"/>
              </a:lnSpc>
              <a:spcBef>
                <a:spcPts val="300"/>
              </a:spcBef>
            </a:pPr>
            <a:r>
              <a:rPr lang="en-US" sz="700" dirty="0" smtClean="0">
                <a:solidFill>
                  <a:srgbClr val="FFFFFF">
                    <a:lumMod val="50000"/>
                  </a:srgbClr>
                </a:solidFill>
              </a:rPr>
              <a:t>10G</a:t>
            </a:r>
          </a:p>
        </p:txBody>
      </p:sp>
      <p:sp>
        <p:nvSpPr>
          <p:cNvPr id="1664" name="TextBox 1663"/>
          <p:cNvSpPr txBox="1"/>
          <p:nvPr/>
        </p:nvSpPr>
        <p:spPr>
          <a:xfrm>
            <a:off x="4626134" y="5783862"/>
            <a:ext cx="864794" cy="400839"/>
          </a:xfrm>
          <a:prstGeom prst="rect">
            <a:avLst/>
          </a:prstGeom>
          <a:noFill/>
        </p:spPr>
        <p:txBody>
          <a:bodyPr wrap="square" rtlCol="0">
            <a:noAutofit/>
          </a:bodyPr>
          <a:lstStyle/>
          <a:p>
            <a:pPr algn="ctr">
              <a:lnSpc>
                <a:spcPct val="90000"/>
              </a:lnSpc>
              <a:spcBef>
                <a:spcPts val="225"/>
              </a:spcBef>
            </a:pPr>
            <a:r>
              <a:rPr lang="en-US" sz="800" dirty="0" smtClean="0">
                <a:solidFill>
                  <a:srgbClr val="008000"/>
                </a:solidFill>
                <a:latin typeface="Dual 400" panose="02000603000000020004" pitchFamily="2" charset="0"/>
              </a:rPr>
              <a:t>Management </a:t>
            </a:r>
          </a:p>
          <a:p>
            <a:pPr algn="ctr">
              <a:lnSpc>
                <a:spcPct val="90000"/>
              </a:lnSpc>
              <a:spcBef>
                <a:spcPts val="225"/>
              </a:spcBef>
            </a:pPr>
            <a:r>
              <a:rPr lang="en-US" sz="800" dirty="0" smtClean="0">
                <a:solidFill>
                  <a:srgbClr val="008000"/>
                </a:solidFill>
                <a:latin typeface="Dual 400" panose="02000603000000020004" pitchFamily="2" charset="0"/>
              </a:rPr>
              <a:t>Cluster</a:t>
            </a:r>
            <a:endParaRPr lang="en-US" sz="800" dirty="0">
              <a:solidFill>
                <a:srgbClr val="008000"/>
              </a:solidFill>
              <a:latin typeface="Dual 400" panose="02000603000000020004" pitchFamily="2" charset="0"/>
            </a:endParaRPr>
          </a:p>
        </p:txBody>
      </p:sp>
      <p:sp>
        <p:nvSpPr>
          <p:cNvPr id="384" name="Rounded Rectangle 383"/>
          <p:cNvSpPr/>
          <p:nvPr/>
        </p:nvSpPr>
        <p:spPr>
          <a:xfrm>
            <a:off x="4401431" y="2810866"/>
            <a:ext cx="3731194" cy="363242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6" name="TextBox 385"/>
          <p:cNvSpPr txBox="1"/>
          <p:nvPr/>
        </p:nvSpPr>
        <p:spPr>
          <a:xfrm>
            <a:off x="4548736" y="2912569"/>
            <a:ext cx="1150946" cy="400110"/>
          </a:xfrm>
          <a:prstGeom prst="rect">
            <a:avLst/>
          </a:prstGeom>
          <a:noFill/>
        </p:spPr>
        <p:txBody>
          <a:bodyPr wrap="square" rtlCol="0">
            <a:spAutoFit/>
          </a:bodyPr>
          <a:lstStyle/>
          <a:p>
            <a:r>
              <a:rPr lang="en-US" sz="1000" dirty="0" err="1" smtClean="0">
                <a:solidFill>
                  <a:srgbClr val="0000FF"/>
                </a:solidFill>
              </a:rPr>
              <a:t>MediaHub</a:t>
            </a:r>
            <a:r>
              <a:rPr lang="en-US" sz="1000" dirty="0" smtClean="0">
                <a:solidFill>
                  <a:srgbClr val="0000FF"/>
                </a:solidFill>
              </a:rPr>
              <a:t> </a:t>
            </a:r>
          </a:p>
          <a:p>
            <a:r>
              <a:rPr lang="en-US" sz="1000" dirty="0" err="1" smtClean="0">
                <a:solidFill>
                  <a:srgbClr val="0000FF"/>
                </a:solidFill>
              </a:rPr>
              <a:t>NextGen</a:t>
            </a:r>
            <a:r>
              <a:rPr lang="en-US" sz="1000" dirty="0" smtClean="0">
                <a:solidFill>
                  <a:srgbClr val="0000FF"/>
                </a:solidFill>
              </a:rPr>
              <a:t> DCN</a:t>
            </a:r>
            <a:endParaRPr lang="en-US" sz="1000" dirty="0">
              <a:solidFill>
                <a:srgbClr val="0000FF"/>
              </a:solidFill>
            </a:endParaRPr>
          </a:p>
        </p:txBody>
      </p:sp>
      <p:pic>
        <p:nvPicPr>
          <p:cNvPr id="388" name="Picture 150"/>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gray">
          <a:xfrm>
            <a:off x="5932124" y="2935043"/>
            <a:ext cx="221614" cy="342495"/>
          </a:xfrm>
          <a:prstGeom prst="rect">
            <a:avLst/>
          </a:prstGeom>
          <a:noFill/>
          <a:ln w="9525">
            <a:noFill/>
            <a:miter lim="800000"/>
            <a:headEnd/>
            <a:tailEnd/>
          </a:ln>
        </p:spPr>
      </p:pic>
      <p:pic>
        <p:nvPicPr>
          <p:cNvPr id="389" name="Picture 150"/>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gray">
          <a:xfrm>
            <a:off x="6461273" y="2935043"/>
            <a:ext cx="221614" cy="342495"/>
          </a:xfrm>
          <a:prstGeom prst="rect">
            <a:avLst/>
          </a:prstGeom>
          <a:noFill/>
          <a:ln w="9525">
            <a:noFill/>
            <a:miter lim="800000"/>
            <a:headEnd/>
            <a:tailEnd/>
          </a:ln>
        </p:spPr>
      </p:pic>
      <p:cxnSp>
        <p:nvCxnSpPr>
          <p:cNvPr id="396" name="Straight Connector 395"/>
          <p:cNvCxnSpPr>
            <a:stCxn id="1600" idx="21"/>
            <a:endCxn id="388" idx="2"/>
          </p:cNvCxnSpPr>
          <p:nvPr/>
        </p:nvCxnSpPr>
        <p:spPr>
          <a:xfrm flipH="1" flipV="1">
            <a:off x="6042931" y="3277538"/>
            <a:ext cx="3220" cy="751334"/>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01" name="Straight Connector 400"/>
          <p:cNvCxnSpPr>
            <a:stCxn id="1580" idx="47"/>
            <a:endCxn id="389" idx="2"/>
          </p:cNvCxnSpPr>
          <p:nvPr/>
        </p:nvCxnSpPr>
        <p:spPr>
          <a:xfrm flipV="1">
            <a:off x="6560040" y="3277538"/>
            <a:ext cx="12040" cy="757189"/>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a:stCxn id="389" idx="1"/>
            <a:endCxn id="388" idx="3"/>
          </p:cNvCxnSpPr>
          <p:nvPr/>
        </p:nvCxnSpPr>
        <p:spPr>
          <a:xfrm flipH="1">
            <a:off x="6153738" y="3106291"/>
            <a:ext cx="307535"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a:stCxn id="1543" idx="42"/>
            <a:endCxn id="1490" idx="32"/>
          </p:cNvCxnSpPr>
          <p:nvPr/>
        </p:nvCxnSpPr>
        <p:spPr>
          <a:xfrm flipH="1">
            <a:off x="5318401" y="4201481"/>
            <a:ext cx="1202366" cy="214470"/>
          </a:xfrm>
          <a:prstGeom prst="line">
            <a:avLst/>
          </a:prstGeom>
          <a:ln w="3175">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33" name="Straight Connector 432"/>
          <p:cNvCxnSpPr>
            <a:stCxn id="1581" idx="42"/>
            <a:endCxn id="1490" idx="32"/>
          </p:cNvCxnSpPr>
          <p:nvPr/>
        </p:nvCxnSpPr>
        <p:spPr>
          <a:xfrm flipH="1">
            <a:off x="5318401" y="4212527"/>
            <a:ext cx="718440" cy="203424"/>
          </a:xfrm>
          <a:prstGeom prst="line">
            <a:avLst/>
          </a:prstGeom>
          <a:ln w="3175">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37" name="Straight Connector 436"/>
          <p:cNvCxnSpPr>
            <a:stCxn id="1581" idx="42"/>
            <a:endCxn id="1485" idx="32"/>
          </p:cNvCxnSpPr>
          <p:nvPr/>
        </p:nvCxnSpPr>
        <p:spPr>
          <a:xfrm flipH="1">
            <a:off x="5587077" y="4212527"/>
            <a:ext cx="449764" cy="203367"/>
          </a:xfrm>
          <a:prstGeom prst="line">
            <a:avLst/>
          </a:prstGeom>
          <a:ln w="3175">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39" name="Straight Connector 438"/>
          <p:cNvCxnSpPr>
            <a:stCxn id="1543" idx="42"/>
            <a:endCxn id="1485" idx="32"/>
          </p:cNvCxnSpPr>
          <p:nvPr/>
        </p:nvCxnSpPr>
        <p:spPr>
          <a:xfrm flipH="1">
            <a:off x="5587077" y="4201481"/>
            <a:ext cx="933690" cy="214413"/>
          </a:xfrm>
          <a:prstGeom prst="line">
            <a:avLst/>
          </a:prstGeom>
          <a:ln w="3175">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42" name="Straight Connector 441"/>
          <p:cNvCxnSpPr>
            <a:stCxn id="1581" idx="42"/>
            <a:endCxn id="1500" idx="36"/>
          </p:cNvCxnSpPr>
          <p:nvPr/>
        </p:nvCxnSpPr>
        <p:spPr>
          <a:xfrm flipH="1">
            <a:off x="5854546" y="4212527"/>
            <a:ext cx="182295" cy="190814"/>
          </a:xfrm>
          <a:prstGeom prst="line">
            <a:avLst/>
          </a:prstGeom>
          <a:ln w="3175">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45" name="Straight Connector 444"/>
          <p:cNvCxnSpPr>
            <a:stCxn id="1543" idx="42"/>
            <a:endCxn id="1500" idx="32"/>
          </p:cNvCxnSpPr>
          <p:nvPr/>
        </p:nvCxnSpPr>
        <p:spPr>
          <a:xfrm flipH="1">
            <a:off x="5854546" y="4201481"/>
            <a:ext cx="666221" cy="197077"/>
          </a:xfrm>
          <a:prstGeom prst="line">
            <a:avLst/>
          </a:prstGeom>
          <a:ln w="3175">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48" name="Straight Connector 447"/>
          <p:cNvCxnSpPr>
            <a:stCxn id="1543" idx="42"/>
            <a:endCxn id="1480" idx="36"/>
          </p:cNvCxnSpPr>
          <p:nvPr/>
        </p:nvCxnSpPr>
        <p:spPr>
          <a:xfrm flipH="1">
            <a:off x="6142262" y="4201481"/>
            <a:ext cx="378505" cy="201417"/>
          </a:xfrm>
          <a:prstGeom prst="line">
            <a:avLst/>
          </a:prstGeom>
          <a:ln w="3175">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52" name="Straight Connector 451"/>
          <p:cNvCxnSpPr>
            <a:stCxn id="1581" idx="42"/>
            <a:endCxn id="1480" idx="36"/>
          </p:cNvCxnSpPr>
          <p:nvPr/>
        </p:nvCxnSpPr>
        <p:spPr>
          <a:xfrm>
            <a:off x="6036841" y="4212527"/>
            <a:ext cx="105421" cy="190371"/>
          </a:xfrm>
          <a:prstGeom prst="line">
            <a:avLst/>
          </a:prstGeom>
          <a:ln w="3175">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54" name="Straight Connector 453"/>
          <p:cNvCxnSpPr>
            <a:stCxn id="1543" idx="42"/>
            <a:endCxn id="1657" idx="33"/>
          </p:cNvCxnSpPr>
          <p:nvPr/>
        </p:nvCxnSpPr>
        <p:spPr>
          <a:xfrm>
            <a:off x="6520767" y="4201481"/>
            <a:ext cx="142655" cy="182835"/>
          </a:xfrm>
          <a:prstGeom prst="line">
            <a:avLst/>
          </a:prstGeom>
          <a:ln w="3175">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57" name="Straight Connector 456"/>
          <p:cNvCxnSpPr>
            <a:stCxn id="1543" idx="42"/>
            <a:endCxn id="1495" idx="35"/>
          </p:cNvCxnSpPr>
          <p:nvPr/>
        </p:nvCxnSpPr>
        <p:spPr>
          <a:xfrm>
            <a:off x="6520767" y="4201481"/>
            <a:ext cx="436148" cy="176365"/>
          </a:xfrm>
          <a:prstGeom prst="line">
            <a:avLst/>
          </a:prstGeom>
          <a:ln w="3175">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0" name="Straight Connector 459"/>
          <p:cNvCxnSpPr>
            <a:stCxn id="1543" idx="42"/>
            <a:endCxn id="1470" idx="32"/>
          </p:cNvCxnSpPr>
          <p:nvPr/>
        </p:nvCxnSpPr>
        <p:spPr>
          <a:xfrm>
            <a:off x="6520767" y="4201481"/>
            <a:ext cx="742011" cy="173767"/>
          </a:xfrm>
          <a:prstGeom prst="line">
            <a:avLst/>
          </a:prstGeom>
          <a:ln w="3175">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4" name="Straight Connector 463"/>
          <p:cNvCxnSpPr>
            <a:stCxn id="1543" idx="42"/>
            <a:endCxn id="1475" idx="32"/>
          </p:cNvCxnSpPr>
          <p:nvPr/>
        </p:nvCxnSpPr>
        <p:spPr>
          <a:xfrm flipH="1">
            <a:off x="6431640" y="4201481"/>
            <a:ext cx="89127" cy="189987"/>
          </a:xfrm>
          <a:prstGeom prst="line">
            <a:avLst/>
          </a:prstGeom>
          <a:ln w="3175">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7" name="Straight Connector 466"/>
          <p:cNvCxnSpPr>
            <a:stCxn id="1581" idx="42"/>
            <a:endCxn id="1475" idx="32"/>
          </p:cNvCxnSpPr>
          <p:nvPr/>
        </p:nvCxnSpPr>
        <p:spPr>
          <a:xfrm>
            <a:off x="6036841" y="4212527"/>
            <a:ext cx="394799" cy="178941"/>
          </a:xfrm>
          <a:prstGeom prst="line">
            <a:avLst/>
          </a:prstGeom>
          <a:ln w="3175">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0" name="Straight Connector 469"/>
          <p:cNvCxnSpPr>
            <a:stCxn id="1584" idx="21"/>
            <a:endCxn id="1657" idx="33"/>
          </p:cNvCxnSpPr>
          <p:nvPr/>
        </p:nvCxnSpPr>
        <p:spPr>
          <a:xfrm>
            <a:off x="6034478" y="4212127"/>
            <a:ext cx="628944" cy="172189"/>
          </a:xfrm>
          <a:prstGeom prst="line">
            <a:avLst/>
          </a:prstGeom>
          <a:ln w="3175">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3" name="Straight Connector 472"/>
          <p:cNvCxnSpPr>
            <a:stCxn id="1581" idx="42"/>
            <a:endCxn id="1495" idx="33"/>
          </p:cNvCxnSpPr>
          <p:nvPr/>
        </p:nvCxnSpPr>
        <p:spPr>
          <a:xfrm>
            <a:off x="6036841" y="4212527"/>
            <a:ext cx="920074" cy="162765"/>
          </a:xfrm>
          <a:prstGeom prst="line">
            <a:avLst/>
          </a:prstGeom>
          <a:ln w="3175">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7" name="Straight Connector 476"/>
          <p:cNvCxnSpPr>
            <a:stCxn id="1581" idx="41"/>
            <a:endCxn id="1470" idx="36"/>
          </p:cNvCxnSpPr>
          <p:nvPr/>
        </p:nvCxnSpPr>
        <p:spPr>
          <a:xfrm>
            <a:off x="6084667" y="4212527"/>
            <a:ext cx="1178111" cy="167432"/>
          </a:xfrm>
          <a:prstGeom prst="line">
            <a:avLst/>
          </a:prstGeom>
          <a:ln w="3175">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83" name="TextBox 482"/>
          <p:cNvSpPr txBox="1"/>
          <p:nvPr/>
        </p:nvSpPr>
        <p:spPr>
          <a:xfrm rot="10800000" flipH="1" flipV="1">
            <a:off x="6760212" y="2999320"/>
            <a:ext cx="483913" cy="270455"/>
          </a:xfrm>
          <a:prstGeom prst="rect">
            <a:avLst/>
          </a:prstGeom>
          <a:noFill/>
        </p:spPr>
        <p:txBody>
          <a:bodyPr wrap="square" rtlCol="0">
            <a:normAutofit fontScale="77500" lnSpcReduction="20000"/>
          </a:bodyPr>
          <a:lstStyle/>
          <a:p>
            <a:pPr algn="ctr">
              <a:lnSpc>
                <a:spcPct val="90000"/>
              </a:lnSpc>
              <a:spcBef>
                <a:spcPts val="225"/>
              </a:spcBef>
            </a:pPr>
            <a:r>
              <a:rPr lang="en-US" sz="1050" dirty="0" smtClean="0">
                <a:solidFill>
                  <a:srgbClr val="58595D"/>
                </a:solidFill>
              </a:rPr>
              <a:t>Core Router</a:t>
            </a:r>
            <a:endParaRPr lang="en-US" sz="1050" dirty="0">
              <a:solidFill>
                <a:srgbClr val="58595D"/>
              </a:solidFill>
            </a:endParaRPr>
          </a:p>
        </p:txBody>
      </p:sp>
      <p:cxnSp>
        <p:nvCxnSpPr>
          <p:cNvPr id="487" name="Straight Connector 486"/>
          <p:cNvCxnSpPr/>
          <p:nvPr/>
        </p:nvCxnSpPr>
        <p:spPr>
          <a:xfrm flipH="1">
            <a:off x="6153074" y="3130446"/>
            <a:ext cx="307535"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flipV="1">
            <a:off x="6042931" y="2624773"/>
            <a:ext cx="0" cy="31027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a:stCxn id="389" idx="0"/>
          </p:cNvCxnSpPr>
          <p:nvPr/>
        </p:nvCxnSpPr>
        <p:spPr>
          <a:xfrm flipV="1">
            <a:off x="6572080" y="2583045"/>
            <a:ext cx="1874" cy="35199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grpSp>
        <p:nvGrpSpPr>
          <p:cNvPr id="1457" name="Group 1456"/>
          <p:cNvGrpSpPr/>
          <p:nvPr/>
        </p:nvGrpSpPr>
        <p:grpSpPr>
          <a:xfrm>
            <a:off x="2308324" y="2022604"/>
            <a:ext cx="1321479" cy="1065710"/>
            <a:chOff x="6366934" y="1134533"/>
            <a:chExt cx="1049866" cy="846667"/>
          </a:xfrm>
        </p:grpSpPr>
        <p:sp>
          <p:nvSpPr>
            <p:cNvPr id="1454" name="Rounded Rectangle 1453"/>
            <p:cNvSpPr/>
            <p:nvPr/>
          </p:nvSpPr>
          <p:spPr>
            <a:xfrm>
              <a:off x="6366934" y="1134533"/>
              <a:ext cx="1049866" cy="84666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45" name="Picture 1444"/>
            <p:cNvPicPr>
              <a:picLocks noChangeAspect="1"/>
            </p:cNvPicPr>
            <p:nvPr/>
          </p:nvPicPr>
          <p:blipFill>
            <a:blip r:embed="rId5"/>
            <a:stretch>
              <a:fillRect/>
            </a:stretch>
          </p:blipFill>
          <p:spPr>
            <a:xfrm>
              <a:off x="6405143" y="1151467"/>
              <a:ext cx="985552" cy="812606"/>
            </a:xfrm>
            <a:prstGeom prst="rect">
              <a:avLst/>
            </a:prstGeom>
          </p:spPr>
        </p:pic>
      </p:grpSp>
      <p:cxnSp>
        <p:nvCxnSpPr>
          <p:cNvPr id="506" name="Straight Connector 505"/>
          <p:cNvCxnSpPr/>
          <p:nvPr/>
        </p:nvCxnSpPr>
        <p:spPr>
          <a:xfrm>
            <a:off x="3324040" y="2121551"/>
            <a:ext cx="2348981" cy="240924"/>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a:endCxn id="485" idx="2"/>
          </p:cNvCxnSpPr>
          <p:nvPr/>
        </p:nvCxnSpPr>
        <p:spPr>
          <a:xfrm>
            <a:off x="2697648" y="2178989"/>
            <a:ext cx="2846602" cy="276473"/>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514" name="TextBox 513"/>
          <p:cNvSpPr txBox="1"/>
          <p:nvPr/>
        </p:nvSpPr>
        <p:spPr>
          <a:xfrm>
            <a:off x="5376410" y="5776579"/>
            <a:ext cx="864794" cy="400839"/>
          </a:xfrm>
          <a:prstGeom prst="rect">
            <a:avLst/>
          </a:prstGeom>
          <a:noFill/>
        </p:spPr>
        <p:txBody>
          <a:bodyPr wrap="square" rtlCol="0">
            <a:noAutofit/>
          </a:bodyPr>
          <a:lstStyle/>
          <a:p>
            <a:pPr algn="ctr">
              <a:lnSpc>
                <a:spcPct val="90000"/>
              </a:lnSpc>
              <a:spcBef>
                <a:spcPts val="225"/>
              </a:spcBef>
            </a:pPr>
            <a:r>
              <a:rPr lang="en-US" sz="800" dirty="0" smtClean="0">
                <a:solidFill>
                  <a:srgbClr val="008000"/>
                </a:solidFill>
                <a:latin typeface="Dual 400" panose="02000603000000020004" pitchFamily="2" charset="0"/>
              </a:rPr>
              <a:t>Storage</a:t>
            </a:r>
          </a:p>
          <a:p>
            <a:pPr algn="ctr">
              <a:lnSpc>
                <a:spcPct val="90000"/>
              </a:lnSpc>
              <a:spcBef>
                <a:spcPts val="225"/>
              </a:spcBef>
            </a:pPr>
            <a:r>
              <a:rPr lang="en-US" sz="800" dirty="0" smtClean="0">
                <a:solidFill>
                  <a:srgbClr val="008000"/>
                </a:solidFill>
                <a:latin typeface="Dual 400" panose="02000603000000020004" pitchFamily="2" charset="0"/>
              </a:rPr>
              <a:t>Cluster</a:t>
            </a:r>
            <a:endParaRPr lang="en-US" sz="800" dirty="0">
              <a:solidFill>
                <a:srgbClr val="008000"/>
              </a:solidFill>
              <a:latin typeface="Dual 400" panose="02000603000000020004" pitchFamily="2" charset="0"/>
            </a:endParaRPr>
          </a:p>
        </p:txBody>
      </p:sp>
      <p:sp>
        <p:nvSpPr>
          <p:cNvPr id="280" name="Rounded Rectangle 279"/>
          <p:cNvSpPr/>
          <p:nvPr/>
        </p:nvSpPr>
        <p:spPr>
          <a:xfrm>
            <a:off x="4553830" y="4702799"/>
            <a:ext cx="3387599" cy="1572601"/>
          </a:xfrm>
          <a:prstGeom prst="round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TextBox 280"/>
          <p:cNvSpPr txBox="1"/>
          <p:nvPr/>
        </p:nvSpPr>
        <p:spPr>
          <a:xfrm rot="10800000" flipH="1" flipV="1">
            <a:off x="7457516" y="5917507"/>
            <a:ext cx="483913" cy="270455"/>
          </a:xfrm>
          <a:prstGeom prst="rect">
            <a:avLst/>
          </a:prstGeom>
          <a:noFill/>
        </p:spPr>
        <p:txBody>
          <a:bodyPr wrap="square" rtlCol="0">
            <a:normAutofit fontScale="77500" lnSpcReduction="20000"/>
          </a:bodyPr>
          <a:lstStyle/>
          <a:p>
            <a:pPr algn="ctr">
              <a:lnSpc>
                <a:spcPct val="90000"/>
              </a:lnSpc>
              <a:spcBef>
                <a:spcPts val="225"/>
              </a:spcBef>
            </a:pPr>
            <a:r>
              <a:rPr lang="en-US" sz="1050" dirty="0" smtClean="0">
                <a:solidFill>
                  <a:srgbClr val="58595D"/>
                </a:solidFill>
              </a:rPr>
              <a:t>NFV Racks</a:t>
            </a:r>
            <a:endParaRPr lang="en-US" sz="1050" dirty="0">
              <a:solidFill>
                <a:srgbClr val="58595D"/>
              </a:solidFill>
            </a:endParaRPr>
          </a:p>
        </p:txBody>
      </p:sp>
      <p:pic>
        <p:nvPicPr>
          <p:cNvPr id="30" name="Picture 29"/>
          <p:cNvPicPr>
            <a:picLocks noChangeAspect="1"/>
          </p:cNvPicPr>
          <p:nvPr/>
        </p:nvPicPr>
        <p:blipFill>
          <a:blip r:embed="rId6"/>
          <a:stretch>
            <a:fillRect/>
          </a:stretch>
        </p:blipFill>
        <p:spPr>
          <a:xfrm>
            <a:off x="5874086" y="3572266"/>
            <a:ext cx="289057" cy="207158"/>
          </a:xfrm>
          <a:prstGeom prst="rect">
            <a:avLst/>
          </a:prstGeom>
        </p:spPr>
      </p:pic>
      <p:pic>
        <p:nvPicPr>
          <p:cNvPr id="308" name="Picture 307"/>
          <p:cNvPicPr>
            <a:picLocks noChangeAspect="1"/>
          </p:cNvPicPr>
          <p:nvPr/>
        </p:nvPicPr>
        <p:blipFill>
          <a:blip r:embed="rId6"/>
          <a:stretch>
            <a:fillRect/>
          </a:stretch>
        </p:blipFill>
        <p:spPr>
          <a:xfrm>
            <a:off x="6403661" y="3571687"/>
            <a:ext cx="289057" cy="207158"/>
          </a:xfrm>
          <a:prstGeom prst="rect">
            <a:avLst/>
          </a:prstGeom>
        </p:spPr>
      </p:pic>
      <p:grpSp>
        <p:nvGrpSpPr>
          <p:cNvPr id="309" name="Group 308"/>
          <p:cNvGrpSpPr/>
          <p:nvPr/>
        </p:nvGrpSpPr>
        <p:grpSpPr>
          <a:xfrm>
            <a:off x="4579915" y="1079083"/>
            <a:ext cx="1321479" cy="1065710"/>
            <a:chOff x="6366934" y="1134533"/>
            <a:chExt cx="1049866" cy="846667"/>
          </a:xfrm>
        </p:grpSpPr>
        <p:sp>
          <p:nvSpPr>
            <p:cNvPr id="310" name="Rounded Rectangle 309"/>
            <p:cNvSpPr/>
            <p:nvPr/>
          </p:nvSpPr>
          <p:spPr>
            <a:xfrm>
              <a:off x="6366934" y="1134533"/>
              <a:ext cx="1049866" cy="84666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1" name="Picture 310"/>
            <p:cNvPicPr>
              <a:picLocks noChangeAspect="1"/>
            </p:cNvPicPr>
            <p:nvPr/>
          </p:nvPicPr>
          <p:blipFill>
            <a:blip r:embed="rId5"/>
            <a:stretch>
              <a:fillRect/>
            </a:stretch>
          </p:blipFill>
          <p:spPr>
            <a:xfrm>
              <a:off x="6405143" y="1151467"/>
              <a:ext cx="985552" cy="812606"/>
            </a:xfrm>
            <a:prstGeom prst="rect">
              <a:avLst/>
            </a:prstGeom>
          </p:spPr>
        </p:pic>
      </p:grpSp>
      <p:cxnSp>
        <p:nvCxnSpPr>
          <p:cNvPr id="312" name="Straight Connector 311"/>
          <p:cNvCxnSpPr>
            <a:endCxn id="485" idx="3"/>
          </p:cNvCxnSpPr>
          <p:nvPr/>
        </p:nvCxnSpPr>
        <p:spPr>
          <a:xfrm>
            <a:off x="5606658" y="1190468"/>
            <a:ext cx="707462" cy="1089822"/>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15" name="Straight Connector 314"/>
          <p:cNvCxnSpPr/>
          <p:nvPr/>
        </p:nvCxnSpPr>
        <p:spPr>
          <a:xfrm>
            <a:off x="4950916" y="1233759"/>
            <a:ext cx="1074190" cy="107991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410804" y="1792297"/>
            <a:ext cx="1125629" cy="261610"/>
          </a:xfrm>
          <a:prstGeom prst="rect">
            <a:avLst/>
          </a:prstGeom>
          <a:noFill/>
        </p:spPr>
        <p:txBody>
          <a:bodyPr wrap="none" rtlCol="0">
            <a:spAutoFit/>
          </a:bodyPr>
          <a:lstStyle/>
          <a:p>
            <a:r>
              <a:rPr lang="en-US" sz="1100" dirty="0" smtClean="0"/>
              <a:t>Other Networks</a:t>
            </a:r>
            <a:endParaRPr lang="en-US" sz="1100" dirty="0"/>
          </a:p>
        </p:txBody>
      </p:sp>
      <p:sp>
        <p:nvSpPr>
          <p:cNvPr id="318" name="TextBox 317"/>
          <p:cNvSpPr txBox="1"/>
          <p:nvPr/>
        </p:nvSpPr>
        <p:spPr>
          <a:xfrm>
            <a:off x="5838871" y="1320304"/>
            <a:ext cx="1293944" cy="430887"/>
          </a:xfrm>
          <a:prstGeom prst="rect">
            <a:avLst/>
          </a:prstGeom>
          <a:noFill/>
        </p:spPr>
        <p:txBody>
          <a:bodyPr wrap="none" rtlCol="0">
            <a:spAutoFit/>
          </a:bodyPr>
          <a:lstStyle/>
          <a:p>
            <a:pPr algn="ctr"/>
            <a:r>
              <a:rPr lang="en-US" sz="1100" dirty="0" smtClean="0"/>
              <a:t>Current </a:t>
            </a:r>
            <a:r>
              <a:rPr lang="en-US" sz="1100" dirty="0" err="1" smtClean="0"/>
              <a:t>StarHub</a:t>
            </a:r>
            <a:r>
              <a:rPr lang="en-US" sz="1100" dirty="0" smtClean="0"/>
              <a:t> </a:t>
            </a:r>
          </a:p>
          <a:p>
            <a:pPr algn="ctr"/>
            <a:r>
              <a:rPr lang="en-US" sz="1100" dirty="0" smtClean="0"/>
              <a:t>Corporate Network</a:t>
            </a:r>
            <a:endParaRPr lang="en-US" sz="1100" dirty="0"/>
          </a:p>
        </p:txBody>
      </p:sp>
      <p:sp>
        <p:nvSpPr>
          <p:cNvPr id="38" name="Text Placeholder 37"/>
          <p:cNvSpPr>
            <a:spLocks noGrp="1"/>
          </p:cNvSpPr>
          <p:nvPr>
            <p:ph type="body" sz="quarter" idx="17"/>
          </p:nvPr>
        </p:nvSpPr>
        <p:spPr/>
        <p:txBody>
          <a:bodyPr/>
          <a:lstStyle/>
          <a:p>
            <a:endParaRPr lang="en-US"/>
          </a:p>
        </p:txBody>
      </p:sp>
      <p:cxnSp>
        <p:nvCxnSpPr>
          <p:cNvPr id="327" name="Straight Connector 326"/>
          <p:cNvCxnSpPr>
            <a:stCxn id="30" idx="3"/>
            <a:endCxn id="308" idx="1"/>
          </p:cNvCxnSpPr>
          <p:nvPr/>
        </p:nvCxnSpPr>
        <p:spPr>
          <a:xfrm flipV="1">
            <a:off x="6163143" y="3675266"/>
            <a:ext cx="240518" cy="57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62" name="Picture 61"/>
          <p:cNvPicPr>
            <a:picLocks noChangeAspect="1"/>
          </p:cNvPicPr>
          <p:nvPr/>
        </p:nvPicPr>
        <p:blipFill>
          <a:blip r:embed="rId7"/>
          <a:stretch>
            <a:fillRect/>
          </a:stretch>
        </p:blipFill>
        <p:spPr>
          <a:xfrm>
            <a:off x="1193665" y="3821756"/>
            <a:ext cx="466897" cy="87463"/>
          </a:xfrm>
          <a:prstGeom prst="rect">
            <a:avLst/>
          </a:prstGeom>
        </p:spPr>
      </p:pic>
      <p:pic>
        <p:nvPicPr>
          <p:cNvPr id="353" name="Picture 352"/>
          <p:cNvPicPr>
            <a:picLocks noChangeAspect="1"/>
          </p:cNvPicPr>
          <p:nvPr/>
        </p:nvPicPr>
        <p:blipFill>
          <a:blip r:embed="rId7"/>
          <a:stretch>
            <a:fillRect/>
          </a:stretch>
        </p:blipFill>
        <p:spPr>
          <a:xfrm>
            <a:off x="1790502" y="3821756"/>
            <a:ext cx="466897" cy="87463"/>
          </a:xfrm>
          <a:prstGeom prst="rect">
            <a:avLst/>
          </a:prstGeom>
        </p:spPr>
      </p:pic>
      <p:cxnSp>
        <p:nvCxnSpPr>
          <p:cNvPr id="256" name="Straight Connector 255"/>
          <p:cNvCxnSpPr>
            <a:stCxn id="62" idx="2"/>
          </p:cNvCxnSpPr>
          <p:nvPr/>
        </p:nvCxnSpPr>
        <p:spPr>
          <a:xfrm>
            <a:off x="1427114" y="3909219"/>
            <a:ext cx="322575" cy="355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p:cNvCxnSpPr>
            <a:stCxn id="353" idx="2"/>
          </p:cNvCxnSpPr>
          <p:nvPr/>
        </p:nvCxnSpPr>
        <p:spPr>
          <a:xfrm flipH="1">
            <a:off x="1782598" y="3909219"/>
            <a:ext cx="241353" cy="355469"/>
          </a:xfrm>
          <a:prstGeom prst="line">
            <a:avLst/>
          </a:prstGeom>
        </p:spPr>
        <p:style>
          <a:lnRef idx="1">
            <a:schemeClr val="accent1"/>
          </a:lnRef>
          <a:fillRef idx="0">
            <a:schemeClr val="accent1"/>
          </a:fillRef>
          <a:effectRef idx="0">
            <a:schemeClr val="accent1"/>
          </a:effectRef>
          <a:fontRef idx="minor">
            <a:schemeClr val="tx1"/>
          </a:fontRef>
        </p:style>
      </p:cxnSp>
      <p:sp>
        <p:nvSpPr>
          <p:cNvPr id="260" name="TextBox 259"/>
          <p:cNvSpPr txBox="1"/>
          <p:nvPr/>
        </p:nvSpPr>
        <p:spPr>
          <a:xfrm>
            <a:off x="1237037" y="3701909"/>
            <a:ext cx="381836" cy="169277"/>
          </a:xfrm>
          <a:prstGeom prst="rect">
            <a:avLst/>
          </a:prstGeom>
          <a:noFill/>
        </p:spPr>
        <p:txBody>
          <a:bodyPr wrap="none" rtlCol="0">
            <a:spAutoFit/>
          </a:bodyPr>
          <a:lstStyle/>
          <a:p>
            <a:r>
              <a:rPr lang="en-US" sz="500" dirty="0" smtClean="0"/>
              <a:t>SSLVPN</a:t>
            </a:r>
            <a:endParaRPr lang="en-US" sz="500" dirty="0"/>
          </a:p>
        </p:txBody>
      </p:sp>
      <p:sp>
        <p:nvSpPr>
          <p:cNvPr id="360" name="TextBox 359"/>
          <p:cNvSpPr txBox="1"/>
          <p:nvPr/>
        </p:nvSpPr>
        <p:spPr>
          <a:xfrm>
            <a:off x="1768614" y="3701613"/>
            <a:ext cx="523576" cy="169277"/>
          </a:xfrm>
          <a:prstGeom prst="rect">
            <a:avLst/>
          </a:prstGeom>
          <a:noFill/>
        </p:spPr>
        <p:txBody>
          <a:bodyPr wrap="square" rtlCol="0">
            <a:spAutoFit/>
          </a:bodyPr>
          <a:lstStyle/>
          <a:p>
            <a:pPr algn="ctr"/>
            <a:r>
              <a:rPr lang="en-US" sz="500" dirty="0" smtClean="0"/>
              <a:t>UAC/RADIUS</a:t>
            </a:r>
            <a:endParaRPr lang="en-US" sz="500" dirty="0"/>
          </a:p>
        </p:txBody>
      </p:sp>
      <p:pic>
        <p:nvPicPr>
          <p:cNvPr id="289" name="Picture 288"/>
          <p:cNvPicPr>
            <a:picLocks noChangeAspect="1"/>
          </p:cNvPicPr>
          <p:nvPr/>
        </p:nvPicPr>
        <p:blipFill>
          <a:blip r:embed="rId6"/>
          <a:stretch>
            <a:fillRect/>
          </a:stretch>
        </p:blipFill>
        <p:spPr>
          <a:xfrm>
            <a:off x="3542375" y="3649440"/>
            <a:ext cx="289057" cy="207158"/>
          </a:xfrm>
          <a:prstGeom prst="rect">
            <a:avLst/>
          </a:prstGeom>
        </p:spPr>
      </p:pic>
      <p:pic>
        <p:nvPicPr>
          <p:cNvPr id="290" name="Picture 289"/>
          <p:cNvPicPr>
            <a:picLocks noChangeAspect="1"/>
          </p:cNvPicPr>
          <p:nvPr/>
        </p:nvPicPr>
        <p:blipFill>
          <a:blip r:embed="rId6"/>
          <a:stretch>
            <a:fillRect/>
          </a:stretch>
        </p:blipFill>
        <p:spPr>
          <a:xfrm>
            <a:off x="3768130" y="4095533"/>
            <a:ext cx="289057" cy="207158"/>
          </a:xfrm>
          <a:prstGeom prst="rect">
            <a:avLst/>
          </a:prstGeom>
        </p:spPr>
      </p:pic>
      <p:cxnSp>
        <p:nvCxnSpPr>
          <p:cNvPr id="291" name="Straight Connector 290"/>
          <p:cNvCxnSpPr>
            <a:stCxn id="289" idx="2"/>
            <a:endCxn id="290" idx="0"/>
          </p:cNvCxnSpPr>
          <p:nvPr/>
        </p:nvCxnSpPr>
        <p:spPr>
          <a:xfrm>
            <a:off x="3686904" y="3856598"/>
            <a:ext cx="225755" cy="2389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307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err="1" smtClean="0"/>
              <a:t>Cloudify</a:t>
            </a:r>
            <a:r>
              <a:rPr lang="en-US" b="1" dirty="0" smtClean="0"/>
              <a:t> (VNF)</a:t>
            </a:r>
          </a:p>
          <a:p>
            <a:pPr lvl="1"/>
            <a:r>
              <a:rPr lang="en-US" dirty="0"/>
              <a:t>Monitoring data aggregation from </a:t>
            </a:r>
            <a:r>
              <a:rPr lang="en-US" dirty="0" smtClean="0"/>
              <a:t>different </a:t>
            </a:r>
            <a:r>
              <a:rPr lang="en-US" dirty="0"/>
              <a:t>sources (VNF, VIM, NMS)</a:t>
            </a:r>
            <a:endParaRPr lang="en-US" dirty="0" smtClean="0"/>
          </a:p>
          <a:p>
            <a:pPr lvl="1"/>
            <a:r>
              <a:rPr lang="en-US" dirty="0" smtClean="0"/>
              <a:t>Intelligent auto-scale add additional resources following a breach of SLA</a:t>
            </a:r>
          </a:p>
          <a:p>
            <a:pPr lvl="1"/>
            <a:endParaRPr lang="en-US" dirty="0" smtClean="0"/>
          </a:p>
        </p:txBody>
      </p:sp>
      <p:sp>
        <p:nvSpPr>
          <p:cNvPr id="3" name="Title 2"/>
          <p:cNvSpPr>
            <a:spLocks noGrp="1"/>
          </p:cNvSpPr>
          <p:nvPr>
            <p:ph type="title"/>
          </p:nvPr>
        </p:nvSpPr>
        <p:spPr/>
        <p:txBody>
          <a:bodyPr/>
          <a:lstStyle/>
          <a:p>
            <a:r>
              <a:rPr lang="en-US" b="1" dirty="0" smtClean="0"/>
              <a:t>Performance Monitoring</a:t>
            </a:r>
            <a:endParaRPr lang="en-US" b="1" dirty="0"/>
          </a:p>
        </p:txBody>
      </p:sp>
      <p:pic>
        <p:nvPicPr>
          <p:cNvPr id="1026" name="Picture 2" descr="http://getcloudify.org/img/autosca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160" y="2954461"/>
            <a:ext cx="7218932" cy="3058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70539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nSpc>
                <a:spcPct val="120000"/>
              </a:lnSpc>
            </a:pPr>
            <a:r>
              <a:rPr lang="en-US" b="1" dirty="0" err="1" smtClean="0"/>
              <a:t>vRealize</a:t>
            </a:r>
            <a:r>
              <a:rPr lang="en-US" b="1" dirty="0" smtClean="0"/>
              <a:t> Operations (Infra)</a:t>
            </a:r>
          </a:p>
          <a:p>
            <a:pPr lvl="1">
              <a:lnSpc>
                <a:spcPct val="120000"/>
              </a:lnSpc>
            </a:pPr>
            <a:r>
              <a:rPr lang="en-US" dirty="0" smtClean="0"/>
              <a:t>Monitor infrastructure performance </a:t>
            </a:r>
          </a:p>
          <a:p>
            <a:pPr lvl="1">
              <a:lnSpc>
                <a:spcPct val="120000"/>
              </a:lnSpc>
            </a:pPr>
            <a:r>
              <a:rPr lang="en-US" dirty="0" smtClean="0"/>
              <a:t>Management </a:t>
            </a:r>
            <a:r>
              <a:rPr lang="en-US" dirty="0"/>
              <a:t>Pack for OpenStack 1.5</a:t>
            </a:r>
          </a:p>
          <a:p>
            <a:pPr lvl="1">
              <a:lnSpc>
                <a:spcPct val="120000"/>
              </a:lnSpc>
            </a:pPr>
            <a:r>
              <a:rPr lang="en-US" dirty="0"/>
              <a:t>Management Pack for NSX for vSphere 2.0</a:t>
            </a:r>
          </a:p>
          <a:p>
            <a:pPr lvl="1">
              <a:lnSpc>
                <a:spcPct val="120000"/>
              </a:lnSpc>
            </a:pPr>
            <a:r>
              <a:rPr lang="en-US" dirty="0"/>
              <a:t>Management Pack™ for </a:t>
            </a:r>
            <a:r>
              <a:rPr lang="en-US" dirty="0" err="1"/>
              <a:t>vCloud</a:t>
            </a:r>
            <a:r>
              <a:rPr lang="en-US" dirty="0"/>
              <a:t> Director™</a:t>
            </a:r>
          </a:p>
          <a:p>
            <a:pPr lvl="1">
              <a:lnSpc>
                <a:spcPct val="120000"/>
              </a:lnSpc>
            </a:pPr>
            <a:r>
              <a:rPr lang="en-US" dirty="0"/>
              <a:t>Management pack for </a:t>
            </a:r>
            <a:r>
              <a:rPr lang="en-US" dirty="0" err="1"/>
              <a:t>vRealize</a:t>
            </a:r>
            <a:r>
              <a:rPr lang="en-US" dirty="0"/>
              <a:t> Log Insight</a:t>
            </a:r>
          </a:p>
          <a:p>
            <a:pPr lvl="1">
              <a:lnSpc>
                <a:spcPct val="120000"/>
              </a:lnSpc>
            </a:pPr>
            <a:r>
              <a:rPr lang="en-US" dirty="0"/>
              <a:t>Management Pack for VMware </a:t>
            </a:r>
            <a:r>
              <a:rPr lang="en-US" dirty="0" err="1"/>
              <a:t>vCenter</a:t>
            </a:r>
            <a:r>
              <a:rPr lang="en-US" dirty="0"/>
              <a:t> </a:t>
            </a:r>
            <a:r>
              <a:rPr lang="en-US" dirty="0" smtClean="0"/>
              <a:t>Server</a:t>
            </a:r>
          </a:p>
          <a:p>
            <a:pPr lvl="1">
              <a:lnSpc>
                <a:spcPct val="120000"/>
              </a:lnSpc>
            </a:pPr>
            <a:r>
              <a:rPr lang="en-US" b="1" dirty="0"/>
              <a:t>Brocade</a:t>
            </a:r>
            <a:r>
              <a:rPr lang="en-US" dirty="0"/>
              <a:t> IP Analytics Pack for VMware </a:t>
            </a:r>
            <a:r>
              <a:rPr lang="en-US" dirty="0" err="1"/>
              <a:t>vRealize</a:t>
            </a:r>
            <a:r>
              <a:rPr lang="en-US" dirty="0"/>
              <a:t> Operations</a:t>
            </a:r>
          </a:p>
          <a:p>
            <a:pPr lvl="1">
              <a:lnSpc>
                <a:spcPct val="120000"/>
              </a:lnSpc>
            </a:pPr>
            <a:r>
              <a:rPr lang="en-US" b="1" dirty="0"/>
              <a:t>EMC </a:t>
            </a:r>
            <a:r>
              <a:rPr lang="en-US" dirty="0"/>
              <a:t>Storage Analytics Management Pack</a:t>
            </a:r>
          </a:p>
          <a:p>
            <a:pPr lvl="1">
              <a:lnSpc>
                <a:spcPct val="120000"/>
              </a:lnSpc>
            </a:pPr>
            <a:r>
              <a:rPr lang="en-US" b="1" dirty="0"/>
              <a:t>EMC</a:t>
            </a:r>
            <a:r>
              <a:rPr lang="en-US" dirty="0"/>
              <a:t> </a:t>
            </a:r>
            <a:r>
              <a:rPr lang="en-US" dirty="0" err="1"/>
              <a:t>ViPR</a:t>
            </a:r>
            <a:r>
              <a:rPr lang="en-US" dirty="0"/>
              <a:t> Analytics Pack for VMware </a:t>
            </a:r>
            <a:r>
              <a:rPr lang="en-US" dirty="0" err="1"/>
              <a:t>vCenter</a:t>
            </a:r>
            <a:r>
              <a:rPr lang="en-US" dirty="0"/>
              <a:t> Operations Management </a:t>
            </a:r>
            <a:r>
              <a:rPr lang="en-US" dirty="0" smtClean="0"/>
              <a:t>Suite</a:t>
            </a:r>
          </a:p>
          <a:p>
            <a:pPr lvl="1">
              <a:lnSpc>
                <a:spcPct val="120000"/>
              </a:lnSpc>
            </a:pPr>
            <a:r>
              <a:rPr lang="en-US" dirty="0" smtClean="0"/>
              <a:t>SNMP adapter for appliances</a:t>
            </a:r>
            <a:endParaRPr lang="en-US" b="1" dirty="0"/>
          </a:p>
          <a:p>
            <a:endParaRPr lang="en-US" dirty="0"/>
          </a:p>
        </p:txBody>
      </p:sp>
      <p:sp>
        <p:nvSpPr>
          <p:cNvPr id="3" name="Title 2"/>
          <p:cNvSpPr>
            <a:spLocks noGrp="1"/>
          </p:cNvSpPr>
          <p:nvPr>
            <p:ph type="title"/>
          </p:nvPr>
        </p:nvSpPr>
        <p:spPr/>
        <p:txBody>
          <a:bodyPr/>
          <a:lstStyle/>
          <a:p>
            <a:r>
              <a:rPr lang="en-US" b="1" dirty="0" smtClean="0"/>
              <a:t>Performance Monitoring</a:t>
            </a:r>
            <a:endParaRPr lang="en-US" b="1" dirty="0"/>
          </a:p>
        </p:txBody>
      </p:sp>
    </p:spTree>
    <p:extLst>
      <p:ext uri="{BB962C8B-B14F-4D97-AF65-F5344CB8AC3E}">
        <p14:creationId xmlns:p14="http://schemas.microsoft.com/office/powerpoint/2010/main" val="11170683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err="1" smtClean="0"/>
              <a:t>Cloudify</a:t>
            </a:r>
            <a:endParaRPr lang="en-US" b="1" dirty="0" smtClean="0"/>
          </a:p>
          <a:p>
            <a:pPr lvl="1"/>
            <a:r>
              <a:rPr lang="en-US" dirty="0" smtClean="0"/>
              <a:t>Monitor </a:t>
            </a:r>
            <a:r>
              <a:rPr lang="en-US" dirty="0"/>
              <a:t>service health </a:t>
            </a:r>
            <a:r>
              <a:rPr lang="en-US" dirty="0" smtClean="0"/>
              <a:t>and availability</a:t>
            </a:r>
            <a:endParaRPr lang="en-US" dirty="0"/>
          </a:p>
          <a:p>
            <a:pPr lvl="1"/>
            <a:r>
              <a:rPr lang="en-US" dirty="0" smtClean="0"/>
              <a:t>Intelligent </a:t>
            </a:r>
            <a:r>
              <a:rPr lang="en-US" dirty="0"/>
              <a:t>auto-heals crashed middleware or lost </a:t>
            </a:r>
            <a:r>
              <a:rPr lang="en-US" dirty="0" smtClean="0"/>
              <a:t>VMs, including service setup on re-provisioned infrastructure</a:t>
            </a:r>
            <a:endParaRPr lang="en-US" dirty="0"/>
          </a:p>
          <a:p>
            <a:pPr lvl="1"/>
            <a:endParaRPr lang="en-US" dirty="0" smtClean="0"/>
          </a:p>
        </p:txBody>
      </p:sp>
      <p:sp>
        <p:nvSpPr>
          <p:cNvPr id="3" name="Title 2"/>
          <p:cNvSpPr>
            <a:spLocks noGrp="1"/>
          </p:cNvSpPr>
          <p:nvPr>
            <p:ph type="title"/>
          </p:nvPr>
        </p:nvSpPr>
        <p:spPr/>
        <p:txBody>
          <a:bodyPr/>
          <a:lstStyle/>
          <a:p>
            <a:r>
              <a:rPr lang="en-US" b="1" dirty="0" smtClean="0"/>
              <a:t>Fault Management</a:t>
            </a:r>
            <a:endParaRPr lang="en-US" b="1" dirty="0"/>
          </a:p>
        </p:txBody>
      </p:sp>
      <p:pic>
        <p:nvPicPr>
          <p:cNvPr id="4" name="Picture 3"/>
          <p:cNvPicPr>
            <a:picLocks noChangeAspect="1"/>
          </p:cNvPicPr>
          <p:nvPr/>
        </p:nvPicPr>
        <p:blipFill rotWithShape="1">
          <a:blip r:embed="rId3"/>
          <a:srcRect l="26807" t="17311" r="23392" b="17640"/>
          <a:stretch/>
        </p:blipFill>
        <p:spPr>
          <a:xfrm>
            <a:off x="1562771" y="3044066"/>
            <a:ext cx="5673053" cy="2680998"/>
          </a:xfrm>
          <a:prstGeom prst="rect">
            <a:avLst/>
          </a:prstGeom>
        </p:spPr>
      </p:pic>
    </p:spTree>
    <p:extLst>
      <p:ext uri="{BB962C8B-B14F-4D97-AF65-F5344CB8AC3E}">
        <p14:creationId xmlns:p14="http://schemas.microsoft.com/office/powerpoint/2010/main" val="409332052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err="1" smtClean="0"/>
              <a:t>vRealize</a:t>
            </a:r>
            <a:r>
              <a:rPr lang="en-US" b="1" dirty="0" smtClean="0"/>
              <a:t> Log Insight</a:t>
            </a:r>
            <a:endParaRPr lang="en-US" b="1" dirty="0"/>
          </a:p>
          <a:p>
            <a:pPr lvl="1"/>
            <a:r>
              <a:rPr lang="en-US" dirty="0" smtClean="0"/>
              <a:t>Brocade </a:t>
            </a:r>
            <a:r>
              <a:rPr lang="en-US" dirty="0"/>
              <a:t>IP Content Pack for </a:t>
            </a:r>
            <a:r>
              <a:rPr lang="en-US" dirty="0" err="1"/>
              <a:t>vRealize</a:t>
            </a:r>
            <a:r>
              <a:rPr lang="en-US" dirty="0"/>
              <a:t> Log Insight </a:t>
            </a:r>
            <a:endParaRPr lang="en-US" dirty="0" smtClean="0"/>
          </a:p>
          <a:p>
            <a:pPr lvl="1"/>
            <a:r>
              <a:rPr lang="en-US" dirty="0" err="1"/>
              <a:t>Openstack</a:t>
            </a:r>
            <a:r>
              <a:rPr lang="en-US" dirty="0"/>
              <a:t> Content Pack</a:t>
            </a:r>
          </a:p>
          <a:p>
            <a:pPr lvl="1"/>
            <a:r>
              <a:rPr lang="en-US" dirty="0"/>
              <a:t>NSX for vSphere Content Pack</a:t>
            </a:r>
          </a:p>
          <a:p>
            <a:pPr lvl="1"/>
            <a:r>
              <a:rPr lang="en-US" dirty="0" err="1"/>
              <a:t>vCD</a:t>
            </a:r>
            <a:r>
              <a:rPr lang="en-US" dirty="0"/>
              <a:t> Log Insight Content Pack</a:t>
            </a:r>
          </a:p>
          <a:p>
            <a:pPr lvl="1"/>
            <a:r>
              <a:rPr lang="en-US" dirty="0"/>
              <a:t>VMware - vSphere Content Pack</a:t>
            </a:r>
          </a:p>
          <a:p>
            <a:pPr lvl="1"/>
            <a:r>
              <a:rPr lang="en-US" dirty="0" err="1"/>
              <a:t>vRA</a:t>
            </a:r>
            <a:r>
              <a:rPr lang="en-US" dirty="0"/>
              <a:t> 6.1+ Log Insight Content Pack</a:t>
            </a:r>
          </a:p>
          <a:p>
            <a:pPr lvl="1"/>
            <a:r>
              <a:rPr lang="en-US" dirty="0" smtClean="0"/>
              <a:t>Syslog for other appliances</a:t>
            </a:r>
            <a:endParaRPr lang="en-US" dirty="0"/>
          </a:p>
        </p:txBody>
      </p:sp>
      <p:sp>
        <p:nvSpPr>
          <p:cNvPr id="3" name="Title 2"/>
          <p:cNvSpPr>
            <a:spLocks noGrp="1"/>
          </p:cNvSpPr>
          <p:nvPr>
            <p:ph type="title"/>
          </p:nvPr>
        </p:nvSpPr>
        <p:spPr/>
        <p:txBody>
          <a:bodyPr/>
          <a:lstStyle/>
          <a:p>
            <a:r>
              <a:rPr lang="en-US" b="1" dirty="0" smtClean="0"/>
              <a:t>Fault Management</a:t>
            </a:r>
            <a:endParaRPr lang="en-US" b="1" dirty="0"/>
          </a:p>
        </p:txBody>
      </p:sp>
    </p:spTree>
    <p:extLst>
      <p:ext uri="{BB962C8B-B14F-4D97-AF65-F5344CB8AC3E}">
        <p14:creationId xmlns:p14="http://schemas.microsoft.com/office/powerpoint/2010/main" val="368885089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endParaRPr lang="en-US" sz="4400" b="1" dirty="0" smtClean="0"/>
          </a:p>
          <a:p>
            <a:pPr marL="0" indent="0" algn="ctr">
              <a:buNone/>
            </a:pPr>
            <a:endParaRPr lang="en-US" sz="4400" b="1" dirty="0"/>
          </a:p>
          <a:p>
            <a:pPr marL="0" indent="0" algn="ctr">
              <a:buNone/>
            </a:pPr>
            <a:endParaRPr lang="en-US" sz="4400" b="1" dirty="0" smtClean="0"/>
          </a:p>
          <a:p>
            <a:pPr marL="0" indent="0" algn="ctr">
              <a:buNone/>
            </a:pPr>
            <a:r>
              <a:rPr lang="en-US" sz="4400" b="1" dirty="0" smtClean="0"/>
              <a:t>END</a:t>
            </a:r>
            <a:endParaRPr lang="en-US" sz="44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40780463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buSzPct val="25000"/>
            </a:pPr>
            <a:r>
              <a:rPr lang="en-US" b="1" dirty="0" err="1"/>
              <a:t>vRealize</a:t>
            </a:r>
            <a:r>
              <a:rPr lang="en-US" b="1" dirty="0"/>
              <a:t> Operations</a:t>
            </a:r>
          </a:p>
        </p:txBody>
      </p:sp>
      <p:sp>
        <p:nvSpPr>
          <p:cNvPr id="5" name="Isosceles Triangle 4"/>
          <p:cNvSpPr/>
          <p:nvPr/>
        </p:nvSpPr>
        <p:spPr>
          <a:xfrm rot="10800000">
            <a:off x="1611085" y="4888088"/>
            <a:ext cx="5976257" cy="664248"/>
          </a:xfrm>
          <a:prstGeom prst="triangle">
            <a:avLst/>
          </a:prstGeom>
          <a:gradFill>
            <a:gsLst>
              <a:gs pos="22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ounded Rectangle 5"/>
          <p:cNvSpPr/>
          <p:nvPr/>
        </p:nvSpPr>
        <p:spPr>
          <a:xfrm>
            <a:off x="1066797" y="1903586"/>
            <a:ext cx="7150925" cy="2963886"/>
          </a:xfrm>
          <a:prstGeom prst="roundRect">
            <a:avLst>
              <a:gd name="adj" fmla="val 5594"/>
            </a:avLst>
          </a:prstGeom>
          <a:solidFill>
            <a:schemeClr val="bg1">
              <a:lumMod val="85000"/>
            </a:schemeClr>
          </a:solidFill>
          <a:ln>
            <a:solidFill>
              <a:schemeClr val="bg2"/>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t"/>
          <a:lstStyle/>
          <a:p>
            <a:pPr algn="ctr" fontAlgn="base">
              <a:spcBef>
                <a:spcPct val="0"/>
              </a:spcBef>
              <a:spcAft>
                <a:spcPct val="0"/>
              </a:spcAft>
              <a:buClr>
                <a:srgbClr val="000000"/>
              </a:buClr>
            </a:pPr>
            <a:r>
              <a:rPr lang="en-US" sz="1600" b="1" dirty="0" smtClean="0">
                <a:solidFill>
                  <a:schemeClr val="tx1">
                    <a:lumMod val="75000"/>
                  </a:schemeClr>
                </a:solidFill>
                <a:latin typeface="Arial"/>
                <a:ea typeface="ＭＳ Ｐゴシック"/>
              </a:rPr>
              <a:t>vRealize Operations</a:t>
            </a:r>
            <a:endParaRPr lang="en-US" sz="1600" b="1" dirty="0">
              <a:solidFill>
                <a:srgbClr val="555457"/>
              </a:solidFill>
              <a:latin typeface="Arial"/>
              <a:ea typeface="ＭＳ Ｐゴシック"/>
            </a:endParaRPr>
          </a:p>
        </p:txBody>
      </p:sp>
      <p:sp>
        <p:nvSpPr>
          <p:cNvPr id="7" name="RoundedRect2 1"/>
          <p:cNvSpPr/>
          <p:nvPr/>
        </p:nvSpPr>
        <p:spPr>
          <a:xfrm>
            <a:off x="1198007" y="2342857"/>
            <a:ext cx="5589531" cy="516148"/>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pPr>
            <a:r>
              <a:rPr lang="en-US" sz="1200" b="1" dirty="0" smtClean="0">
                <a:solidFill>
                  <a:srgbClr val="FFFFFF"/>
                </a:solidFill>
                <a:latin typeface="Arial"/>
                <a:ea typeface="ＭＳ Ｐゴシック"/>
              </a:rPr>
              <a:t>Operations </a:t>
            </a:r>
            <a:r>
              <a:rPr lang="en-US" sz="1200" b="1" dirty="0">
                <a:solidFill>
                  <a:srgbClr val="FFFFFF"/>
                </a:solidFill>
                <a:latin typeface="Arial"/>
                <a:ea typeface="ＭＳ Ｐゴシック"/>
              </a:rPr>
              <a:t>Console </a:t>
            </a:r>
            <a:endParaRPr lang="en-US" sz="1400" dirty="0">
              <a:solidFill>
                <a:srgbClr val="FFFFFF"/>
              </a:solidFill>
              <a:latin typeface="Arial"/>
              <a:ea typeface="ＭＳ Ｐゴシック"/>
            </a:endParaRPr>
          </a:p>
        </p:txBody>
      </p:sp>
      <p:sp>
        <p:nvSpPr>
          <p:cNvPr id="8" name="Rounded Rectangle 7"/>
          <p:cNvSpPr/>
          <p:nvPr/>
        </p:nvSpPr>
        <p:spPr bwMode="auto">
          <a:xfrm>
            <a:off x="6905626" y="2342857"/>
            <a:ext cx="1180887" cy="2415230"/>
          </a:xfrm>
          <a:prstGeom prst="roundRect">
            <a:avLst>
              <a:gd name="adj" fmla="val 9131"/>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t"/>
          <a:lstStyle/>
          <a:p>
            <a:pPr algn="ctr"/>
            <a:r>
              <a:rPr lang="en-US" sz="1050" b="1" dirty="0" smtClean="0">
                <a:solidFill>
                  <a:srgbClr val="FFFFFF"/>
                </a:solidFill>
                <a:latin typeface="Arial"/>
                <a:ea typeface="ＭＳ Ｐゴシック"/>
              </a:rPr>
              <a:t/>
            </a:r>
            <a:br>
              <a:rPr lang="en-US" sz="1050" b="1" dirty="0" smtClean="0">
                <a:solidFill>
                  <a:srgbClr val="FFFFFF"/>
                </a:solidFill>
                <a:latin typeface="Arial"/>
                <a:ea typeface="ＭＳ Ｐゴシック"/>
              </a:rPr>
            </a:br>
            <a:r>
              <a:rPr lang="en-US" sz="1200" b="1" dirty="0" smtClean="0">
                <a:solidFill>
                  <a:srgbClr val="FFFFFF"/>
                </a:solidFill>
                <a:latin typeface="Arial"/>
                <a:ea typeface="ＭＳ Ｐゴシック"/>
              </a:rPr>
              <a:t>Extensibility</a:t>
            </a:r>
          </a:p>
          <a:p>
            <a:pPr algn="ctr"/>
            <a:endParaRPr lang="en-US" sz="1050" b="1" dirty="0" smtClean="0">
              <a:solidFill>
                <a:srgbClr val="FFFFFF"/>
              </a:solidFill>
              <a:latin typeface="Arial"/>
              <a:ea typeface="ＭＳ Ｐゴシック"/>
            </a:endParaRPr>
          </a:p>
        </p:txBody>
      </p:sp>
      <p:sp>
        <p:nvSpPr>
          <p:cNvPr id="9" name="RoundedRect2 3"/>
          <p:cNvSpPr/>
          <p:nvPr/>
        </p:nvSpPr>
        <p:spPr>
          <a:xfrm>
            <a:off x="1198008" y="2955738"/>
            <a:ext cx="5589530" cy="1356278"/>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t"/>
          <a:lstStyle/>
          <a:p>
            <a:pPr algn="ctr" fontAlgn="base">
              <a:spcBef>
                <a:spcPct val="0"/>
              </a:spcBef>
              <a:spcAft>
                <a:spcPct val="0"/>
              </a:spcAft>
            </a:pPr>
            <a:r>
              <a:rPr lang="en-US" sz="1200" b="1" dirty="0" smtClean="0">
                <a:solidFill>
                  <a:srgbClr val="FFFFFF"/>
                </a:solidFill>
                <a:latin typeface="Arial"/>
                <a:ea typeface="ＭＳ Ｐゴシック"/>
              </a:rPr>
              <a:t>Integrated Management Disciplines</a:t>
            </a:r>
            <a:endParaRPr lang="en-US" sz="1200" b="1" dirty="0">
              <a:solidFill>
                <a:srgbClr val="FFFFFF"/>
              </a:solidFill>
              <a:latin typeface="Arial"/>
              <a:ea typeface="ＭＳ Ｐゴシック"/>
            </a:endParaRPr>
          </a:p>
          <a:p>
            <a:pPr algn="ctr" fontAlgn="base">
              <a:spcBef>
                <a:spcPct val="0"/>
              </a:spcBef>
              <a:spcAft>
                <a:spcPct val="0"/>
              </a:spcAft>
            </a:pPr>
            <a:endParaRPr lang="en-US" sz="1050" b="1" dirty="0">
              <a:solidFill>
                <a:srgbClr val="FFFFFF"/>
              </a:solidFill>
              <a:latin typeface="Arial"/>
              <a:ea typeface="ＭＳ Ｐゴシック"/>
            </a:endParaRPr>
          </a:p>
          <a:p>
            <a:pPr algn="ctr" fontAlgn="base">
              <a:spcBef>
                <a:spcPct val="0"/>
              </a:spcBef>
              <a:spcAft>
                <a:spcPct val="0"/>
              </a:spcAft>
            </a:pPr>
            <a:endParaRPr lang="en-US" sz="1050" b="1" dirty="0">
              <a:solidFill>
                <a:srgbClr val="FFFFFF"/>
              </a:solidFill>
              <a:latin typeface="Arial"/>
              <a:ea typeface="ＭＳ Ｐゴシック"/>
            </a:endParaRPr>
          </a:p>
          <a:p>
            <a:pPr algn="ctr" fontAlgn="base">
              <a:spcBef>
                <a:spcPct val="0"/>
              </a:spcBef>
              <a:spcAft>
                <a:spcPct val="0"/>
              </a:spcAft>
            </a:pPr>
            <a:endParaRPr lang="en-US" sz="1050" b="1" dirty="0">
              <a:solidFill>
                <a:srgbClr val="FFFFFF"/>
              </a:solidFill>
              <a:latin typeface="Arial"/>
              <a:ea typeface="ＭＳ Ｐゴシック"/>
            </a:endParaRPr>
          </a:p>
        </p:txBody>
      </p:sp>
      <p:sp>
        <p:nvSpPr>
          <p:cNvPr id="10" name="Rectangle2 1"/>
          <p:cNvSpPr>
            <a:spLocks/>
          </p:cNvSpPr>
          <p:nvPr/>
        </p:nvSpPr>
        <p:spPr>
          <a:xfrm>
            <a:off x="1394820" y="3305552"/>
            <a:ext cx="1630691" cy="41611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fontAlgn="base">
              <a:spcBef>
                <a:spcPct val="0"/>
              </a:spcBef>
              <a:spcAft>
                <a:spcPct val="0"/>
              </a:spcAft>
            </a:pPr>
            <a:r>
              <a:rPr lang="en-US" sz="1050" dirty="0">
                <a:solidFill>
                  <a:srgbClr val="333333"/>
                </a:solidFill>
                <a:latin typeface="Arial" panose="020B0604020202020204" pitchFamily="34" charset="0"/>
                <a:ea typeface="ＭＳ Ｐゴシック"/>
                <a:cs typeface="Arial" panose="020B0604020202020204" pitchFamily="34" charset="0"/>
              </a:rPr>
              <a:t>Performance </a:t>
            </a:r>
          </a:p>
        </p:txBody>
      </p:sp>
      <p:sp>
        <p:nvSpPr>
          <p:cNvPr id="11" name="Rectangle2 5"/>
          <p:cNvSpPr>
            <a:spLocks/>
          </p:cNvSpPr>
          <p:nvPr/>
        </p:nvSpPr>
        <p:spPr>
          <a:xfrm>
            <a:off x="4939127" y="3305552"/>
            <a:ext cx="1630691" cy="41611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fontAlgn="base">
              <a:spcBef>
                <a:spcPct val="0"/>
              </a:spcBef>
              <a:spcAft>
                <a:spcPct val="0"/>
              </a:spcAft>
            </a:pPr>
            <a:r>
              <a:rPr lang="en-US" sz="1050" dirty="0">
                <a:solidFill>
                  <a:srgbClr val="333333"/>
                </a:solidFill>
                <a:latin typeface="Arial" panose="020B0604020202020204" pitchFamily="34" charset="0"/>
                <a:ea typeface="ＭＳ Ｐゴシック"/>
                <a:cs typeface="Arial" panose="020B0604020202020204" pitchFamily="34" charset="0"/>
              </a:rPr>
              <a:t>Capacity</a:t>
            </a:r>
          </a:p>
        </p:txBody>
      </p:sp>
      <p:sp>
        <p:nvSpPr>
          <p:cNvPr id="12" name="Rectangle2 5"/>
          <p:cNvSpPr>
            <a:spLocks/>
          </p:cNvSpPr>
          <p:nvPr/>
        </p:nvSpPr>
        <p:spPr>
          <a:xfrm>
            <a:off x="3161714" y="3305552"/>
            <a:ext cx="1641209" cy="41611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fontAlgn="base">
              <a:spcBef>
                <a:spcPct val="0"/>
              </a:spcBef>
              <a:spcAft>
                <a:spcPct val="0"/>
              </a:spcAft>
            </a:pPr>
            <a:r>
              <a:rPr lang="en-US" sz="1050" dirty="0" smtClean="0">
                <a:solidFill>
                  <a:srgbClr val="333333"/>
                </a:solidFill>
                <a:latin typeface="Arial" panose="020B0604020202020204" pitchFamily="34" charset="0"/>
                <a:ea typeface="ＭＳ Ｐゴシック"/>
                <a:cs typeface="Arial" panose="020B0604020202020204" pitchFamily="34" charset="0"/>
              </a:rPr>
              <a:t>Availability</a:t>
            </a:r>
            <a:endParaRPr lang="en-US" sz="1050" dirty="0">
              <a:solidFill>
                <a:srgbClr val="333333"/>
              </a:solidFill>
              <a:latin typeface="Arial" panose="020B0604020202020204" pitchFamily="34" charset="0"/>
              <a:ea typeface="ＭＳ Ｐゴシック"/>
              <a:cs typeface="Arial" panose="020B0604020202020204" pitchFamily="34" charset="0"/>
            </a:endParaRPr>
          </a:p>
        </p:txBody>
      </p:sp>
      <p:sp>
        <p:nvSpPr>
          <p:cNvPr id="13" name="RoundedRect2 3"/>
          <p:cNvSpPr/>
          <p:nvPr/>
        </p:nvSpPr>
        <p:spPr>
          <a:xfrm>
            <a:off x="1235339" y="4421401"/>
            <a:ext cx="5589530" cy="336686"/>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pPr>
            <a:r>
              <a:rPr lang="en-US" sz="1200" b="1" dirty="0" smtClean="0">
                <a:solidFill>
                  <a:srgbClr val="FFFFFF"/>
                </a:solidFill>
                <a:latin typeface="Arial"/>
                <a:ea typeface="ＭＳ Ｐゴシック"/>
              </a:rPr>
              <a:t>Resilient, Scale-Out, Next-Gen Platform</a:t>
            </a:r>
            <a:endParaRPr lang="en-US" sz="1050" b="1" dirty="0">
              <a:solidFill>
                <a:srgbClr val="FFFFFF"/>
              </a:solidFill>
              <a:latin typeface="Arial"/>
              <a:ea typeface="ＭＳ Ｐゴシック"/>
            </a:endParaRPr>
          </a:p>
        </p:txBody>
      </p:sp>
      <p:sp>
        <p:nvSpPr>
          <p:cNvPr id="14" name="Rectangle2 1"/>
          <p:cNvSpPr>
            <a:spLocks/>
          </p:cNvSpPr>
          <p:nvPr/>
        </p:nvSpPr>
        <p:spPr>
          <a:xfrm>
            <a:off x="2712309" y="3829313"/>
            <a:ext cx="1217890" cy="41611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fontAlgn="base">
              <a:spcBef>
                <a:spcPct val="0"/>
              </a:spcBef>
              <a:spcAft>
                <a:spcPct val="0"/>
              </a:spcAft>
            </a:pPr>
            <a:r>
              <a:rPr lang="en-US" sz="1050" dirty="0" smtClean="0">
                <a:solidFill>
                  <a:srgbClr val="333333"/>
                </a:solidFill>
                <a:latin typeface="Arial" panose="020B0604020202020204" pitchFamily="34" charset="0"/>
                <a:ea typeface="ＭＳ Ｐゴシック"/>
                <a:cs typeface="Arial" panose="020B0604020202020204" pitchFamily="34" charset="0"/>
              </a:rPr>
              <a:t>App Visibility</a:t>
            </a:r>
            <a:endParaRPr lang="en-US" sz="1050" dirty="0">
              <a:solidFill>
                <a:srgbClr val="333333"/>
              </a:solidFill>
              <a:latin typeface="Arial" panose="020B0604020202020204" pitchFamily="34" charset="0"/>
              <a:ea typeface="ＭＳ Ｐゴシック"/>
              <a:cs typeface="Arial" panose="020B0604020202020204" pitchFamily="34" charset="0"/>
            </a:endParaRPr>
          </a:p>
        </p:txBody>
      </p:sp>
      <p:sp>
        <p:nvSpPr>
          <p:cNvPr id="15" name="Rectangle2 2"/>
          <p:cNvSpPr>
            <a:spLocks/>
          </p:cNvSpPr>
          <p:nvPr/>
        </p:nvSpPr>
        <p:spPr>
          <a:xfrm>
            <a:off x="1391458" y="3818479"/>
            <a:ext cx="1217890" cy="41611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fontAlgn="base">
              <a:spcBef>
                <a:spcPct val="0"/>
              </a:spcBef>
              <a:spcAft>
                <a:spcPct val="0"/>
              </a:spcAft>
            </a:pPr>
            <a:r>
              <a:rPr lang="en-US" sz="1050" dirty="0" smtClean="0">
                <a:solidFill>
                  <a:srgbClr val="333333"/>
                </a:solidFill>
                <a:latin typeface="Arial" panose="020B0604020202020204" pitchFamily="34" charset="0"/>
                <a:ea typeface="ＭＳ Ｐゴシック"/>
                <a:cs typeface="Arial" panose="020B0604020202020204" pitchFamily="34" charset="0"/>
              </a:rPr>
              <a:t>Log Analytics</a:t>
            </a:r>
            <a:endParaRPr lang="en-US" sz="1050" dirty="0">
              <a:solidFill>
                <a:srgbClr val="333333"/>
              </a:solidFill>
              <a:latin typeface="Arial" panose="020B0604020202020204" pitchFamily="34" charset="0"/>
              <a:ea typeface="ＭＳ Ｐゴシック"/>
              <a:cs typeface="Arial" panose="020B0604020202020204" pitchFamily="34" charset="0"/>
            </a:endParaRPr>
          </a:p>
        </p:txBody>
      </p:sp>
      <p:sp>
        <p:nvSpPr>
          <p:cNvPr id="16" name="Rectangle2 4"/>
          <p:cNvSpPr>
            <a:spLocks/>
          </p:cNvSpPr>
          <p:nvPr/>
        </p:nvSpPr>
        <p:spPr>
          <a:xfrm>
            <a:off x="5354010" y="3815318"/>
            <a:ext cx="1225746" cy="41611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a:r>
              <a:rPr lang="en-US" sz="1050" dirty="0">
                <a:solidFill>
                  <a:srgbClr val="333333"/>
                </a:solidFill>
                <a:latin typeface="Arial" panose="020B0604020202020204" pitchFamily="34" charset="0"/>
                <a:cs typeface="Arial" panose="020B0604020202020204" pitchFamily="34" charset="0"/>
              </a:rPr>
              <a:t>Analytics</a:t>
            </a:r>
          </a:p>
        </p:txBody>
      </p:sp>
      <p:sp>
        <p:nvSpPr>
          <p:cNvPr id="17" name="Rectangle2 5"/>
          <p:cNvSpPr>
            <a:spLocks/>
          </p:cNvSpPr>
          <p:nvPr/>
        </p:nvSpPr>
        <p:spPr>
          <a:xfrm>
            <a:off x="4033160" y="3829313"/>
            <a:ext cx="1217890" cy="41611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fontAlgn="base">
              <a:spcBef>
                <a:spcPct val="0"/>
              </a:spcBef>
              <a:spcAft>
                <a:spcPct val="0"/>
              </a:spcAft>
            </a:pPr>
            <a:r>
              <a:rPr lang="en-US" sz="1050" dirty="0" smtClean="0">
                <a:solidFill>
                  <a:srgbClr val="333333"/>
                </a:solidFill>
                <a:latin typeface="Arial" panose="020B0604020202020204" pitchFamily="34" charset="0"/>
                <a:ea typeface="ＭＳ Ｐゴシック"/>
                <a:cs typeface="Arial" panose="020B0604020202020204" pitchFamily="34" charset="0"/>
              </a:rPr>
              <a:t>Reporting/</a:t>
            </a:r>
            <a:br>
              <a:rPr lang="en-US" sz="1050" dirty="0" smtClean="0">
                <a:solidFill>
                  <a:srgbClr val="333333"/>
                </a:solidFill>
                <a:latin typeface="Arial" panose="020B0604020202020204" pitchFamily="34" charset="0"/>
                <a:ea typeface="ＭＳ Ｐゴシック"/>
                <a:cs typeface="Arial" panose="020B0604020202020204" pitchFamily="34" charset="0"/>
              </a:rPr>
            </a:br>
            <a:r>
              <a:rPr lang="en-US" sz="1050" dirty="0" smtClean="0">
                <a:solidFill>
                  <a:srgbClr val="333333"/>
                </a:solidFill>
                <a:latin typeface="Arial" panose="020B0604020202020204" pitchFamily="34" charset="0"/>
                <a:ea typeface="ＭＳ Ｐゴシック"/>
                <a:cs typeface="Arial" panose="020B0604020202020204" pitchFamily="34" charset="0"/>
              </a:rPr>
              <a:t>Alerting</a:t>
            </a:r>
            <a:endParaRPr lang="en-US" sz="1050" dirty="0">
              <a:solidFill>
                <a:srgbClr val="333333"/>
              </a:solidFill>
              <a:latin typeface="Arial" panose="020B0604020202020204" pitchFamily="34" charset="0"/>
              <a:ea typeface="ＭＳ Ｐゴシック"/>
              <a:cs typeface="Arial" panose="020B0604020202020204" pitchFamily="34" charset="0"/>
            </a:endParaRPr>
          </a:p>
        </p:txBody>
      </p:sp>
      <p:sp>
        <p:nvSpPr>
          <p:cNvPr id="18" name="Rounded Rectangle 17"/>
          <p:cNvSpPr/>
          <p:nvPr/>
        </p:nvSpPr>
        <p:spPr bwMode="auto">
          <a:xfrm>
            <a:off x="6969874" y="4231516"/>
            <a:ext cx="1065016" cy="36142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a:r>
              <a:rPr lang="en-US" sz="1050" dirty="0">
                <a:solidFill>
                  <a:srgbClr val="333333"/>
                </a:solidFill>
                <a:latin typeface="Arial"/>
                <a:ea typeface="ＭＳ Ｐゴシック"/>
              </a:rPr>
              <a:t>SDK</a:t>
            </a:r>
          </a:p>
        </p:txBody>
      </p:sp>
      <p:sp>
        <p:nvSpPr>
          <p:cNvPr id="19" name="Rounded Rectangle 18"/>
          <p:cNvSpPr/>
          <p:nvPr/>
        </p:nvSpPr>
        <p:spPr bwMode="auto">
          <a:xfrm>
            <a:off x="6963561" y="2957159"/>
            <a:ext cx="1065016" cy="444056"/>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a:r>
              <a:rPr lang="en-US" sz="1050" dirty="0">
                <a:solidFill>
                  <a:srgbClr val="333333"/>
                </a:solidFill>
                <a:latin typeface="Arial"/>
                <a:ea typeface="ＭＳ Ｐゴシック"/>
              </a:rPr>
              <a:t>Management </a:t>
            </a:r>
          </a:p>
          <a:p>
            <a:pPr algn="ctr"/>
            <a:r>
              <a:rPr lang="en-US" sz="1050" dirty="0">
                <a:solidFill>
                  <a:srgbClr val="333333"/>
                </a:solidFill>
                <a:latin typeface="Arial"/>
                <a:ea typeface="ＭＳ Ｐゴシック"/>
              </a:rPr>
              <a:t>Packs</a:t>
            </a:r>
          </a:p>
        </p:txBody>
      </p:sp>
      <p:sp>
        <p:nvSpPr>
          <p:cNvPr id="20" name="Rounded Rectangle 19"/>
          <p:cNvSpPr/>
          <p:nvPr/>
        </p:nvSpPr>
        <p:spPr bwMode="auto">
          <a:xfrm>
            <a:off x="6969874" y="3634604"/>
            <a:ext cx="1065016" cy="36142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a:r>
              <a:rPr lang="en-US" sz="1050" dirty="0">
                <a:solidFill>
                  <a:srgbClr val="333333"/>
                </a:solidFill>
                <a:latin typeface="Arial"/>
                <a:ea typeface="ＭＳ Ｐゴシック"/>
              </a:rPr>
              <a:t>APIs</a:t>
            </a:r>
          </a:p>
        </p:txBody>
      </p:sp>
      <p:sp>
        <p:nvSpPr>
          <p:cNvPr id="21" name="Rectangle 20"/>
          <p:cNvSpPr/>
          <p:nvPr/>
        </p:nvSpPr>
        <p:spPr>
          <a:xfrm>
            <a:off x="3092039" y="1433342"/>
            <a:ext cx="558867" cy="646331"/>
          </a:xfrm>
          <a:prstGeom prst="rect">
            <a:avLst/>
          </a:prstGeom>
        </p:spPr>
        <p:txBody>
          <a:bodyPr wrap="none">
            <a:spAutoFit/>
          </a:bodyPr>
          <a:lstStyle/>
          <a:p>
            <a:r>
              <a:rPr lang="en-US" sz="3600" dirty="0">
                <a:solidFill>
                  <a:schemeClr val="bg1">
                    <a:lumMod val="65000"/>
                  </a:schemeClr>
                </a:solidFill>
                <a:latin typeface="Wingdings"/>
                <a:ea typeface="Wingdings"/>
                <a:cs typeface="Wingdings"/>
              </a:rPr>
              <a:t></a:t>
            </a:r>
            <a:endParaRPr lang="en-US" sz="3600" dirty="0">
              <a:solidFill>
                <a:schemeClr val="bg1">
                  <a:lumMod val="65000"/>
                </a:schemeClr>
              </a:solidFill>
            </a:endParaRPr>
          </a:p>
        </p:txBody>
      </p:sp>
      <p:sp>
        <p:nvSpPr>
          <p:cNvPr id="22" name="Rectangle 21"/>
          <p:cNvSpPr/>
          <p:nvPr/>
        </p:nvSpPr>
        <p:spPr>
          <a:xfrm>
            <a:off x="5666326" y="1425321"/>
            <a:ext cx="558867" cy="646331"/>
          </a:xfrm>
          <a:prstGeom prst="rect">
            <a:avLst/>
          </a:prstGeom>
        </p:spPr>
        <p:txBody>
          <a:bodyPr wrap="none">
            <a:spAutoFit/>
          </a:bodyPr>
          <a:lstStyle/>
          <a:p>
            <a:r>
              <a:rPr lang="en-US" sz="3600" dirty="0">
                <a:solidFill>
                  <a:schemeClr val="bg1">
                    <a:lumMod val="65000"/>
                  </a:schemeClr>
                </a:solidFill>
                <a:latin typeface="Wingdings"/>
                <a:ea typeface="Wingdings"/>
                <a:cs typeface="Wingdings"/>
              </a:rPr>
              <a:t></a:t>
            </a:r>
            <a:endParaRPr lang="en-US" sz="3600" dirty="0">
              <a:solidFill>
                <a:schemeClr val="bg1">
                  <a:lumMod val="65000"/>
                </a:schemeClr>
              </a:solidFill>
            </a:endParaRPr>
          </a:p>
        </p:txBody>
      </p:sp>
      <p:sp>
        <p:nvSpPr>
          <p:cNvPr id="23" name="Rounded Rectangle 22"/>
          <p:cNvSpPr/>
          <p:nvPr/>
        </p:nvSpPr>
        <p:spPr>
          <a:xfrm>
            <a:off x="2730776" y="976322"/>
            <a:ext cx="1285658" cy="525601"/>
          </a:xfrm>
          <a:prstGeom prst="roundRect">
            <a:avLst/>
          </a:prstGeom>
          <a:solidFill>
            <a:schemeClr val="accent6"/>
          </a:solidFill>
          <a:ln w="28575">
            <a:solidFill>
              <a:schemeClr val="accent6"/>
            </a:solidFill>
            <a:round/>
            <a:headEnd/>
            <a:tailEnd/>
          </a:ln>
          <a:effectLst>
            <a:outerShdw blurRad="50800" dist="38100" dir="5400000" algn="t" rotWithShape="0">
              <a:prstClr val="black">
                <a:alpha val="40000"/>
              </a:prstClr>
            </a:outerShdw>
          </a:effectLst>
        </p:spPr>
        <p:txBody>
          <a:bodyPr wrap="square" lIns="43210" tIns="43210" rIns="43210" bIns="43210" rtlCol="0" anchor="ctr">
            <a:spAutoFit/>
          </a:bodyPr>
          <a:lstStyle/>
          <a:p>
            <a:pPr algn="ctr">
              <a:lnSpc>
                <a:spcPct val="90000"/>
              </a:lnSpc>
            </a:pPr>
            <a:r>
              <a:rPr lang="en-US" sz="1400" b="1" dirty="0">
                <a:solidFill>
                  <a:schemeClr val="bg1"/>
                </a:solidFill>
              </a:rPr>
              <a:t>Quality of </a:t>
            </a:r>
          </a:p>
          <a:p>
            <a:pPr algn="ctr">
              <a:lnSpc>
                <a:spcPct val="90000"/>
              </a:lnSpc>
            </a:pPr>
            <a:r>
              <a:rPr lang="en-US" sz="1400" b="1" dirty="0" smtClean="0">
                <a:solidFill>
                  <a:schemeClr val="bg1"/>
                </a:solidFill>
              </a:rPr>
              <a:t>Service</a:t>
            </a:r>
            <a:endParaRPr lang="en-US" sz="1400" b="1" dirty="0">
              <a:solidFill>
                <a:schemeClr val="bg1"/>
              </a:solidFill>
            </a:endParaRPr>
          </a:p>
        </p:txBody>
      </p:sp>
      <p:sp>
        <p:nvSpPr>
          <p:cNvPr id="24" name="Rounded Rectangle 23"/>
          <p:cNvSpPr/>
          <p:nvPr/>
        </p:nvSpPr>
        <p:spPr>
          <a:xfrm>
            <a:off x="5299552" y="956734"/>
            <a:ext cx="1285658" cy="525601"/>
          </a:xfrm>
          <a:prstGeom prst="roundRect">
            <a:avLst/>
          </a:prstGeom>
          <a:solidFill>
            <a:schemeClr val="accent6"/>
          </a:solidFill>
          <a:ln w="28575">
            <a:solidFill>
              <a:schemeClr val="accent6"/>
            </a:solidFill>
            <a:round/>
            <a:headEnd/>
            <a:tailEnd/>
          </a:ln>
          <a:effectLst>
            <a:outerShdw blurRad="50800" dist="38100" dir="5400000" algn="t" rotWithShape="0">
              <a:prstClr val="black">
                <a:alpha val="40000"/>
              </a:prstClr>
            </a:outerShdw>
          </a:effectLst>
        </p:spPr>
        <p:txBody>
          <a:bodyPr wrap="square" lIns="43210" tIns="43210" rIns="43210" bIns="43210" rtlCol="0" anchor="ctr">
            <a:spAutoFit/>
          </a:bodyPr>
          <a:lstStyle/>
          <a:p>
            <a:pPr algn="ctr">
              <a:lnSpc>
                <a:spcPct val="90000"/>
              </a:lnSpc>
            </a:pPr>
            <a:r>
              <a:rPr lang="en-US" sz="1400" b="1" dirty="0">
                <a:solidFill>
                  <a:schemeClr val="bg1"/>
                </a:solidFill>
              </a:rPr>
              <a:t>Operational</a:t>
            </a:r>
          </a:p>
          <a:p>
            <a:pPr algn="ctr">
              <a:lnSpc>
                <a:spcPct val="90000"/>
              </a:lnSpc>
            </a:pPr>
            <a:r>
              <a:rPr lang="en-US" sz="1400" b="1" dirty="0" smtClean="0">
                <a:solidFill>
                  <a:schemeClr val="bg1"/>
                </a:solidFill>
              </a:rPr>
              <a:t>Efficiency</a:t>
            </a:r>
            <a:endParaRPr lang="en-US" sz="1400" b="1" dirty="0">
              <a:solidFill>
                <a:schemeClr val="bg1"/>
              </a:solidFill>
            </a:endParaRPr>
          </a:p>
        </p:txBody>
      </p:sp>
      <p:sp>
        <p:nvSpPr>
          <p:cNvPr id="25" name="TextBox 24"/>
          <p:cNvSpPr txBox="1"/>
          <p:nvPr/>
        </p:nvSpPr>
        <p:spPr>
          <a:xfrm>
            <a:off x="2343592" y="6381443"/>
            <a:ext cx="1186535" cy="307777"/>
          </a:xfrm>
          <a:prstGeom prst="rect">
            <a:avLst/>
          </a:prstGeom>
          <a:noFill/>
        </p:spPr>
        <p:txBody>
          <a:bodyPr wrap="square" rtlCol="0">
            <a:spAutoFit/>
          </a:bodyPr>
          <a:lstStyle/>
          <a:p>
            <a:pPr algn="ctr">
              <a:defRPr/>
            </a:pPr>
            <a:r>
              <a:rPr lang="en-US" sz="1400" b="1" kern="0" dirty="0" smtClean="0">
                <a:solidFill>
                  <a:srgbClr val="717074">
                    <a:lumMod val="50000"/>
                  </a:srgbClr>
                </a:solidFill>
                <a:latin typeface="+mj-lt"/>
              </a:rPr>
              <a:t>Physical</a:t>
            </a:r>
            <a:endParaRPr lang="en-US" sz="1400" b="1" kern="0" dirty="0">
              <a:solidFill>
                <a:srgbClr val="717074">
                  <a:lumMod val="50000"/>
                </a:srgbClr>
              </a:solidFill>
              <a:latin typeface="+mj-lt"/>
            </a:endParaRPr>
          </a:p>
        </p:txBody>
      </p:sp>
      <p:pic>
        <p:nvPicPr>
          <p:cNvPr id="26" name="Picture 27" descr="ICON_Cloud_Q308"/>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20000"/>
                    </a14:imgEffect>
                  </a14:imgLayer>
                </a14:imgProps>
              </a:ext>
            </a:extLst>
          </a:blip>
          <a:srcRect/>
          <a:stretch>
            <a:fillRect/>
          </a:stretch>
        </p:blipFill>
        <p:spPr bwMode="auto">
          <a:xfrm>
            <a:off x="1929423" y="5067643"/>
            <a:ext cx="2047363" cy="1295939"/>
          </a:xfrm>
          <a:prstGeom prst="rect">
            <a:avLst/>
          </a:prstGeom>
          <a:noFill/>
          <a:ln w="9525">
            <a:noFill/>
            <a:miter lim="800000"/>
            <a:headEnd/>
            <a:tailEnd/>
          </a:ln>
        </p:spPr>
      </p:pic>
      <p:pic>
        <p:nvPicPr>
          <p:cNvPr id="27" name="Picture 27" descr="ICON_Cloud_Q308"/>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20000"/>
                    </a14:imgEffect>
                  </a14:imgLayer>
                </a14:imgProps>
              </a:ext>
            </a:extLst>
          </a:blip>
          <a:srcRect/>
          <a:stretch>
            <a:fillRect/>
          </a:stretch>
        </p:blipFill>
        <p:spPr bwMode="auto">
          <a:xfrm>
            <a:off x="5167682" y="5067643"/>
            <a:ext cx="2047363" cy="1295939"/>
          </a:xfrm>
          <a:prstGeom prst="rect">
            <a:avLst/>
          </a:prstGeom>
          <a:noFill/>
          <a:ln w="9525">
            <a:noFill/>
            <a:miter lim="800000"/>
            <a:headEnd/>
            <a:tailEnd/>
          </a:ln>
        </p:spPr>
      </p:pic>
      <p:pic>
        <p:nvPicPr>
          <p:cNvPr id="28" name="Picture 27" descr="ICON_Cloud_Q308"/>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20000"/>
                    </a14:imgEffect>
                  </a14:imgLayer>
                </a14:imgProps>
              </a:ext>
            </a:extLst>
          </a:blip>
          <a:srcRect/>
          <a:stretch>
            <a:fillRect/>
          </a:stretch>
        </p:blipFill>
        <p:spPr bwMode="auto">
          <a:xfrm>
            <a:off x="3554414" y="5067644"/>
            <a:ext cx="2047363" cy="1295939"/>
          </a:xfrm>
          <a:prstGeom prst="rect">
            <a:avLst/>
          </a:prstGeom>
          <a:noFill/>
          <a:ln w="9525">
            <a:noFill/>
            <a:miter lim="800000"/>
            <a:headEnd/>
            <a:tailEnd/>
          </a:ln>
        </p:spPr>
      </p:pic>
      <p:pic>
        <p:nvPicPr>
          <p:cNvPr id="29" name="Picture 384" descr="ICON_Server_Rack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50330" y="5478220"/>
            <a:ext cx="405547" cy="319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84" descr="ICON_Server_Rack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50330" y="5392653"/>
            <a:ext cx="405547" cy="319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84" descr="ICON_Server_Rack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50330" y="5306743"/>
            <a:ext cx="405547" cy="319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4" descr="ICON_Storage_3up_Q408.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4989" y="5834333"/>
            <a:ext cx="410255" cy="405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0" descr="ICON_NetSwitch_LG_Q40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10571" y="5810239"/>
            <a:ext cx="429047" cy="27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0" descr="ICON_NetSwitch_LG_Q40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10571" y="5767380"/>
            <a:ext cx="429047" cy="27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60210" y="5345984"/>
            <a:ext cx="504549" cy="504549"/>
          </a:xfrm>
          <a:prstGeom prst="rect">
            <a:avLst/>
          </a:prstGeom>
        </p:spPr>
      </p:pic>
      <p:sp>
        <p:nvSpPr>
          <p:cNvPr id="36" name="TextBox 35"/>
          <p:cNvSpPr txBox="1"/>
          <p:nvPr/>
        </p:nvSpPr>
        <p:spPr>
          <a:xfrm>
            <a:off x="4048991" y="6390894"/>
            <a:ext cx="1186535" cy="307777"/>
          </a:xfrm>
          <a:prstGeom prst="rect">
            <a:avLst/>
          </a:prstGeom>
          <a:noFill/>
        </p:spPr>
        <p:txBody>
          <a:bodyPr wrap="square" rtlCol="0">
            <a:spAutoFit/>
          </a:bodyPr>
          <a:lstStyle/>
          <a:p>
            <a:pPr algn="ctr">
              <a:defRPr/>
            </a:pPr>
            <a:r>
              <a:rPr lang="en-US" sz="1400" b="1" kern="0" dirty="0" smtClean="0">
                <a:solidFill>
                  <a:srgbClr val="717074">
                    <a:lumMod val="50000"/>
                  </a:srgbClr>
                </a:solidFill>
                <a:latin typeface="+mj-lt"/>
              </a:rPr>
              <a:t>Virtual &amp; OS</a:t>
            </a:r>
            <a:endParaRPr lang="en-US" sz="1400" b="1" kern="0" dirty="0">
              <a:solidFill>
                <a:srgbClr val="717074">
                  <a:lumMod val="50000"/>
                </a:srgbClr>
              </a:solidFill>
              <a:latin typeface="+mj-lt"/>
            </a:endParaRPr>
          </a:p>
        </p:txBody>
      </p:sp>
      <p:sp>
        <p:nvSpPr>
          <p:cNvPr id="37" name="TextBox 36"/>
          <p:cNvSpPr txBox="1"/>
          <p:nvPr/>
        </p:nvSpPr>
        <p:spPr>
          <a:xfrm>
            <a:off x="4306930" y="5778647"/>
            <a:ext cx="609265" cy="246221"/>
          </a:xfrm>
          <a:prstGeom prst="rect">
            <a:avLst/>
          </a:prstGeom>
          <a:noFill/>
        </p:spPr>
        <p:txBody>
          <a:bodyPr wrap="square" rtlCol="0">
            <a:spAutoFit/>
          </a:bodyPr>
          <a:lstStyle/>
          <a:p>
            <a:pPr algn="ctr">
              <a:defRPr/>
            </a:pPr>
            <a:r>
              <a:rPr lang="en-US" sz="1000" b="1" kern="0" dirty="0" smtClean="0">
                <a:solidFill>
                  <a:srgbClr val="717074">
                    <a:lumMod val="50000"/>
                  </a:srgbClr>
                </a:solidFill>
                <a:latin typeface="+mj-lt"/>
              </a:rPr>
              <a:t>vSphere</a:t>
            </a:r>
            <a:endParaRPr lang="en-US" sz="1000" b="1" kern="0" dirty="0">
              <a:solidFill>
                <a:srgbClr val="717074">
                  <a:lumMod val="50000"/>
                </a:srgbClr>
              </a:solidFill>
              <a:latin typeface="+mj-lt"/>
            </a:endParaRPr>
          </a:p>
        </p:txBody>
      </p:sp>
      <p:pic>
        <p:nvPicPr>
          <p:cNvPr id="38" name="Picture 2" descr="https://www.arubacloud.com/images/private/vmware-vcloud-director.asp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1993" y="5855295"/>
            <a:ext cx="801794" cy="23385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837499" y="5454156"/>
            <a:ext cx="343431" cy="343431"/>
          </a:xfrm>
          <a:prstGeom prst="rect">
            <a:avLst/>
          </a:prstGeom>
        </p:spPr>
      </p:pic>
      <p:pic>
        <p:nvPicPr>
          <p:cNvPr id="40" name="Picture 3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84482" y="5557639"/>
            <a:ext cx="479896" cy="479896"/>
          </a:xfrm>
          <a:prstGeom prst="rect">
            <a:avLst/>
          </a:prstGeom>
        </p:spPr>
      </p:pic>
      <p:sp>
        <p:nvSpPr>
          <p:cNvPr id="41" name="TextBox 40"/>
          <p:cNvSpPr txBox="1"/>
          <p:nvPr/>
        </p:nvSpPr>
        <p:spPr>
          <a:xfrm>
            <a:off x="5548572" y="6355223"/>
            <a:ext cx="1593114" cy="307777"/>
          </a:xfrm>
          <a:prstGeom prst="rect">
            <a:avLst/>
          </a:prstGeom>
          <a:noFill/>
        </p:spPr>
        <p:txBody>
          <a:bodyPr wrap="square" rtlCol="0">
            <a:spAutoFit/>
          </a:bodyPr>
          <a:lstStyle/>
          <a:p>
            <a:pPr algn="ctr">
              <a:defRPr/>
            </a:pPr>
            <a:r>
              <a:rPr lang="en-US" sz="1400" b="1" kern="0" dirty="0" smtClean="0">
                <a:solidFill>
                  <a:srgbClr val="717074">
                    <a:lumMod val="50000"/>
                  </a:srgbClr>
                </a:solidFill>
                <a:latin typeface="+mj-lt"/>
              </a:rPr>
              <a:t>Cloud Management</a:t>
            </a:r>
            <a:endParaRPr lang="en-US" sz="1400" b="1" kern="0" dirty="0">
              <a:solidFill>
                <a:srgbClr val="717074">
                  <a:lumMod val="50000"/>
                </a:srgbClr>
              </a:solidFill>
              <a:latin typeface="+mj-lt"/>
            </a:endParaRPr>
          </a:p>
        </p:txBody>
      </p:sp>
      <p:pic>
        <p:nvPicPr>
          <p:cNvPr id="42" name="Picture 4" descr="http://www.brocade.com/content/dam/common/images/Dotcom/logos/logo-brocade-wing-r1c-red-pos-rgb.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159904" y="5874412"/>
            <a:ext cx="304386" cy="24143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http://www.rocklandits.com/wp-content/themes/rockland/new/img/emc_logo.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32390" y="5727192"/>
            <a:ext cx="638961" cy="33745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http://www.pnglogo.com/wp-content/uploads/2015/11/Dell-Logo-PNG-03197.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961104" y="5149330"/>
            <a:ext cx="316966" cy="31696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4" descr="http://www.oveno.de/sites/default/files/systemintegration/hyperv_2012_logo.png"/>
          <p:cNvPicPr>
            <a:picLocks noChangeAspect="1" noChangeArrowheads="1"/>
          </p:cNvPicPr>
          <p:nvPr/>
        </p:nvPicPr>
        <p:blipFill rotWithShape="1">
          <a:blip r:embed="rId15" cstate="print">
            <a:extLst>
              <a:ext uri="{BEBA8EAE-BF5A-486C-A8C5-ECC9F3942E4B}">
                <a14:imgProps xmlns:a14="http://schemas.microsoft.com/office/drawing/2010/main">
                  <a14:imgLayer r:embed="rId16">
                    <a14:imgEffect>
                      <a14:backgroundRemoval t="20952" b="91905" l="10000" r="90000">
                        <a14:foregroundMark x1="27619" y1="40000" x2="27619" y2="40000"/>
                        <a14:foregroundMark x1="61905" y1="46667" x2="61905" y2="46667"/>
                        <a14:foregroundMark x1="28571" y1="73810" x2="28571" y2="73810"/>
                        <a14:foregroundMark x1="63810" y1="73810" x2="63810" y2="73810"/>
                      </a14:backgroundRemoval>
                    </a14:imgEffect>
                  </a14:imgLayer>
                </a14:imgProps>
              </a:ext>
              <a:ext uri="{28A0092B-C50C-407E-A947-70E740481C1C}">
                <a14:useLocalDpi xmlns:a14="http://schemas.microsoft.com/office/drawing/2010/main" val="0"/>
              </a:ext>
            </a:extLst>
          </a:blip>
          <a:srcRect t="21096"/>
          <a:stretch/>
        </p:blipFill>
        <p:spPr bwMode="auto">
          <a:xfrm>
            <a:off x="3810551" y="5744369"/>
            <a:ext cx="362687" cy="286177"/>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3698167" y="5971218"/>
            <a:ext cx="630652" cy="223007"/>
          </a:xfrm>
          <a:prstGeom prst="rect">
            <a:avLst/>
          </a:prstGeom>
          <a:noFill/>
        </p:spPr>
        <p:txBody>
          <a:bodyPr wrap="square" rtlCol="0">
            <a:spAutoFit/>
          </a:bodyPr>
          <a:lstStyle/>
          <a:p>
            <a:pPr algn="ctr">
              <a:defRPr/>
            </a:pPr>
            <a:r>
              <a:rPr lang="en-US" sz="800" b="1" kern="0" dirty="0" smtClean="0">
                <a:solidFill>
                  <a:srgbClr val="717074">
                    <a:lumMod val="50000"/>
                  </a:srgbClr>
                </a:solidFill>
                <a:latin typeface="+mj-lt"/>
              </a:rPr>
              <a:t>Windows</a:t>
            </a:r>
            <a:endParaRPr lang="en-US" sz="800" b="1" kern="0" dirty="0">
              <a:solidFill>
                <a:srgbClr val="717074">
                  <a:lumMod val="50000"/>
                </a:srgbClr>
              </a:solidFill>
              <a:latin typeface="+mj-lt"/>
            </a:endParaRPr>
          </a:p>
        </p:txBody>
      </p:sp>
      <p:pic>
        <p:nvPicPr>
          <p:cNvPr id="47" name="Picture 16" descr="http://www.computerservicenaples.com/media/Linux.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922352" y="5692348"/>
            <a:ext cx="542850" cy="407137"/>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4859491" y="5971218"/>
            <a:ext cx="630652" cy="223007"/>
          </a:xfrm>
          <a:prstGeom prst="rect">
            <a:avLst/>
          </a:prstGeom>
          <a:noFill/>
        </p:spPr>
        <p:txBody>
          <a:bodyPr wrap="square" rtlCol="0">
            <a:spAutoFit/>
          </a:bodyPr>
          <a:lstStyle/>
          <a:p>
            <a:pPr algn="ctr">
              <a:defRPr/>
            </a:pPr>
            <a:r>
              <a:rPr lang="en-US" sz="800" b="1" kern="0" dirty="0" smtClean="0">
                <a:solidFill>
                  <a:srgbClr val="717074">
                    <a:lumMod val="50000"/>
                  </a:srgbClr>
                </a:solidFill>
                <a:latin typeface="+mj-lt"/>
              </a:rPr>
              <a:t>Linux</a:t>
            </a:r>
            <a:endParaRPr lang="en-US" sz="800" b="1" kern="0" dirty="0">
              <a:solidFill>
                <a:srgbClr val="717074">
                  <a:lumMod val="50000"/>
                </a:srgbClr>
              </a:solidFill>
              <a:latin typeface="+mj-lt"/>
            </a:endParaRPr>
          </a:p>
        </p:txBody>
      </p:sp>
    </p:spTree>
    <p:extLst>
      <p:ext uri="{BB962C8B-B14F-4D97-AF65-F5344CB8AC3E}">
        <p14:creationId xmlns:p14="http://schemas.microsoft.com/office/powerpoint/2010/main" val="12757068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hape 373"/>
          <p:cNvSpPr txBox="1">
            <a:spLocks/>
          </p:cNvSpPr>
          <p:nvPr/>
        </p:nvSpPr>
        <p:spPr>
          <a:xfrm>
            <a:off x="461021" y="355124"/>
            <a:ext cx="8229600" cy="411161"/>
          </a:xfrm>
          <a:prstGeom prst="rect">
            <a:avLst/>
          </a:prstGeom>
          <a:noFill/>
          <a:ln>
            <a:noFill/>
          </a:ln>
        </p:spPr>
        <p:txBody>
          <a:bodyPr lIns="0" tIns="0" rIns="0" bIns="0" anchor="b" anchorCtr="0">
            <a:noAutofit/>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accent6"/>
              </a:buClr>
              <a:buFont typeface="Arial"/>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buSzPct val="25000"/>
            </a:pPr>
            <a:r>
              <a:rPr lang="en-US" sz="2500" b="1" dirty="0" smtClean="0">
                <a:solidFill>
                  <a:schemeClr val="bg1"/>
                </a:solidFill>
              </a:rPr>
              <a:t>vRealize Operations Manager</a:t>
            </a:r>
            <a:endParaRPr lang="en-US" sz="2500" b="1" dirty="0">
              <a:solidFill>
                <a:schemeClr val="bg1"/>
              </a:solidFill>
            </a:endParaRPr>
          </a:p>
        </p:txBody>
      </p:sp>
      <p:pic>
        <p:nvPicPr>
          <p:cNvPr id="3" name="Picture 2"/>
          <p:cNvPicPr>
            <a:picLocks noChangeAspect="1" noChangeArrowheads="1"/>
          </p:cNvPicPr>
          <p:nvPr/>
        </p:nvPicPr>
        <p:blipFill>
          <a:blip r:embed="rId2" cstate="print"/>
          <a:srcRect/>
          <a:stretch>
            <a:fillRect/>
          </a:stretch>
        </p:blipFill>
        <p:spPr bwMode="auto">
          <a:xfrm>
            <a:off x="3224608" y="1137920"/>
            <a:ext cx="5695871" cy="322024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 name="Picture 3"/>
          <p:cNvPicPr>
            <a:picLocks noChangeAspect="1" noChangeArrowheads="1"/>
          </p:cNvPicPr>
          <p:nvPr/>
        </p:nvPicPr>
        <p:blipFill>
          <a:blip r:embed="rId3" cstate="print"/>
          <a:srcRect/>
          <a:stretch>
            <a:fillRect/>
          </a:stretch>
        </p:blipFill>
        <p:spPr bwMode="auto">
          <a:xfrm>
            <a:off x="292956" y="2352040"/>
            <a:ext cx="5558504" cy="272272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Picture 8"/>
          <p:cNvPicPr>
            <a:picLocks noChangeAspect="1" noChangeArrowheads="1"/>
          </p:cNvPicPr>
          <p:nvPr/>
        </p:nvPicPr>
        <p:blipFill rotWithShape="1">
          <a:blip r:embed="rId4" cstate="print"/>
          <a:srcRect r="2705" b="6388"/>
          <a:stretch/>
        </p:blipFill>
        <p:spPr bwMode="auto">
          <a:xfrm>
            <a:off x="3224608" y="3961730"/>
            <a:ext cx="3931921" cy="161055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6" name="Rounded Rectangular Callout 5"/>
          <p:cNvSpPr/>
          <p:nvPr/>
        </p:nvSpPr>
        <p:spPr bwMode="auto">
          <a:xfrm>
            <a:off x="4782223" y="885069"/>
            <a:ext cx="1981200" cy="573274"/>
          </a:xfrm>
          <a:prstGeom prst="wedgeRoundRectCallout">
            <a:avLst>
              <a:gd name="adj1" fmla="val 33259"/>
              <a:gd name="adj2" fmla="val 163227"/>
              <a:gd name="adj3" fmla="val 16667"/>
            </a:avLst>
          </a:prstGeom>
          <a:solidFill>
            <a:schemeClr val="accent6"/>
          </a:solidFill>
          <a:ln w="19050">
            <a:solidFill>
              <a:schemeClr val="accent6"/>
            </a:solidFill>
            <a:round/>
            <a:headEnd/>
            <a:tailEnd/>
          </a:ln>
          <a:effectLst>
            <a:outerShdw blurRad="50800" dist="38100" dir="5400000" algn="t" rotWithShape="0">
              <a:prstClr val="black">
                <a:alpha val="40000"/>
              </a:prstClr>
            </a:outerShdw>
          </a:effectLst>
        </p:spPr>
        <p:txBody>
          <a:bodyPr wrap="square" lIns="43210" tIns="43210" rIns="43210" bIns="43210" rtlCol="0" anchor="ctr">
            <a:noAutofit/>
          </a:bodyPr>
          <a:lstStyle/>
          <a:p>
            <a:pPr algn="ctr">
              <a:spcAft>
                <a:spcPct val="40000"/>
              </a:spcAft>
            </a:pPr>
            <a:r>
              <a:rPr lang="en-US" sz="1400" dirty="0" smtClean="0">
                <a:solidFill>
                  <a:schemeClr val="bg1"/>
                </a:solidFill>
              </a:rPr>
              <a:t>Monitored object relationships</a:t>
            </a:r>
            <a:endParaRPr lang="en-US" sz="1400" dirty="0">
              <a:solidFill>
                <a:schemeClr val="bg1"/>
              </a:solidFill>
            </a:endParaRPr>
          </a:p>
        </p:txBody>
      </p:sp>
      <p:sp>
        <p:nvSpPr>
          <p:cNvPr id="7" name="Rounded Rectangular Callout 6"/>
          <p:cNvSpPr/>
          <p:nvPr/>
        </p:nvSpPr>
        <p:spPr bwMode="auto">
          <a:xfrm>
            <a:off x="292956" y="1567882"/>
            <a:ext cx="1981200" cy="573274"/>
          </a:xfrm>
          <a:prstGeom prst="wedgeRoundRectCallout">
            <a:avLst>
              <a:gd name="adj1" fmla="val 33259"/>
              <a:gd name="adj2" fmla="val 163227"/>
              <a:gd name="adj3" fmla="val 16667"/>
            </a:avLst>
          </a:prstGeom>
          <a:solidFill>
            <a:schemeClr val="accent6"/>
          </a:solidFill>
          <a:ln w="19050">
            <a:solidFill>
              <a:schemeClr val="accent6"/>
            </a:solidFill>
            <a:round/>
            <a:headEnd/>
            <a:tailEnd/>
          </a:ln>
          <a:effectLst>
            <a:outerShdw blurRad="50800" dist="38100" dir="5400000" algn="t" rotWithShape="0">
              <a:prstClr val="black">
                <a:alpha val="40000"/>
              </a:prstClr>
            </a:outerShdw>
          </a:effectLst>
        </p:spPr>
        <p:txBody>
          <a:bodyPr wrap="square" lIns="43210" tIns="43210" rIns="43210" bIns="43210" rtlCol="0" anchor="ctr">
            <a:noAutofit/>
          </a:bodyPr>
          <a:lstStyle/>
          <a:p>
            <a:pPr algn="ctr">
              <a:spcAft>
                <a:spcPct val="40000"/>
              </a:spcAft>
            </a:pPr>
            <a:r>
              <a:rPr lang="en-US" sz="1400" dirty="0" err="1" smtClean="0">
                <a:solidFill>
                  <a:schemeClr val="bg1"/>
                </a:solidFill>
              </a:rPr>
              <a:t>Customised</a:t>
            </a:r>
            <a:r>
              <a:rPr lang="en-US" sz="1400" dirty="0" smtClean="0">
                <a:solidFill>
                  <a:schemeClr val="bg1"/>
                </a:solidFill>
              </a:rPr>
              <a:t> dashboards using numerous widgets</a:t>
            </a:r>
            <a:endParaRPr lang="en-US" sz="1400" dirty="0">
              <a:solidFill>
                <a:schemeClr val="bg1"/>
              </a:solidFill>
            </a:endParaRPr>
          </a:p>
        </p:txBody>
      </p:sp>
      <p:sp>
        <p:nvSpPr>
          <p:cNvPr id="8" name="Rounded Rectangular Callout 7"/>
          <p:cNvSpPr/>
          <p:nvPr/>
        </p:nvSpPr>
        <p:spPr bwMode="auto">
          <a:xfrm>
            <a:off x="6696124" y="3590095"/>
            <a:ext cx="1981200" cy="573274"/>
          </a:xfrm>
          <a:prstGeom prst="wedgeRoundRectCallout">
            <a:avLst>
              <a:gd name="adj1" fmla="val -53408"/>
              <a:gd name="adj2" fmla="val 168544"/>
              <a:gd name="adj3" fmla="val 16667"/>
            </a:avLst>
          </a:prstGeom>
          <a:solidFill>
            <a:schemeClr val="accent6"/>
          </a:solidFill>
          <a:ln w="19050">
            <a:solidFill>
              <a:schemeClr val="accent6"/>
            </a:solidFill>
            <a:round/>
            <a:headEnd/>
            <a:tailEnd/>
          </a:ln>
          <a:effectLst>
            <a:outerShdw blurRad="50800" dist="38100" dir="5400000" algn="t" rotWithShape="0">
              <a:prstClr val="black">
                <a:alpha val="40000"/>
              </a:prstClr>
            </a:outerShdw>
          </a:effectLst>
        </p:spPr>
        <p:txBody>
          <a:bodyPr wrap="square" lIns="43210" tIns="43210" rIns="43210" bIns="43210" rtlCol="0" anchor="ctr">
            <a:noAutofit/>
          </a:bodyPr>
          <a:lstStyle/>
          <a:p>
            <a:pPr algn="ctr">
              <a:spcAft>
                <a:spcPct val="40000"/>
              </a:spcAft>
            </a:pPr>
            <a:r>
              <a:rPr lang="en-US" sz="1400" dirty="0" smtClean="0">
                <a:solidFill>
                  <a:schemeClr val="bg1"/>
                </a:solidFill>
              </a:rPr>
              <a:t>Analytics &amp; dynamic thresholds</a:t>
            </a:r>
            <a:endParaRPr lang="en-US" sz="1400" dirty="0">
              <a:solidFill>
                <a:schemeClr val="bg1"/>
              </a:solidFill>
            </a:endParaRPr>
          </a:p>
        </p:txBody>
      </p:sp>
    </p:spTree>
    <p:extLst>
      <p:ext uri="{BB962C8B-B14F-4D97-AF65-F5344CB8AC3E}">
        <p14:creationId xmlns:p14="http://schemas.microsoft.com/office/powerpoint/2010/main" val="12701873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0601" y="266877"/>
            <a:ext cx="7727387" cy="678728"/>
          </a:xfrm>
        </p:spPr>
        <p:txBody>
          <a:bodyPr/>
          <a:lstStyle/>
          <a:p>
            <a:pPr defTabSz="914400"/>
            <a:r>
              <a:rPr lang="en-US" sz="2400" b="1" dirty="0">
                <a:solidFill>
                  <a:schemeClr val="bg1"/>
                </a:solidFill>
                <a:latin typeface="Arial" panose="020B0604020202020204" pitchFamily="34" charset="0"/>
                <a:cs typeface="Arial" panose="020B0604020202020204" pitchFamily="34" charset="0"/>
              </a:rPr>
              <a:t>vRealize Integration: Brocade IP Analytics Pack</a:t>
            </a:r>
          </a:p>
        </p:txBody>
      </p:sp>
      <p:sp>
        <p:nvSpPr>
          <p:cNvPr id="5" name="Text Placeholder 4"/>
          <p:cNvSpPr>
            <a:spLocks noGrp="1"/>
          </p:cNvSpPr>
          <p:nvPr>
            <p:ph type="body" sz="quarter" idx="13"/>
          </p:nvPr>
        </p:nvSpPr>
        <p:spPr>
          <a:xfrm>
            <a:off x="686756" y="1628475"/>
            <a:ext cx="8703824" cy="271462"/>
          </a:xfrm>
        </p:spPr>
        <p:txBody>
          <a:bodyPr/>
          <a:lstStyle/>
          <a:p>
            <a:r>
              <a:rPr lang="en-US" sz="1400" cap="all" dirty="0">
                <a:solidFill>
                  <a:schemeClr val="tx2"/>
                </a:solidFill>
              </a:rPr>
              <a:t>Maximize virtual network availability with physical network analytics</a:t>
            </a:r>
          </a:p>
        </p:txBody>
      </p:sp>
      <p:sp>
        <p:nvSpPr>
          <p:cNvPr id="6" name="Footer Placeholder 5"/>
          <p:cNvSpPr>
            <a:spLocks noGrp="1"/>
          </p:cNvSpPr>
          <p:nvPr>
            <p:ph type="ftr" sz="quarter" idx="3"/>
          </p:nvPr>
        </p:nvSpPr>
        <p:spPr/>
        <p:txBody>
          <a:bodyPr/>
          <a:lstStyle/>
          <a:p>
            <a:r>
              <a:rPr lang="en-US" dirty="0" smtClean="0"/>
              <a:t>© 2015 BROCADE COMMUNICATIONS SYSTEMS, INC. </a:t>
            </a:r>
            <a:endParaRPr lang="en-US" dirty="0"/>
          </a:p>
        </p:txBody>
      </p:sp>
      <p:sp>
        <p:nvSpPr>
          <p:cNvPr id="7" name="Slide Number Placeholder 6"/>
          <p:cNvSpPr>
            <a:spLocks noGrp="1"/>
          </p:cNvSpPr>
          <p:nvPr>
            <p:ph type="sldNum" sz="quarter" idx="4"/>
          </p:nvPr>
        </p:nvSpPr>
        <p:spPr/>
        <p:txBody>
          <a:bodyPr/>
          <a:lstStyle/>
          <a:p>
            <a:fld id="{7BCC8D0D-EAEC-449D-9161-023DFF90F2E2}" type="slidenum">
              <a:rPr lang="en-US" smtClean="0"/>
              <a:pPr/>
              <a:t>27</a:t>
            </a:fld>
            <a:endParaRPr lang="en-US" dirty="0"/>
          </a:p>
        </p:txBody>
      </p:sp>
      <p:pic>
        <p:nvPicPr>
          <p:cNvPr id="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983" y="2024068"/>
            <a:ext cx="4224213"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 name="Right Arrow 203"/>
          <p:cNvSpPr/>
          <p:nvPr/>
        </p:nvSpPr>
        <p:spPr bwMode="auto">
          <a:xfrm rot="10800000">
            <a:off x="4314298" y="3996968"/>
            <a:ext cx="536961" cy="1149527"/>
          </a:xfrm>
          <a:prstGeom prst="rightArrow">
            <a:avLst/>
          </a:prstGeom>
          <a:solidFill>
            <a:schemeClr val="tx2"/>
          </a:solidFill>
          <a:ln w="19050" algn="ctr">
            <a:noFill/>
            <a:miter lim="800000"/>
            <a:headEnd/>
            <a:tailEnd/>
          </a:ln>
        </p:spPr>
        <p:txBody>
          <a:bodyPr wrap="none" rtlCol="0" anchor="ctr"/>
          <a:lstStyle/>
          <a:p>
            <a:pPr algn="ctr"/>
            <a:endParaRPr lang="en-US" dirty="0"/>
          </a:p>
        </p:txBody>
      </p:sp>
      <p:grpSp>
        <p:nvGrpSpPr>
          <p:cNvPr id="205" name="Group 204"/>
          <p:cNvGrpSpPr/>
          <p:nvPr/>
        </p:nvGrpSpPr>
        <p:grpSpPr>
          <a:xfrm>
            <a:off x="4858140" y="2562290"/>
            <a:ext cx="3945829" cy="1529870"/>
            <a:chOff x="3727196" y="4421984"/>
            <a:chExt cx="6245770" cy="2421600"/>
          </a:xfrm>
        </p:grpSpPr>
        <p:grpSp>
          <p:nvGrpSpPr>
            <p:cNvPr id="206" name="Group 205"/>
            <p:cNvGrpSpPr/>
            <p:nvPr/>
          </p:nvGrpSpPr>
          <p:grpSpPr>
            <a:xfrm>
              <a:off x="6856353" y="4421984"/>
              <a:ext cx="3116613" cy="1202117"/>
              <a:chOff x="6812808" y="4500365"/>
              <a:chExt cx="3116613" cy="1202117"/>
            </a:xfrm>
          </p:grpSpPr>
          <p:sp>
            <p:nvSpPr>
              <p:cNvPr id="208" name="Freeform 207"/>
              <p:cNvSpPr/>
              <p:nvPr/>
            </p:nvSpPr>
            <p:spPr bwMode="auto">
              <a:xfrm flipH="1">
                <a:off x="6812808" y="4735882"/>
                <a:ext cx="1200343" cy="947010"/>
              </a:xfrm>
              <a:custGeom>
                <a:avLst/>
                <a:gdLst>
                  <a:gd name="connsiteX0" fmla="*/ 29261 w 1046074"/>
                  <a:gd name="connsiteY0" fmla="*/ 519379 h 519379"/>
                  <a:gd name="connsiteX1" fmla="*/ 1046074 w 1046074"/>
                  <a:gd name="connsiteY1" fmla="*/ 146304 h 519379"/>
                  <a:gd name="connsiteX2" fmla="*/ 0 w 1046074"/>
                  <a:gd name="connsiteY2" fmla="*/ 0 h 519379"/>
                  <a:gd name="connsiteX3" fmla="*/ 29261 w 1046074"/>
                  <a:gd name="connsiteY3" fmla="*/ 519379 h 519379"/>
                </a:gdLst>
                <a:ahLst/>
                <a:cxnLst>
                  <a:cxn ang="0">
                    <a:pos x="connsiteX0" y="connsiteY0"/>
                  </a:cxn>
                  <a:cxn ang="0">
                    <a:pos x="connsiteX1" y="connsiteY1"/>
                  </a:cxn>
                  <a:cxn ang="0">
                    <a:pos x="connsiteX2" y="connsiteY2"/>
                  </a:cxn>
                  <a:cxn ang="0">
                    <a:pos x="connsiteX3" y="connsiteY3"/>
                  </a:cxn>
                </a:cxnLst>
                <a:rect l="l" t="t" r="r" b="b"/>
                <a:pathLst>
                  <a:path w="1046074" h="519379">
                    <a:moveTo>
                      <a:pt x="29261" y="519379"/>
                    </a:moveTo>
                    <a:lnTo>
                      <a:pt x="1046074" y="146304"/>
                    </a:lnTo>
                    <a:lnTo>
                      <a:pt x="0" y="0"/>
                    </a:lnTo>
                    <a:lnTo>
                      <a:pt x="29261" y="519379"/>
                    </a:lnTo>
                    <a:close/>
                  </a:path>
                </a:pathLst>
              </a:custGeom>
              <a:gradFill flip="none" rotWithShape="1">
                <a:gsLst>
                  <a:gs pos="0">
                    <a:sysClr val="window" lastClr="FFFFFF">
                      <a:shade val="30000"/>
                      <a:satMod val="115000"/>
                    </a:sysClr>
                  </a:gs>
                  <a:gs pos="50000">
                    <a:sysClr val="window" lastClr="FFFFFF">
                      <a:shade val="67500"/>
                      <a:satMod val="115000"/>
                    </a:sysClr>
                  </a:gs>
                  <a:gs pos="100000">
                    <a:sysClr val="window" lastClr="FFFFFF">
                      <a:shade val="100000"/>
                      <a:satMod val="115000"/>
                    </a:sysClr>
                  </a:gs>
                </a:gsLst>
                <a:path path="circle">
                  <a:fillToRect t="100000" r="100000"/>
                </a:path>
                <a:tileRect l="-100000" b="-100000"/>
              </a:gradFill>
              <a:ln w="19050">
                <a:noFill/>
                <a:round/>
                <a:headEnd/>
                <a:tailEnd/>
              </a:ln>
            </p:spPr>
            <p:txBody>
              <a:bodyPr wrap="none" lIns="0" tIns="0" rIns="0" bIns="0" rtlCol="0" anchor="ctr"/>
              <a:lstStyle/>
              <a:p>
                <a:pPr algn="ctr">
                  <a:defRPr/>
                </a:pPr>
                <a:endParaRPr lang="en-US" kern="0" dirty="0">
                  <a:solidFill>
                    <a:srgbClr val="FFFFFF"/>
                  </a:solidFill>
                  <a:latin typeface="Arial"/>
                  <a:ea typeface="ＭＳ Ｐゴシック"/>
                </a:endParaRPr>
              </a:p>
            </p:txBody>
          </p:sp>
          <p:sp>
            <p:nvSpPr>
              <p:cNvPr id="209" name="Cross 208"/>
              <p:cNvSpPr/>
              <p:nvPr/>
            </p:nvSpPr>
            <p:spPr bwMode="auto">
              <a:xfrm>
                <a:off x="7095132" y="4841720"/>
                <a:ext cx="527849" cy="515963"/>
              </a:xfrm>
              <a:prstGeom prst="plus">
                <a:avLst>
                  <a:gd name="adj" fmla="val 15909"/>
                </a:avLst>
              </a:prstGeom>
              <a:gradFill rotWithShape="1">
                <a:gsLst>
                  <a:gs pos="0">
                    <a:srgbClr val="D8832D">
                      <a:shade val="51000"/>
                      <a:satMod val="130000"/>
                    </a:srgbClr>
                  </a:gs>
                  <a:gs pos="80000">
                    <a:srgbClr val="D8832D">
                      <a:shade val="93000"/>
                      <a:satMod val="130000"/>
                    </a:srgbClr>
                  </a:gs>
                  <a:gs pos="100000">
                    <a:srgbClr val="D8832D">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rtlCol="0" anchor="ctr"/>
              <a:lstStyle/>
              <a:p>
                <a:pPr algn="ctr">
                  <a:defRPr/>
                </a:pPr>
                <a:r>
                  <a:rPr lang="en-US" b="1" kern="0" dirty="0">
                    <a:solidFill>
                      <a:prstClr val="white"/>
                    </a:solidFill>
                    <a:effectLst>
                      <a:outerShdw blurRad="38100" dist="38100" dir="2700000" algn="tl">
                        <a:srgbClr val="000000">
                          <a:alpha val="43137"/>
                        </a:srgbClr>
                      </a:outerShdw>
                    </a:effectLst>
                    <a:latin typeface="Franklin Gothic Book"/>
                  </a:rPr>
                  <a:t>74</a:t>
                </a:r>
              </a:p>
            </p:txBody>
          </p:sp>
          <p:sp>
            <p:nvSpPr>
              <p:cNvPr id="210" name="TextBox 209"/>
              <p:cNvSpPr txBox="1"/>
              <p:nvPr/>
            </p:nvSpPr>
            <p:spPr>
              <a:xfrm>
                <a:off x="6856225" y="4500365"/>
                <a:ext cx="964705" cy="438456"/>
              </a:xfrm>
              <a:prstGeom prst="rect">
                <a:avLst/>
              </a:prstGeom>
              <a:noFill/>
            </p:spPr>
            <p:txBody>
              <a:bodyPr wrap="none" rtlCol="0">
                <a:spAutoFit/>
              </a:bodyPr>
              <a:lstStyle/>
              <a:p>
                <a:pPr algn="ctr">
                  <a:defRPr/>
                </a:pPr>
                <a:r>
                  <a:rPr lang="en-US" sz="1200" b="1" kern="0" dirty="0">
                    <a:solidFill>
                      <a:prstClr val="black"/>
                    </a:solidFill>
                  </a:rPr>
                  <a:t>Health</a:t>
                </a:r>
              </a:p>
            </p:txBody>
          </p:sp>
          <p:pic>
            <p:nvPicPr>
              <p:cNvPr id="211" name="Picture 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439"/>
              <a:stretch/>
            </p:blipFill>
            <p:spPr bwMode="auto">
              <a:xfrm>
                <a:off x="7974608" y="4725606"/>
                <a:ext cx="1954813" cy="976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7" name="Rectangle 206"/>
            <p:cNvSpPr/>
            <p:nvPr/>
          </p:nvSpPr>
          <p:spPr>
            <a:xfrm>
              <a:off x="3727196" y="6015390"/>
              <a:ext cx="6170915" cy="828194"/>
            </a:xfrm>
            <a:prstGeom prst="rect">
              <a:avLst/>
            </a:prstGeom>
          </p:spPr>
          <p:txBody>
            <a:bodyPr wrap="square">
              <a:spAutoFit/>
            </a:bodyPr>
            <a:lstStyle/>
            <a:p>
              <a:pPr>
                <a:defRPr/>
              </a:pPr>
              <a:r>
                <a:rPr lang="en-US" sz="1400" kern="0" dirty="0">
                  <a:solidFill>
                    <a:prstClr val="black"/>
                  </a:solidFill>
                </a:rPr>
                <a:t>VM connected to Fabric is being affected by dropped packets</a:t>
              </a:r>
            </a:p>
          </p:txBody>
        </p:sp>
      </p:grpSp>
      <p:sp>
        <p:nvSpPr>
          <p:cNvPr id="212" name="Right Arrow 211"/>
          <p:cNvSpPr/>
          <p:nvPr/>
        </p:nvSpPr>
        <p:spPr bwMode="auto">
          <a:xfrm>
            <a:off x="3877127" y="2240761"/>
            <a:ext cx="536961" cy="1149527"/>
          </a:xfrm>
          <a:prstGeom prst="rightArrow">
            <a:avLst/>
          </a:prstGeom>
          <a:solidFill>
            <a:schemeClr val="tx2"/>
          </a:solidFill>
          <a:ln w="19050" algn="ctr">
            <a:noFill/>
            <a:miter lim="800000"/>
            <a:headEnd/>
            <a:tailEnd/>
          </a:ln>
        </p:spPr>
        <p:txBody>
          <a:bodyPr wrap="none" rtlCol="0" anchor="ctr"/>
          <a:lstStyle/>
          <a:p>
            <a:pPr algn="ctr"/>
            <a:endParaRPr lang="en-US" dirty="0"/>
          </a:p>
        </p:txBody>
      </p:sp>
      <p:sp>
        <p:nvSpPr>
          <p:cNvPr id="213" name="Rectangle 212"/>
          <p:cNvSpPr/>
          <p:nvPr/>
        </p:nvSpPr>
        <p:spPr>
          <a:xfrm>
            <a:off x="4813159" y="5024689"/>
            <a:ext cx="4037481" cy="738664"/>
          </a:xfrm>
          <a:prstGeom prst="rect">
            <a:avLst/>
          </a:prstGeom>
        </p:spPr>
        <p:txBody>
          <a:bodyPr wrap="square">
            <a:spAutoFit/>
          </a:bodyPr>
          <a:lstStyle/>
          <a:p>
            <a:r>
              <a:rPr lang="en-US" sz="1400" dirty="0"/>
              <a:t>Admin drills down to switch with low health to find which port is causing the issue. Notices high CPU utilization causing degraded health status.</a:t>
            </a:r>
          </a:p>
        </p:txBody>
      </p:sp>
      <p:sp>
        <p:nvSpPr>
          <p:cNvPr id="214" name="TextBox 213"/>
          <p:cNvSpPr txBox="1"/>
          <p:nvPr/>
        </p:nvSpPr>
        <p:spPr>
          <a:xfrm>
            <a:off x="332359" y="4094677"/>
            <a:ext cx="4050393" cy="1077218"/>
          </a:xfrm>
          <a:prstGeom prst="rect">
            <a:avLst/>
          </a:prstGeom>
          <a:noFill/>
        </p:spPr>
        <p:txBody>
          <a:bodyPr wrap="square" rtlCol="0">
            <a:spAutoFit/>
          </a:bodyPr>
          <a:lstStyle/>
          <a:p>
            <a:pPr marL="114300" indent="-114300">
              <a:buFont typeface="Arial" panose="020B0604020202020204" pitchFamily="34" charset="0"/>
              <a:buChar char="•"/>
            </a:pPr>
            <a:r>
              <a:rPr lang="en-US" sz="1600" dirty="0"/>
              <a:t>Check ports are enabled for jumbo frames</a:t>
            </a:r>
          </a:p>
          <a:p>
            <a:pPr marL="114300" indent="-114300">
              <a:buFont typeface="Arial" panose="020B0604020202020204" pitchFamily="34" charset="0"/>
              <a:buChar char="•"/>
            </a:pPr>
            <a:r>
              <a:rPr lang="en-US" sz="1600" dirty="0"/>
              <a:t>Ensure the network is configured for VXLAN</a:t>
            </a:r>
          </a:p>
          <a:p>
            <a:pPr marL="114300" indent="-114300">
              <a:buFont typeface="Arial" panose="020B0604020202020204" pitchFamily="34" charset="0"/>
              <a:buChar char="•"/>
            </a:pPr>
            <a:r>
              <a:rPr lang="en-US" sz="1600" dirty="0"/>
              <a:t>Gain visibility into the physical topology</a:t>
            </a:r>
          </a:p>
          <a:p>
            <a:pPr marL="114300" indent="-114300">
              <a:buFont typeface="Arial" panose="020B0604020202020204" pitchFamily="34" charset="0"/>
              <a:buChar char="•"/>
            </a:pPr>
            <a:r>
              <a:rPr lang="en-US" sz="1600" dirty="0"/>
              <a:t>Optimize performance and availability </a:t>
            </a:r>
          </a:p>
        </p:txBody>
      </p:sp>
      <p:pic>
        <p:nvPicPr>
          <p:cNvPr id="2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885" y="2024068"/>
            <a:ext cx="3411417" cy="1771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6"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50258" y="4062668"/>
            <a:ext cx="3029663" cy="1018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7" name="Right Arrow 216"/>
          <p:cNvSpPr/>
          <p:nvPr/>
        </p:nvSpPr>
        <p:spPr bwMode="auto">
          <a:xfrm rot="5400000">
            <a:off x="8097399" y="3291211"/>
            <a:ext cx="402721" cy="1532702"/>
          </a:xfrm>
          <a:prstGeom prst="rightArrow">
            <a:avLst/>
          </a:prstGeom>
          <a:solidFill>
            <a:schemeClr val="tx2"/>
          </a:solidFill>
          <a:ln w="19050" algn="ctr">
            <a:noFill/>
            <a:miter lim="800000"/>
            <a:headEnd/>
            <a:tailEnd/>
          </a:ln>
        </p:spPr>
        <p:txBody>
          <a:bodyPr wrap="none" rtlCol="0" anchor="ctr"/>
          <a:lstStyle/>
          <a:p>
            <a:pPr algn="ctr"/>
            <a:endParaRPr lang="en-US" dirty="0"/>
          </a:p>
        </p:txBody>
      </p:sp>
    </p:spTree>
    <p:extLst>
      <p:ext uri="{BB962C8B-B14F-4D97-AF65-F5344CB8AC3E}">
        <p14:creationId xmlns:p14="http://schemas.microsoft.com/office/powerpoint/2010/main" val="2827339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3"/>
                                        </p:tgtEl>
                                        <p:attrNameLst>
                                          <p:attrName>style.visibility</p:attrName>
                                        </p:attrNameLst>
                                      </p:cBhvr>
                                      <p:to>
                                        <p:strVal val="visible"/>
                                      </p:to>
                                    </p:set>
                                    <p:animEffect transition="in" filter="dissolve">
                                      <p:cBhvr>
                                        <p:cTn id="17" dur="500"/>
                                        <p:tgtEl>
                                          <p:spTgt spid="21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04"/>
                                        </p:tgtEl>
                                        <p:attrNameLst>
                                          <p:attrName>style.visibility</p:attrName>
                                        </p:attrNameLst>
                                      </p:cBhvr>
                                      <p:to>
                                        <p:strVal val="visible"/>
                                      </p:to>
                                    </p:set>
                                    <p:animEffect transition="in" filter="dissolve">
                                      <p:cBhvr>
                                        <p:cTn id="20" dur="500"/>
                                        <p:tgtEl>
                                          <p:spTgt spid="20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14"/>
                                        </p:tgtEl>
                                        <p:attrNameLst>
                                          <p:attrName>style.visibility</p:attrName>
                                        </p:attrNameLst>
                                      </p:cBhvr>
                                      <p:to>
                                        <p:strVal val="visible"/>
                                      </p:to>
                                    </p:set>
                                    <p:animEffect transition="in" filter="dissolve">
                                      <p:cBhvr>
                                        <p:cTn id="25" dur="5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P spid="212" grpId="0" animBg="1"/>
      <p:bldP spid="213" grpId="0"/>
      <p:bldP spid="214" grpId="0"/>
      <p:bldP spid="21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p:cNvGrpSpPr/>
          <p:nvPr/>
        </p:nvGrpSpPr>
        <p:grpSpPr>
          <a:xfrm>
            <a:off x="274320" y="1113693"/>
            <a:ext cx="8534400" cy="4696240"/>
            <a:chOff x="0" y="981613"/>
            <a:chExt cx="8534400" cy="4696240"/>
          </a:xfrm>
        </p:grpSpPr>
        <p:pic>
          <p:nvPicPr>
            <p:cNvPr id="2050" name="Picture 2" descr="http://blogs.vmware.com/management/files/2014/06/LI_Win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613"/>
              <a:ext cx="8534400" cy="46962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398016" y="3108941"/>
              <a:ext cx="7063232" cy="1247486"/>
            </a:xfrm>
            <a:prstGeom prst="rect">
              <a:avLst/>
            </a:prstGeom>
            <a:noFill/>
            <a:ln w="9525">
              <a:noFill/>
              <a:miter lim="800000"/>
              <a:headEnd/>
              <a:tailEnd/>
            </a:ln>
            <a:effectLst/>
          </p:spPr>
        </p:pic>
      </p:grpSp>
      <p:sp>
        <p:nvSpPr>
          <p:cNvPr id="6" name="Shape 373"/>
          <p:cNvSpPr txBox="1">
            <a:spLocks/>
          </p:cNvSpPr>
          <p:nvPr/>
        </p:nvSpPr>
        <p:spPr>
          <a:xfrm>
            <a:off x="461021" y="355124"/>
            <a:ext cx="8229600" cy="411161"/>
          </a:xfrm>
          <a:prstGeom prst="rect">
            <a:avLst/>
          </a:prstGeom>
          <a:noFill/>
          <a:ln>
            <a:noFill/>
          </a:ln>
        </p:spPr>
        <p:txBody>
          <a:bodyPr lIns="0" tIns="0" rIns="0" bIns="0" anchor="b" anchorCtr="0">
            <a:noAutofit/>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accent6"/>
              </a:buClr>
              <a:buFont typeface="Arial"/>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buSzPct val="25000"/>
            </a:pPr>
            <a:r>
              <a:rPr lang="en-US" sz="2500" b="1" dirty="0" smtClean="0">
                <a:solidFill>
                  <a:schemeClr val="bg1"/>
                </a:solidFill>
              </a:rPr>
              <a:t>vRealize LogInsight</a:t>
            </a:r>
            <a:endParaRPr lang="en-US" sz="2500" b="1" dirty="0">
              <a:solidFill>
                <a:schemeClr val="bg1"/>
              </a:solidFill>
            </a:endParaRPr>
          </a:p>
        </p:txBody>
      </p:sp>
      <p:sp>
        <p:nvSpPr>
          <p:cNvPr id="7" name="Rounded Rectangular Callout 6"/>
          <p:cNvSpPr/>
          <p:nvPr/>
        </p:nvSpPr>
        <p:spPr>
          <a:xfrm>
            <a:off x="6477000" y="1113693"/>
            <a:ext cx="2463800" cy="654148"/>
          </a:xfrm>
          <a:prstGeom prst="wedgeRoundRectCallout">
            <a:avLst>
              <a:gd name="adj1" fmla="val -85678"/>
              <a:gd name="adj2" fmla="val 107017"/>
              <a:gd name="adj3" fmla="val 16667"/>
            </a:avLst>
          </a:prstGeom>
          <a:solidFill>
            <a:schemeClr val="accent6"/>
          </a:solidFill>
          <a:ln w="19050">
            <a:solidFill>
              <a:schemeClr val="accent6"/>
            </a:solidFill>
            <a:round/>
            <a:headEnd/>
            <a:tailEnd/>
          </a:ln>
          <a:effectLst>
            <a:outerShdw blurRad="50800" dist="38100" dir="5400000" algn="t" rotWithShape="0">
              <a:prstClr val="black">
                <a:alpha val="40000"/>
              </a:prstClr>
            </a:outerShdw>
          </a:effectLst>
        </p:spPr>
        <p:txBody>
          <a:bodyPr wrap="square" lIns="43210" tIns="43210" rIns="43210" bIns="43210" rtlCol="0" anchor="ctr">
            <a:noAutofit/>
          </a:bodyPr>
          <a:lstStyle/>
          <a:p>
            <a:pPr algn="ctr">
              <a:spcAft>
                <a:spcPct val="40000"/>
              </a:spcAft>
            </a:pPr>
            <a:r>
              <a:rPr lang="en-US" sz="1400" dirty="0" err="1">
                <a:solidFill>
                  <a:schemeClr val="bg1"/>
                </a:solidFill>
              </a:rPr>
              <a:t>Visualise</a:t>
            </a:r>
            <a:r>
              <a:rPr lang="en-US" sz="1400" dirty="0">
                <a:solidFill>
                  <a:schemeClr val="bg1"/>
                </a:solidFill>
              </a:rPr>
              <a:t> and </a:t>
            </a:r>
            <a:r>
              <a:rPr lang="en-US" sz="1400" dirty="0" err="1">
                <a:solidFill>
                  <a:schemeClr val="bg1"/>
                </a:solidFill>
              </a:rPr>
              <a:t>anlayse</a:t>
            </a:r>
            <a:r>
              <a:rPr lang="en-US" sz="1400" dirty="0">
                <a:solidFill>
                  <a:schemeClr val="bg1"/>
                </a:solidFill>
              </a:rPr>
              <a:t> all your log data to accelerate RCA</a:t>
            </a:r>
          </a:p>
        </p:txBody>
      </p:sp>
      <p:pic>
        <p:nvPicPr>
          <p:cNvPr id="8" name="Picture 7"/>
          <p:cNvPicPr>
            <a:picLocks noChangeAspect="1"/>
          </p:cNvPicPr>
          <p:nvPr/>
        </p:nvPicPr>
        <p:blipFill>
          <a:blip r:embed="rId4"/>
          <a:stretch>
            <a:fillRect/>
          </a:stretch>
        </p:blipFill>
        <p:spPr>
          <a:xfrm>
            <a:off x="3491701" y="3787521"/>
            <a:ext cx="4125116" cy="2120900"/>
          </a:xfrm>
          <a:prstGeom prst="rect">
            <a:avLst/>
          </a:prstGeom>
          <a:ln>
            <a:solidFill>
              <a:schemeClr val="tx2"/>
            </a:solidFill>
          </a:ln>
          <a:effectLst>
            <a:outerShdw blurRad="50800" dist="38100" dir="2700000" algn="tl" rotWithShape="0">
              <a:srgbClr val="000000">
                <a:alpha val="43000"/>
              </a:srgbClr>
            </a:outerShdw>
          </a:effectLst>
        </p:spPr>
      </p:pic>
      <p:sp>
        <p:nvSpPr>
          <p:cNvPr id="9" name="Rounded Rectangular Callout 8"/>
          <p:cNvSpPr/>
          <p:nvPr/>
        </p:nvSpPr>
        <p:spPr>
          <a:xfrm>
            <a:off x="853439" y="4870446"/>
            <a:ext cx="2274581" cy="697234"/>
          </a:xfrm>
          <a:prstGeom prst="wedgeRoundRectCallout">
            <a:avLst>
              <a:gd name="adj1" fmla="val 73941"/>
              <a:gd name="adj2" fmla="val -63459"/>
              <a:gd name="adj3" fmla="val 16667"/>
            </a:avLst>
          </a:prstGeom>
          <a:solidFill>
            <a:schemeClr val="accent6"/>
          </a:solidFill>
          <a:ln w="19050">
            <a:solidFill>
              <a:schemeClr val="accent6"/>
            </a:solidFill>
            <a:round/>
            <a:headEnd/>
            <a:tailEnd/>
          </a:ln>
          <a:effectLst>
            <a:outerShdw blurRad="50800" dist="38100" dir="5400000" algn="t" rotWithShape="0">
              <a:prstClr val="black">
                <a:alpha val="40000"/>
              </a:prstClr>
            </a:outerShdw>
          </a:effectLst>
        </p:spPr>
        <p:txBody>
          <a:bodyPr wrap="square" lIns="43210" tIns="43210" rIns="43210" bIns="43210" rtlCol="0" anchor="ctr">
            <a:noAutofit/>
          </a:bodyPr>
          <a:lstStyle/>
          <a:p>
            <a:pPr algn="ctr">
              <a:spcAft>
                <a:spcPct val="40000"/>
              </a:spcAft>
            </a:pPr>
            <a:r>
              <a:rPr lang="en-US" sz="1400" dirty="0">
                <a:solidFill>
                  <a:schemeClr val="bg1"/>
                </a:solidFill>
              </a:rPr>
              <a:t>Machine Learning helps to identify anomalies, trends</a:t>
            </a:r>
          </a:p>
        </p:txBody>
      </p:sp>
    </p:spTree>
    <p:extLst>
      <p:ext uri="{BB962C8B-B14F-4D97-AF65-F5344CB8AC3E}">
        <p14:creationId xmlns:p14="http://schemas.microsoft.com/office/powerpoint/2010/main" val="1298454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2"/>
          <p:cNvSpPr txBox="1">
            <a:spLocks/>
          </p:cNvSpPr>
          <p:nvPr/>
        </p:nvSpPr>
        <p:spPr bwMode="auto">
          <a:xfrm>
            <a:off x="1221175" y="1748653"/>
            <a:ext cx="4717345" cy="1015663"/>
          </a:xfrm>
          <a:prstGeom prst="rect">
            <a:avLst/>
          </a:prstGeom>
          <a:noFill/>
          <a:ln w="9525">
            <a:noFill/>
            <a:miter lim="800000"/>
            <a:headEnd/>
            <a:tailEnd/>
          </a:ln>
        </p:spPr>
        <p:txBody>
          <a:bodyPr wrap="square" lIns="0" tIns="0" rIns="0" bIns="0">
            <a:spAutoFit/>
          </a:bodyPr>
          <a:lstStyle/>
          <a:p>
            <a:pPr>
              <a:lnSpc>
                <a:spcPct val="110000"/>
              </a:lnSpc>
              <a:spcBef>
                <a:spcPts val="600"/>
              </a:spcBef>
            </a:pPr>
            <a:r>
              <a:rPr lang="en-US" b="1" dirty="0" smtClean="0">
                <a:solidFill>
                  <a:schemeClr val="tx1">
                    <a:lumMod val="50000"/>
                  </a:schemeClr>
                </a:solidFill>
              </a:rPr>
              <a:t>Purpose built </a:t>
            </a:r>
            <a:r>
              <a:rPr lang="en-US" b="1" dirty="0">
                <a:solidFill>
                  <a:schemeClr val="tx1">
                    <a:lumMod val="50000"/>
                  </a:schemeClr>
                </a:solidFill>
              </a:rPr>
              <a:t>for C</a:t>
            </a:r>
            <a:r>
              <a:rPr lang="en-US" b="1" dirty="0" smtClean="0">
                <a:solidFill>
                  <a:schemeClr val="tx1">
                    <a:lumMod val="50000"/>
                  </a:schemeClr>
                </a:solidFill>
              </a:rPr>
              <a:t>loud era</a:t>
            </a:r>
            <a:endParaRPr lang="en-US" b="1" dirty="0">
              <a:solidFill>
                <a:schemeClr val="tx1">
                  <a:lumMod val="50000"/>
                </a:schemeClr>
              </a:solidFill>
            </a:endParaRPr>
          </a:p>
          <a:p>
            <a:pPr marL="285750" lvl="0" indent="-285750">
              <a:lnSpc>
                <a:spcPct val="110000"/>
              </a:lnSpc>
              <a:buFont typeface="Arial"/>
              <a:buChar char="•"/>
            </a:pPr>
            <a:r>
              <a:rPr lang="en-US" sz="1400" dirty="0" smtClean="0">
                <a:solidFill>
                  <a:srgbClr val="555457"/>
                </a:solidFill>
              </a:rPr>
              <a:t>Self-learning predictive analytics and smart alerts </a:t>
            </a:r>
          </a:p>
          <a:p>
            <a:pPr marL="285750" indent="-285750">
              <a:lnSpc>
                <a:spcPct val="110000"/>
              </a:lnSpc>
              <a:buSzPts val="1600"/>
              <a:buFont typeface="Arial"/>
              <a:buChar char="•"/>
            </a:pPr>
            <a:r>
              <a:rPr lang="en-US" sz="1400" dirty="0" smtClean="0">
                <a:solidFill>
                  <a:srgbClr val="555457"/>
                </a:solidFill>
              </a:rPr>
              <a:t>Capacity </a:t>
            </a:r>
            <a:r>
              <a:rPr lang="en-US" sz="1400" dirty="0">
                <a:solidFill>
                  <a:srgbClr val="555457"/>
                </a:solidFill>
              </a:rPr>
              <a:t>optimization across virtual and physical </a:t>
            </a:r>
            <a:r>
              <a:rPr lang="en-US" sz="1400" dirty="0" smtClean="0">
                <a:solidFill>
                  <a:srgbClr val="555457"/>
                </a:solidFill>
              </a:rPr>
              <a:t>stack</a:t>
            </a:r>
          </a:p>
          <a:p>
            <a:pPr marL="285750" indent="-285750">
              <a:lnSpc>
                <a:spcPct val="110000"/>
              </a:lnSpc>
              <a:buSzPts val="1600"/>
              <a:buFont typeface="Arial"/>
              <a:buChar char="•"/>
            </a:pPr>
            <a:r>
              <a:rPr lang="en-US" sz="1400" dirty="0" smtClean="0">
                <a:solidFill>
                  <a:srgbClr val="555457"/>
                </a:solidFill>
              </a:rPr>
              <a:t>Scale-out architecture to support Cloud scale</a:t>
            </a:r>
            <a:endParaRPr lang="en-US" sz="1400" dirty="0">
              <a:solidFill>
                <a:srgbClr val="555457"/>
              </a:solidFill>
            </a:endParaRPr>
          </a:p>
        </p:txBody>
      </p:sp>
      <p:sp>
        <p:nvSpPr>
          <p:cNvPr id="3" name="Text Placeholder 2"/>
          <p:cNvSpPr txBox="1">
            <a:spLocks/>
          </p:cNvSpPr>
          <p:nvPr/>
        </p:nvSpPr>
        <p:spPr bwMode="auto">
          <a:xfrm>
            <a:off x="1237928" y="2869971"/>
            <a:ext cx="4725992" cy="775084"/>
          </a:xfrm>
          <a:prstGeom prst="rect">
            <a:avLst/>
          </a:prstGeom>
          <a:noFill/>
          <a:ln w="9525">
            <a:noFill/>
            <a:miter lim="800000"/>
            <a:headEnd/>
            <a:tailEnd/>
          </a:ln>
        </p:spPr>
        <p:txBody>
          <a:bodyPr wrap="square" lIns="0" tIns="0" rIns="0" bIns="0">
            <a:spAutoFit/>
          </a:bodyPr>
          <a:lstStyle/>
          <a:p>
            <a:pPr lvl="0">
              <a:lnSpc>
                <a:spcPct val="110000"/>
              </a:lnSpc>
            </a:pPr>
            <a:r>
              <a:rPr lang="en-US" b="1" dirty="0" smtClean="0">
                <a:solidFill>
                  <a:srgbClr val="39383A"/>
                </a:solidFill>
              </a:rPr>
              <a:t>Single pane of glass</a:t>
            </a:r>
          </a:p>
          <a:p>
            <a:pPr marL="285750" indent="-285750">
              <a:lnSpc>
                <a:spcPct val="110000"/>
              </a:lnSpc>
              <a:buFont typeface="Arial"/>
              <a:buChar char="•"/>
            </a:pPr>
            <a:r>
              <a:rPr lang="en-US" sz="1400" dirty="0" smtClean="0">
                <a:solidFill>
                  <a:srgbClr val="555457"/>
                </a:solidFill>
              </a:rPr>
              <a:t>Accelerate root </a:t>
            </a:r>
            <a:r>
              <a:rPr lang="en-US" sz="1400" dirty="0">
                <a:solidFill>
                  <a:srgbClr val="555457"/>
                </a:solidFill>
              </a:rPr>
              <a:t>cause </a:t>
            </a:r>
            <a:r>
              <a:rPr lang="en-US" sz="1400" dirty="0" smtClean="0">
                <a:solidFill>
                  <a:srgbClr val="555457"/>
                </a:solidFill>
              </a:rPr>
              <a:t>analysis across the full infra stack</a:t>
            </a:r>
            <a:endParaRPr lang="en-US" sz="1400" dirty="0">
              <a:solidFill>
                <a:srgbClr val="555457"/>
              </a:solidFill>
            </a:endParaRPr>
          </a:p>
          <a:p>
            <a:pPr marL="285750" lvl="0" indent="-285750">
              <a:lnSpc>
                <a:spcPct val="110000"/>
              </a:lnSpc>
              <a:buFont typeface="Arial"/>
              <a:buChar char="•"/>
            </a:pPr>
            <a:r>
              <a:rPr lang="en-US" sz="1400" dirty="0" smtClean="0">
                <a:solidFill>
                  <a:srgbClr val="555457"/>
                </a:solidFill>
              </a:rPr>
              <a:t>From summary dashboards to detailed logs fully integrated</a:t>
            </a:r>
          </a:p>
        </p:txBody>
      </p:sp>
      <p:sp>
        <p:nvSpPr>
          <p:cNvPr id="4" name="Text Placeholder 2"/>
          <p:cNvSpPr txBox="1">
            <a:spLocks/>
          </p:cNvSpPr>
          <p:nvPr/>
        </p:nvSpPr>
        <p:spPr bwMode="auto">
          <a:xfrm>
            <a:off x="1233875" y="3842774"/>
            <a:ext cx="4488813" cy="1231106"/>
          </a:xfrm>
          <a:prstGeom prst="rect">
            <a:avLst/>
          </a:prstGeom>
          <a:noFill/>
          <a:ln w="9525">
            <a:noFill/>
            <a:miter lim="800000"/>
            <a:headEnd/>
            <a:tailEnd/>
          </a:ln>
        </p:spPr>
        <p:txBody>
          <a:bodyPr wrap="square" lIns="0" tIns="0" rIns="0" bIns="0">
            <a:spAutoFit/>
          </a:bodyPr>
          <a:lstStyle/>
          <a:p>
            <a:pPr lvl="0">
              <a:lnSpc>
                <a:spcPct val="110000"/>
              </a:lnSpc>
            </a:pPr>
            <a:r>
              <a:rPr lang="en-US" b="1" dirty="0" smtClean="0">
                <a:solidFill>
                  <a:srgbClr val="39383A"/>
                </a:solidFill>
              </a:rPr>
              <a:t>Fast time to value</a:t>
            </a:r>
          </a:p>
          <a:p>
            <a:pPr marL="285750" lvl="0" indent="-285750">
              <a:lnSpc>
                <a:spcPct val="110000"/>
              </a:lnSpc>
              <a:buFont typeface="Arial"/>
              <a:buChar char="•"/>
            </a:pPr>
            <a:r>
              <a:rPr lang="en-US" sz="1400" dirty="0" smtClean="0">
                <a:solidFill>
                  <a:srgbClr val="555457"/>
                </a:solidFill>
              </a:rPr>
              <a:t>Fast and easy deployment as a virtual appliance</a:t>
            </a:r>
          </a:p>
          <a:p>
            <a:pPr marL="285750" lvl="0" indent="-285750">
              <a:lnSpc>
                <a:spcPct val="110000"/>
              </a:lnSpc>
              <a:buFont typeface="Arial"/>
              <a:buChar char="•"/>
            </a:pPr>
            <a:r>
              <a:rPr lang="en-US" sz="1400" dirty="0" smtClean="0">
                <a:solidFill>
                  <a:srgbClr val="555457"/>
                </a:solidFill>
              </a:rPr>
              <a:t>Purpose built management packs for simple 3</a:t>
            </a:r>
            <a:r>
              <a:rPr lang="en-US" sz="1400" baseline="30000" dirty="0" smtClean="0">
                <a:solidFill>
                  <a:srgbClr val="555457"/>
                </a:solidFill>
              </a:rPr>
              <a:t>rd</a:t>
            </a:r>
            <a:r>
              <a:rPr lang="en-US" sz="1400" dirty="0" smtClean="0">
                <a:solidFill>
                  <a:srgbClr val="555457"/>
                </a:solidFill>
              </a:rPr>
              <a:t> party integration</a:t>
            </a:r>
          </a:p>
          <a:p>
            <a:pPr marL="285750" lvl="0" indent="-285750">
              <a:buFont typeface="Arial"/>
              <a:buChar char="•"/>
            </a:pPr>
            <a:endParaRPr lang="en-US" sz="1400" dirty="0">
              <a:solidFill>
                <a:schemeClr val="tx2"/>
              </a:solidFill>
            </a:endParaRPr>
          </a:p>
        </p:txBody>
      </p:sp>
      <p:grpSp>
        <p:nvGrpSpPr>
          <p:cNvPr id="5" name="Group 4"/>
          <p:cNvGrpSpPr/>
          <p:nvPr/>
        </p:nvGrpSpPr>
        <p:grpSpPr>
          <a:xfrm>
            <a:off x="597418" y="1729222"/>
            <a:ext cx="451074" cy="495732"/>
            <a:chOff x="259598" y="3181134"/>
            <a:chExt cx="451074" cy="495732"/>
          </a:xfrm>
        </p:grpSpPr>
        <p:grpSp>
          <p:nvGrpSpPr>
            <p:cNvPr id="6" name="Group 4"/>
            <p:cNvGrpSpPr/>
            <p:nvPr/>
          </p:nvGrpSpPr>
          <p:grpSpPr bwMode="gray">
            <a:xfrm>
              <a:off x="259598" y="3181134"/>
              <a:ext cx="451074" cy="495732"/>
              <a:chOff x="9512111" y="4374388"/>
              <a:chExt cx="2184048" cy="2399653"/>
            </a:xfrm>
          </p:grpSpPr>
          <p:sp>
            <p:nvSpPr>
              <p:cNvPr id="8" name="Oval 7"/>
              <p:cNvSpPr/>
              <p:nvPr/>
            </p:nvSpPr>
            <p:spPr bwMode="gray">
              <a:xfrm>
                <a:off x="9512111" y="6342814"/>
                <a:ext cx="2184048" cy="431227"/>
              </a:xfrm>
              <a:prstGeom prst="ellipse">
                <a:avLst/>
              </a:prstGeom>
              <a:gradFill flip="none" rotWithShape="1">
                <a:gsLst>
                  <a:gs pos="0">
                    <a:schemeClr val="tx1">
                      <a:lumMod val="0"/>
                      <a:alpha val="59000"/>
                    </a:schemeClr>
                  </a:gs>
                  <a:gs pos="100000">
                    <a:schemeClr val="tx1">
                      <a:alpha val="0"/>
                    </a:schemeClr>
                  </a:gs>
                </a:gsLst>
                <a:path path="shape">
                  <a:fillToRect l="50000" t="50000" r="50000" b="50000"/>
                </a:path>
                <a:tileRect/>
              </a:gradFill>
              <a:ln w="19050">
                <a:noFill/>
                <a:round/>
                <a:headEnd/>
                <a:tailEnd/>
              </a:ln>
            </p:spPr>
            <p:txBody>
              <a:bodyPr wrap="none" lIns="0" tIns="0" rIns="0" bIns="0" rtlCol="0" anchor="ctr"/>
              <a:lstStyle/>
              <a:p>
                <a:pPr defTabSz="609448" fontAlgn="auto">
                  <a:spcBef>
                    <a:spcPts val="0"/>
                  </a:spcBef>
                  <a:spcAft>
                    <a:spcPts val="0"/>
                  </a:spcAft>
                </a:pPr>
                <a:endParaRPr lang="en-US" sz="600" b="1" cap="all" dirty="0">
                  <a:solidFill>
                    <a:srgbClr val="FFFFFF"/>
                  </a:solidFill>
                  <a:latin typeface="Arial"/>
                  <a:ea typeface="ＭＳ Ｐゴシック"/>
                </a:endParaRPr>
              </a:p>
            </p:txBody>
          </p:sp>
          <p:grpSp>
            <p:nvGrpSpPr>
              <p:cNvPr id="9" name="Group 6"/>
              <p:cNvGrpSpPr/>
              <p:nvPr/>
            </p:nvGrpSpPr>
            <p:grpSpPr bwMode="gray">
              <a:xfrm>
                <a:off x="9512111" y="4374388"/>
                <a:ext cx="2184048" cy="2184038"/>
                <a:chOff x="3662853" y="2268215"/>
                <a:chExt cx="1820820" cy="1820819"/>
              </a:xfrm>
              <a:effectLst/>
            </p:grpSpPr>
            <p:sp>
              <p:nvSpPr>
                <p:cNvPr id="10" name="Oval 7"/>
                <p:cNvSpPr/>
                <p:nvPr/>
              </p:nvSpPr>
              <p:spPr bwMode="gray">
                <a:xfrm>
                  <a:off x="3662853" y="2268215"/>
                  <a:ext cx="1820820" cy="1820819"/>
                </a:xfrm>
                <a:prstGeom prst="ellipse">
                  <a:avLst/>
                </a:prstGeom>
                <a:gradFill flip="none" rotWithShape="1">
                  <a:gsLst>
                    <a:gs pos="20000">
                      <a:schemeClr val="accent1">
                        <a:lumMod val="75000"/>
                      </a:schemeClr>
                    </a:gs>
                    <a:gs pos="50000">
                      <a:schemeClr val="accent1"/>
                    </a:gs>
                    <a:gs pos="80000">
                      <a:schemeClr val="accent1">
                        <a:lumMod val="75000"/>
                      </a:schemeClr>
                    </a:gs>
                  </a:gsLst>
                  <a:lin ang="13500000" scaled="1"/>
                  <a:tileRect/>
                </a:gradFill>
                <a:ln w="31750">
                  <a:gradFill flip="none" rotWithShape="1">
                    <a:gsLst>
                      <a:gs pos="50000">
                        <a:srgbClr val="FFFFFF">
                          <a:lumMod val="95000"/>
                        </a:srgbClr>
                      </a:gs>
                      <a:gs pos="0">
                        <a:srgbClr val="FFFFFF">
                          <a:lumMod val="65000"/>
                        </a:srgbClr>
                      </a:gs>
                      <a:gs pos="100000">
                        <a:srgbClr val="FFFFFF">
                          <a:lumMod val="65000"/>
                        </a:srgbClr>
                      </a:gs>
                    </a:gsLst>
                    <a:lin ang="10800000" scaled="1"/>
                    <a:tileRect/>
                  </a:gradFill>
                  <a:round/>
                  <a:headEnd/>
                  <a:tailEnd/>
                </a:ln>
                <a:effectLst>
                  <a:innerShdw blurRad="152400">
                    <a:prstClr val="black"/>
                  </a:innerShdw>
                  <a:reflection blurRad="127000" stA="41000" endPos="23000" dir="5400000" sy="-100000" algn="bl" rotWithShape="0"/>
                </a:effectLst>
              </p:spPr>
              <p:txBody>
                <a:bodyPr wrap="none" lIns="0" tIns="0" rIns="0" bIns="0" rtlCol="0" anchor="ctr"/>
                <a:lstStyle/>
                <a:p>
                  <a:pPr defTabSz="609448" fontAlgn="auto">
                    <a:spcBef>
                      <a:spcPts val="0"/>
                    </a:spcBef>
                    <a:spcAft>
                      <a:spcPts val="0"/>
                    </a:spcAft>
                  </a:pPr>
                  <a:endParaRPr lang="en-US" sz="600" b="1" kern="0" cap="all" dirty="0">
                    <a:solidFill>
                      <a:srgbClr val="FFFFFF"/>
                    </a:solidFill>
                    <a:latin typeface="Arial"/>
                    <a:ea typeface="ＭＳ Ｐゴシック"/>
                  </a:endParaRPr>
                </a:p>
              </p:txBody>
            </p:sp>
            <p:sp>
              <p:nvSpPr>
                <p:cNvPr id="11" name="Oval 10"/>
                <p:cNvSpPr>
                  <a:spLocks noChangeAspect="1"/>
                </p:cNvSpPr>
                <p:nvPr/>
              </p:nvSpPr>
              <p:spPr bwMode="gray">
                <a:xfrm>
                  <a:off x="3730483" y="2335844"/>
                  <a:ext cx="1685560" cy="1685560"/>
                </a:xfrm>
                <a:prstGeom prst="ellipse">
                  <a:avLst/>
                </a:prstGeom>
                <a:gradFill flip="none" rotWithShape="1">
                  <a:gsLst>
                    <a:gs pos="63000">
                      <a:schemeClr val="bg1">
                        <a:alpha val="0"/>
                      </a:schemeClr>
                    </a:gs>
                    <a:gs pos="0">
                      <a:schemeClr val="bg1">
                        <a:alpha val="75000"/>
                      </a:schemeClr>
                    </a:gs>
                    <a:gs pos="12000">
                      <a:schemeClr val="bg1">
                        <a:alpha val="50000"/>
                      </a:schemeClr>
                    </a:gs>
                  </a:gsLst>
                  <a:lin ang="5400000" scaled="1"/>
                  <a:tileRect/>
                </a:gradFill>
                <a:ln w="9525" cap="flat" cmpd="sng" algn="ctr">
                  <a:noFill/>
                  <a:prstDash val="solid"/>
                  <a:round/>
                  <a:headEnd type="none" w="med" len="med"/>
                  <a:tailEnd type="none" w="med" len="med"/>
                </a:ln>
                <a:effectLst/>
              </p:spPr>
              <p:txBody>
                <a:bodyPr wrap="none" lIns="0" tIns="0" rIns="0" bIns="0" rtlCol="0" anchor="ctr"/>
                <a:lstStyle/>
                <a:p>
                  <a:pPr fontAlgn="auto">
                    <a:spcBef>
                      <a:spcPts val="0"/>
                    </a:spcBef>
                    <a:spcAft>
                      <a:spcPts val="0"/>
                    </a:spcAft>
                  </a:pPr>
                  <a:endParaRPr lang="en-US" sz="600" b="1" cap="all" dirty="0">
                    <a:solidFill>
                      <a:srgbClr val="FFFFFF"/>
                    </a:solidFill>
                    <a:latin typeface="Arial"/>
                    <a:ea typeface="ＭＳ Ｐゴシック"/>
                  </a:endParaRPr>
                </a:p>
              </p:txBody>
            </p:sp>
          </p:grpSp>
        </p:grpSp>
        <p:sp>
          <p:nvSpPr>
            <p:cNvPr id="7" name="Rectangle 6"/>
            <p:cNvSpPr/>
            <p:nvPr/>
          </p:nvSpPr>
          <p:spPr>
            <a:xfrm>
              <a:off x="328682" y="3200537"/>
              <a:ext cx="312906" cy="369332"/>
            </a:xfrm>
            <a:prstGeom prst="rect">
              <a:avLst/>
            </a:prstGeom>
          </p:spPr>
          <p:txBody>
            <a:bodyPr wrap="none">
              <a:spAutoFit/>
            </a:bodyPr>
            <a:lstStyle/>
            <a:p>
              <a:pPr defTabSz="1625620" fontAlgn="auto">
                <a:spcBef>
                  <a:spcPts val="0"/>
                </a:spcBef>
                <a:spcAft>
                  <a:spcPts val="0"/>
                </a:spcAft>
              </a:pPr>
              <a:r>
                <a:rPr lang="en-US" sz="1800" b="1" cap="all" dirty="0" smtClean="0">
                  <a:solidFill>
                    <a:srgbClr val="0095D3">
                      <a:lumMod val="20000"/>
                      <a:lumOff val="80000"/>
                    </a:srgbClr>
                  </a:solidFill>
                  <a:latin typeface="Arial"/>
                  <a:ea typeface="ＭＳ Ｐゴシック"/>
                </a:rPr>
                <a:t>1</a:t>
              </a:r>
            </a:p>
          </p:txBody>
        </p:sp>
      </p:grpSp>
      <p:grpSp>
        <p:nvGrpSpPr>
          <p:cNvPr id="12" name="Group 11"/>
          <p:cNvGrpSpPr/>
          <p:nvPr/>
        </p:nvGrpSpPr>
        <p:grpSpPr>
          <a:xfrm>
            <a:off x="614172" y="2889976"/>
            <a:ext cx="451074" cy="495732"/>
            <a:chOff x="259598" y="3181134"/>
            <a:chExt cx="451074" cy="495732"/>
          </a:xfrm>
        </p:grpSpPr>
        <p:grpSp>
          <p:nvGrpSpPr>
            <p:cNvPr id="13" name="Group 4"/>
            <p:cNvGrpSpPr/>
            <p:nvPr/>
          </p:nvGrpSpPr>
          <p:grpSpPr bwMode="gray">
            <a:xfrm>
              <a:off x="259598" y="3181134"/>
              <a:ext cx="451074" cy="495732"/>
              <a:chOff x="9512111" y="4374388"/>
              <a:chExt cx="2184048" cy="2399653"/>
            </a:xfrm>
          </p:grpSpPr>
          <p:sp>
            <p:nvSpPr>
              <p:cNvPr id="15" name="Oval 14"/>
              <p:cNvSpPr/>
              <p:nvPr/>
            </p:nvSpPr>
            <p:spPr bwMode="gray">
              <a:xfrm>
                <a:off x="9512111" y="6342814"/>
                <a:ext cx="2184048" cy="431227"/>
              </a:xfrm>
              <a:prstGeom prst="ellipse">
                <a:avLst/>
              </a:prstGeom>
              <a:gradFill flip="none" rotWithShape="1">
                <a:gsLst>
                  <a:gs pos="0">
                    <a:schemeClr val="tx1">
                      <a:lumMod val="0"/>
                      <a:alpha val="59000"/>
                    </a:schemeClr>
                  </a:gs>
                  <a:gs pos="100000">
                    <a:schemeClr val="tx1">
                      <a:alpha val="0"/>
                    </a:schemeClr>
                  </a:gs>
                </a:gsLst>
                <a:path path="shape">
                  <a:fillToRect l="50000" t="50000" r="50000" b="50000"/>
                </a:path>
                <a:tileRect/>
              </a:gradFill>
              <a:ln w="19050">
                <a:noFill/>
                <a:round/>
                <a:headEnd/>
                <a:tailEnd/>
              </a:ln>
            </p:spPr>
            <p:txBody>
              <a:bodyPr wrap="none" lIns="0" tIns="0" rIns="0" bIns="0" rtlCol="0" anchor="ctr"/>
              <a:lstStyle/>
              <a:p>
                <a:pPr defTabSz="609448" fontAlgn="auto">
                  <a:spcBef>
                    <a:spcPts val="0"/>
                  </a:spcBef>
                  <a:spcAft>
                    <a:spcPts val="0"/>
                  </a:spcAft>
                </a:pPr>
                <a:endParaRPr lang="en-US" sz="600" b="1" cap="all" dirty="0">
                  <a:solidFill>
                    <a:srgbClr val="FFFFFF"/>
                  </a:solidFill>
                  <a:latin typeface="Arial"/>
                  <a:ea typeface="ＭＳ Ｐゴシック"/>
                </a:endParaRPr>
              </a:p>
            </p:txBody>
          </p:sp>
          <p:grpSp>
            <p:nvGrpSpPr>
              <p:cNvPr id="16" name="Group 6"/>
              <p:cNvGrpSpPr/>
              <p:nvPr/>
            </p:nvGrpSpPr>
            <p:grpSpPr bwMode="gray">
              <a:xfrm>
                <a:off x="9512111" y="4374388"/>
                <a:ext cx="2184048" cy="2184038"/>
                <a:chOff x="3662853" y="2268215"/>
                <a:chExt cx="1820820" cy="1820819"/>
              </a:xfrm>
              <a:effectLst/>
            </p:grpSpPr>
            <p:sp>
              <p:nvSpPr>
                <p:cNvPr id="17" name="Oval 7"/>
                <p:cNvSpPr/>
                <p:nvPr/>
              </p:nvSpPr>
              <p:spPr bwMode="gray">
                <a:xfrm>
                  <a:off x="3662853" y="2268215"/>
                  <a:ext cx="1820820" cy="1820819"/>
                </a:xfrm>
                <a:prstGeom prst="ellipse">
                  <a:avLst/>
                </a:prstGeom>
                <a:gradFill flip="none" rotWithShape="1">
                  <a:gsLst>
                    <a:gs pos="20000">
                      <a:schemeClr val="accent1">
                        <a:lumMod val="75000"/>
                      </a:schemeClr>
                    </a:gs>
                    <a:gs pos="50000">
                      <a:schemeClr val="accent1"/>
                    </a:gs>
                    <a:gs pos="80000">
                      <a:schemeClr val="accent1">
                        <a:lumMod val="75000"/>
                      </a:schemeClr>
                    </a:gs>
                  </a:gsLst>
                  <a:lin ang="13500000" scaled="1"/>
                  <a:tileRect/>
                </a:gradFill>
                <a:ln w="31750">
                  <a:gradFill flip="none" rotWithShape="1">
                    <a:gsLst>
                      <a:gs pos="50000">
                        <a:srgbClr val="FFFFFF">
                          <a:lumMod val="95000"/>
                        </a:srgbClr>
                      </a:gs>
                      <a:gs pos="0">
                        <a:srgbClr val="FFFFFF">
                          <a:lumMod val="65000"/>
                        </a:srgbClr>
                      </a:gs>
                      <a:gs pos="100000">
                        <a:srgbClr val="FFFFFF">
                          <a:lumMod val="65000"/>
                        </a:srgbClr>
                      </a:gs>
                    </a:gsLst>
                    <a:lin ang="10800000" scaled="1"/>
                    <a:tileRect/>
                  </a:gradFill>
                  <a:round/>
                  <a:headEnd/>
                  <a:tailEnd/>
                </a:ln>
                <a:effectLst>
                  <a:innerShdw blurRad="152400">
                    <a:prstClr val="black"/>
                  </a:innerShdw>
                  <a:reflection blurRad="127000" stA="41000" endPos="23000" dir="5400000" sy="-100000" algn="bl" rotWithShape="0"/>
                </a:effectLst>
              </p:spPr>
              <p:txBody>
                <a:bodyPr wrap="none" lIns="0" tIns="0" rIns="0" bIns="0" rtlCol="0" anchor="ctr"/>
                <a:lstStyle/>
                <a:p>
                  <a:pPr defTabSz="609448" fontAlgn="auto">
                    <a:spcBef>
                      <a:spcPts val="0"/>
                    </a:spcBef>
                    <a:spcAft>
                      <a:spcPts val="0"/>
                    </a:spcAft>
                  </a:pPr>
                  <a:endParaRPr lang="en-US" sz="600" b="1" kern="0" cap="all" dirty="0">
                    <a:solidFill>
                      <a:srgbClr val="FFFFFF"/>
                    </a:solidFill>
                    <a:latin typeface="Arial"/>
                    <a:ea typeface="ＭＳ Ｐゴシック"/>
                  </a:endParaRPr>
                </a:p>
              </p:txBody>
            </p:sp>
            <p:sp>
              <p:nvSpPr>
                <p:cNvPr id="18" name="Oval 17"/>
                <p:cNvSpPr>
                  <a:spLocks noChangeAspect="1"/>
                </p:cNvSpPr>
                <p:nvPr/>
              </p:nvSpPr>
              <p:spPr bwMode="gray">
                <a:xfrm>
                  <a:off x="3730483" y="2335844"/>
                  <a:ext cx="1685560" cy="1685560"/>
                </a:xfrm>
                <a:prstGeom prst="ellipse">
                  <a:avLst/>
                </a:prstGeom>
                <a:gradFill flip="none" rotWithShape="1">
                  <a:gsLst>
                    <a:gs pos="63000">
                      <a:schemeClr val="bg1">
                        <a:alpha val="0"/>
                      </a:schemeClr>
                    </a:gs>
                    <a:gs pos="0">
                      <a:schemeClr val="bg1">
                        <a:alpha val="75000"/>
                      </a:schemeClr>
                    </a:gs>
                    <a:gs pos="12000">
                      <a:schemeClr val="bg1">
                        <a:alpha val="50000"/>
                      </a:schemeClr>
                    </a:gs>
                  </a:gsLst>
                  <a:lin ang="5400000" scaled="1"/>
                  <a:tileRect/>
                </a:gradFill>
                <a:ln w="9525" cap="flat" cmpd="sng" algn="ctr">
                  <a:noFill/>
                  <a:prstDash val="solid"/>
                  <a:round/>
                  <a:headEnd type="none" w="med" len="med"/>
                  <a:tailEnd type="none" w="med" len="med"/>
                </a:ln>
                <a:effectLst/>
              </p:spPr>
              <p:txBody>
                <a:bodyPr wrap="none" lIns="0" tIns="0" rIns="0" bIns="0" rtlCol="0" anchor="ctr"/>
                <a:lstStyle/>
                <a:p>
                  <a:pPr fontAlgn="auto">
                    <a:spcBef>
                      <a:spcPts val="0"/>
                    </a:spcBef>
                    <a:spcAft>
                      <a:spcPts val="0"/>
                    </a:spcAft>
                  </a:pPr>
                  <a:endParaRPr lang="en-US" sz="600" b="1" cap="all" dirty="0">
                    <a:solidFill>
                      <a:srgbClr val="FFFFFF"/>
                    </a:solidFill>
                    <a:latin typeface="Arial"/>
                    <a:ea typeface="ＭＳ Ｐゴシック"/>
                  </a:endParaRPr>
                </a:p>
              </p:txBody>
            </p:sp>
          </p:grpSp>
        </p:grpSp>
        <p:sp>
          <p:nvSpPr>
            <p:cNvPr id="14" name="Rectangle 13"/>
            <p:cNvSpPr/>
            <p:nvPr/>
          </p:nvSpPr>
          <p:spPr>
            <a:xfrm>
              <a:off x="328682" y="3200537"/>
              <a:ext cx="312907" cy="369332"/>
            </a:xfrm>
            <a:prstGeom prst="rect">
              <a:avLst/>
            </a:prstGeom>
          </p:spPr>
          <p:txBody>
            <a:bodyPr wrap="none">
              <a:spAutoFit/>
            </a:bodyPr>
            <a:lstStyle/>
            <a:p>
              <a:pPr defTabSz="1625620" fontAlgn="auto">
                <a:spcBef>
                  <a:spcPts val="0"/>
                </a:spcBef>
                <a:spcAft>
                  <a:spcPts val="0"/>
                </a:spcAft>
              </a:pPr>
              <a:r>
                <a:rPr lang="en-US" sz="1800" b="1" cap="all" dirty="0" smtClean="0">
                  <a:solidFill>
                    <a:srgbClr val="0095D3">
                      <a:lumMod val="20000"/>
                      <a:lumOff val="80000"/>
                    </a:srgbClr>
                  </a:solidFill>
                  <a:latin typeface="Arial"/>
                  <a:ea typeface="ＭＳ Ｐゴシック"/>
                </a:rPr>
                <a:t>2</a:t>
              </a:r>
            </a:p>
          </p:txBody>
        </p:sp>
      </p:grpSp>
      <p:grpSp>
        <p:nvGrpSpPr>
          <p:cNvPr id="19" name="Group 18"/>
          <p:cNvGrpSpPr/>
          <p:nvPr/>
        </p:nvGrpSpPr>
        <p:grpSpPr>
          <a:xfrm>
            <a:off x="610118" y="3835249"/>
            <a:ext cx="451074" cy="495732"/>
            <a:chOff x="259598" y="3181134"/>
            <a:chExt cx="451074" cy="495732"/>
          </a:xfrm>
        </p:grpSpPr>
        <p:grpSp>
          <p:nvGrpSpPr>
            <p:cNvPr id="20" name="Group 4"/>
            <p:cNvGrpSpPr/>
            <p:nvPr/>
          </p:nvGrpSpPr>
          <p:grpSpPr bwMode="gray">
            <a:xfrm>
              <a:off x="259598" y="3181134"/>
              <a:ext cx="451074" cy="495732"/>
              <a:chOff x="9512111" y="4374388"/>
              <a:chExt cx="2184048" cy="2399653"/>
            </a:xfrm>
          </p:grpSpPr>
          <p:sp>
            <p:nvSpPr>
              <p:cNvPr id="22" name="Oval 21"/>
              <p:cNvSpPr/>
              <p:nvPr/>
            </p:nvSpPr>
            <p:spPr bwMode="gray">
              <a:xfrm>
                <a:off x="9512111" y="6342814"/>
                <a:ext cx="2184048" cy="431227"/>
              </a:xfrm>
              <a:prstGeom prst="ellipse">
                <a:avLst/>
              </a:prstGeom>
              <a:gradFill flip="none" rotWithShape="1">
                <a:gsLst>
                  <a:gs pos="0">
                    <a:schemeClr val="tx1">
                      <a:lumMod val="0"/>
                      <a:alpha val="59000"/>
                    </a:schemeClr>
                  </a:gs>
                  <a:gs pos="100000">
                    <a:schemeClr val="tx1">
                      <a:alpha val="0"/>
                    </a:schemeClr>
                  </a:gs>
                </a:gsLst>
                <a:path path="shape">
                  <a:fillToRect l="50000" t="50000" r="50000" b="50000"/>
                </a:path>
                <a:tileRect/>
              </a:gradFill>
              <a:ln w="19050">
                <a:noFill/>
                <a:round/>
                <a:headEnd/>
                <a:tailEnd/>
              </a:ln>
            </p:spPr>
            <p:txBody>
              <a:bodyPr wrap="none" lIns="0" tIns="0" rIns="0" bIns="0" rtlCol="0" anchor="ctr"/>
              <a:lstStyle/>
              <a:p>
                <a:pPr defTabSz="609448" fontAlgn="auto">
                  <a:spcBef>
                    <a:spcPts val="0"/>
                  </a:spcBef>
                  <a:spcAft>
                    <a:spcPts val="0"/>
                  </a:spcAft>
                </a:pPr>
                <a:endParaRPr lang="en-US" sz="600" b="1" cap="all" dirty="0">
                  <a:solidFill>
                    <a:srgbClr val="FFFFFF"/>
                  </a:solidFill>
                  <a:latin typeface="Arial"/>
                  <a:ea typeface="ＭＳ Ｐゴシック"/>
                </a:endParaRPr>
              </a:p>
            </p:txBody>
          </p:sp>
          <p:grpSp>
            <p:nvGrpSpPr>
              <p:cNvPr id="23" name="Group 6"/>
              <p:cNvGrpSpPr/>
              <p:nvPr/>
            </p:nvGrpSpPr>
            <p:grpSpPr bwMode="gray">
              <a:xfrm>
                <a:off x="9512111" y="4374388"/>
                <a:ext cx="2184048" cy="2184038"/>
                <a:chOff x="3662853" y="2268215"/>
                <a:chExt cx="1820820" cy="1820819"/>
              </a:xfrm>
              <a:effectLst/>
            </p:grpSpPr>
            <p:sp>
              <p:nvSpPr>
                <p:cNvPr id="24" name="Oval 7"/>
                <p:cNvSpPr/>
                <p:nvPr/>
              </p:nvSpPr>
              <p:spPr bwMode="gray">
                <a:xfrm>
                  <a:off x="3662853" y="2268215"/>
                  <a:ext cx="1820820" cy="1820819"/>
                </a:xfrm>
                <a:prstGeom prst="ellipse">
                  <a:avLst/>
                </a:prstGeom>
                <a:gradFill flip="none" rotWithShape="1">
                  <a:gsLst>
                    <a:gs pos="20000">
                      <a:schemeClr val="accent1">
                        <a:lumMod val="75000"/>
                      </a:schemeClr>
                    </a:gs>
                    <a:gs pos="50000">
                      <a:schemeClr val="accent1"/>
                    </a:gs>
                    <a:gs pos="80000">
                      <a:schemeClr val="accent1">
                        <a:lumMod val="75000"/>
                      </a:schemeClr>
                    </a:gs>
                  </a:gsLst>
                  <a:lin ang="13500000" scaled="1"/>
                  <a:tileRect/>
                </a:gradFill>
                <a:ln w="31750">
                  <a:gradFill flip="none" rotWithShape="1">
                    <a:gsLst>
                      <a:gs pos="50000">
                        <a:srgbClr val="FFFFFF">
                          <a:lumMod val="95000"/>
                        </a:srgbClr>
                      </a:gs>
                      <a:gs pos="0">
                        <a:srgbClr val="FFFFFF">
                          <a:lumMod val="65000"/>
                        </a:srgbClr>
                      </a:gs>
                      <a:gs pos="100000">
                        <a:srgbClr val="FFFFFF">
                          <a:lumMod val="65000"/>
                        </a:srgbClr>
                      </a:gs>
                    </a:gsLst>
                    <a:lin ang="10800000" scaled="1"/>
                    <a:tileRect/>
                  </a:gradFill>
                  <a:round/>
                  <a:headEnd/>
                  <a:tailEnd/>
                </a:ln>
                <a:effectLst>
                  <a:innerShdw blurRad="152400">
                    <a:prstClr val="black"/>
                  </a:innerShdw>
                  <a:reflection blurRad="127000" stA="41000" endPos="23000" dir="5400000" sy="-100000" algn="bl" rotWithShape="0"/>
                </a:effectLst>
              </p:spPr>
              <p:txBody>
                <a:bodyPr wrap="none" lIns="0" tIns="0" rIns="0" bIns="0" rtlCol="0" anchor="ctr"/>
                <a:lstStyle/>
                <a:p>
                  <a:pPr defTabSz="609448" fontAlgn="auto">
                    <a:spcBef>
                      <a:spcPts val="0"/>
                    </a:spcBef>
                    <a:spcAft>
                      <a:spcPts val="0"/>
                    </a:spcAft>
                  </a:pPr>
                  <a:endParaRPr lang="en-US" sz="600" b="1" kern="0" cap="all" dirty="0">
                    <a:solidFill>
                      <a:srgbClr val="FFFFFF"/>
                    </a:solidFill>
                    <a:latin typeface="Arial"/>
                    <a:ea typeface="ＭＳ Ｐゴシック"/>
                  </a:endParaRPr>
                </a:p>
              </p:txBody>
            </p:sp>
            <p:sp>
              <p:nvSpPr>
                <p:cNvPr id="25" name="Oval 24"/>
                <p:cNvSpPr>
                  <a:spLocks noChangeAspect="1"/>
                </p:cNvSpPr>
                <p:nvPr/>
              </p:nvSpPr>
              <p:spPr bwMode="gray">
                <a:xfrm>
                  <a:off x="3730483" y="2335844"/>
                  <a:ext cx="1685560" cy="1685560"/>
                </a:xfrm>
                <a:prstGeom prst="ellipse">
                  <a:avLst/>
                </a:prstGeom>
                <a:gradFill flip="none" rotWithShape="1">
                  <a:gsLst>
                    <a:gs pos="63000">
                      <a:schemeClr val="bg1">
                        <a:alpha val="0"/>
                      </a:schemeClr>
                    </a:gs>
                    <a:gs pos="0">
                      <a:schemeClr val="bg1">
                        <a:alpha val="75000"/>
                      </a:schemeClr>
                    </a:gs>
                    <a:gs pos="12000">
                      <a:schemeClr val="bg1">
                        <a:alpha val="50000"/>
                      </a:schemeClr>
                    </a:gs>
                  </a:gsLst>
                  <a:lin ang="5400000" scaled="1"/>
                  <a:tileRect/>
                </a:gradFill>
                <a:ln w="9525" cap="flat" cmpd="sng" algn="ctr">
                  <a:noFill/>
                  <a:prstDash val="solid"/>
                  <a:round/>
                  <a:headEnd type="none" w="med" len="med"/>
                  <a:tailEnd type="none" w="med" len="med"/>
                </a:ln>
                <a:effectLst/>
              </p:spPr>
              <p:txBody>
                <a:bodyPr wrap="none" lIns="0" tIns="0" rIns="0" bIns="0" rtlCol="0" anchor="ctr"/>
                <a:lstStyle/>
                <a:p>
                  <a:pPr fontAlgn="auto">
                    <a:spcBef>
                      <a:spcPts val="0"/>
                    </a:spcBef>
                    <a:spcAft>
                      <a:spcPts val="0"/>
                    </a:spcAft>
                  </a:pPr>
                  <a:endParaRPr lang="en-US" sz="600" b="1" cap="all" dirty="0">
                    <a:solidFill>
                      <a:srgbClr val="FFFFFF"/>
                    </a:solidFill>
                    <a:latin typeface="Arial"/>
                    <a:ea typeface="ＭＳ Ｐゴシック"/>
                  </a:endParaRPr>
                </a:p>
              </p:txBody>
            </p:sp>
          </p:grpSp>
        </p:grpSp>
        <p:sp>
          <p:nvSpPr>
            <p:cNvPr id="21" name="Rectangle 20"/>
            <p:cNvSpPr/>
            <p:nvPr/>
          </p:nvSpPr>
          <p:spPr>
            <a:xfrm>
              <a:off x="328682" y="3215136"/>
              <a:ext cx="312907" cy="369332"/>
            </a:xfrm>
            <a:prstGeom prst="rect">
              <a:avLst/>
            </a:prstGeom>
          </p:spPr>
          <p:txBody>
            <a:bodyPr wrap="none">
              <a:spAutoFit/>
            </a:bodyPr>
            <a:lstStyle/>
            <a:p>
              <a:pPr defTabSz="1625620" fontAlgn="auto">
                <a:spcBef>
                  <a:spcPts val="0"/>
                </a:spcBef>
                <a:spcAft>
                  <a:spcPts val="0"/>
                </a:spcAft>
              </a:pPr>
              <a:r>
                <a:rPr lang="en-US" sz="1800" b="1" cap="all" dirty="0" smtClean="0">
                  <a:solidFill>
                    <a:srgbClr val="0095D3">
                      <a:lumMod val="20000"/>
                      <a:lumOff val="80000"/>
                    </a:srgbClr>
                  </a:solidFill>
                  <a:latin typeface="Arial"/>
                  <a:ea typeface="ＭＳ Ｐゴシック"/>
                </a:rPr>
                <a:t>3</a:t>
              </a:r>
            </a:p>
          </p:txBody>
        </p:sp>
      </p:grpSp>
      <p:pic>
        <p:nvPicPr>
          <p:cNvPr id="34" name="Picture 3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63920" y="1403515"/>
            <a:ext cx="2809853" cy="3245380"/>
          </a:xfrm>
          <a:prstGeom prst="rect">
            <a:avLst/>
          </a:prstGeom>
          <a:solidFill>
            <a:schemeClr val="bg1"/>
          </a:solidFill>
          <a:ln w="28575">
            <a:noFill/>
          </a:ln>
          <a:effectLst>
            <a:outerShdw blurRad="533400" sx="102000" sy="102000" algn="ctr" rotWithShape="0">
              <a:schemeClr val="tx2">
                <a:lumMod val="40000"/>
                <a:lumOff val="60000"/>
                <a:alpha val="86000"/>
              </a:schemeClr>
            </a:outerShdw>
          </a:effectLst>
        </p:spPr>
      </p:pic>
      <p:pic>
        <p:nvPicPr>
          <p:cNvPr id="35" name="Picture 34"/>
          <p:cNvPicPr>
            <a:picLocks noChangeAspect="1"/>
          </p:cNvPicPr>
          <p:nvPr/>
        </p:nvPicPr>
        <p:blipFill>
          <a:blip r:embed="rId3"/>
          <a:stretch>
            <a:fillRect/>
          </a:stretch>
        </p:blipFill>
        <p:spPr>
          <a:xfrm>
            <a:off x="6046301" y="4684085"/>
            <a:ext cx="2645089" cy="827770"/>
          </a:xfrm>
          <a:prstGeom prst="rect">
            <a:avLst/>
          </a:prstGeom>
        </p:spPr>
      </p:pic>
      <p:sp>
        <p:nvSpPr>
          <p:cNvPr id="36" name="Shape 373"/>
          <p:cNvSpPr txBox="1">
            <a:spLocks/>
          </p:cNvSpPr>
          <p:nvPr/>
        </p:nvSpPr>
        <p:spPr>
          <a:xfrm>
            <a:off x="461021" y="355124"/>
            <a:ext cx="8229600" cy="411161"/>
          </a:xfrm>
          <a:prstGeom prst="rect">
            <a:avLst/>
          </a:prstGeom>
          <a:noFill/>
          <a:ln>
            <a:noFill/>
          </a:ln>
        </p:spPr>
        <p:txBody>
          <a:bodyPr lIns="0" tIns="0" rIns="0" bIns="0" anchor="b" anchorCtr="0">
            <a:noAutofit/>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accent6"/>
              </a:buClr>
              <a:buFont typeface="Arial"/>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buSzPct val="25000"/>
            </a:pPr>
            <a:r>
              <a:rPr lang="en-US" sz="2500" b="1" dirty="0" smtClean="0">
                <a:solidFill>
                  <a:schemeClr val="bg1"/>
                </a:solidFill>
              </a:rPr>
              <a:t>Why vRealize Operations for monitoring…</a:t>
            </a:r>
            <a:endParaRPr lang="en-US" sz="2500" b="1" dirty="0">
              <a:solidFill>
                <a:schemeClr val="bg1"/>
              </a:solidFill>
            </a:endParaRPr>
          </a:p>
        </p:txBody>
      </p:sp>
    </p:spTree>
    <p:extLst>
      <p:ext uri="{BB962C8B-B14F-4D97-AF65-F5344CB8AC3E}">
        <p14:creationId xmlns:p14="http://schemas.microsoft.com/office/powerpoint/2010/main" val="9376336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bwMode="auto">
          <a:xfrm>
            <a:off x="0" y="1146629"/>
            <a:ext cx="9144000" cy="5711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76213" marR="0" indent="-176213" algn="l" defTabSz="914400" rtl="0" eaLnBrk="1" fontAlgn="t" latinLnBrk="0" hangingPunct="1">
              <a:lnSpc>
                <a:spcPct val="100000"/>
              </a:lnSpc>
              <a:spcBef>
                <a:spcPct val="20000"/>
              </a:spcBef>
              <a:spcAft>
                <a:spcPct val="0"/>
              </a:spcAft>
              <a:buClrTx/>
              <a:buSzPct val="80000"/>
              <a:buFont typeface="Wingdings" charset="0"/>
              <a:buNone/>
              <a:tabLst/>
            </a:pPr>
            <a:endParaRPr kumimoji="0" lang="en-SG" sz="2000" b="0" i="0" u="none" strike="noStrike" cap="none" normalizeH="0" baseline="0">
              <a:ln>
                <a:noFill/>
              </a:ln>
              <a:solidFill>
                <a:schemeClr val="tx1"/>
              </a:solidFill>
              <a:effectLst/>
              <a:latin typeface="Calibri" charset="0"/>
              <a:ea typeface="ＭＳ Ｐゴシック" charset="0"/>
            </a:endParaRPr>
          </a:p>
        </p:txBody>
      </p:sp>
      <p:sp>
        <p:nvSpPr>
          <p:cNvPr id="3" name="Rectangle 2"/>
          <p:cNvSpPr/>
          <p:nvPr/>
        </p:nvSpPr>
        <p:spPr bwMode="auto">
          <a:xfrm>
            <a:off x="0" y="1016000"/>
            <a:ext cx="9144000" cy="584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76213" marR="0" indent="-176213" algn="l" defTabSz="914400" rtl="0" eaLnBrk="1" fontAlgn="t" latinLnBrk="0" hangingPunct="1">
              <a:lnSpc>
                <a:spcPct val="100000"/>
              </a:lnSpc>
              <a:spcBef>
                <a:spcPct val="20000"/>
              </a:spcBef>
              <a:spcAft>
                <a:spcPct val="0"/>
              </a:spcAft>
              <a:buClrTx/>
              <a:buSzPct val="80000"/>
              <a:buFont typeface="Wingdings" charset="0"/>
              <a:buNone/>
              <a:tabLst/>
            </a:pPr>
            <a:endParaRPr kumimoji="0" lang="en-SG" sz="2000" b="0" i="0" u="none" strike="noStrike" cap="none" normalizeH="0" baseline="0">
              <a:ln>
                <a:noFill/>
              </a:ln>
              <a:solidFill>
                <a:schemeClr val="tx1"/>
              </a:solidFill>
              <a:effectLst/>
              <a:latin typeface="Calibri" charset="0"/>
              <a:ea typeface="ＭＳ Ｐゴシック" charset="0"/>
            </a:endParaRPr>
          </a:p>
        </p:txBody>
      </p:sp>
      <p:sp>
        <p:nvSpPr>
          <p:cNvPr id="6" name="Rectangle 5"/>
          <p:cNvSpPr/>
          <p:nvPr/>
        </p:nvSpPr>
        <p:spPr bwMode="auto">
          <a:xfrm>
            <a:off x="2489200" y="3969657"/>
            <a:ext cx="76200" cy="2790023"/>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176213" marR="0" indent="-176213" algn="l" defTabSz="914400" rtl="0" eaLnBrk="1" fontAlgn="t" latinLnBrk="0" hangingPunct="1">
              <a:lnSpc>
                <a:spcPct val="100000"/>
              </a:lnSpc>
              <a:spcBef>
                <a:spcPct val="20000"/>
              </a:spcBef>
              <a:spcAft>
                <a:spcPct val="0"/>
              </a:spcAft>
              <a:buClrTx/>
              <a:buSzPct val="80000"/>
              <a:buFont typeface="Wingdings" charset="0"/>
              <a:buNone/>
              <a:tabLst/>
            </a:pPr>
            <a:endParaRPr kumimoji="0" lang="en-SG" sz="2000" b="0" i="0" u="none" strike="noStrike" cap="none" normalizeH="0" baseline="0">
              <a:ln>
                <a:noFill/>
              </a:ln>
              <a:solidFill>
                <a:schemeClr val="tx1"/>
              </a:solidFill>
              <a:effectLst/>
              <a:latin typeface="Calibri" charset="0"/>
              <a:ea typeface="ＭＳ Ｐゴシック" charset="0"/>
            </a:endParaRPr>
          </a:p>
        </p:txBody>
      </p:sp>
      <p:sp>
        <p:nvSpPr>
          <p:cNvPr id="16" name="Title 1"/>
          <p:cNvSpPr txBox="1">
            <a:spLocks/>
          </p:cNvSpPr>
          <p:nvPr/>
        </p:nvSpPr>
        <p:spPr>
          <a:xfrm>
            <a:off x="185355" y="161796"/>
            <a:ext cx="8804275" cy="584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3200" dirty="0" smtClean="0">
                <a:solidFill>
                  <a:srgbClr val="008000"/>
                </a:solidFill>
                <a:cs typeface="Arial" pitchFamily="34" charset="0"/>
              </a:rPr>
              <a:t>STARHUB</a:t>
            </a:r>
            <a:r>
              <a:rPr lang="en-US" sz="3200" dirty="0" smtClean="0">
                <a:solidFill>
                  <a:srgbClr val="FF0000"/>
                </a:solidFill>
                <a:cs typeface="Arial" pitchFamily="34" charset="0"/>
              </a:rPr>
              <a:t> </a:t>
            </a:r>
            <a:r>
              <a:rPr lang="en-US" sz="3200" dirty="0" smtClean="0">
                <a:solidFill>
                  <a:srgbClr val="002060"/>
                </a:solidFill>
                <a:cs typeface="Arial" pitchFamily="34" charset="0"/>
              </a:rPr>
              <a:t>Requirements Overview</a:t>
            </a:r>
            <a:endParaRPr lang="en-US" sz="3200" dirty="0">
              <a:solidFill>
                <a:srgbClr val="002060"/>
              </a:solidFill>
              <a:cs typeface="Arial" pitchFamily="34" charset="0"/>
            </a:endParaRPr>
          </a:p>
        </p:txBody>
      </p:sp>
      <p:pic>
        <p:nvPicPr>
          <p:cNvPr id="14" name="Picture 13"/>
          <p:cNvPicPr/>
          <p:nvPr/>
        </p:nvPicPr>
        <p:blipFill>
          <a:blip r:embed="rId2" cstate="print"/>
          <a:stretch>
            <a:fillRect/>
          </a:stretch>
        </p:blipFill>
        <p:spPr bwMode="auto">
          <a:xfrm>
            <a:off x="6744996" y="1093517"/>
            <a:ext cx="2191754" cy="2516265"/>
          </a:xfrm>
          <a:prstGeom prst="rect">
            <a:avLst/>
          </a:prstGeom>
        </p:spPr>
      </p:pic>
      <p:pic>
        <p:nvPicPr>
          <p:cNvPr id="15" name="Picture 14"/>
          <p:cNvPicPr/>
          <p:nvPr/>
        </p:nvPicPr>
        <p:blipFill>
          <a:blip r:embed="rId3" cstate="print"/>
          <a:srcRect/>
          <a:stretch>
            <a:fillRect/>
          </a:stretch>
        </p:blipFill>
        <p:spPr bwMode="auto">
          <a:xfrm>
            <a:off x="126364" y="1269891"/>
            <a:ext cx="6435091" cy="5279455"/>
          </a:xfrm>
          <a:prstGeom prst="rect">
            <a:avLst/>
          </a:prstGeom>
          <a:noFill/>
          <a:ln w="9525">
            <a:noFill/>
            <a:miter lim="800000"/>
            <a:headEnd/>
            <a:tailEnd/>
          </a:ln>
        </p:spPr>
      </p:pic>
    </p:spTree>
    <p:extLst>
      <p:ext uri="{BB962C8B-B14F-4D97-AF65-F5344CB8AC3E}">
        <p14:creationId xmlns:p14="http://schemas.microsoft.com/office/powerpoint/2010/main" val="3734326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00425" y="1652056"/>
            <a:ext cx="8458200"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fontAlgn="base">
              <a:spcBef>
                <a:spcPct val="0"/>
              </a:spcBef>
            </a:pPr>
            <a:endParaRPr lang="hr-HR" sz="3200" b="1" dirty="0" smtClean="0">
              <a:effectLst>
                <a:outerShdw blurRad="38100" dist="38100" dir="2700000" algn="tl">
                  <a:srgbClr val="DDDDDD"/>
                </a:outerShdw>
              </a:effectLst>
            </a:endParaRPr>
          </a:p>
          <a:p>
            <a:pPr algn="ctr" fontAlgn="base">
              <a:spcBef>
                <a:spcPct val="0"/>
              </a:spcBef>
              <a:buSzTx/>
              <a:buFontTx/>
              <a:buNone/>
            </a:pPr>
            <a:endParaRPr lang="hr-HR" sz="2400" b="1" dirty="0">
              <a:effectLst>
                <a:outerShdw blurRad="38100" dist="38100" dir="2700000" algn="tl">
                  <a:srgbClr val="DDDDDD"/>
                </a:outerShdw>
              </a:effectLst>
            </a:endParaRPr>
          </a:p>
          <a:p>
            <a:pPr algn="ctr" fontAlgn="base">
              <a:spcBef>
                <a:spcPct val="0"/>
              </a:spcBef>
              <a:buSzTx/>
              <a:buFontTx/>
              <a:buNone/>
            </a:pPr>
            <a:r>
              <a:rPr lang="en-US" sz="4400" b="1" dirty="0" smtClean="0">
                <a:effectLst>
                  <a:outerShdw blurRad="38100" dist="38100" dir="2700000" algn="tl">
                    <a:srgbClr val="DDDDDD"/>
                  </a:outerShdw>
                </a:effectLst>
              </a:rPr>
              <a:t>Network Function Virtualization (NFV)</a:t>
            </a:r>
            <a:endParaRPr lang="en-US" sz="2800" b="1" dirty="0">
              <a:effectLst>
                <a:outerShdw blurRad="38100" dist="38100" dir="2700000" algn="tl">
                  <a:srgbClr val="DDDDDD"/>
                </a:outerShdw>
              </a:effectLst>
            </a:endParaRPr>
          </a:p>
        </p:txBody>
      </p:sp>
    </p:spTree>
    <p:extLst>
      <p:ext uri="{BB962C8B-B14F-4D97-AF65-F5344CB8AC3E}">
        <p14:creationId xmlns:p14="http://schemas.microsoft.com/office/powerpoint/2010/main" val="5723684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ounded Rectangle 135"/>
          <p:cNvSpPr/>
          <p:nvPr/>
        </p:nvSpPr>
        <p:spPr bwMode="auto">
          <a:xfrm>
            <a:off x="6734024" y="3018089"/>
            <a:ext cx="2124225" cy="1580724"/>
          </a:xfrm>
          <a:prstGeom prst="roundRect">
            <a:avLst/>
          </a:prstGeom>
          <a:solidFill>
            <a:schemeClr val="bg1"/>
          </a:solidFill>
          <a:ln w="9525">
            <a:solidFill>
              <a:schemeClr val="bg1">
                <a:lumMod val="65000"/>
              </a:schemeClr>
            </a:solidFill>
            <a:prstDash val="dash"/>
            <a:round/>
            <a:headEnd/>
            <a:tailEnd/>
          </a:ln>
        </p:spPr>
        <p:txBody>
          <a:bodyPr wrap="none" lIns="0" tIns="0" rIns="0" bIns="0" rtlCol="0" anchor="ctr"/>
          <a:lstStyle/>
          <a:p>
            <a:pPr algn="ctr"/>
            <a:endParaRPr lang="en-US" sz="1350" dirty="0" err="1">
              <a:solidFill>
                <a:srgbClr val="FFFFFF"/>
              </a:solidFill>
            </a:endParaRPr>
          </a:p>
        </p:txBody>
      </p:sp>
      <p:sp>
        <p:nvSpPr>
          <p:cNvPr id="188" name="Shape 373"/>
          <p:cNvSpPr txBox="1">
            <a:spLocks/>
          </p:cNvSpPr>
          <p:nvPr/>
        </p:nvSpPr>
        <p:spPr>
          <a:xfrm>
            <a:off x="520065" y="364354"/>
            <a:ext cx="8229600" cy="411161"/>
          </a:xfrm>
          <a:prstGeom prst="rect">
            <a:avLst/>
          </a:prstGeom>
          <a:noFill/>
          <a:ln>
            <a:noFill/>
          </a:ln>
        </p:spPr>
        <p:txBody>
          <a:bodyPr lIns="0" tIns="0" rIns="0" bIns="0" anchor="b" anchorCtr="0">
            <a:noAutofit/>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accent6"/>
              </a:buClr>
              <a:buFont typeface="Arial"/>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buSzPct val="25000"/>
            </a:pPr>
            <a:r>
              <a:rPr lang="en-US" sz="2400" b="1" dirty="0" smtClean="0">
                <a:solidFill>
                  <a:schemeClr val="bg1"/>
                </a:solidFill>
              </a:rPr>
              <a:t>NFVI Logical Topology</a:t>
            </a:r>
            <a:endParaRPr lang="en-US" sz="2400" b="1" dirty="0">
              <a:solidFill>
                <a:schemeClr val="bg1"/>
              </a:solidFill>
            </a:endParaRPr>
          </a:p>
        </p:txBody>
      </p:sp>
      <p:sp>
        <p:nvSpPr>
          <p:cNvPr id="231" name="Rounded Rectangle 230"/>
          <p:cNvSpPr/>
          <p:nvPr/>
        </p:nvSpPr>
        <p:spPr bwMode="auto">
          <a:xfrm>
            <a:off x="4092121" y="4760840"/>
            <a:ext cx="1311911" cy="1697919"/>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cxnSp>
        <p:nvCxnSpPr>
          <p:cNvPr id="233" name="Straight Connector 232"/>
          <p:cNvCxnSpPr/>
          <p:nvPr/>
        </p:nvCxnSpPr>
        <p:spPr>
          <a:xfrm flipV="1">
            <a:off x="4240725" y="5526458"/>
            <a:ext cx="1028042" cy="986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flipV="1">
            <a:off x="5084974" y="5313211"/>
            <a:ext cx="0" cy="22647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237" name="Picture 3" descr="C:\Users\Dan\Desktop\v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8622" y="5534207"/>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3" descr="C:\Users\Dan\Desktop\v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8154" y="5526458"/>
            <a:ext cx="211495" cy="203160"/>
          </a:xfrm>
          <a:prstGeom prst="rect">
            <a:avLst/>
          </a:prstGeom>
          <a:noFill/>
          <a:extLst>
            <a:ext uri="{909E8E84-426E-40dd-AFC4-6F175D3DCCD1}">
              <a14:hiddenFill xmlns:a14="http://schemas.microsoft.com/office/drawing/2010/main">
                <a:solidFill>
                  <a:srgbClr val="FFFFFF"/>
                </a:solidFill>
              </a14:hiddenFill>
            </a:ext>
          </a:extLst>
        </p:spPr>
      </p:pic>
      <p:cxnSp>
        <p:nvCxnSpPr>
          <p:cNvPr id="239" name="Straight Connector 238"/>
          <p:cNvCxnSpPr/>
          <p:nvPr/>
        </p:nvCxnSpPr>
        <p:spPr>
          <a:xfrm>
            <a:off x="4635995" y="5235757"/>
            <a:ext cx="0" cy="290701"/>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242"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7930" y="4967274"/>
            <a:ext cx="277181" cy="277181"/>
          </a:xfrm>
          <a:prstGeom prst="rect">
            <a:avLst/>
          </a:prstGeom>
        </p:spPr>
      </p:pic>
      <p:pic>
        <p:nvPicPr>
          <p:cNvPr id="244" name="NSX Load-balance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4955118" y="5195768"/>
            <a:ext cx="266036" cy="252905"/>
          </a:xfrm>
          <a:prstGeom prst="rect">
            <a:avLst/>
          </a:prstGeom>
        </p:spPr>
      </p:pic>
      <p:pic>
        <p:nvPicPr>
          <p:cNvPr id="247" name="NSX Load-balance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4904038" y="5235757"/>
            <a:ext cx="266036" cy="252905"/>
          </a:xfrm>
          <a:prstGeom prst="rect">
            <a:avLst/>
          </a:prstGeom>
        </p:spPr>
      </p:pic>
      <p:sp>
        <p:nvSpPr>
          <p:cNvPr id="248" name="Rounded Rectangle 247"/>
          <p:cNvSpPr/>
          <p:nvPr/>
        </p:nvSpPr>
        <p:spPr bwMode="auto">
          <a:xfrm>
            <a:off x="2587330" y="4760840"/>
            <a:ext cx="1372133" cy="1697919"/>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cxnSp>
        <p:nvCxnSpPr>
          <p:cNvPr id="252" name="Straight Connector 251"/>
          <p:cNvCxnSpPr/>
          <p:nvPr/>
        </p:nvCxnSpPr>
        <p:spPr>
          <a:xfrm flipV="1">
            <a:off x="2796156" y="5369546"/>
            <a:ext cx="1028042" cy="986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3" name="Straight Connector 252"/>
          <p:cNvCxnSpPr/>
          <p:nvPr/>
        </p:nvCxnSpPr>
        <p:spPr>
          <a:xfrm flipV="1">
            <a:off x="3640405" y="5156299"/>
            <a:ext cx="0" cy="22647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262" name="NSX Load-balance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3510549" y="5038856"/>
            <a:ext cx="266036" cy="252905"/>
          </a:xfrm>
          <a:prstGeom prst="rect">
            <a:avLst/>
          </a:prstGeom>
        </p:spPr>
      </p:pic>
      <p:pic>
        <p:nvPicPr>
          <p:cNvPr id="263" name="NSX Load-balance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3459469" y="5078845"/>
            <a:ext cx="266036" cy="252905"/>
          </a:xfrm>
          <a:prstGeom prst="rect">
            <a:avLst/>
          </a:prstGeom>
        </p:spPr>
      </p:pic>
      <p:cxnSp>
        <p:nvCxnSpPr>
          <p:cNvPr id="265" name="Straight Connector 264"/>
          <p:cNvCxnSpPr/>
          <p:nvPr/>
        </p:nvCxnSpPr>
        <p:spPr>
          <a:xfrm>
            <a:off x="3137086" y="5093692"/>
            <a:ext cx="0" cy="290701"/>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260"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3361" y="4967274"/>
            <a:ext cx="277181" cy="277181"/>
          </a:xfrm>
          <a:prstGeom prst="rect">
            <a:avLst/>
          </a:prstGeom>
        </p:spPr>
      </p:pic>
      <p:pic>
        <p:nvPicPr>
          <p:cNvPr id="264"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98496" y="4967273"/>
            <a:ext cx="277181" cy="277181"/>
          </a:xfrm>
          <a:prstGeom prst="rect">
            <a:avLst/>
          </a:prstGeom>
        </p:spPr>
      </p:pic>
      <p:cxnSp>
        <p:nvCxnSpPr>
          <p:cNvPr id="267" name="Straight Connector 266"/>
          <p:cNvCxnSpPr/>
          <p:nvPr/>
        </p:nvCxnSpPr>
        <p:spPr>
          <a:xfrm>
            <a:off x="3615717" y="5560587"/>
            <a:ext cx="0" cy="29070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309217" y="5851288"/>
            <a:ext cx="558615" cy="6295"/>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272" name="Picture 3" descr="C:\Users\Dan\Desktop\v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7180" y="5867636"/>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274" name="Picture 3" descr="C:\Users\Dan\Desktop\v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8013" y="5859887"/>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223"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84562" y="5474215"/>
            <a:ext cx="253615" cy="253615"/>
          </a:xfrm>
          <a:prstGeom prst="rect">
            <a:avLst/>
          </a:prstGeom>
        </p:spPr>
      </p:pic>
      <p:cxnSp>
        <p:nvCxnSpPr>
          <p:cNvPr id="276" name="Straight Connector 275"/>
          <p:cNvCxnSpPr/>
          <p:nvPr/>
        </p:nvCxnSpPr>
        <p:spPr>
          <a:xfrm>
            <a:off x="2956487" y="5554021"/>
            <a:ext cx="0" cy="29070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a:off x="2649987" y="5844722"/>
            <a:ext cx="558615" cy="6295"/>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279" name="Picture 3" descr="C:\Users\Dan\Desktop\v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7950" y="5861070"/>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3" descr="C:\Users\Dan\Desktop\v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8783" y="5853321"/>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285"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7896" y="5444810"/>
            <a:ext cx="277181" cy="277181"/>
          </a:xfrm>
          <a:prstGeom prst="rect">
            <a:avLst/>
          </a:prstGeom>
        </p:spPr>
      </p:pic>
      <p:cxnSp>
        <p:nvCxnSpPr>
          <p:cNvPr id="287" name="Straight Connector 286"/>
          <p:cNvCxnSpPr/>
          <p:nvPr/>
        </p:nvCxnSpPr>
        <p:spPr>
          <a:xfrm>
            <a:off x="2956487" y="5386158"/>
            <a:ext cx="0" cy="10921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606235" y="5386411"/>
            <a:ext cx="0" cy="10921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46" name="TextBox 245"/>
          <p:cNvSpPr txBox="1"/>
          <p:nvPr/>
        </p:nvSpPr>
        <p:spPr>
          <a:xfrm>
            <a:off x="2932725" y="6149789"/>
            <a:ext cx="551754" cy="207749"/>
          </a:xfrm>
          <a:prstGeom prst="rect">
            <a:avLst/>
          </a:prstGeom>
          <a:noFill/>
        </p:spPr>
        <p:txBody>
          <a:bodyPr wrap="none" rtlCol="0">
            <a:spAutoFit/>
          </a:bodyPr>
          <a:lstStyle/>
          <a:p>
            <a:pPr>
              <a:defRPr/>
            </a:pPr>
            <a:r>
              <a:rPr lang="en-US" sz="750" b="1" kern="0" dirty="0" smtClean="0">
                <a:solidFill>
                  <a:sysClr val="windowText" lastClr="000000"/>
                </a:solidFill>
              </a:rPr>
              <a:t>Tenant-A</a:t>
            </a:r>
            <a:endParaRPr lang="en-US" sz="750" b="1" kern="0" dirty="0">
              <a:solidFill>
                <a:sysClr val="windowText" lastClr="000000"/>
              </a:solidFill>
            </a:endParaRPr>
          </a:p>
        </p:txBody>
      </p:sp>
      <p:sp>
        <p:nvSpPr>
          <p:cNvPr id="293" name="TextBox 292"/>
          <p:cNvSpPr txBox="1"/>
          <p:nvPr/>
        </p:nvSpPr>
        <p:spPr>
          <a:xfrm>
            <a:off x="4508024" y="6149789"/>
            <a:ext cx="548548" cy="207749"/>
          </a:xfrm>
          <a:prstGeom prst="rect">
            <a:avLst/>
          </a:prstGeom>
          <a:noFill/>
        </p:spPr>
        <p:txBody>
          <a:bodyPr wrap="none" rtlCol="0">
            <a:spAutoFit/>
          </a:bodyPr>
          <a:lstStyle/>
          <a:p>
            <a:pPr>
              <a:defRPr/>
            </a:pPr>
            <a:r>
              <a:rPr lang="en-US" sz="750" b="1" kern="0" dirty="0" smtClean="0">
                <a:solidFill>
                  <a:sysClr val="windowText" lastClr="000000"/>
                </a:solidFill>
              </a:rPr>
              <a:t>Tenant-B</a:t>
            </a:r>
            <a:endParaRPr lang="en-US" sz="750" b="1" kern="0" dirty="0">
              <a:solidFill>
                <a:sysClr val="windowText" lastClr="000000"/>
              </a:solidFill>
            </a:endParaRPr>
          </a:p>
        </p:txBody>
      </p:sp>
      <p:cxnSp>
        <p:nvCxnSpPr>
          <p:cNvPr id="28" name="Straight Connector 27"/>
          <p:cNvCxnSpPr/>
          <p:nvPr/>
        </p:nvCxnSpPr>
        <p:spPr>
          <a:xfrm>
            <a:off x="2587330" y="4581407"/>
            <a:ext cx="276343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3137086" y="4581407"/>
            <a:ext cx="0" cy="421312"/>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297" name="Straight Connector 296"/>
          <p:cNvCxnSpPr/>
          <p:nvPr/>
        </p:nvCxnSpPr>
        <p:spPr>
          <a:xfrm>
            <a:off x="4646520" y="4582739"/>
            <a:ext cx="0" cy="421312"/>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01" name="Straight Connector 300"/>
          <p:cNvCxnSpPr>
            <a:stCxn id="300" idx="2"/>
          </p:cNvCxnSpPr>
          <p:nvPr/>
        </p:nvCxnSpPr>
        <p:spPr>
          <a:xfrm>
            <a:off x="4143752" y="4070178"/>
            <a:ext cx="911" cy="511229"/>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303" name="TextBox 302"/>
          <p:cNvSpPr txBox="1"/>
          <p:nvPr/>
        </p:nvSpPr>
        <p:spPr>
          <a:xfrm>
            <a:off x="4602262" y="3730801"/>
            <a:ext cx="1011815" cy="323165"/>
          </a:xfrm>
          <a:prstGeom prst="rect">
            <a:avLst/>
          </a:prstGeom>
          <a:noFill/>
        </p:spPr>
        <p:txBody>
          <a:bodyPr wrap="none" rtlCol="0">
            <a:spAutoFit/>
          </a:bodyPr>
          <a:lstStyle/>
          <a:p>
            <a:pPr algn="ctr">
              <a:defRPr/>
            </a:pPr>
            <a:r>
              <a:rPr lang="en-US" sz="750" b="1" kern="0" dirty="0" smtClean="0">
                <a:solidFill>
                  <a:sysClr val="windowText" lastClr="000000"/>
                </a:solidFill>
              </a:rPr>
              <a:t>Spine Routers</a:t>
            </a:r>
          </a:p>
          <a:p>
            <a:pPr algn="ctr">
              <a:defRPr/>
            </a:pPr>
            <a:r>
              <a:rPr lang="en-US" sz="750" b="1" kern="0" dirty="0" smtClean="0">
                <a:solidFill>
                  <a:sysClr val="windowText" lastClr="000000"/>
                </a:solidFill>
              </a:rPr>
              <a:t>(Brocade VCS Fabric)</a:t>
            </a:r>
            <a:endParaRPr lang="en-US" sz="750" b="1" kern="0" dirty="0">
              <a:solidFill>
                <a:sysClr val="windowText" lastClr="000000"/>
              </a:solidFill>
            </a:endParaRPr>
          </a:p>
        </p:txBody>
      </p:sp>
      <p:cxnSp>
        <p:nvCxnSpPr>
          <p:cNvPr id="307" name="Straight Connector 306"/>
          <p:cNvCxnSpPr/>
          <p:nvPr/>
        </p:nvCxnSpPr>
        <p:spPr>
          <a:xfrm>
            <a:off x="2743469" y="4535525"/>
            <a:ext cx="276343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2881026" y="4481461"/>
            <a:ext cx="3744414" cy="389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1" name="TextBox 310"/>
          <p:cNvSpPr txBox="1"/>
          <p:nvPr/>
        </p:nvSpPr>
        <p:spPr>
          <a:xfrm>
            <a:off x="2905493" y="4196432"/>
            <a:ext cx="957313" cy="276999"/>
          </a:xfrm>
          <a:prstGeom prst="rect">
            <a:avLst/>
          </a:prstGeom>
          <a:noFill/>
        </p:spPr>
        <p:txBody>
          <a:bodyPr wrap="none" rtlCol="0">
            <a:spAutoFit/>
          </a:bodyPr>
          <a:lstStyle/>
          <a:p>
            <a:pPr algn="ctr">
              <a:defRPr/>
            </a:pPr>
            <a:r>
              <a:rPr lang="en-US" sz="600" b="1" kern="0" dirty="0" smtClean="0">
                <a:solidFill>
                  <a:sysClr val="windowText" lastClr="000000"/>
                </a:solidFill>
              </a:rPr>
              <a:t>External VLAN 1xxx </a:t>
            </a:r>
          </a:p>
          <a:p>
            <a:pPr algn="ctr">
              <a:defRPr/>
            </a:pPr>
            <a:r>
              <a:rPr lang="en-US" sz="600" b="1" kern="0" dirty="0" smtClean="0">
                <a:solidFill>
                  <a:sysClr val="windowText" lastClr="000000"/>
                </a:solidFill>
              </a:rPr>
              <a:t>(pre-provisioned VLAN)</a:t>
            </a:r>
            <a:endParaRPr lang="en-US" sz="600" b="1" kern="0" dirty="0">
              <a:solidFill>
                <a:sysClr val="windowText" lastClr="000000"/>
              </a:solidFill>
            </a:endParaRPr>
          </a:p>
        </p:txBody>
      </p:sp>
      <p:cxnSp>
        <p:nvCxnSpPr>
          <p:cNvPr id="313" name="Straight Connector 312"/>
          <p:cNvCxnSpPr/>
          <p:nvPr/>
        </p:nvCxnSpPr>
        <p:spPr>
          <a:xfrm flipV="1">
            <a:off x="5566852" y="5511123"/>
            <a:ext cx="487986" cy="1533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314" name="NSX Router Blu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11145" y="2549045"/>
            <a:ext cx="306976" cy="306976"/>
          </a:xfrm>
          <a:prstGeom prst="rect">
            <a:avLst/>
          </a:prstGeom>
        </p:spPr>
      </p:pic>
      <p:pic>
        <p:nvPicPr>
          <p:cNvPr id="315" name="NSX Router Blu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94075" y="2549045"/>
            <a:ext cx="306976" cy="306976"/>
          </a:xfrm>
          <a:prstGeom prst="rect">
            <a:avLst/>
          </a:prstGeom>
        </p:spPr>
      </p:pic>
      <p:sp>
        <p:nvSpPr>
          <p:cNvPr id="316" name="TextBox 315"/>
          <p:cNvSpPr txBox="1"/>
          <p:nvPr/>
        </p:nvSpPr>
        <p:spPr>
          <a:xfrm>
            <a:off x="4584107" y="2517399"/>
            <a:ext cx="990977" cy="323165"/>
          </a:xfrm>
          <a:prstGeom prst="rect">
            <a:avLst/>
          </a:prstGeom>
          <a:noFill/>
        </p:spPr>
        <p:txBody>
          <a:bodyPr wrap="none" rtlCol="0">
            <a:spAutoFit/>
          </a:bodyPr>
          <a:lstStyle/>
          <a:p>
            <a:pPr algn="ctr">
              <a:defRPr/>
            </a:pPr>
            <a:r>
              <a:rPr lang="en-US" sz="750" b="1" kern="0" dirty="0" smtClean="0">
                <a:solidFill>
                  <a:sysClr val="windowText" lastClr="000000"/>
                </a:solidFill>
              </a:rPr>
              <a:t>CE Routers</a:t>
            </a:r>
          </a:p>
          <a:p>
            <a:pPr algn="ctr">
              <a:defRPr/>
            </a:pPr>
            <a:r>
              <a:rPr lang="en-US" sz="750" b="1" kern="0" dirty="0" smtClean="0">
                <a:solidFill>
                  <a:sysClr val="windowText" lastClr="000000"/>
                </a:solidFill>
              </a:rPr>
              <a:t>(Multi-VRF Capable)</a:t>
            </a:r>
            <a:endParaRPr lang="en-US" sz="750" b="1" kern="0" dirty="0">
              <a:solidFill>
                <a:sysClr val="windowText" lastClr="000000"/>
              </a:solidFill>
            </a:endParaRPr>
          </a:p>
        </p:txBody>
      </p:sp>
      <p:pic>
        <p:nvPicPr>
          <p:cNvPr id="317" name="Picture 316" descr="BlueCloud.png"/>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380746" y="1461551"/>
            <a:ext cx="2006809" cy="787092"/>
          </a:xfrm>
          <a:prstGeom prst="rect">
            <a:avLst/>
          </a:prstGeom>
        </p:spPr>
      </p:pic>
      <p:sp>
        <p:nvSpPr>
          <p:cNvPr id="318" name="TextBox 317"/>
          <p:cNvSpPr txBox="1"/>
          <p:nvPr/>
        </p:nvSpPr>
        <p:spPr>
          <a:xfrm>
            <a:off x="3158205" y="1834103"/>
            <a:ext cx="635110" cy="207749"/>
          </a:xfrm>
          <a:prstGeom prst="rect">
            <a:avLst/>
          </a:prstGeom>
          <a:noFill/>
        </p:spPr>
        <p:txBody>
          <a:bodyPr wrap="none" rtlCol="0">
            <a:spAutoFit/>
          </a:bodyPr>
          <a:lstStyle/>
          <a:p>
            <a:pPr algn="ctr">
              <a:defRPr/>
            </a:pPr>
            <a:r>
              <a:rPr lang="en-US" sz="750" b="1" kern="0" dirty="0" smtClean="0">
                <a:solidFill>
                  <a:sysClr val="windowText" lastClr="000000"/>
                </a:solidFill>
              </a:rPr>
              <a:t>MPLS WAN</a:t>
            </a:r>
            <a:endParaRPr lang="en-US" sz="750" b="1" kern="0" dirty="0">
              <a:solidFill>
                <a:sysClr val="windowText" lastClr="000000"/>
              </a:solidFill>
            </a:endParaRPr>
          </a:p>
        </p:txBody>
      </p:sp>
      <p:cxnSp>
        <p:nvCxnSpPr>
          <p:cNvPr id="319" name="Straight Connector 318"/>
          <p:cNvCxnSpPr>
            <a:stCxn id="314" idx="2"/>
          </p:cNvCxnSpPr>
          <p:nvPr/>
        </p:nvCxnSpPr>
        <p:spPr>
          <a:xfrm>
            <a:off x="4464633" y="2856021"/>
            <a:ext cx="7022" cy="87133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a:stCxn id="315" idx="2"/>
            <a:endCxn id="300" idx="0"/>
          </p:cNvCxnSpPr>
          <p:nvPr/>
        </p:nvCxnSpPr>
        <p:spPr>
          <a:xfrm flipH="1">
            <a:off x="4143752" y="2856021"/>
            <a:ext cx="3811" cy="907181"/>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pic>
        <p:nvPicPr>
          <p:cNvPr id="321" name="NSX Router Orange"/>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15328" y="2045513"/>
            <a:ext cx="326186" cy="326186"/>
          </a:xfrm>
          <a:prstGeom prst="rect">
            <a:avLst/>
          </a:prstGeom>
        </p:spPr>
      </p:pic>
      <p:pic>
        <p:nvPicPr>
          <p:cNvPr id="323" name="NSX Router Orange"/>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146667" y="1946820"/>
            <a:ext cx="326186" cy="326186"/>
          </a:xfrm>
          <a:prstGeom prst="rect">
            <a:avLst/>
          </a:prstGeom>
        </p:spPr>
      </p:pic>
      <p:cxnSp>
        <p:nvCxnSpPr>
          <p:cNvPr id="324" name="Straight Connector 323"/>
          <p:cNvCxnSpPr>
            <a:stCxn id="321" idx="2"/>
            <a:endCxn id="315" idx="1"/>
          </p:cNvCxnSpPr>
          <p:nvPr/>
        </p:nvCxnSpPr>
        <p:spPr>
          <a:xfrm>
            <a:off x="3478421" y="2371699"/>
            <a:ext cx="515654" cy="330834"/>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25" name="Straight Connector 324"/>
          <p:cNvCxnSpPr>
            <a:stCxn id="323" idx="2"/>
            <a:endCxn id="314" idx="0"/>
          </p:cNvCxnSpPr>
          <p:nvPr/>
        </p:nvCxnSpPr>
        <p:spPr>
          <a:xfrm>
            <a:off x="4309760" y="2273006"/>
            <a:ext cx="154873" cy="276039"/>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326" name="Rounded Rectangle 325"/>
          <p:cNvSpPr/>
          <p:nvPr/>
        </p:nvSpPr>
        <p:spPr bwMode="auto">
          <a:xfrm>
            <a:off x="580522" y="4760840"/>
            <a:ext cx="1737304" cy="1697919"/>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cxnSp>
        <p:nvCxnSpPr>
          <p:cNvPr id="327" name="Straight Connector 326"/>
          <p:cNvCxnSpPr/>
          <p:nvPr/>
        </p:nvCxnSpPr>
        <p:spPr>
          <a:xfrm flipV="1">
            <a:off x="1154518" y="5369546"/>
            <a:ext cx="1028042" cy="986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flipV="1">
            <a:off x="1998767" y="5156299"/>
            <a:ext cx="0" cy="22647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1549788" y="5078845"/>
            <a:ext cx="0" cy="290701"/>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30" name="NSX Load-balance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1868911" y="5038856"/>
            <a:ext cx="266036" cy="252905"/>
          </a:xfrm>
          <a:prstGeom prst="rect">
            <a:avLst/>
          </a:prstGeom>
        </p:spPr>
      </p:pic>
      <p:pic>
        <p:nvPicPr>
          <p:cNvPr id="331" name="NSX Load-balance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1817831" y="5078845"/>
            <a:ext cx="266036" cy="252905"/>
          </a:xfrm>
          <a:prstGeom prst="rect">
            <a:avLst/>
          </a:prstGeom>
        </p:spPr>
      </p:pic>
      <p:cxnSp>
        <p:nvCxnSpPr>
          <p:cNvPr id="345" name="Straight Connector 344"/>
          <p:cNvCxnSpPr/>
          <p:nvPr/>
        </p:nvCxnSpPr>
        <p:spPr>
          <a:xfrm>
            <a:off x="1495448" y="5093692"/>
            <a:ext cx="0" cy="290701"/>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50"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1723" y="4967274"/>
            <a:ext cx="277181" cy="277181"/>
          </a:xfrm>
          <a:prstGeom prst="rect">
            <a:avLst/>
          </a:prstGeom>
        </p:spPr>
      </p:pic>
      <p:pic>
        <p:nvPicPr>
          <p:cNvPr id="351"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6858" y="4967273"/>
            <a:ext cx="277181" cy="277181"/>
          </a:xfrm>
          <a:prstGeom prst="rect">
            <a:avLst/>
          </a:prstGeom>
        </p:spPr>
      </p:pic>
      <p:cxnSp>
        <p:nvCxnSpPr>
          <p:cNvPr id="352" name="Straight Connector 351"/>
          <p:cNvCxnSpPr/>
          <p:nvPr/>
        </p:nvCxnSpPr>
        <p:spPr>
          <a:xfrm>
            <a:off x="1974079" y="5560587"/>
            <a:ext cx="0" cy="29070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3" name="Straight Connector 352"/>
          <p:cNvCxnSpPr/>
          <p:nvPr/>
        </p:nvCxnSpPr>
        <p:spPr>
          <a:xfrm>
            <a:off x="1667579" y="5851288"/>
            <a:ext cx="558615" cy="6295"/>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54" name="Picture 3" descr="C:\Users\Dan\Desktop\v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5542" y="5867636"/>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355" name="Picture 3" descr="C:\Users\Dan\Desktop\v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6375" y="5859887"/>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357"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42924" y="5474215"/>
            <a:ext cx="253615" cy="253615"/>
          </a:xfrm>
          <a:prstGeom prst="rect">
            <a:avLst/>
          </a:prstGeom>
        </p:spPr>
      </p:pic>
      <p:cxnSp>
        <p:nvCxnSpPr>
          <p:cNvPr id="358" name="Straight Connector 357"/>
          <p:cNvCxnSpPr/>
          <p:nvPr/>
        </p:nvCxnSpPr>
        <p:spPr>
          <a:xfrm>
            <a:off x="1314849" y="5554021"/>
            <a:ext cx="0" cy="29070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9" name="Straight Connector 358"/>
          <p:cNvCxnSpPr/>
          <p:nvPr/>
        </p:nvCxnSpPr>
        <p:spPr>
          <a:xfrm>
            <a:off x="1008349" y="5844722"/>
            <a:ext cx="558615" cy="6295"/>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61" name="Picture 3" descr="C:\Users\Dan\Desktop\v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312" y="5861070"/>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368" name="Picture 3" descr="C:\Users\Dan\Desktop\v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7145" y="5853321"/>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369"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6258" y="5444810"/>
            <a:ext cx="277181" cy="277181"/>
          </a:xfrm>
          <a:prstGeom prst="rect">
            <a:avLst/>
          </a:prstGeom>
        </p:spPr>
      </p:pic>
      <p:cxnSp>
        <p:nvCxnSpPr>
          <p:cNvPr id="370" name="Straight Connector 369"/>
          <p:cNvCxnSpPr/>
          <p:nvPr/>
        </p:nvCxnSpPr>
        <p:spPr>
          <a:xfrm>
            <a:off x="1314849" y="5386158"/>
            <a:ext cx="0" cy="10921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71" name="Straight Connector 370"/>
          <p:cNvCxnSpPr/>
          <p:nvPr/>
        </p:nvCxnSpPr>
        <p:spPr>
          <a:xfrm>
            <a:off x="1964597" y="5386411"/>
            <a:ext cx="0" cy="10921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72" name="TextBox 371"/>
          <p:cNvSpPr txBox="1"/>
          <p:nvPr/>
        </p:nvSpPr>
        <p:spPr>
          <a:xfrm>
            <a:off x="1264192" y="6149789"/>
            <a:ext cx="639919" cy="323165"/>
          </a:xfrm>
          <a:prstGeom prst="rect">
            <a:avLst/>
          </a:prstGeom>
          <a:noFill/>
        </p:spPr>
        <p:txBody>
          <a:bodyPr wrap="none" rtlCol="0">
            <a:spAutoFit/>
          </a:bodyPr>
          <a:lstStyle/>
          <a:p>
            <a:pPr algn="ctr">
              <a:defRPr/>
            </a:pPr>
            <a:r>
              <a:rPr lang="en-US" sz="750" b="1" kern="0" dirty="0" smtClean="0">
                <a:solidFill>
                  <a:sysClr val="windowText" lastClr="000000"/>
                </a:solidFill>
              </a:rPr>
              <a:t>Tenant-X</a:t>
            </a:r>
          </a:p>
          <a:p>
            <a:pPr algn="ctr">
              <a:defRPr/>
            </a:pPr>
            <a:r>
              <a:rPr lang="en-US" sz="750" b="1" kern="0" dirty="0" smtClean="0">
                <a:solidFill>
                  <a:sysClr val="windowText" lastClr="000000"/>
                </a:solidFill>
              </a:rPr>
              <a:t>(VPN-</a:t>
            </a:r>
            <a:r>
              <a:rPr lang="en-US" sz="750" b="1" kern="0" dirty="0" err="1" smtClean="0">
                <a:solidFill>
                  <a:sysClr val="windowText" lastClr="000000"/>
                </a:solidFill>
              </a:rPr>
              <a:t>vCPE</a:t>
            </a:r>
            <a:r>
              <a:rPr lang="en-US" sz="750" b="1" kern="0" dirty="0" smtClean="0">
                <a:solidFill>
                  <a:sysClr val="windowText" lastClr="000000"/>
                </a:solidFill>
              </a:rPr>
              <a:t>)</a:t>
            </a:r>
            <a:endParaRPr lang="en-US" sz="750" b="1" kern="0" dirty="0">
              <a:solidFill>
                <a:sysClr val="windowText" lastClr="000000"/>
              </a:solidFill>
            </a:endParaRPr>
          </a:p>
        </p:txBody>
      </p:sp>
      <p:cxnSp>
        <p:nvCxnSpPr>
          <p:cNvPr id="374" name="Straight Connector 373"/>
          <p:cNvCxnSpPr/>
          <p:nvPr/>
        </p:nvCxnSpPr>
        <p:spPr>
          <a:xfrm>
            <a:off x="962075" y="4581407"/>
            <a:ext cx="126411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p:nvCxnSpPr>
        <p:spPr>
          <a:xfrm>
            <a:off x="1511831" y="4581407"/>
            <a:ext cx="0" cy="421312"/>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76" name="Straight Connector 375"/>
          <p:cNvCxnSpPr>
            <a:stCxn id="315" idx="2"/>
          </p:cNvCxnSpPr>
          <p:nvPr/>
        </p:nvCxnSpPr>
        <p:spPr>
          <a:xfrm flipH="1">
            <a:off x="1366685" y="2856021"/>
            <a:ext cx="2780878" cy="1716413"/>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77" name="Straight Connector 376"/>
          <p:cNvCxnSpPr>
            <a:stCxn id="314" idx="2"/>
          </p:cNvCxnSpPr>
          <p:nvPr/>
        </p:nvCxnSpPr>
        <p:spPr>
          <a:xfrm flipH="1">
            <a:off x="1706968" y="2856021"/>
            <a:ext cx="2757665" cy="171554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378" name="TextBox 377"/>
          <p:cNvSpPr txBox="1"/>
          <p:nvPr/>
        </p:nvSpPr>
        <p:spPr>
          <a:xfrm>
            <a:off x="3249597" y="2710312"/>
            <a:ext cx="805029" cy="307777"/>
          </a:xfrm>
          <a:prstGeom prst="rect">
            <a:avLst/>
          </a:prstGeom>
          <a:noFill/>
        </p:spPr>
        <p:txBody>
          <a:bodyPr wrap="none" rtlCol="0">
            <a:spAutoFit/>
          </a:bodyPr>
          <a:lstStyle/>
          <a:p>
            <a:pPr algn="ctr">
              <a:defRPr/>
            </a:pPr>
            <a:r>
              <a:rPr lang="en-US" sz="700" b="1" kern="0" dirty="0" smtClean="0">
                <a:solidFill>
                  <a:sysClr val="windowText" lastClr="000000"/>
                </a:solidFill>
              </a:rPr>
              <a:t>Being associated</a:t>
            </a:r>
          </a:p>
          <a:p>
            <a:pPr algn="ctr">
              <a:defRPr/>
            </a:pPr>
            <a:r>
              <a:rPr lang="en-US" sz="700" b="1" kern="0" dirty="0">
                <a:solidFill>
                  <a:sysClr val="windowText" lastClr="000000"/>
                </a:solidFill>
              </a:rPr>
              <a:t>t</a:t>
            </a:r>
            <a:r>
              <a:rPr lang="en-US" sz="700" b="1" kern="0" dirty="0" smtClean="0">
                <a:solidFill>
                  <a:sysClr val="windowText" lastClr="000000"/>
                </a:solidFill>
              </a:rPr>
              <a:t>o VRF-</a:t>
            </a:r>
            <a:r>
              <a:rPr lang="en-US" sz="700" b="1" kern="0" dirty="0" err="1" smtClean="0">
                <a:solidFill>
                  <a:sysClr val="windowText" lastClr="000000"/>
                </a:solidFill>
              </a:rPr>
              <a:t>vCPE</a:t>
            </a:r>
            <a:endParaRPr lang="en-US" sz="700" b="1" kern="0" dirty="0">
              <a:solidFill>
                <a:sysClr val="windowText" lastClr="000000"/>
              </a:solidFill>
            </a:endParaRPr>
          </a:p>
        </p:txBody>
      </p:sp>
      <p:pic>
        <p:nvPicPr>
          <p:cNvPr id="379" name="NSX Router Orange"/>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13444" y="1508552"/>
            <a:ext cx="326186" cy="326186"/>
          </a:xfrm>
          <a:prstGeom prst="rect">
            <a:avLst/>
          </a:prstGeom>
        </p:spPr>
      </p:pic>
      <p:pic>
        <p:nvPicPr>
          <p:cNvPr id="380" name="NSX Router Orange"/>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50297" y="1581400"/>
            <a:ext cx="326186" cy="326186"/>
          </a:xfrm>
          <a:prstGeom prst="rect">
            <a:avLst/>
          </a:prstGeom>
        </p:spPr>
      </p:pic>
      <p:sp>
        <p:nvSpPr>
          <p:cNvPr id="382" name="TextBox 381"/>
          <p:cNvSpPr txBox="1"/>
          <p:nvPr/>
        </p:nvSpPr>
        <p:spPr>
          <a:xfrm>
            <a:off x="4419960" y="1918195"/>
            <a:ext cx="615873" cy="323165"/>
          </a:xfrm>
          <a:prstGeom prst="rect">
            <a:avLst/>
          </a:prstGeom>
          <a:noFill/>
        </p:spPr>
        <p:txBody>
          <a:bodyPr wrap="none" rtlCol="0">
            <a:spAutoFit/>
          </a:bodyPr>
          <a:lstStyle/>
          <a:p>
            <a:pPr algn="ctr">
              <a:defRPr/>
            </a:pPr>
            <a:r>
              <a:rPr lang="en-US" sz="750" b="1" kern="0" dirty="0">
                <a:solidFill>
                  <a:sysClr val="windowText" lastClr="000000"/>
                </a:solidFill>
              </a:rPr>
              <a:t>P</a:t>
            </a:r>
            <a:r>
              <a:rPr lang="en-US" sz="750" b="1" kern="0" dirty="0" smtClean="0">
                <a:solidFill>
                  <a:sysClr val="windowText" lastClr="000000"/>
                </a:solidFill>
              </a:rPr>
              <a:t>E Routers</a:t>
            </a:r>
          </a:p>
          <a:p>
            <a:pPr algn="ctr">
              <a:defRPr/>
            </a:pPr>
            <a:r>
              <a:rPr lang="en-US" sz="750" b="1" kern="0" dirty="0" smtClean="0">
                <a:solidFill>
                  <a:sysClr val="windowText" lastClr="000000"/>
                </a:solidFill>
              </a:rPr>
              <a:t>(Existing)</a:t>
            </a:r>
            <a:endParaRPr lang="en-US" sz="750" b="1" kern="0" dirty="0">
              <a:solidFill>
                <a:sysClr val="windowText" lastClr="000000"/>
              </a:solidFill>
            </a:endParaRPr>
          </a:p>
        </p:txBody>
      </p:sp>
      <p:sp>
        <p:nvSpPr>
          <p:cNvPr id="383" name="Rounded Rectangle 382"/>
          <p:cNvSpPr/>
          <p:nvPr/>
        </p:nvSpPr>
        <p:spPr bwMode="auto">
          <a:xfrm>
            <a:off x="5919326" y="4772113"/>
            <a:ext cx="2107576" cy="1673233"/>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cxnSp>
        <p:nvCxnSpPr>
          <p:cNvPr id="407" name="Straight Connector 406"/>
          <p:cNvCxnSpPr/>
          <p:nvPr/>
        </p:nvCxnSpPr>
        <p:spPr>
          <a:xfrm flipV="1">
            <a:off x="6289598" y="5363501"/>
            <a:ext cx="1500463" cy="1453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flipV="1">
            <a:off x="7707843" y="5142886"/>
            <a:ext cx="0" cy="22647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17" name="Straight Connector 416"/>
          <p:cNvCxnSpPr>
            <a:stCxn id="465" idx="2"/>
          </p:cNvCxnSpPr>
          <p:nvPr/>
        </p:nvCxnSpPr>
        <p:spPr>
          <a:xfrm flipH="1">
            <a:off x="7282893" y="4902859"/>
            <a:ext cx="4403" cy="453274"/>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418" name="NSX Load-balance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7577987" y="5025443"/>
            <a:ext cx="266036" cy="252905"/>
          </a:xfrm>
          <a:prstGeom prst="rect">
            <a:avLst/>
          </a:prstGeom>
        </p:spPr>
      </p:pic>
      <p:pic>
        <p:nvPicPr>
          <p:cNvPr id="419" name="NSX Load-balance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7526907" y="5065432"/>
            <a:ext cx="266036" cy="252905"/>
          </a:xfrm>
          <a:prstGeom prst="rect">
            <a:avLst/>
          </a:prstGeom>
        </p:spPr>
      </p:pic>
      <p:cxnSp>
        <p:nvCxnSpPr>
          <p:cNvPr id="420" name="Straight Connector 419"/>
          <p:cNvCxnSpPr>
            <a:stCxn id="465" idx="1"/>
          </p:cNvCxnSpPr>
          <p:nvPr/>
        </p:nvCxnSpPr>
        <p:spPr>
          <a:xfrm flipH="1">
            <a:off x="7162515" y="4786941"/>
            <a:ext cx="8863" cy="56919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3" name="Straight Connector 422"/>
          <p:cNvCxnSpPr/>
          <p:nvPr/>
        </p:nvCxnSpPr>
        <p:spPr>
          <a:xfrm>
            <a:off x="7683155" y="5547174"/>
            <a:ext cx="0" cy="29070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7376655" y="5837875"/>
            <a:ext cx="558615" cy="6295"/>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425" name="Picture 3" descr="C:\Users\Dan\Desktop\v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618" y="5854223"/>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426" name="Picture 3" descr="C:\Users\Dan\Desktop\v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5451" y="5846474"/>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427"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52000" y="5460802"/>
            <a:ext cx="253615" cy="253615"/>
          </a:xfrm>
          <a:prstGeom prst="rect">
            <a:avLst/>
          </a:prstGeom>
        </p:spPr>
      </p:pic>
      <p:cxnSp>
        <p:nvCxnSpPr>
          <p:cNvPr id="428" name="Straight Connector 427"/>
          <p:cNvCxnSpPr/>
          <p:nvPr/>
        </p:nvCxnSpPr>
        <p:spPr>
          <a:xfrm>
            <a:off x="7023925" y="5540608"/>
            <a:ext cx="0" cy="29070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6717425" y="5831309"/>
            <a:ext cx="558615" cy="6295"/>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430" name="Picture 3" descr="C:\Users\Dan\Desktop\v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5388" y="5847657"/>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435" name="Picture 3" descr="C:\Users\Dan\Desktop\v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6221" y="5839908"/>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447"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5334" y="5431397"/>
            <a:ext cx="277181" cy="277181"/>
          </a:xfrm>
          <a:prstGeom prst="rect">
            <a:avLst/>
          </a:prstGeom>
        </p:spPr>
      </p:pic>
      <p:cxnSp>
        <p:nvCxnSpPr>
          <p:cNvPr id="448" name="Straight Connector 447"/>
          <p:cNvCxnSpPr/>
          <p:nvPr/>
        </p:nvCxnSpPr>
        <p:spPr>
          <a:xfrm>
            <a:off x="7023925" y="5372745"/>
            <a:ext cx="0" cy="10921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7673673" y="5372998"/>
            <a:ext cx="0" cy="10921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62" name="TextBox 461"/>
          <p:cNvSpPr txBox="1"/>
          <p:nvPr/>
        </p:nvSpPr>
        <p:spPr>
          <a:xfrm>
            <a:off x="7021358" y="6167636"/>
            <a:ext cx="543739" cy="207749"/>
          </a:xfrm>
          <a:prstGeom prst="rect">
            <a:avLst/>
          </a:prstGeom>
          <a:noFill/>
        </p:spPr>
        <p:txBody>
          <a:bodyPr wrap="none" rtlCol="0">
            <a:spAutoFit/>
          </a:bodyPr>
          <a:lstStyle/>
          <a:p>
            <a:pPr algn="ctr">
              <a:defRPr/>
            </a:pPr>
            <a:r>
              <a:rPr lang="en-US" sz="750" b="1" kern="0" dirty="0" smtClean="0">
                <a:solidFill>
                  <a:sysClr val="windowText" lastClr="000000"/>
                </a:solidFill>
              </a:rPr>
              <a:t>Tenant-Y</a:t>
            </a:r>
          </a:p>
        </p:txBody>
      </p:sp>
      <p:pic>
        <p:nvPicPr>
          <p:cNvPr id="464" name="NSX Edge Node Blue"/>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76517" y="4618011"/>
            <a:ext cx="231836" cy="231836"/>
          </a:xfrm>
          <a:prstGeom prst="rect">
            <a:avLst/>
          </a:prstGeom>
        </p:spPr>
      </p:pic>
      <p:pic>
        <p:nvPicPr>
          <p:cNvPr id="465" name="NSX Edge Node Blue"/>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71378" y="4671023"/>
            <a:ext cx="231836" cy="231836"/>
          </a:xfrm>
          <a:prstGeom prst="rect">
            <a:avLst/>
          </a:prstGeom>
        </p:spPr>
      </p:pic>
      <p:cxnSp>
        <p:nvCxnSpPr>
          <p:cNvPr id="472" name="Straight Connector 471"/>
          <p:cNvCxnSpPr/>
          <p:nvPr/>
        </p:nvCxnSpPr>
        <p:spPr>
          <a:xfrm>
            <a:off x="6749528" y="4525485"/>
            <a:ext cx="126411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a:stCxn id="315" idx="3"/>
            <a:endCxn id="314" idx="1"/>
          </p:cNvCxnSpPr>
          <p:nvPr/>
        </p:nvCxnSpPr>
        <p:spPr>
          <a:xfrm>
            <a:off x="4301051" y="2702533"/>
            <a:ext cx="10094" cy="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480" name="TextBox 479"/>
          <p:cNvSpPr txBox="1"/>
          <p:nvPr/>
        </p:nvSpPr>
        <p:spPr>
          <a:xfrm>
            <a:off x="1807694" y="3465162"/>
            <a:ext cx="1668066" cy="307777"/>
          </a:xfrm>
          <a:prstGeom prst="rect">
            <a:avLst/>
          </a:prstGeom>
          <a:noFill/>
        </p:spPr>
        <p:txBody>
          <a:bodyPr wrap="square" rtlCol="0">
            <a:spAutoFit/>
          </a:bodyPr>
          <a:lstStyle/>
          <a:p>
            <a:pPr>
              <a:defRPr/>
            </a:pPr>
            <a:r>
              <a:rPr lang="en-US" sz="700" b="1" kern="0" dirty="0" smtClean="0">
                <a:solidFill>
                  <a:sysClr val="windowText" lastClr="000000"/>
                </a:solidFill>
              </a:rPr>
              <a:t>Being trunked through </a:t>
            </a:r>
          </a:p>
          <a:p>
            <a:pPr>
              <a:defRPr/>
            </a:pPr>
            <a:r>
              <a:rPr lang="en-US" sz="700" b="1" kern="0" dirty="0" smtClean="0">
                <a:solidFill>
                  <a:sysClr val="windowText" lastClr="000000"/>
                </a:solidFill>
              </a:rPr>
              <a:t>Brocade  VCS fabric </a:t>
            </a:r>
            <a:endParaRPr lang="en-US" sz="700" b="1" kern="0" dirty="0">
              <a:solidFill>
                <a:sysClr val="windowText" lastClr="000000"/>
              </a:solidFill>
            </a:endParaRPr>
          </a:p>
        </p:txBody>
      </p:sp>
      <p:sp>
        <p:nvSpPr>
          <p:cNvPr id="493" name="TextBox 492"/>
          <p:cNvSpPr txBox="1"/>
          <p:nvPr/>
        </p:nvSpPr>
        <p:spPr>
          <a:xfrm>
            <a:off x="8204049" y="1431431"/>
            <a:ext cx="1135337" cy="201615"/>
          </a:xfrm>
          <a:prstGeom prst="rect">
            <a:avLst/>
          </a:prstGeom>
          <a:noFill/>
        </p:spPr>
        <p:txBody>
          <a:bodyPr wrap="none" lIns="0" tIns="0" rIns="0" bIns="0" rtlCol="0">
            <a:noAutofit/>
          </a:bodyPr>
          <a:lstStyle/>
          <a:p>
            <a:pPr>
              <a:lnSpc>
                <a:spcPct val="90000"/>
              </a:lnSpc>
            </a:pPr>
            <a:r>
              <a:rPr lang="en-US" sz="1050" dirty="0" smtClean="0">
                <a:solidFill>
                  <a:srgbClr val="0070C0"/>
                </a:solidFill>
              </a:rPr>
              <a:t>VXLAN</a:t>
            </a:r>
            <a:endParaRPr lang="en-US" sz="1050" dirty="0">
              <a:solidFill>
                <a:srgbClr val="0070C0"/>
              </a:solidFill>
            </a:endParaRPr>
          </a:p>
        </p:txBody>
      </p:sp>
      <p:sp>
        <p:nvSpPr>
          <p:cNvPr id="494" name="TextBox 493"/>
          <p:cNvSpPr txBox="1"/>
          <p:nvPr/>
        </p:nvSpPr>
        <p:spPr>
          <a:xfrm>
            <a:off x="8204049" y="1235844"/>
            <a:ext cx="1030946" cy="225707"/>
          </a:xfrm>
          <a:prstGeom prst="rect">
            <a:avLst/>
          </a:prstGeom>
          <a:noFill/>
        </p:spPr>
        <p:txBody>
          <a:bodyPr wrap="none" lIns="0" tIns="0" rIns="0" bIns="0" rtlCol="0">
            <a:noAutofit/>
          </a:bodyPr>
          <a:lstStyle/>
          <a:p>
            <a:pPr>
              <a:lnSpc>
                <a:spcPct val="90000"/>
              </a:lnSpc>
            </a:pPr>
            <a:r>
              <a:rPr lang="en-US" sz="1050" dirty="0" smtClean="0">
                <a:solidFill>
                  <a:srgbClr val="C00000"/>
                </a:solidFill>
              </a:rPr>
              <a:t>VLAN</a:t>
            </a:r>
            <a:endParaRPr lang="en-US" sz="1050" dirty="0">
              <a:solidFill>
                <a:srgbClr val="C00000"/>
              </a:solidFill>
            </a:endParaRPr>
          </a:p>
        </p:txBody>
      </p:sp>
      <p:cxnSp>
        <p:nvCxnSpPr>
          <p:cNvPr id="495" name="Straight Connector 494"/>
          <p:cNvCxnSpPr/>
          <p:nvPr/>
        </p:nvCxnSpPr>
        <p:spPr>
          <a:xfrm flipH="1">
            <a:off x="7803895" y="1290057"/>
            <a:ext cx="285824" cy="0"/>
          </a:xfrm>
          <a:prstGeom prst="line">
            <a:avLst/>
          </a:prstGeom>
          <a:ln w="19050">
            <a:solidFill>
              <a:srgbClr val="C0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flipH="1">
            <a:off x="7803895" y="1461552"/>
            <a:ext cx="285824" cy="0"/>
          </a:xfrm>
          <a:prstGeom prst="line">
            <a:avLst/>
          </a:prstGeom>
          <a:ln w="19050">
            <a:solidFill>
              <a:srgbClr val="0070C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9" name="Straight Connector 498"/>
          <p:cNvCxnSpPr/>
          <p:nvPr/>
        </p:nvCxnSpPr>
        <p:spPr>
          <a:xfrm>
            <a:off x="4206488" y="4014296"/>
            <a:ext cx="911" cy="511229"/>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00" name="Straight Connector 499"/>
          <p:cNvCxnSpPr/>
          <p:nvPr/>
        </p:nvCxnSpPr>
        <p:spPr>
          <a:xfrm>
            <a:off x="4261740" y="3961342"/>
            <a:ext cx="911" cy="511229"/>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302" name="Rounded Rectangle 301"/>
          <p:cNvSpPr/>
          <p:nvPr/>
        </p:nvSpPr>
        <p:spPr bwMode="auto">
          <a:xfrm>
            <a:off x="3855738" y="3727888"/>
            <a:ext cx="779127" cy="346698"/>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pic>
        <p:nvPicPr>
          <p:cNvPr id="294" name="NSX Router Blu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22638" y="3746990"/>
            <a:ext cx="306976" cy="306976"/>
          </a:xfrm>
          <a:prstGeom prst="rect">
            <a:avLst/>
          </a:prstGeom>
        </p:spPr>
      </p:pic>
      <p:pic>
        <p:nvPicPr>
          <p:cNvPr id="298" name="NSX Router Blu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44663" y="3747971"/>
            <a:ext cx="306976" cy="306976"/>
          </a:xfrm>
          <a:prstGeom prst="rect">
            <a:avLst/>
          </a:prstGeom>
        </p:spPr>
      </p:pic>
      <p:pic>
        <p:nvPicPr>
          <p:cNvPr id="299" name="NSX Router Blu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73430" y="3755022"/>
            <a:ext cx="306976" cy="306976"/>
          </a:xfrm>
          <a:prstGeom prst="rect">
            <a:avLst/>
          </a:prstGeom>
        </p:spPr>
      </p:pic>
      <p:pic>
        <p:nvPicPr>
          <p:cNvPr id="300" name="NSX Router Blu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90264" y="3763202"/>
            <a:ext cx="306976" cy="306976"/>
          </a:xfrm>
          <a:prstGeom prst="rect">
            <a:avLst/>
          </a:prstGeom>
        </p:spPr>
      </p:pic>
      <p:sp>
        <p:nvSpPr>
          <p:cNvPr id="505" name="Rounded Rectangle 504"/>
          <p:cNvSpPr/>
          <p:nvPr/>
        </p:nvSpPr>
        <p:spPr bwMode="auto">
          <a:xfrm>
            <a:off x="3898508" y="3203665"/>
            <a:ext cx="779127" cy="346698"/>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pic>
        <p:nvPicPr>
          <p:cNvPr id="507" name="NSX Firewall  Blue"/>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020491" y="3226093"/>
            <a:ext cx="276749" cy="276749"/>
          </a:xfrm>
          <a:prstGeom prst="rect">
            <a:avLst/>
          </a:prstGeom>
        </p:spPr>
      </p:pic>
      <p:pic>
        <p:nvPicPr>
          <p:cNvPr id="508" name="NSX Firewall  Blue"/>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97240" y="3231257"/>
            <a:ext cx="276749" cy="276749"/>
          </a:xfrm>
          <a:prstGeom prst="rect">
            <a:avLst/>
          </a:prstGeom>
        </p:spPr>
      </p:pic>
      <p:cxnSp>
        <p:nvCxnSpPr>
          <p:cNvPr id="515" name="Straight Connector 514"/>
          <p:cNvCxnSpPr>
            <a:endCxn id="464" idx="0"/>
          </p:cNvCxnSpPr>
          <p:nvPr/>
        </p:nvCxnSpPr>
        <p:spPr>
          <a:xfrm>
            <a:off x="7192435" y="4531969"/>
            <a:ext cx="0" cy="86042"/>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7293227" y="4523755"/>
            <a:ext cx="443" cy="172098"/>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7649555" y="4363037"/>
            <a:ext cx="443" cy="172098"/>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7778614" y="4350024"/>
            <a:ext cx="443" cy="172098"/>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pic>
        <p:nvPicPr>
          <p:cNvPr id="526" name="Picture 8" descr="ICON_Server_flat_Q408.png"/>
          <p:cNvPicPr>
            <a:picLocks noChangeAspect="1"/>
          </p:cNvPicPr>
          <p:nvPr/>
        </p:nvPicPr>
        <p:blipFill>
          <a:blip r:embed="rId12"/>
          <a:srcRect/>
          <a:stretch>
            <a:fillRect/>
          </a:stretch>
        </p:blipFill>
        <p:spPr bwMode="auto">
          <a:xfrm>
            <a:off x="7417000" y="4167774"/>
            <a:ext cx="637871" cy="162125"/>
          </a:xfrm>
          <a:prstGeom prst="rect">
            <a:avLst/>
          </a:prstGeom>
          <a:noFill/>
          <a:ln w="9525">
            <a:noFill/>
            <a:miter lim="800000"/>
            <a:headEnd/>
            <a:tailEnd/>
          </a:ln>
        </p:spPr>
      </p:pic>
      <p:pic>
        <p:nvPicPr>
          <p:cNvPr id="529" name="Picture 8" descr="ICON_Server_flat_Q408.png"/>
          <p:cNvPicPr>
            <a:picLocks noChangeAspect="1"/>
          </p:cNvPicPr>
          <p:nvPr/>
        </p:nvPicPr>
        <p:blipFill>
          <a:blip r:embed="rId12"/>
          <a:srcRect/>
          <a:stretch>
            <a:fillRect/>
          </a:stretch>
        </p:blipFill>
        <p:spPr bwMode="auto">
          <a:xfrm>
            <a:off x="7306368" y="4257012"/>
            <a:ext cx="637871" cy="162125"/>
          </a:xfrm>
          <a:prstGeom prst="rect">
            <a:avLst/>
          </a:prstGeom>
          <a:noFill/>
          <a:ln w="9525">
            <a:noFill/>
            <a:miter lim="800000"/>
            <a:headEnd/>
            <a:tailEnd/>
          </a:ln>
        </p:spPr>
      </p:pic>
      <p:sp>
        <p:nvSpPr>
          <p:cNvPr id="539" name="TextBox 538"/>
          <p:cNvSpPr txBox="1"/>
          <p:nvPr/>
        </p:nvSpPr>
        <p:spPr>
          <a:xfrm>
            <a:off x="7320928" y="4614237"/>
            <a:ext cx="1210588" cy="323165"/>
          </a:xfrm>
          <a:prstGeom prst="rect">
            <a:avLst/>
          </a:prstGeom>
          <a:noFill/>
        </p:spPr>
        <p:txBody>
          <a:bodyPr wrap="none" rtlCol="0">
            <a:spAutoFit/>
          </a:bodyPr>
          <a:lstStyle/>
          <a:p>
            <a:pPr algn="ctr">
              <a:defRPr/>
            </a:pPr>
            <a:r>
              <a:rPr lang="en-US" sz="750" b="1" kern="0" dirty="0" smtClean="0">
                <a:solidFill>
                  <a:sysClr val="windowText" lastClr="000000"/>
                </a:solidFill>
              </a:rPr>
              <a:t>Leaf Switches</a:t>
            </a:r>
          </a:p>
          <a:p>
            <a:pPr algn="ctr">
              <a:defRPr/>
            </a:pPr>
            <a:r>
              <a:rPr lang="en-US" sz="750" b="1" kern="0" dirty="0" smtClean="0">
                <a:solidFill>
                  <a:sysClr val="windowText" lastClr="000000"/>
                </a:solidFill>
              </a:rPr>
              <a:t>(Hardware VTEP enabled)</a:t>
            </a:r>
          </a:p>
        </p:txBody>
      </p:sp>
      <p:sp>
        <p:nvSpPr>
          <p:cNvPr id="540" name="TextBox 539"/>
          <p:cNvSpPr txBox="1"/>
          <p:nvPr/>
        </p:nvSpPr>
        <p:spPr>
          <a:xfrm>
            <a:off x="7071649" y="3802625"/>
            <a:ext cx="1290738" cy="323165"/>
          </a:xfrm>
          <a:prstGeom prst="rect">
            <a:avLst/>
          </a:prstGeom>
          <a:noFill/>
        </p:spPr>
        <p:txBody>
          <a:bodyPr wrap="none" rtlCol="0">
            <a:spAutoFit/>
          </a:bodyPr>
          <a:lstStyle/>
          <a:p>
            <a:pPr algn="ctr">
              <a:defRPr/>
            </a:pPr>
            <a:r>
              <a:rPr lang="en-US" sz="750" b="1" kern="0" dirty="0" smtClean="0">
                <a:solidFill>
                  <a:sysClr val="windowText" lastClr="000000"/>
                </a:solidFill>
              </a:rPr>
              <a:t>Legacy hardware appliance </a:t>
            </a:r>
          </a:p>
          <a:p>
            <a:pPr algn="ctr">
              <a:defRPr/>
            </a:pPr>
            <a:r>
              <a:rPr lang="en-US" sz="750" b="1" kern="0" dirty="0" smtClean="0">
                <a:solidFill>
                  <a:sysClr val="windowText" lastClr="000000"/>
                </a:solidFill>
              </a:rPr>
              <a:t>which cannot be virtualized</a:t>
            </a:r>
          </a:p>
        </p:txBody>
      </p:sp>
      <p:sp>
        <p:nvSpPr>
          <p:cNvPr id="542" name="TextBox 541"/>
          <p:cNvSpPr txBox="1"/>
          <p:nvPr/>
        </p:nvSpPr>
        <p:spPr>
          <a:xfrm>
            <a:off x="-5037" y="4478814"/>
            <a:ext cx="1537600" cy="276999"/>
          </a:xfrm>
          <a:prstGeom prst="rect">
            <a:avLst/>
          </a:prstGeom>
          <a:noFill/>
        </p:spPr>
        <p:txBody>
          <a:bodyPr wrap="none" rtlCol="0">
            <a:spAutoFit/>
          </a:bodyPr>
          <a:lstStyle/>
          <a:p>
            <a:pPr algn="ctr">
              <a:defRPr/>
            </a:pPr>
            <a:r>
              <a:rPr lang="en-US" sz="600" b="1" kern="0" dirty="0" smtClean="0">
                <a:solidFill>
                  <a:sysClr val="windowText" lastClr="000000"/>
                </a:solidFill>
              </a:rPr>
              <a:t>VLAN 2xxx </a:t>
            </a:r>
          </a:p>
          <a:p>
            <a:pPr algn="ctr">
              <a:defRPr/>
            </a:pPr>
            <a:r>
              <a:rPr lang="en-US" sz="600" b="1" kern="0" dirty="0" smtClean="0">
                <a:solidFill>
                  <a:sysClr val="windowText" lastClr="000000"/>
                </a:solidFill>
              </a:rPr>
              <a:t>To be </a:t>
            </a:r>
            <a:r>
              <a:rPr lang="en-US" sz="600" b="1" kern="0" dirty="0">
                <a:solidFill>
                  <a:sysClr val="windowText" lastClr="000000"/>
                </a:solidFill>
              </a:rPr>
              <a:t>a</a:t>
            </a:r>
            <a:r>
              <a:rPr lang="en-US" sz="600" b="1" kern="0" dirty="0" smtClean="0">
                <a:solidFill>
                  <a:sysClr val="windowText" lastClr="000000"/>
                </a:solidFill>
              </a:rPr>
              <a:t>uto provisioned when on-boarding</a:t>
            </a:r>
            <a:endParaRPr lang="en-US" sz="600" b="1" kern="0" dirty="0">
              <a:solidFill>
                <a:sysClr val="windowText" lastClr="000000"/>
              </a:solidFill>
            </a:endParaRPr>
          </a:p>
        </p:txBody>
      </p:sp>
      <p:sp>
        <p:nvSpPr>
          <p:cNvPr id="543" name="TextBox 542"/>
          <p:cNvSpPr txBox="1"/>
          <p:nvPr/>
        </p:nvSpPr>
        <p:spPr>
          <a:xfrm>
            <a:off x="4658399" y="3349605"/>
            <a:ext cx="886782" cy="207749"/>
          </a:xfrm>
          <a:prstGeom prst="rect">
            <a:avLst/>
          </a:prstGeom>
          <a:noFill/>
        </p:spPr>
        <p:txBody>
          <a:bodyPr wrap="none" rtlCol="0">
            <a:spAutoFit/>
          </a:bodyPr>
          <a:lstStyle/>
          <a:p>
            <a:pPr algn="ctr">
              <a:defRPr/>
            </a:pPr>
            <a:r>
              <a:rPr lang="en-US" sz="750" b="1" kern="0" dirty="0" smtClean="0">
                <a:solidFill>
                  <a:sysClr val="windowText" lastClr="000000"/>
                </a:solidFill>
              </a:rPr>
              <a:t>Physical Firewalls</a:t>
            </a:r>
            <a:endParaRPr lang="en-US" sz="750" b="1" kern="0" dirty="0">
              <a:solidFill>
                <a:sysClr val="windowText" lastClr="000000"/>
              </a:solidFill>
            </a:endParaRPr>
          </a:p>
        </p:txBody>
      </p:sp>
      <p:sp>
        <p:nvSpPr>
          <p:cNvPr id="544" name="TextBox 543"/>
          <p:cNvSpPr txBox="1"/>
          <p:nvPr/>
        </p:nvSpPr>
        <p:spPr>
          <a:xfrm>
            <a:off x="7928607" y="4377259"/>
            <a:ext cx="821058" cy="276999"/>
          </a:xfrm>
          <a:prstGeom prst="rect">
            <a:avLst/>
          </a:prstGeom>
          <a:noFill/>
        </p:spPr>
        <p:txBody>
          <a:bodyPr wrap="none" rtlCol="0">
            <a:spAutoFit/>
          </a:bodyPr>
          <a:lstStyle/>
          <a:p>
            <a:pPr algn="ctr">
              <a:defRPr/>
            </a:pPr>
            <a:r>
              <a:rPr lang="en-US" sz="600" b="1" kern="0" dirty="0" smtClean="0">
                <a:solidFill>
                  <a:sysClr val="windowText" lastClr="000000"/>
                </a:solidFill>
              </a:rPr>
              <a:t>External VLAN 3xxx </a:t>
            </a:r>
          </a:p>
          <a:p>
            <a:pPr algn="ctr">
              <a:defRPr/>
            </a:pPr>
            <a:r>
              <a:rPr lang="en-US" sz="600" b="1" kern="0" dirty="0" smtClean="0">
                <a:solidFill>
                  <a:sysClr val="windowText" lastClr="000000"/>
                </a:solidFill>
              </a:rPr>
              <a:t>(Existing VLANs)</a:t>
            </a:r>
            <a:endParaRPr lang="en-US" sz="600" b="1" kern="0" dirty="0">
              <a:solidFill>
                <a:sysClr val="windowText" lastClr="000000"/>
              </a:solidFill>
            </a:endParaRPr>
          </a:p>
        </p:txBody>
      </p:sp>
      <p:cxnSp>
        <p:nvCxnSpPr>
          <p:cNvPr id="139" name="Straight Connector 138"/>
          <p:cNvCxnSpPr/>
          <p:nvPr/>
        </p:nvCxnSpPr>
        <p:spPr>
          <a:xfrm>
            <a:off x="6420778" y="5084994"/>
            <a:ext cx="0" cy="290701"/>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40"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713" y="4816511"/>
            <a:ext cx="277181" cy="277181"/>
          </a:xfrm>
          <a:prstGeom prst="rect">
            <a:avLst/>
          </a:prstGeom>
        </p:spPr>
      </p:pic>
      <p:cxnSp>
        <p:nvCxnSpPr>
          <p:cNvPr id="141" name="Straight Connector 140"/>
          <p:cNvCxnSpPr/>
          <p:nvPr/>
        </p:nvCxnSpPr>
        <p:spPr>
          <a:xfrm flipH="1">
            <a:off x="6431303" y="4487220"/>
            <a:ext cx="9123" cy="366068"/>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700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4" name="Straight Connector 443"/>
          <p:cNvCxnSpPr/>
          <p:nvPr/>
        </p:nvCxnSpPr>
        <p:spPr bwMode="auto">
          <a:xfrm>
            <a:off x="4556244" y="3251998"/>
            <a:ext cx="4227" cy="332547"/>
          </a:xfrm>
          <a:prstGeom prst="line">
            <a:avLst/>
          </a:prstGeom>
          <a:solidFill>
            <a:srgbClr val="0095D3"/>
          </a:solidFill>
          <a:ln w="28575" cap="flat" cmpd="sng" algn="ctr">
            <a:solidFill>
              <a:schemeClr val="tx2">
                <a:lumMod val="50000"/>
                <a:lumOff val="50000"/>
              </a:schemeClr>
            </a:solidFill>
            <a:prstDash val="solid"/>
            <a:round/>
            <a:headEnd type="none" w="med" len="med"/>
            <a:tailEnd type="none" w="med" len="med"/>
          </a:ln>
          <a:effectLst/>
        </p:spPr>
      </p:cxnSp>
      <p:cxnSp>
        <p:nvCxnSpPr>
          <p:cNvPr id="386" name="Straight Connector 385"/>
          <p:cNvCxnSpPr>
            <a:endCxn id="396" idx="2"/>
          </p:cNvCxnSpPr>
          <p:nvPr/>
        </p:nvCxnSpPr>
        <p:spPr bwMode="auto">
          <a:xfrm flipV="1">
            <a:off x="6529125" y="3273552"/>
            <a:ext cx="254419" cy="222417"/>
          </a:xfrm>
          <a:prstGeom prst="line">
            <a:avLst/>
          </a:prstGeom>
          <a:solidFill>
            <a:srgbClr val="0095D3"/>
          </a:solidFill>
          <a:ln w="28575" cap="flat" cmpd="sng" algn="ctr">
            <a:solidFill>
              <a:schemeClr val="tx2">
                <a:lumMod val="50000"/>
                <a:lumOff val="50000"/>
              </a:schemeClr>
            </a:solidFill>
            <a:prstDash val="solid"/>
            <a:round/>
            <a:headEnd type="none" w="med" len="med"/>
            <a:tailEnd type="none" w="med" len="med"/>
          </a:ln>
          <a:effectLst/>
        </p:spPr>
      </p:cxnSp>
      <p:sp>
        <p:nvSpPr>
          <p:cNvPr id="172" name="Rounded Rectangle 171"/>
          <p:cNvSpPr/>
          <p:nvPr/>
        </p:nvSpPr>
        <p:spPr bwMode="auto">
          <a:xfrm>
            <a:off x="5971177" y="4415824"/>
            <a:ext cx="2006159" cy="1215227"/>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sp>
        <p:nvSpPr>
          <p:cNvPr id="173" name="Rounded Rectangle 172"/>
          <p:cNvSpPr/>
          <p:nvPr/>
        </p:nvSpPr>
        <p:spPr bwMode="auto">
          <a:xfrm>
            <a:off x="6127024" y="4517494"/>
            <a:ext cx="846947" cy="486788"/>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sp>
        <p:nvSpPr>
          <p:cNvPr id="178" name="Rounded Rectangle 177"/>
          <p:cNvSpPr/>
          <p:nvPr/>
        </p:nvSpPr>
        <p:spPr bwMode="auto">
          <a:xfrm>
            <a:off x="7030554" y="4510394"/>
            <a:ext cx="846947" cy="485801"/>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grpSp>
        <p:nvGrpSpPr>
          <p:cNvPr id="183" name="Group 182"/>
          <p:cNvGrpSpPr/>
          <p:nvPr/>
        </p:nvGrpSpPr>
        <p:grpSpPr>
          <a:xfrm>
            <a:off x="7057855" y="5259164"/>
            <a:ext cx="810864" cy="257003"/>
            <a:chOff x="8995606" y="4566776"/>
            <a:chExt cx="1080870" cy="342582"/>
          </a:xfrm>
        </p:grpSpPr>
        <p:pic>
          <p:nvPicPr>
            <p:cNvPr id="184" name="Picture 8" descr="ICON_Server_flat_Q408.png"/>
            <p:cNvPicPr>
              <a:picLocks noChangeAspect="1"/>
            </p:cNvPicPr>
            <p:nvPr/>
          </p:nvPicPr>
          <p:blipFill>
            <a:blip r:embed="rId3"/>
            <a:srcRect/>
            <a:stretch>
              <a:fillRect/>
            </a:stretch>
          </p:blipFill>
          <p:spPr bwMode="auto">
            <a:xfrm>
              <a:off x="9123279" y="4566776"/>
              <a:ext cx="953197" cy="242271"/>
            </a:xfrm>
            <a:prstGeom prst="rect">
              <a:avLst/>
            </a:prstGeom>
            <a:noFill/>
            <a:ln w="9525">
              <a:noFill/>
              <a:miter lim="800000"/>
              <a:headEnd/>
              <a:tailEnd/>
            </a:ln>
          </p:spPr>
        </p:pic>
        <p:grpSp>
          <p:nvGrpSpPr>
            <p:cNvPr id="185" name="Group 184"/>
            <p:cNvGrpSpPr/>
            <p:nvPr/>
          </p:nvGrpSpPr>
          <p:grpSpPr>
            <a:xfrm>
              <a:off x="9264303" y="4617525"/>
              <a:ext cx="649270" cy="175236"/>
              <a:chOff x="1763020" y="-371630"/>
              <a:chExt cx="851242" cy="235121"/>
            </a:xfrm>
          </p:grpSpPr>
          <p:pic>
            <p:nvPicPr>
              <p:cNvPr id="219"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69342" y="-371630"/>
                <a:ext cx="235121" cy="235121"/>
              </a:xfrm>
              <a:prstGeom prst="rect">
                <a:avLst/>
              </a:prstGeom>
            </p:spPr>
          </p:pic>
          <p:pic>
            <p:nvPicPr>
              <p:cNvPr id="220" name="NSX vSwitch"/>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020" y="-371630"/>
                <a:ext cx="235121" cy="235121"/>
              </a:xfrm>
              <a:prstGeom prst="rect">
                <a:avLst/>
              </a:prstGeom>
            </p:spPr>
          </p:pic>
          <p:pic>
            <p:nvPicPr>
              <p:cNvPr id="221"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379141" y="-371630"/>
                <a:ext cx="235121" cy="235121"/>
              </a:xfrm>
              <a:prstGeom prst="rect">
                <a:avLst/>
              </a:prstGeom>
            </p:spPr>
          </p:pic>
        </p:grpSp>
        <p:grpSp>
          <p:nvGrpSpPr>
            <p:cNvPr id="186" name="Group 185"/>
            <p:cNvGrpSpPr/>
            <p:nvPr/>
          </p:nvGrpSpPr>
          <p:grpSpPr>
            <a:xfrm>
              <a:off x="8995606" y="4667087"/>
              <a:ext cx="953197" cy="242271"/>
              <a:chOff x="9124829" y="4850517"/>
              <a:chExt cx="953197" cy="242271"/>
            </a:xfrm>
          </p:grpSpPr>
          <p:pic>
            <p:nvPicPr>
              <p:cNvPr id="187" name="Picture 8" descr="ICON_Server_flat_Q408.png"/>
              <p:cNvPicPr>
                <a:picLocks noChangeAspect="1"/>
              </p:cNvPicPr>
              <p:nvPr/>
            </p:nvPicPr>
            <p:blipFill>
              <a:blip r:embed="rId3"/>
              <a:srcRect/>
              <a:stretch>
                <a:fillRect/>
              </a:stretch>
            </p:blipFill>
            <p:spPr bwMode="auto">
              <a:xfrm>
                <a:off x="9124829" y="4850517"/>
                <a:ext cx="953197" cy="242271"/>
              </a:xfrm>
              <a:prstGeom prst="rect">
                <a:avLst/>
              </a:prstGeom>
              <a:noFill/>
              <a:ln w="9525">
                <a:noFill/>
                <a:miter lim="800000"/>
                <a:headEnd/>
                <a:tailEnd/>
              </a:ln>
            </p:spPr>
          </p:pic>
          <p:grpSp>
            <p:nvGrpSpPr>
              <p:cNvPr id="189" name="Group 188"/>
              <p:cNvGrpSpPr/>
              <p:nvPr/>
            </p:nvGrpSpPr>
            <p:grpSpPr>
              <a:xfrm>
                <a:off x="9249207" y="4874024"/>
                <a:ext cx="649270" cy="175236"/>
                <a:chOff x="1763020" y="-371630"/>
                <a:chExt cx="851242" cy="235121"/>
              </a:xfrm>
            </p:grpSpPr>
            <p:pic>
              <p:nvPicPr>
                <p:cNvPr id="216"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69342" y="-371630"/>
                  <a:ext cx="235121" cy="235121"/>
                </a:xfrm>
                <a:prstGeom prst="rect">
                  <a:avLst/>
                </a:prstGeom>
              </p:spPr>
            </p:pic>
            <p:pic>
              <p:nvPicPr>
                <p:cNvPr id="217" name="NSX vSwitch"/>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020" y="-371630"/>
                  <a:ext cx="235121" cy="235121"/>
                </a:xfrm>
                <a:prstGeom prst="rect">
                  <a:avLst/>
                </a:prstGeom>
              </p:spPr>
            </p:pic>
            <p:pic>
              <p:nvPicPr>
                <p:cNvPr id="218"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379141" y="-371630"/>
                  <a:ext cx="235121" cy="235121"/>
                </a:xfrm>
                <a:prstGeom prst="rect">
                  <a:avLst/>
                </a:prstGeom>
              </p:spPr>
            </p:pic>
          </p:grpSp>
        </p:grpSp>
      </p:grpSp>
      <p:grpSp>
        <p:nvGrpSpPr>
          <p:cNvPr id="222" name="Group 221"/>
          <p:cNvGrpSpPr/>
          <p:nvPr/>
        </p:nvGrpSpPr>
        <p:grpSpPr>
          <a:xfrm>
            <a:off x="6150947" y="5270074"/>
            <a:ext cx="810864" cy="257003"/>
            <a:chOff x="8995606" y="4566776"/>
            <a:chExt cx="1080870" cy="342582"/>
          </a:xfrm>
        </p:grpSpPr>
        <p:pic>
          <p:nvPicPr>
            <p:cNvPr id="223" name="Picture 8" descr="ICON_Server_flat_Q408.png"/>
            <p:cNvPicPr>
              <a:picLocks noChangeAspect="1"/>
            </p:cNvPicPr>
            <p:nvPr/>
          </p:nvPicPr>
          <p:blipFill>
            <a:blip r:embed="rId3"/>
            <a:srcRect/>
            <a:stretch>
              <a:fillRect/>
            </a:stretch>
          </p:blipFill>
          <p:spPr bwMode="auto">
            <a:xfrm>
              <a:off x="9123279" y="4566776"/>
              <a:ext cx="953197" cy="242271"/>
            </a:xfrm>
            <a:prstGeom prst="rect">
              <a:avLst/>
            </a:prstGeom>
            <a:noFill/>
            <a:ln w="9525">
              <a:noFill/>
              <a:miter lim="800000"/>
              <a:headEnd/>
              <a:tailEnd/>
            </a:ln>
          </p:spPr>
        </p:pic>
        <p:grpSp>
          <p:nvGrpSpPr>
            <p:cNvPr id="236" name="Group 235"/>
            <p:cNvGrpSpPr/>
            <p:nvPr/>
          </p:nvGrpSpPr>
          <p:grpSpPr>
            <a:xfrm>
              <a:off x="9264303" y="4617525"/>
              <a:ext cx="649270" cy="175236"/>
              <a:chOff x="1763020" y="-371630"/>
              <a:chExt cx="851242" cy="235121"/>
            </a:xfrm>
          </p:grpSpPr>
          <p:pic>
            <p:nvPicPr>
              <p:cNvPr id="244"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69342" y="-371630"/>
                <a:ext cx="235121" cy="235121"/>
              </a:xfrm>
              <a:prstGeom prst="rect">
                <a:avLst/>
              </a:prstGeom>
            </p:spPr>
          </p:pic>
          <p:pic>
            <p:nvPicPr>
              <p:cNvPr id="245" name="NSX vSwitch"/>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020" y="-371630"/>
                <a:ext cx="235121" cy="235121"/>
              </a:xfrm>
              <a:prstGeom prst="rect">
                <a:avLst/>
              </a:prstGeom>
            </p:spPr>
          </p:pic>
          <p:pic>
            <p:nvPicPr>
              <p:cNvPr id="246"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379141" y="-371630"/>
                <a:ext cx="235121" cy="235121"/>
              </a:xfrm>
              <a:prstGeom prst="rect">
                <a:avLst/>
              </a:prstGeom>
            </p:spPr>
          </p:pic>
        </p:grpSp>
        <p:grpSp>
          <p:nvGrpSpPr>
            <p:cNvPr id="237" name="Group 236"/>
            <p:cNvGrpSpPr/>
            <p:nvPr/>
          </p:nvGrpSpPr>
          <p:grpSpPr>
            <a:xfrm>
              <a:off x="8995606" y="4667087"/>
              <a:ext cx="953197" cy="242271"/>
              <a:chOff x="9124829" y="4850517"/>
              <a:chExt cx="953197" cy="242271"/>
            </a:xfrm>
          </p:grpSpPr>
          <p:pic>
            <p:nvPicPr>
              <p:cNvPr id="239" name="Picture 8" descr="ICON_Server_flat_Q408.png"/>
              <p:cNvPicPr>
                <a:picLocks noChangeAspect="1"/>
              </p:cNvPicPr>
              <p:nvPr/>
            </p:nvPicPr>
            <p:blipFill>
              <a:blip r:embed="rId3"/>
              <a:srcRect/>
              <a:stretch>
                <a:fillRect/>
              </a:stretch>
            </p:blipFill>
            <p:spPr bwMode="auto">
              <a:xfrm>
                <a:off x="9124829" y="4850517"/>
                <a:ext cx="953197" cy="242271"/>
              </a:xfrm>
              <a:prstGeom prst="rect">
                <a:avLst/>
              </a:prstGeom>
              <a:noFill/>
              <a:ln w="9525">
                <a:noFill/>
                <a:miter lim="800000"/>
                <a:headEnd/>
                <a:tailEnd/>
              </a:ln>
            </p:spPr>
          </p:pic>
          <p:grpSp>
            <p:nvGrpSpPr>
              <p:cNvPr id="240" name="Group 239"/>
              <p:cNvGrpSpPr/>
              <p:nvPr/>
            </p:nvGrpSpPr>
            <p:grpSpPr>
              <a:xfrm>
                <a:off x="9249207" y="4874024"/>
                <a:ext cx="649270" cy="175236"/>
                <a:chOff x="1763020" y="-371630"/>
                <a:chExt cx="851242" cy="235121"/>
              </a:xfrm>
            </p:grpSpPr>
            <p:pic>
              <p:nvPicPr>
                <p:cNvPr id="241"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69342" y="-371630"/>
                  <a:ext cx="235121" cy="235121"/>
                </a:xfrm>
                <a:prstGeom prst="rect">
                  <a:avLst/>
                </a:prstGeom>
              </p:spPr>
            </p:pic>
            <p:pic>
              <p:nvPicPr>
                <p:cNvPr id="242" name="NSX vSwitch"/>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020" y="-371630"/>
                  <a:ext cx="235121" cy="235121"/>
                </a:xfrm>
                <a:prstGeom prst="rect">
                  <a:avLst/>
                </a:prstGeom>
              </p:spPr>
            </p:pic>
            <p:pic>
              <p:nvPicPr>
                <p:cNvPr id="243"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379141" y="-371630"/>
                  <a:ext cx="235121" cy="235121"/>
                </a:xfrm>
                <a:prstGeom prst="rect">
                  <a:avLst/>
                </a:prstGeom>
              </p:spPr>
            </p:pic>
          </p:grpSp>
        </p:grpSp>
      </p:grpSp>
      <p:sp>
        <p:nvSpPr>
          <p:cNvPr id="247" name="TextBox 246"/>
          <p:cNvSpPr txBox="1"/>
          <p:nvPr/>
        </p:nvSpPr>
        <p:spPr>
          <a:xfrm>
            <a:off x="6252447" y="4510395"/>
            <a:ext cx="622286" cy="219291"/>
          </a:xfrm>
          <a:prstGeom prst="rect">
            <a:avLst/>
          </a:prstGeom>
          <a:noFill/>
        </p:spPr>
        <p:txBody>
          <a:bodyPr wrap="none" rtlCol="0">
            <a:spAutoFit/>
          </a:bodyPr>
          <a:lstStyle/>
          <a:p>
            <a:pPr algn="ctr"/>
            <a:r>
              <a:rPr lang="en-US" sz="825" b="1" dirty="0">
                <a:solidFill>
                  <a:srgbClr val="333333"/>
                </a:solidFill>
              </a:rPr>
              <a:t>Tenant 1#</a:t>
            </a:r>
          </a:p>
        </p:txBody>
      </p:sp>
      <p:sp>
        <p:nvSpPr>
          <p:cNvPr id="248" name="TextBox 247"/>
          <p:cNvSpPr txBox="1"/>
          <p:nvPr/>
        </p:nvSpPr>
        <p:spPr>
          <a:xfrm>
            <a:off x="7171545" y="4522405"/>
            <a:ext cx="622286" cy="219291"/>
          </a:xfrm>
          <a:prstGeom prst="rect">
            <a:avLst/>
          </a:prstGeom>
          <a:noFill/>
        </p:spPr>
        <p:txBody>
          <a:bodyPr wrap="none" rtlCol="0">
            <a:spAutoFit/>
          </a:bodyPr>
          <a:lstStyle/>
          <a:p>
            <a:pPr algn="ctr"/>
            <a:r>
              <a:rPr lang="en-US" sz="825" b="1" dirty="0">
                <a:solidFill>
                  <a:srgbClr val="333333"/>
                </a:solidFill>
              </a:rPr>
              <a:t>Tenant 2#</a:t>
            </a:r>
          </a:p>
        </p:txBody>
      </p:sp>
      <p:cxnSp>
        <p:nvCxnSpPr>
          <p:cNvPr id="169" name="Straight Connector 168"/>
          <p:cNvCxnSpPr/>
          <p:nvPr/>
        </p:nvCxnSpPr>
        <p:spPr bwMode="auto">
          <a:xfrm flipH="1">
            <a:off x="7125287" y="3800038"/>
            <a:ext cx="47791" cy="508843"/>
          </a:xfrm>
          <a:prstGeom prst="line">
            <a:avLst/>
          </a:prstGeom>
          <a:solidFill>
            <a:srgbClr val="0095D3"/>
          </a:solidFill>
          <a:ln w="28575" cap="flat" cmpd="sng" algn="ctr">
            <a:solidFill>
              <a:schemeClr val="tx2">
                <a:lumMod val="50000"/>
                <a:lumOff val="50000"/>
              </a:schemeClr>
            </a:solidFill>
            <a:prstDash val="solid"/>
            <a:round/>
            <a:headEnd type="none" w="med" len="med"/>
            <a:tailEnd type="none" w="med" len="med"/>
          </a:ln>
          <a:effectLst/>
        </p:spPr>
      </p:cxnSp>
      <p:cxnSp>
        <p:nvCxnSpPr>
          <p:cNvPr id="170" name="Straight Connector 169"/>
          <p:cNvCxnSpPr/>
          <p:nvPr/>
        </p:nvCxnSpPr>
        <p:spPr bwMode="auto">
          <a:xfrm flipH="1">
            <a:off x="4610987" y="3589009"/>
            <a:ext cx="1269187" cy="659686"/>
          </a:xfrm>
          <a:prstGeom prst="line">
            <a:avLst/>
          </a:prstGeom>
          <a:solidFill>
            <a:srgbClr val="0095D3"/>
          </a:solidFill>
          <a:ln w="28575" cap="flat" cmpd="sng" algn="ctr">
            <a:solidFill>
              <a:schemeClr val="tx2">
                <a:lumMod val="50000"/>
                <a:lumOff val="50000"/>
              </a:schemeClr>
            </a:solidFill>
            <a:prstDash val="solid"/>
            <a:round/>
            <a:headEnd type="none" w="med" len="med"/>
            <a:tailEnd type="none" w="med" len="med"/>
          </a:ln>
          <a:effectLst/>
        </p:spPr>
      </p:cxnSp>
      <p:sp>
        <p:nvSpPr>
          <p:cNvPr id="168" name="Rounded Rectangle 167"/>
          <p:cNvSpPr/>
          <p:nvPr/>
        </p:nvSpPr>
        <p:spPr bwMode="auto">
          <a:xfrm>
            <a:off x="3766304" y="4433627"/>
            <a:ext cx="2006159" cy="1208890"/>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cxnSp>
        <p:nvCxnSpPr>
          <p:cNvPr id="231" name="Straight Connector 230"/>
          <p:cNvCxnSpPr>
            <a:stCxn id="230" idx="1"/>
            <a:endCxn id="213" idx="3"/>
          </p:cNvCxnSpPr>
          <p:nvPr/>
        </p:nvCxnSpPr>
        <p:spPr bwMode="auto">
          <a:xfrm flipH="1">
            <a:off x="7161124" y="4054203"/>
            <a:ext cx="704076" cy="370320"/>
          </a:xfrm>
          <a:prstGeom prst="line">
            <a:avLst/>
          </a:prstGeom>
          <a:solidFill>
            <a:srgbClr val="0095D3"/>
          </a:solidFill>
          <a:ln w="28575" cap="flat" cmpd="sng" algn="ctr">
            <a:solidFill>
              <a:schemeClr val="tx2">
                <a:lumMod val="50000"/>
                <a:lumOff val="50000"/>
              </a:schemeClr>
            </a:solidFill>
            <a:prstDash val="solid"/>
            <a:round/>
            <a:headEnd type="none" w="med" len="med"/>
            <a:tailEnd type="none" w="med" len="med"/>
          </a:ln>
          <a:effectLst/>
        </p:spPr>
      </p:cxnSp>
      <p:sp>
        <p:nvSpPr>
          <p:cNvPr id="14" name="Rounded Rectangle 13"/>
          <p:cNvSpPr/>
          <p:nvPr/>
        </p:nvSpPr>
        <p:spPr bwMode="auto">
          <a:xfrm>
            <a:off x="3922151" y="4522405"/>
            <a:ext cx="846947" cy="665044"/>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pic>
        <p:nvPicPr>
          <p:cNvPr id="8" name="Picture 12" descr="C:\Users\Abject-3D\Desktop\VMWare Files\FINAL diagrams\Basic Virtualization\3D PNGs\DGRM_DRS_R2_Q408_Comm_11.png"/>
          <p:cNvPicPr>
            <a:picLocks noChangeAspect="1" noChangeArrowheads="1"/>
          </p:cNvPicPr>
          <p:nvPr/>
        </p:nvPicPr>
        <p:blipFill>
          <a:blip r:embed="rId7"/>
          <a:srcRect/>
          <a:stretch>
            <a:fillRect/>
          </a:stretch>
        </p:blipFill>
        <p:spPr bwMode="auto">
          <a:xfrm>
            <a:off x="4054453" y="4889277"/>
            <a:ext cx="244411" cy="192763"/>
          </a:xfrm>
          <a:prstGeom prst="rect">
            <a:avLst/>
          </a:prstGeom>
          <a:noFill/>
        </p:spPr>
      </p:pic>
      <p:pic>
        <p:nvPicPr>
          <p:cNvPr id="9" name="Picture 12" descr="C:\Users\Abject-3D\Desktop\VMWare Files\FINAL diagrams\Basic Virtualization\3D PNGs\DGRM_DRS_R2_Q408_Comm_11.png"/>
          <p:cNvPicPr>
            <a:picLocks noChangeAspect="1" noChangeArrowheads="1"/>
          </p:cNvPicPr>
          <p:nvPr/>
        </p:nvPicPr>
        <p:blipFill>
          <a:blip r:embed="rId7"/>
          <a:srcRect/>
          <a:stretch>
            <a:fillRect/>
          </a:stretch>
        </p:blipFill>
        <p:spPr bwMode="auto">
          <a:xfrm>
            <a:off x="4438266" y="4888126"/>
            <a:ext cx="244411" cy="192763"/>
          </a:xfrm>
          <a:prstGeom prst="rect">
            <a:avLst/>
          </a:prstGeom>
          <a:noFill/>
        </p:spPr>
      </p:pic>
      <p:sp>
        <p:nvSpPr>
          <p:cNvPr id="17" name="Rounded Rectangle 16"/>
          <p:cNvSpPr/>
          <p:nvPr/>
        </p:nvSpPr>
        <p:spPr bwMode="auto">
          <a:xfrm>
            <a:off x="4825681" y="4522404"/>
            <a:ext cx="846947" cy="654986"/>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pic>
        <p:nvPicPr>
          <p:cNvPr id="22" name="Picture 12" descr="C:\Users\Abject-3D\Desktop\VMWare Files\FINAL diagrams\Basic Virtualization\3D PNGs\DGRM_DRS_R2_Q408_Comm_11.png"/>
          <p:cNvPicPr>
            <a:picLocks noChangeAspect="1" noChangeArrowheads="1"/>
          </p:cNvPicPr>
          <p:nvPr/>
        </p:nvPicPr>
        <p:blipFill>
          <a:blip r:embed="rId7"/>
          <a:srcRect/>
          <a:stretch>
            <a:fillRect/>
          </a:stretch>
        </p:blipFill>
        <p:spPr bwMode="auto">
          <a:xfrm>
            <a:off x="4957983" y="4888127"/>
            <a:ext cx="244411" cy="192763"/>
          </a:xfrm>
          <a:prstGeom prst="rect">
            <a:avLst/>
          </a:prstGeom>
          <a:noFill/>
        </p:spPr>
      </p:pic>
      <p:pic>
        <p:nvPicPr>
          <p:cNvPr id="23" name="Picture 12" descr="C:\Users\Abject-3D\Desktop\VMWare Files\FINAL diagrams\Basic Virtualization\3D PNGs\DGRM_DRS_R2_Q408_Comm_11.png"/>
          <p:cNvPicPr>
            <a:picLocks noChangeAspect="1" noChangeArrowheads="1"/>
          </p:cNvPicPr>
          <p:nvPr/>
        </p:nvPicPr>
        <p:blipFill>
          <a:blip r:embed="rId7"/>
          <a:srcRect/>
          <a:stretch>
            <a:fillRect/>
          </a:stretch>
        </p:blipFill>
        <p:spPr bwMode="auto">
          <a:xfrm>
            <a:off x="5341796" y="4886976"/>
            <a:ext cx="244411" cy="192763"/>
          </a:xfrm>
          <a:prstGeom prst="rect">
            <a:avLst/>
          </a:prstGeom>
          <a:noFill/>
        </p:spPr>
      </p:pic>
      <p:cxnSp>
        <p:nvCxnSpPr>
          <p:cNvPr id="151" name="Straight Connector 150"/>
          <p:cNvCxnSpPr>
            <a:endCxn id="196" idx="3"/>
          </p:cNvCxnSpPr>
          <p:nvPr/>
        </p:nvCxnSpPr>
        <p:spPr bwMode="auto">
          <a:xfrm flipH="1">
            <a:off x="3735393" y="3412957"/>
            <a:ext cx="1112226" cy="541853"/>
          </a:xfrm>
          <a:prstGeom prst="line">
            <a:avLst/>
          </a:prstGeom>
          <a:solidFill>
            <a:srgbClr val="0095D3"/>
          </a:solidFill>
          <a:ln w="28575" cap="flat" cmpd="sng" algn="ctr">
            <a:solidFill>
              <a:schemeClr val="tx2">
                <a:lumMod val="50000"/>
                <a:lumOff val="50000"/>
              </a:schemeClr>
            </a:solidFill>
            <a:prstDash val="solid"/>
            <a:round/>
            <a:headEnd type="none" w="med" len="med"/>
            <a:tailEnd type="none" w="med" len="med"/>
          </a:ln>
          <a:effectLst/>
        </p:spPr>
      </p:cxnSp>
      <p:cxnSp>
        <p:nvCxnSpPr>
          <p:cNvPr id="161" name="Straight Connector 160"/>
          <p:cNvCxnSpPr/>
          <p:nvPr/>
        </p:nvCxnSpPr>
        <p:spPr bwMode="auto">
          <a:xfrm>
            <a:off x="5761824" y="3914901"/>
            <a:ext cx="1354217" cy="439946"/>
          </a:xfrm>
          <a:prstGeom prst="line">
            <a:avLst/>
          </a:prstGeom>
          <a:solidFill>
            <a:srgbClr val="0095D3"/>
          </a:solidFill>
          <a:ln w="28575" cap="flat" cmpd="sng" algn="ctr">
            <a:solidFill>
              <a:schemeClr val="tx2">
                <a:lumMod val="50000"/>
                <a:lumOff val="50000"/>
              </a:schemeClr>
            </a:solidFill>
            <a:prstDash val="solid"/>
            <a:round/>
            <a:headEnd type="none" w="med" len="med"/>
            <a:tailEnd type="none" w="med" len="med"/>
          </a:ln>
          <a:effectLst/>
        </p:spPr>
      </p:cxnSp>
      <p:pic>
        <p:nvPicPr>
          <p:cNvPr id="188" name="Picture 11" descr="C:\Users\Abject-3D\Desktop\VMWare Files\FINAL diagrams\Basic Virtualization\3D PNGs\VMW_10Q2_DGRM_PrivateCloudFed_Comm_9.png"/>
          <p:cNvPicPr>
            <a:picLocks noChangeAspect="1" noChangeArrowheads="1"/>
          </p:cNvPicPr>
          <p:nvPr/>
        </p:nvPicPr>
        <p:blipFill>
          <a:blip r:embed="rId8" cstate="print">
            <a:duotone>
              <a:schemeClr val="accent4">
                <a:shade val="45000"/>
                <a:satMod val="135000"/>
              </a:schemeClr>
              <a:prstClr val="white"/>
            </a:duotone>
          </a:blip>
          <a:srcRect/>
          <a:stretch>
            <a:fillRect/>
          </a:stretch>
        </p:blipFill>
        <p:spPr bwMode="auto">
          <a:xfrm>
            <a:off x="3714527" y="3254154"/>
            <a:ext cx="4286750" cy="745854"/>
          </a:xfrm>
          <a:prstGeom prst="rect">
            <a:avLst/>
          </a:prstGeom>
          <a:noFill/>
        </p:spPr>
      </p:pic>
      <p:sp>
        <p:nvSpPr>
          <p:cNvPr id="144" name="TextBox 143"/>
          <p:cNvSpPr txBox="1"/>
          <p:nvPr/>
        </p:nvSpPr>
        <p:spPr>
          <a:xfrm>
            <a:off x="5806944" y="3554833"/>
            <a:ext cx="1202526" cy="346249"/>
          </a:xfrm>
          <a:prstGeom prst="rect">
            <a:avLst/>
          </a:prstGeom>
          <a:noFill/>
        </p:spPr>
        <p:txBody>
          <a:bodyPr wrap="square" rtlCol="0">
            <a:spAutoFit/>
          </a:bodyPr>
          <a:lstStyle/>
          <a:p>
            <a:pPr algn="ctr"/>
            <a:r>
              <a:rPr lang="en-US" sz="825" b="1" dirty="0">
                <a:solidFill>
                  <a:srgbClr val="333333"/>
                </a:solidFill>
              </a:rPr>
              <a:t>Media-Hub Underlay </a:t>
            </a:r>
            <a:r>
              <a:rPr lang="en-US" sz="825" b="1" dirty="0" smtClean="0">
                <a:solidFill>
                  <a:srgbClr val="333333"/>
                </a:solidFill>
              </a:rPr>
              <a:t>Network (Brocade)</a:t>
            </a:r>
            <a:endParaRPr lang="en-US" sz="825" b="1" dirty="0">
              <a:solidFill>
                <a:srgbClr val="333333"/>
              </a:solidFill>
            </a:endParaRPr>
          </a:p>
        </p:txBody>
      </p:sp>
      <p:sp>
        <p:nvSpPr>
          <p:cNvPr id="200" name="Right Brace 199"/>
          <p:cNvSpPr/>
          <p:nvPr/>
        </p:nvSpPr>
        <p:spPr bwMode="auto">
          <a:xfrm rot="5400000">
            <a:off x="4736915" y="4917428"/>
            <a:ext cx="80524" cy="1659044"/>
          </a:xfrm>
          <a:prstGeom prst="rightBrace">
            <a:avLst>
              <a:gd name="adj1" fmla="val 31716"/>
              <a:gd name="adj2" fmla="val 50000"/>
            </a:avLst>
          </a:prstGeom>
          <a:noFill/>
          <a:ln w="19050" cap="flat" cmpd="sng" algn="ctr">
            <a:solidFill>
              <a:schemeClr val="tx1"/>
            </a:solidFill>
            <a:prstDash val="solid"/>
            <a:round/>
            <a:headEnd type="none" w="med" len="med"/>
            <a:tailEnd type="none" w="med" len="med"/>
          </a:ln>
          <a:effectLst/>
        </p:spPr>
        <p:txBody>
          <a:bodyPr rtlCol="0" anchor="ctr"/>
          <a:lstStyle/>
          <a:p>
            <a:endParaRPr lang="en-US" sz="1350">
              <a:solidFill>
                <a:srgbClr val="333333"/>
              </a:solidFill>
              <a:latin typeface="Arial"/>
              <a:ea typeface="ＭＳ Ｐゴシック"/>
            </a:endParaRPr>
          </a:p>
        </p:txBody>
      </p:sp>
      <p:sp>
        <p:nvSpPr>
          <p:cNvPr id="206" name="Right Brace 205"/>
          <p:cNvSpPr/>
          <p:nvPr/>
        </p:nvSpPr>
        <p:spPr bwMode="auto">
          <a:xfrm rot="5400000">
            <a:off x="6876620" y="5111996"/>
            <a:ext cx="112455" cy="1287394"/>
          </a:xfrm>
          <a:prstGeom prst="rightBrace">
            <a:avLst>
              <a:gd name="adj1" fmla="val 31716"/>
              <a:gd name="adj2" fmla="val 50000"/>
            </a:avLst>
          </a:prstGeom>
          <a:noFill/>
          <a:ln w="19050" cap="flat" cmpd="sng" algn="ctr">
            <a:solidFill>
              <a:schemeClr val="tx1"/>
            </a:solidFill>
            <a:prstDash val="solid"/>
            <a:round/>
            <a:headEnd type="none" w="med" len="med"/>
            <a:tailEnd type="none" w="med" len="med"/>
          </a:ln>
          <a:effectLst/>
        </p:spPr>
        <p:txBody>
          <a:bodyPr rtlCol="0" anchor="ctr"/>
          <a:lstStyle/>
          <a:p>
            <a:endParaRPr lang="en-US" sz="1350">
              <a:solidFill>
                <a:srgbClr val="333333"/>
              </a:solidFill>
              <a:latin typeface="Arial"/>
              <a:ea typeface="ＭＳ Ｐゴシック"/>
            </a:endParaRPr>
          </a:p>
        </p:txBody>
      </p:sp>
      <p:sp>
        <p:nvSpPr>
          <p:cNvPr id="214" name="TextBox 213"/>
          <p:cNvSpPr txBox="1"/>
          <p:nvPr/>
        </p:nvSpPr>
        <p:spPr>
          <a:xfrm>
            <a:off x="3533908" y="5880157"/>
            <a:ext cx="2581544" cy="369332"/>
          </a:xfrm>
          <a:prstGeom prst="rect">
            <a:avLst/>
          </a:prstGeom>
          <a:noFill/>
        </p:spPr>
        <p:txBody>
          <a:bodyPr wrap="square" rtlCol="0">
            <a:spAutoFit/>
          </a:bodyPr>
          <a:lstStyle/>
          <a:p>
            <a:pPr algn="ctr"/>
            <a:r>
              <a:rPr lang="en-US" sz="900" b="1" u="sng" dirty="0">
                <a:solidFill>
                  <a:srgbClr val="333333"/>
                </a:solidFill>
                <a:latin typeface="Arial"/>
                <a:ea typeface="ＭＳ Ｐゴシック"/>
              </a:rPr>
              <a:t>Compute Cluster(s)</a:t>
            </a:r>
          </a:p>
          <a:p>
            <a:pPr algn="ctr"/>
            <a:r>
              <a:rPr lang="en-US" sz="900" b="1" u="sng" dirty="0">
                <a:solidFill>
                  <a:srgbClr val="333333"/>
                </a:solidFill>
                <a:latin typeface="Arial"/>
                <a:ea typeface="ＭＳ Ｐゴシック"/>
              </a:rPr>
              <a:t>(VMware 50%)</a:t>
            </a:r>
          </a:p>
        </p:txBody>
      </p:sp>
      <p:sp>
        <p:nvSpPr>
          <p:cNvPr id="215" name="TextBox 214"/>
          <p:cNvSpPr txBox="1"/>
          <p:nvPr/>
        </p:nvSpPr>
        <p:spPr>
          <a:xfrm>
            <a:off x="5943957" y="5896281"/>
            <a:ext cx="2037370" cy="507831"/>
          </a:xfrm>
          <a:prstGeom prst="rect">
            <a:avLst/>
          </a:prstGeom>
          <a:noFill/>
        </p:spPr>
        <p:txBody>
          <a:bodyPr wrap="square" rtlCol="0">
            <a:spAutoFit/>
          </a:bodyPr>
          <a:lstStyle/>
          <a:p>
            <a:pPr algn="ctr"/>
            <a:r>
              <a:rPr lang="en-US" sz="900" b="1" u="sng" dirty="0">
                <a:solidFill>
                  <a:srgbClr val="333333"/>
                </a:solidFill>
                <a:latin typeface="Arial"/>
                <a:ea typeface="ＭＳ Ｐゴシック"/>
              </a:rPr>
              <a:t>Edge Cluster</a:t>
            </a:r>
          </a:p>
          <a:p>
            <a:pPr algn="ctr"/>
            <a:r>
              <a:rPr lang="en-US" sz="900" b="1" u="sng" dirty="0">
                <a:solidFill>
                  <a:srgbClr val="333333"/>
                </a:solidFill>
                <a:latin typeface="Arial"/>
                <a:ea typeface="ＭＳ Ｐゴシック"/>
              </a:rPr>
              <a:t>(VMware 50%)</a:t>
            </a:r>
          </a:p>
          <a:p>
            <a:pPr marL="88130" indent="-88130" algn="ctr">
              <a:buFont typeface="Arial"/>
              <a:buChar char="•"/>
            </a:pPr>
            <a:endParaRPr lang="en-US" sz="900" b="1" dirty="0">
              <a:solidFill>
                <a:srgbClr val="333333"/>
              </a:solidFill>
              <a:latin typeface="Arial"/>
              <a:ea typeface="ＭＳ Ｐゴシック"/>
            </a:endParaRPr>
          </a:p>
        </p:txBody>
      </p:sp>
      <p:pic>
        <p:nvPicPr>
          <p:cNvPr id="3" name="Picture 2"/>
          <p:cNvPicPr>
            <a:picLocks noChangeAspect="1"/>
          </p:cNvPicPr>
          <p:nvPr/>
        </p:nvPicPr>
        <p:blipFill>
          <a:blip r:embed="rId9"/>
          <a:stretch>
            <a:fillRect/>
          </a:stretch>
        </p:blipFill>
        <p:spPr>
          <a:xfrm>
            <a:off x="4062974" y="3722645"/>
            <a:ext cx="2117188" cy="392124"/>
          </a:xfrm>
          <a:prstGeom prst="rect">
            <a:avLst/>
          </a:prstGeom>
        </p:spPr>
      </p:pic>
      <p:sp>
        <p:nvSpPr>
          <p:cNvPr id="149" name="TextBox 148"/>
          <p:cNvSpPr txBox="1"/>
          <p:nvPr/>
        </p:nvSpPr>
        <p:spPr>
          <a:xfrm>
            <a:off x="4666861" y="3791376"/>
            <a:ext cx="933269" cy="346249"/>
          </a:xfrm>
          <a:prstGeom prst="rect">
            <a:avLst/>
          </a:prstGeom>
          <a:noFill/>
        </p:spPr>
        <p:txBody>
          <a:bodyPr wrap="none" rtlCol="0">
            <a:spAutoFit/>
          </a:bodyPr>
          <a:lstStyle/>
          <a:p>
            <a:pPr algn="ctr"/>
            <a:r>
              <a:rPr lang="en-US" sz="825" b="1" dirty="0">
                <a:solidFill>
                  <a:srgbClr val="333333"/>
                </a:solidFill>
              </a:rPr>
              <a:t>VXLAN Transport</a:t>
            </a:r>
          </a:p>
          <a:p>
            <a:pPr algn="ctr"/>
            <a:r>
              <a:rPr lang="en-US" sz="825" b="1" dirty="0">
                <a:solidFill>
                  <a:srgbClr val="333333"/>
                </a:solidFill>
              </a:rPr>
              <a:t>(</a:t>
            </a:r>
            <a:r>
              <a:rPr lang="en-US" sz="825" b="1" dirty="0" err="1">
                <a:solidFill>
                  <a:srgbClr val="333333"/>
                </a:solidFill>
              </a:rPr>
              <a:t>vCD</a:t>
            </a:r>
            <a:r>
              <a:rPr lang="en-US" sz="825" b="1" dirty="0">
                <a:solidFill>
                  <a:srgbClr val="333333"/>
                </a:solidFill>
              </a:rPr>
              <a:t>)</a:t>
            </a:r>
          </a:p>
        </p:txBody>
      </p:sp>
      <p:grpSp>
        <p:nvGrpSpPr>
          <p:cNvPr id="207" name="Group 206"/>
          <p:cNvGrpSpPr/>
          <p:nvPr/>
        </p:nvGrpSpPr>
        <p:grpSpPr>
          <a:xfrm>
            <a:off x="4388883" y="4226417"/>
            <a:ext cx="367011" cy="299929"/>
            <a:chOff x="840323" y="1486723"/>
            <a:chExt cx="489220" cy="399801"/>
          </a:xfrm>
        </p:grpSpPr>
        <p:pic>
          <p:nvPicPr>
            <p:cNvPr id="208" name="Generic L2 Switch (large)"/>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89013" y="1486723"/>
              <a:ext cx="340530" cy="341914"/>
            </a:xfrm>
            <a:prstGeom prst="rect">
              <a:avLst/>
            </a:prstGeom>
          </p:spPr>
        </p:pic>
        <p:pic>
          <p:nvPicPr>
            <p:cNvPr id="210" name="Generic L2 Switch (large)"/>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0323" y="1544610"/>
              <a:ext cx="340530" cy="341914"/>
            </a:xfrm>
            <a:prstGeom prst="rect">
              <a:avLst/>
            </a:prstGeom>
          </p:spPr>
        </p:pic>
      </p:grpSp>
      <p:grpSp>
        <p:nvGrpSpPr>
          <p:cNvPr id="211" name="Group 210"/>
          <p:cNvGrpSpPr/>
          <p:nvPr/>
        </p:nvGrpSpPr>
        <p:grpSpPr>
          <a:xfrm>
            <a:off x="6905660" y="4252846"/>
            <a:ext cx="367011" cy="299929"/>
            <a:chOff x="840323" y="1486723"/>
            <a:chExt cx="489220" cy="399801"/>
          </a:xfrm>
        </p:grpSpPr>
        <p:pic>
          <p:nvPicPr>
            <p:cNvPr id="212" name="Generic L2 Switch (large)"/>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89013" y="1486723"/>
              <a:ext cx="340530" cy="341914"/>
            </a:xfrm>
            <a:prstGeom prst="rect">
              <a:avLst/>
            </a:prstGeom>
          </p:spPr>
        </p:pic>
        <p:pic>
          <p:nvPicPr>
            <p:cNvPr id="213" name="Generic L2 Switch (large)"/>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0323" y="1544610"/>
              <a:ext cx="340530" cy="341914"/>
            </a:xfrm>
            <a:prstGeom prst="rect">
              <a:avLst/>
            </a:prstGeom>
          </p:spPr>
        </p:pic>
      </p:grpSp>
      <p:pic>
        <p:nvPicPr>
          <p:cNvPr id="226" name="Firewall"/>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451162" y="3976951"/>
            <a:ext cx="228271" cy="228271"/>
          </a:xfrm>
          <a:prstGeom prst="rect">
            <a:avLst/>
          </a:prstGeom>
        </p:spPr>
      </p:pic>
      <p:pic>
        <p:nvPicPr>
          <p:cNvPr id="227" name="Load-balance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11298" y="3971686"/>
            <a:ext cx="229195" cy="228271"/>
          </a:xfrm>
          <a:prstGeom prst="rect">
            <a:avLst/>
          </a:prstGeom>
        </p:spPr>
      </p:pic>
      <p:pic>
        <p:nvPicPr>
          <p:cNvPr id="228" name="Firewall"/>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81443" y="4012352"/>
            <a:ext cx="228271" cy="228271"/>
          </a:xfrm>
          <a:prstGeom prst="rect">
            <a:avLst/>
          </a:prstGeom>
        </p:spPr>
      </p:pic>
      <p:pic>
        <p:nvPicPr>
          <p:cNvPr id="229" name="Load-balance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041579" y="4007087"/>
            <a:ext cx="229195" cy="228271"/>
          </a:xfrm>
          <a:prstGeom prst="rect">
            <a:avLst/>
          </a:prstGeom>
        </p:spPr>
      </p:pic>
      <p:sp>
        <p:nvSpPr>
          <p:cNvPr id="230" name="Rounded Rectangle 229"/>
          <p:cNvSpPr/>
          <p:nvPr/>
        </p:nvSpPr>
        <p:spPr bwMode="auto">
          <a:xfrm>
            <a:off x="7865200" y="3867783"/>
            <a:ext cx="999452" cy="372840"/>
          </a:xfrm>
          <a:prstGeom prst="roundRect">
            <a:avLst/>
          </a:prstGeom>
          <a:no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pic>
        <p:nvPicPr>
          <p:cNvPr id="235" name="NSX Firewall" title="NSX Firewall"/>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6623212" y="4718549"/>
            <a:ext cx="175064" cy="175064"/>
          </a:xfrm>
          <a:prstGeom prst="rect">
            <a:avLst/>
          </a:prstGeom>
        </p:spPr>
      </p:pic>
      <p:grpSp>
        <p:nvGrpSpPr>
          <p:cNvPr id="292" name="Group 291"/>
          <p:cNvGrpSpPr/>
          <p:nvPr/>
        </p:nvGrpSpPr>
        <p:grpSpPr>
          <a:xfrm>
            <a:off x="4852983" y="5270630"/>
            <a:ext cx="810864" cy="257003"/>
            <a:chOff x="8995606" y="4566776"/>
            <a:chExt cx="1080870" cy="342582"/>
          </a:xfrm>
        </p:grpSpPr>
        <p:pic>
          <p:nvPicPr>
            <p:cNvPr id="293" name="Picture 8" descr="ICON_Server_flat_Q408.png"/>
            <p:cNvPicPr>
              <a:picLocks noChangeAspect="1"/>
            </p:cNvPicPr>
            <p:nvPr/>
          </p:nvPicPr>
          <p:blipFill>
            <a:blip r:embed="rId3"/>
            <a:srcRect/>
            <a:stretch>
              <a:fillRect/>
            </a:stretch>
          </p:blipFill>
          <p:spPr bwMode="auto">
            <a:xfrm>
              <a:off x="9123279" y="4566776"/>
              <a:ext cx="953197" cy="242271"/>
            </a:xfrm>
            <a:prstGeom prst="rect">
              <a:avLst/>
            </a:prstGeom>
            <a:noFill/>
            <a:ln w="9525">
              <a:noFill/>
              <a:miter lim="800000"/>
              <a:headEnd/>
              <a:tailEnd/>
            </a:ln>
          </p:spPr>
        </p:pic>
        <p:grpSp>
          <p:nvGrpSpPr>
            <p:cNvPr id="294" name="Group 293"/>
            <p:cNvGrpSpPr/>
            <p:nvPr/>
          </p:nvGrpSpPr>
          <p:grpSpPr>
            <a:xfrm>
              <a:off x="9264303" y="4617525"/>
              <a:ext cx="649270" cy="175236"/>
              <a:chOff x="1763020" y="-371630"/>
              <a:chExt cx="851242" cy="235121"/>
            </a:xfrm>
          </p:grpSpPr>
          <p:pic>
            <p:nvPicPr>
              <p:cNvPr id="301"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69342" y="-371630"/>
                <a:ext cx="235121" cy="235121"/>
              </a:xfrm>
              <a:prstGeom prst="rect">
                <a:avLst/>
              </a:prstGeom>
            </p:spPr>
          </p:pic>
          <p:pic>
            <p:nvPicPr>
              <p:cNvPr id="302" name="NSX vSwitch"/>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020" y="-371630"/>
                <a:ext cx="235121" cy="235121"/>
              </a:xfrm>
              <a:prstGeom prst="rect">
                <a:avLst/>
              </a:prstGeom>
            </p:spPr>
          </p:pic>
          <p:pic>
            <p:nvPicPr>
              <p:cNvPr id="303"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379141" y="-371630"/>
                <a:ext cx="235121" cy="235121"/>
              </a:xfrm>
              <a:prstGeom prst="rect">
                <a:avLst/>
              </a:prstGeom>
            </p:spPr>
          </p:pic>
        </p:grpSp>
        <p:grpSp>
          <p:nvGrpSpPr>
            <p:cNvPr id="295" name="Group 294"/>
            <p:cNvGrpSpPr/>
            <p:nvPr/>
          </p:nvGrpSpPr>
          <p:grpSpPr>
            <a:xfrm>
              <a:off x="8995606" y="4667087"/>
              <a:ext cx="953197" cy="242271"/>
              <a:chOff x="9124829" y="4850517"/>
              <a:chExt cx="953197" cy="242271"/>
            </a:xfrm>
          </p:grpSpPr>
          <p:pic>
            <p:nvPicPr>
              <p:cNvPr id="296" name="Picture 8" descr="ICON_Server_flat_Q408.png"/>
              <p:cNvPicPr>
                <a:picLocks noChangeAspect="1"/>
              </p:cNvPicPr>
              <p:nvPr/>
            </p:nvPicPr>
            <p:blipFill>
              <a:blip r:embed="rId3"/>
              <a:srcRect/>
              <a:stretch>
                <a:fillRect/>
              </a:stretch>
            </p:blipFill>
            <p:spPr bwMode="auto">
              <a:xfrm>
                <a:off x="9124829" y="4850517"/>
                <a:ext cx="953197" cy="242271"/>
              </a:xfrm>
              <a:prstGeom prst="rect">
                <a:avLst/>
              </a:prstGeom>
              <a:noFill/>
              <a:ln w="9525">
                <a:noFill/>
                <a:miter lim="800000"/>
                <a:headEnd/>
                <a:tailEnd/>
              </a:ln>
            </p:spPr>
          </p:pic>
          <p:grpSp>
            <p:nvGrpSpPr>
              <p:cNvPr id="297" name="Group 296"/>
              <p:cNvGrpSpPr/>
              <p:nvPr/>
            </p:nvGrpSpPr>
            <p:grpSpPr>
              <a:xfrm>
                <a:off x="9249207" y="4874024"/>
                <a:ext cx="649270" cy="175236"/>
                <a:chOff x="1763020" y="-371630"/>
                <a:chExt cx="851242" cy="235121"/>
              </a:xfrm>
            </p:grpSpPr>
            <p:pic>
              <p:nvPicPr>
                <p:cNvPr id="298"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69342" y="-371630"/>
                  <a:ext cx="235121" cy="235121"/>
                </a:xfrm>
                <a:prstGeom prst="rect">
                  <a:avLst/>
                </a:prstGeom>
              </p:spPr>
            </p:pic>
            <p:pic>
              <p:nvPicPr>
                <p:cNvPr id="299" name="NSX vSwitch"/>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020" y="-371630"/>
                  <a:ext cx="235121" cy="235121"/>
                </a:xfrm>
                <a:prstGeom prst="rect">
                  <a:avLst/>
                </a:prstGeom>
              </p:spPr>
            </p:pic>
            <p:pic>
              <p:nvPicPr>
                <p:cNvPr id="300"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379141" y="-371630"/>
                  <a:ext cx="235121" cy="235121"/>
                </a:xfrm>
                <a:prstGeom prst="rect">
                  <a:avLst/>
                </a:prstGeom>
              </p:spPr>
            </p:pic>
          </p:grpSp>
        </p:grpSp>
      </p:grpSp>
      <p:grpSp>
        <p:nvGrpSpPr>
          <p:cNvPr id="304" name="Group 303"/>
          <p:cNvGrpSpPr/>
          <p:nvPr/>
        </p:nvGrpSpPr>
        <p:grpSpPr>
          <a:xfrm>
            <a:off x="3946074" y="5281540"/>
            <a:ext cx="810864" cy="257003"/>
            <a:chOff x="8995606" y="4566776"/>
            <a:chExt cx="1080870" cy="342582"/>
          </a:xfrm>
        </p:grpSpPr>
        <p:pic>
          <p:nvPicPr>
            <p:cNvPr id="305" name="Picture 8" descr="ICON_Server_flat_Q408.png"/>
            <p:cNvPicPr>
              <a:picLocks noChangeAspect="1"/>
            </p:cNvPicPr>
            <p:nvPr/>
          </p:nvPicPr>
          <p:blipFill>
            <a:blip r:embed="rId3"/>
            <a:srcRect/>
            <a:stretch>
              <a:fillRect/>
            </a:stretch>
          </p:blipFill>
          <p:spPr bwMode="auto">
            <a:xfrm>
              <a:off x="9123279" y="4566776"/>
              <a:ext cx="953197" cy="242271"/>
            </a:xfrm>
            <a:prstGeom prst="rect">
              <a:avLst/>
            </a:prstGeom>
            <a:noFill/>
            <a:ln w="9525">
              <a:noFill/>
              <a:miter lim="800000"/>
              <a:headEnd/>
              <a:tailEnd/>
            </a:ln>
          </p:spPr>
        </p:pic>
        <p:grpSp>
          <p:nvGrpSpPr>
            <p:cNvPr id="306" name="Group 305"/>
            <p:cNvGrpSpPr/>
            <p:nvPr/>
          </p:nvGrpSpPr>
          <p:grpSpPr>
            <a:xfrm>
              <a:off x="9264303" y="4617525"/>
              <a:ext cx="649270" cy="175236"/>
              <a:chOff x="1763020" y="-371630"/>
              <a:chExt cx="851242" cy="235121"/>
            </a:xfrm>
          </p:grpSpPr>
          <p:pic>
            <p:nvPicPr>
              <p:cNvPr id="313"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69342" y="-371630"/>
                <a:ext cx="235121" cy="235121"/>
              </a:xfrm>
              <a:prstGeom prst="rect">
                <a:avLst/>
              </a:prstGeom>
            </p:spPr>
          </p:pic>
          <p:pic>
            <p:nvPicPr>
              <p:cNvPr id="314" name="NSX vSwitch"/>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020" y="-371630"/>
                <a:ext cx="235121" cy="235121"/>
              </a:xfrm>
              <a:prstGeom prst="rect">
                <a:avLst/>
              </a:prstGeom>
            </p:spPr>
          </p:pic>
          <p:pic>
            <p:nvPicPr>
              <p:cNvPr id="315"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379141" y="-371630"/>
                <a:ext cx="235121" cy="235121"/>
              </a:xfrm>
              <a:prstGeom prst="rect">
                <a:avLst/>
              </a:prstGeom>
            </p:spPr>
          </p:pic>
        </p:grpSp>
        <p:grpSp>
          <p:nvGrpSpPr>
            <p:cNvPr id="307" name="Group 306"/>
            <p:cNvGrpSpPr/>
            <p:nvPr/>
          </p:nvGrpSpPr>
          <p:grpSpPr>
            <a:xfrm>
              <a:off x="8995606" y="4667087"/>
              <a:ext cx="953197" cy="242271"/>
              <a:chOff x="9124829" y="4850517"/>
              <a:chExt cx="953197" cy="242271"/>
            </a:xfrm>
          </p:grpSpPr>
          <p:pic>
            <p:nvPicPr>
              <p:cNvPr id="308" name="Picture 8" descr="ICON_Server_flat_Q408.png"/>
              <p:cNvPicPr>
                <a:picLocks noChangeAspect="1"/>
              </p:cNvPicPr>
              <p:nvPr/>
            </p:nvPicPr>
            <p:blipFill>
              <a:blip r:embed="rId3"/>
              <a:srcRect/>
              <a:stretch>
                <a:fillRect/>
              </a:stretch>
            </p:blipFill>
            <p:spPr bwMode="auto">
              <a:xfrm>
                <a:off x="9124829" y="4850517"/>
                <a:ext cx="953197" cy="242271"/>
              </a:xfrm>
              <a:prstGeom prst="rect">
                <a:avLst/>
              </a:prstGeom>
              <a:noFill/>
              <a:ln w="9525">
                <a:noFill/>
                <a:miter lim="800000"/>
                <a:headEnd/>
                <a:tailEnd/>
              </a:ln>
            </p:spPr>
          </p:pic>
          <p:grpSp>
            <p:nvGrpSpPr>
              <p:cNvPr id="309" name="Group 308"/>
              <p:cNvGrpSpPr/>
              <p:nvPr/>
            </p:nvGrpSpPr>
            <p:grpSpPr>
              <a:xfrm>
                <a:off x="9249207" y="4874024"/>
                <a:ext cx="649270" cy="175236"/>
                <a:chOff x="1763020" y="-371630"/>
                <a:chExt cx="851242" cy="235121"/>
              </a:xfrm>
            </p:grpSpPr>
            <p:pic>
              <p:nvPicPr>
                <p:cNvPr id="310"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69342" y="-371630"/>
                  <a:ext cx="235121" cy="235121"/>
                </a:xfrm>
                <a:prstGeom prst="rect">
                  <a:avLst/>
                </a:prstGeom>
              </p:spPr>
            </p:pic>
            <p:pic>
              <p:nvPicPr>
                <p:cNvPr id="311" name="NSX vSwitch"/>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020" y="-371630"/>
                  <a:ext cx="235121" cy="235121"/>
                </a:xfrm>
                <a:prstGeom prst="rect">
                  <a:avLst/>
                </a:prstGeom>
              </p:spPr>
            </p:pic>
            <p:pic>
              <p:nvPicPr>
                <p:cNvPr id="312"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379141" y="-371630"/>
                  <a:ext cx="235121" cy="235121"/>
                </a:xfrm>
                <a:prstGeom prst="rect">
                  <a:avLst/>
                </a:prstGeom>
              </p:spPr>
            </p:pic>
          </p:grpSp>
        </p:grpSp>
      </p:grpSp>
      <p:pic>
        <p:nvPicPr>
          <p:cNvPr id="318" name="NSX Firewall" title="NSX Firewall"/>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6566552" y="4768871"/>
            <a:ext cx="175064" cy="175064"/>
          </a:xfrm>
          <a:prstGeom prst="rect">
            <a:avLst/>
          </a:prstGeom>
        </p:spPr>
      </p:pic>
      <p:pic>
        <p:nvPicPr>
          <p:cNvPr id="320" name="NSX Route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flipH="1">
            <a:off x="6376865" y="4718563"/>
            <a:ext cx="151646" cy="148181"/>
          </a:xfrm>
          <a:prstGeom prst="rect">
            <a:avLst/>
          </a:prstGeom>
        </p:spPr>
      </p:pic>
      <p:pic>
        <p:nvPicPr>
          <p:cNvPr id="321" name="NSX Route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flipH="1">
            <a:off x="6296249" y="4759632"/>
            <a:ext cx="151646" cy="148181"/>
          </a:xfrm>
          <a:prstGeom prst="rect">
            <a:avLst/>
          </a:prstGeom>
        </p:spPr>
      </p:pic>
      <p:sp>
        <p:nvSpPr>
          <p:cNvPr id="224" name="Rounded Rectangle 223"/>
          <p:cNvSpPr/>
          <p:nvPr/>
        </p:nvSpPr>
        <p:spPr bwMode="auto">
          <a:xfrm>
            <a:off x="457201" y="1866162"/>
            <a:ext cx="3074212" cy="3663185"/>
          </a:xfrm>
          <a:prstGeom prst="roundRect">
            <a:avLst/>
          </a:prstGeom>
          <a:noFill/>
          <a:ln w="9525">
            <a:solidFill>
              <a:srgbClr val="FF0000"/>
            </a:solidFill>
            <a:prstDash val="dash"/>
            <a:round/>
            <a:headEnd/>
            <a:tailEnd/>
          </a:ln>
        </p:spPr>
        <p:txBody>
          <a:bodyPr wrap="none" lIns="0" tIns="0" rIns="0" bIns="0" rtlCol="0" anchor="ctr"/>
          <a:lstStyle/>
          <a:p>
            <a:pPr algn="ctr"/>
            <a:endParaRPr lang="en-US" sz="1350" dirty="0" err="1">
              <a:solidFill>
                <a:srgbClr val="FFFFFF"/>
              </a:solidFill>
            </a:endParaRPr>
          </a:p>
        </p:txBody>
      </p:sp>
      <p:pic>
        <p:nvPicPr>
          <p:cNvPr id="66" name="Picture 8" descr="ICON_Server_flat_Q408.png"/>
          <p:cNvPicPr>
            <a:picLocks noChangeAspect="1"/>
          </p:cNvPicPr>
          <p:nvPr/>
        </p:nvPicPr>
        <p:blipFill>
          <a:blip r:embed="rId3"/>
          <a:srcRect/>
          <a:stretch>
            <a:fillRect/>
          </a:stretch>
        </p:blipFill>
        <p:spPr bwMode="auto">
          <a:xfrm>
            <a:off x="1836032" y="5190249"/>
            <a:ext cx="715084" cy="181751"/>
          </a:xfrm>
          <a:prstGeom prst="rect">
            <a:avLst/>
          </a:prstGeom>
          <a:noFill/>
          <a:ln w="9525">
            <a:noFill/>
            <a:miter lim="800000"/>
            <a:headEnd/>
            <a:tailEnd/>
          </a:ln>
        </p:spPr>
      </p:pic>
      <p:pic>
        <p:nvPicPr>
          <p:cNvPr id="67" name="Picture 8" descr="ICON_Server_flat_Q408.png"/>
          <p:cNvPicPr>
            <a:picLocks noChangeAspect="1"/>
          </p:cNvPicPr>
          <p:nvPr/>
        </p:nvPicPr>
        <p:blipFill>
          <a:blip r:embed="rId3"/>
          <a:srcRect/>
          <a:stretch>
            <a:fillRect/>
          </a:stretch>
        </p:blipFill>
        <p:spPr bwMode="auto">
          <a:xfrm>
            <a:off x="1750216" y="5257999"/>
            <a:ext cx="715084" cy="181751"/>
          </a:xfrm>
          <a:prstGeom prst="rect">
            <a:avLst/>
          </a:prstGeom>
          <a:noFill/>
          <a:ln w="9525">
            <a:noFill/>
            <a:miter lim="800000"/>
            <a:headEnd/>
            <a:tailEnd/>
          </a:ln>
        </p:spPr>
      </p:pic>
      <p:sp>
        <p:nvSpPr>
          <p:cNvPr id="93" name="TextBox 92"/>
          <p:cNvSpPr txBox="1"/>
          <p:nvPr/>
        </p:nvSpPr>
        <p:spPr>
          <a:xfrm>
            <a:off x="2381113" y="4248695"/>
            <a:ext cx="748924" cy="323165"/>
          </a:xfrm>
          <a:prstGeom prst="rect">
            <a:avLst/>
          </a:prstGeom>
          <a:noFill/>
        </p:spPr>
        <p:txBody>
          <a:bodyPr wrap="none" rtlCol="0">
            <a:spAutoFit/>
          </a:bodyPr>
          <a:lstStyle/>
          <a:p>
            <a:pPr algn="ctr">
              <a:defRPr/>
            </a:pPr>
            <a:r>
              <a:rPr lang="en-US" sz="750" b="1" kern="0" dirty="0">
                <a:solidFill>
                  <a:sysClr val="windowText" lastClr="000000"/>
                </a:solidFill>
              </a:rPr>
              <a:t> NSX Manager</a:t>
            </a:r>
          </a:p>
          <a:p>
            <a:pPr algn="ctr">
              <a:defRPr/>
            </a:pPr>
            <a:r>
              <a:rPr lang="en-US" sz="750" b="1" kern="0" dirty="0" smtClean="0">
                <a:solidFill>
                  <a:sysClr val="windowText" lastClr="000000"/>
                </a:solidFill>
              </a:rPr>
              <a:t>(for </a:t>
            </a:r>
            <a:r>
              <a:rPr lang="en-US" sz="750" b="1" kern="0" dirty="0" err="1" smtClean="0">
                <a:solidFill>
                  <a:sysClr val="windowText" lastClr="000000"/>
                </a:solidFill>
              </a:rPr>
              <a:t>vCD</a:t>
            </a:r>
            <a:r>
              <a:rPr lang="en-US" sz="750" b="1" kern="0" dirty="0">
                <a:solidFill>
                  <a:sysClr val="windowText" lastClr="000000"/>
                </a:solidFill>
              </a:rPr>
              <a:t>)</a:t>
            </a:r>
          </a:p>
        </p:txBody>
      </p:sp>
      <p:sp>
        <p:nvSpPr>
          <p:cNvPr id="203" name="Right Brace 202"/>
          <p:cNvSpPr/>
          <p:nvPr/>
        </p:nvSpPr>
        <p:spPr bwMode="auto">
          <a:xfrm rot="5400000">
            <a:off x="1911517" y="4279594"/>
            <a:ext cx="119720" cy="2916167"/>
          </a:xfrm>
          <a:prstGeom prst="rightBrace">
            <a:avLst>
              <a:gd name="adj1" fmla="val 31716"/>
              <a:gd name="adj2" fmla="val 50000"/>
            </a:avLst>
          </a:prstGeom>
          <a:noFill/>
          <a:ln w="19050" cap="flat" cmpd="sng" algn="ctr">
            <a:solidFill>
              <a:schemeClr val="tx1"/>
            </a:solidFill>
            <a:prstDash val="solid"/>
            <a:round/>
            <a:headEnd type="none" w="med" len="med"/>
            <a:tailEnd type="none" w="med" len="med"/>
          </a:ln>
          <a:effectLst/>
        </p:spPr>
        <p:txBody>
          <a:bodyPr rtlCol="0" anchor="ctr"/>
          <a:lstStyle/>
          <a:p>
            <a:endParaRPr lang="en-US" sz="1350">
              <a:solidFill>
                <a:srgbClr val="333333"/>
              </a:solidFill>
              <a:latin typeface="Arial"/>
              <a:ea typeface="ＭＳ Ｐゴシック"/>
            </a:endParaRPr>
          </a:p>
        </p:txBody>
      </p:sp>
      <p:sp>
        <p:nvSpPr>
          <p:cNvPr id="209" name="TextBox 208"/>
          <p:cNvSpPr txBox="1"/>
          <p:nvPr/>
        </p:nvSpPr>
        <p:spPr>
          <a:xfrm>
            <a:off x="513293" y="5856462"/>
            <a:ext cx="3201234" cy="230832"/>
          </a:xfrm>
          <a:prstGeom prst="rect">
            <a:avLst/>
          </a:prstGeom>
          <a:noFill/>
        </p:spPr>
        <p:txBody>
          <a:bodyPr wrap="square" rtlCol="0">
            <a:spAutoFit/>
          </a:bodyPr>
          <a:lstStyle/>
          <a:p>
            <a:pPr algn="ctr"/>
            <a:r>
              <a:rPr lang="en-US" sz="900" b="1" u="sng" dirty="0">
                <a:solidFill>
                  <a:srgbClr val="333333"/>
                </a:solidFill>
                <a:latin typeface="Arial"/>
                <a:ea typeface="ＭＳ Ｐゴシック"/>
              </a:rPr>
              <a:t>Management </a:t>
            </a:r>
            <a:r>
              <a:rPr lang="en-US" sz="900" b="1" u="sng" dirty="0" smtClean="0">
                <a:solidFill>
                  <a:srgbClr val="333333"/>
                </a:solidFill>
                <a:latin typeface="Arial"/>
                <a:ea typeface="ＭＳ Ｐゴシック"/>
              </a:rPr>
              <a:t>Cluster</a:t>
            </a:r>
            <a:endParaRPr lang="en-US" sz="900" b="1" u="sng" dirty="0">
              <a:solidFill>
                <a:srgbClr val="333333"/>
              </a:solidFill>
              <a:latin typeface="Arial"/>
              <a:ea typeface="ＭＳ Ｐゴシック"/>
            </a:endParaRPr>
          </a:p>
        </p:txBody>
      </p:sp>
      <p:pic>
        <p:nvPicPr>
          <p:cNvPr id="159" name="Picture 15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639738" y="4482157"/>
            <a:ext cx="222578" cy="216884"/>
          </a:xfrm>
          <a:prstGeom prst="rect">
            <a:avLst/>
          </a:prstGeom>
        </p:spPr>
      </p:pic>
      <p:grpSp>
        <p:nvGrpSpPr>
          <p:cNvPr id="51" name="Group 50"/>
          <p:cNvGrpSpPr/>
          <p:nvPr/>
        </p:nvGrpSpPr>
        <p:grpSpPr>
          <a:xfrm>
            <a:off x="3368383" y="3826559"/>
            <a:ext cx="367011" cy="299929"/>
            <a:chOff x="840323" y="1486723"/>
            <a:chExt cx="489220" cy="399801"/>
          </a:xfrm>
        </p:grpSpPr>
        <p:pic>
          <p:nvPicPr>
            <p:cNvPr id="196" name="Generic L2 Switch (large)"/>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89013" y="1486723"/>
              <a:ext cx="340530" cy="341914"/>
            </a:xfrm>
            <a:prstGeom prst="rect">
              <a:avLst/>
            </a:prstGeom>
          </p:spPr>
        </p:pic>
        <p:pic>
          <p:nvPicPr>
            <p:cNvPr id="197" name="Generic L2 Switch (large)"/>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0323" y="1544610"/>
              <a:ext cx="340530" cy="341914"/>
            </a:xfrm>
            <a:prstGeom prst="rect">
              <a:avLst/>
            </a:prstGeom>
          </p:spPr>
        </p:pic>
      </p:grpSp>
      <p:pic>
        <p:nvPicPr>
          <p:cNvPr id="279" name="Picture 8" descr="ICON_Server_flat_Q408.png"/>
          <p:cNvPicPr>
            <a:picLocks noChangeAspect="1"/>
          </p:cNvPicPr>
          <p:nvPr/>
        </p:nvPicPr>
        <p:blipFill>
          <a:blip r:embed="rId3"/>
          <a:srcRect/>
          <a:stretch>
            <a:fillRect/>
          </a:stretch>
        </p:blipFill>
        <p:spPr bwMode="auto">
          <a:xfrm>
            <a:off x="1664401" y="5321706"/>
            <a:ext cx="715084" cy="181751"/>
          </a:xfrm>
          <a:prstGeom prst="rect">
            <a:avLst/>
          </a:prstGeom>
          <a:noFill/>
          <a:ln w="9525">
            <a:noFill/>
            <a:miter lim="800000"/>
            <a:headEnd/>
            <a:tailEnd/>
          </a:ln>
        </p:spPr>
      </p:pic>
      <p:sp>
        <p:nvSpPr>
          <p:cNvPr id="150" name="TextBox 149"/>
          <p:cNvSpPr txBox="1"/>
          <p:nvPr/>
        </p:nvSpPr>
        <p:spPr>
          <a:xfrm>
            <a:off x="1570389" y="4420190"/>
            <a:ext cx="829074" cy="323165"/>
          </a:xfrm>
          <a:prstGeom prst="rect">
            <a:avLst/>
          </a:prstGeom>
          <a:noFill/>
        </p:spPr>
        <p:txBody>
          <a:bodyPr wrap="none" rtlCol="0">
            <a:spAutoFit/>
          </a:bodyPr>
          <a:lstStyle/>
          <a:p>
            <a:pPr algn="ctr">
              <a:defRPr/>
            </a:pPr>
            <a:r>
              <a:rPr lang="en-US" sz="750" b="1" kern="0" dirty="0">
                <a:solidFill>
                  <a:sysClr val="windowText" lastClr="000000"/>
                </a:solidFill>
              </a:rPr>
              <a:t> </a:t>
            </a:r>
            <a:r>
              <a:rPr lang="en-US" sz="750" b="1" kern="0" dirty="0" err="1">
                <a:solidFill>
                  <a:sysClr val="windowText" lastClr="000000"/>
                </a:solidFill>
              </a:rPr>
              <a:t>vCloud</a:t>
            </a:r>
            <a:r>
              <a:rPr lang="en-US" sz="750" b="1" kern="0" dirty="0">
                <a:solidFill>
                  <a:sysClr val="windowText" lastClr="000000"/>
                </a:solidFill>
              </a:rPr>
              <a:t> Director</a:t>
            </a:r>
          </a:p>
          <a:p>
            <a:pPr algn="ctr">
              <a:defRPr/>
            </a:pPr>
            <a:r>
              <a:rPr lang="en-US" sz="750" b="1" kern="0" dirty="0">
                <a:solidFill>
                  <a:sysClr val="windowText" lastClr="000000"/>
                </a:solidFill>
              </a:rPr>
              <a:t>(</a:t>
            </a:r>
            <a:r>
              <a:rPr lang="en-US" sz="750" b="1" kern="0" dirty="0" err="1">
                <a:solidFill>
                  <a:sysClr val="windowText" lastClr="000000"/>
                </a:solidFill>
              </a:rPr>
              <a:t>vCD</a:t>
            </a:r>
            <a:r>
              <a:rPr lang="en-US" sz="750" b="1" kern="0" dirty="0">
                <a:solidFill>
                  <a:sysClr val="windowText" lastClr="000000"/>
                </a:solidFill>
              </a:rPr>
              <a:t>)</a:t>
            </a:r>
          </a:p>
        </p:txBody>
      </p:sp>
      <p:pic>
        <p:nvPicPr>
          <p:cNvPr id="153" name="Picture 1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847289" y="4681365"/>
            <a:ext cx="222578" cy="216884"/>
          </a:xfrm>
          <a:prstGeom prst="rect">
            <a:avLst/>
          </a:prstGeom>
        </p:spPr>
      </p:pic>
      <p:sp>
        <p:nvSpPr>
          <p:cNvPr id="164" name="TextBox 163"/>
          <p:cNvSpPr txBox="1"/>
          <p:nvPr/>
        </p:nvSpPr>
        <p:spPr>
          <a:xfrm>
            <a:off x="4047573" y="4521861"/>
            <a:ext cx="622286" cy="219291"/>
          </a:xfrm>
          <a:prstGeom prst="rect">
            <a:avLst/>
          </a:prstGeom>
          <a:noFill/>
        </p:spPr>
        <p:txBody>
          <a:bodyPr wrap="none" rtlCol="0">
            <a:spAutoFit/>
          </a:bodyPr>
          <a:lstStyle/>
          <a:p>
            <a:pPr algn="ctr"/>
            <a:r>
              <a:rPr lang="en-US" sz="825" b="1" dirty="0">
                <a:solidFill>
                  <a:srgbClr val="333333"/>
                </a:solidFill>
              </a:rPr>
              <a:t>Tenant 1#</a:t>
            </a:r>
          </a:p>
        </p:txBody>
      </p:sp>
      <p:sp>
        <p:nvSpPr>
          <p:cNvPr id="167" name="TextBox 166"/>
          <p:cNvSpPr txBox="1"/>
          <p:nvPr/>
        </p:nvSpPr>
        <p:spPr>
          <a:xfrm>
            <a:off x="4966672" y="4533871"/>
            <a:ext cx="622286" cy="219291"/>
          </a:xfrm>
          <a:prstGeom prst="rect">
            <a:avLst/>
          </a:prstGeom>
          <a:noFill/>
        </p:spPr>
        <p:txBody>
          <a:bodyPr wrap="none" rtlCol="0">
            <a:spAutoFit/>
          </a:bodyPr>
          <a:lstStyle/>
          <a:p>
            <a:pPr algn="ctr"/>
            <a:r>
              <a:rPr lang="en-US" sz="825" b="1" dirty="0">
                <a:solidFill>
                  <a:srgbClr val="333333"/>
                </a:solidFill>
              </a:rPr>
              <a:t>Tenant 2#</a:t>
            </a:r>
          </a:p>
        </p:txBody>
      </p:sp>
      <p:pic>
        <p:nvPicPr>
          <p:cNvPr id="251" name="NSX Firewall" title="NSX Firewall"/>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7503121" y="4708490"/>
            <a:ext cx="175064" cy="175064"/>
          </a:xfrm>
          <a:prstGeom prst="rect">
            <a:avLst/>
          </a:prstGeom>
        </p:spPr>
      </p:pic>
      <p:pic>
        <p:nvPicPr>
          <p:cNvPr id="254" name="NSX Firewall" title="NSX Firewall"/>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7446461" y="4758813"/>
            <a:ext cx="175064" cy="175064"/>
          </a:xfrm>
          <a:prstGeom prst="rect">
            <a:avLst/>
          </a:prstGeom>
        </p:spPr>
      </p:pic>
      <p:pic>
        <p:nvPicPr>
          <p:cNvPr id="255" name="NSX Route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flipH="1">
            <a:off x="7256774" y="4708504"/>
            <a:ext cx="151646" cy="148181"/>
          </a:xfrm>
          <a:prstGeom prst="rect">
            <a:avLst/>
          </a:prstGeom>
        </p:spPr>
      </p:pic>
      <p:pic>
        <p:nvPicPr>
          <p:cNvPr id="256" name="NSX Route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flipH="1">
            <a:off x="7176158" y="4749573"/>
            <a:ext cx="151646" cy="148181"/>
          </a:xfrm>
          <a:prstGeom prst="rect">
            <a:avLst/>
          </a:prstGeom>
        </p:spPr>
      </p:pic>
      <p:sp>
        <p:nvSpPr>
          <p:cNvPr id="135" name="TextBox 134"/>
          <p:cNvSpPr txBox="1"/>
          <p:nvPr/>
        </p:nvSpPr>
        <p:spPr>
          <a:xfrm>
            <a:off x="1493798" y="2245658"/>
            <a:ext cx="1011816" cy="323165"/>
          </a:xfrm>
          <a:prstGeom prst="rect">
            <a:avLst/>
          </a:prstGeom>
          <a:noFill/>
        </p:spPr>
        <p:txBody>
          <a:bodyPr wrap="none" rtlCol="0">
            <a:spAutoFit/>
          </a:bodyPr>
          <a:lstStyle/>
          <a:p>
            <a:pPr algn="ctr">
              <a:defRPr/>
            </a:pPr>
            <a:r>
              <a:rPr lang="en-US" sz="750" b="1" kern="0" dirty="0">
                <a:solidFill>
                  <a:sysClr val="windowText" lastClr="000000"/>
                </a:solidFill>
              </a:rPr>
              <a:t> VMware Integrated </a:t>
            </a:r>
          </a:p>
          <a:p>
            <a:pPr algn="ctr">
              <a:defRPr/>
            </a:pPr>
            <a:r>
              <a:rPr lang="en-US" sz="750" b="1" kern="0" dirty="0">
                <a:solidFill>
                  <a:sysClr val="windowText" lastClr="000000"/>
                </a:solidFill>
              </a:rPr>
              <a:t>OpenStack (VIO)</a:t>
            </a:r>
          </a:p>
        </p:txBody>
      </p:sp>
      <p:pic>
        <p:nvPicPr>
          <p:cNvPr id="136" name="Picture 135"/>
          <p:cNvPicPr>
            <a:picLocks noChangeAspect="1"/>
          </p:cNvPicPr>
          <p:nvPr/>
        </p:nvPicPr>
        <p:blipFill>
          <a:blip r:embed="rId16" cstate="print"/>
          <a:stretch>
            <a:fillRect/>
          </a:stretch>
        </p:blipFill>
        <p:spPr>
          <a:xfrm>
            <a:off x="1850971" y="2528493"/>
            <a:ext cx="307369" cy="307369"/>
          </a:xfrm>
          <a:prstGeom prst="rect">
            <a:avLst/>
          </a:prstGeom>
        </p:spPr>
      </p:pic>
      <p:sp>
        <p:nvSpPr>
          <p:cNvPr id="137" name="Rounded Rectangle 136"/>
          <p:cNvSpPr/>
          <p:nvPr/>
        </p:nvSpPr>
        <p:spPr bwMode="auto">
          <a:xfrm>
            <a:off x="1477671" y="4204631"/>
            <a:ext cx="1928237" cy="917867"/>
          </a:xfrm>
          <a:prstGeom prst="roundRect">
            <a:avLst/>
          </a:prstGeom>
          <a:no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sp>
        <p:nvSpPr>
          <p:cNvPr id="139" name="TextBox 138"/>
          <p:cNvSpPr txBox="1"/>
          <p:nvPr/>
        </p:nvSpPr>
        <p:spPr>
          <a:xfrm>
            <a:off x="2437657" y="2099594"/>
            <a:ext cx="748924" cy="323165"/>
          </a:xfrm>
          <a:prstGeom prst="rect">
            <a:avLst/>
          </a:prstGeom>
          <a:noFill/>
        </p:spPr>
        <p:txBody>
          <a:bodyPr wrap="none" rtlCol="0">
            <a:spAutoFit/>
          </a:bodyPr>
          <a:lstStyle/>
          <a:p>
            <a:pPr algn="ctr">
              <a:defRPr/>
            </a:pPr>
            <a:r>
              <a:rPr lang="en-US" sz="750" b="1" kern="0" dirty="0">
                <a:solidFill>
                  <a:sysClr val="windowText" lastClr="000000"/>
                </a:solidFill>
              </a:rPr>
              <a:t> NSX Manager</a:t>
            </a:r>
          </a:p>
          <a:p>
            <a:pPr algn="ctr">
              <a:defRPr/>
            </a:pPr>
            <a:r>
              <a:rPr lang="en-US" sz="750" b="1" kern="0" dirty="0" smtClean="0">
                <a:solidFill>
                  <a:sysClr val="windowText" lastClr="000000"/>
                </a:solidFill>
              </a:rPr>
              <a:t>(VIO)</a:t>
            </a:r>
            <a:endParaRPr lang="en-US" sz="750" b="1" kern="0" dirty="0">
              <a:solidFill>
                <a:sysClr val="windowText" lastClr="000000"/>
              </a:solidFill>
            </a:endParaRPr>
          </a:p>
        </p:txBody>
      </p:sp>
      <p:pic>
        <p:nvPicPr>
          <p:cNvPr id="145" name="Picture 14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696282" y="2343806"/>
            <a:ext cx="222578" cy="216884"/>
          </a:xfrm>
          <a:prstGeom prst="rect">
            <a:avLst/>
          </a:prstGeom>
        </p:spPr>
      </p:pic>
      <p:sp>
        <p:nvSpPr>
          <p:cNvPr id="146" name="TextBox 145"/>
          <p:cNvSpPr txBox="1"/>
          <p:nvPr/>
        </p:nvSpPr>
        <p:spPr>
          <a:xfrm>
            <a:off x="2439481" y="3093318"/>
            <a:ext cx="816249" cy="323165"/>
          </a:xfrm>
          <a:prstGeom prst="rect">
            <a:avLst/>
          </a:prstGeom>
          <a:noFill/>
        </p:spPr>
        <p:txBody>
          <a:bodyPr wrap="none" rtlCol="0">
            <a:spAutoFit/>
          </a:bodyPr>
          <a:lstStyle/>
          <a:p>
            <a:pPr algn="ctr">
              <a:defRPr/>
            </a:pPr>
            <a:r>
              <a:rPr lang="en-US" sz="750" b="1" kern="0" dirty="0">
                <a:solidFill>
                  <a:sysClr val="windowText" lastClr="000000"/>
                </a:solidFill>
              </a:rPr>
              <a:t> </a:t>
            </a:r>
            <a:r>
              <a:rPr lang="en-US" sz="750" b="1" kern="0" dirty="0" err="1">
                <a:solidFill>
                  <a:sysClr val="windowText" lastClr="000000"/>
                </a:solidFill>
              </a:rPr>
              <a:t>vCenter</a:t>
            </a:r>
            <a:r>
              <a:rPr lang="en-US" sz="750" b="1" kern="0" dirty="0">
                <a:solidFill>
                  <a:sysClr val="windowText" lastClr="000000"/>
                </a:solidFill>
              </a:rPr>
              <a:t> Server </a:t>
            </a:r>
          </a:p>
          <a:p>
            <a:pPr algn="ctr">
              <a:defRPr/>
            </a:pPr>
            <a:r>
              <a:rPr lang="en-US" sz="750" b="1" kern="0" dirty="0" smtClean="0">
                <a:solidFill>
                  <a:sysClr val="windowText" lastClr="000000"/>
                </a:solidFill>
              </a:rPr>
              <a:t>(for mgmt</a:t>
            </a:r>
            <a:r>
              <a:rPr lang="en-US" sz="750" b="1" kern="0" dirty="0">
                <a:solidFill>
                  <a:sysClr val="windowText" lastClr="000000"/>
                </a:solidFill>
              </a:rPr>
              <a:t>.)</a:t>
            </a:r>
          </a:p>
        </p:txBody>
      </p:sp>
      <p:pic>
        <p:nvPicPr>
          <p:cNvPr id="147" name="Picture 14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697379" y="3406706"/>
            <a:ext cx="222578" cy="216884"/>
          </a:xfrm>
          <a:prstGeom prst="rect">
            <a:avLst/>
          </a:prstGeom>
        </p:spPr>
      </p:pic>
      <p:sp>
        <p:nvSpPr>
          <p:cNvPr id="155" name="TextBox 154"/>
          <p:cNvSpPr txBox="1"/>
          <p:nvPr/>
        </p:nvSpPr>
        <p:spPr>
          <a:xfrm>
            <a:off x="642567" y="3395924"/>
            <a:ext cx="619080" cy="323165"/>
          </a:xfrm>
          <a:prstGeom prst="rect">
            <a:avLst/>
          </a:prstGeom>
          <a:noFill/>
        </p:spPr>
        <p:txBody>
          <a:bodyPr wrap="none" rtlCol="0">
            <a:spAutoFit/>
          </a:bodyPr>
          <a:lstStyle/>
          <a:p>
            <a:pPr algn="ctr">
              <a:defRPr/>
            </a:pPr>
            <a:r>
              <a:rPr lang="en-US" sz="750" b="1" kern="0" dirty="0">
                <a:solidFill>
                  <a:sysClr val="windowText" lastClr="000000"/>
                </a:solidFill>
              </a:rPr>
              <a:t> </a:t>
            </a:r>
            <a:r>
              <a:rPr lang="en-US" sz="750" b="1" kern="0" dirty="0" err="1" smtClean="0">
                <a:solidFill>
                  <a:sysClr val="windowText" lastClr="000000"/>
                </a:solidFill>
              </a:rPr>
              <a:t>vROPS</a:t>
            </a:r>
            <a:r>
              <a:rPr lang="en-US" sz="750" b="1" kern="0" dirty="0" smtClean="0">
                <a:solidFill>
                  <a:sysClr val="windowText" lastClr="000000"/>
                </a:solidFill>
              </a:rPr>
              <a:t> </a:t>
            </a:r>
          </a:p>
          <a:p>
            <a:pPr algn="ctr">
              <a:defRPr/>
            </a:pPr>
            <a:r>
              <a:rPr lang="en-US" sz="750" b="1" kern="0" dirty="0" smtClean="0">
                <a:solidFill>
                  <a:sysClr val="windowText" lastClr="000000"/>
                </a:solidFill>
              </a:rPr>
              <a:t>Log-Insight</a:t>
            </a:r>
            <a:endParaRPr lang="en-US" sz="750" b="1" kern="0" dirty="0">
              <a:solidFill>
                <a:sysClr val="windowText" lastClr="000000"/>
              </a:solidFill>
            </a:endParaRPr>
          </a:p>
        </p:txBody>
      </p:sp>
      <p:pic>
        <p:nvPicPr>
          <p:cNvPr id="158" name="Picture 1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27994" y="3655273"/>
            <a:ext cx="222578" cy="216884"/>
          </a:xfrm>
          <a:prstGeom prst="rect">
            <a:avLst/>
          </a:prstGeom>
        </p:spPr>
      </p:pic>
      <p:sp>
        <p:nvSpPr>
          <p:cNvPr id="165" name="Rounded Rectangle 164"/>
          <p:cNvSpPr/>
          <p:nvPr/>
        </p:nvSpPr>
        <p:spPr bwMode="auto">
          <a:xfrm>
            <a:off x="1516578" y="2066280"/>
            <a:ext cx="1846516" cy="917867"/>
          </a:xfrm>
          <a:prstGeom prst="roundRect">
            <a:avLst/>
          </a:prstGeom>
          <a:noFill/>
          <a:ln w="9525">
            <a:solidFill>
              <a:srgbClr val="820024"/>
            </a:solidFill>
            <a:prstDash val="dash"/>
            <a:round/>
            <a:headEnd/>
            <a:tailEnd/>
          </a:ln>
        </p:spPr>
        <p:txBody>
          <a:bodyPr wrap="none" lIns="0" tIns="0" rIns="0" bIns="0" rtlCol="0" anchor="ctr"/>
          <a:lstStyle/>
          <a:p>
            <a:pPr algn="ctr"/>
            <a:endParaRPr lang="en-US" sz="1350" dirty="0" err="1">
              <a:solidFill>
                <a:srgbClr val="FFFFFF"/>
              </a:solidFill>
            </a:endParaRPr>
          </a:p>
        </p:txBody>
      </p:sp>
      <p:sp>
        <p:nvSpPr>
          <p:cNvPr id="349" name="Rounded Rectangle 348"/>
          <p:cNvSpPr/>
          <p:nvPr/>
        </p:nvSpPr>
        <p:spPr bwMode="auto">
          <a:xfrm>
            <a:off x="5836523" y="1869523"/>
            <a:ext cx="2006159" cy="1215227"/>
          </a:xfrm>
          <a:prstGeom prst="roundRect">
            <a:avLst/>
          </a:prstGeom>
          <a:solidFill>
            <a:schemeClr val="bg1"/>
          </a:solidFill>
          <a:ln w="9525">
            <a:solidFill>
              <a:srgbClr val="820024"/>
            </a:solidFill>
            <a:prstDash val="dash"/>
            <a:round/>
            <a:headEnd/>
            <a:tailEnd/>
          </a:ln>
        </p:spPr>
        <p:txBody>
          <a:bodyPr wrap="none" lIns="0" tIns="0" rIns="0" bIns="0" rtlCol="0" anchor="ctr"/>
          <a:lstStyle/>
          <a:p>
            <a:pPr algn="ctr"/>
            <a:endParaRPr lang="en-US" sz="1350" dirty="0" err="1">
              <a:solidFill>
                <a:srgbClr val="FFFFFF"/>
              </a:solidFill>
            </a:endParaRPr>
          </a:p>
        </p:txBody>
      </p:sp>
      <p:sp>
        <p:nvSpPr>
          <p:cNvPr id="350" name="Rounded Rectangle 349"/>
          <p:cNvSpPr/>
          <p:nvPr/>
        </p:nvSpPr>
        <p:spPr bwMode="auto">
          <a:xfrm>
            <a:off x="5992370" y="1971194"/>
            <a:ext cx="846947" cy="459160"/>
          </a:xfrm>
          <a:prstGeom prst="roundRect">
            <a:avLst/>
          </a:prstGeom>
          <a:solidFill>
            <a:schemeClr val="bg1"/>
          </a:solidFill>
          <a:ln w="9525">
            <a:solidFill>
              <a:srgbClr val="820024"/>
            </a:solidFill>
            <a:prstDash val="dash"/>
            <a:round/>
            <a:headEnd/>
            <a:tailEnd/>
          </a:ln>
        </p:spPr>
        <p:txBody>
          <a:bodyPr wrap="none" lIns="0" tIns="0" rIns="0" bIns="0" rtlCol="0" anchor="ctr"/>
          <a:lstStyle/>
          <a:p>
            <a:pPr algn="ctr"/>
            <a:endParaRPr lang="en-US" sz="1350" dirty="0" err="1">
              <a:solidFill>
                <a:srgbClr val="FFFFFF"/>
              </a:solidFill>
            </a:endParaRPr>
          </a:p>
        </p:txBody>
      </p:sp>
      <p:sp>
        <p:nvSpPr>
          <p:cNvPr id="351" name="Rounded Rectangle 350"/>
          <p:cNvSpPr/>
          <p:nvPr/>
        </p:nvSpPr>
        <p:spPr bwMode="auto">
          <a:xfrm>
            <a:off x="6895900" y="1964093"/>
            <a:ext cx="846947" cy="452813"/>
          </a:xfrm>
          <a:prstGeom prst="roundRect">
            <a:avLst/>
          </a:prstGeom>
          <a:solidFill>
            <a:schemeClr val="bg1"/>
          </a:solidFill>
          <a:ln w="9525">
            <a:solidFill>
              <a:srgbClr val="820024"/>
            </a:solidFill>
            <a:prstDash val="dash"/>
            <a:round/>
            <a:headEnd/>
            <a:tailEnd/>
          </a:ln>
        </p:spPr>
        <p:txBody>
          <a:bodyPr wrap="none" lIns="0" tIns="0" rIns="0" bIns="0" rtlCol="0" anchor="ctr"/>
          <a:lstStyle/>
          <a:p>
            <a:pPr algn="ctr"/>
            <a:endParaRPr lang="en-US" sz="1350" dirty="0" err="1">
              <a:solidFill>
                <a:srgbClr val="FFFFFF"/>
              </a:solidFill>
            </a:endParaRPr>
          </a:p>
        </p:txBody>
      </p:sp>
      <p:grpSp>
        <p:nvGrpSpPr>
          <p:cNvPr id="352" name="Group 351"/>
          <p:cNvGrpSpPr/>
          <p:nvPr/>
        </p:nvGrpSpPr>
        <p:grpSpPr>
          <a:xfrm>
            <a:off x="6923201" y="2712863"/>
            <a:ext cx="810864" cy="257003"/>
            <a:chOff x="8995606" y="4566776"/>
            <a:chExt cx="1080870" cy="342582"/>
          </a:xfrm>
        </p:grpSpPr>
        <p:pic>
          <p:nvPicPr>
            <p:cNvPr id="353" name="Picture 8" descr="ICON_Server_flat_Q408.png"/>
            <p:cNvPicPr>
              <a:picLocks noChangeAspect="1"/>
            </p:cNvPicPr>
            <p:nvPr/>
          </p:nvPicPr>
          <p:blipFill>
            <a:blip r:embed="rId3"/>
            <a:srcRect/>
            <a:stretch>
              <a:fillRect/>
            </a:stretch>
          </p:blipFill>
          <p:spPr bwMode="auto">
            <a:xfrm>
              <a:off x="9123279" y="4566776"/>
              <a:ext cx="953197" cy="242271"/>
            </a:xfrm>
            <a:prstGeom prst="rect">
              <a:avLst/>
            </a:prstGeom>
            <a:noFill/>
            <a:ln w="9525">
              <a:noFill/>
              <a:miter lim="800000"/>
              <a:headEnd/>
              <a:tailEnd/>
            </a:ln>
          </p:spPr>
        </p:pic>
        <p:grpSp>
          <p:nvGrpSpPr>
            <p:cNvPr id="354" name="Group 353"/>
            <p:cNvGrpSpPr/>
            <p:nvPr/>
          </p:nvGrpSpPr>
          <p:grpSpPr>
            <a:xfrm>
              <a:off x="9264303" y="4617525"/>
              <a:ext cx="649270" cy="175236"/>
              <a:chOff x="1763020" y="-371630"/>
              <a:chExt cx="851242" cy="235121"/>
            </a:xfrm>
          </p:grpSpPr>
          <p:pic>
            <p:nvPicPr>
              <p:cNvPr id="361"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69342" y="-371630"/>
                <a:ext cx="235121" cy="235121"/>
              </a:xfrm>
              <a:prstGeom prst="rect">
                <a:avLst/>
              </a:prstGeom>
            </p:spPr>
          </p:pic>
          <p:pic>
            <p:nvPicPr>
              <p:cNvPr id="362" name="NSX vSwitch"/>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020" y="-371630"/>
                <a:ext cx="235121" cy="235121"/>
              </a:xfrm>
              <a:prstGeom prst="rect">
                <a:avLst/>
              </a:prstGeom>
            </p:spPr>
          </p:pic>
          <p:pic>
            <p:nvPicPr>
              <p:cNvPr id="363"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379141" y="-371630"/>
                <a:ext cx="235121" cy="235121"/>
              </a:xfrm>
              <a:prstGeom prst="rect">
                <a:avLst/>
              </a:prstGeom>
            </p:spPr>
          </p:pic>
        </p:grpSp>
        <p:grpSp>
          <p:nvGrpSpPr>
            <p:cNvPr id="355" name="Group 354"/>
            <p:cNvGrpSpPr/>
            <p:nvPr/>
          </p:nvGrpSpPr>
          <p:grpSpPr>
            <a:xfrm>
              <a:off x="8995606" y="4667087"/>
              <a:ext cx="953197" cy="242271"/>
              <a:chOff x="9124829" y="4850517"/>
              <a:chExt cx="953197" cy="242271"/>
            </a:xfrm>
          </p:grpSpPr>
          <p:pic>
            <p:nvPicPr>
              <p:cNvPr id="356" name="Picture 8" descr="ICON_Server_flat_Q408.png"/>
              <p:cNvPicPr>
                <a:picLocks noChangeAspect="1"/>
              </p:cNvPicPr>
              <p:nvPr/>
            </p:nvPicPr>
            <p:blipFill>
              <a:blip r:embed="rId3"/>
              <a:srcRect/>
              <a:stretch>
                <a:fillRect/>
              </a:stretch>
            </p:blipFill>
            <p:spPr bwMode="auto">
              <a:xfrm>
                <a:off x="9124829" y="4850517"/>
                <a:ext cx="953197" cy="242271"/>
              </a:xfrm>
              <a:prstGeom prst="rect">
                <a:avLst/>
              </a:prstGeom>
              <a:noFill/>
              <a:ln w="9525">
                <a:noFill/>
                <a:miter lim="800000"/>
                <a:headEnd/>
                <a:tailEnd/>
              </a:ln>
            </p:spPr>
          </p:pic>
          <p:grpSp>
            <p:nvGrpSpPr>
              <p:cNvPr id="357" name="Group 356"/>
              <p:cNvGrpSpPr/>
              <p:nvPr/>
            </p:nvGrpSpPr>
            <p:grpSpPr>
              <a:xfrm>
                <a:off x="9249207" y="4874024"/>
                <a:ext cx="649270" cy="175236"/>
                <a:chOff x="1763020" y="-371630"/>
                <a:chExt cx="851242" cy="235121"/>
              </a:xfrm>
            </p:grpSpPr>
            <p:pic>
              <p:nvPicPr>
                <p:cNvPr id="358"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69342" y="-371630"/>
                  <a:ext cx="235121" cy="235121"/>
                </a:xfrm>
                <a:prstGeom prst="rect">
                  <a:avLst/>
                </a:prstGeom>
              </p:spPr>
            </p:pic>
            <p:pic>
              <p:nvPicPr>
                <p:cNvPr id="359" name="NSX vSwitch"/>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020" y="-371630"/>
                  <a:ext cx="235121" cy="235121"/>
                </a:xfrm>
                <a:prstGeom prst="rect">
                  <a:avLst/>
                </a:prstGeom>
              </p:spPr>
            </p:pic>
            <p:pic>
              <p:nvPicPr>
                <p:cNvPr id="360"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379141" y="-371630"/>
                  <a:ext cx="235121" cy="235121"/>
                </a:xfrm>
                <a:prstGeom prst="rect">
                  <a:avLst/>
                </a:prstGeom>
              </p:spPr>
            </p:pic>
          </p:grpSp>
        </p:grpSp>
      </p:grpSp>
      <p:grpSp>
        <p:nvGrpSpPr>
          <p:cNvPr id="364" name="Group 363"/>
          <p:cNvGrpSpPr/>
          <p:nvPr/>
        </p:nvGrpSpPr>
        <p:grpSpPr>
          <a:xfrm>
            <a:off x="6016293" y="2723773"/>
            <a:ext cx="810864" cy="257003"/>
            <a:chOff x="8995606" y="4566776"/>
            <a:chExt cx="1080870" cy="342582"/>
          </a:xfrm>
        </p:grpSpPr>
        <p:pic>
          <p:nvPicPr>
            <p:cNvPr id="365" name="Picture 8" descr="ICON_Server_flat_Q408.png"/>
            <p:cNvPicPr>
              <a:picLocks noChangeAspect="1"/>
            </p:cNvPicPr>
            <p:nvPr/>
          </p:nvPicPr>
          <p:blipFill>
            <a:blip r:embed="rId3"/>
            <a:srcRect/>
            <a:stretch>
              <a:fillRect/>
            </a:stretch>
          </p:blipFill>
          <p:spPr bwMode="auto">
            <a:xfrm>
              <a:off x="9123279" y="4566776"/>
              <a:ext cx="953197" cy="242271"/>
            </a:xfrm>
            <a:prstGeom prst="rect">
              <a:avLst/>
            </a:prstGeom>
            <a:noFill/>
            <a:ln w="9525">
              <a:noFill/>
              <a:miter lim="800000"/>
              <a:headEnd/>
              <a:tailEnd/>
            </a:ln>
          </p:spPr>
        </p:pic>
        <p:grpSp>
          <p:nvGrpSpPr>
            <p:cNvPr id="366" name="Group 365"/>
            <p:cNvGrpSpPr/>
            <p:nvPr/>
          </p:nvGrpSpPr>
          <p:grpSpPr>
            <a:xfrm>
              <a:off x="9264303" y="4617525"/>
              <a:ext cx="649270" cy="175236"/>
              <a:chOff x="1763020" y="-371630"/>
              <a:chExt cx="851242" cy="235121"/>
            </a:xfrm>
          </p:grpSpPr>
          <p:pic>
            <p:nvPicPr>
              <p:cNvPr id="373"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69342" y="-371630"/>
                <a:ext cx="235121" cy="235121"/>
              </a:xfrm>
              <a:prstGeom prst="rect">
                <a:avLst/>
              </a:prstGeom>
            </p:spPr>
          </p:pic>
          <p:pic>
            <p:nvPicPr>
              <p:cNvPr id="374" name="NSX vSwitch"/>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020" y="-371630"/>
                <a:ext cx="235121" cy="235121"/>
              </a:xfrm>
              <a:prstGeom prst="rect">
                <a:avLst/>
              </a:prstGeom>
            </p:spPr>
          </p:pic>
          <p:pic>
            <p:nvPicPr>
              <p:cNvPr id="375"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379141" y="-371630"/>
                <a:ext cx="235121" cy="235121"/>
              </a:xfrm>
              <a:prstGeom prst="rect">
                <a:avLst/>
              </a:prstGeom>
            </p:spPr>
          </p:pic>
        </p:grpSp>
        <p:grpSp>
          <p:nvGrpSpPr>
            <p:cNvPr id="367" name="Group 366"/>
            <p:cNvGrpSpPr/>
            <p:nvPr/>
          </p:nvGrpSpPr>
          <p:grpSpPr>
            <a:xfrm>
              <a:off x="8995606" y="4667087"/>
              <a:ext cx="953197" cy="242271"/>
              <a:chOff x="9124829" y="4850517"/>
              <a:chExt cx="953197" cy="242271"/>
            </a:xfrm>
          </p:grpSpPr>
          <p:pic>
            <p:nvPicPr>
              <p:cNvPr id="368" name="Picture 8" descr="ICON_Server_flat_Q408.png"/>
              <p:cNvPicPr>
                <a:picLocks noChangeAspect="1"/>
              </p:cNvPicPr>
              <p:nvPr/>
            </p:nvPicPr>
            <p:blipFill>
              <a:blip r:embed="rId3"/>
              <a:srcRect/>
              <a:stretch>
                <a:fillRect/>
              </a:stretch>
            </p:blipFill>
            <p:spPr bwMode="auto">
              <a:xfrm>
                <a:off x="9124829" y="4850517"/>
                <a:ext cx="953197" cy="242271"/>
              </a:xfrm>
              <a:prstGeom prst="rect">
                <a:avLst/>
              </a:prstGeom>
              <a:noFill/>
              <a:ln w="9525">
                <a:noFill/>
                <a:miter lim="800000"/>
                <a:headEnd/>
                <a:tailEnd/>
              </a:ln>
            </p:spPr>
          </p:pic>
          <p:grpSp>
            <p:nvGrpSpPr>
              <p:cNvPr id="369" name="Group 368"/>
              <p:cNvGrpSpPr/>
              <p:nvPr/>
            </p:nvGrpSpPr>
            <p:grpSpPr>
              <a:xfrm>
                <a:off x="9249207" y="4874024"/>
                <a:ext cx="649270" cy="175236"/>
                <a:chOff x="1763020" y="-371630"/>
                <a:chExt cx="851242" cy="235121"/>
              </a:xfrm>
            </p:grpSpPr>
            <p:pic>
              <p:nvPicPr>
                <p:cNvPr id="370"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69342" y="-371630"/>
                  <a:ext cx="235121" cy="235121"/>
                </a:xfrm>
                <a:prstGeom prst="rect">
                  <a:avLst/>
                </a:prstGeom>
              </p:spPr>
            </p:pic>
            <p:pic>
              <p:nvPicPr>
                <p:cNvPr id="371" name="NSX vSwitch"/>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020" y="-371630"/>
                  <a:ext cx="235121" cy="235121"/>
                </a:xfrm>
                <a:prstGeom prst="rect">
                  <a:avLst/>
                </a:prstGeom>
              </p:spPr>
            </p:pic>
            <p:pic>
              <p:nvPicPr>
                <p:cNvPr id="372"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379141" y="-371630"/>
                  <a:ext cx="235121" cy="235121"/>
                </a:xfrm>
                <a:prstGeom prst="rect">
                  <a:avLst/>
                </a:prstGeom>
              </p:spPr>
            </p:pic>
          </p:grpSp>
        </p:grpSp>
      </p:grpSp>
      <p:sp>
        <p:nvSpPr>
          <p:cNvPr id="376" name="TextBox 375"/>
          <p:cNvSpPr txBox="1"/>
          <p:nvPr/>
        </p:nvSpPr>
        <p:spPr>
          <a:xfrm>
            <a:off x="6117791" y="1964094"/>
            <a:ext cx="622286" cy="219291"/>
          </a:xfrm>
          <a:prstGeom prst="rect">
            <a:avLst/>
          </a:prstGeom>
          <a:noFill/>
        </p:spPr>
        <p:txBody>
          <a:bodyPr wrap="none" rtlCol="0">
            <a:spAutoFit/>
          </a:bodyPr>
          <a:lstStyle/>
          <a:p>
            <a:pPr algn="ctr"/>
            <a:r>
              <a:rPr lang="en-US" sz="825" b="1" dirty="0">
                <a:solidFill>
                  <a:srgbClr val="333333"/>
                </a:solidFill>
              </a:rPr>
              <a:t>Tenant 1#</a:t>
            </a:r>
          </a:p>
        </p:txBody>
      </p:sp>
      <p:sp>
        <p:nvSpPr>
          <p:cNvPr id="377" name="TextBox 376"/>
          <p:cNvSpPr txBox="1"/>
          <p:nvPr/>
        </p:nvSpPr>
        <p:spPr>
          <a:xfrm>
            <a:off x="7036891" y="1976104"/>
            <a:ext cx="622286" cy="219291"/>
          </a:xfrm>
          <a:prstGeom prst="rect">
            <a:avLst/>
          </a:prstGeom>
          <a:noFill/>
        </p:spPr>
        <p:txBody>
          <a:bodyPr wrap="none" rtlCol="0">
            <a:spAutoFit/>
          </a:bodyPr>
          <a:lstStyle/>
          <a:p>
            <a:pPr algn="ctr"/>
            <a:r>
              <a:rPr lang="en-US" sz="825" b="1" dirty="0">
                <a:solidFill>
                  <a:srgbClr val="333333"/>
                </a:solidFill>
              </a:rPr>
              <a:t>Tenant 2#</a:t>
            </a:r>
          </a:p>
        </p:txBody>
      </p:sp>
      <p:sp>
        <p:nvSpPr>
          <p:cNvPr id="378" name="Rounded Rectangle 377"/>
          <p:cNvSpPr/>
          <p:nvPr/>
        </p:nvSpPr>
        <p:spPr bwMode="auto">
          <a:xfrm>
            <a:off x="3631650" y="1887326"/>
            <a:ext cx="2006159" cy="1208890"/>
          </a:xfrm>
          <a:prstGeom prst="roundRect">
            <a:avLst/>
          </a:prstGeom>
          <a:solidFill>
            <a:schemeClr val="bg1"/>
          </a:solidFill>
          <a:ln w="9525">
            <a:solidFill>
              <a:srgbClr val="820024"/>
            </a:solidFill>
            <a:prstDash val="dash"/>
            <a:round/>
            <a:headEnd/>
            <a:tailEnd/>
          </a:ln>
        </p:spPr>
        <p:txBody>
          <a:bodyPr wrap="none" lIns="0" tIns="0" rIns="0" bIns="0" rtlCol="0" anchor="ctr"/>
          <a:lstStyle/>
          <a:p>
            <a:pPr algn="ctr"/>
            <a:endParaRPr lang="en-US" sz="1350" dirty="0" err="1">
              <a:solidFill>
                <a:srgbClr val="FFFFFF"/>
              </a:solidFill>
            </a:endParaRPr>
          </a:p>
        </p:txBody>
      </p:sp>
      <p:cxnSp>
        <p:nvCxnSpPr>
          <p:cNvPr id="379" name="Straight Connector 378"/>
          <p:cNvCxnSpPr>
            <a:stCxn id="401" idx="1"/>
            <a:endCxn id="396" idx="3"/>
          </p:cNvCxnSpPr>
          <p:nvPr/>
        </p:nvCxnSpPr>
        <p:spPr bwMode="auto">
          <a:xfrm flipH="1" flipV="1">
            <a:off x="6911276" y="3145301"/>
            <a:ext cx="949957" cy="120164"/>
          </a:xfrm>
          <a:prstGeom prst="line">
            <a:avLst/>
          </a:prstGeom>
          <a:solidFill>
            <a:srgbClr val="0095D3"/>
          </a:solidFill>
          <a:ln w="28575" cap="flat" cmpd="sng" algn="ctr">
            <a:solidFill>
              <a:schemeClr val="tx2">
                <a:lumMod val="50000"/>
                <a:lumOff val="50000"/>
              </a:schemeClr>
            </a:solidFill>
            <a:prstDash val="solid"/>
            <a:round/>
            <a:headEnd type="none" w="med" len="med"/>
            <a:tailEnd type="none" w="med" len="med"/>
          </a:ln>
          <a:effectLst/>
        </p:spPr>
      </p:cxnSp>
      <p:sp>
        <p:nvSpPr>
          <p:cNvPr id="380" name="Rounded Rectangle 379"/>
          <p:cNvSpPr/>
          <p:nvPr/>
        </p:nvSpPr>
        <p:spPr bwMode="auto">
          <a:xfrm>
            <a:off x="3787497" y="1976104"/>
            <a:ext cx="846947" cy="665044"/>
          </a:xfrm>
          <a:prstGeom prst="roundRect">
            <a:avLst/>
          </a:prstGeom>
          <a:solidFill>
            <a:schemeClr val="bg1"/>
          </a:solidFill>
          <a:ln w="9525">
            <a:solidFill>
              <a:srgbClr val="820024"/>
            </a:solidFill>
            <a:prstDash val="dash"/>
            <a:round/>
            <a:headEnd/>
            <a:tailEnd/>
          </a:ln>
        </p:spPr>
        <p:txBody>
          <a:bodyPr wrap="none" lIns="0" tIns="0" rIns="0" bIns="0" rtlCol="0" anchor="ctr"/>
          <a:lstStyle/>
          <a:p>
            <a:pPr algn="ctr"/>
            <a:endParaRPr lang="en-US" sz="1350" dirty="0" err="1">
              <a:solidFill>
                <a:srgbClr val="FFFFFF"/>
              </a:solidFill>
            </a:endParaRPr>
          </a:p>
        </p:txBody>
      </p:sp>
      <p:pic>
        <p:nvPicPr>
          <p:cNvPr id="381" name="Picture 12" descr="C:\Users\Abject-3D\Desktop\VMWare Files\FINAL diagrams\Basic Virtualization\3D PNGs\DGRM_DRS_R2_Q408_Comm_11.png"/>
          <p:cNvPicPr>
            <a:picLocks noChangeAspect="1" noChangeArrowheads="1"/>
          </p:cNvPicPr>
          <p:nvPr/>
        </p:nvPicPr>
        <p:blipFill>
          <a:blip r:embed="rId7"/>
          <a:srcRect/>
          <a:stretch>
            <a:fillRect/>
          </a:stretch>
        </p:blipFill>
        <p:spPr bwMode="auto">
          <a:xfrm>
            <a:off x="3919799" y="2342975"/>
            <a:ext cx="244411" cy="192763"/>
          </a:xfrm>
          <a:prstGeom prst="rect">
            <a:avLst/>
          </a:prstGeom>
          <a:noFill/>
        </p:spPr>
      </p:pic>
      <p:pic>
        <p:nvPicPr>
          <p:cNvPr id="382" name="Picture 12" descr="C:\Users\Abject-3D\Desktop\VMWare Files\FINAL diagrams\Basic Virtualization\3D PNGs\DGRM_DRS_R2_Q408_Comm_11.png"/>
          <p:cNvPicPr>
            <a:picLocks noChangeAspect="1" noChangeArrowheads="1"/>
          </p:cNvPicPr>
          <p:nvPr/>
        </p:nvPicPr>
        <p:blipFill>
          <a:blip r:embed="rId7"/>
          <a:srcRect/>
          <a:stretch>
            <a:fillRect/>
          </a:stretch>
        </p:blipFill>
        <p:spPr bwMode="auto">
          <a:xfrm>
            <a:off x="4303612" y="2341825"/>
            <a:ext cx="244411" cy="192763"/>
          </a:xfrm>
          <a:prstGeom prst="rect">
            <a:avLst/>
          </a:prstGeom>
          <a:noFill/>
        </p:spPr>
      </p:pic>
      <p:sp>
        <p:nvSpPr>
          <p:cNvPr id="383" name="Rounded Rectangle 382"/>
          <p:cNvSpPr/>
          <p:nvPr/>
        </p:nvSpPr>
        <p:spPr bwMode="auto">
          <a:xfrm>
            <a:off x="4691027" y="1976103"/>
            <a:ext cx="846947" cy="654986"/>
          </a:xfrm>
          <a:prstGeom prst="roundRect">
            <a:avLst/>
          </a:prstGeom>
          <a:solidFill>
            <a:schemeClr val="bg1"/>
          </a:solidFill>
          <a:ln w="9525">
            <a:solidFill>
              <a:srgbClr val="820024"/>
            </a:solidFill>
            <a:prstDash val="dash"/>
            <a:round/>
            <a:headEnd/>
            <a:tailEnd/>
          </a:ln>
        </p:spPr>
        <p:txBody>
          <a:bodyPr wrap="none" lIns="0" tIns="0" rIns="0" bIns="0" rtlCol="0" anchor="ctr"/>
          <a:lstStyle/>
          <a:p>
            <a:pPr algn="ctr"/>
            <a:endParaRPr lang="en-US" sz="1350" dirty="0" err="1">
              <a:solidFill>
                <a:srgbClr val="FFFFFF"/>
              </a:solidFill>
            </a:endParaRPr>
          </a:p>
        </p:txBody>
      </p:sp>
      <p:pic>
        <p:nvPicPr>
          <p:cNvPr id="384" name="Picture 12" descr="C:\Users\Abject-3D\Desktop\VMWare Files\FINAL diagrams\Basic Virtualization\3D PNGs\DGRM_DRS_R2_Q408_Comm_11.png"/>
          <p:cNvPicPr>
            <a:picLocks noChangeAspect="1" noChangeArrowheads="1"/>
          </p:cNvPicPr>
          <p:nvPr/>
        </p:nvPicPr>
        <p:blipFill>
          <a:blip r:embed="rId7"/>
          <a:srcRect/>
          <a:stretch>
            <a:fillRect/>
          </a:stretch>
        </p:blipFill>
        <p:spPr bwMode="auto">
          <a:xfrm>
            <a:off x="4823329" y="2341826"/>
            <a:ext cx="244411" cy="192763"/>
          </a:xfrm>
          <a:prstGeom prst="rect">
            <a:avLst/>
          </a:prstGeom>
          <a:noFill/>
        </p:spPr>
      </p:pic>
      <p:pic>
        <p:nvPicPr>
          <p:cNvPr id="385" name="Picture 12" descr="C:\Users\Abject-3D\Desktop\VMWare Files\FINAL diagrams\Basic Virtualization\3D PNGs\DGRM_DRS_R2_Q408_Comm_11.png"/>
          <p:cNvPicPr>
            <a:picLocks noChangeAspect="1" noChangeArrowheads="1"/>
          </p:cNvPicPr>
          <p:nvPr/>
        </p:nvPicPr>
        <p:blipFill>
          <a:blip r:embed="rId7"/>
          <a:srcRect/>
          <a:stretch>
            <a:fillRect/>
          </a:stretch>
        </p:blipFill>
        <p:spPr bwMode="auto">
          <a:xfrm>
            <a:off x="5207142" y="2340675"/>
            <a:ext cx="244411" cy="192763"/>
          </a:xfrm>
          <a:prstGeom prst="rect">
            <a:avLst/>
          </a:prstGeom>
          <a:noFill/>
        </p:spPr>
      </p:pic>
      <p:sp>
        <p:nvSpPr>
          <p:cNvPr id="389" name="TextBox 388"/>
          <p:cNvSpPr txBox="1"/>
          <p:nvPr/>
        </p:nvSpPr>
        <p:spPr>
          <a:xfrm>
            <a:off x="3430608" y="1519823"/>
            <a:ext cx="2581544" cy="369332"/>
          </a:xfrm>
          <a:prstGeom prst="rect">
            <a:avLst/>
          </a:prstGeom>
          <a:noFill/>
        </p:spPr>
        <p:txBody>
          <a:bodyPr wrap="square" rtlCol="0">
            <a:spAutoFit/>
          </a:bodyPr>
          <a:lstStyle/>
          <a:p>
            <a:pPr algn="ctr"/>
            <a:r>
              <a:rPr lang="en-US" sz="900" b="1" u="sng" dirty="0">
                <a:solidFill>
                  <a:srgbClr val="333333"/>
                </a:solidFill>
                <a:latin typeface="Arial"/>
                <a:ea typeface="ＭＳ Ｐゴシック"/>
              </a:rPr>
              <a:t>Compute Cluster(s)</a:t>
            </a:r>
          </a:p>
          <a:p>
            <a:pPr algn="ctr"/>
            <a:r>
              <a:rPr lang="en-US" sz="900" b="1" u="sng" dirty="0">
                <a:solidFill>
                  <a:srgbClr val="333333"/>
                </a:solidFill>
                <a:latin typeface="Arial"/>
                <a:ea typeface="ＭＳ Ｐゴシック"/>
              </a:rPr>
              <a:t>(OpenStack 50%)</a:t>
            </a:r>
          </a:p>
        </p:txBody>
      </p:sp>
      <p:sp>
        <p:nvSpPr>
          <p:cNvPr id="390" name="TextBox 389"/>
          <p:cNvSpPr txBox="1"/>
          <p:nvPr/>
        </p:nvSpPr>
        <p:spPr>
          <a:xfrm>
            <a:off x="5840658" y="1535948"/>
            <a:ext cx="2037370" cy="507831"/>
          </a:xfrm>
          <a:prstGeom prst="rect">
            <a:avLst/>
          </a:prstGeom>
          <a:noFill/>
        </p:spPr>
        <p:txBody>
          <a:bodyPr wrap="square" rtlCol="0">
            <a:spAutoFit/>
          </a:bodyPr>
          <a:lstStyle/>
          <a:p>
            <a:pPr algn="ctr"/>
            <a:r>
              <a:rPr lang="en-US" sz="900" b="1" u="sng" dirty="0">
                <a:solidFill>
                  <a:srgbClr val="333333"/>
                </a:solidFill>
                <a:latin typeface="Arial"/>
                <a:ea typeface="ＭＳ Ｐゴシック"/>
              </a:rPr>
              <a:t>Edge Cluster</a:t>
            </a:r>
          </a:p>
          <a:p>
            <a:pPr algn="ctr"/>
            <a:r>
              <a:rPr lang="en-US" sz="900" b="1" u="sng" dirty="0">
                <a:solidFill>
                  <a:srgbClr val="333333"/>
                </a:solidFill>
                <a:latin typeface="Arial"/>
                <a:ea typeface="ＭＳ Ｐゴシック"/>
              </a:rPr>
              <a:t>(OpenStack 50%)</a:t>
            </a:r>
          </a:p>
          <a:p>
            <a:pPr marL="88130" indent="-88130" algn="ctr">
              <a:buFont typeface="Arial"/>
              <a:buChar char="•"/>
            </a:pPr>
            <a:endParaRPr lang="en-US" sz="900" b="1" dirty="0">
              <a:solidFill>
                <a:srgbClr val="333333"/>
              </a:solidFill>
              <a:latin typeface="Arial"/>
              <a:ea typeface="ＭＳ Ｐゴシック"/>
            </a:endParaRPr>
          </a:p>
        </p:txBody>
      </p:sp>
      <p:grpSp>
        <p:nvGrpSpPr>
          <p:cNvPr id="391" name="Group 390"/>
          <p:cNvGrpSpPr/>
          <p:nvPr/>
        </p:nvGrpSpPr>
        <p:grpSpPr>
          <a:xfrm>
            <a:off x="4390889" y="2989097"/>
            <a:ext cx="367011" cy="299929"/>
            <a:chOff x="840323" y="1486723"/>
            <a:chExt cx="489220" cy="399801"/>
          </a:xfrm>
        </p:grpSpPr>
        <p:pic>
          <p:nvPicPr>
            <p:cNvPr id="392" name="Generic L2 Switch (large)"/>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89013" y="1486723"/>
              <a:ext cx="340530" cy="341914"/>
            </a:xfrm>
            <a:prstGeom prst="rect">
              <a:avLst/>
            </a:prstGeom>
          </p:spPr>
        </p:pic>
        <p:pic>
          <p:nvPicPr>
            <p:cNvPr id="393" name="Generic L2 Switch (large)"/>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0323" y="1544610"/>
              <a:ext cx="340530" cy="341914"/>
            </a:xfrm>
            <a:prstGeom prst="rect">
              <a:avLst/>
            </a:prstGeom>
          </p:spPr>
        </p:pic>
      </p:grpSp>
      <p:grpSp>
        <p:nvGrpSpPr>
          <p:cNvPr id="394" name="Group 393"/>
          <p:cNvGrpSpPr/>
          <p:nvPr/>
        </p:nvGrpSpPr>
        <p:grpSpPr>
          <a:xfrm>
            <a:off x="6655811" y="2973623"/>
            <a:ext cx="367011" cy="299929"/>
            <a:chOff x="840323" y="1486723"/>
            <a:chExt cx="489220" cy="399801"/>
          </a:xfrm>
        </p:grpSpPr>
        <p:pic>
          <p:nvPicPr>
            <p:cNvPr id="395" name="Generic L2 Switch (large)"/>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89013" y="1486723"/>
              <a:ext cx="340530" cy="341914"/>
            </a:xfrm>
            <a:prstGeom prst="rect">
              <a:avLst/>
            </a:prstGeom>
          </p:spPr>
        </p:pic>
        <p:pic>
          <p:nvPicPr>
            <p:cNvPr id="396" name="Generic L2 Switch (large)"/>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0323" y="1544610"/>
              <a:ext cx="340530" cy="341914"/>
            </a:xfrm>
            <a:prstGeom prst="rect">
              <a:avLst/>
            </a:prstGeom>
          </p:spPr>
        </p:pic>
      </p:grpSp>
      <p:pic>
        <p:nvPicPr>
          <p:cNvPr id="397" name="Firewall"/>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447195" y="3188212"/>
            <a:ext cx="228271" cy="228271"/>
          </a:xfrm>
          <a:prstGeom prst="rect">
            <a:avLst/>
          </a:prstGeom>
        </p:spPr>
      </p:pic>
      <p:pic>
        <p:nvPicPr>
          <p:cNvPr id="398" name="Load-balance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07331" y="3182948"/>
            <a:ext cx="229195" cy="228271"/>
          </a:xfrm>
          <a:prstGeom prst="rect">
            <a:avLst/>
          </a:prstGeom>
        </p:spPr>
      </p:pic>
      <p:pic>
        <p:nvPicPr>
          <p:cNvPr id="399" name="Firewall"/>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77476" y="3223613"/>
            <a:ext cx="228271" cy="228271"/>
          </a:xfrm>
          <a:prstGeom prst="rect">
            <a:avLst/>
          </a:prstGeom>
        </p:spPr>
      </p:pic>
      <p:pic>
        <p:nvPicPr>
          <p:cNvPr id="400" name="Load-balance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037612" y="3218349"/>
            <a:ext cx="229195" cy="228271"/>
          </a:xfrm>
          <a:prstGeom prst="rect">
            <a:avLst/>
          </a:prstGeom>
        </p:spPr>
      </p:pic>
      <p:sp>
        <p:nvSpPr>
          <p:cNvPr id="401" name="Rounded Rectangle 400"/>
          <p:cNvSpPr/>
          <p:nvPr/>
        </p:nvSpPr>
        <p:spPr bwMode="auto">
          <a:xfrm>
            <a:off x="7861233" y="3079045"/>
            <a:ext cx="999452" cy="372840"/>
          </a:xfrm>
          <a:prstGeom prst="roundRect">
            <a:avLst/>
          </a:prstGeom>
          <a:noFill/>
          <a:ln w="9525">
            <a:solidFill>
              <a:srgbClr val="820024"/>
            </a:solidFill>
            <a:prstDash val="dash"/>
            <a:round/>
            <a:headEnd/>
            <a:tailEnd/>
          </a:ln>
        </p:spPr>
        <p:txBody>
          <a:bodyPr wrap="none" lIns="0" tIns="0" rIns="0" bIns="0" rtlCol="0" anchor="ctr"/>
          <a:lstStyle/>
          <a:p>
            <a:pPr algn="ctr"/>
            <a:endParaRPr lang="en-US" sz="1350" dirty="0" err="1">
              <a:solidFill>
                <a:srgbClr val="FFFFFF"/>
              </a:solidFill>
            </a:endParaRPr>
          </a:p>
        </p:txBody>
      </p:sp>
      <p:pic>
        <p:nvPicPr>
          <p:cNvPr id="404" name="NSX Firewall" title="NSX Firewall"/>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6488558" y="2172248"/>
            <a:ext cx="175064" cy="175064"/>
          </a:xfrm>
          <a:prstGeom prst="rect">
            <a:avLst/>
          </a:prstGeom>
        </p:spPr>
      </p:pic>
      <p:grpSp>
        <p:nvGrpSpPr>
          <p:cNvPr id="405" name="Group 404"/>
          <p:cNvGrpSpPr/>
          <p:nvPr/>
        </p:nvGrpSpPr>
        <p:grpSpPr>
          <a:xfrm>
            <a:off x="4718328" y="2724329"/>
            <a:ext cx="810864" cy="257003"/>
            <a:chOff x="8995606" y="4566776"/>
            <a:chExt cx="1080870" cy="342582"/>
          </a:xfrm>
        </p:grpSpPr>
        <p:pic>
          <p:nvPicPr>
            <p:cNvPr id="406" name="Picture 8" descr="ICON_Server_flat_Q408.png"/>
            <p:cNvPicPr>
              <a:picLocks noChangeAspect="1"/>
            </p:cNvPicPr>
            <p:nvPr/>
          </p:nvPicPr>
          <p:blipFill>
            <a:blip r:embed="rId3"/>
            <a:srcRect/>
            <a:stretch>
              <a:fillRect/>
            </a:stretch>
          </p:blipFill>
          <p:spPr bwMode="auto">
            <a:xfrm>
              <a:off x="9123279" y="4566776"/>
              <a:ext cx="953197" cy="242271"/>
            </a:xfrm>
            <a:prstGeom prst="rect">
              <a:avLst/>
            </a:prstGeom>
            <a:noFill/>
            <a:ln w="9525">
              <a:noFill/>
              <a:miter lim="800000"/>
              <a:headEnd/>
              <a:tailEnd/>
            </a:ln>
          </p:spPr>
        </p:pic>
        <p:grpSp>
          <p:nvGrpSpPr>
            <p:cNvPr id="407" name="Group 406"/>
            <p:cNvGrpSpPr/>
            <p:nvPr/>
          </p:nvGrpSpPr>
          <p:grpSpPr>
            <a:xfrm>
              <a:off x="9264303" y="4617525"/>
              <a:ext cx="649270" cy="175236"/>
              <a:chOff x="1763020" y="-371630"/>
              <a:chExt cx="851242" cy="235121"/>
            </a:xfrm>
          </p:grpSpPr>
          <p:pic>
            <p:nvPicPr>
              <p:cNvPr id="414"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69342" y="-371630"/>
                <a:ext cx="235121" cy="235121"/>
              </a:xfrm>
              <a:prstGeom prst="rect">
                <a:avLst/>
              </a:prstGeom>
            </p:spPr>
          </p:pic>
          <p:pic>
            <p:nvPicPr>
              <p:cNvPr id="415" name="NSX vSwitch"/>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020" y="-371630"/>
                <a:ext cx="235121" cy="235121"/>
              </a:xfrm>
              <a:prstGeom prst="rect">
                <a:avLst/>
              </a:prstGeom>
            </p:spPr>
          </p:pic>
          <p:pic>
            <p:nvPicPr>
              <p:cNvPr id="416"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379141" y="-371630"/>
                <a:ext cx="235121" cy="235121"/>
              </a:xfrm>
              <a:prstGeom prst="rect">
                <a:avLst/>
              </a:prstGeom>
            </p:spPr>
          </p:pic>
        </p:grpSp>
        <p:grpSp>
          <p:nvGrpSpPr>
            <p:cNvPr id="408" name="Group 407"/>
            <p:cNvGrpSpPr/>
            <p:nvPr/>
          </p:nvGrpSpPr>
          <p:grpSpPr>
            <a:xfrm>
              <a:off x="8995606" y="4667087"/>
              <a:ext cx="953197" cy="242271"/>
              <a:chOff x="9124829" y="4850517"/>
              <a:chExt cx="953197" cy="242271"/>
            </a:xfrm>
          </p:grpSpPr>
          <p:pic>
            <p:nvPicPr>
              <p:cNvPr id="409" name="Picture 8" descr="ICON_Server_flat_Q408.png"/>
              <p:cNvPicPr>
                <a:picLocks noChangeAspect="1"/>
              </p:cNvPicPr>
              <p:nvPr/>
            </p:nvPicPr>
            <p:blipFill>
              <a:blip r:embed="rId3"/>
              <a:srcRect/>
              <a:stretch>
                <a:fillRect/>
              </a:stretch>
            </p:blipFill>
            <p:spPr bwMode="auto">
              <a:xfrm>
                <a:off x="9124829" y="4850517"/>
                <a:ext cx="953197" cy="242271"/>
              </a:xfrm>
              <a:prstGeom prst="rect">
                <a:avLst/>
              </a:prstGeom>
              <a:noFill/>
              <a:ln w="9525">
                <a:noFill/>
                <a:miter lim="800000"/>
                <a:headEnd/>
                <a:tailEnd/>
              </a:ln>
            </p:spPr>
          </p:pic>
          <p:grpSp>
            <p:nvGrpSpPr>
              <p:cNvPr id="410" name="Group 409"/>
              <p:cNvGrpSpPr/>
              <p:nvPr/>
            </p:nvGrpSpPr>
            <p:grpSpPr>
              <a:xfrm>
                <a:off x="9249207" y="4874024"/>
                <a:ext cx="649270" cy="175236"/>
                <a:chOff x="1763020" y="-371630"/>
                <a:chExt cx="851242" cy="235121"/>
              </a:xfrm>
            </p:grpSpPr>
            <p:pic>
              <p:nvPicPr>
                <p:cNvPr id="411"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69342" y="-371630"/>
                  <a:ext cx="235121" cy="235121"/>
                </a:xfrm>
                <a:prstGeom prst="rect">
                  <a:avLst/>
                </a:prstGeom>
              </p:spPr>
            </p:pic>
            <p:pic>
              <p:nvPicPr>
                <p:cNvPr id="412" name="NSX vSwitch"/>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020" y="-371630"/>
                  <a:ext cx="235121" cy="235121"/>
                </a:xfrm>
                <a:prstGeom prst="rect">
                  <a:avLst/>
                </a:prstGeom>
              </p:spPr>
            </p:pic>
            <p:pic>
              <p:nvPicPr>
                <p:cNvPr id="413"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379141" y="-371630"/>
                  <a:ext cx="235121" cy="235121"/>
                </a:xfrm>
                <a:prstGeom prst="rect">
                  <a:avLst/>
                </a:prstGeom>
              </p:spPr>
            </p:pic>
          </p:grpSp>
        </p:grpSp>
      </p:grpSp>
      <p:grpSp>
        <p:nvGrpSpPr>
          <p:cNvPr id="417" name="Group 416"/>
          <p:cNvGrpSpPr/>
          <p:nvPr/>
        </p:nvGrpSpPr>
        <p:grpSpPr>
          <a:xfrm>
            <a:off x="3811420" y="2735239"/>
            <a:ext cx="810864" cy="257003"/>
            <a:chOff x="8995606" y="4566776"/>
            <a:chExt cx="1080870" cy="342582"/>
          </a:xfrm>
        </p:grpSpPr>
        <p:pic>
          <p:nvPicPr>
            <p:cNvPr id="418" name="Picture 8" descr="ICON_Server_flat_Q408.png"/>
            <p:cNvPicPr>
              <a:picLocks noChangeAspect="1"/>
            </p:cNvPicPr>
            <p:nvPr/>
          </p:nvPicPr>
          <p:blipFill>
            <a:blip r:embed="rId3"/>
            <a:srcRect/>
            <a:stretch>
              <a:fillRect/>
            </a:stretch>
          </p:blipFill>
          <p:spPr bwMode="auto">
            <a:xfrm>
              <a:off x="9123279" y="4566776"/>
              <a:ext cx="953197" cy="242271"/>
            </a:xfrm>
            <a:prstGeom prst="rect">
              <a:avLst/>
            </a:prstGeom>
            <a:noFill/>
            <a:ln w="9525">
              <a:noFill/>
              <a:miter lim="800000"/>
              <a:headEnd/>
              <a:tailEnd/>
            </a:ln>
          </p:spPr>
        </p:pic>
        <p:grpSp>
          <p:nvGrpSpPr>
            <p:cNvPr id="419" name="Group 418"/>
            <p:cNvGrpSpPr/>
            <p:nvPr/>
          </p:nvGrpSpPr>
          <p:grpSpPr>
            <a:xfrm>
              <a:off x="9264303" y="4617525"/>
              <a:ext cx="649270" cy="175236"/>
              <a:chOff x="1763020" y="-371630"/>
              <a:chExt cx="851242" cy="235121"/>
            </a:xfrm>
          </p:grpSpPr>
          <p:pic>
            <p:nvPicPr>
              <p:cNvPr id="426"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69342" y="-371630"/>
                <a:ext cx="235121" cy="235121"/>
              </a:xfrm>
              <a:prstGeom prst="rect">
                <a:avLst/>
              </a:prstGeom>
            </p:spPr>
          </p:pic>
          <p:pic>
            <p:nvPicPr>
              <p:cNvPr id="427" name="NSX vSwitch"/>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020" y="-371630"/>
                <a:ext cx="235121" cy="235121"/>
              </a:xfrm>
              <a:prstGeom prst="rect">
                <a:avLst/>
              </a:prstGeom>
            </p:spPr>
          </p:pic>
          <p:pic>
            <p:nvPicPr>
              <p:cNvPr id="428"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379141" y="-371630"/>
                <a:ext cx="235121" cy="235121"/>
              </a:xfrm>
              <a:prstGeom prst="rect">
                <a:avLst/>
              </a:prstGeom>
            </p:spPr>
          </p:pic>
        </p:grpSp>
        <p:grpSp>
          <p:nvGrpSpPr>
            <p:cNvPr id="420" name="Group 419"/>
            <p:cNvGrpSpPr/>
            <p:nvPr/>
          </p:nvGrpSpPr>
          <p:grpSpPr>
            <a:xfrm>
              <a:off x="8995606" y="4667087"/>
              <a:ext cx="953197" cy="242271"/>
              <a:chOff x="9124829" y="4850517"/>
              <a:chExt cx="953197" cy="242271"/>
            </a:xfrm>
          </p:grpSpPr>
          <p:pic>
            <p:nvPicPr>
              <p:cNvPr id="421" name="Picture 8" descr="ICON_Server_flat_Q408.png"/>
              <p:cNvPicPr>
                <a:picLocks noChangeAspect="1"/>
              </p:cNvPicPr>
              <p:nvPr/>
            </p:nvPicPr>
            <p:blipFill>
              <a:blip r:embed="rId3"/>
              <a:srcRect/>
              <a:stretch>
                <a:fillRect/>
              </a:stretch>
            </p:blipFill>
            <p:spPr bwMode="auto">
              <a:xfrm>
                <a:off x="9124829" y="4850517"/>
                <a:ext cx="953197" cy="242271"/>
              </a:xfrm>
              <a:prstGeom prst="rect">
                <a:avLst/>
              </a:prstGeom>
              <a:noFill/>
              <a:ln w="9525">
                <a:noFill/>
                <a:miter lim="800000"/>
                <a:headEnd/>
                <a:tailEnd/>
              </a:ln>
            </p:spPr>
          </p:pic>
          <p:grpSp>
            <p:nvGrpSpPr>
              <p:cNvPr id="422" name="Group 421"/>
              <p:cNvGrpSpPr/>
              <p:nvPr/>
            </p:nvGrpSpPr>
            <p:grpSpPr>
              <a:xfrm>
                <a:off x="9249207" y="4874024"/>
                <a:ext cx="649270" cy="175236"/>
                <a:chOff x="1763020" y="-371630"/>
                <a:chExt cx="851242" cy="235121"/>
              </a:xfrm>
            </p:grpSpPr>
            <p:pic>
              <p:nvPicPr>
                <p:cNvPr id="423" name="NSX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69342" y="-371630"/>
                  <a:ext cx="235121" cy="235121"/>
                </a:xfrm>
                <a:prstGeom prst="rect">
                  <a:avLst/>
                </a:prstGeom>
              </p:spPr>
            </p:pic>
            <p:pic>
              <p:nvPicPr>
                <p:cNvPr id="424" name="NSX vSwitch"/>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020" y="-371630"/>
                  <a:ext cx="235121" cy="235121"/>
                </a:xfrm>
                <a:prstGeom prst="rect">
                  <a:avLst/>
                </a:prstGeom>
              </p:spPr>
            </p:pic>
            <p:pic>
              <p:nvPicPr>
                <p:cNvPr id="425" name="NSX Firewall" title="NSX Firewall"/>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379141" y="-371630"/>
                  <a:ext cx="235121" cy="235121"/>
                </a:xfrm>
                <a:prstGeom prst="rect">
                  <a:avLst/>
                </a:prstGeom>
              </p:spPr>
            </p:pic>
          </p:grpSp>
        </p:grpSp>
      </p:grpSp>
      <p:pic>
        <p:nvPicPr>
          <p:cNvPr id="431" name="NSX Firewall" title="NSX Firewall"/>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6431898" y="2222570"/>
            <a:ext cx="175064" cy="175064"/>
          </a:xfrm>
          <a:prstGeom prst="rect">
            <a:avLst/>
          </a:prstGeom>
        </p:spPr>
      </p:pic>
      <p:pic>
        <p:nvPicPr>
          <p:cNvPr id="432" name="NSX Route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flipH="1">
            <a:off x="6242211" y="2172261"/>
            <a:ext cx="151646" cy="148181"/>
          </a:xfrm>
          <a:prstGeom prst="rect">
            <a:avLst/>
          </a:prstGeom>
        </p:spPr>
      </p:pic>
      <p:pic>
        <p:nvPicPr>
          <p:cNvPr id="433" name="NSX Route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flipH="1">
            <a:off x="6161595" y="2213331"/>
            <a:ext cx="151646" cy="148181"/>
          </a:xfrm>
          <a:prstGeom prst="rect">
            <a:avLst/>
          </a:prstGeom>
        </p:spPr>
      </p:pic>
      <p:sp>
        <p:nvSpPr>
          <p:cNvPr id="434" name="TextBox 433"/>
          <p:cNvSpPr txBox="1"/>
          <p:nvPr/>
        </p:nvSpPr>
        <p:spPr>
          <a:xfrm>
            <a:off x="3912919" y="1975560"/>
            <a:ext cx="622286" cy="219291"/>
          </a:xfrm>
          <a:prstGeom prst="rect">
            <a:avLst/>
          </a:prstGeom>
          <a:noFill/>
        </p:spPr>
        <p:txBody>
          <a:bodyPr wrap="none" rtlCol="0">
            <a:spAutoFit/>
          </a:bodyPr>
          <a:lstStyle/>
          <a:p>
            <a:pPr algn="ctr"/>
            <a:r>
              <a:rPr lang="en-US" sz="825" b="1" dirty="0">
                <a:solidFill>
                  <a:srgbClr val="333333"/>
                </a:solidFill>
              </a:rPr>
              <a:t>Tenant 1#</a:t>
            </a:r>
          </a:p>
        </p:txBody>
      </p:sp>
      <p:sp>
        <p:nvSpPr>
          <p:cNvPr id="435" name="TextBox 434"/>
          <p:cNvSpPr txBox="1"/>
          <p:nvPr/>
        </p:nvSpPr>
        <p:spPr>
          <a:xfrm>
            <a:off x="4832018" y="1987570"/>
            <a:ext cx="622286" cy="219291"/>
          </a:xfrm>
          <a:prstGeom prst="rect">
            <a:avLst/>
          </a:prstGeom>
          <a:noFill/>
        </p:spPr>
        <p:txBody>
          <a:bodyPr wrap="none" rtlCol="0">
            <a:spAutoFit/>
          </a:bodyPr>
          <a:lstStyle/>
          <a:p>
            <a:pPr algn="ctr"/>
            <a:r>
              <a:rPr lang="en-US" sz="825" b="1" dirty="0">
                <a:solidFill>
                  <a:srgbClr val="333333"/>
                </a:solidFill>
              </a:rPr>
              <a:t>Tenant 2#</a:t>
            </a:r>
          </a:p>
        </p:txBody>
      </p:sp>
      <p:pic>
        <p:nvPicPr>
          <p:cNvPr id="438" name="NSX Firewall" title="NSX Firewall"/>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7368467" y="2162189"/>
            <a:ext cx="175064" cy="175064"/>
          </a:xfrm>
          <a:prstGeom prst="rect">
            <a:avLst/>
          </a:prstGeom>
        </p:spPr>
      </p:pic>
      <p:pic>
        <p:nvPicPr>
          <p:cNvPr id="441" name="NSX Firewall" title="NSX Firewall"/>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7311807" y="2212511"/>
            <a:ext cx="175064" cy="175064"/>
          </a:xfrm>
          <a:prstGeom prst="rect">
            <a:avLst/>
          </a:prstGeom>
        </p:spPr>
      </p:pic>
      <p:pic>
        <p:nvPicPr>
          <p:cNvPr id="442" name="NSX Route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flipH="1">
            <a:off x="7122120" y="2162203"/>
            <a:ext cx="151646" cy="148181"/>
          </a:xfrm>
          <a:prstGeom prst="rect">
            <a:avLst/>
          </a:prstGeom>
        </p:spPr>
      </p:pic>
      <p:pic>
        <p:nvPicPr>
          <p:cNvPr id="443" name="NSX Route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flipH="1">
            <a:off x="7041504" y="2203272"/>
            <a:ext cx="151646" cy="148181"/>
          </a:xfrm>
          <a:prstGeom prst="rect">
            <a:avLst/>
          </a:prstGeom>
        </p:spPr>
      </p:pic>
      <p:pic>
        <p:nvPicPr>
          <p:cNvPr id="257" name="Picture 256"/>
          <p:cNvPicPr>
            <a:picLocks noChangeAspect="1"/>
          </p:cNvPicPr>
          <p:nvPr/>
        </p:nvPicPr>
        <p:blipFill>
          <a:blip r:embed="rId17"/>
          <a:stretch>
            <a:fillRect/>
          </a:stretch>
        </p:blipFill>
        <p:spPr>
          <a:xfrm flipH="1">
            <a:off x="10810302" y="2947273"/>
            <a:ext cx="175108" cy="175108"/>
          </a:xfrm>
          <a:prstGeom prst="rect">
            <a:avLst/>
          </a:prstGeom>
        </p:spPr>
      </p:pic>
      <p:pic>
        <p:nvPicPr>
          <p:cNvPr id="258" name="NSX Load-balance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flipH="1">
            <a:off x="11110293" y="2935638"/>
            <a:ext cx="175064" cy="175064"/>
          </a:xfrm>
          <a:prstGeom prst="rect">
            <a:avLst/>
          </a:prstGeom>
        </p:spPr>
      </p:pic>
      <p:pic>
        <p:nvPicPr>
          <p:cNvPr id="259" name="NSX Firewall" title="NSX Firewall"/>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11073791" y="2722988"/>
            <a:ext cx="175064" cy="175064"/>
          </a:xfrm>
          <a:prstGeom prst="rect">
            <a:avLst/>
          </a:prstGeom>
        </p:spPr>
      </p:pic>
      <p:pic>
        <p:nvPicPr>
          <p:cNvPr id="260" name="Picture 259"/>
          <p:cNvPicPr>
            <a:picLocks noChangeAspect="1"/>
          </p:cNvPicPr>
          <p:nvPr/>
        </p:nvPicPr>
        <p:blipFill>
          <a:blip r:embed="rId17"/>
          <a:stretch>
            <a:fillRect/>
          </a:stretch>
        </p:blipFill>
        <p:spPr>
          <a:xfrm flipH="1">
            <a:off x="10734257" y="3016780"/>
            <a:ext cx="175108" cy="175108"/>
          </a:xfrm>
          <a:prstGeom prst="rect">
            <a:avLst/>
          </a:prstGeom>
        </p:spPr>
      </p:pic>
      <p:pic>
        <p:nvPicPr>
          <p:cNvPr id="261" name="NSX Load-balance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flipH="1">
            <a:off x="11014595" y="2997983"/>
            <a:ext cx="175064" cy="175064"/>
          </a:xfrm>
          <a:prstGeom prst="rect">
            <a:avLst/>
          </a:prstGeom>
        </p:spPr>
      </p:pic>
      <p:pic>
        <p:nvPicPr>
          <p:cNvPr id="262" name="NSX Firewall" title="NSX Firewall"/>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11017131" y="2773310"/>
            <a:ext cx="175064" cy="175064"/>
          </a:xfrm>
          <a:prstGeom prst="rect">
            <a:avLst/>
          </a:prstGeom>
        </p:spPr>
      </p:pic>
      <p:pic>
        <p:nvPicPr>
          <p:cNvPr id="263" name="NSX Route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flipH="1">
            <a:off x="10827444" y="2723002"/>
            <a:ext cx="151646" cy="148181"/>
          </a:xfrm>
          <a:prstGeom prst="rect">
            <a:avLst/>
          </a:prstGeom>
        </p:spPr>
      </p:pic>
      <p:pic>
        <p:nvPicPr>
          <p:cNvPr id="264" name="NSX Route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flipH="1">
            <a:off x="10746828" y="2764071"/>
            <a:ext cx="151646" cy="148181"/>
          </a:xfrm>
          <a:prstGeom prst="rect">
            <a:avLst/>
          </a:prstGeom>
        </p:spPr>
      </p:pic>
      <p:sp>
        <p:nvSpPr>
          <p:cNvPr id="265" name="TextBox 264"/>
          <p:cNvSpPr txBox="1"/>
          <p:nvPr/>
        </p:nvSpPr>
        <p:spPr>
          <a:xfrm>
            <a:off x="6280854" y="5052482"/>
            <a:ext cx="832279" cy="207749"/>
          </a:xfrm>
          <a:prstGeom prst="rect">
            <a:avLst/>
          </a:prstGeom>
          <a:noFill/>
        </p:spPr>
        <p:txBody>
          <a:bodyPr wrap="none" rtlCol="0">
            <a:spAutoFit/>
          </a:bodyPr>
          <a:lstStyle/>
          <a:p>
            <a:pPr>
              <a:defRPr/>
            </a:pPr>
            <a:r>
              <a:rPr lang="en-US" sz="750" b="1" kern="0" dirty="0">
                <a:solidFill>
                  <a:sysClr val="windowText" lastClr="000000"/>
                </a:solidFill>
              </a:rPr>
              <a:t> NSX Controllers</a:t>
            </a:r>
          </a:p>
        </p:txBody>
      </p:sp>
      <p:pic>
        <p:nvPicPr>
          <p:cNvPr id="266" name="Picture 26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303277" y="5023102"/>
            <a:ext cx="206502" cy="170345"/>
          </a:xfrm>
          <a:prstGeom prst="rect">
            <a:avLst/>
          </a:prstGeom>
        </p:spPr>
      </p:pic>
      <p:pic>
        <p:nvPicPr>
          <p:cNvPr id="267" name="Picture 26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221398" y="5023102"/>
            <a:ext cx="206502" cy="170345"/>
          </a:xfrm>
          <a:prstGeom prst="rect">
            <a:avLst/>
          </a:prstGeom>
        </p:spPr>
      </p:pic>
      <p:pic>
        <p:nvPicPr>
          <p:cNvPr id="268" name="Picture 26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139519" y="5023102"/>
            <a:ext cx="206502" cy="170345"/>
          </a:xfrm>
          <a:prstGeom prst="rect">
            <a:avLst/>
          </a:prstGeom>
        </p:spPr>
      </p:pic>
      <p:sp>
        <p:nvSpPr>
          <p:cNvPr id="269" name="TextBox 268"/>
          <p:cNvSpPr txBox="1"/>
          <p:nvPr/>
        </p:nvSpPr>
        <p:spPr>
          <a:xfrm>
            <a:off x="6188419" y="2510135"/>
            <a:ext cx="832279" cy="207749"/>
          </a:xfrm>
          <a:prstGeom prst="rect">
            <a:avLst/>
          </a:prstGeom>
          <a:noFill/>
        </p:spPr>
        <p:txBody>
          <a:bodyPr wrap="none" rtlCol="0">
            <a:spAutoFit/>
          </a:bodyPr>
          <a:lstStyle/>
          <a:p>
            <a:pPr>
              <a:defRPr/>
            </a:pPr>
            <a:r>
              <a:rPr lang="en-US" sz="750" b="1" kern="0" dirty="0">
                <a:solidFill>
                  <a:sysClr val="windowText" lastClr="000000"/>
                </a:solidFill>
              </a:rPr>
              <a:t> NSX Controllers</a:t>
            </a:r>
          </a:p>
        </p:txBody>
      </p:sp>
      <p:pic>
        <p:nvPicPr>
          <p:cNvPr id="270" name="Picture 26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210843" y="2480756"/>
            <a:ext cx="206502" cy="170345"/>
          </a:xfrm>
          <a:prstGeom prst="rect">
            <a:avLst/>
          </a:prstGeom>
        </p:spPr>
      </p:pic>
      <p:pic>
        <p:nvPicPr>
          <p:cNvPr id="271" name="Picture 27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128964" y="2480756"/>
            <a:ext cx="206502" cy="170345"/>
          </a:xfrm>
          <a:prstGeom prst="rect">
            <a:avLst/>
          </a:prstGeom>
        </p:spPr>
      </p:pic>
      <p:pic>
        <p:nvPicPr>
          <p:cNvPr id="272" name="Picture 27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047084" y="2480756"/>
            <a:ext cx="206502" cy="170345"/>
          </a:xfrm>
          <a:prstGeom prst="rect">
            <a:avLst/>
          </a:prstGeom>
        </p:spPr>
      </p:pic>
      <p:sp>
        <p:nvSpPr>
          <p:cNvPr id="273" name="TextBox 272"/>
          <p:cNvSpPr txBox="1"/>
          <p:nvPr/>
        </p:nvSpPr>
        <p:spPr>
          <a:xfrm>
            <a:off x="2394355" y="4706014"/>
            <a:ext cx="793807" cy="323165"/>
          </a:xfrm>
          <a:prstGeom prst="rect">
            <a:avLst/>
          </a:prstGeom>
          <a:noFill/>
        </p:spPr>
        <p:txBody>
          <a:bodyPr wrap="none" rtlCol="0">
            <a:spAutoFit/>
          </a:bodyPr>
          <a:lstStyle/>
          <a:p>
            <a:pPr algn="ctr">
              <a:defRPr/>
            </a:pPr>
            <a:r>
              <a:rPr lang="en-US" sz="750" b="1" kern="0" dirty="0">
                <a:solidFill>
                  <a:sysClr val="windowText" lastClr="000000"/>
                </a:solidFill>
              </a:rPr>
              <a:t> </a:t>
            </a:r>
            <a:r>
              <a:rPr lang="en-US" sz="750" b="1" kern="0" dirty="0" err="1">
                <a:solidFill>
                  <a:sysClr val="windowText" lastClr="000000"/>
                </a:solidFill>
              </a:rPr>
              <a:t>vCenter</a:t>
            </a:r>
            <a:r>
              <a:rPr lang="en-US" sz="750" b="1" kern="0" dirty="0">
                <a:solidFill>
                  <a:sysClr val="windowText" lastClr="000000"/>
                </a:solidFill>
              </a:rPr>
              <a:t> Server</a:t>
            </a:r>
          </a:p>
          <a:p>
            <a:pPr algn="ctr">
              <a:defRPr/>
            </a:pPr>
            <a:r>
              <a:rPr lang="en-US" sz="750" b="1" kern="0" dirty="0" smtClean="0">
                <a:solidFill>
                  <a:sysClr val="windowText" lastClr="000000"/>
                </a:solidFill>
              </a:rPr>
              <a:t>(for </a:t>
            </a:r>
            <a:r>
              <a:rPr lang="en-US" sz="750" b="1" kern="0" dirty="0" err="1" smtClean="0">
                <a:solidFill>
                  <a:sysClr val="windowText" lastClr="000000"/>
                </a:solidFill>
              </a:rPr>
              <a:t>vCD</a:t>
            </a:r>
            <a:r>
              <a:rPr lang="en-US" sz="750" b="1" kern="0" dirty="0">
                <a:solidFill>
                  <a:sysClr val="windowText" lastClr="000000"/>
                </a:solidFill>
              </a:rPr>
              <a:t>)</a:t>
            </a:r>
          </a:p>
        </p:txBody>
      </p:sp>
      <p:pic>
        <p:nvPicPr>
          <p:cNvPr id="274" name="Picture 27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654260" y="4920405"/>
            <a:ext cx="222578" cy="216884"/>
          </a:xfrm>
          <a:prstGeom prst="rect">
            <a:avLst/>
          </a:prstGeom>
        </p:spPr>
      </p:pic>
      <p:sp>
        <p:nvSpPr>
          <p:cNvPr id="275" name="TextBox 274"/>
          <p:cNvSpPr txBox="1"/>
          <p:nvPr/>
        </p:nvSpPr>
        <p:spPr>
          <a:xfrm>
            <a:off x="2437482" y="2533748"/>
            <a:ext cx="793807" cy="323165"/>
          </a:xfrm>
          <a:prstGeom prst="rect">
            <a:avLst/>
          </a:prstGeom>
          <a:noFill/>
        </p:spPr>
        <p:txBody>
          <a:bodyPr wrap="none" rtlCol="0">
            <a:spAutoFit/>
          </a:bodyPr>
          <a:lstStyle/>
          <a:p>
            <a:pPr algn="ctr">
              <a:defRPr/>
            </a:pPr>
            <a:r>
              <a:rPr lang="en-US" sz="750" b="1" kern="0" dirty="0">
                <a:solidFill>
                  <a:sysClr val="windowText" lastClr="000000"/>
                </a:solidFill>
              </a:rPr>
              <a:t> </a:t>
            </a:r>
            <a:r>
              <a:rPr lang="en-US" sz="750" b="1" kern="0" dirty="0" err="1">
                <a:solidFill>
                  <a:sysClr val="windowText" lastClr="000000"/>
                </a:solidFill>
              </a:rPr>
              <a:t>vCenter</a:t>
            </a:r>
            <a:r>
              <a:rPr lang="en-US" sz="750" b="1" kern="0" dirty="0">
                <a:solidFill>
                  <a:sysClr val="windowText" lastClr="000000"/>
                </a:solidFill>
              </a:rPr>
              <a:t> Server</a:t>
            </a:r>
          </a:p>
          <a:p>
            <a:pPr algn="ctr">
              <a:defRPr/>
            </a:pPr>
            <a:r>
              <a:rPr lang="en-US" sz="750" b="1" kern="0" dirty="0">
                <a:solidFill>
                  <a:sysClr val="windowText" lastClr="000000"/>
                </a:solidFill>
              </a:rPr>
              <a:t>(VIO)</a:t>
            </a:r>
          </a:p>
        </p:txBody>
      </p:sp>
      <p:pic>
        <p:nvPicPr>
          <p:cNvPr id="276" name="Picture 27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697388" y="2782303"/>
            <a:ext cx="222578" cy="216884"/>
          </a:xfrm>
          <a:prstGeom prst="rect">
            <a:avLst/>
          </a:prstGeom>
        </p:spPr>
      </p:pic>
      <p:sp>
        <p:nvSpPr>
          <p:cNvPr id="232" name="Rounded Rectangle 231"/>
          <p:cNvSpPr/>
          <p:nvPr/>
        </p:nvSpPr>
        <p:spPr bwMode="auto">
          <a:xfrm>
            <a:off x="6024106" y="2486640"/>
            <a:ext cx="1709959" cy="178734"/>
          </a:xfrm>
          <a:prstGeom prst="roundRect">
            <a:avLst/>
          </a:prstGeom>
          <a:noFill/>
          <a:ln w="9525">
            <a:solidFill>
              <a:srgbClr val="820024"/>
            </a:solidFill>
            <a:prstDash val="dash"/>
            <a:round/>
            <a:headEnd/>
            <a:tailEnd/>
          </a:ln>
        </p:spPr>
        <p:txBody>
          <a:bodyPr wrap="none" lIns="0" tIns="0" rIns="0" bIns="0" rtlCol="0" anchor="ctr"/>
          <a:lstStyle/>
          <a:p>
            <a:pPr algn="ctr"/>
            <a:endParaRPr lang="en-US" sz="1350" dirty="0" err="1">
              <a:solidFill>
                <a:srgbClr val="FFFFFF"/>
              </a:solidFill>
            </a:endParaRPr>
          </a:p>
        </p:txBody>
      </p:sp>
      <p:sp>
        <p:nvSpPr>
          <p:cNvPr id="233" name="Rounded Rectangle 232"/>
          <p:cNvSpPr/>
          <p:nvPr/>
        </p:nvSpPr>
        <p:spPr bwMode="auto">
          <a:xfrm>
            <a:off x="6141288" y="5020934"/>
            <a:ext cx="1709959" cy="178734"/>
          </a:xfrm>
          <a:prstGeom prst="roundRect">
            <a:avLst/>
          </a:prstGeom>
          <a:noFill/>
          <a:ln w="9525">
            <a:solidFill>
              <a:schemeClr val="accent1"/>
            </a:solidFill>
            <a:prstDash val="dash"/>
            <a:round/>
            <a:headEnd/>
            <a:tailEnd/>
          </a:ln>
        </p:spPr>
        <p:txBody>
          <a:bodyPr wrap="none" lIns="0" tIns="0" rIns="0" bIns="0" rtlCol="0" anchor="ctr"/>
          <a:lstStyle/>
          <a:p>
            <a:pPr algn="ctr"/>
            <a:endParaRPr lang="en-US" sz="1350" dirty="0" err="1">
              <a:solidFill>
                <a:srgbClr val="FFFFFF"/>
              </a:solidFill>
            </a:endParaRPr>
          </a:p>
        </p:txBody>
      </p:sp>
      <p:sp>
        <p:nvSpPr>
          <p:cNvPr id="234" name="Rounded Rectangle 233"/>
          <p:cNvSpPr/>
          <p:nvPr/>
        </p:nvSpPr>
        <p:spPr bwMode="auto">
          <a:xfrm>
            <a:off x="1535704" y="3047854"/>
            <a:ext cx="1836798" cy="985520"/>
          </a:xfrm>
          <a:prstGeom prst="roundRect">
            <a:avLst/>
          </a:prstGeom>
          <a:noFill/>
          <a:ln w="9525">
            <a:solidFill>
              <a:srgbClr val="FF0000"/>
            </a:solidFill>
            <a:prstDash val="dash"/>
            <a:round/>
            <a:headEnd/>
            <a:tailEnd/>
          </a:ln>
        </p:spPr>
        <p:txBody>
          <a:bodyPr wrap="none" lIns="0" tIns="0" rIns="0" bIns="0" rtlCol="0" anchor="ctr"/>
          <a:lstStyle/>
          <a:p>
            <a:pPr algn="ctr"/>
            <a:endParaRPr lang="en-US" sz="1350" dirty="0" err="1">
              <a:solidFill>
                <a:srgbClr val="FFFFFF"/>
              </a:solidFill>
            </a:endParaRPr>
          </a:p>
        </p:txBody>
      </p:sp>
      <p:sp>
        <p:nvSpPr>
          <p:cNvPr id="238" name="TextBox 237"/>
          <p:cNvSpPr txBox="1"/>
          <p:nvPr/>
        </p:nvSpPr>
        <p:spPr>
          <a:xfrm>
            <a:off x="2434026" y="3566103"/>
            <a:ext cx="748924" cy="323165"/>
          </a:xfrm>
          <a:prstGeom prst="rect">
            <a:avLst/>
          </a:prstGeom>
          <a:noFill/>
        </p:spPr>
        <p:txBody>
          <a:bodyPr wrap="none" rtlCol="0">
            <a:spAutoFit/>
          </a:bodyPr>
          <a:lstStyle/>
          <a:p>
            <a:pPr algn="ctr">
              <a:defRPr/>
            </a:pPr>
            <a:r>
              <a:rPr lang="en-US" sz="750" b="1" kern="0" dirty="0">
                <a:solidFill>
                  <a:sysClr val="windowText" lastClr="000000"/>
                </a:solidFill>
              </a:rPr>
              <a:t> NSX Manager</a:t>
            </a:r>
          </a:p>
          <a:p>
            <a:pPr algn="ctr">
              <a:defRPr/>
            </a:pPr>
            <a:r>
              <a:rPr lang="en-US" sz="750" b="1" kern="0" dirty="0" smtClean="0">
                <a:solidFill>
                  <a:sysClr val="windowText" lastClr="000000"/>
                </a:solidFill>
              </a:rPr>
              <a:t>(for </a:t>
            </a:r>
            <a:r>
              <a:rPr lang="en-US" sz="750" b="1" kern="0" dirty="0" err="1" smtClean="0">
                <a:solidFill>
                  <a:sysClr val="windowText" lastClr="000000"/>
                </a:solidFill>
              </a:rPr>
              <a:t>mgmt</a:t>
            </a:r>
            <a:r>
              <a:rPr lang="en-US" sz="750" b="1" kern="0" dirty="0">
                <a:solidFill>
                  <a:sysClr val="windowText" lastClr="000000"/>
                </a:solidFill>
              </a:rPr>
              <a:t>)</a:t>
            </a:r>
          </a:p>
        </p:txBody>
      </p:sp>
      <p:pic>
        <p:nvPicPr>
          <p:cNvPr id="252" name="Picture 25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670567" y="3791943"/>
            <a:ext cx="222578" cy="216884"/>
          </a:xfrm>
          <a:prstGeom prst="rect">
            <a:avLst/>
          </a:prstGeom>
        </p:spPr>
      </p:pic>
      <p:pic>
        <p:nvPicPr>
          <p:cNvPr id="253" name="Shape 173"/>
          <p:cNvPicPr preferRelativeResize="0"/>
          <p:nvPr/>
        </p:nvPicPr>
        <p:blipFill rotWithShape="1">
          <a:blip r:embed="rId20">
            <a:alphaModFix/>
          </a:blip>
          <a:srcRect/>
          <a:stretch/>
        </p:blipFill>
        <p:spPr>
          <a:xfrm>
            <a:off x="619458" y="2153128"/>
            <a:ext cx="643245" cy="436354"/>
          </a:xfrm>
          <a:prstGeom prst="rect">
            <a:avLst/>
          </a:prstGeom>
          <a:noFill/>
          <a:ln>
            <a:noFill/>
          </a:ln>
        </p:spPr>
      </p:pic>
      <p:pic>
        <p:nvPicPr>
          <p:cNvPr id="278" name="NSX Management Plane Node Orange"/>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63388" y="4808766"/>
            <a:ext cx="235175" cy="235175"/>
          </a:xfrm>
          <a:prstGeom prst="rect">
            <a:avLst/>
          </a:prstGeom>
        </p:spPr>
      </p:pic>
      <p:pic>
        <p:nvPicPr>
          <p:cNvPr id="280" name="NSX Management Plane Node Orange"/>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79178" y="4835378"/>
            <a:ext cx="235175" cy="235175"/>
          </a:xfrm>
          <a:prstGeom prst="rect">
            <a:avLst/>
          </a:prstGeom>
        </p:spPr>
      </p:pic>
      <p:sp>
        <p:nvSpPr>
          <p:cNvPr id="281" name="TextBox 280"/>
          <p:cNvSpPr txBox="1"/>
          <p:nvPr/>
        </p:nvSpPr>
        <p:spPr>
          <a:xfrm>
            <a:off x="469959" y="4525155"/>
            <a:ext cx="986167" cy="323165"/>
          </a:xfrm>
          <a:prstGeom prst="rect">
            <a:avLst/>
          </a:prstGeom>
          <a:noFill/>
        </p:spPr>
        <p:txBody>
          <a:bodyPr wrap="none" rtlCol="0">
            <a:spAutoFit/>
          </a:bodyPr>
          <a:lstStyle/>
          <a:p>
            <a:pPr algn="ctr">
              <a:defRPr/>
            </a:pPr>
            <a:r>
              <a:rPr lang="en-US" sz="750" b="1" kern="0" dirty="0" smtClean="0">
                <a:solidFill>
                  <a:sysClr val="windowText" lastClr="000000"/>
                </a:solidFill>
              </a:rPr>
              <a:t>3</a:t>
            </a:r>
            <a:r>
              <a:rPr lang="en-US" sz="750" b="1" kern="0" baseline="30000" dirty="0" smtClean="0">
                <a:solidFill>
                  <a:sysClr val="windowText" lastClr="000000"/>
                </a:solidFill>
              </a:rPr>
              <a:t>rd</a:t>
            </a:r>
            <a:r>
              <a:rPr lang="en-US" sz="750" b="1" kern="0" dirty="0" smtClean="0">
                <a:solidFill>
                  <a:sysClr val="windowText" lastClr="000000"/>
                </a:solidFill>
              </a:rPr>
              <a:t> party VNFM</a:t>
            </a:r>
          </a:p>
          <a:p>
            <a:pPr algn="ctr">
              <a:defRPr/>
            </a:pPr>
            <a:r>
              <a:rPr lang="en-US" sz="750" b="1" kern="0" dirty="0" smtClean="0">
                <a:solidFill>
                  <a:sysClr val="windowText" lastClr="000000"/>
                </a:solidFill>
              </a:rPr>
              <a:t>3</a:t>
            </a:r>
            <a:r>
              <a:rPr lang="en-US" sz="750" b="1" kern="0" baseline="30000" dirty="0" smtClean="0">
                <a:solidFill>
                  <a:sysClr val="windowText" lastClr="000000"/>
                </a:solidFill>
              </a:rPr>
              <a:t>rd</a:t>
            </a:r>
            <a:r>
              <a:rPr lang="en-US" sz="750" b="1" kern="0" dirty="0" smtClean="0">
                <a:solidFill>
                  <a:sysClr val="windowText" lastClr="000000"/>
                </a:solidFill>
              </a:rPr>
              <a:t> </a:t>
            </a:r>
            <a:r>
              <a:rPr lang="en-US" sz="750" b="1" kern="0" dirty="0">
                <a:solidFill>
                  <a:sysClr val="windowText" lastClr="000000"/>
                </a:solidFill>
              </a:rPr>
              <a:t>party </a:t>
            </a:r>
            <a:r>
              <a:rPr lang="en-US" sz="750" b="1" kern="0" dirty="0" err="1">
                <a:solidFill>
                  <a:sysClr val="windowText" lastClr="000000"/>
                </a:solidFill>
              </a:rPr>
              <a:t>Mgmt</a:t>
            </a:r>
            <a:r>
              <a:rPr lang="en-US" sz="750" b="1" kern="0" dirty="0">
                <a:solidFill>
                  <a:sysClr val="windowText" lastClr="000000"/>
                </a:solidFill>
              </a:rPr>
              <a:t> VMs</a:t>
            </a:r>
          </a:p>
        </p:txBody>
      </p:sp>
      <p:pic>
        <p:nvPicPr>
          <p:cNvPr id="282" name="Picture 281"/>
          <p:cNvPicPr>
            <a:picLocks noChangeAspect="1"/>
          </p:cNvPicPr>
          <p:nvPr/>
        </p:nvPicPr>
        <p:blipFill>
          <a:blip r:embed="rId9"/>
          <a:stretch>
            <a:fillRect/>
          </a:stretch>
        </p:blipFill>
        <p:spPr>
          <a:xfrm>
            <a:off x="4462578" y="3165959"/>
            <a:ext cx="2242369" cy="392124"/>
          </a:xfrm>
          <a:prstGeom prst="rect">
            <a:avLst/>
          </a:prstGeom>
        </p:spPr>
      </p:pic>
      <p:sp>
        <p:nvSpPr>
          <p:cNvPr id="283" name="TextBox 282"/>
          <p:cNvSpPr txBox="1"/>
          <p:nvPr/>
        </p:nvSpPr>
        <p:spPr>
          <a:xfrm>
            <a:off x="5066466" y="3234690"/>
            <a:ext cx="933269" cy="346249"/>
          </a:xfrm>
          <a:prstGeom prst="rect">
            <a:avLst/>
          </a:prstGeom>
          <a:noFill/>
        </p:spPr>
        <p:txBody>
          <a:bodyPr wrap="none" rtlCol="0">
            <a:spAutoFit/>
          </a:bodyPr>
          <a:lstStyle/>
          <a:p>
            <a:pPr algn="ctr"/>
            <a:r>
              <a:rPr lang="en-US" sz="825" b="1" dirty="0">
                <a:solidFill>
                  <a:srgbClr val="333333"/>
                </a:solidFill>
              </a:rPr>
              <a:t>VXLAN Transport</a:t>
            </a:r>
          </a:p>
          <a:p>
            <a:pPr algn="ctr"/>
            <a:r>
              <a:rPr lang="en-US" sz="825" b="1" dirty="0">
                <a:solidFill>
                  <a:srgbClr val="333333"/>
                </a:solidFill>
              </a:rPr>
              <a:t>(</a:t>
            </a:r>
            <a:r>
              <a:rPr lang="en-US" sz="825" b="1" dirty="0" err="1">
                <a:solidFill>
                  <a:srgbClr val="333333"/>
                </a:solidFill>
              </a:rPr>
              <a:t>vIO</a:t>
            </a:r>
            <a:r>
              <a:rPr lang="en-US" sz="825" b="1" dirty="0">
                <a:solidFill>
                  <a:srgbClr val="333333"/>
                </a:solidFill>
              </a:rPr>
              <a:t>)</a:t>
            </a:r>
          </a:p>
        </p:txBody>
      </p:sp>
      <p:sp>
        <p:nvSpPr>
          <p:cNvPr id="284" name="TextBox 283"/>
          <p:cNvSpPr txBox="1"/>
          <p:nvPr/>
        </p:nvSpPr>
        <p:spPr>
          <a:xfrm>
            <a:off x="605987" y="2038475"/>
            <a:ext cx="705642" cy="207749"/>
          </a:xfrm>
          <a:prstGeom prst="rect">
            <a:avLst/>
          </a:prstGeom>
          <a:noFill/>
        </p:spPr>
        <p:txBody>
          <a:bodyPr wrap="none" rtlCol="0">
            <a:spAutoFit/>
          </a:bodyPr>
          <a:lstStyle/>
          <a:p>
            <a:pPr algn="ctr">
              <a:defRPr/>
            </a:pPr>
            <a:r>
              <a:rPr lang="en-US" sz="750" b="1" kern="0" dirty="0" smtClean="0">
                <a:solidFill>
                  <a:sysClr val="windowText" lastClr="000000"/>
                </a:solidFill>
              </a:rPr>
              <a:t>NFVO/VNFM</a:t>
            </a:r>
            <a:endParaRPr lang="en-US" sz="750" b="1" kern="0" dirty="0">
              <a:solidFill>
                <a:sysClr val="windowText" lastClr="000000"/>
              </a:solidFill>
            </a:endParaRPr>
          </a:p>
        </p:txBody>
      </p:sp>
      <p:grpSp>
        <p:nvGrpSpPr>
          <p:cNvPr id="250" name="Group 249"/>
          <p:cNvGrpSpPr/>
          <p:nvPr/>
        </p:nvGrpSpPr>
        <p:grpSpPr bwMode="gray">
          <a:xfrm>
            <a:off x="665578" y="2658196"/>
            <a:ext cx="606381" cy="611504"/>
            <a:chOff x="18513762" y="6067110"/>
            <a:chExt cx="3267011" cy="4005424"/>
          </a:xfrm>
          <a:solidFill>
            <a:srgbClr val="18697C"/>
          </a:solidFill>
        </p:grpSpPr>
        <p:grpSp>
          <p:nvGrpSpPr>
            <p:cNvPr id="277" name="Group 348"/>
            <p:cNvGrpSpPr>
              <a:grpSpLocks noChangeAspect="1"/>
            </p:cNvGrpSpPr>
            <p:nvPr/>
          </p:nvGrpSpPr>
          <p:grpSpPr bwMode="gray">
            <a:xfrm>
              <a:off x="19114440" y="8232166"/>
              <a:ext cx="2036188" cy="1840368"/>
              <a:chOff x="-2716" y="534"/>
              <a:chExt cx="10679" cy="9652"/>
            </a:xfrm>
            <a:grpFill/>
          </p:grpSpPr>
          <p:sp>
            <p:nvSpPr>
              <p:cNvPr id="286" name="Freeform 349"/>
              <p:cNvSpPr>
                <a:spLocks/>
              </p:cNvSpPr>
              <p:nvPr/>
            </p:nvSpPr>
            <p:spPr bwMode="gray">
              <a:xfrm>
                <a:off x="3043" y="534"/>
                <a:ext cx="55" cy="7"/>
              </a:xfrm>
              <a:custGeom>
                <a:avLst/>
                <a:gdLst>
                  <a:gd name="T0" fmla="*/ 0 w 23"/>
                  <a:gd name="T1" fmla="*/ 1 h 3"/>
                  <a:gd name="T2" fmla="*/ 21 w 23"/>
                  <a:gd name="T3" fmla="*/ 0 h 3"/>
                  <a:gd name="T4" fmla="*/ 23 w 23"/>
                  <a:gd name="T5" fmla="*/ 2 h 3"/>
                  <a:gd name="T6" fmla="*/ 21 w 23"/>
                  <a:gd name="T7" fmla="*/ 3 h 3"/>
                  <a:gd name="T8" fmla="*/ 21 w 23"/>
                  <a:gd name="T9" fmla="*/ 3 h 3"/>
                  <a:gd name="T10" fmla="*/ 0 w 23"/>
                  <a:gd name="T11" fmla="*/ 1 h 3"/>
                </a:gdLst>
                <a:ahLst/>
                <a:cxnLst>
                  <a:cxn ang="0">
                    <a:pos x="T0" y="T1"/>
                  </a:cxn>
                  <a:cxn ang="0">
                    <a:pos x="T2" y="T3"/>
                  </a:cxn>
                  <a:cxn ang="0">
                    <a:pos x="T4" y="T5"/>
                  </a:cxn>
                  <a:cxn ang="0">
                    <a:pos x="T6" y="T7"/>
                  </a:cxn>
                  <a:cxn ang="0">
                    <a:pos x="T8" y="T9"/>
                  </a:cxn>
                  <a:cxn ang="0">
                    <a:pos x="T10" y="T11"/>
                  </a:cxn>
                </a:cxnLst>
                <a:rect l="0" t="0" r="r" b="b"/>
                <a:pathLst>
                  <a:path w="23" h="3">
                    <a:moveTo>
                      <a:pt x="0" y="1"/>
                    </a:moveTo>
                    <a:cubicBezTo>
                      <a:pt x="21" y="0"/>
                      <a:pt x="21" y="0"/>
                      <a:pt x="21" y="0"/>
                    </a:cubicBezTo>
                    <a:cubicBezTo>
                      <a:pt x="22" y="0"/>
                      <a:pt x="23" y="1"/>
                      <a:pt x="23" y="2"/>
                    </a:cubicBezTo>
                    <a:cubicBezTo>
                      <a:pt x="23" y="2"/>
                      <a:pt x="22" y="3"/>
                      <a:pt x="21" y="3"/>
                    </a:cubicBezTo>
                    <a:cubicBezTo>
                      <a:pt x="21" y="3"/>
                      <a:pt x="21" y="3"/>
                      <a:pt x="21" y="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287" name="Freeform 350"/>
              <p:cNvSpPr>
                <a:spLocks/>
              </p:cNvSpPr>
              <p:nvPr/>
            </p:nvSpPr>
            <p:spPr bwMode="gray">
              <a:xfrm>
                <a:off x="3700" y="538"/>
                <a:ext cx="170" cy="76"/>
              </a:xfrm>
              <a:custGeom>
                <a:avLst/>
                <a:gdLst>
                  <a:gd name="T0" fmla="*/ 14 w 72"/>
                  <a:gd name="T1" fmla="*/ 1 h 32"/>
                  <a:gd name="T2" fmla="*/ 57 w 72"/>
                  <a:gd name="T3" fmla="*/ 2 h 32"/>
                  <a:gd name="T4" fmla="*/ 71 w 72"/>
                  <a:gd name="T5" fmla="*/ 18 h 32"/>
                  <a:gd name="T6" fmla="*/ 56 w 72"/>
                  <a:gd name="T7" fmla="*/ 32 h 32"/>
                  <a:gd name="T8" fmla="*/ 55 w 72"/>
                  <a:gd name="T9" fmla="*/ 32 h 32"/>
                  <a:gd name="T10" fmla="*/ 12 w 72"/>
                  <a:gd name="T11" fmla="*/ 27 h 32"/>
                  <a:gd name="T12" fmla="*/ 0 w 72"/>
                  <a:gd name="T13" fmla="*/ 12 h 32"/>
                  <a:gd name="T14" fmla="*/ 14 w 72"/>
                  <a:gd name="T15" fmla="*/ 1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32">
                    <a:moveTo>
                      <a:pt x="14" y="1"/>
                    </a:moveTo>
                    <a:cubicBezTo>
                      <a:pt x="57" y="2"/>
                      <a:pt x="57" y="2"/>
                      <a:pt x="57" y="2"/>
                    </a:cubicBezTo>
                    <a:cubicBezTo>
                      <a:pt x="65" y="3"/>
                      <a:pt x="72" y="10"/>
                      <a:pt x="71" y="18"/>
                    </a:cubicBezTo>
                    <a:cubicBezTo>
                      <a:pt x="71" y="26"/>
                      <a:pt x="64" y="32"/>
                      <a:pt x="56" y="32"/>
                    </a:cubicBezTo>
                    <a:cubicBezTo>
                      <a:pt x="56" y="32"/>
                      <a:pt x="55" y="32"/>
                      <a:pt x="55" y="32"/>
                    </a:cubicBezTo>
                    <a:cubicBezTo>
                      <a:pt x="12" y="27"/>
                      <a:pt x="12" y="27"/>
                      <a:pt x="12" y="27"/>
                    </a:cubicBezTo>
                    <a:cubicBezTo>
                      <a:pt x="5" y="26"/>
                      <a:pt x="0" y="19"/>
                      <a:pt x="0" y="12"/>
                    </a:cubicBezTo>
                    <a:cubicBezTo>
                      <a:pt x="1" y="5"/>
                      <a:pt x="7" y="0"/>
                      <a:pt x="1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288" name="Freeform 351"/>
              <p:cNvSpPr>
                <a:spLocks/>
              </p:cNvSpPr>
              <p:nvPr/>
            </p:nvSpPr>
            <p:spPr bwMode="gray">
              <a:xfrm>
                <a:off x="4404" y="586"/>
                <a:ext cx="231" cy="139"/>
              </a:xfrm>
              <a:custGeom>
                <a:avLst/>
                <a:gdLst>
                  <a:gd name="T0" fmla="*/ 29 w 98"/>
                  <a:gd name="T1" fmla="*/ 1 h 59"/>
                  <a:gd name="T2" fmla="*/ 73 w 98"/>
                  <a:gd name="T3" fmla="*/ 5 h 59"/>
                  <a:gd name="T4" fmla="*/ 96 w 98"/>
                  <a:gd name="T5" fmla="*/ 34 h 59"/>
                  <a:gd name="T6" fmla="*/ 68 w 98"/>
                  <a:gd name="T7" fmla="*/ 58 h 59"/>
                  <a:gd name="T8" fmla="*/ 66 w 98"/>
                  <a:gd name="T9" fmla="*/ 57 h 59"/>
                  <a:gd name="T10" fmla="*/ 65 w 98"/>
                  <a:gd name="T11" fmla="*/ 57 h 59"/>
                  <a:gd name="T12" fmla="*/ 23 w 98"/>
                  <a:gd name="T13" fmla="*/ 50 h 59"/>
                  <a:gd name="T14" fmla="*/ 23 w 98"/>
                  <a:gd name="T15" fmla="*/ 50 h 59"/>
                  <a:gd name="T16" fmla="*/ 3 w 98"/>
                  <a:gd name="T17" fmla="*/ 21 h 59"/>
                  <a:gd name="T18" fmla="*/ 29 w 98"/>
                  <a:gd name="T19"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59">
                    <a:moveTo>
                      <a:pt x="29" y="1"/>
                    </a:moveTo>
                    <a:cubicBezTo>
                      <a:pt x="73" y="5"/>
                      <a:pt x="73" y="5"/>
                      <a:pt x="73" y="5"/>
                    </a:cubicBezTo>
                    <a:cubicBezTo>
                      <a:pt x="87" y="7"/>
                      <a:pt x="98" y="19"/>
                      <a:pt x="96" y="34"/>
                    </a:cubicBezTo>
                    <a:cubicBezTo>
                      <a:pt x="95" y="48"/>
                      <a:pt x="82" y="59"/>
                      <a:pt x="68" y="58"/>
                    </a:cubicBezTo>
                    <a:cubicBezTo>
                      <a:pt x="67" y="58"/>
                      <a:pt x="66" y="57"/>
                      <a:pt x="66" y="57"/>
                    </a:cubicBezTo>
                    <a:cubicBezTo>
                      <a:pt x="65" y="57"/>
                      <a:pt x="65" y="57"/>
                      <a:pt x="65" y="57"/>
                    </a:cubicBezTo>
                    <a:cubicBezTo>
                      <a:pt x="23" y="50"/>
                      <a:pt x="23" y="50"/>
                      <a:pt x="23" y="50"/>
                    </a:cubicBezTo>
                    <a:cubicBezTo>
                      <a:pt x="23" y="50"/>
                      <a:pt x="23" y="50"/>
                      <a:pt x="23" y="50"/>
                    </a:cubicBezTo>
                    <a:cubicBezTo>
                      <a:pt x="9" y="48"/>
                      <a:pt x="0" y="35"/>
                      <a:pt x="3" y="21"/>
                    </a:cubicBezTo>
                    <a:cubicBezTo>
                      <a:pt x="5" y="8"/>
                      <a:pt x="17" y="0"/>
                      <a:pt x="29"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289" name="Freeform 352"/>
              <p:cNvSpPr>
                <a:spLocks/>
              </p:cNvSpPr>
              <p:nvPr/>
            </p:nvSpPr>
            <p:spPr bwMode="gray">
              <a:xfrm>
                <a:off x="5108" y="675"/>
                <a:ext cx="283" cy="201"/>
              </a:xfrm>
              <a:custGeom>
                <a:avLst/>
                <a:gdLst>
                  <a:gd name="T0" fmla="*/ 44 w 120"/>
                  <a:gd name="T1" fmla="*/ 3 h 85"/>
                  <a:gd name="T2" fmla="*/ 87 w 120"/>
                  <a:gd name="T3" fmla="*/ 11 h 85"/>
                  <a:gd name="T4" fmla="*/ 116 w 120"/>
                  <a:gd name="T5" fmla="*/ 52 h 85"/>
                  <a:gd name="T6" fmla="*/ 75 w 120"/>
                  <a:gd name="T7" fmla="*/ 82 h 85"/>
                  <a:gd name="T8" fmla="*/ 73 w 120"/>
                  <a:gd name="T9" fmla="*/ 82 h 85"/>
                  <a:gd name="T10" fmla="*/ 72 w 120"/>
                  <a:gd name="T11" fmla="*/ 82 h 85"/>
                  <a:gd name="T12" fmla="*/ 30 w 120"/>
                  <a:gd name="T13" fmla="*/ 72 h 85"/>
                  <a:gd name="T14" fmla="*/ 30 w 120"/>
                  <a:gd name="T15" fmla="*/ 72 h 85"/>
                  <a:gd name="T16" fmla="*/ 4 w 120"/>
                  <a:gd name="T17" fmla="*/ 30 h 85"/>
                  <a:gd name="T18" fmla="*/ 44 w 120"/>
                  <a:gd name="T19" fmla="*/ 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5">
                    <a:moveTo>
                      <a:pt x="44" y="3"/>
                    </a:moveTo>
                    <a:cubicBezTo>
                      <a:pt x="87" y="11"/>
                      <a:pt x="87" y="11"/>
                      <a:pt x="87" y="11"/>
                    </a:cubicBezTo>
                    <a:cubicBezTo>
                      <a:pt x="106" y="14"/>
                      <a:pt x="120" y="33"/>
                      <a:pt x="116" y="52"/>
                    </a:cubicBezTo>
                    <a:cubicBezTo>
                      <a:pt x="113" y="72"/>
                      <a:pt x="94" y="85"/>
                      <a:pt x="75" y="82"/>
                    </a:cubicBezTo>
                    <a:cubicBezTo>
                      <a:pt x="74" y="82"/>
                      <a:pt x="73" y="82"/>
                      <a:pt x="73" y="82"/>
                    </a:cubicBezTo>
                    <a:cubicBezTo>
                      <a:pt x="72" y="82"/>
                      <a:pt x="72" y="82"/>
                      <a:pt x="72" y="82"/>
                    </a:cubicBezTo>
                    <a:cubicBezTo>
                      <a:pt x="30" y="72"/>
                      <a:pt x="30" y="72"/>
                      <a:pt x="30" y="72"/>
                    </a:cubicBezTo>
                    <a:cubicBezTo>
                      <a:pt x="30" y="72"/>
                      <a:pt x="30" y="72"/>
                      <a:pt x="30" y="72"/>
                    </a:cubicBezTo>
                    <a:cubicBezTo>
                      <a:pt x="11" y="67"/>
                      <a:pt x="0" y="49"/>
                      <a:pt x="4" y="30"/>
                    </a:cubicBezTo>
                    <a:cubicBezTo>
                      <a:pt x="8" y="12"/>
                      <a:pt x="26" y="0"/>
                      <a:pt x="4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290" name="Freeform 353"/>
              <p:cNvSpPr>
                <a:spLocks/>
              </p:cNvSpPr>
              <p:nvPr/>
            </p:nvSpPr>
            <p:spPr bwMode="gray">
              <a:xfrm>
                <a:off x="5800" y="819"/>
                <a:ext cx="335" cy="263"/>
              </a:xfrm>
              <a:custGeom>
                <a:avLst/>
                <a:gdLst>
                  <a:gd name="T0" fmla="*/ 61 w 142"/>
                  <a:gd name="T1" fmla="*/ 6 h 111"/>
                  <a:gd name="T2" fmla="*/ 103 w 142"/>
                  <a:gd name="T3" fmla="*/ 17 h 111"/>
                  <a:gd name="T4" fmla="*/ 135 w 142"/>
                  <a:gd name="T5" fmla="*/ 73 h 111"/>
                  <a:gd name="T6" fmla="*/ 80 w 142"/>
                  <a:gd name="T7" fmla="*/ 105 h 111"/>
                  <a:gd name="T8" fmla="*/ 78 w 142"/>
                  <a:gd name="T9" fmla="*/ 104 h 111"/>
                  <a:gd name="T10" fmla="*/ 77 w 142"/>
                  <a:gd name="T11" fmla="*/ 104 h 111"/>
                  <a:gd name="T12" fmla="*/ 36 w 142"/>
                  <a:gd name="T13" fmla="*/ 91 h 111"/>
                  <a:gd name="T14" fmla="*/ 36 w 142"/>
                  <a:gd name="T15" fmla="*/ 91 h 111"/>
                  <a:gd name="T16" fmla="*/ 7 w 142"/>
                  <a:gd name="T17" fmla="*/ 36 h 111"/>
                  <a:gd name="T18" fmla="*/ 61 w 142"/>
                  <a:gd name="T19" fmla="*/ 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11">
                    <a:moveTo>
                      <a:pt x="61" y="6"/>
                    </a:moveTo>
                    <a:cubicBezTo>
                      <a:pt x="103" y="17"/>
                      <a:pt x="103" y="17"/>
                      <a:pt x="103" y="17"/>
                    </a:cubicBezTo>
                    <a:cubicBezTo>
                      <a:pt x="127" y="24"/>
                      <a:pt x="142" y="49"/>
                      <a:pt x="135" y="73"/>
                    </a:cubicBezTo>
                    <a:cubicBezTo>
                      <a:pt x="129" y="97"/>
                      <a:pt x="104" y="111"/>
                      <a:pt x="80" y="105"/>
                    </a:cubicBezTo>
                    <a:cubicBezTo>
                      <a:pt x="79" y="105"/>
                      <a:pt x="79" y="105"/>
                      <a:pt x="78" y="104"/>
                    </a:cubicBezTo>
                    <a:cubicBezTo>
                      <a:pt x="77" y="104"/>
                      <a:pt x="77" y="104"/>
                      <a:pt x="77" y="104"/>
                    </a:cubicBezTo>
                    <a:cubicBezTo>
                      <a:pt x="36" y="91"/>
                      <a:pt x="36" y="91"/>
                      <a:pt x="36" y="91"/>
                    </a:cubicBezTo>
                    <a:cubicBezTo>
                      <a:pt x="36" y="91"/>
                      <a:pt x="36" y="91"/>
                      <a:pt x="36" y="91"/>
                    </a:cubicBezTo>
                    <a:cubicBezTo>
                      <a:pt x="13" y="84"/>
                      <a:pt x="0" y="59"/>
                      <a:pt x="7" y="36"/>
                    </a:cubicBezTo>
                    <a:cubicBezTo>
                      <a:pt x="14" y="13"/>
                      <a:pt x="38" y="0"/>
                      <a:pt x="61"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291" name="Freeform 354"/>
              <p:cNvSpPr>
                <a:spLocks/>
              </p:cNvSpPr>
              <p:nvPr/>
            </p:nvSpPr>
            <p:spPr bwMode="gray">
              <a:xfrm>
                <a:off x="6478" y="1039"/>
                <a:ext cx="373" cy="319"/>
              </a:xfrm>
              <a:custGeom>
                <a:avLst/>
                <a:gdLst>
                  <a:gd name="T0" fmla="*/ 78 w 158"/>
                  <a:gd name="T1" fmla="*/ 10 h 135"/>
                  <a:gd name="T2" fmla="*/ 98 w 158"/>
                  <a:gd name="T3" fmla="*/ 18 h 135"/>
                  <a:gd name="T4" fmla="*/ 119 w 158"/>
                  <a:gd name="T5" fmla="*/ 26 h 135"/>
                  <a:gd name="T6" fmla="*/ 147 w 158"/>
                  <a:gd name="T7" fmla="*/ 95 h 135"/>
                  <a:gd name="T8" fmla="*/ 79 w 158"/>
                  <a:gd name="T9" fmla="*/ 124 h 135"/>
                  <a:gd name="T10" fmla="*/ 76 w 158"/>
                  <a:gd name="T11" fmla="*/ 123 h 135"/>
                  <a:gd name="T12" fmla="*/ 76 w 158"/>
                  <a:gd name="T13" fmla="*/ 123 h 135"/>
                  <a:gd name="T14" fmla="*/ 57 w 158"/>
                  <a:gd name="T15" fmla="*/ 114 h 135"/>
                  <a:gd name="T16" fmla="*/ 37 w 158"/>
                  <a:gd name="T17" fmla="*/ 105 h 135"/>
                  <a:gd name="T18" fmla="*/ 11 w 158"/>
                  <a:gd name="T19" fmla="*/ 37 h 135"/>
                  <a:gd name="T20" fmla="*/ 78 w 158"/>
                  <a:gd name="T21" fmla="*/ 1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8" h="135">
                    <a:moveTo>
                      <a:pt x="78" y="10"/>
                    </a:moveTo>
                    <a:cubicBezTo>
                      <a:pt x="98" y="18"/>
                      <a:pt x="98" y="18"/>
                      <a:pt x="98" y="18"/>
                    </a:cubicBezTo>
                    <a:cubicBezTo>
                      <a:pt x="119" y="26"/>
                      <a:pt x="119" y="26"/>
                      <a:pt x="119" y="26"/>
                    </a:cubicBezTo>
                    <a:cubicBezTo>
                      <a:pt x="146" y="37"/>
                      <a:pt x="158" y="68"/>
                      <a:pt x="147" y="95"/>
                    </a:cubicBezTo>
                    <a:cubicBezTo>
                      <a:pt x="136" y="122"/>
                      <a:pt x="106" y="135"/>
                      <a:pt x="79" y="124"/>
                    </a:cubicBezTo>
                    <a:cubicBezTo>
                      <a:pt x="78" y="124"/>
                      <a:pt x="77" y="123"/>
                      <a:pt x="76" y="123"/>
                    </a:cubicBezTo>
                    <a:cubicBezTo>
                      <a:pt x="76" y="123"/>
                      <a:pt x="76" y="123"/>
                      <a:pt x="76" y="123"/>
                    </a:cubicBezTo>
                    <a:cubicBezTo>
                      <a:pt x="57" y="114"/>
                      <a:pt x="57" y="114"/>
                      <a:pt x="57" y="114"/>
                    </a:cubicBezTo>
                    <a:cubicBezTo>
                      <a:pt x="37" y="105"/>
                      <a:pt x="37" y="105"/>
                      <a:pt x="37" y="105"/>
                    </a:cubicBezTo>
                    <a:cubicBezTo>
                      <a:pt x="11" y="93"/>
                      <a:pt x="0" y="63"/>
                      <a:pt x="11" y="37"/>
                    </a:cubicBezTo>
                    <a:cubicBezTo>
                      <a:pt x="23" y="11"/>
                      <a:pt x="52" y="0"/>
                      <a:pt x="7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16" name="Freeform 355"/>
              <p:cNvSpPr>
                <a:spLocks/>
              </p:cNvSpPr>
              <p:nvPr/>
            </p:nvSpPr>
            <p:spPr bwMode="gray">
              <a:xfrm>
                <a:off x="7108" y="1367"/>
                <a:ext cx="402" cy="378"/>
              </a:xfrm>
              <a:custGeom>
                <a:avLst/>
                <a:gdLst>
                  <a:gd name="T0" fmla="*/ 101 w 170"/>
                  <a:gd name="T1" fmla="*/ 17 h 160"/>
                  <a:gd name="T2" fmla="*/ 109 w 170"/>
                  <a:gd name="T3" fmla="*/ 23 h 160"/>
                  <a:gd name="T4" fmla="*/ 119 w 170"/>
                  <a:gd name="T5" fmla="*/ 30 h 160"/>
                  <a:gd name="T6" fmla="*/ 138 w 170"/>
                  <a:gd name="T7" fmla="*/ 44 h 160"/>
                  <a:gd name="T8" fmla="*/ 151 w 170"/>
                  <a:gd name="T9" fmla="*/ 128 h 160"/>
                  <a:gd name="T10" fmla="*/ 67 w 170"/>
                  <a:gd name="T11" fmla="*/ 141 h 160"/>
                  <a:gd name="T12" fmla="*/ 65 w 170"/>
                  <a:gd name="T13" fmla="*/ 140 h 160"/>
                  <a:gd name="T14" fmla="*/ 64 w 170"/>
                  <a:gd name="T15" fmla="*/ 139 h 160"/>
                  <a:gd name="T16" fmla="*/ 48 w 170"/>
                  <a:gd name="T17" fmla="*/ 126 h 160"/>
                  <a:gd name="T18" fmla="*/ 32 w 170"/>
                  <a:gd name="T19" fmla="*/ 114 h 160"/>
                  <a:gd name="T20" fmla="*/ 31 w 170"/>
                  <a:gd name="T21" fmla="*/ 113 h 160"/>
                  <a:gd name="T22" fmla="*/ 20 w 170"/>
                  <a:gd name="T23" fmla="*/ 30 h 160"/>
                  <a:gd name="T24" fmla="*/ 101 w 170"/>
                  <a:gd name="T25" fmla="*/ 1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160">
                    <a:moveTo>
                      <a:pt x="101" y="17"/>
                    </a:moveTo>
                    <a:cubicBezTo>
                      <a:pt x="109" y="23"/>
                      <a:pt x="109" y="23"/>
                      <a:pt x="109" y="23"/>
                    </a:cubicBezTo>
                    <a:cubicBezTo>
                      <a:pt x="119" y="30"/>
                      <a:pt x="119" y="30"/>
                      <a:pt x="119" y="30"/>
                    </a:cubicBezTo>
                    <a:cubicBezTo>
                      <a:pt x="138" y="44"/>
                      <a:pt x="138" y="44"/>
                      <a:pt x="138" y="44"/>
                    </a:cubicBezTo>
                    <a:cubicBezTo>
                      <a:pt x="165" y="63"/>
                      <a:pt x="170" y="101"/>
                      <a:pt x="151" y="128"/>
                    </a:cubicBezTo>
                    <a:cubicBezTo>
                      <a:pt x="131" y="155"/>
                      <a:pt x="93" y="160"/>
                      <a:pt x="67" y="141"/>
                    </a:cubicBezTo>
                    <a:cubicBezTo>
                      <a:pt x="66" y="140"/>
                      <a:pt x="66" y="140"/>
                      <a:pt x="65" y="140"/>
                    </a:cubicBezTo>
                    <a:cubicBezTo>
                      <a:pt x="64" y="139"/>
                      <a:pt x="64" y="139"/>
                      <a:pt x="64" y="139"/>
                    </a:cubicBezTo>
                    <a:cubicBezTo>
                      <a:pt x="48" y="126"/>
                      <a:pt x="48" y="126"/>
                      <a:pt x="48" y="126"/>
                    </a:cubicBezTo>
                    <a:cubicBezTo>
                      <a:pt x="32" y="114"/>
                      <a:pt x="32" y="114"/>
                      <a:pt x="32" y="114"/>
                    </a:cubicBezTo>
                    <a:cubicBezTo>
                      <a:pt x="31" y="113"/>
                      <a:pt x="31" y="113"/>
                      <a:pt x="31" y="113"/>
                    </a:cubicBezTo>
                    <a:cubicBezTo>
                      <a:pt x="5" y="94"/>
                      <a:pt x="0" y="57"/>
                      <a:pt x="20" y="30"/>
                    </a:cubicBezTo>
                    <a:cubicBezTo>
                      <a:pt x="39" y="5"/>
                      <a:pt x="75" y="0"/>
                      <a:pt x="101"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17" name="Freeform 356"/>
              <p:cNvSpPr>
                <a:spLocks/>
              </p:cNvSpPr>
              <p:nvPr/>
            </p:nvSpPr>
            <p:spPr bwMode="gray">
              <a:xfrm>
                <a:off x="7567" y="1906"/>
                <a:ext cx="368" cy="442"/>
              </a:xfrm>
              <a:custGeom>
                <a:avLst/>
                <a:gdLst>
                  <a:gd name="T0" fmla="*/ 135 w 156"/>
                  <a:gd name="T1" fmla="*/ 51 h 187"/>
                  <a:gd name="T2" fmla="*/ 138 w 156"/>
                  <a:gd name="T3" fmla="*/ 61 h 187"/>
                  <a:gd name="T4" fmla="*/ 142 w 156"/>
                  <a:gd name="T5" fmla="*/ 75 h 187"/>
                  <a:gd name="T6" fmla="*/ 149 w 156"/>
                  <a:gd name="T7" fmla="*/ 101 h 187"/>
                  <a:gd name="T8" fmla="*/ 97 w 156"/>
                  <a:gd name="T9" fmla="*/ 179 h 187"/>
                  <a:gd name="T10" fmla="*/ 19 w 156"/>
                  <a:gd name="T11" fmla="*/ 128 h 187"/>
                  <a:gd name="T12" fmla="*/ 19 w 156"/>
                  <a:gd name="T13" fmla="*/ 126 h 187"/>
                  <a:gd name="T14" fmla="*/ 18 w 156"/>
                  <a:gd name="T15" fmla="*/ 125 h 187"/>
                  <a:gd name="T16" fmla="*/ 15 w 156"/>
                  <a:gd name="T17" fmla="*/ 109 h 187"/>
                  <a:gd name="T18" fmla="*/ 14 w 156"/>
                  <a:gd name="T19" fmla="*/ 102 h 187"/>
                  <a:gd name="T20" fmla="*/ 10 w 156"/>
                  <a:gd name="T21" fmla="*/ 92 h 187"/>
                  <a:gd name="T22" fmla="*/ 54 w 156"/>
                  <a:gd name="T23" fmla="*/ 10 h 187"/>
                  <a:gd name="T24" fmla="*/ 135 w 156"/>
                  <a:gd name="T25" fmla="*/ 5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87">
                    <a:moveTo>
                      <a:pt x="135" y="51"/>
                    </a:moveTo>
                    <a:cubicBezTo>
                      <a:pt x="138" y="61"/>
                      <a:pt x="138" y="61"/>
                      <a:pt x="138" y="61"/>
                    </a:cubicBezTo>
                    <a:cubicBezTo>
                      <a:pt x="142" y="75"/>
                      <a:pt x="142" y="75"/>
                      <a:pt x="142" y="75"/>
                    </a:cubicBezTo>
                    <a:cubicBezTo>
                      <a:pt x="145" y="84"/>
                      <a:pt x="147" y="93"/>
                      <a:pt x="149" y="101"/>
                    </a:cubicBezTo>
                    <a:cubicBezTo>
                      <a:pt x="156" y="137"/>
                      <a:pt x="133" y="172"/>
                      <a:pt x="97" y="179"/>
                    </a:cubicBezTo>
                    <a:cubicBezTo>
                      <a:pt x="61" y="187"/>
                      <a:pt x="26" y="164"/>
                      <a:pt x="19" y="128"/>
                    </a:cubicBezTo>
                    <a:cubicBezTo>
                      <a:pt x="19" y="127"/>
                      <a:pt x="19" y="126"/>
                      <a:pt x="19" y="126"/>
                    </a:cubicBezTo>
                    <a:cubicBezTo>
                      <a:pt x="18" y="125"/>
                      <a:pt x="18" y="125"/>
                      <a:pt x="18" y="125"/>
                    </a:cubicBezTo>
                    <a:cubicBezTo>
                      <a:pt x="18" y="120"/>
                      <a:pt x="17" y="114"/>
                      <a:pt x="15" y="109"/>
                    </a:cubicBezTo>
                    <a:cubicBezTo>
                      <a:pt x="14" y="102"/>
                      <a:pt x="14" y="102"/>
                      <a:pt x="14" y="102"/>
                    </a:cubicBezTo>
                    <a:cubicBezTo>
                      <a:pt x="10" y="92"/>
                      <a:pt x="10" y="92"/>
                      <a:pt x="10" y="92"/>
                    </a:cubicBezTo>
                    <a:cubicBezTo>
                      <a:pt x="0" y="57"/>
                      <a:pt x="19" y="21"/>
                      <a:pt x="54" y="10"/>
                    </a:cubicBezTo>
                    <a:cubicBezTo>
                      <a:pt x="88" y="0"/>
                      <a:pt x="123" y="18"/>
                      <a:pt x="135" y="5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19" name="Freeform 357"/>
              <p:cNvSpPr>
                <a:spLocks/>
              </p:cNvSpPr>
              <p:nvPr/>
            </p:nvSpPr>
            <p:spPr bwMode="gray">
              <a:xfrm>
                <a:off x="7323" y="2577"/>
                <a:ext cx="440" cy="449"/>
              </a:xfrm>
              <a:custGeom>
                <a:avLst/>
                <a:gdLst>
                  <a:gd name="T0" fmla="*/ 162 w 186"/>
                  <a:gd name="T1" fmla="*/ 124 h 190"/>
                  <a:gd name="T2" fmla="*/ 155 w 186"/>
                  <a:gd name="T3" fmla="*/ 132 h 190"/>
                  <a:gd name="T4" fmla="*/ 147 w 186"/>
                  <a:gd name="T5" fmla="*/ 142 h 190"/>
                  <a:gd name="T6" fmla="*/ 130 w 186"/>
                  <a:gd name="T7" fmla="*/ 160 h 190"/>
                  <a:gd name="T8" fmla="*/ 30 w 186"/>
                  <a:gd name="T9" fmla="*/ 163 h 190"/>
                  <a:gd name="T10" fmla="*/ 27 w 186"/>
                  <a:gd name="T11" fmla="*/ 62 h 190"/>
                  <a:gd name="T12" fmla="*/ 28 w 186"/>
                  <a:gd name="T13" fmla="*/ 61 h 190"/>
                  <a:gd name="T14" fmla="*/ 28 w 186"/>
                  <a:gd name="T15" fmla="*/ 60 h 190"/>
                  <a:gd name="T16" fmla="*/ 42 w 186"/>
                  <a:gd name="T17" fmla="*/ 47 h 190"/>
                  <a:gd name="T18" fmla="*/ 47 w 186"/>
                  <a:gd name="T19" fmla="*/ 40 h 190"/>
                  <a:gd name="T20" fmla="*/ 55 w 186"/>
                  <a:gd name="T21" fmla="*/ 32 h 190"/>
                  <a:gd name="T22" fmla="*/ 55 w 186"/>
                  <a:gd name="T23" fmla="*/ 32 h 190"/>
                  <a:gd name="T24" fmla="*/ 154 w 186"/>
                  <a:gd name="T25" fmla="*/ 26 h 190"/>
                  <a:gd name="T26" fmla="*/ 162 w 186"/>
                  <a:gd name="T27" fmla="*/ 12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190">
                    <a:moveTo>
                      <a:pt x="162" y="124"/>
                    </a:moveTo>
                    <a:cubicBezTo>
                      <a:pt x="155" y="132"/>
                      <a:pt x="155" y="132"/>
                      <a:pt x="155" y="132"/>
                    </a:cubicBezTo>
                    <a:cubicBezTo>
                      <a:pt x="147" y="142"/>
                      <a:pt x="147" y="142"/>
                      <a:pt x="147" y="142"/>
                    </a:cubicBezTo>
                    <a:cubicBezTo>
                      <a:pt x="141" y="148"/>
                      <a:pt x="136" y="154"/>
                      <a:pt x="130" y="160"/>
                    </a:cubicBezTo>
                    <a:cubicBezTo>
                      <a:pt x="103" y="189"/>
                      <a:pt x="58" y="190"/>
                      <a:pt x="30" y="163"/>
                    </a:cubicBezTo>
                    <a:cubicBezTo>
                      <a:pt x="1" y="136"/>
                      <a:pt x="0" y="91"/>
                      <a:pt x="27" y="62"/>
                    </a:cubicBezTo>
                    <a:cubicBezTo>
                      <a:pt x="27" y="62"/>
                      <a:pt x="28" y="61"/>
                      <a:pt x="28" y="61"/>
                    </a:cubicBezTo>
                    <a:cubicBezTo>
                      <a:pt x="28" y="60"/>
                      <a:pt x="28" y="60"/>
                      <a:pt x="28" y="60"/>
                    </a:cubicBezTo>
                    <a:cubicBezTo>
                      <a:pt x="33" y="56"/>
                      <a:pt x="37" y="51"/>
                      <a:pt x="42" y="47"/>
                    </a:cubicBezTo>
                    <a:cubicBezTo>
                      <a:pt x="47" y="40"/>
                      <a:pt x="47" y="40"/>
                      <a:pt x="47" y="40"/>
                    </a:cubicBezTo>
                    <a:cubicBezTo>
                      <a:pt x="55" y="32"/>
                      <a:pt x="55" y="32"/>
                      <a:pt x="55" y="32"/>
                    </a:cubicBezTo>
                    <a:cubicBezTo>
                      <a:pt x="55" y="32"/>
                      <a:pt x="55" y="32"/>
                      <a:pt x="55" y="32"/>
                    </a:cubicBezTo>
                    <a:cubicBezTo>
                      <a:pt x="80" y="3"/>
                      <a:pt x="125" y="0"/>
                      <a:pt x="154" y="26"/>
                    </a:cubicBezTo>
                    <a:cubicBezTo>
                      <a:pt x="183" y="51"/>
                      <a:pt x="186" y="95"/>
                      <a:pt x="162" y="1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22" name="Freeform 358"/>
              <p:cNvSpPr>
                <a:spLocks/>
              </p:cNvSpPr>
              <p:nvPr/>
            </p:nvSpPr>
            <p:spPr bwMode="gray">
              <a:xfrm>
                <a:off x="6700" y="3007"/>
                <a:ext cx="496" cy="456"/>
              </a:xfrm>
              <a:custGeom>
                <a:avLst/>
                <a:gdLst>
                  <a:gd name="T0" fmla="*/ 161 w 210"/>
                  <a:gd name="T1" fmla="*/ 152 h 193"/>
                  <a:gd name="T2" fmla="*/ 142 w 210"/>
                  <a:gd name="T3" fmla="*/ 162 h 193"/>
                  <a:gd name="T4" fmla="*/ 122 w 210"/>
                  <a:gd name="T5" fmla="*/ 173 h 193"/>
                  <a:gd name="T6" fmla="*/ 19 w 210"/>
                  <a:gd name="T7" fmla="*/ 142 h 193"/>
                  <a:gd name="T8" fmla="*/ 50 w 210"/>
                  <a:gd name="T9" fmla="*/ 40 h 193"/>
                  <a:gd name="T10" fmla="*/ 52 w 210"/>
                  <a:gd name="T11" fmla="*/ 39 h 193"/>
                  <a:gd name="T12" fmla="*/ 53 w 210"/>
                  <a:gd name="T13" fmla="*/ 38 h 193"/>
                  <a:gd name="T14" fmla="*/ 71 w 210"/>
                  <a:gd name="T15" fmla="*/ 29 h 193"/>
                  <a:gd name="T16" fmla="*/ 90 w 210"/>
                  <a:gd name="T17" fmla="*/ 20 h 193"/>
                  <a:gd name="T18" fmla="*/ 90 w 210"/>
                  <a:gd name="T19" fmla="*/ 19 h 193"/>
                  <a:gd name="T20" fmla="*/ 192 w 210"/>
                  <a:gd name="T21" fmla="*/ 51 h 193"/>
                  <a:gd name="T22" fmla="*/ 161 w 210"/>
                  <a:gd name="T23" fmla="*/ 15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93">
                    <a:moveTo>
                      <a:pt x="161" y="152"/>
                    </a:moveTo>
                    <a:cubicBezTo>
                      <a:pt x="142" y="162"/>
                      <a:pt x="142" y="162"/>
                      <a:pt x="142" y="162"/>
                    </a:cubicBezTo>
                    <a:cubicBezTo>
                      <a:pt x="122" y="173"/>
                      <a:pt x="122" y="173"/>
                      <a:pt x="122" y="173"/>
                    </a:cubicBezTo>
                    <a:cubicBezTo>
                      <a:pt x="85" y="193"/>
                      <a:pt x="39" y="179"/>
                      <a:pt x="19" y="142"/>
                    </a:cubicBezTo>
                    <a:cubicBezTo>
                      <a:pt x="0" y="105"/>
                      <a:pt x="14" y="59"/>
                      <a:pt x="50" y="40"/>
                    </a:cubicBezTo>
                    <a:cubicBezTo>
                      <a:pt x="51" y="39"/>
                      <a:pt x="51" y="39"/>
                      <a:pt x="52" y="39"/>
                    </a:cubicBezTo>
                    <a:cubicBezTo>
                      <a:pt x="53" y="38"/>
                      <a:pt x="53" y="38"/>
                      <a:pt x="53" y="38"/>
                    </a:cubicBezTo>
                    <a:cubicBezTo>
                      <a:pt x="71" y="29"/>
                      <a:pt x="71" y="29"/>
                      <a:pt x="71" y="29"/>
                    </a:cubicBezTo>
                    <a:cubicBezTo>
                      <a:pt x="90" y="20"/>
                      <a:pt x="90" y="20"/>
                      <a:pt x="90" y="20"/>
                    </a:cubicBezTo>
                    <a:cubicBezTo>
                      <a:pt x="90" y="19"/>
                      <a:pt x="90" y="19"/>
                      <a:pt x="90" y="19"/>
                    </a:cubicBezTo>
                    <a:cubicBezTo>
                      <a:pt x="127" y="0"/>
                      <a:pt x="173" y="15"/>
                      <a:pt x="192" y="51"/>
                    </a:cubicBezTo>
                    <a:cubicBezTo>
                      <a:pt x="210" y="88"/>
                      <a:pt x="197" y="132"/>
                      <a:pt x="161" y="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23" name="Freeform 359"/>
              <p:cNvSpPr>
                <a:spLocks/>
              </p:cNvSpPr>
              <p:nvPr/>
            </p:nvSpPr>
            <p:spPr bwMode="gray">
              <a:xfrm>
                <a:off x="6010" y="3295"/>
                <a:ext cx="515" cy="454"/>
              </a:xfrm>
              <a:custGeom>
                <a:avLst/>
                <a:gdLst>
                  <a:gd name="T0" fmla="*/ 157 w 218"/>
                  <a:gd name="T1" fmla="*/ 163 h 192"/>
                  <a:gd name="T2" fmla="*/ 136 w 218"/>
                  <a:gd name="T3" fmla="*/ 170 h 192"/>
                  <a:gd name="T4" fmla="*/ 115 w 218"/>
                  <a:gd name="T5" fmla="*/ 177 h 192"/>
                  <a:gd name="T6" fmla="*/ 14 w 218"/>
                  <a:gd name="T7" fmla="*/ 129 h 192"/>
                  <a:gd name="T8" fmla="*/ 63 w 218"/>
                  <a:gd name="T9" fmla="*/ 27 h 192"/>
                  <a:gd name="T10" fmla="*/ 64 w 218"/>
                  <a:gd name="T11" fmla="*/ 27 h 192"/>
                  <a:gd name="T12" fmla="*/ 65 w 218"/>
                  <a:gd name="T13" fmla="*/ 27 h 192"/>
                  <a:gd name="T14" fmla="*/ 105 w 218"/>
                  <a:gd name="T15" fmla="*/ 14 h 192"/>
                  <a:gd name="T16" fmla="*/ 105 w 218"/>
                  <a:gd name="T17" fmla="*/ 14 h 192"/>
                  <a:gd name="T18" fmla="*/ 205 w 218"/>
                  <a:gd name="T19" fmla="*/ 64 h 192"/>
                  <a:gd name="T20" fmla="*/ 157 w 218"/>
                  <a:gd name="T21" fmla="*/ 16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92">
                    <a:moveTo>
                      <a:pt x="157" y="163"/>
                    </a:moveTo>
                    <a:cubicBezTo>
                      <a:pt x="136" y="170"/>
                      <a:pt x="136" y="170"/>
                      <a:pt x="136" y="170"/>
                    </a:cubicBezTo>
                    <a:cubicBezTo>
                      <a:pt x="115" y="177"/>
                      <a:pt x="115" y="177"/>
                      <a:pt x="115" y="177"/>
                    </a:cubicBezTo>
                    <a:cubicBezTo>
                      <a:pt x="74" y="192"/>
                      <a:pt x="28" y="170"/>
                      <a:pt x="14" y="129"/>
                    </a:cubicBezTo>
                    <a:cubicBezTo>
                      <a:pt x="0" y="87"/>
                      <a:pt x="21" y="42"/>
                      <a:pt x="63" y="27"/>
                    </a:cubicBezTo>
                    <a:cubicBezTo>
                      <a:pt x="63" y="27"/>
                      <a:pt x="63" y="27"/>
                      <a:pt x="64" y="27"/>
                    </a:cubicBezTo>
                    <a:cubicBezTo>
                      <a:pt x="65" y="27"/>
                      <a:pt x="65" y="27"/>
                      <a:pt x="65" y="27"/>
                    </a:cubicBezTo>
                    <a:cubicBezTo>
                      <a:pt x="105" y="14"/>
                      <a:pt x="105" y="14"/>
                      <a:pt x="105" y="14"/>
                    </a:cubicBezTo>
                    <a:cubicBezTo>
                      <a:pt x="105" y="14"/>
                      <a:pt x="105" y="14"/>
                      <a:pt x="105" y="14"/>
                    </a:cubicBezTo>
                    <a:cubicBezTo>
                      <a:pt x="147" y="0"/>
                      <a:pt x="191" y="22"/>
                      <a:pt x="205" y="64"/>
                    </a:cubicBezTo>
                    <a:cubicBezTo>
                      <a:pt x="218" y="105"/>
                      <a:pt x="197" y="148"/>
                      <a:pt x="157" y="1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24" name="Freeform 360"/>
              <p:cNvSpPr>
                <a:spLocks/>
              </p:cNvSpPr>
              <p:nvPr/>
            </p:nvSpPr>
            <p:spPr bwMode="gray">
              <a:xfrm>
                <a:off x="5294" y="3498"/>
                <a:ext cx="527" cy="451"/>
              </a:xfrm>
              <a:custGeom>
                <a:avLst/>
                <a:gdLst>
                  <a:gd name="T0" fmla="*/ 153 w 223"/>
                  <a:gd name="T1" fmla="*/ 170 h 191"/>
                  <a:gd name="T2" fmla="*/ 110 w 223"/>
                  <a:gd name="T3" fmla="*/ 180 h 191"/>
                  <a:gd name="T4" fmla="*/ 11 w 223"/>
                  <a:gd name="T5" fmla="*/ 120 h 191"/>
                  <a:gd name="T6" fmla="*/ 71 w 223"/>
                  <a:gd name="T7" fmla="*/ 20 h 191"/>
                  <a:gd name="T8" fmla="*/ 72 w 223"/>
                  <a:gd name="T9" fmla="*/ 20 h 191"/>
                  <a:gd name="T10" fmla="*/ 73 w 223"/>
                  <a:gd name="T11" fmla="*/ 20 h 191"/>
                  <a:gd name="T12" fmla="*/ 114 w 223"/>
                  <a:gd name="T13" fmla="*/ 10 h 191"/>
                  <a:gd name="T14" fmla="*/ 115 w 223"/>
                  <a:gd name="T15" fmla="*/ 10 h 191"/>
                  <a:gd name="T16" fmla="*/ 213 w 223"/>
                  <a:gd name="T17" fmla="*/ 72 h 191"/>
                  <a:gd name="T18" fmla="*/ 153 w 223"/>
                  <a:gd name="T19" fmla="*/ 17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1">
                    <a:moveTo>
                      <a:pt x="153" y="170"/>
                    </a:moveTo>
                    <a:cubicBezTo>
                      <a:pt x="110" y="180"/>
                      <a:pt x="110" y="180"/>
                      <a:pt x="110" y="180"/>
                    </a:cubicBezTo>
                    <a:cubicBezTo>
                      <a:pt x="66" y="191"/>
                      <a:pt x="21" y="164"/>
                      <a:pt x="11" y="120"/>
                    </a:cubicBezTo>
                    <a:cubicBezTo>
                      <a:pt x="0" y="76"/>
                      <a:pt x="27" y="31"/>
                      <a:pt x="71" y="20"/>
                    </a:cubicBezTo>
                    <a:cubicBezTo>
                      <a:pt x="71" y="20"/>
                      <a:pt x="71" y="20"/>
                      <a:pt x="72" y="20"/>
                    </a:cubicBezTo>
                    <a:cubicBezTo>
                      <a:pt x="73" y="20"/>
                      <a:pt x="73" y="20"/>
                      <a:pt x="73" y="20"/>
                    </a:cubicBezTo>
                    <a:cubicBezTo>
                      <a:pt x="114" y="10"/>
                      <a:pt x="114" y="10"/>
                      <a:pt x="114" y="10"/>
                    </a:cubicBezTo>
                    <a:cubicBezTo>
                      <a:pt x="115" y="10"/>
                      <a:pt x="115" y="10"/>
                      <a:pt x="115" y="10"/>
                    </a:cubicBezTo>
                    <a:cubicBezTo>
                      <a:pt x="159" y="0"/>
                      <a:pt x="203" y="28"/>
                      <a:pt x="213" y="72"/>
                    </a:cubicBezTo>
                    <a:cubicBezTo>
                      <a:pt x="223" y="116"/>
                      <a:pt x="196" y="159"/>
                      <a:pt x="153"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25" name="Freeform 361"/>
              <p:cNvSpPr>
                <a:spLocks/>
              </p:cNvSpPr>
              <p:nvPr/>
            </p:nvSpPr>
            <p:spPr bwMode="gray">
              <a:xfrm>
                <a:off x="4569" y="3645"/>
                <a:ext cx="529" cy="444"/>
              </a:xfrm>
              <a:custGeom>
                <a:avLst/>
                <a:gdLst>
                  <a:gd name="T0" fmla="*/ 148 w 224"/>
                  <a:gd name="T1" fmla="*/ 173 h 188"/>
                  <a:gd name="T2" fmla="*/ 104 w 224"/>
                  <a:gd name="T3" fmla="*/ 180 h 188"/>
                  <a:gd name="T4" fmla="*/ 7 w 224"/>
                  <a:gd name="T5" fmla="*/ 111 h 188"/>
                  <a:gd name="T6" fmla="*/ 77 w 224"/>
                  <a:gd name="T7" fmla="*/ 14 h 188"/>
                  <a:gd name="T8" fmla="*/ 77 w 224"/>
                  <a:gd name="T9" fmla="*/ 14 h 188"/>
                  <a:gd name="T10" fmla="*/ 78 w 224"/>
                  <a:gd name="T11" fmla="*/ 14 h 188"/>
                  <a:gd name="T12" fmla="*/ 120 w 224"/>
                  <a:gd name="T13" fmla="*/ 7 h 188"/>
                  <a:gd name="T14" fmla="*/ 121 w 224"/>
                  <a:gd name="T15" fmla="*/ 7 h 188"/>
                  <a:gd name="T16" fmla="*/ 217 w 224"/>
                  <a:gd name="T17" fmla="*/ 77 h 188"/>
                  <a:gd name="T18" fmla="*/ 148 w 224"/>
                  <a:gd name="T19" fmla="*/ 17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88">
                    <a:moveTo>
                      <a:pt x="148" y="173"/>
                    </a:moveTo>
                    <a:cubicBezTo>
                      <a:pt x="104" y="180"/>
                      <a:pt x="104" y="180"/>
                      <a:pt x="104" y="180"/>
                    </a:cubicBezTo>
                    <a:cubicBezTo>
                      <a:pt x="58" y="188"/>
                      <a:pt x="15" y="157"/>
                      <a:pt x="7" y="111"/>
                    </a:cubicBezTo>
                    <a:cubicBezTo>
                      <a:pt x="0" y="65"/>
                      <a:pt x="31" y="22"/>
                      <a:pt x="77" y="14"/>
                    </a:cubicBezTo>
                    <a:cubicBezTo>
                      <a:pt x="77" y="14"/>
                      <a:pt x="77" y="14"/>
                      <a:pt x="77" y="14"/>
                    </a:cubicBezTo>
                    <a:cubicBezTo>
                      <a:pt x="78" y="14"/>
                      <a:pt x="78" y="14"/>
                      <a:pt x="78" y="14"/>
                    </a:cubicBezTo>
                    <a:cubicBezTo>
                      <a:pt x="120" y="7"/>
                      <a:pt x="120" y="7"/>
                      <a:pt x="120" y="7"/>
                    </a:cubicBezTo>
                    <a:cubicBezTo>
                      <a:pt x="121" y="7"/>
                      <a:pt x="121" y="7"/>
                      <a:pt x="121" y="7"/>
                    </a:cubicBezTo>
                    <a:cubicBezTo>
                      <a:pt x="166" y="0"/>
                      <a:pt x="210" y="31"/>
                      <a:pt x="217" y="77"/>
                    </a:cubicBezTo>
                    <a:cubicBezTo>
                      <a:pt x="224" y="123"/>
                      <a:pt x="193" y="166"/>
                      <a:pt x="148" y="1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26" name="Freeform 362"/>
              <p:cNvSpPr>
                <a:spLocks/>
              </p:cNvSpPr>
              <p:nvPr/>
            </p:nvSpPr>
            <p:spPr bwMode="gray">
              <a:xfrm>
                <a:off x="3837" y="3744"/>
                <a:ext cx="527" cy="437"/>
              </a:xfrm>
              <a:custGeom>
                <a:avLst/>
                <a:gdLst>
                  <a:gd name="T0" fmla="*/ 143 w 223"/>
                  <a:gd name="T1" fmla="*/ 175 h 185"/>
                  <a:gd name="T2" fmla="*/ 100 w 223"/>
                  <a:gd name="T3" fmla="*/ 180 h 185"/>
                  <a:gd name="T4" fmla="*/ 5 w 223"/>
                  <a:gd name="T5" fmla="*/ 104 h 185"/>
                  <a:gd name="T6" fmla="*/ 81 w 223"/>
                  <a:gd name="T7" fmla="*/ 9 h 185"/>
                  <a:gd name="T8" fmla="*/ 82 w 223"/>
                  <a:gd name="T9" fmla="*/ 9 h 185"/>
                  <a:gd name="T10" fmla="*/ 125 w 223"/>
                  <a:gd name="T11" fmla="*/ 5 h 185"/>
                  <a:gd name="T12" fmla="*/ 219 w 223"/>
                  <a:gd name="T13" fmla="*/ 82 h 185"/>
                  <a:gd name="T14" fmla="*/ 143 w 223"/>
                  <a:gd name="T15" fmla="*/ 175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185">
                    <a:moveTo>
                      <a:pt x="143" y="175"/>
                    </a:moveTo>
                    <a:cubicBezTo>
                      <a:pt x="100" y="180"/>
                      <a:pt x="100" y="180"/>
                      <a:pt x="100" y="180"/>
                    </a:cubicBezTo>
                    <a:cubicBezTo>
                      <a:pt x="52" y="185"/>
                      <a:pt x="10" y="151"/>
                      <a:pt x="5" y="104"/>
                    </a:cubicBezTo>
                    <a:cubicBezTo>
                      <a:pt x="0" y="56"/>
                      <a:pt x="34" y="14"/>
                      <a:pt x="81" y="9"/>
                    </a:cubicBezTo>
                    <a:cubicBezTo>
                      <a:pt x="82" y="9"/>
                      <a:pt x="82" y="9"/>
                      <a:pt x="82" y="9"/>
                    </a:cubicBezTo>
                    <a:cubicBezTo>
                      <a:pt x="125" y="5"/>
                      <a:pt x="125" y="5"/>
                      <a:pt x="125" y="5"/>
                    </a:cubicBezTo>
                    <a:cubicBezTo>
                      <a:pt x="172" y="0"/>
                      <a:pt x="214" y="35"/>
                      <a:pt x="219" y="82"/>
                    </a:cubicBezTo>
                    <a:cubicBezTo>
                      <a:pt x="223" y="129"/>
                      <a:pt x="189" y="170"/>
                      <a:pt x="143" y="1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27" name="Freeform 363"/>
              <p:cNvSpPr>
                <a:spLocks/>
              </p:cNvSpPr>
              <p:nvPr/>
            </p:nvSpPr>
            <p:spPr bwMode="gray">
              <a:xfrm>
                <a:off x="3102" y="3805"/>
                <a:ext cx="525" cy="426"/>
              </a:xfrm>
              <a:custGeom>
                <a:avLst/>
                <a:gdLst>
                  <a:gd name="T0" fmla="*/ 137 w 222"/>
                  <a:gd name="T1" fmla="*/ 175 h 180"/>
                  <a:gd name="T2" fmla="*/ 94 w 222"/>
                  <a:gd name="T3" fmla="*/ 177 h 180"/>
                  <a:gd name="T4" fmla="*/ 3 w 222"/>
                  <a:gd name="T5" fmla="*/ 95 h 180"/>
                  <a:gd name="T6" fmla="*/ 85 w 222"/>
                  <a:gd name="T7" fmla="*/ 4 h 180"/>
                  <a:gd name="T8" fmla="*/ 85 w 222"/>
                  <a:gd name="T9" fmla="*/ 4 h 180"/>
                  <a:gd name="T10" fmla="*/ 129 w 222"/>
                  <a:gd name="T11" fmla="*/ 2 h 180"/>
                  <a:gd name="T12" fmla="*/ 219 w 222"/>
                  <a:gd name="T13" fmla="*/ 85 h 180"/>
                  <a:gd name="T14" fmla="*/ 137 w 222"/>
                  <a:gd name="T15" fmla="*/ 175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180">
                    <a:moveTo>
                      <a:pt x="137" y="175"/>
                    </a:moveTo>
                    <a:cubicBezTo>
                      <a:pt x="94" y="177"/>
                      <a:pt x="94" y="177"/>
                      <a:pt x="94" y="177"/>
                    </a:cubicBezTo>
                    <a:cubicBezTo>
                      <a:pt x="46" y="180"/>
                      <a:pt x="5" y="143"/>
                      <a:pt x="3" y="95"/>
                    </a:cubicBezTo>
                    <a:cubicBezTo>
                      <a:pt x="0" y="47"/>
                      <a:pt x="37" y="7"/>
                      <a:pt x="85" y="4"/>
                    </a:cubicBezTo>
                    <a:cubicBezTo>
                      <a:pt x="85" y="4"/>
                      <a:pt x="85" y="4"/>
                      <a:pt x="85" y="4"/>
                    </a:cubicBezTo>
                    <a:cubicBezTo>
                      <a:pt x="129" y="2"/>
                      <a:pt x="129" y="2"/>
                      <a:pt x="129" y="2"/>
                    </a:cubicBezTo>
                    <a:cubicBezTo>
                      <a:pt x="176" y="0"/>
                      <a:pt x="217" y="37"/>
                      <a:pt x="219" y="85"/>
                    </a:cubicBezTo>
                    <a:cubicBezTo>
                      <a:pt x="222" y="132"/>
                      <a:pt x="185" y="173"/>
                      <a:pt x="137" y="1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28" name="Freeform 364"/>
              <p:cNvSpPr>
                <a:spLocks/>
              </p:cNvSpPr>
              <p:nvPr/>
            </p:nvSpPr>
            <p:spPr bwMode="gray">
              <a:xfrm>
                <a:off x="2368" y="3829"/>
                <a:ext cx="515" cy="413"/>
              </a:xfrm>
              <a:custGeom>
                <a:avLst/>
                <a:gdLst>
                  <a:gd name="T0" fmla="*/ 131 w 218"/>
                  <a:gd name="T1" fmla="*/ 175 h 175"/>
                  <a:gd name="T2" fmla="*/ 88 w 218"/>
                  <a:gd name="T3" fmla="*/ 175 h 175"/>
                  <a:gd name="T4" fmla="*/ 0 w 218"/>
                  <a:gd name="T5" fmla="*/ 88 h 175"/>
                  <a:gd name="T6" fmla="*/ 87 w 218"/>
                  <a:gd name="T7" fmla="*/ 0 h 175"/>
                  <a:gd name="T8" fmla="*/ 88 w 218"/>
                  <a:gd name="T9" fmla="*/ 0 h 175"/>
                  <a:gd name="T10" fmla="*/ 88 w 218"/>
                  <a:gd name="T11" fmla="*/ 0 h 175"/>
                  <a:gd name="T12" fmla="*/ 131 w 218"/>
                  <a:gd name="T13" fmla="*/ 0 h 175"/>
                  <a:gd name="T14" fmla="*/ 131 w 218"/>
                  <a:gd name="T15" fmla="*/ 0 h 175"/>
                  <a:gd name="T16" fmla="*/ 218 w 218"/>
                  <a:gd name="T17" fmla="*/ 88 h 175"/>
                  <a:gd name="T18" fmla="*/ 131 w 218"/>
                  <a:gd name="T1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175">
                    <a:moveTo>
                      <a:pt x="131" y="175"/>
                    </a:moveTo>
                    <a:cubicBezTo>
                      <a:pt x="88" y="175"/>
                      <a:pt x="88" y="175"/>
                      <a:pt x="88" y="175"/>
                    </a:cubicBezTo>
                    <a:cubicBezTo>
                      <a:pt x="39" y="175"/>
                      <a:pt x="0" y="136"/>
                      <a:pt x="0" y="88"/>
                    </a:cubicBezTo>
                    <a:cubicBezTo>
                      <a:pt x="0" y="39"/>
                      <a:pt x="39" y="0"/>
                      <a:pt x="87" y="0"/>
                    </a:cubicBezTo>
                    <a:cubicBezTo>
                      <a:pt x="88" y="0"/>
                      <a:pt x="88" y="0"/>
                      <a:pt x="88" y="0"/>
                    </a:cubicBezTo>
                    <a:cubicBezTo>
                      <a:pt x="88" y="0"/>
                      <a:pt x="88" y="0"/>
                      <a:pt x="88" y="0"/>
                    </a:cubicBezTo>
                    <a:cubicBezTo>
                      <a:pt x="131" y="0"/>
                      <a:pt x="131" y="0"/>
                      <a:pt x="131" y="0"/>
                    </a:cubicBezTo>
                    <a:cubicBezTo>
                      <a:pt x="131" y="0"/>
                      <a:pt x="131" y="0"/>
                      <a:pt x="131" y="0"/>
                    </a:cubicBezTo>
                    <a:cubicBezTo>
                      <a:pt x="179" y="0"/>
                      <a:pt x="218" y="39"/>
                      <a:pt x="218" y="88"/>
                    </a:cubicBezTo>
                    <a:cubicBezTo>
                      <a:pt x="218" y="136"/>
                      <a:pt x="179" y="175"/>
                      <a:pt x="131" y="1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29" name="Freeform 365"/>
              <p:cNvSpPr>
                <a:spLocks/>
              </p:cNvSpPr>
              <p:nvPr/>
            </p:nvSpPr>
            <p:spPr bwMode="gray">
              <a:xfrm>
                <a:off x="1626" y="3805"/>
                <a:ext cx="522" cy="426"/>
              </a:xfrm>
              <a:custGeom>
                <a:avLst/>
                <a:gdLst>
                  <a:gd name="T0" fmla="*/ 128 w 221"/>
                  <a:gd name="T1" fmla="*/ 178 h 180"/>
                  <a:gd name="T2" fmla="*/ 85 w 221"/>
                  <a:gd name="T3" fmla="*/ 176 h 180"/>
                  <a:gd name="T4" fmla="*/ 2 w 221"/>
                  <a:gd name="T5" fmla="*/ 85 h 180"/>
                  <a:gd name="T6" fmla="*/ 93 w 221"/>
                  <a:gd name="T7" fmla="*/ 2 h 180"/>
                  <a:gd name="T8" fmla="*/ 136 w 221"/>
                  <a:gd name="T9" fmla="*/ 4 h 180"/>
                  <a:gd name="T10" fmla="*/ 219 w 221"/>
                  <a:gd name="T11" fmla="*/ 95 h 180"/>
                  <a:gd name="T12" fmla="*/ 128 w 221"/>
                  <a:gd name="T13" fmla="*/ 178 h 180"/>
                </a:gdLst>
                <a:ahLst/>
                <a:cxnLst>
                  <a:cxn ang="0">
                    <a:pos x="T0" y="T1"/>
                  </a:cxn>
                  <a:cxn ang="0">
                    <a:pos x="T2" y="T3"/>
                  </a:cxn>
                  <a:cxn ang="0">
                    <a:pos x="T4" y="T5"/>
                  </a:cxn>
                  <a:cxn ang="0">
                    <a:pos x="T6" y="T7"/>
                  </a:cxn>
                  <a:cxn ang="0">
                    <a:pos x="T8" y="T9"/>
                  </a:cxn>
                  <a:cxn ang="0">
                    <a:pos x="T10" y="T11"/>
                  </a:cxn>
                  <a:cxn ang="0">
                    <a:pos x="T12" y="T13"/>
                  </a:cxn>
                </a:cxnLst>
                <a:rect l="0" t="0" r="r" b="b"/>
                <a:pathLst>
                  <a:path w="221" h="180">
                    <a:moveTo>
                      <a:pt x="128" y="178"/>
                    </a:moveTo>
                    <a:cubicBezTo>
                      <a:pt x="85" y="176"/>
                      <a:pt x="85" y="176"/>
                      <a:pt x="85" y="176"/>
                    </a:cubicBezTo>
                    <a:cubicBezTo>
                      <a:pt x="37" y="173"/>
                      <a:pt x="0" y="132"/>
                      <a:pt x="2" y="85"/>
                    </a:cubicBezTo>
                    <a:cubicBezTo>
                      <a:pt x="5" y="37"/>
                      <a:pt x="45" y="0"/>
                      <a:pt x="93" y="2"/>
                    </a:cubicBezTo>
                    <a:cubicBezTo>
                      <a:pt x="136" y="4"/>
                      <a:pt x="136" y="4"/>
                      <a:pt x="136" y="4"/>
                    </a:cubicBezTo>
                    <a:cubicBezTo>
                      <a:pt x="184" y="7"/>
                      <a:pt x="221" y="47"/>
                      <a:pt x="219" y="95"/>
                    </a:cubicBezTo>
                    <a:cubicBezTo>
                      <a:pt x="217" y="143"/>
                      <a:pt x="176" y="180"/>
                      <a:pt x="128" y="1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30" name="Freeform 366"/>
              <p:cNvSpPr>
                <a:spLocks/>
              </p:cNvSpPr>
              <p:nvPr/>
            </p:nvSpPr>
            <p:spPr bwMode="gray">
              <a:xfrm>
                <a:off x="887" y="3746"/>
                <a:ext cx="529" cy="435"/>
              </a:xfrm>
              <a:custGeom>
                <a:avLst/>
                <a:gdLst>
                  <a:gd name="T0" fmla="*/ 124 w 224"/>
                  <a:gd name="T1" fmla="*/ 180 h 184"/>
                  <a:gd name="T2" fmla="*/ 81 w 224"/>
                  <a:gd name="T3" fmla="*/ 175 h 184"/>
                  <a:gd name="T4" fmla="*/ 5 w 224"/>
                  <a:gd name="T5" fmla="*/ 81 h 184"/>
                  <a:gd name="T6" fmla="*/ 99 w 224"/>
                  <a:gd name="T7" fmla="*/ 4 h 184"/>
                  <a:gd name="T8" fmla="*/ 142 w 224"/>
                  <a:gd name="T9" fmla="*/ 8 h 184"/>
                  <a:gd name="T10" fmla="*/ 219 w 224"/>
                  <a:gd name="T11" fmla="*/ 102 h 184"/>
                  <a:gd name="T12" fmla="*/ 125 w 224"/>
                  <a:gd name="T13" fmla="*/ 180 h 184"/>
                  <a:gd name="T14" fmla="*/ 124 w 224"/>
                  <a:gd name="T15" fmla="*/ 180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184">
                    <a:moveTo>
                      <a:pt x="124" y="180"/>
                    </a:moveTo>
                    <a:cubicBezTo>
                      <a:pt x="81" y="175"/>
                      <a:pt x="81" y="175"/>
                      <a:pt x="81" y="175"/>
                    </a:cubicBezTo>
                    <a:cubicBezTo>
                      <a:pt x="34" y="170"/>
                      <a:pt x="0" y="128"/>
                      <a:pt x="5" y="81"/>
                    </a:cubicBezTo>
                    <a:cubicBezTo>
                      <a:pt x="10" y="34"/>
                      <a:pt x="52" y="0"/>
                      <a:pt x="99" y="4"/>
                    </a:cubicBezTo>
                    <a:cubicBezTo>
                      <a:pt x="142" y="8"/>
                      <a:pt x="142" y="8"/>
                      <a:pt x="142" y="8"/>
                    </a:cubicBezTo>
                    <a:cubicBezTo>
                      <a:pt x="189" y="13"/>
                      <a:pt x="224" y="55"/>
                      <a:pt x="219" y="102"/>
                    </a:cubicBezTo>
                    <a:cubicBezTo>
                      <a:pt x="215" y="150"/>
                      <a:pt x="172" y="184"/>
                      <a:pt x="125" y="180"/>
                    </a:cubicBezTo>
                    <a:lnTo>
                      <a:pt x="124"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31" name="Freeform 367"/>
              <p:cNvSpPr>
                <a:spLocks/>
              </p:cNvSpPr>
              <p:nvPr/>
            </p:nvSpPr>
            <p:spPr bwMode="gray">
              <a:xfrm>
                <a:off x="152" y="3647"/>
                <a:ext cx="531" cy="444"/>
              </a:xfrm>
              <a:custGeom>
                <a:avLst/>
                <a:gdLst>
                  <a:gd name="T0" fmla="*/ 120 w 225"/>
                  <a:gd name="T1" fmla="*/ 180 h 188"/>
                  <a:gd name="T2" fmla="*/ 77 w 225"/>
                  <a:gd name="T3" fmla="*/ 173 h 188"/>
                  <a:gd name="T4" fmla="*/ 8 w 225"/>
                  <a:gd name="T5" fmla="*/ 76 h 188"/>
                  <a:gd name="T6" fmla="*/ 104 w 225"/>
                  <a:gd name="T7" fmla="*/ 7 h 188"/>
                  <a:gd name="T8" fmla="*/ 105 w 225"/>
                  <a:gd name="T9" fmla="*/ 7 h 188"/>
                  <a:gd name="T10" fmla="*/ 147 w 225"/>
                  <a:gd name="T11" fmla="*/ 13 h 188"/>
                  <a:gd name="T12" fmla="*/ 147 w 225"/>
                  <a:gd name="T13" fmla="*/ 13 h 188"/>
                  <a:gd name="T14" fmla="*/ 218 w 225"/>
                  <a:gd name="T15" fmla="*/ 110 h 188"/>
                  <a:gd name="T16" fmla="*/ 121 w 225"/>
                  <a:gd name="T17" fmla="*/ 180 h 188"/>
                  <a:gd name="T18" fmla="*/ 120 w 225"/>
                  <a:gd name="T19" fmla="*/ 18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88">
                    <a:moveTo>
                      <a:pt x="120" y="180"/>
                    </a:moveTo>
                    <a:cubicBezTo>
                      <a:pt x="77" y="173"/>
                      <a:pt x="77" y="173"/>
                      <a:pt x="77" y="173"/>
                    </a:cubicBezTo>
                    <a:cubicBezTo>
                      <a:pt x="31" y="165"/>
                      <a:pt x="0" y="122"/>
                      <a:pt x="8" y="76"/>
                    </a:cubicBezTo>
                    <a:cubicBezTo>
                      <a:pt x="15" y="31"/>
                      <a:pt x="58" y="0"/>
                      <a:pt x="104" y="7"/>
                    </a:cubicBezTo>
                    <a:cubicBezTo>
                      <a:pt x="105" y="7"/>
                      <a:pt x="105" y="7"/>
                      <a:pt x="105" y="7"/>
                    </a:cubicBezTo>
                    <a:cubicBezTo>
                      <a:pt x="147" y="13"/>
                      <a:pt x="147" y="13"/>
                      <a:pt x="147" y="13"/>
                    </a:cubicBezTo>
                    <a:cubicBezTo>
                      <a:pt x="147" y="13"/>
                      <a:pt x="147" y="13"/>
                      <a:pt x="147" y="13"/>
                    </a:cubicBezTo>
                    <a:cubicBezTo>
                      <a:pt x="193" y="21"/>
                      <a:pt x="225" y="64"/>
                      <a:pt x="218" y="110"/>
                    </a:cubicBezTo>
                    <a:cubicBezTo>
                      <a:pt x="210" y="156"/>
                      <a:pt x="167" y="188"/>
                      <a:pt x="121" y="180"/>
                    </a:cubicBezTo>
                    <a:cubicBezTo>
                      <a:pt x="121" y="180"/>
                      <a:pt x="120" y="180"/>
                      <a:pt x="120" y="18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32" name="Freeform 368"/>
              <p:cNvSpPr>
                <a:spLocks/>
              </p:cNvSpPr>
              <p:nvPr/>
            </p:nvSpPr>
            <p:spPr bwMode="gray">
              <a:xfrm>
                <a:off x="-571" y="3501"/>
                <a:ext cx="527" cy="451"/>
              </a:xfrm>
              <a:custGeom>
                <a:avLst/>
                <a:gdLst>
                  <a:gd name="T0" fmla="*/ 113 w 223"/>
                  <a:gd name="T1" fmla="*/ 180 h 191"/>
                  <a:gd name="T2" fmla="*/ 71 w 223"/>
                  <a:gd name="T3" fmla="*/ 170 h 191"/>
                  <a:gd name="T4" fmla="*/ 11 w 223"/>
                  <a:gd name="T5" fmla="*/ 71 h 191"/>
                  <a:gd name="T6" fmla="*/ 108 w 223"/>
                  <a:gd name="T7" fmla="*/ 10 h 191"/>
                  <a:gd name="T8" fmla="*/ 109 w 223"/>
                  <a:gd name="T9" fmla="*/ 10 h 191"/>
                  <a:gd name="T10" fmla="*/ 151 w 223"/>
                  <a:gd name="T11" fmla="*/ 20 h 191"/>
                  <a:gd name="T12" fmla="*/ 151 w 223"/>
                  <a:gd name="T13" fmla="*/ 20 h 191"/>
                  <a:gd name="T14" fmla="*/ 213 w 223"/>
                  <a:gd name="T15" fmla="*/ 118 h 191"/>
                  <a:gd name="T16" fmla="*/ 115 w 223"/>
                  <a:gd name="T17" fmla="*/ 181 h 191"/>
                  <a:gd name="T18" fmla="*/ 113 w 223"/>
                  <a:gd name="T19" fmla="*/ 18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1">
                    <a:moveTo>
                      <a:pt x="113" y="180"/>
                    </a:moveTo>
                    <a:cubicBezTo>
                      <a:pt x="71" y="170"/>
                      <a:pt x="71" y="170"/>
                      <a:pt x="71" y="170"/>
                    </a:cubicBezTo>
                    <a:cubicBezTo>
                      <a:pt x="27" y="159"/>
                      <a:pt x="0" y="115"/>
                      <a:pt x="11" y="71"/>
                    </a:cubicBezTo>
                    <a:cubicBezTo>
                      <a:pt x="21" y="27"/>
                      <a:pt x="65" y="0"/>
                      <a:pt x="108" y="10"/>
                    </a:cubicBezTo>
                    <a:cubicBezTo>
                      <a:pt x="109" y="10"/>
                      <a:pt x="109" y="10"/>
                      <a:pt x="109" y="10"/>
                    </a:cubicBezTo>
                    <a:cubicBezTo>
                      <a:pt x="151" y="20"/>
                      <a:pt x="151" y="20"/>
                      <a:pt x="151" y="20"/>
                    </a:cubicBezTo>
                    <a:cubicBezTo>
                      <a:pt x="151" y="20"/>
                      <a:pt x="151" y="20"/>
                      <a:pt x="151" y="20"/>
                    </a:cubicBezTo>
                    <a:cubicBezTo>
                      <a:pt x="195" y="30"/>
                      <a:pt x="223" y="74"/>
                      <a:pt x="213" y="118"/>
                    </a:cubicBezTo>
                    <a:cubicBezTo>
                      <a:pt x="203" y="163"/>
                      <a:pt x="159" y="191"/>
                      <a:pt x="115" y="181"/>
                    </a:cubicBezTo>
                    <a:cubicBezTo>
                      <a:pt x="115" y="180"/>
                      <a:pt x="114" y="180"/>
                      <a:pt x="113" y="18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33" name="Freeform 369"/>
              <p:cNvSpPr>
                <a:spLocks/>
              </p:cNvSpPr>
              <p:nvPr/>
            </p:nvSpPr>
            <p:spPr bwMode="gray">
              <a:xfrm>
                <a:off x="-1277" y="3297"/>
                <a:ext cx="520" cy="454"/>
              </a:xfrm>
              <a:custGeom>
                <a:avLst/>
                <a:gdLst>
                  <a:gd name="T0" fmla="*/ 104 w 220"/>
                  <a:gd name="T1" fmla="*/ 178 h 192"/>
                  <a:gd name="T2" fmla="*/ 63 w 220"/>
                  <a:gd name="T3" fmla="*/ 163 h 192"/>
                  <a:gd name="T4" fmla="*/ 14 w 220"/>
                  <a:gd name="T5" fmla="*/ 63 h 192"/>
                  <a:gd name="T6" fmla="*/ 113 w 220"/>
                  <a:gd name="T7" fmla="*/ 14 h 192"/>
                  <a:gd name="T8" fmla="*/ 115 w 220"/>
                  <a:gd name="T9" fmla="*/ 14 h 192"/>
                  <a:gd name="T10" fmla="*/ 155 w 220"/>
                  <a:gd name="T11" fmla="*/ 27 h 192"/>
                  <a:gd name="T12" fmla="*/ 155 w 220"/>
                  <a:gd name="T13" fmla="*/ 27 h 192"/>
                  <a:gd name="T14" fmla="*/ 206 w 220"/>
                  <a:gd name="T15" fmla="*/ 128 h 192"/>
                  <a:gd name="T16" fmla="*/ 106 w 220"/>
                  <a:gd name="T17" fmla="*/ 179 h 192"/>
                  <a:gd name="T18" fmla="*/ 104 w 220"/>
                  <a:gd name="T19" fmla="*/ 1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192">
                    <a:moveTo>
                      <a:pt x="104" y="178"/>
                    </a:moveTo>
                    <a:cubicBezTo>
                      <a:pt x="63" y="163"/>
                      <a:pt x="63" y="163"/>
                      <a:pt x="63" y="163"/>
                    </a:cubicBezTo>
                    <a:cubicBezTo>
                      <a:pt x="21" y="149"/>
                      <a:pt x="0" y="104"/>
                      <a:pt x="14" y="63"/>
                    </a:cubicBezTo>
                    <a:cubicBezTo>
                      <a:pt x="28" y="22"/>
                      <a:pt x="72" y="0"/>
                      <a:pt x="113" y="14"/>
                    </a:cubicBezTo>
                    <a:cubicBezTo>
                      <a:pt x="115" y="14"/>
                      <a:pt x="115" y="14"/>
                      <a:pt x="115" y="14"/>
                    </a:cubicBezTo>
                    <a:cubicBezTo>
                      <a:pt x="155" y="27"/>
                      <a:pt x="155" y="27"/>
                      <a:pt x="155" y="27"/>
                    </a:cubicBezTo>
                    <a:cubicBezTo>
                      <a:pt x="155" y="27"/>
                      <a:pt x="155" y="27"/>
                      <a:pt x="155" y="27"/>
                    </a:cubicBezTo>
                    <a:cubicBezTo>
                      <a:pt x="197" y="41"/>
                      <a:pt x="220" y="86"/>
                      <a:pt x="206" y="128"/>
                    </a:cubicBezTo>
                    <a:cubicBezTo>
                      <a:pt x="192" y="170"/>
                      <a:pt x="147" y="192"/>
                      <a:pt x="106" y="179"/>
                    </a:cubicBezTo>
                    <a:cubicBezTo>
                      <a:pt x="105" y="178"/>
                      <a:pt x="105" y="178"/>
                      <a:pt x="104" y="17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34" name="Freeform 370"/>
              <p:cNvSpPr>
                <a:spLocks/>
              </p:cNvSpPr>
              <p:nvPr/>
            </p:nvSpPr>
            <p:spPr bwMode="gray">
              <a:xfrm>
                <a:off x="-1948" y="3012"/>
                <a:ext cx="498" cy="456"/>
              </a:xfrm>
              <a:custGeom>
                <a:avLst/>
                <a:gdLst>
                  <a:gd name="T0" fmla="*/ 89 w 211"/>
                  <a:gd name="T1" fmla="*/ 173 h 193"/>
                  <a:gd name="T2" fmla="*/ 70 w 211"/>
                  <a:gd name="T3" fmla="*/ 163 h 193"/>
                  <a:gd name="T4" fmla="*/ 50 w 211"/>
                  <a:gd name="T5" fmla="*/ 152 h 193"/>
                  <a:gd name="T6" fmla="*/ 20 w 211"/>
                  <a:gd name="T7" fmla="*/ 50 h 193"/>
                  <a:gd name="T8" fmla="*/ 120 w 211"/>
                  <a:gd name="T9" fmla="*/ 19 h 193"/>
                  <a:gd name="T10" fmla="*/ 121 w 211"/>
                  <a:gd name="T11" fmla="*/ 20 h 193"/>
                  <a:gd name="T12" fmla="*/ 140 w 211"/>
                  <a:gd name="T13" fmla="*/ 29 h 193"/>
                  <a:gd name="T14" fmla="*/ 158 w 211"/>
                  <a:gd name="T15" fmla="*/ 38 h 193"/>
                  <a:gd name="T16" fmla="*/ 159 w 211"/>
                  <a:gd name="T17" fmla="*/ 38 h 193"/>
                  <a:gd name="T18" fmla="*/ 193 w 211"/>
                  <a:gd name="T19" fmla="*/ 140 h 193"/>
                  <a:gd name="T20" fmla="*/ 91 w 211"/>
                  <a:gd name="T21" fmla="*/ 174 h 193"/>
                  <a:gd name="T22" fmla="*/ 89 w 211"/>
                  <a:gd name="T23" fmla="*/ 17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193">
                    <a:moveTo>
                      <a:pt x="89" y="173"/>
                    </a:moveTo>
                    <a:cubicBezTo>
                      <a:pt x="70" y="163"/>
                      <a:pt x="70" y="163"/>
                      <a:pt x="70" y="163"/>
                    </a:cubicBezTo>
                    <a:cubicBezTo>
                      <a:pt x="50" y="152"/>
                      <a:pt x="50" y="152"/>
                      <a:pt x="50" y="152"/>
                    </a:cubicBezTo>
                    <a:cubicBezTo>
                      <a:pt x="13" y="132"/>
                      <a:pt x="0" y="86"/>
                      <a:pt x="20" y="50"/>
                    </a:cubicBezTo>
                    <a:cubicBezTo>
                      <a:pt x="39" y="14"/>
                      <a:pt x="84" y="0"/>
                      <a:pt x="120" y="19"/>
                    </a:cubicBezTo>
                    <a:cubicBezTo>
                      <a:pt x="121" y="20"/>
                      <a:pt x="121" y="20"/>
                      <a:pt x="121" y="20"/>
                    </a:cubicBezTo>
                    <a:cubicBezTo>
                      <a:pt x="140" y="29"/>
                      <a:pt x="140" y="29"/>
                      <a:pt x="140" y="29"/>
                    </a:cubicBezTo>
                    <a:cubicBezTo>
                      <a:pt x="158" y="38"/>
                      <a:pt x="158" y="38"/>
                      <a:pt x="158" y="38"/>
                    </a:cubicBezTo>
                    <a:cubicBezTo>
                      <a:pt x="159" y="38"/>
                      <a:pt x="159" y="38"/>
                      <a:pt x="159" y="38"/>
                    </a:cubicBezTo>
                    <a:cubicBezTo>
                      <a:pt x="196" y="57"/>
                      <a:pt x="211" y="103"/>
                      <a:pt x="193" y="140"/>
                    </a:cubicBezTo>
                    <a:cubicBezTo>
                      <a:pt x="174" y="178"/>
                      <a:pt x="129" y="193"/>
                      <a:pt x="91" y="174"/>
                    </a:cubicBezTo>
                    <a:cubicBezTo>
                      <a:pt x="91" y="174"/>
                      <a:pt x="90" y="174"/>
                      <a:pt x="89" y="1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35" name="Freeform 371"/>
              <p:cNvSpPr>
                <a:spLocks/>
              </p:cNvSpPr>
              <p:nvPr/>
            </p:nvSpPr>
            <p:spPr bwMode="gray">
              <a:xfrm>
                <a:off x="-2517" y="2584"/>
                <a:ext cx="441" cy="449"/>
              </a:xfrm>
              <a:custGeom>
                <a:avLst/>
                <a:gdLst>
                  <a:gd name="T0" fmla="*/ 57 w 187"/>
                  <a:gd name="T1" fmla="*/ 160 h 190"/>
                  <a:gd name="T2" fmla="*/ 49 w 187"/>
                  <a:gd name="T3" fmla="*/ 152 h 190"/>
                  <a:gd name="T4" fmla="*/ 41 w 187"/>
                  <a:gd name="T5" fmla="*/ 143 h 190"/>
                  <a:gd name="T6" fmla="*/ 25 w 187"/>
                  <a:gd name="T7" fmla="*/ 124 h 190"/>
                  <a:gd name="T8" fmla="*/ 34 w 187"/>
                  <a:gd name="T9" fmla="*/ 25 h 190"/>
                  <a:gd name="T10" fmla="*/ 132 w 187"/>
                  <a:gd name="T11" fmla="*/ 32 h 190"/>
                  <a:gd name="T12" fmla="*/ 133 w 187"/>
                  <a:gd name="T13" fmla="*/ 33 h 190"/>
                  <a:gd name="T14" fmla="*/ 145 w 187"/>
                  <a:gd name="T15" fmla="*/ 47 h 190"/>
                  <a:gd name="T16" fmla="*/ 151 w 187"/>
                  <a:gd name="T17" fmla="*/ 53 h 190"/>
                  <a:gd name="T18" fmla="*/ 159 w 187"/>
                  <a:gd name="T19" fmla="*/ 60 h 190"/>
                  <a:gd name="T20" fmla="*/ 159 w 187"/>
                  <a:gd name="T21" fmla="*/ 162 h 190"/>
                  <a:gd name="T22" fmla="*/ 58 w 187"/>
                  <a:gd name="T23" fmla="*/ 162 h 190"/>
                  <a:gd name="T24" fmla="*/ 57 w 187"/>
                  <a:gd name="T25" fmla="*/ 16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 h="190">
                    <a:moveTo>
                      <a:pt x="57" y="160"/>
                    </a:moveTo>
                    <a:cubicBezTo>
                      <a:pt x="49" y="152"/>
                      <a:pt x="49" y="152"/>
                      <a:pt x="49" y="152"/>
                    </a:cubicBezTo>
                    <a:cubicBezTo>
                      <a:pt x="41" y="143"/>
                      <a:pt x="41" y="143"/>
                      <a:pt x="41" y="143"/>
                    </a:cubicBezTo>
                    <a:cubicBezTo>
                      <a:pt x="35" y="137"/>
                      <a:pt x="30" y="131"/>
                      <a:pt x="25" y="124"/>
                    </a:cubicBezTo>
                    <a:cubicBezTo>
                      <a:pt x="0" y="94"/>
                      <a:pt x="4" y="50"/>
                      <a:pt x="34" y="25"/>
                    </a:cubicBezTo>
                    <a:cubicBezTo>
                      <a:pt x="63" y="0"/>
                      <a:pt x="107" y="4"/>
                      <a:pt x="132" y="32"/>
                    </a:cubicBezTo>
                    <a:cubicBezTo>
                      <a:pt x="133" y="33"/>
                      <a:pt x="133" y="33"/>
                      <a:pt x="133" y="33"/>
                    </a:cubicBezTo>
                    <a:cubicBezTo>
                      <a:pt x="137" y="37"/>
                      <a:pt x="141" y="42"/>
                      <a:pt x="145" y="47"/>
                    </a:cubicBezTo>
                    <a:cubicBezTo>
                      <a:pt x="151" y="53"/>
                      <a:pt x="151" y="53"/>
                      <a:pt x="151" y="53"/>
                    </a:cubicBezTo>
                    <a:cubicBezTo>
                      <a:pt x="159" y="60"/>
                      <a:pt x="159" y="60"/>
                      <a:pt x="159" y="60"/>
                    </a:cubicBezTo>
                    <a:cubicBezTo>
                      <a:pt x="187" y="88"/>
                      <a:pt x="187" y="133"/>
                      <a:pt x="159" y="162"/>
                    </a:cubicBezTo>
                    <a:cubicBezTo>
                      <a:pt x="132" y="190"/>
                      <a:pt x="86" y="190"/>
                      <a:pt x="58" y="162"/>
                    </a:cubicBezTo>
                    <a:cubicBezTo>
                      <a:pt x="58" y="161"/>
                      <a:pt x="57" y="161"/>
                      <a:pt x="57" y="1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36" name="Freeform 372"/>
              <p:cNvSpPr>
                <a:spLocks/>
              </p:cNvSpPr>
              <p:nvPr/>
            </p:nvSpPr>
            <p:spPr bwMode="gray">
              <a:xfrm>
                <a:off x="-2694" y="1913"/>
                <a:ext cx="366" cy="442"/>
              </a:xfrm>
              <a:custGeom>
                <a:avLst/>
                <a:gdLst>
                  <a:gd name="T0" fmla="*/ 6 w 155"/>
                  <a:gd name="T1" fmla="*/ 103 h 187"/>
                  <a:gd name="T2" fmla="*/ 9 w 155"/>
                  <a:gd name="T3" fmla="*/ 92 h 187"/>
                  <a:gd name="T4" fmla="*/ 12 w 155"/>
                  <a:gd name="T5" fmla="*/ 78 h 187"/>
                  <a:gd name="T6" fmla="*/ 20 w 155"/>
                  <a:gd name="T7" fmla="*/ 52 h 187"/>
                  <a:gd name="T8" fmla="*/ 103 w 155"/>
                  <a:gd name="T9" fmla="*/ 11 h 187"/>
                  <a:gd name="T10" fmla="*/ 145 w 155"/>
                  <a:gd name="T11" fmla="*/ 92 h 187"/>
                  <a:gd name="T12" fmla="*/ 144 w 155"/>
                  <a:gd name="T13" fmla="*/ 93 h 187"/>
                  <a:gd name="T14" fmla="*/ 140 w 155"/>
                  <a:gd name="T15" fmla="*/ 109 h 187"/>
                  <a:gd name="T16" fmla="*/ 139 w 155"/>
                  <a:gd name="T17" fmla="*/ 116 h 187"/>
                  <a:gd name="T18" fmla="*/ 137 w 155"/>
                  <a:gd name="T19" fmla="*/ 127 h 187"/>
                  <a:gd name="T20" fmla="*/ 61 w 155"/>
                  <a:gd name="T21" fmla="*/ 181 h 187"/>
                  <a:gd name="T22" fmla="*/ 6 w 155"/>
                  <a:gd name="T23" fmla="*/ 105 h 187"/>
                  <a:gd name="T24" fmla="*/ 6 w 155"/>
                  <a:gd name="T25"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87">
                    <a:moveTo>
                      <a:pt x="6" y="103"/>
                    </a:moveTo>
                    <a:cubicBezTo>
                      <a:pt x="9" y="92"/>
                      <a:pt x="9" y="92"/>
                      <a:pt x="9" y="92"/>
                    </a:cubicBezTo>
                    <a:cubicBezTo>
                      <a:pt x="12" y="78"/>
                      <a:pt x="12" y="78"/>
                      <a:pt x="12" y="78"/>
                    </a:cubicBezTo>
                    <a:cubicBezTo>
                      <a:pt x="14" y="69"/>
                      <a:pt x="17" y="61"/>
                      <a:pt x="20" y="52"/>
                    </a:cubicBezTo>
                    <a:cubicBezTo>
                      <a:pt x="31" y="18"/>
                      <a:pt x="69" y="0"/>
                      <a:pt x="103" y="11"/>
                    </a:cubicBezTo>
                    <a:cubicBezTo>
                      <a:pt x="136" y="23"/>
                      <a:pt x="155" y="58"/>
                      <a:pt x="145" y="92"/>
                    </a:cubicBezTo>
                    <a:cubicBezTo>
                      <a:pt x="144" y="93"/>
                      <a:pt x="144" y="93"/>
                      <a:pt x="144" y="93"/>
                    </a:cubicBezTo>
                    <a:cubicBezTo>
                      <a:pt x="143" y="99"/>
                      <a:pt x="141" y="104"/>
                      <a:pt x="140" y="109"/>
                    </a:cubicBezTo>
                    <a:cubicBezTo>
                      <a:pt x="139" y="116"/>
                      <a:pt x="139" y="116"/>
                      <a:pt x="139" y="116"/>
                    </a:cubicBezTo>
                    <a:cubicBezTo>
                      <a:pt x="137" y="127"/>
                      <a:pt x="137" y="127"/>
                      <a:pt x="137" y="127"/>
                    </a:cubicBezTo>
                    <a:cubicBezTo>
                      <a:pt x="131" y="163"/>
                      <a:pt x="97" y="187"/>
                      <a:pt x="61" y="181"/>
                    </a:cubicBezTo>
                    <a:cubicBezTo>
                      <a:pt x="25" y="176"/>
                      <a:pt x="0" y="141"/>
                      <a:pt x="6" y="105"/>
                    </a:cubicBezTo>
                    <a:cubicBezTo>
                      <a:pt x="6" y="104"/>
                      <a:pt x="6" y="103"/>
                      <a:pt x="6" y="1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37" name="Freeform 373"/>
              <p:cNvSpPr>
                <a:spLocks/>
              </p:cNvSpPr>
              <p:nvPr/>
            </p:nvSpPr>
            <p:spPr bwMode="gray">
              <a:xfrm>
                <a:off x="-2279" y="1370"/>
                <a:ext cx="402" cy="383"/>
              </a:xfrm>
              <a:custGeom>
                <a:avLst/>
                <a:gdLst>
                  <a:gd name="T0" fmla="*/ 33 w 170"/>
                  <a:gd name="T1" fmla="*/ 45 h 162"/>
                  <a:gd name="T2" fmla="*/ 51 w 170"/>
                  <a:gd name="T3" fmla="*/ 32 h 162"/>
                  <a:gd name="T4" fmla="*/ 70 w 170"/>
                  <a:gd name="T5" fmla="*/ 19 h 162"/>
                  <a:gd name="T6" fmla="*/ 152 w 170"/>
                  <a:gd name="T7" fmla="*/ 34 h 162"/>
                  <a:gd name="T8" fmla="*/ 139 w 170"/>
                  <a:gd name="T9" fmla="*/ 115 h 162"/>
                  <a:gd name="T10" fmla="*/ 139 w 170"/>
                  <a:gd name="T11" fmla="*/ 116 h 162"/>
                  <a:gd name="T12" fmla="*/ 123 w 170"/>
                  <a:gd name="T13" fmla="*/ 128 h 162"/>
                  <a:gd name="T14" fmla="*/ 107 w 170"/>
                  <a:gd name="T15" fmla="*/ 141 h 162"/>
                  <a:gd name="T16" fmla="*/ 106 w 170"/>
                  <a:gd name="T17" fmla="*/ 141 h 162"/>
                  <a:gd name="T18" fmla="*/ 21 w 170"/>
                  <a:gd name="T19" fmla="*/ 132 h 162"/>
                  <a:gd name="T20" fmla="*/ 31 w 170"/>
                  <a:gd name="T21" fmla="*/ 47 h 162"/>
                  <a:gd name="T22" fmla="*/ 33 w 170"/>
                  <a:gd name="T23" fmla="*/ 4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162">
                    <a:moveTo>
                      <a:pt x="33" y="45"/>
                    </a:moveTo>
                    <a:cubicBezTo>
                      <a:pt x="51" y="32"/>
                      <a:pt x="51" y="32"/>
                      <a:pt x="51" y="32"/>
                    </a:cubicBezTo>
                    <a:cubicBezTo>
                      <a:pt x="57" y="27"/>
                      <a:pt x="63" y="23"/>
                      <a:pt x="70" y="19"/>
                    </a:cubicBezTo>
                    <a:cubicBezTo>
                      <a:pt x="97" y="0"/>
                      <a:pt x="134" y="7"/>
                      <a:pt x="152" y="34"/>
                    </a:cubicBezTo>
                    <a:cubicBezTo>
                      <a:pt x="170" y="61"/>
                      <a:pt x="164" y="96"/>
                      <a:pt x="139" y="115"/>
                    </a:cubicBezTo>
                    <a:cubicBezTo>
                      <a:pt x="139" y="116"/>
                      <a:pt x="139" y="116"/>
                      <a:pt x="139" y="116"/>
                    </a:cubicBezTo>
                    <a:cubicBezTo>
                      <a:pt x="123" y="128"/>
                      <a:pt x="123" y="128"/>
                      <a:pt x="123" y="128"/>
                    </a:cubicBezTo>
                    <a:cubicBezTo>
                      <a:pt x="107" y="141"/>
                      <a:pt x="107" y="141"/>
                      <a:pt x="107" y="141"/>
                    </a:cubicBezTo>
                    <a:cubicBezTo>
                      <a:pt x="106" y="141"/>
                      <a:pt x="106" y="141"/>
                      <a:pt x="106" y="141"/>
                    </a:cubicBezTo>
                    <a:cubicBezTo>
                      <a:pt x="80" y="162"/>
                      <a:pt x="42" y="158"/>
                      <a:pt x="21" y="132"/>
                    </a:cubicBezTo>
                    <a:cubicBezTo>
                      <a:pt x="0" y="106"/>
                      <a:pt x="5" y="68"/>
                      <a:pt x="31" y="47"/>
                    </a:cubicBezTo>
                    <a:cubicBezTo>
                      <a:pt x="31" y="46"/>
                      <a:pt x="32" y="46"/>
                      <a:pt x="33" y="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38" name="Freeform 374"/>
              <p:cNvSpPr>
                <a:spLocks/>
              </p:cNvSpPr>
              <p:nvPr/>
            </p:nvSpPr>
            <p:spPr bwMode="gray">
              <a:xfrm>
                <a:off x="-1622" y="1042"/>
                <a:ext cx="376" cy="321"/>
              </a:xfrm>
              <a:custGeom>
                <a:avLst/>
                <a:gdLst>
                  <a:gd name="T0" fmla="*/ 40 w 159"/>
                  <a:gd name="T1" fmla="*/ 27 h 136"/>
                  <a:gd name="T2" fmla="*/ 81 w 159"/>
                  <a:gd name="T3" fmla="*/ 10 h 136"/>
                  <a:gd name="T4" fmla="*/ 149 w 159"/>
                  <a:gd name="T5" fmla="*/ 39 h 136"/>
                  <a:gd name="T6" fmla="*/ 123 w 159"/>
                  <a:gd name="T7" fmla="*/ 106 h 136"/>
                  <a:gd name="T8" fmla="*/ 121 w 159"/>
                  <a:gd name="T9" fmla="*/ 106 h 136"/>
                  <a:gd name="T10" fmla="*/ 83 w 159"/>
                  <a:gd name="T11" fmla="*/ 124 h 136"/>
                  <a:gd name="T12" fmla="*/ 82 w 159"/>
                  <a:gd name="T13" fmla="*/ 124 h 136"/>
                  <a:gd name="T14" fmla="*/ 12 w 159"/>
                  <a:gd name="T15" fmla="*/ 98 h 136"/>
                  <a:gd name="T16" fmla="*/ 38 w 159"/>
                  <a:gd name="T17" fmla="*/ 28 h 136"/>
                  <a:gd name="T18" fmla="*/ 40 w 159"/>
                  <a:gd name="T19" fmla="*/ 2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36">
                    <a:moveTo>
                      <a:pt x="40" y="27"/>
                    </a:moveTo>
                    <a:cubicBezTo>
                      <a:pt x="81" y="10"/>
                      <a:pt x="81" y="10"/>
                      <a:pt x="81" y="10"/>
                    </a:cubicBezTo>
                    <a:cubicBezTo>
                      <a:pt x="108" y="0"/>
                      <a:pt x="138" y="12"/>
                      <a:pt x="149" y="39"/>
                    </a:cubicBezTo>
                    <a:cubicBezTo>
                      <a:pt x="159" y="65"/>
                      <a:pt x="147" y="94"/>
                      <a:pt x="123" y="106"/>
                    </a:cubicBezTo>
                    <a:cubicBezTo>
                      <a:pt x="121" y="106"/>
                      <a:pt x="121" y="106"/>
                      <a:pt x="121" y="106"/>
                    </a:cubicBezTo>
                    <a:cubicBezTo>
                      <a:pt x="83" y="124"/>
                      <a:pt x="83" y="124"/>
                      <a:pt x="83" y="124"/>
                    </a:cubicBezTo>
                    <a:cubicBezTo>
                      <a:pt x="82" y="124"/>
                      <a:pt x="82" y="124"/>
                      <a:pt x="82" y="124"/>
                    </a:cubicBezTo>
                    <a:cubicBezTo>
                      <a:pt x="56" y="136"/>
                      <a:pt x="24" y="125"/>
                      <a:pt x="12" y="98"/>
                    </a:cubicBezTo>
                    <a:cubicBezTo>
                      <a:pt x="0" y="71"/>
                      <a:pt x="11" y="40"/>
                      <a:pt x="38" y="28"/>
                    </a:cubicBezTo>
                    <a:cubicBezTo>
                      <a:pt x="39" y="27"/>
                      <a:pt x="40" y="27"/>
                      <a:pt x="40" y="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39" name="Freeform 375"/>
              <p:cNvSpPr>
                <a:spLocks/>
              </p:cNvSpPr>
              <p:nvPr/>
            </p:nvSpPr>
            <p:spPr bwMode="gray">
              <a:xfrm>
                <a:off x="-906" y="822"/>
                <a:ext cx="335" cy="267"/>
              </a:xfrm>
              <a:custGeom>
                <a:avLst/>
                <a:gdLst>
                  <a:gd name="T0" fmla="*/ 40 w 142"/>
                  <a:gd name="T1" fmla="*/ 18 h 113"/>
                  <a:gd name="T2" fmla="*/ 82 w 142"/>
                  <a:gd name="T3" fmla="*/ 6 h 113"/>
                  <a:gd name="T4" fmla="*/ 136 w 142"/>
                  <a:gd name="T5" fmla="*/ 38 h 113"/>
                  <a:gd name="T6" fmla="*/ 107 w 142"/>
                  <a:gd name="T7" fmla="*/ 92 h 113"/>
                  <a:gd name="T8" fmla="*/ 106 w 142"/>
                  <a:gd name="T9" fmla="*/ 92 h 113"/>
                  <a:gd name="T10" fmla="*/ 65 w 142"/>
                  <a:gd name="T11" fmla="*/ 105 h 113"/>
                  <a:gd name="T12" fmla="*/ 65 w 142"/>
                  <a:gd name="T13" fmla="*/ 105 h 113"/>
                  <a:gd name="T14" fmla="*/ 8 w 142"/>
                  <a:gd name="T15" fmla="*/ 75 h 113"/>
                  <a:gd name="T16" fmla="*/ 37 w 142"/>
                  <a:gd name="T17" fmla="*/ 18 h 113"/>
                  <a:gd name="T18" fmla="*/ 40 w 142"/>
                  <a:gd name="T19" fmla="*/ 1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13">
                    <a:moveTo>
                      <a:pt x="40" y="18"/>
                    </a:moveTo>
                    <a:cubicBezTo>
                      <a:pt x="82" y="6"/>
                      <a:pt x="82" y="6"/>
                      <a:pt x="82" y="6"/>
                    </a:cubicBezTo>
                    <a:cubicBezTo>
                      <a:pt x="105" y="0"/>
                      <a:pt x="130" y="14"/>
                      <a:pt x="136" y="38"/>
                    </a:cubicBezTo>
                    <a:cubicBezTo>
                      <a:pt x="142" y="61"/>
                      <a:pt x="129" y="84"/>
                      <a:pt x="107" y="92"/>
                    </a:cubicBezTo>
                    <a:cubicBezTo>
                      <a:pt x="106" y="92"/>
                      <a:pt x="106" y="92"/>
                      <a:pt x="106" y="92"/>
                    </a:cubicBezTo>
                    <a:cubicBezTo>
                      <a:pt x="65" y="105"/>
                      <a:pt x="65" y="105"/>
                      <a:pt x="65" y="105"/>
                    </a:cubicBezTo>
                    <a:cubicBezTo>
                      <a:pt x="65" y="105"/>
                      <a:pt x="65" y="105"/>
                      <a:pt x="65" y="105"/>
                    </a:cubicBezTo>
                    <a:cubicBezTo>
                      <a:pt x="41" y="113"/>
                      <a:pt x="16" y="99"/>
                      <a:pt x="8" y="75"/>
                    </a:cubicBezTo>
                    <a:cubicBezTo>
                      <a:pt x="0" y="51"/>
                      <a:pt x="14" y="26"/>
                      <a:pt x="37" y="18"/>
                    </a:cubicBezTo>
                    <a:cubicBezTo>
                      <a:pt x="38" y="18"/>
                      <a:pt x="39" y="18"/>
                      <a:pt x="40"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40" name="Freeform 376"/>
              <p:cNvSpPr>
                <a:spLocks/>
              </p:cNvSpPr>
              <p:nvPr/>
            </p:nvSpPr>
            <p:spPr bwMode="gray">
              <a:xfrm>
                <a:off x="-162" y="678"/>
                <a:ext cx="283" cy="203"/>
              </a:xfrm>
              <a:custGeom>
                <a:avLst/>
                <a:gdLst>
                  <a:gd name="T0" fmla="*/ 34 w 120"/>
                  <a:gd name="T1" fmla="*/ 11 h 86"/>
                  <a:gd name="T2" fmla="*/ 76 w 120"/>
                  <a:gd name="T3" fmla="*/ 3 h 86"/>
                  <a:gd name="T4" fmla="*/ 117 w 120"/>
                  <a:gd name="T5" fmla="*/ 32 h 86"/>
                  <a:gd name="T6" fmla="*/ 90 w 120"/>
                  <a:gd name="T7" fmla="*/ 72 h 86"/>
                  <a:gd name="T8" fmla="*/ 90 w 120"/>
                  <a:gd name="T9" fmla="*/ 72 h 86"/>
                  <a:gd name="T10" fmla="*/ 48 w 120"/>
                  <a:gd name="T11" fmla="*/ 82 h 86"/>
                  <a:gd name="T12" fmla="*/ 48 w 120"/>
                  <a:gd name="T13" fmla="*/ 82 h 86"/>
                  <a:gd name="T14" fmla="*/ 4 w 120"/>
                  <a:gd name="T15" fmla="*/ 55 h 86"/>
                  <a:gd name="T16" fmla="*/ 31 w 120"/>
                  <a:gd name="T17" fmla="*/ 11 h 86"/>
                  <a:gd name="T18" fmla="*/ 34 w 120"/>
                  <a:gd name="T19" fmla="*/ 1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6">
                    <a:moveTo>
                      <a:pt x="34" y="11"/>
                    </a:moveTo>
                    <a:cubicBezTo>
                      <a:pt x="76" y="3"/>
                      <a:pt x="76" y="3"/>
                      <a:pt x="76" y="3"/>
                    </a:cubicBezTo>
                    <a:cubicBezTo>
                      <a:pt x="95" y="0"/>
                      <a:pt x="113" y="13"/>
                      <a:pt x="117" y="32"/>
                    </a:cubicBezTo>
                    <a:cubicBezTo>
                      <a:pt x="120" y="50"/>
                      <a:pt x="108" y="68"/>
                      <a:pt x="90" y="72"/>
                    </a:cubicBezTo>
                    <a:cubicBezTo>
                      <a:pt x="90" y="72"/>
                      <a:pt x="90" y="72"/>
                      <a:pt x="90" y="72"/>
                    </a:cubicBezTo>
                    <a:cubicBezTo>
                      <a:pt x="48" y="82"/>
                      <a:pt x="48" y="82"/>
                      <a:pt x="48" y="82"/>
                    </a:cubicBezTo>
                    <a:cubicBezTo>
                      <a:pt x="48" y="82"/>
                      <a:pt x="48" y="82"/>
                      <a:pt x="48" y="82"/>
                    </a:cubicBezTo>
                    <a:cubicBezTo>
                      <a:pt x="29" y="86"/>
                      <a:pt x="9" y="74"/>
                      <a:pt x="4" y="55"/>
                    </a:cubicBezTo>
                    <a:cubicBezTo>
                      <a:pt x="0" y="35"/>
                      <a:pt x="12" y="16"/>
                      <a:pt x="31" y="11"/>
                    </a:cubicBezTo>
                    <a:cubicBezTo>
                      <a:pt x="32" y="11"/>
                      <a:pt x="33" y="11"/>
                      <a:pt x="34"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41" name="Freeform 377"/>
              <p:cNvSpPr>
                <a:spLocks/>
              </p:cNvSpPr>
              <p:nvPr/>
            </p:nvSpPr>
            <p:spPr bwMode="gray">
              <a:xfrm>
                <a:off x="591" y="586"/>
                <a:ext cx="232" cy="144"/>
              </a:xfrm>
              <a:custGeom>
                <a:avLst/>
                <a:gdLst>
                  <a:gd name="T0" fmla="*/ 27 w 98"/>
                  <a:gd name="T1" fmla="*/ 6 h 61"/>
                  <a:gd name="T2" fmla="*/ 70 w 98"/>
                  <a:gd name="T3" fmla="*/ 1 h 61"/>
                  <a:gd name="T4" fmla="*/ 97 w 98"/>
                  <a:gd name="T5" fmla="*/ 24 h 61"/>
                  <a:gd name="T6" fmla="*/ 76 w 98"/>
                  <a:gd name="T7" fmla="*/ 51 h 61"/>
                  <a:gd name="T8" fmla="*/ 76 w 98"/>
                  <a:gd name="T9" fmla="*/ 51 h 61"/>
                  <a:gd name="T10" fmla="*/ 34 w 98"/>
                  <a:gd name="T11" fmla="*/ 58 h 61"/>
                  <a:gd name="T12" fmla="*/ 34 w 98"/>
                  <a:gd name="T13" fmla="*/ 58 h 61"/>
                  <a:gd name="T14" fmla="*/ 3 w 98"/>
                  <a:gd name="T15" fmla="*/ 37 h 61"/>
                  <a:gd name="T16" fmla="*/ 25 w 98"/>
                  <a:gd name="T17" fmla="*/ 6 h 61"/>
                  <a:gd name="T18" fmla="*/ 27 w 98"/>
                  <a:gd name="T19" fmla="*/ 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61">
                    <a:moveTo>
                      <a:pt x="27" y="6"/>
                    </a:moveTo>
                    <a:cubicBezTo>
                      <a:pt x="70" y="1"/>
                      <a:pt x="70" y="1"/>
                      <a:pt x="70" y="1"/>
                    </a:cubicBezTo>
                    <a:cubicBezTo>
                      <a:pt x="83" y="0"/>
                      <a:pt x="96" y="10"/>
                      <a:pt x="97" y="24"/>
                    </a:cubicBezTo>
                    <a:cubicBezTo>
                      <a:pt x="98" y="37"/>
                      <a:pt x="89" y="48"/>
                      <a:pt x="76" y="51"/>
                    </a:cubicBezTo>
                    <a:cubicBezTo>
                      <a:pt x="76" y="51"/>
                      <a:pt x="76" y="51"/>
                      <a:pt x="76" y="51"/>
                    </a:cubicBezTo>
                    <a:cubicBezTo>
                      <a:pt x="34" y="58"/>
                      <a:pt x="34" y="58"/>
                      <a:pt x="34" y="58"/>
                    </a:cubicBezTo>
                    <a:cubicBezTo>
                      <a:pt x="34" y="58"/>
                      <a:pt x="34" y="58"/>
                      <a:pt x="34" y="58"/>
                    </a:cubicBezTo>
                    <a:cubicBezTo>
                      <a:pt x="19" y="61"/>
                      <a:pt x="6" y="51"/>
                      <a:pt x="3" y="37"/>
                    </a:cubicBezTo>
                    <a:cubicBezTo>
                      <a:pt x="0" y="22"/>
                      <a:pt x="10" y="8"/>
                      <a:pt x="25" y="6"/>
                    </a:cubicBezTo>
                    <a:cubicBezTo>
                      <a:pt x="25" y="6"/>
                      <a:pt x="26" y="6"/>
                      <a:pt x="2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42" name="Freeform 378"/>
              <p:cNvSpPr>
                <a:spLocks/>
              </p:cNvSpPr>
              <p:nvPr/>
            </p:nvSpPr>
            <p:spPr bwMode="gray">
              <a:xfrm>
                <a:off x="1359" y="541"/>
                <a:ext cx="170" cy="75"/>
              </a:xfrm>
              <a:custGeom>
                <a:avLst/>
                <a:gdLst>
                  <a:gd name="T0" fmla="*/ 15 w 72"/>
                  <a:gd name="T1" fmla="*/ 2 h 32"/>
                  <a:gd name="T2" fmla="*/ 58 w 72"/>
                  <a:gd name="T3" fmla="*/ 0 h 32"/>
                  <a:gd name="T4" fmla="*/ 72 w 72"/>
                  <a:gd name="T5" fmla="*/ 13 h 32"/>
                  <a:gd name="T6" fmla="*/ 60 w 72"/>
                  <a:gd name="T7" fmla="*/ 26 h 32"/>
                  <a:gd name="T8" fmla="*/ 17 w 72"/>
                  <a:gd name="T9" fmla="*/ 31 h 32"/>
                  <a:gd name="T10" fmla="*/ 1 w 72"/>
                  <a:gd name="T11" fmla="*/ 18 h 32"/>
                  <a:gd name="T12" fmla="*/ 14 w 72"/>
                  <a:gd name="T13" fmla="*/ 2 h 32"/>
                  <a:gd name="T14" fmla="*/ 15 w 72"/>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32">
                    <a:moveTo>
                      <a:pt x="15" y="2"/>
                    </a:moveTo>
                    <a:cubicBezTo>
                      <a:pt x="58" y="0"/>
                      <a:pt x="58" y="0"/>
                      <a:pt x="58" y="0"/>
                    </a:cubicBezTo>
                    <a:cubicBezTo>
                      <a:pt x="65" y="0"/>
                      <a:pt x="72" y="5"/>
                      <a:pt x="72" y="13"/>
                    </a:cubicBezTo>
                    <a:cubicBezTo>
                      <a:pt x="72" y="20"/>
                      <a:pt x="67" y="25"/>
                      <a:pt x="60" y="26"/>
                    </a:cubicBezTo>
                    <a:cubicBezTo>
                      <a:pt x="17" y="31"/>
                      <a:pt x="17" y="31"/>
                      <a:pt x="17" y="31"/>
                    </a:cubicBezTo>
                    <a:cubicBezTo>
                      <a:pt x="9" y="32"/>
                      <a:pt x="2" y="26"/>
                      <a:pt x="1" y="18"/>
                    </a:cubicBezTo>
                    <a:cubicBezTo>
                      <a:pt x="0" y="10"/>
                      <a:pt x="6" y="3"/>
                      <a:pt x="14" y="2"/>
                    </a:cubicBezTo>
                    <a:cubicBezTo>
                      <a:pt x="14" y="2"/>
                      <a:pt x="15" y="2"/>
                      <a:pt x="1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43" name="Freeform 379"/>
              <p:cNvSpPr>
                <a:spLocks/>
              </p:cNvSpPr>
              <p:nvPr/>
            </p:nvSpPr>
            <p:spPr bwMode="gray">
              <a:xfrm>
                <a:off x="2134" y="536"/>
                <a:ext cx="54" cy="5"/>
              </a:xfrm>
              <a:custGeom>
                <a:avLst/>
                <a:gdLst>
                  <a:gd name="T0" fmla="*/ 1 w 23"/>
                  <a:gd name="T1" fmla="*/ 0 h 2"/>
                  <a:gd name="T2" fmla="*/ 23 w 23"/>
                  <a:gd name="T3" fmla="*/ 0 h 2"/>
                  <a:gd name="T4" fmla="*/ 1 w 23"/>
                  <a:gd name="T5" fmla="*/ 2 h 2"/>
                  <a:gd name="T6" fmla="*/ 0 w 23"/>
                  <a:gd name="T7" fmla="*/ 1 h 2"/>
                  <a:gd name="T8" fmla="*/ 1 w 23"/>
                  <a:gd name="T9" fmla="*/ 0 h 2"/>
                </a:gdLst>
                <a:ahLst/>
                <a:cxnLst>
                  <a:cxn ang="0">
                    <a:pos x="T0" y="T1"/>
                  </a:cxn>
                  <a:cxn ang="0">
                    <a:pos x="T2" y="T3"/>
                  </a:cxn>
                  <a:cxn ang="0">
                    <a:pos x="T4" y="T5"/>
                  </a:cxn>
                  <a:cxn ang="0">
                    <a:pos x="T6" y="T7"/>
                  </a:cxn>
                  <a:cxn ang="0">
                    <a:pos x="T8" y="T9"/>
                  </a:cxn>
                </a:cxnLst>
                <a:rect l="0" t="0" r="r" b="b"/>
                <a:pathLst>
                  <a:path w="23" h="2">
                    <a:moveTo>
                      <a:pt x="1" y="0"/>
                    </a:moveTo>
                    <a:cubicBezTo>
                      <a:pt x="23" y="0"/>
                      <a:pt x="23" y="0"/>
                      <a:pt x="23" y="0"/>
                    </a:cubicBezTo>
                    <a:cubicBezTo>
                      <a:pt x="1" y="2"/>
                      <a:pt x="1" y="2"/>
                      <a:pt x="1" y="2"/>
                    </a:cubicBezTo>
                    <a:cubicBezTo>
                      <a:pt x="1" y="2"/>
                      <a:pt x="0" y="1"/>
                      <a:pt x="0" y="1"/>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44" name="Freeform 380"/>
              <p:cNvSpPr>
                <a:spLocks/>
              </p:cNvSpPr>
              <p:nvPr/>
            </p:nvSpPr>
            <p:spPr bwMode="gray">
              <a:xfrm>
                <a:off x="7323" y="8523"/>
                <a:ext cx="440" cy="446"/>
              </a:xfrm>
              <a:custGeom>
                <a:avLst/>
                <a:gdLst>
                  <a:gd name="T0" fmla="*/ 162 w 186"/>
                  <a:gd name="T1" fmla="*/ 123 h 189"/>
                  <a:gd name="T2" fmla="*/ 155 w 186"/>
                  <a:gd name="T3" fmla="*/ 132 h 189"/>
                  <a:gd name="T4" fmla="*/ 147 w 186"/>
                  <a:gd name="T5" fmla="*/ 142 h 189"/>
                  <a:gd name="T6" fmla="*/ 130 w 186"/>
                  <a:gd name="T7" fmla="*/ 159 h 189"/>
                  <a:gd name="T8" fmla="*/ 30 w 186"/>
                  <a:gd name="T9" fmla="*/ 162 h 189"/>
                  <a:gd name="T10" fmla="*/ 27 w 186"/>
                  <a:gd name="T11" fmla="*/ 61 h 189"/>
                  <a:gd name="T12" fmla="*/ 28 w 186"/>
                  <a:gd name="T13" fmla="*/ 60 h 189"/>
                  <a:gd name="T14" fmla="*/ 28 w 186"/>
                  <a:gd name="T15" fmla="*/ 60 h 189"/>
                  <a:gd name="T16" fmla="*/ 42 w 186"/>
                  <a:gd name="T17" fmla="*/ 46 h 189"/>
                  <a:gd name="T18" fmla="*/ 47 w 186"/>
                  <a:gd name="T19" fmla="*/ 40 h 189"/>
                  <a:gd name="T20" fmla="*/ 55 w 186"/>
                  <a:gd name="T21" fmla="*/ 32 h 189"/>
                  <a:gd name="T22" fmla="*/ 55 w 186"/>
                  <a:gd name="T23" fmla="*/ 32 h 189"/>
                  <a:gd name="T24" fmla="*/ 154 w 186"/>
                  <a:gd name="T25" fmla="*/ 25 h 189"/>
                  <a:gd name="T26" fmla="*/ 162 w 186"/>
                  <a:gd name="T27" fmla="*/ 12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189">
                    <a:moveTo>
                      <a:pt x="162" y="123"/>
                    </a:moveTo>
                    <a:cubicBezTo>
                      <a:pt x="155" y="132"/>
                      <a:pt x="155" y="132"/>
                      <a:pt x="155" y="132"/>
                    </a:cubicBezTo>
                    <a:cubicBezTo>
                      <a:pt x="147" y="142"/>
                      <a:pt x="147" y="142"/>
                      <a:pt x="147" y="142"/>
                    </a:cubicBezTo>
                    <a:cubicBezTo>
                      <a:pt x="141" y="148"/>
                      <a:pt x="136" y="154"/>
                      <a:pt x="130" y="159"/>
                    </a:cubicBezTo>
                    <a:cubicBezTo>
                      <a:pt x="103" y="188"/>
                      <a:pt x="58" y="189"/>
                      <a:pt x="30" y="162"/>
                    </a:cubicBezTo>
                    <a:cubicBezTo>
                      <a:pt x="1" y="135"/>
                      <a:pt x="0" y="90"/>
                      <a:pt x="27" y="61"/>
                    </a:cubicBezTo>
                    <a:cubicBezTo>
                      <a:pt x="27" y="61"/>
                      <a:pt x="28" y="61"/>
                      <a:pt x="28" y="60"/>
                    </a:cubicBezTo>
                    <a:cubicBezTo>
                      <a:pt x="28" y="60"/>
                      <a:pt x="28" y="60"/>
                      <a:pt x="28" y="60"/>
                    </a:cubicBezTo>
                    <a:cubicBezTo>
                      <a:pt x="33" y="55"/>
                      <a:pt x="37" y="51"/>
                      <a:pt x="42" y="46"/>
                    </a:cubicBezTo>
                    <a:cubicBezTo>
                      <a:pt x="47" y="40"/>
                      <a:pt x="47" y="40"/>
                      <a:pt x="47" y="40"/>
                    </a:cubicBezTo>
                    <a:cubicBezTo>
                      <a:pt x="55" y="32"/>
                      <a:pt x="55" y="32"/>
                      <a:pt x="55" y="32"/>
                    </a:cubicBezTo>
                    <a:cubicBezTo>
                      <a:pt x="55" y="32"/>
                      <a:pt x="55" y="32"/>
                      <a:pt x="55" y="32"/>
                    </a:cubicBezTo>
                    <a:cubicBezTo>
                      <a:pt x="80" y="3"/>
                      <a:pt x="125" y="0"/>
                      <a:pt x="154" y="25"/>
                    </a:cubicBezTo>
                    <a:cubicBezTo>
                      <a:pt x="183" y="51"/>
                      <a:pt x="186" y="94"/>
                      <a:pt x="162" y="1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45" name="Freeform 381"/>
              <p:cNvSpPr>
                <a:spLocks/>
              </p:cNvSpPr>
              <p:nvPr/>
            </p:nvSpPr>
            <p:spPr bwMode="gray">
              <a:xfrm>
                <a:off x="6700" y="8953"/>
                <a:ext cx="496" cy="453"/>
              </a:xfrm>
              <a:custGeom>
                <a:avLst/>
                <a:gdLst>
                  <a:gd name="T0" fmla="*/ 161 w 210"/>
                  <a:gd name="T1" fmla="*/ 151 h 192"/>
                  <a:gd name="T2" fmla="*/ 142 w 210"/>
                  <a:gd name="T3" fmla="*/ 162 h 192"/>
                  <a:gd name="T4" fmla="*/ 122 w 210"/>
                  <a:gd name="T5" fmla="*/ 173 h 192"/>
                  <a:gd name="T6" fmla="*/ 19 w 210"/>
                  <a:gd name="T7" fmla="*/ 141 h 192"/>
                  <a:gd name="T8" fmla="*/ 50 w 210"/>
                  <a:gd name="T9" fmla="*/ 39 h 192"/>
                  <a:gd name="T10" fmla="*/ 52 w 210"/>
                  <a:gd name="T11" fmla="*/ 38 h 192"/>
                  <a:gd name="T12" fmla="*/ 53 w 210"/>
                  <a:gd name="T13" fmla="*/ 38 h 192"/>
                  <a:gd name="T14" fmla="*/ 71 w 210"/>
                  <a:gd name="T15" fmla="*/ 29 h 192"/>
                  <a:gd name="T16" fmla="*/ 90 w 210"/>
                  <a:gd name="T17" fmla="*/ 19 h 192"/>
                  <a:gd name="T18" fmla="*/ 90 w 210"/>
                  <a:gd name="T19" fmla="*/ 19 h 192"/>
                  <a:gd name="T20" fmla="*/ 192 w 210"/>
                  <a:gd name="T21" fmla="*/ 51 h 192"/>
                  <a:gd name="T22" fmla="*/ 161 w 210"/>
                  <a:gd name="T23" fmla="*/ 15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92">
                    <a:moveTo>
                      <a:pt x="161" y="151"/>
                    </a:moveTo>
                    <a:cubicBezTo>
                      <a:pt x="142" y="162"/>
                      <a:pt x="142" y="162"/>
                      <a:pt x="142" y="162"/>
                    </a:cubicBezTo>
                    <a:cubicBezTo>
                      <a:pt x="122" y="173"/>
                      <a:pt x="122" y="173"/>
                      <a:pt x="122" y="173"/>
                    </a:cubicBezTo>
                    <a:cubicBezTo>
                      <a:pt x="85" y="192"/>
                      <a:pt x="39" y="178"/>
                      <a:pt x="19" y="141"/>
                    </a:cubicBezTo>
                    <a:cubicBezTo>
                      <a:pt x="0" y="105"/>
                      <a:pt x="14" y="59"/>
                      <a:pt x="50" y="39"/>
                    </a:cubicBezTo>
                    <a:cubicBezTo>
                      <a:pt x="51" y="39"/>
                      <a:pt x="51" y="39"/>
                      <a:pt x="52" y="38"/>
                    </a:cubicBezTo>
                    <a:cubicBezTo>
                      <a:pt x="53" y="38"/>
                      <a:pt x="53" y="38"/>
                      <a:pt x="53" y="38"/>
                    </a:cubicBezTo>
                    <a:cubicBezTo>
                      <a:pt x="71" y="29"/>
                      <a:pt x="71" y="29"/>
                      <a:pt x="71" y="29"/>
                    </a:cubicBezTo>
                    <a:cubicBezTo>
                      <a:pt x="90" y="19"/>
                      <a:pt x="90" y="19"/>
                      <a:pt x="90" y="19"/>
                    </a:cubicBezTo>
                    <a:cubicBezTo>
                      <a:pt x="90" y="19"/>
                      <a:pt x="90" y="19"/>
                      <a:pt x="90" y="19"/>
                    </a:cubicBezTo>
                    <a:cubicBezTo>
                      <a:pt x="127" y="0"/>
                      <a:pt x="173" y="14"/>
                      <a:pt x="192" y="51"/>
                    </a:cubicBezTo>
                    <a:cubicBezTo>
                      <a:pt x="210" y="87"/>
                      <a:pt x="197" y="132"/>
                      <a:pt x="161" y="15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46" name="Freeform 382"/>
              <p:cNvSpPr>
                <a:spLocks/>
              </p:cNvSpPr>
              <p:nvPr/>
            </p:nvSpPr>
            <p:spPr bwMode="gray">
              <a:xfrm>
                <a:off x="6010" y="9238"/>
                <a:ext cx="515" cy="454"/>
              </a:xfrm>
              <a:custGeom>
                <a:avLst/>
                <a:gdLst>
                  <a:gd name="T0" fmla="*/ 157 w 218"/>
                  <a:gd name="T1" fmla="*/ 163 h 192"/>
                  <a:gd name="T2" fmla="*/ 136 w 218"/>
                  <a:gd name="T3" fmla="*/ 171 h 192"/>
                  <a:gd name="T4" fmla="*/ 115 w 218"/>
                  <a:gd name="T5" fmla="*/ 178 h 192"/>
                  <a:gd name="T6" fmla="*/ 14 w 218"/>
                  <a:gd name="T7" fmla="*/ 129 h 192"/>
                  <a:gd name="T8" fmla="*/ 63 w 218"/>
                  <a:gd name="T9" fmla="*/ 28 h 192"/>
                  <a:gd name="T10" fmla="*/ 64 w 218"/>
                  <a:gd name="T11" fmla="*/ 28 h 192"/>
                  <a:gd name="T12" fmla="*/ 65 w 218"/>
                  <a:gd name="T13" fmla="*/ 27 h 192"/>
                  <a:gd name="T14" fmla="*/ 105 w 218"/>
                  <a:gd name="T15" fmla="*/ 14 h 192"/>
                  <a:gd name="T16" fmla="*/ 105 w 218"/>
                  <a:gd name="T17" fmla="*/ 14 h 192"/>
                  <a:gd name="T18" fmla="*/ 205 w 218"/>
                  <a:gd name="T19" fmla="*/ 64 h 192"/>
                  <a:gd name="T20" fmla="*/ 157 w 218"/>
                  <a:gd name="T21" fmla="*/ 16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92">
                    <a:moveTo>
                      <a:pt x="157" y="163"/>
                    </a:moveTo>
                    <a:cubicBezTo>
                      <a:pt x="136" y="171"/>
                      <a:pt x="136" y="171"/>
                      <a:pt x="136" y="171"/>
                    </a:cubicBezTo>
                    <a:cubicBezTo>
                      <a:pt x="115" y="178"/>
                      <a:pt x="115" y="178"/>
                      <a:pt x="115" y="178"/>
                    </a:cubicBezTo>
                    <a:cubicBezTo>
                      <a:pt x="74" y="192"/>
                      <a:pt x="28" y="171"/>
                      <a:pt x="14" y="129"/>
                    </a:cubicBezTo>
                    <a:cubicBezTo>
                      <a:pt x="0" y="88"/>
                      <a:pt x="21" y="42"/>
                      <a:pt x="63" y="28"/>
                    </a:cubicBezTo>
                    <a:cubicBezTo>
                      <a:pt x="63" y="28"/>
                      <a:pt x="63" y="28"/>
                      <a:pt x="64" y="28"/>
                    </a:cubicBezTo>
                    <a:cubicBezTo>
                      <a:pt x="65" y="27"/>
                      <a:pt x="65" y="27"/>
                      <a:pt x="65" y="27"/>
                    </a:cubicBezTo>
                    <a:cubicBezTo>
                      <a:pt x="105" y="14"/>
                      <a:pt x="105" y="14"/>
                      <a:pt x="105" y="14"/>
                    </a:cubicBezTo>
                    <a:cubicBezTo>
                      <a:pt x="105" y="14"/>
                      <a:pt x="105" y="14"/>
                      <a:pt x="105" y="14"/>
                    </a:cubicBezTo>
                    <a:cubicBezTo>
                      <a:pt x="147" y="0"/>
                      <a:pt x="191" y="23"/>
                      <a:pt x="205" y="64"/>
                    </a:cubicBezTo>
                    <a:cubicBezTo>
                      <a:pt x="218" y="105"/>
                      <a:pt x="197" y="149"/>
                      <a:pt x="157" y="1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47" name="Freeform 383"/>
              <p:cNvSpPr>
                <a:spLocks/>
              </p:cNvSpPr>
              <p:nvPr/>
            </p:nvSpPr>
            <p:spPr bwMode="gray">
              <a:xfrm>
                <a:off x="5294" y="9444"/>
                <a:ext cx="527" cy="449"/>
              </a:xfrm>
              <a:custGeom>
                <a:avLst/>
                <a:gdLst>
                  <a:gd name="T0" fmla="*/ 153 w 223"/>
                  <a:gd name="T1" fmla="*/ 169 h 190"/>
                  <a:gd name="T2" fmla="*/ 110 w 223"/>
                  <a:gd name="T3" fmla="*/ 179 h 190"/>
                  <a:gd name="T4" fmla="*/ 11 w 223"/>
                  <a:gd name="T5" fmla="*/ 119 h 190"/>
                  <a:gd name="T6" fmla="*/ 71 w 223"/>
                  <a:gd name="T7" fmla="*/ 20 h 190"/>
                  <a:gd name="T8" fmla="*/ 72 w 223"/>
                  <a:gd name="T9" fmla="*/ 20 h 190"/>
                  <a:gd name="T10" fmla="*/ 73 w 223"/>
                  <a:gd name="T11" fmla="*/ 19 h 190"/>
                  <a:gd name="T12" fmla="*/ 114 w 223"/>
                  <a:gd name="T13" fmla="*/ 10 h 190"/>
                  <a:gd name="T14" fmla="*/ 115 w 223"/>
                  <a:gd name="T15" fmla="*/ 10 h 190"/>
                  <a:gd name="T16" fmla="*/ 213 w 223"/>
                  <a:gd name="T17" fmla="*/ 71 h 190"/>
                  <a:gd name="T18" fmla="*/ 153 w 223"/>
                  <a:gd name="T19" fmla="*/ 16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53" y="169"/>
                    </a:moveTo>
                    <a:cubicBezTo>
                      <a:pt x="110" y="179"/>
                      <a:pt x="110" y="179"/>
                      <a:pt x="110" y="179"/>
                    </a:cubicBezTo>
                    <a:cubicBezTo>
                      <a:pt x="66" y="190"/>
                      <a:pt x="21" y="163"/>
                      <a:pt x="11" y="119"/>
                    </a:cubicBezTo>
                    <a:cubicBezTo>
                      <a:pt x="0" y="75"/>
                      <a:pt x="27" y="31"/>
                      <a:pt x="71" y="20"/>
                    </a:cubicBezTo>
                    <a:cubicBezTo>
                      <a:pt x="71" y="20"/>
                      <a:pt x="71" y="20"/>
                      <a:pt x="72" y="20"/>
                    </a:cubicBezTo>
                    <a:cubicBezTo>
                      <a:pt x="73" y="19"/>
                      <a:pt x="73" y="19"/>
                      <a:pt x="73" y="19"/>
                    </a:cubicBezTo>
                    <a:cubicBezTo>
                      <a:pt x="114" y="10"/>
                      <a:pt x="114" y="10"/>
                      <a:pt x="114" y="10"/>
                    </a:cubicBezTo>
                    <a:cubicBezTo>
                      <a:pt x="115" y="10"/>
                      <a:pt x="115" y="10"/>
                      <a:pt x="115" y="10"/>
                    </a:cubicBezTo>
                    <a:cubicBezTo>
                      <a:pt x="159" y="0"/>
                      <a:pt x="203" y="27"/>
                      <a:pt x="213" y="71"/>
                    </a:cubicBezTo>
                    <a:cubicBezTo>
                      <a:pt x="223" y="115"/>
                      <a:pt x="196" y="158"/>
                      <a:pt x="153" y="1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48" name="Freeform 384"/>
              <p:cNvSpPr>
                <a:spLocks/>
              </p:cNvSpPr>
              <p:nvPr/>
            </p:nvSpPr>
            <p:spPr bwMode="gray">
              <a:xfrm>
                <a:off x="4569" y="9588"/>
                <a:ext cx="529" cy="447"/>
              </a:xfrm>
              <a:custGeom>
                <a:avLst/>
                <a:gdLst>
                  <a:gd name="T0" fmla="*/ 148 w 224"/>
                  <a:gd name="T1" fmla="*/ 174 h 189"/>
                  <a:gd name="T2" fmla="*/ 104 w 224"/>
                  <a:gd name="T3" fmla="*/ 181 h 189"/>
                  <a:gd name="T4" fmla="*/ 7 w 224"/>
                  <a:gd name="T5" fmla="*/ 112 h 189"/>
                  <a:gd name="T6" fmla="*/ 77 w 224"/>
                  <a:gd name="T7" fmla="*/ 15 h 189"/>
                  <a:gd name="T8" fmla="*/ 77 w 224"/>
                  <a:gd name="T9" fmla="*/ 15 h 189"/>
                  <a:gd name="T10" fmla="*/ 78 w 224"/>
                  <a:gd name="T11" fmla="*/ 14 h 189"/>
                  <a:gd name="T12" fmla="*/ 120 w 224"/>
                  <a:gd name="T13" fmla="*/ 8 h 189"/>
                  <a:gd name="T14" fmla="*/ 121 w 224"/>
                  <a:gd name="T15" fmla="*/ 8 h 189"/>
                  <a:gd name="T16" fmla="*/ 217 w 224"/>
                  <a:gd name="T17" fmla="*/ 78 h 189"/>
                  <a:gd name="T18" fmla="*/ 148 w 224"/>
                  <a:gd name="T19" fmla="*/ 17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89">
                    <a:moveTo>
                      <a:pt x="148" y="174"/>
                    </a:moveTo>
                    <a:cubicBezTo>
                      <a:pt x="104" y="181"/>
                      <a:pt x="104" y="181"/>
                      <a:pt x="104" y="181"/>
                    </a:cubicBezTo>
                    <a:cubicBezTo>
                      <a:pt x="58" y="189"/>
                      <a:pt x="15" y="158"/>
                      <a:pt x="7" y="112"/>
                    </a:cubicBezTo>
                    <a:cubicBezTo>
                      <a:pt x="0" y="66"/>
                      <a:pt x="31" y="22"/>
                      <a:pt x="77" y="15"/>
                    </a:cubicBezTo>
                    <a:cubicBezTo>
                      <a:pt x="77" y="15"/>
                      <a:pt x="77" y="15"/>
                      <a:pt x="77" y="15"/>
                    </a:cubicBezTo>
                    <a:cubicBezTo>
                      <a:pt x="78" y="14"/>
                      <a:pt x="78" y="14"/>
                      <a:pt x="78" y="14"/>
                    </a:cubicBezTo>
                    <a:cubicBezTo>
                      <a:pt x="120" y="8"/>
                      <a:pt x="120" y="8"/>
                      <a:pt x="120" y="8"/>
                    </a:cubicBezTo>
                    <a:cubicBezTo>
                      <a:pt x="121" y="8"/>
                      <a:pt x="121" y="8"/>
                      <a:pt x="121" y="8"/>
                    </a:cubicBezTo>
                    <a:cubicBezTo>
                      <a:pt x="166" y="0"/>
                      <a:pt x="210" y="32"/>
                      <a:pt x="217" y="78"/>
                    </a:cubicBezTo>
                    <a:cubicBezTo>
                      <a:pt x="224" y="123"/>
                      <a:pt x="193" y="166"/>
                      <a:pt x="148" y="1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87" name="Freeform 385"/>
              <p:cNvSpPr>
                <a:spLocks/>
              </p:cNvSpPr>
              <p:nvPr/>
            </p:nvSpPr>
            <p:spPr bwMode="gray">
              <a:xfrm>
                <a:off x="3837" y="9690"/>
                <a:ext cx="527" cy="437"/>
              </a:xfrm>
              <a:custGeom>
                <a:avLst/>
                <a:gdLst>
                  <a:gd name="T0" fmla="*/ 143 w 223"/>
                  <a:gd name="T1" fmla="*/ 175 h 185"/>
                  <a:gd name="T2" fmla="*/ 100 w 223"/>
                  <a:gd name="T3" fmla="*/ 180 h 185"/>
                  <a:gd name="T4" fmla="*/ 5 w 223"/>
                  <a:gd name="T5" fmla="*/ 103 h 185"/>
                  <a:gd name="T6" fmla="*/ 81 w 223"/>
                  <a:gd name="T7" fmla="*/ 9 h 185"/>
                  <a:gd name="T8" fmla="*/ 82 w 223"/>
                  <a:gd name="T9" fmla="*/ 8 h 185"/>
                  <a:gd name="T10" fmla="*/ 125 w 223"/>
                  <a:gd name="T11" fmla="*/ 4 h 185"/>
                  <a:gd name="T12" fmla="*/ 219 w 223"/>
                  <a:gd name="T13" fmla="*/ 81 h 185"/>
                  <a:gd name="T14" fmla="*/ 143 w 223"/>
                  <a:gd name="T15" fmla="*/ 175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185">
                    <a:moveTo>
                      <a:pt x="143" y="175"/>
                    </a:moveTo>
                    <a:cubicBezTo>
                      <a:pt x="100" y="180"/>
                      <a:pt x="100" y="180"/>
                      <a:pt x="100" y="180"/>
                    </a:cubicBezTo>
                    <a:cubicBezTo>
                      <a:pt x="52" y="185"/>
                      <a:pt x="10" y="150"/>
                      <a:pt x="5" y="103"/>
                    </a:cubicBezTo>
                    <a:cubicBezTo>
                      <a:pt x="0" y="56"/>
                      <a:pt x="34" y="14"/>
                      <a:pt x="81" y="9"/>
                    </a:cubicBezTo>
                    <a:cubicBezTo>
                      <a:pt x="82" y="8"/>
                      <a:pt x="82" y="8"/>
                      <a:pt x="82" y="8"/>
                    </a:cubicBezTo>
                    <a:cubicBezTo>
                      <a:pt x="125" y="4"/>
                      <a:pt x="125" y="4"/>
                      <a:pt x="125" y="4"/>
                    </a:cubicBezTo>
                    <a:cubicBezTo>
                      <a:pt x="172" y="0"/>
                      <a:pt x="214" y="34"/>
                      <a:pt x="219" y="81"/>
                    </a:cubicBezTo>
                    <a:cubicBezTo>
                      <a:pt x="223" y="128"/>
                      <a:pt x="189" y="170"/>
                      <a:pt x="143" y="1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388" name="Freeform 386"/>
              <p:cNvSpPr>
                <a:spLocks/>
              </p:cNvSpPr>
              <p:nvPr/>
            </p:nvSpPr>
            <p:spPr bwMode="gray">
              <a:xfrm>
                <a:off x="3102" y="9749"/>
                <a:ext cx="525" cy="427"/>
              </a:xfrm>
              <a:custGeom>
                <a:avLst/>
                <a:gdLst>
                  <a:gd name="T0" fmla="*/ 137 w 222"/>
                  <a:gd name="T1" fmla="*/ 176 h 181"/>
                  <a:gd name="T2" fmla="*/ 94 w 222"/>
                  <a:gd name="T3" fmla="*/ 178 h 181"/>
                  <a:gd name="T4" fmla="*/ 3 w 222"/>
                  <a:gd name="T5" fmla="*/ 96 h 181"/>
                  <a:gd name="T6" fmla="*/ 85 w 222"/>
                  <a:gd name="T7" fmla="*/ 5 h 181"/>
                  <a:gd name="T8" fmla="*/ 85 w 222"/>
                  <a:gd name="T9" fmla="*/ 5 h 181"/>
                  <a:gd name="T10" fmla="*/ 129 w 222"/>
                  <a:gd name="T11" fmla="*/ 3 h 181"/>
                  <a:gd name="T12" fmla="*/ 219 w 222"/>
                  <a:gd name="T13" fmla="*/ 85 h 181"/>
                  <a:gd name="T14" fmla="*/ 137 w 222"/>
                  <a:gd name="T15" fmla="*/ 176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181">
                    <a:moveTo>
                      <a:pt x="137" y="176"/>
                    </a:moveTo>
                    <a:cubicBezTo>
                      <a:pt x="94" y="178"/>
                      <a:pt x="94" y="178"/>
                      <a:pt x="94" y="178"/>
                    </a:cubicBezTo>
                    <a:cubicBezTo>
                      <a:pt x="46" y="181"/>
                      <a:pt x="5" y="144"/>
                      <a:pt x="3" y="96"/>
                    </a:cubicBezTo>
                    <a:cubicBezTo>
                      <a:pt x="0" y="48"/>
                      <a:pt x="37" y="7"/>
                      <a:pt x="85" y="5"/>
                    </a:cubicBezTo>
                    <a:cubicBezTo>
                      <a:pt x="85" y="5"/>
                      <a:pt x="85" y="5"/>
                      <a:pt x="85" y="5"/>
                    </a:cubicBezTo>
                    <a:cubicBezTo>
                      <a:pt x="129" y="3"/>
                      <a:pt x="129" y="3"/>
                      <a:pt x="129" y="3"/>
                    </a:cubicBezTo>
                    <a:cubicBezTo>
                      <a:pt x="176" y="0"/>
                      <a:pt x="217" y="37"/>
                      <a:pt x="219" y="85"/>
                    </a:cubicBezTo>
                    <a:cubicBezTo>
                      <a:pt x="222" y="133"/>
                      <a:pt x="185" y="173"/>
                      <a:pt x="137" y="1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02" name="Freeform 387"/>
              <p:cNvSpPr>
                <a:spLocks/>
              </p:cNvSpPr>
              <p:nvPr/>
            </p:nvSpPr>
            <p:spPr bwMode="gray">
              <a:xfrm>
                <a:off x="2368" y="9775"/>
                <a:ext cx="515" cy="411"/>
              </a:xfrm>
              <a:custGeom>
                <a:avLst/>
                <a:gdLst>
                  <a:gd name="T0" fmla="*/ 131 w 218"/>
                  <a:gd name="T1" fmla="*/ 174 h 174"/>
                  <a:gd name="T2" fmla="*/ 88 w 218"/>
                  <a:gd name="T3" fmla="*/ 174 h 174"/>
                  <a:gd name="T4" fmla="*/ 0 w 218"/>
                  <a:gd name="T5" fmla="*/ 87 h 174"/>
                  <a:gd name="T6" fmla="*/ 87 w 218"/>
                  <a:gd name="T7" fmla="*/ 0 h 174"/>
                  <a:gd name="T8" fmla="*/ 88 w 218"/>
                  <a:gd name="T9" fmla="*/ 0 h 174"/>
                  <a:gd name="T10" fmla="*/ 88 w 218"/>
                  <a:gd name="T11" fmla="*/ 0 h 174"/>
                  <a:gd name="T12" fmla="*/ 131 w 218"/>
                  <a:gd name="T13" fmla="*/ 0 h 174"/>
                  <a:gd name="T14" fmla="*/ 131 w 218"/>
                  <a:gd name="T15" fmla="*/ 0 h 174"/>
                  <a:gd name="T16" fmla="*/ 218 w 218"/>
                  <a:gd name="T17" fmla="*/ 87 h 174"/>
                  <a:gd name="T18" fmla="*/ 131 w 218"/>
                  <a:gd name="T1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174">
                    <a:moveTo>
                      <a:pt x="131" y="174"/>
                    </a:moveTo>
                    <a:cubicBezTo>
                      <a:pt x="88" y="174"/>
                      <a:pt x="88" y="174"/>
                      <a:pt x="88" y="174"/>
                    </a:cubicBezTo>
                    <a:cubicBezTo>
                      <a:pt x="39" y="174"/>
                      <a:pt x="0" y="135"/>
                      <a:pt x="0" y="87"/>
                    </a:cubicBezTo>
                    <a:cubicBezTo>
                      <a:pt x="0" y="39"/>
                      <a:pt x="39" y="0"/>
                      <a:pt x="87" y="0"/>
                    </a:cubicBezTo>
                    <a:cubicBezTo>
                      <a:pt x="88" y="0"/>
                      <a:pt x="88" y="0"/>
                      <a:pt x="88" y="0"/>
                    </a:cubicBezTo>
                    <a:cubicBezTo>
                      <a:pt x="88" y="0"/>
                      <a:pt x="88" y="0"/>
                      <a:pt x="88" y="0"/>
                    </a:cubicBezTo>
                    <a:cubicBezTo>
                      <a:pt x="131" y="0"/>
                      <a:pt x="131" y="0"/>
                      <a:pt x="131" y="0"/>
                    </a:cubicBezTo>
                    <a:cubicBezTo>
                      <a:pt x="131" y="0"/>
                      <a:pt x="131" y="0"/>
                      <a:pt x="131" y="0"/>
                    </a:cubicBezTo>
                    <a:cubicBezTo>
                      <a:pt x="179" y="0"/>
                      <a:pt x="218" y="39"/>
                      <a:pt x="218" y="87"/>
                    </a:cubicBezTo>
                    <a:cubicBezTo>
                      <a:pt x="218" y="135"/>
                      <a:pt x="179" y="174"/>
                      <a:pt x="131" y="1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03" name="Freeform 388"/>
              <p:cNvSpPr>
                <a:spLocks/>
              </p:cNvSpPr>
              <p:nvPr/>
            </p:nvSpPr>
            <p:spPr bwMode="gray">
              <a:xfrm>
                <a:off x="1626" y="9751"/>
                <a:ext cx="522" cy="425"/>
              </a:xfrm>
              <a:custGeom>
                <a:avLst/>
                <a:gdLst>
                  <a:gd name="T0" fmla="*/ 128 w 221"/>
                  <a:gd name="T1" fmla="*/ 177 h 180"/>
                  <a:gd name="T2" fmla="*/ 85 w 221"/>
                  <a:gd name="T3" fmla="*/ 175 h 180"/>
                  <a:gd name="T4" fmla="*/ 2 w 221"/>
                  <a:gd name="T5" fmla="*/ 84 h 180"/>
                  <a:gd name="T6" fmla="*/ 93 w 221"/>
                  <a:gd name="T7" fmla="*/ 2 h 180"/>
                  <a:gd name="T8" fmla="*/ 136 w 221"/>
                  <a:gd name="T9" fmla="*/ 4 h 180"/>
                  <a:gd name="T10" fmla="*/ 219 w 221"/>
                  <a:gd name="T11" fmla="*/ 95 h 180"/>
                  <a:gd name="T12" fmla="*/ 128 w 221"/>
                  <a:gd name="T13" fmla="*/ 177 h 180"/>
                </a:gdLst>
                <a:ahLst/>
                <a:cxnLst>
                  <a:cxn ang="0">
                    <a:pos x="T0" y="T1"/>
                  </a:cxn>
                  <a:cxn ang="0">
                    <a:pos x="T2" y="T3"/>
                  </a:cxn>
                  <a:cxn ang="0">
                    <a:pos x="T4" y="T5"/>
                  </a:cxn>
                  <a:cxn ang="0">
                    <a:pos x="T6" y="T7"/>
                  </a:cxn>
                  <a:cxn ang="0">
                    <a:pos x="T8" y="T9"/>
                  </a:cxn>
                  <a:cxn ang="0">
                    <a:pos x="T10" y="T11"/>
                  </a:cxn>
                  <a:cxn ang="0">
                    <a:pos x="T12" y="T13"/>
                  </a:cxn>
                </a:cxnLst>
                <a:rect l="0" t="0" r="r" b="b"/>
                <a:pathLst>
                  <a:path w="221" h="180">
                    <a:moveTo>
                      <a:pt x="128" y="177"/>
                    </a:moveTo>
                    <a:cubicBezTo>
                      <a:pt x="85" y="175"/>
                      <a:pt x="85" y="175"/>
                      <a:pt x="85" y="175"/>
                    </a:cubicBezTo>
                    <a:cubicBezTo>
                      <a:pt x="37" y="173"/>
                      <a:pt x="0" y="132"/>
                      <a:pt x="2" y="84"/>
                    </a:cubicBezTo>
                    <a:cubicBezTo>
                      <a:pt x="5" y="36"/>
                      <a:pt x="45" y="0"/>
                      <a:pt x="93" y="2"/>
                    </a:cubicBezTo>
                    <a:cubicBezTo>
                      <a:pt x="136" y="4"/>
                      <a:pt x="136" y="4"/>
                      <a:pt x="136" y="4"/>
                    </a:cubicBezTo>
                    <a:cubicBezTo>
                      <a:pt x="184" y="6"/>
                      <a:pt x="221" y="47"/>
                      <a:pt x="219" y="95"/>
                    </a:cubicBezTo>
                    <a:cubicBezTo>
                      <a:pt x="217" y="143"/>
                      <a:pt x="176" y="180"/>
                      <a:pt x="128" y="1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29" name="Freeform 389"/>
              <p:cNvSpPr>
                <a:spLocks/>
              </p:cNvSpPr>
              <p:nvPr/>
            </p:nvSpPr>
            <p:spPr bwMode="gray">
              <a:xfrm>
                <a:off x="887" y="9690"/>
                <a:ext cx="529" cy="437"/>
              </a:xfrm>
              <a:custGeom>
                <a:avLst/>
                <a:gdLst>
                  <a:gd name="T0" fmla="*/ 124 w 224"/>
                  <a:gd name="T1" fmla="*/ 180 h 185"/>
                  <a:gd name="T2" fmla="*/ 81 w 224"/>
                  <a:gd name="T3" fmla="*/ 176 h 185"/>
                  <a:gd name="T4" fmla="*/ 5 w 224"/>
                  <a:gd name="T5" fmla="*/ 81 h 185"/>
                  <a:gd name="T6" fmla="*/ 99 w 224"/>
                  <a:gd name="T7" fmla="*/ 5 h 185"/>
                  <a:gd name="T8" fmla="*/ 142 w 224"/>
                  <a:gd name="T9" fmla="*/ 9 h 185"/>
                  <a:gd name="T10" fmla="*/ 219 w 224"/>
                  <a:gd name="T11" fmla="*/ 103 h 185"/>
                  <a:gd name="T12" fmla="*/ 125 w 224"/>
                  <a:gd name="T13" fmla="*/ 180 h 185"/>
                  <a:gd name="T14" fmla="*/ 124 w 224"/>
                  <a:gd name="T15" fmla="*/ 18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185">
                    <a:moveTo>
                      <a:pt x="124" y="180"/>
                    </a:moveTo>
                    <a:cubicBezTo>
                      <a:pt x="81" y="176"/>
                      <a:pt x="81" y="176"/>
                      <a:pt x="81" y="176"/>
                    </a:cubicBezTo>
                    <a:cubicBezTo>
                      <a:pt x="34" y="171"/>
                      <a:pt x="0" y="128"/>
                      <a:pt x="5" y="81"/>
                    </a:cubicBezTo>
                    <a:cubicBezTo>
                      <a:pt x="10" y="34"/>
                      <a:pt x="52" y="0"/>
                      <a:pt x="99" y="5"/>
                    </a:cubicBezTo>
                    <a:cubicBezTo>
                      <a:pt x="142" y="9"/>
                      <a:pt x="142" y="9"/>
                      <a:pt x="142" y="9"/>
                    </a:cubicBezTo>
                    <a:cubicBezTo>
                      <a:pt x="189" y="13"/>
                      <a:pt x="224" y="55"/>
                      <a:pt x="219" y="103"/>
                    </a:cubicBezTo>
                    <a:cubicBezTo>
                      <a:pt x="215" y="150"/>
                      <a:pt x="172" y="185"/>
                      <a:pt x="125" y="180"/>
                    </a:cubicBezTo>
                    <a:lnTo>
                      <a:pt x="124"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30" name="Freeform 390"/>
              <p:cNvSpPr>
                <a:spLocks/>
              </p:cNvSpPr>
              <p:nvPr/>
            </p:nvSpPr>
            <p:spPr bwMode="gray">
              <a:xfrm>
                <a:off x="152" y="9590"/>
                <a:ext cx="531" cy="445"/>
              </a:xfrm>
              <a:custGeom>
                <a:avLst/>
                <a:gdLst>
                  <a:gd name="T0" fmla="*/ 120 w 225"/>
                  <a:gd name="T1" fmla="*/ 181 h 188"/>
                  <a:gd name="T2" fmla="*/ 77 w 225"/>
                  <a:gd name="T3" fmla="*/ 174 h 188"/>
                  <a:gd name="T4" fmla="*/ 8 w 225"/>
                  <a:gd name="T5" fmla="*/ 77 h 188"/>
                  <a:gd name="T6" fmla="*/ 104 w 225"/>
                  <a:gd name="T7" fmla="*/ 7 h 188"/>
                  <a:gd name="T8" fmla="*/ 105 w 225"/>
                  <a:gd name="T9" fmla="*/ 7 h 188"/>
                  <a:gd name="T10" fmla="*/ 147 w 225"/>
                  <a:gd name="T11" fmla="*/ 14 h 188"/>
                  <a:gd name="T12" fmla="*/ 147 w 225"/>
                  <a:gd name="T13" fmla="*/ 14 h 188"/>
                  <a:gd name="T14" fmla="*/ 218 w 225"/>
                  <a:gd name="T15" fmla="*/ 110 h 188"/>
                  <a:gd name="T16" fmla="*/ 121 w 225"/>
                  <a:gd name="T17" fmla="*/ 181 h 188"/>
                  <a:gd name="T18" fmla="*/ 120 w 225"/>
                  <a:gd name="T19" fmla="*/ 1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88">
                    <a:moveTo>
                      <a:pt x="120" y="181"/>
                    </a:moveTo>
                    <a:cubicBezTo>
                      <a:pt x="77" y="174"/>
                      <a:pt x="77" y="174"/>
                      <a:pt x="77" y="174"/>
                    </a:cubicBezTo>
                    <a:cubicBezTo>
                      <a:pt x="31" y="166"/>
                      <a:pt x="0" y="123"/>
                      <a:pt x="8" y="77"/>
                    </a:cubicBezTo>
                    <a:cubicBezTo>
                      <a:pt x="15" y="31"/>
                      <a:pt x="58" y="0"/>
                      <a:pt x="104" y="7"/>
                    </a:cubicBezTo>
                    <a:cubicBezTo>
                      <a:pt x="105" y="7"/>
                      <a:pt x="105" y="7"/>
                      <a:pt x="105" y="7"/>
                    </a:cubicBezTo>
                    <a:cubicBezTo>
                      <a:pt x="147" y="14"/>
                      <a:pt x="147" y="14"/>
                      <a:pt x="147" y="14"/>
                    </a:cubicBezTo>
                    <a:cubicBezTo>
                      <a:pt x="147" y="14"/>
                      <a:pt x="147" y="14"/>
                      <a:pt x="147" y="14"/>
                    </a:cubicBezTo>
                    <a:cubicBezTo>
                      <a:pt x="193" y="21"/>
                      <a:pt x="225" y="64"/>
                      <a:pt x="218" y="110"/>
                    </a:cubicBezTo>
                    <a:cubicBezTo>
                      <a:pt x="210" y="157"/>
                      <a:pt x="167" y="188"/>
                      <a:pt x="121" y="181"/>
                    </a:cubicBezTo>
                    <a:cubicBezTo>
                      <a:pt x="121" y="181"/>
                      <a:pt x="120" y="181"/>
                      <a:pt x="120" y="18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36" name="Freeform 391"/>
              <p:cNvSpPr>
                <a:spLocks/>
              </p:cNvSpPr>
              <p:nvPr/>
            </p:nvSpPr>
            <p:spPr bwMode="gray">
              <a:xfrm>
                <a:off x="-571" y="9446"/>
                <a:ext cx="527" cy="449"/>
              </a:xfrm>
              <a:custGeom>
                <a:avLst/>
                <a:gdLst>
                  <a:gd name="T0" fmla="*/ 113 w 223"/>
                  <a:gd name="T1" fmla="*/ 180 h 190"/>
                  <a:gd name="T2" fmla="*/ 71 w 223"/>
                  <a:gd name="T3" fmla="*/ 169 h 190"/>
                  <a:gd name="T4" fmla="*/ 11 w 223"/>
                  <a:gd name="T5" fmla="*/ 70 h 190"/>
                  <a:gd name="T6" fmla="*/ 108 w 223"/>
                  <a:gd name="T7" fmla="*/ 10 h 190"/>
                  <a:gd name="T8" fmla="*/ 109 w 223"/>
                  <a:gd name="T9" fmla="*/ 10 h 190"/>
                  <a:gd name="T10" fmla="*/ 151 w 223"/>
                  <a:gd name="T11" fmla="*/ 19 h 190"/>
                  <a:gd name="T12" fmla="*/ 151 w 223"/>
                  <a:gd name="T13" fmla="*/ 19 h 190"/>
                  <a:gd name="T14" fmla="*/ 213 w 223"/>
                  <a:gd name="T15" fmla="*/ 118 h 190"/>
                  <a:gd name="T16" fmla="*/ 115 w 223"/>
                  <a:gd name="T17" fmla="*/ 180 h 190"/>
                  <a:gd name="T18" fmla="*/ 113 w 223"/>
                  <a:gd name="T19" fmla="*/ 18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13" y="180"/>
                    </a:moveTo>
                    <a:cubicBezTo>
                      <a:pt x="71" y="169"/>
                      <a:pt x="71" y="169"/>
                      <a:pt x="71" y="169"/>
                    </a:cubicBezTo>
                    <a:cubicBezTo>
                      <a:pt x="27" y="159"/>
                      <a:pt x="0" y="114"/>
                      <a:pt x="11" y="70"/>
                    </a:cubicBezTo>
                    <a:cubicBezTo>
                      <a:pt x="21" y="27"/>
                      <a:pt x="65" y="0"/>
                      <a:pt x="108" y="10"/>
                    </a:cubicBezTo>
                    <a:cubicBezTo>
                      <a:pt x="109" y="10"/>
                      <a:pt x="109" y="10"/>
                      <a:pt x="109" y="10"/>
                    </a:cubicBezTo>
                    <a:cubicBezTo>
                      <a:pt x="151" y="19"/>
                      <a:pt x="151" y="19"/>
                      <a:pt x="151" y="19"/>
                    </a:cubicBezTo>
                    <a:cubicBezTo>
                      <a:pt x="151" y="19"/>
                      <a:pt x="151" y="19"/>
                      <a:pt x="151" y="19"/>
                    </a:cubicBezTo>
                    <a:cubicBezTo>
                      <a:pt x="195" y="29"/>
                      <a:pt x="223" y="74"/>
                      <a:pt x="213" y="118"/>
                    </a:cubicBezTo>
                    <a:cubicBezTo>
                      <a:pt x="203" y="162"/>
                      <a:pt x="159" y="190"/>
                      <a:pt x="115" y="180"/>
                    </a:cubicBezTo>
                    <a:cubicBezTo>
                      <a:pt x="115" y="180"/>
                      <a:pt x="114" y="180"/>
                      <a:pt x="113" y="18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37" name="Freeform 392"/>
              <p:cNvSpPr>
                <a:spLocks/>
              </p:cNvSpPr>
              <p:nvPr/>
            </p:nvSpPr>
            <p:spPr bwMode="gray">
              <a:xfrm>
                <a:off x="-1277" y="9243"/>
                <a:ext cx="520" cy="454"/>
              </a:xfrm>
              <a:custGeom>
                <a:avLst/>
                <a:gdLst>
                  <a:gd name="T0" fmla="*/ 104 w 220"/>
                  <a:gd name="T1" fmla="*/ 178 h 192"/>
                  <a:gd name="T2" fmla="*/ 63 w 220"/>
                  <a:gd name="T3" fmla="*/ 163 h 192"/>
                  <a:gd name="T4" fmla="*/ 14 w 220"/>
                  <a:gd name="T5" fmla="*/ 62 h 192"/>
                  <a:gd name="T6" fmla="*/ 113 w 220"/>
                  <a:gd name="T7" fmla="*/ 13 h 192"/>
                  <a:gd name="T8" fmla="*/ 115 w 220"/>
                  <a:gd name="T9" fmla="*/ 13 h 192"/>
                  <a:gd name="T10" fmla="*/ 155 w 220"/>
                  <a:gd name="T11" fmla="*/ 27 h 192"/>
                  <a:gd name="T12" fmla="*/ 155 w 220"/>
                  <a:gd name="T13" fmla="*/ 27 h 192"/>
                  <a:gd name="T14" fmla="*/ 206 w 220"/>
                  <a:gd name="T15" fmla="*/ 127 h 192"/>
                  <a:gd name="T16" fmla="*/ 106 w 220"/>
                  <a:gd name="T17" fmla="*/ 178 h 192"/>
                  <a:gd name="T18" fmla="*/ 104 w 220"/>
                  <a:gd name="T19" fmla="*/ 1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192">
                    <a:moveTo>
                      <a:pt x="104" y="178"/>
                    </a:moveTo>
                    <a:cubicBezTo>
                      <a:pt x="63" y="163"/>
                      <a:pt x="63" y="163"/>
                      <a:pt x="63" y="163"/>
                    </a:cubicBezTo>
                    <a:cubicBezTo>
                      <a:pt x="21" y="149"/>
                      <a:pt x="0" y="103"/>
                      <a:pt x="14" y="62"/>
                    </a:cubicBezTo>
                    <a:cubicBezTo>
                      <a:pt x="28" y="21"/>
                      <a:pt x="72" y="0"/>
                      <a:pt x="113" y="13"/>
                    </a:cubicBezTo>
                    <a:cubicBezTo>
                      <a:pt x="115" y="13"/>
                      <a:pt x="115" y="13"/>
                      <a:pt x="115" y="13"/>
                    </a:cubicBezTo>
                    <a:cubicBezTo>
                      <a:pt x="155" y="27"/>
                      <a:pt x="155" y="27"/>
                      <a:pt x="155" y="27"/>
                    </a:cubicBezTo>
                    <a:cubicBezTo>
                      <a:pt x="155" y="27"/>
                      <a:pt x="155" y="27"/>
                      <a:pt x="155" y="27"/>
                    </a:cubicBezTo>
                    <a:cubicBezTo>
                      <a:pt x="197" y="41"/>
                      <a:pt x="220" y="86"/>
                      <a:pt x="206" y="127"/>
                    </a:cubicBezTo>
                    <a:cubicBezTo>
                      <a:pt x="192" y="169"/>
                      <a:pt x="147" y="192"/>
                      <a:pt x="106" y="178"/>
                    </a:cubicBezTo>
                    <a:cubicBezTo>
                      <a:pt x="105" y="178"/>
                      <a:pt x="105" y="178"/>
                      <a:pt x="104" y="17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39" name="Freeform 393"/>
              <p:cNvSpPr>
                <a:spLocks/>
              </p:cNvSpPr>
              <p:nvPr/>
            </p:nvSpPr>
            <p:spPr bwMode="gray">
              <a:xfrm>
                <a:off x="-1948" y="8957"/>
                <a:ext cx="498" cy="454"/>
              </a:xfrm>
              <a:custGeom>
                <a:avLst/>
                <a:gdLst>
                  <a:gd name="T0" fmla="*/ 89 w 211"/>
                  <a:gd name="T1" fmla="*/ 173 h 192"/>
                  <a:gd name="T2" fmla="*/ 70 w 211"/>
                  <a:gd name="T3" fmla="*/ 162 h 192"/>
                  <a:gd name="T4" fmla="*/ 50 w 211"/>
                  <a:gd name="T5" fmla="*/ 152 h 192"/>
                  <a:gd name="T6" fmla="*/ 20 w 211"/>
                  <a:gd name="T7" fmla="*/ 49 h 192"/>
                  <a:gd name="T8" fmla="*/ 120 w 211"/>
                  <a:gd name="T9" fmla="*/ 19 h 192"/>
                  <a:gd name="T10" fmla="*/ 121 w 211"/>
                  <a:gd name="T11" fmla="*/ 19 h 192"/>
                  <a:gd name="T12" fmla="*/ 140 w 211"/>
                  <a:gd name="T13" fmla="*/ 28 h 192"/>
                  <a:gd name="T14" fmla="*/ 158 w 211"/>
                  <a:gd name="T15" fmla="*/ 38 h 192"/>
                  <a:gd name="T16" fmla="*/ 159 w 211"/>
                  <a:gd name="T17" fmla="*/ 38 h 192"/>
                  <a:gd name="T18" fmla="*/ 193 w 211"/>
                  <a:gd name="T19" fmla="*/ 140 h 192"/>
                  <a:gd name="T20" fmla="*/ 91 w 211"/>
                  <a:gd name="T21" fmla="*/ 174 h 192"/>
                  <a:gd name="T22" fmla="*/ 89 w 211"/>
                  <a:gd name="T23" fmla="*/ 1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192">
                    <a:moveTo>
                      <a:pt x="89" y="173"/>
                    </a:moveTo>
                    <a:cubicBezTo>
                      <a:pt x="70" y="162"/>
                      <a:pt x="70" y="162"/>
                      <a:pt x="70" y="162"/>
                    </a:cubicBezTo>
                    <a:cubicBezTo>
                      <a:pt x="50" y="152"/>
                      <a:pt x="50" y="152"/>
                      <a:pt x="50" y="152"/>
                    </a:cubicBezTo>
                    <a:cubicBezTo>
                      <a:pt x="13" y="132"/>
                      <a:pt x="0" y="86"/>
                      <a:pt x="20" y="49"/>
                    </a:cubicBezTo>
                    <a:cubicBezTo>
                      <a:pt x="39" y="13"/>
                      <a:pt x="84" y="0"/>
                      <a:pt x="120" y="19"/>
                    </a:cubicBezTo>
                    <a:cubicBezTo>
                      <a:pt x="121" y="19"/>
                      <a:pt x="121" y="19"/>
                      <a:pt x="121" y="19"/>
                    </a:cubicBezTo>
                    <a:cubicBezTo>
                      <a:pt x="140" y="28"/>
                      <a:pt x="140" y="28"/>
                      <a:pt x="140" y="28"/>
                    </a:cubicBezTo>
                    <a:cubicBezTo>
                      <a:pt x="158" y="38"/>
                      <a:pt x="158" y="38"/>
                      <a:pt x="158" y="38"/>
                    </a:cubicBezTo>
                    <a:cubicBezTo>
                      <a:pt x="159" y="38"/>
                      <a:pt x="159" y="38"/>
                      <a:pt x="159" y="38"/>
                    </a:cubicBezTo>
                    <a:cubicBezTo>
                      <a:pt x="196" y="57"/>
                      <a:pt x="211" y="102"/>
                      <a:pt x="193" y="140"/>
                    </a:cubicBezTo>
                    <a:cubicBezTo>
                      <a:pt x="174" y="177"/>
                      <a:pt x="129" y="192"/>
                      <a:pt x="91" y="174"/>
                    </a:cubicBezTo>
                    <a:cubicBezTo>
                      <a:pt x="91" y="174"/>
                      <a:pt x="90" y="173"/>
                      <a:pt x="89" y="1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40" name="Freeform 394"/>
              <p:cNvSpPr>
                <a:spLocks/>
              </p:cNvSpPr>
              <p:nvPr/>
            </p:nvSpPr>
            <p:spPr bwMode="gray">
              <a:xfrm>
                <a:off x="-2517" y="8530"/>
                <a:ext cx="441" cy="446"/>
              </a:xfrm>
              <a:custGeom>
                <a:avLst/>
                <a:gdLst>
                  <a:gd name="T0" fmla="*/ 57 w 187"/>
                  <a:gd name="T1" fmla="*/ 160 h 189"/>
                  <a:gd name="T2" fmla="*/ 49 w 187"/>
                  <a:gd name="T3" fmla="*/ 152 h 189"/>
                  <a:gd name="T4" fmla="*/ 41 w 187"/>
                  <a:gd name="T5" fmla="*/ 142 h 189"/>
                  <a:gd name="T6" fmla="*/ 25 w 187"/>
                  <a:gd name="T7" fmla="*/ 124 h 189"/>
                  <a:gd name="T8" fmla="*/ 34 w 187"/>
                  <a:gd name="T9" fmla="*/ 24 h 189"/>
                  <a:gd name="T10" fmla="*/ 132 w 187"/>
                  <a:gd name="T11" fmla="*/ 32 h 189"/>
                  <a:gd name="T12" fmla="*/ 133 w 187"/>
                  <a:gd name="T13" fmla="*/ 32 h 189"/>
                  <a:gd name="T14" fmla="*/ 145 w 187"/>
                  <a:gd name="T15" fmla="*/ 46 h 189"/>
                  <a:gd name="T16" fmla="*/ 151 w 187"/>
                  <a:gd name="T17" fmla="*/ 52 h 189"/>
                  <a:gd name="T18" fmla="*/ 159 w 187"/>
                  <a:gd name="T19" fmla="*/ 60 h 189"/>
                  <a:gd name="T20" fmla="*/ 159 w 187"/>
                  <a:gd name="T21" fmla="*/ 161 h 189"/>
                  <a:gd name="T22" fmla="*/ 58 w 187"/>
                  <a:gd name="T23" fmla="*/ 161 h 189"/>
                  <a:gd name="T24" fmla="*/ 57 w 187"/>
                  <a:gd name="T25" fmla="*/ 16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 h="189">
                    <a:moveTo>
                      <a:pt x="57" y="160"/>
                    </a:moveTo>
                    <a:cubicBezTo>
                      <a:pt x="49" y="152"/>
                      <a:pt x="49" y="152"/>
                      <a:pt x="49" y="152"/>
                    </a:cubicBezTo>
                    <a:cubicBezTo>
                      <a:pt x="41" y="142"/>
                      <a:pt x="41" y="142"/>
                      <a:pt x="41" y="142"/>
                    </a:cubicBezTo>
                    <a:cubicBezTo>
                      <a:pt x="35" y="136"/>
                      <a:pt x="30" y="130"/>
                      <a:pt x="25" y="124"/>
                    </a:cubicBezTo>
                    <a:cubicBezTo>
                      <a:pt x="0" y="94"/>
                      <a:pt x="4" y="49"/>
                      <a:pt x="34" y="24"/>
                    </a:cubicBezTo>
                    <a:cubicBezTo>
                      <a:pt x="63" y="0"/>
                      <a:pt x="107" y="3"/>
                      <a:pt x="132" y="32"/>
                    </a:cubicBezTo>
                    <a:cubicBezTo>
                      <a:pt x="133" y="32"/>
                      <a:pt x="133" y="32"/>
                      <a:pt x="133" y="32"/>
                    </a:cubicBezTo>
                    <a:cubicBezTo>
                      <a:pt x="137" y="37"/>
                      <a:pt x="141" y="41"/>
                      <a:pt x="145" y="46"/>
                    </a:cubicBezTo>
                    <a:cubicBezTo>
                      <a:pt x="151" y="52"/>
                      <a:pt x="151" y="52"/>
                      <a:pt x="151" y="52"/>
                    </a:cubicBezTo>
                    <a:cubicBezTo>
                      <a:pt x="159" y="60"/>
                      <a:pt x="159" y="60"/>
                      <a:pt x="159" y="60"/>
                    </a:cubicBezTo>
                    <a:cubicBezTo>
                      <a:pt x="187" y="88"/>
                      <a:pt x="187" y="133"/>
                      <a:pt x="159" y="161"/>
                    </a:cubicBezTo>
                    <a:cubicBezTo>
                      <a:pt x="132" y="189"/>
                      <a:pt x="86" y="189"/>
                      <a:pt x="58" y="161"/>
                    </a:cubicBezTo>
                    <a:cubicBezTo>
                      <a:pt x="58" y="161"/>
                      <a:pt x="57" y="160"/>
                      <a:pt x="57" y="1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45" name="Freeform 395"/>
              <p:cNvSpPr>
                <a:spLocks/>
              </p:cNvSpPr>
              <p:nvPr/>
            </p:nvSpPr>
            <p:spPr bwMode="gray">
              <a:xfrm>
                <a:off x="6726" y="1228"/>
                <a:ext cx="1237" cy="8103"/>
              </a:xfrm>
              <a:custGeom>
                <a:avLst/>
                <a:gdLst>
                  <a:gd name="T0" fmla="*/ 0 w 524"/>
                  <a:gd name="T1" fmla="*/ 3430 h 3430"/>
                  <a:gd name="T2" fmla="*/ 202 w 524"/>
                  <a:gd name="T3" fmla="*/ 3299 h 3430"/>
                  <a:gd name="T4" fmla="*/ 360 w 524"/>
                  <a:gd name="T5" fmla="*/ 3132 h 3430"/>
                  <a:gd name="T6" fmla="*/ 400 w 524"/>
                  <a:gd name="T7" fmla="*/ 3033 h 3430"/>
                  <a:gd name="T8" fmla="*/ 403 w 524"/>
                  <a:gd name="T9" fmla="*/ 2982 h 3430"/>
                  <a:gd name="T10" fmla="*/ 400 w 524"/>
                  <a:gd name="T11" fmla="*/ 2922 h 3430"/>
                  <a:gd name="T12" fmla="*/ 391 w 524"/>
                  <a:gd name="T13" fmla="*/ 2681 h 3430"/>
                  <a:gd name="T14" fmla="*/ 371 w 524"/>
                  <a:gd name="T15" fmla="*/ 1715 h 3430"/>
                  <a:gd name="T16" fmla="*/ 378 w 524"/>
                  <a:gd name="T17" fmla="*/ 749 h 3430"/>
                  <a:gd name="T18" fmla="*/ 383 w 524"/>
                  <a:gd name="T19" fmla="*/ 507 h 3430"/>
                  <a:gd name="T20" fmla="*/ 385 w 524"/>
                  <a:gd name="T21" fmla="*/ 448 h 3430"/>
                  <a:gd name="T22" fmla="*/ 382 w 524"/>
                  <a:gd name="T23" fmla="*/ 401 h 3430"/>
                  <a:gd name="T24" fmla="*/ 347 w 524"/>
                  <a:gd name="T25" fmla="*/ 307 h 3430"/>
                  <a:gd name="T26" fmla="*/ 195 w 524"/>
                  <a:gd name="T27" fmla="*/ 140 h 3430"/>
                  <a:gd name="T28" fmla="*/ 149 w 524"/>
                  <a:gd name="T29" fmla="*/ 103 h 3430"/>
                  <a:gd name="T30" fmla="*/ 101 w 524"/>
                  <a:gd name="T31" fmla="*/ 68 h 3430"/>
                  <a:gd name="T32" fmla="*/ 0 w 524"/>
                  <a:gd name="T33" fmla="*/ 0 h 3430"/>
                  <a:gd name="T34" fmla="*/ 116 w 524"/>
                  <a:gd name="T35" fmla="*/ 39 h 3430"/>
                  <a:gd name="T36" fmla="*/ 229 w 524"/>
                  <a:gd name="T37" fmla="*/ 90 h 3430"/>
                  <a:gd name="T38" fmla="*/ 335 w 524"/>
                  <a:gd name="T39" fmla="*/ 158 h 3430"/>
                  <a:gd name="T40" fmla="*/ 429 w 524"/>
                  <a:gd name="T41" fmla="*/ 250 h 3430"/>
                  <a:gd name="T42" fmla="*/ 495 w 524"/>
                  <a:gd name="T43" fmla="*/ 373 h 3430"/>
                  <a:gd name="T44" fmla="*/ 508 w 524"/>
                  <a:gd name="T45" fmla="*/ 446 h 3430"/>
                  <a:gd name="T46" fmla="*/ 510 w 524"/>
                  <a:gd name="T47" fmla="*/ 507 h 3430"/>
                  <a:gd name="T48" fmla="*/ 516 w 524"/>
                  <a:gd name="T49" fmla="*/ 749 h 3430"/>
                  <a:gd name="T50" fmla="*/ 522 w 524"/>
                  <a:gd name="T51" fmla="*/ 1715 h 3430"/>
                  <a:gd name="T52" fmla="*/ 503 w 524"/>
                  <a:gd name="T53" fmla="*/ 2681 h 3430"/>
                  <a:gd name="T54" fmla="*/ 493 w 524"/>
                  <a:gd name="T55" fmla="*/ 2922 h 3430"/>
                  <a:gd name="T56" fmla="*/ 490 w 524"/>
                  <a:gd name="T57" fmla="*/ 2983 h 3430"/>
                  <a:gd name="T58" fmla="*/ 478 w 524"/>
                  <a:gd name="T59" fmla="*/ 3052 h 3430"/>
                  <a:gd name="T60" fmla="*/ 416 w 524"/>
                  <a:gd name="T61" fmla="*/ 3171 h 3430"/>
                  <a:gd name="T62" fmla="*/ 326 w 524"/>
                  <a:gd name="T63" fmla="*/ 3261 h 3430"/>
                  <a:gd name="T64" fmla="*/ 223 w 524"/>
                  <a:gd name="T65" fmla="*/ 3330 h 3430"/>
                  <a:gd name="T66" fmla="*/ 0 w 524"/>
                  <a:gd name="T67" fmla="*/ 3430 h 3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4" h="3430">
                    <a:moveTo>
                      <a:pt x="0" y="3430"/>
                    </a:moveTo>
                    <a:cubicBezTo>
                      <a:pt x="71" y="3390"/>
                      <a:pt x="139" y="3347"/>
                      <a:pt x="202" y="3299"/>
                    </a:cubicBezTo>
                    <a:cubicBezTo>
                      <a:pt x="264" y="3250"/>
                      <a:pt x="321" y="3195"/>
                      <a:pt x="360" y="3132"/>
                    </a:cubicBezTo>
                    <a:cubicBezTo>
                      <a:pt x="379" y="3100"/>
                      <a:pt x="393" y="3066"/>
                      <a:pt x="400" y="3033"/>
                    </a:cubicBezTo>
                    <a:cubicBezTo>
                      <a:pt x="403" y="3016"/>
                      <a:pt x="404" y="2999"/>
                      <a:pt x="403" y="2982"/>
                    </a:cubicBezTo>
                    <a:cubicBezTo>
                      <a:pt x="400" y="2922"/>
                      <a:pt x="400" y="2922"/>
                      <a:pt x="400" y="2922"/>
                    </a:cubicBezTo>
                    <a:cubicBezTo>
                      <a:pt x="397" y="2842"/>
                      <a:pt x="393" y="2761"/>
                      <a:pt x="391" y="2681"/>
                    </a:cubicBezTo>
                    <a:cubicBezTo>
                      <a:pt x="379" y="2359"/>
                      <a:pt x="373" y="2037"/>
                      <a:pt x="371" y="1715"/>
                    </a:cubicBezTo>
                    <a:cubicBezTo>
                      <a:pt x="369" y="1393"/>
                      <a:pt x="371" y="1071"/>
                      <a:pt x="378" y="749"/>
                    </a:cubicBezTo>
                    <a:cubicBezTo>
                      <a:pt x="383" y="507"/>
                      <a:pt x="383" y="507"/>
                      <a:pt x="383" y="507"/>
                    </a:cubicBezTo>
                    <a:cubicBezTo>
                      <a:pt x="385" y="448"/>
                      <a:pt x="385" y="448"/>
                      <a:pt x="385" y="448"/>
                    </a:cubicBezTo>
                    <a:cubicBezTo>
                      <a:pt x="386" y="432"/>
                      <a:pt x="385" y="417"/>
                      <a:pt x="382" y="401"/>
                    </a:cubicBezTo>
                    <a:cubicBezTo>
                      <a:pt x="377" y="370"/>
                      <a:pt x="364" y="338"/>
                      <a:pt x="347" y="307"/>
                    </a:cubicBezTo>
                    <a:cubicBezTo>
                      <a:pt x="311" y="246"/>
                      <a:pt x="256" y="190"/>
                      <a:pt x="195" y="140"/>
                    </a:cubicBezTo>
                    <a:cubicBezTo>
                      <a:pt x="180" y="127"/>
                      <a:pt x="165" y="115"/>
                      <a:pt x="149" y="103"/>
                    </a:cubicBezTo>
                    <a:cubicBezTo>
                      <a:pt x="133" y="91"/>
                      <a:pt x="117" y="79"/>
                      <a:pt x="101" y="68"/>
                    </a:cubicBezTo>
                    <a:cubicBezTo>
                      <a:pt x="68" y="45"/>
                      <a:pt x="34" y="22"/>
                      <a:pt x="0" y="0"/>
                    </a:cubicBezTo>
                    <a:cubicBezTo>
                      <a:pt x="39" y="11"/>
                      <a:pt x="78" y="23"/>
                      <a:pt x="116" y="39"/>
                    </a:cubicBezTo>
                    <a:cubicBezTo>
                      <a:pt x="155" y="53"/>
                      <a:pt x="192" y="70"/>
                      <a:pt x="229" y="90"/>
                    </a:cubicBezTo>
                    <a:cubicBezTo>
                      <a:pt x="265" y="110"/>
                      <a:pt x="301" y="132"/>
                      <a:pt x="335" y="158"/>
                    </a:cubicBezTo>
                    <a:cubicBezTo>
                      <a:pt x="369" y="184"/>
                      <a:pt x="401" y="214"/>
                      <a:pt x="429" y="250"/>
                    </a:cubicBezTo>
                    <a:cubicBezTo>
                      <a:pt x="458" y="285"/>
                      <a:pt x="481" y="327"/>
                      <a:pt x="495" y="373"/>
                    </a:cubicBezTo>
                    <a:cubicBezTo>
                      <a:pt x="502" y="397"/>
                      <a:pt x="506" y="422"/>
                      <a:pt x="508" y="446"/>
                    </a:cubicBezTo>
                    <a:cubicBezTo>
                      <a:pt x="510" y="507"/>
                      <a:pt x="510" y="507"/>
                      <a:pt x="510" y="507"/>
                    </a:cubicBezTo>
                    <a:cubicBezTo>
                      <a:pt x="516" y="749"/>
                      <a:pt x="516" y="749"/>
                      <a:pt x="516" y="749"/>
                    </a:cubicBezTo>
                    <a:cubicBezTo>
                      <a:pt x="522" y="1071"/>
                      <a:pt x="524" y="1393"/>
                      <a:pt x="522" y="1715"/>
                    </a:cubicBezTo>
                    <a:cubicBezTo>
                      <a:pt x="520" y="2037"/>
                      <a:pt x="514" y="2359"/>
                      <a:pt x="503" y="2681"/>
                    </a:cubicBezTo>
                    <a:cubicBezTo>
                      <a:pt x="500" y="2761"/>
                      <a:pt x="496" y="2842"/>
                      <a:pt x="493" y="2922"/>
                    </a:cubicBezTo>
                    <a:cubicBezTo>
                      <a:pt x="490" y="2983"/>
                      <a:pt x="490" y="2983"/>
                      <a:pt x="490" y="2983"/>
                    </a:cubicBezTo>
                    <a:cubicBezTo>
                      <a:pt x="489" y="3007"/>
                      <a:pt x="485" y="3030"/>
                      <a:pt x="478" y="3052"/>
                    </a:cubicBezTo>
                    <a:cubicBezTo>
                      <a:pt x="465" y="3097"/>
                      <a:pt x="443" y="3136"/>
                      <a:pt x="416" y="3171"/>
                    </a:cubicBezTo>
                    <a:cubicBezTo>
                      <a:pt x="389" y="3205"/>
                      <a:pt x="358" y="3235"/>
                      <a:pt x="326" y="3261"/>
                    </a:cubicBezTo>
                    <a:cubicBezTo>
                      <a:pt x="293" y="3287"/>
                      <a:pt x="258" y="3310"/>
                      <a:pt x="223" y="3330"/>
                    </a:cubicBezTo>
                    <a:cubicBezTo>
                      <a:pt x="152" y="3372"/>
                      <a:pt x="77" y="3404"/>
                      <a:pt x="0" y="34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46" name="Freeform 396"/>
              <p:cNvSpPr>
                <a:spLocks/>
              </p:cNvSpPr>
              <p:nvPr/>
            </p:nvSpPr>
            <p:spPr bwMode="gray">
              <a:xfrm>
                <a:off x="-2716" y="1228"/>
                <a:ext cx="1238" cy="8103"/>
              </a:xfrm>
              <a:custGeom>
                <a:avLst/>
                <a:gdLst>
                  <a:gd name="T0" fmla="*/ 524 w 524"/>
                  <a:gd name="T1" fmla="*/ 0 h 3430"/>
                  <a:gd name="T2" fmla="*/ 423 w 524"/>
                  <a:gd name="T3" fmla="*/ 68 h 3430"/>
                  <a:gd name="T4" fmla="*/ 375 w 524"/>
                  <a:gd name="T5" fmla="*/ 103 h 3430"/>
                  <a:gd name="T6" fmla="*/ 328 w 524"/>
                  <a:gd name="T7" fmla="*/ 140 h 3430"/>
                  <a:gd name="T8" fmla="*/ 177 w 524"/>
                  <a:gd name="T9" fmla="*/ 307 h 3430"/>
                  <a:gd name="T10" fmla="*/ 141 w 524"/>
                  <a:gd name="T11" fmla="*/ 401 h 3430"/>
                  <a:gd name="T12" fmla="*/ 138 w 524"/>
                  <a:gd name="T13" fmla="*/ 448 h 3430"/>
                  <a:gd name="T14" fmla="*/ 140 w 524"/>
                  <a:gd name="T15" fmla="*/ 507 h 3430"/>
                  <a:gd name="T16" fmla="*/ 146 w 524"/>
                  <a:gd name="T17" fmla="*/ 749 h 3430"/>
                  <a:gd name="T18" fmla="*/ 153 w 524"/>
                  <a:gd name="T19" fmla="*/ 1715 h 3430"/>
                  <a:gd name="T20" fmla="*/ 134 w 524"/>
                  <a:gd name="T21" fmla="*/ 2681 h 3430"/>
                  <a:gd name="T22" fmla="*/ 124 w 524"/>
                  <a:gd name="T23" fmla="*/ 2922 h 3430"/>
                  <a:gd name="T24" fmla="*/ 121 w 524"/>
                  <a:gd name="T25" fmla="*/ 2982 h 3430"/>
                  <a:gd name="T26" fmla="*/ 125 w 524"/>
                  <a:gd name="T27" fmla="*/ 3033 h 3430"/>
                  <a:gd name="T28" fmla="*/ 164 w 524"/>
                  <a:gd name="T29" fmla="*/ 3132 h 3430"/>
                  <a:gd name="T30" fmla="*/ 322 w 524"/>
                  <a:gd name="T31" fmla="*/ 3299 h 3430"/>
                  <a:gd name="T32" fmla="*/ 524 w 524"/>
                  <a:gd name="T33" fmla="*/ 3430 h 3430"/>
                  <a:gd name="T34" fmla="*/ 301 w 524"/>
                  <a:gd name="T35" fmla="*/ 3331 h 3430"/>
                  <a:gd name="T36" fmla="*/ 198 w 524"/>
                  <a:gd name="T37" fmla="*/ 3261 h 3430"/>
                  <a:gd name="T38" fmla="*/ 108 w 524"/>
                  <a:gd name="T39" fmla="*/ 3171 h 3430"/>
                  <a:gd name="T40" fmla="*/ 45 w 524"/>
                  <a:gd name="T41" fmla="*/ 3052 h 3430"/>
                  <a:gd name="T42" fmla="*/ 34 w 524"/>
                  <a:gd name="T43" fmla="*/ 2983 h 3430"/>
                  <a:gd name="T44" fmla="*/ 31 w 524"/>
                  <a:gd name="T45" fmla="*/ 2922 h 3430"/>
                  <a:gd name="T46" fmla="*/ 21 w 524"/>
                  <a:gd name="T47" fmla="*/ 2681 h 3430"/>
                  <a:gd name="T48" fmla="*/ 2 w 524"/>
                  <a:gd name="T49" fmla="*/ 1715 h 3430"/>
                  <a:gd name="T50" fmla="*/ 8 w 524"/>
                  <a:gd name="T51" fmla="*/ 749 h 3430"/>
                  <a:gd name="T52" fmla="*/ 14 w 524"/>
                  <a:gd name="T53" fmla="*/ 507 h 3430"/>
                  <a:gd name="T54" fmla="*/ 16 w 524"/>
                  <a:gd name="T55" fmla="*/ 446 h 3430"/>
                  <a:gd name="T56" fmla="*/ 29 w 524"/>
                  <a:gd name="T57" fmla="*/ 374 h 3430"/>
                  <a:gd name="T58" fmla="*/ 95 w 524"/>
                  <a:gd name="T59" fmla="*/ 250 h 3430"/>
                  <a:gd name="T60" fmla="*/ 189 w 524"/>
                  <a:gd name="T61" fmla="*/ 159 h 3430"/>
                  <a:gd name="T62" fmla="*/ 295 w 524"/>
                  <a:gd name="T63" fmla="*/ 90 h 3430"/>
                  <a:gd name="T64" fmla="*/ 408 w 524"/>
                  <a:gd name="T65" fmla="*/ 39 h 3430"/>
                  <a:gd name="T66" fmla="*/ 524 w 524"/>
                  <a:gd name="T67" fmla="*/ 0 h 3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4" h="3430">
                    <a:moveTo>
                      <a:pt x="524" y="0"/>
                    </a:moveTo>
                    <a:cubicBezTo>
                      <a:pt x="490" y="22"/>
                      <a:pt x="456" y="45"/>
                      <a:pt x="423" y="68"/>
                    </a:cubicBezTo>
                    <a:cubicBezTo>
                      <a:pt x="407" y="79"/>
                      <a:pt x="390" y="91"/>
                      <a:pt x="375" y="103"/>
                    </a:cubicBezTo>
                    <a:cubicBezTo>
                      <a:pt x="359" y="115"/>
                      <a:pt x="343" y="127"/>
                      <a:pt x="328" y="140"/>
                    </a:cubicBezTo>
                    <a:cubicBezTo>
                      <a:pt x="268" y="190"/>
                      <a:pt x="213" y="246"/>
                      <a:pt x="177" y="307"/>
                    </a:cubicBezTo>
                    <a:cubicBezTo>
                      <a:pt x="159" y="338"/>
                      <a:pt x="146" y="370"/>
                      <a:pt x="141" y="401"/>
                    </a:cubicBezTo>
                    <a:cubicBezTo>
                      <a:pt x="139" y="417"/>
                      <a:pt x="138" y="432"/>
                      <a:pt x="138" y="448"/>
                    </a:cubicBezTo>
                    <a:cubicBezTo>
                      <a:pt x="140" y="507"/>
                      <a:pt x="140" y="507"/>
                      <a:pt x="140" y="507"/>
                    </a:cubicBezTo>
                    <a:cubicBezTo>
                      <a:pt x="143" y="588"/>
                      <a:pt x="144" y="668"/>
                      <a:pt x="146" y="749"/>
                    </a:cubicBezTo>
                    <a:cubicBezTo>
                      <a:pt x="153" y="1071"/>
                      <a:pt x="155" y="1393"/>
                      <a:pt x="153" y="1715"/>
                    </a:cubicBezTo>
                    <a:cubicBezTo>
                      <a:pt x="151" y="2037"/>
                      <a:pt x="145" y="2359"/>
                      <a:pt x="134" y="2681"/>
                    </a:cubicBezTo>
                    <a:cubicBezTo>
                      <a:pt x="131" y="2761"/>
                      <a:pt x="127" y="2842"/>
                      <a:pt x="124" y="2922"/>
                    </a:cubicBezTo>
                    <a:cubicBezTo>
                      <a:pt x="121" y="2982"/>
                      <a:pt x="121" y="2982"/>
                      <a:pt x="121" y="2982"/>
                    </a:cubicBezTo>
                    <a:cubicBezTo>
                      <a:pt x="120" y="2999"/>
                      <a:pt x="121" y="3016"/>
                      <a:pt x="125" y="3033"/>
                    </a:cubicBezTo>
                    <a:cubicBezTo>
                      <a:pt x="131" y="3066"/>
                      <a:pt x="145" y="3100"/>
                      <a:pt x="164" y="3132"/>
                    </a:cubicBezTo>
                    <a:cubicBezTo>
                      <a:pt x="203" y="3195"/>
                      <a:pt x="260" y="3250"/>
                      <a:pt x="322" y="3299"/>
                    </a:cubicBezTo>
                    <a:cubicBezTo>
                      <a:pt x="385" y="3347"/>
                      <a:pt x="453" y="3390"/>
                      <a:pt x="524" y="3430"/>
                    </a:cubicBezTo>
                    <a:cubicBezTo>
                      <a:pt x="447" y="3404"/>
                      <a:pt x="372" y="3372"/>
                      <a:pt x="301" y="3331"/>
                    </a:cubicBezTo>
                    <a:cubicBezTo>
                      <a:pt x="265" y="3310"/>
                      <a:pt x="231" y="3287"/>
                      <a:pt x="198" y="3261"/>
                    </a:cubicBezTo>
                    <a:cubicBezTo>
                      <a:pt x="165" y="3235"/>
                      <a:pt x="134" y="3205"/>
                      <a:pt x="108" y="3171"/>
                    </a:cubicBezTo>
                    <a:cubicBezTo>
                      <a:pt x="81" y="3136"/>
                      <a:pt x="58" y="3097"/>
                      <a:pt x="45" y="3052"/>
                    </a:cubicBezTo>
                    <a:cubicBezTo>
                      <a:pt x="39" y="3030"/>
                      <a:pt x="35" y="3006"/>
                      <a:pt x="34" y="2983"/>
                    </a:cubicBezTo>
                    <a:cubicBezTo>
                      <a:pt x="31" y="2922"/>
                      <a:pt x="31" y="2922"/>
                      <a:pt x="31" y="2922"/>
                    </a:cubicBezTo>
                    <a:cubicBezTo>
                      <a:pt x="27" y="2842"/>
                      <a:pt x="24" y="2761"/>
                      <a:pt x="21" y="2681"/>
                    </a:cubicBezTo>
                    <a:cubicBezTo>
                      <a:pt x="9" y="2359"/>
                      <a:pt x="4" y="2037"/>
                      <a:pt x="2" y="1715"/>
                    </a:cubicBezTo>
                    <a:cubicBezTo>
                      <a:pt x="0" y="1393"/>
                      <a:pt x="2" y="1071"/>
                      <a:pt x="8" y="749"/>
                    </a:cubicBezTo>
                    <a:cubicBezTo>
                      <a:pt x="10" y="668"/>
                      <a:pt x="12" y="588"/>
                      <a:pt x="14" y="507"/>
                    </a:cubicBezTo>
                    <a:cubicBezTo>
                      <a:pt x="16" y="446"/>
                      <a:pt x="16" y="446"/>
                      <a:pt x="16" y="446"/>
                    </a:cubicBezTo>
                    <a:cubicBezTo>
                      <a:pt x="18" y="422"/>
                      <a:pt x="22" y="397"/>
                      <a:pt x="29" y="374"/>
                    </a:cubicBezTo>
                    <a:cubicBezTo>
                      <a:pt x="43" y="327"/>
                      <a:pt x="66" y="285"/>
                      <a:pt x="95" y="250"/>
                    </a:cubicBezTo>
                    <a:cubicBezTo>
                      <a:pt x="123" y="215"/>
                      <a:pt x="155" y="185"/>
                      <a:pt x="189" y="159"/>
                    </a:cubicBezTo>
                    <a:cubicBezTo>
                      <a:pt x="223" y="132"/>
                      <a:pt x="259" y="110"/>
                      <a:pt x="295" y="90"/>
                    </a:cubicBezTo>
                    <a:cubicBezTo>
                      <a:pt x="332" y="70"/>
                      <a:pt x="369" y="54"/>
                      <a:pt x="408" y="39"/>
                    </a:cubicBezTo>
                    <a:cubicBezTo>
                      <a:pt x="446" y="23"/>
                      <a:pt x="484" y="11"/>
                      <a:pt x="5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47" name="Freeform 397"/>
              <p:cNvSpPr>
                <a:spLocks/>
              </p:cNvSpPr>
              <p:nvPr/>
            </p:nvSpPr>
            <p:spPr bwMode="gray">
              <a:xfrm>
                <a:off x="5599" y="7944"/>
                <a:ext cx="125" cy="524"/>
              </a:xfrm>
              <a:custGeom>
                <a:avLst/>
                <a:gdLst>
                  <a:gd name="T0" fmla="*/ 26 w 53"/>
                  <a:gd name="T1" fmla="*/ 222 h 222"/>
                  <a:gd name="T2" fmla="*/ 53 w 53"/>
                  <a:gd name="T3" fmla="*/ 0 h 222"/>
                  <a:gd name="T4" fmla="*/ 46 w 53"/>
                  <a:gd name="T5" fmla="*/ 1 h 222"/>
                  <a:gd name="T6" fmla="*/ 0 w 53"/>
                  <a:gd name="T7" fmla="*/ 8 h 222"/>
                  <a:gd name="T8" fmla="*/ 26 w 53"/>
                  <a:gd name="T9" fmla="*/ 222 h 222"/>
                </a:gdLst>
                <a:ahLst/>
                <a:cxnLst>
                  <a:cxn ang="0">
                    <a:pos x="T0" y="T1"/>
                  </a:cxn>
                  <a:cxn ang="0">
                    <a:pos x="T2" y="T3"/>
                  </a:cxn>
                  <a:cxn ang="0">
                    <a:pos x="T4" y="T5"/>
                  </a:cxn>
                  <a:cxn ang="0">
                    <a:pos x="T6" y="T7"/>
                  </a:cxn>
                  <a:cxn ang="0">
                    <a:pos x="T8" y="T9"/>
                  </a:cxn>
                </a:cxnLst>
                <a:rect l="0" t="0" r="r" b="b"/>
                <a:pathLst>
                  <a:path w="53" h="222">
                    <a:moveTo>
                      <a:pt x="26" y="222"/>
                    </a:moveTo>
                    <a:cubicBezTo>
                      <a:pt x="39" y="144"/>
                      <a:pt x="48" y="58"/>
                      <a:pt x="53" y="0"/>
                    </a:cubicBezTo>
                    <a:cubicBezTo>
                      <a:pt x="51" y="1"/>
                      <a:pt x="49" y="1"/>
                      <a:pt x="46" y="1"/>
                    </a:cubicBezTo>
                    <a:cubicBezTo>
                      <a:pt x="32" y="3"/>
                      <a:pt x="14" y="6"/>
                      <a:pt x="0" y="8"/>
                    </a:cubicBezTo>
                    <a:cubicBezTo>
                      <a:pt x="12" y="136"/>
                      <a:pt x="22" y="194"/>
                      <a:pt x="26" y="2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48" name="Freeform 398"/>
              <p:cNvSpPr>
                <a:spLocks/>
              </p:cNvSpPr>
              <p:nvPr/>
            </p:nvSpPr>
            <p:spPr bwMode="gray">
              <a:xfrm>
                <a:off x="5547" y="4859"/>
                <a:ext cx="231" cy="1620"/>
              </a:xfrm>
              <a:custGeom>
                <a:avLst/>
                <a:gdLst>
                  <a:gd name="T0" fmla="*/ 0 w 98"/>
                  <a:gd name="T1" fmla="*/ 686 h 686"/>
                  <a:gd name="T2" fmla="*/ 49 w 98"/>
                  <a:gd name="T3" fmla="*/ 675 h 686"/>
                  <a:gd name="T4" fmla="*/ 98 w 98"/>
                  <a:gd name="T5" fmla="*/ 662 h 686"/>
                  <a:gd name="T6" fmla="*/ 51 w 98"/>
                  <a:gd name="T7" fmla="*/ 0 h 686"/>
                  <a:gd name="T8" fmla="*/ 0 w 98"/>
                  <a:gd name="T9" fmla="*/ 686 h 686"/>
                </a:gdLst>
                <a:ahLst/>
                <a:cxnLst>
                  <a:cxn ang="0">
                    <a:pos x="T0" y="T1"/>
                  </a:cxn>
                  <a:cxn ang="0">
                    <a:pos x="T2" y="T3"/>
                  </a:cxn>
                  <a:cxn ang="0">
                    <a:pos x="T4" y="T5"/>
                  </a:cxn>
                  <a:cxn ang="0">
                    <a:pos x="T6" y="T7"/>
                  </a:cxn>
                  <a:cxn ang="0">
                    <a:pos x="T8" y="T9"/>
                  </a:cxn>
                </a:cxnLst>
                <a:rect l="0" t="0" r="r" b="b"/>
                <a:pathLst>
                  <a:path w="98" h="686">
                    <a:moveTo>
                      <a:pt x="0" y="686"/>
                    </a:moveTo>
                    <a:cubicBezTo>
                      <a:pt x="49" y="675"/>
                      <a:pt x="49" y="675"/>
                      <a:pt x="49" y="675"/>
                    </a:cubicBezTo>
                    <a:cubicBezTo>
                      <a:pt x="64" y="671"/>
                      <a:pt x="83" y="666"/>
                      <a:pt x="98" y="662"/>
                    </a:cubicBezTo>
                    <a:cubicBezTo>
                      <a:pt x="96" y="408"/>
                      <a:pt x="78" y="161"/>
                      <a:pt x="51" y="0"/>
                    </a:cubicBezTo>
                    <a:cubicBezTo>
                      <a:pt x="44" y="33"/>
                      <a:pt x="5" y="295"/>
                      <a:pt x="0" y="6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49" name="Freeform 399"/>
              <p:cNvSpPr>
                <a:spLocks/>
              </p:cNvSpPr>
              <p:nvPr/>
            </p:nvSpPr>
            <p:spPr bwMode="gray">
              <a:xfrm>
                <a:off x="5075" y="6347"/>
                <a:ext cx="1131" cy="1710"/>
              </a:xfrm>
              <a:custGeom>
                <a:avLst/>
                <a:gdLst>
                  <a:gd name="T0" fmla="*/ 378 w 479"/>
                  <a:gd name="T1" fmla="*/ 658 h 724"/>
                  <a:gd name="T2" fmla="*/ 469 w 479"/>
                  <a:gd name="T3" fmla="*/ 531 h 724"/>
                  <a:gd name="T4" fmla="*/ 469 w 479"/>
                  <a:gd name="T5" fmla="*/ 527 h 724"/>
                  <a:gd name="T6" fmla="*/ 469 w 479"/>
                  <a:gd name="T7" fmla="*/ 523 h 724"/>
                  <a:gd name="T8" fmla="*/ 469 w 479"/>
                  <a:gd name="T9" fmla="*/ 515 h 724"/>
                  <a:gd name="T10" fmla="*/ 471 w 479"/>
                  <a:gd name="T11" fmla="*/ 485 h 724"/>
                  <a:gd name="T12" fmla="*/ 478 w 479"/>
                  <a:gd name="T13" fmla="*/ 187 h 724"/>
                  <a:gd name="T14" fmla="*/ 478 w 479"/>
                  <a:gd name="T15" fmla="*/ 127 h 724"/>
                  <a:gd name="T16" fmla="*/ 377 w 479"/>
                  <a:gd name="T17" fmla="*/ 12 h 724"/>
                  <a:gd name="T18" fmla="*/ 373 w 479"/>
                  <a:gd name="T19" fmla="*/ 13 h 724"/>
                  <a:gd name="T20" fmla="*/ 366 w 479"/>
                  <a:gd name="T21" fmla="*/ 15 h 724"/>
                  <a:gd name="T22" fmla="*/ 353 w 479"/>
                  <a:gd name="T23" fmla="*/ 18 h 724"/>
                  <a:gd name="T24" fmla="*/ 298 w 479"/>
                  <a:gd name="T25" fmla="*/ 32 h 724"/>
                  <a:gd name="T26" fmla="*/ 249 w 479"/>
                  <a:gd name="T27" fmla="*/ 44 h 724"/>
                  <a:gd name="T28" fmla="*/ 200 w 479"/>
                  <a:gd name="T29" fmla="*/ 56 h 724"/>
                  <a:gd name="T30" fmla="*/ 139 w 479"/>
                  <a:gd name="T31" fmla="*/ 70 h 724"/>
                  <a:gd name="T32" fmla="*/ 126 w 479"/>
                  <a:gd name="T33" fmla="*/ 73 h 724"/>
                  <a:gd name="T34" fmla="*/ 119 w 479"/>
                  <a:gd name="T35" fmla="*/ 74 h 724"/>
                  <a:gd name="T36" fmla="*/ 0 w 479"/>
                  <a:gd name="T37" fmla="*/ 223 h 724"/>
                  <a:gd name="T38" fmla="*/ 0 w 479"/>
                  <a:gd name="T39" fmla="*/ 237 h 724"/>
                  <a:gd name="T40" fmla="*/ 14 w 479"/>
                  <a:gd name="T41" fmla="*/ 531 h 724"/>
                  <a:gd name="T42" fmla="*/ 18 w 479"/>
                  <a:gd name="T43" fmla="*/ 590 h 724"/>
                  <a:gd name="T44" fmla="*/ 116 w 479"/>
                  <a:gd name="T45" fmla="*/ 699 h 724"/>
                  <a:gd name="T46" fmla="*/ 46 w 479"/>
                  <a:gd name="T47" fmla="*/ 615 h 724"/>
                  <a:gd name="T48" fmla="*/ 48 w 479"/>
                  <a:gd name="T49" fmla="*/ 585 h 724"/>
                  <a:gd name="T50" fmla="*/ 63 w 479"/>
                  <a:gd name="T51" fmla="*/ 285 h 724"/>
                  <a:gd name="T52" fmla="*/ 65 w 479"/>
                  <a:gd name="T53" fmla="*/ 226 h 724"/>
                  <a:gd name="T54" fmla="*/ 66 w 479"/>
                  <a:gd name="T55" fmla="*/ 211 h 724"/>
                  <a:gd name="T56" fmla="*/ 66 w 479"/>
                  <a:gd name="T57" fmla="*/ 205 h 724"/>
                  <a:gd name="T58" fmla="*/ 116 w 479"/>
                  <a:gd name="T59" fmla="*/ 149 h 724"/>
                  <a:gd name="T60" fmla="*/ 119 w 479"/>
                  <a:gd name="T61" fmla="*/ 149 h 724"/>
                  <a:gd name="T62" fmla="*/ 126 w 479"/>
                  <a:gd name="T63" fmla="*/ 148 h 724"/>
                  <a:gd name="T64" fmla="*/ 139 w 479"/>
                  <a:gd name="T65" fmla="*/ 145 h 724"/>
                  <a:gd name="T66" fmla="*/ 249 w 479"/>
                  <a:gd name="T67" fmla="*/ 123 h 724"/>
                  <a:gd name="T68" fmla="*/ 353 w 479"/>
                  <a:gd name="T69" fmla="*/ 98 h 724"/>
                  <a:gd name="T70" fmla="*/ 366 w 479"/>
                  <a:gd name="T71" fmla="*/ 94 h 724"/>
                  <a:gd name="T72" fmla="*/ 373 w 479"/>
                  <a:gd name="T73" fmla="*/ 92 h 724"/>
                  <a:gd name="T74" fmla="*/ 373 w 479"/>
                  <a:gd name="T75" fmla="*/ 92 h 724"/>
                  <a:gd name="T76" fmla="*/ 372 w 479"/>
                  <a:gd name="T77" fmla="*/ 93 h 724"/>
                  <a:gd name="T78" fmla="*/ 373 w 479"/>
                  <a:gd name="T79" fmla="*/ 92 h 724"/>
                  <a:gd name="T80" fmla="*/ 373 w 479"/>
                  <a:gd name="T81" fmla="*/ 92 h 724"/>
                  <a:gd name="T82" fmla="*/ 415 w 479"/>
                  <a:gd name="T83" fmla="*/ 131 h 724"/>
                  <a:gd name="T84" fmla="*/ 415 w 479"/>
                  <a:gd name="T85" fmla="*/ 146 h 724"/>
                  <a:gd name="T86" fmla="*/ 421 w 479"/>
                  <a:gd name="T87" fmla="*/ 440 h 724"/>
                  <a:gd name="T88" fmla="*/ 423 w 479"/>
                  <a:gd name="T89" fmla="*/ 499 h 724"/>
                  <a:gd name="T90" fmla="*/ 424 w 479"/>
                  <a:gd name="T91" fmla="*/ 529 h 724"/>
                  <a:gd name="T92" fmla="*/ 424 w 479"/>
                  <a:gd name="T93" fmla="*/ 536 h 724"/>
                  <a:gd name="T94" fmla="*/ 424 w 479"/>
                  <a:gd name="T95" fmla="*/ 539 h 724"/>
                  <a:gd name="T96" fmla="*/ 268 w 479"/>
                  <a:gd name="T97" fmla="*/ 655 h 724"/>
                  <a:gd name="T98" fmla="*/ 160 w 479"/>
                  <a:gd name="T99" fmla="*/ 690 h 724"/>
                  <a:gd name="T100" fmla="*/ 215 w 479"/>
                  <a:gd name="T101" fmla="*/ 685 h 724"/>
                  <a:gd name="T102" fmla="*/ 222 w 479"/>
                  <a:gd name="T103" fmla="*/ 684 h 724"/>
                  <a:gd name="T104" fmla="*/ 378 w 479"/>
                  <a:gd name="T105" fmla="*/ 658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9" h="724">
                    <a:moveTo>
                      <a:pt x="378" y="658"/>
                    </a:moveTo>
                    <a:cubicBezTo>
                      <a:pt x="434" y="642"/>
                      <a:pt x="465" y="581"/>
                      <a:pt x="469" y="531"/>
                    </a:cubicBezTo>
                    <a:cubicBezTo>
                      <a:pt x="469" y="527"/>
                      <a:pt x="469" y="527"/>
                      <a:pt x="469" y="527"/>
                    </a:cubicBezTo>
                    <a:cubicBezTo>
                      <a:pt x="469" y="523"/>
                      <a:pt x="469" y="523"/>
                      <a:pt x="469" y="523"/>
                    </a:cubicBezTo>
                    <a:cubicBezTo>
                      <a:pt x="469" y="515"/>
                      <a:pt x="469" y="515"/>
                      <a:pt x="469" y="515"/>
                    </a:cubicBezTo>
                    <a:cubicBezTo>
                      <a:pt x="471" y="485"/>
                      <a:pt x="471" y="485"/>
                      <a:pt x="471" y="485"/>
                    </a:cubicBezTo>
                    <a:cubicBezTo>
                      <a:pt x="473" y="394"/>
                      <a:pt x="475" y="339"/>
                      <a:pt x="478" y="187"/>
                    </a:cubicBezTo>
                    <a:cubicBezTo>
                      <a:pt x="478" y="127"/>
                      <a:pt x="478" y="127"/>
                      <a:pt x="478" y="127"/>
                    </a:cubicBezTo>
                    <a:cubicBezTo>
                      <a:pt x="479" y="0"/>
                      <a:pt x="401" y="7"/>
                      <a:pt x="377" y="12"/>
                    </a:cubicBezTo>
                    <a:cubicBezTo>
                      <a:pt x="373" y="13"/>
                      <a:pt x="373" y="13"/>
                      <a:pt x="373" y="13"/>
                    </a:cubicBezTo>
                    <a:cubicBezTo>
                      <a:pt x="370" y="14"/>
                      <a:pt x="368" y="14"/>
                      <a:pt x="366" y="15"/>
                    </a:cubicBezTo>
                    <a:cubicBezTo>
                      <a:pt x="353" y="18"/>
                      <a:pt x="353" y="18"/>
                      <a:pt x="353" y="18"/>
                    </a:cubicBezTo>
                    <a:cubicBezTo>
                      <a:pt x="298" y="32"/>
                      <a:pt x="298" y="32"/>
                      <a:pt x="298" y="32"/>
                    </a:cubicBezTo>
                    <a:cubicBezTo>
                      <a:pt x="249" y="44"/>
                      <a:pt x="249" y="44"/>
                      <a:pt x="249" y="44"/>
                    </a:cubicBezTo>
                    <a:cubicBezTo>
                      <a:pt x="200" y="56"/>
                      <a:pt x="200" y="56"/>
                      <a:pt x="200" y="56"/>
                    </a:cubicBezTo>
                    <a:cubicBezTo>
                      <a:pt x="139" y="70"/>
                      <a:pt x="139" y="70"/>
                      <a:pt x="139" y="70"/>
                    </a:cubicBezTo>
                    <a:cubicBezTo>
                      <a:pt x="126" y="73"/>
                      <a:pt x="126" y="73"/>
                      <a:pt x="126" y="73"/>
                    </a:cubicBezTo>
                    <a:cubicBezTo>
                      <a:pt x="119" y="74"/>
                      <a:pt x="119" y="74"/>
                      <a:pt x="119" y="74"/>
                    </a:cubicBezTo>
                    <a:cubicBezTo>
                      <a:pt x="50" y="90"/>
                      <a:pt x="0" y="153"/>
                      <a:pt x="0" y="223"/>
                    </a:cubicBezTo>
                    <a:cubicBezTo>
                      <a:pt x="0" y="237"/>
                      <a:pt x="0" y="237"/>
                      <a:pt x="0" y="237"/>
                    </a:cubicBezTo>
                    <a:cubicBezTo>
                      <a:pt x="3" y="323"/>
                      <a:pt x="7" y="411"/>
                      <a:pt x="14" y="531"/>
                    </a:cubicBezTo>
                    <a:cubicBezTo>
                      <a:pt x="18" y="590"/>
                      <a:pt x="18" y="590"/>
                      <a:pt x="18" y="590"/>
                    </a:cubicBezTo>
                    <a:cubicBezTo>
                      <a:pt x="21" y="630"/>
                      <a:pt x="27" y="724"/>
                      <a:pt x="116" y="699"/>
                    </a:cubicBezTo>
                    <a:cubicBezTo>
                      <a:pt x="65" y="698"/>
                      <a:pt x="42" y="669"/>
                      <a:pt x="46" y="615"/>
                    </a:cubicBezTo>
                    <a:cubicBezTo>
                      <a:pt x="48" y="585"/>
                      <a:pt x="48" y="585"/>
                      <a:pt x="48" y="585"/>
                    </a:cubicBezTo>
                    <a:cubicBezTo>
                      <a:pt x="53" y="512"/>
                      <a:pt x="57" y="437"/>
                      <a:pt x="63" y="285"/>
                    </a:cubicBezTo>
                    <a:cubicBezTo>
                      <a:pt x="65" y="226"/>
                      <a:pt x="65" y="226"/>
                      <a:pt x="65" y="226"/>
                    </a:cubicBezTo>
                    <a:cubicBezTo>
                      <a:pt x="66" y="211"/>
                      <a:pt x="66" y="211"/>
                      <a:pt x="66" y="211"/>
                    </a:cubicBezTo>
                    <a:cubicBezTo>
                      <a:pt x="66" y="205"/>
                      <a:pt x="66" y="205"/>
                      <a:pt x="66" y="205"/>
                    </a:cubicBezTo>
                    <a:cubicBezTo>
                      <a:pt x="72" y="163"/>
                      <a:pt x="107" y="150"/>
                      <a:pt x="116" y="149"/>
                    </a:cubicBezTo>
                    <a:cubicBezTo>
                      <a:pt x="117" y="149"/>
                      <a:pt x="118" y="149"/>
                      <a:pt x="119" y="149"/>
                    </a:cubicBezTo>
                    <a:cubicBezTo>
                      <a:pt x="126" y="148"/>
                      <a:pt x="126" y="148"/>
                      <a:pt x="126" y="148"/>
                    </a:cubicBezTo>
                    <a:cubicBezTo>
                      <a:pt x="139" y="145"/>
                      <a:pt x="139" y="145"/>
                      <a:pt x="139" y="145"/>
                    </a:cubicBezTo>
                    <a:cubicBezTo>
                      <a:pt x="249" y="123"/>
                      <a:pt x="249" y="123"/>
                      <a:pt x="249" y="123"/>
                    </a:cubicBezTo>
                    <a:cubicBezTo>
                      <a:pt x="353" y="98"/>
                      <a:pt x="353" y="98"/>
                      <a:pt x="353" y="98"/>
                    </a:cubicBezTo>
                    <a:cubicBezTo>
                      <a:pt x="366" y="94"/>
                      <a:pt x="366" y="94"/>
                      <a:pt x="366" y="94"/>
                    </a:cubicBezTo>
                    <a:cubicBezTo>
                      <a:pt x="368" y="94"/>
                      <a:pt x="370" y="93"/>
                      <a:pt x="373" y="92"/>
                    </a:cubicBezTo>
                    <a:cubicBezTo>
                      <a:pt x="373" y="92"/>
                      <a:pt x="373" y="92"/>
                      <a:pt x="373" y="92"/>
                    </a:cubicBezTo>
                    <a:cubicBezTo>
                      <a:pt x="372" y="93"/>
                      <a:pt x="372" y="93"/>
                      <a:pt x="372" y="93"/>
                    </a:cubicBezTo>
                    <a:cubicBezTo>
                      <a:pt x="373" y="92"/>
                      <a:pt x="373" y="92"/>
                      <a:pt x="373" y="92"/>
                    </a:cubicBezTo>
                    <a:cubicBezTo>
                      <a:pt x="373" y="92"/>
                      <a:pt x="373" y="92"/>
                      <a:pt x="373" y="92"/>
                    </a:cubicBezTo>
                    <a:cubicBezTo>
                      <a:pt x="398" y="87"/>
                      <a:pt x="414" y="102"/>
                      <a:pt x="415" y="131"/>
                    </a:cubicBezTo>
                    <a:cubicBezTo>
                      <a:pt x="415" y="146"/>
                      <a:pt x="415" y="146"/>
                      <a:pt x="415" y="146"/>
                    </a:cubicBezTo>
                    <a:cubicBezTo>
                      <a:pt x="415" y="199"/>
                      <a:pt x="417" y="309"/>
                      <a:pt x="421" y="440"/>
                    </a:cubicBezTo>
                    <a:cubicBezTo>
                      <a:pt x="423" y="499"/>
                      <a:pt x="423" y="499"/>
                      <a:pt x="423" y="499"/>
                    </a:cubicBezTo>
                    <a:cubicBezTo>
                      <a:pt x="424" y="529"/>
                      <a:pt x="424" y="529"/>
                      <a:pt x="424" y="529"/>
                    </a:cubicBezTo>
                    <a:cubicBezTo>
                      <a:pt x="424" y="536"/>
                      <a:pt x="424" y="536"/>
                      <a:pt x="424" y="536"/>
                    </a:cubicBezTo>
                    <a:cubicBezTo>
                      <a:pt x="424" y="539"/>
                      <a:pt x="424" y="539"/>
                      <a:pt x="424" y="539"/>
                    </a:cubicBezTo>
                    <a:cubicBezTo>
                      <a:pt x="426" y="603"/>
                      <a:pt x="408" y="609"/>
                      <a:pt x="268" y="655"/>
                    </a:cubicBezTo>
                    <a:cubicBezTo>
                      <a:pt x="173" y="686"/>
                      <a:pt x="165" y="688"/>
                      <a:pt x="160" y="690"/>
                    </a:cubicBezTo>
                    <a:cubicBezTo>
                      <a:pt x="173" y="689"/>
                      <a:pt x="173" y="689"/>
                      <a:pt x="215" y="685"/>
                    </a:cubicBezTo>
                    <a:cubicBezTo>
                      <a:pt x="222" y="684"/>
                      <a:pt x="222" y="684"/>
                      <a:pt x="222" y="684"/>
                    </a:cubicBezTo>
                    <a:cubicBezTo>
                      <a:pt x="341" y="667"/>
                      <a:pt x="371" y="660"/>
                      <a:pt x="378" y="6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50" name="Freeform 400"/>
              <p:cNvSpPr>
                <a:spLocks/>
              </p:cNvSpPr>
              <p:nvPr/>
            </p:nvSpPr>
            <p:spPr bwMode="gray">
              <a:xfrm>
                <a:off x="1567" y="8201"/>
                <a:ext cx="153" cy="530"/>
              </a:xfrm>
              <a:custGeom>
                <a:avLst/>
                <a:gdLst>
                  <a:gd name="T0" fmla="*/ 32 w 65"/>
                  <a:gd name="T1" fmla="*/ 224 h 224"/>
                  <a:gd name="T2" fmla="*/ 65 w 65"/>
                  <a:gd name="T3" fmla="*/ 10 h 224"/>
                  <a:gd name="T4" fmla="*/ 57 w 65"/>
                  <a:gd name="T5" fmla="*/ 9 h 224"/>
                  <a:gd name="T6" fmla="*/ 0 w 65"/>
                  <a:gd name="T7" fmla="*/ 0 h 224"/>
                  <a:gd name="T8" fmla="*/ 32 w 65"/>
                  <a:gd name="T9" fmla="*/ 224 h 224"/>
                </a:gdLst>
                <a:ahLst/>
                <a:cxnLst>
                  <a:cxn ang="0">
                    <a:pos x="T0" y="T1"/>
                  </a:cxn>
                  <a:cxn ang="0">
                    <a:pos x="T2" y="T3"/>
                  </a:cxn>
                  <a:cxn ang="0">
                    <a:pos x="T4" y="T5"/>
                  </a:cxn>
                  <a:cxn ang="0">
                    <a:pos x="T6" y="T7"/>
                  </a:cxn>
                  <a:cxn ang="0">
                    <a:pos x="T8" y="T9"/>
                  </a:cxn>
                </a:cxnLst>
                <a:rect l="0" t="0" r="r" b="b"/>
                <a:pathLst>
                  <a:path w="65" h="224">
                    <a:moveTo>
                      <a:pt x="32" y="224"/>
                    </a:moveTo>
                    <a:cubicBezTo>
                      <a:pt x="36" y="204"/>
                      <a:pt x="49" y="145"/>
                      <a:pt x="65" y="10"/>
                    </a:cubicBezTo>
                    <a:cubicBezTo>
                      <a:pt x="62" y="10"/>
                      <a:pt x="59" y="10"/>
                      <a:pt x="57" y="9"/>
                    </a:cubicBezTo>
                    <a:cubicBezTo>
                      <a:pt x="39" y="7"/>
                      <a:pt x="17" y="3"/>
                      <a:pt x="0" y="0"/>
                    </a:cubicBezTo>
                    <a:cubicBezTo>
                      <a:pt x="14" y="133"/>
                      <a:pt x="27" y="197"/>
                      <a:pt x="32" y="2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51" name="Freeform 401"/>
              <p:cNvSpPr>
                <a:spLocks/>
              </p:cNvSpPr>
              <p:nvPr/>
            </p:nvSpPr>
            <p:spPr bwMode="gray">
              <a:xfrm>
                <a:off x="1505" y="5126"/>
                <a:ext cx="282" cy="1597"/>
              </a:xfrm>
              <a:custGeom>
                <a:avLst/>
                <a:gdLst>
                  <a:gd name="T0" fmla="*/ 0 w 119"/>
                  <a:gd name="T1" fmla="*/ 668 h 676"/>
                  <a:gd name="T2" fmla="*/ 59 w 119"/>
                  <a:gd name="T3" fmla="*/ 672 h 676"/>
                  <a:gd name="T4" fmla="*/ 119 w 119"/>
                  <a:gd name="T5" fmla="*/ 676 h 676"/>
                  <a:gd name="T6" fmla="*/ 61 w 119"/>
                  <a:gd name="T7" fmla="*/ 0 h 676"/>
                  <a:gd name="T8" fmla="*/ 0 w 119"/>
                  <a:gd name="T9" fmla="*/ 668 h 676"/>
                </a:gdLst>
                <a:ahLst/>
                <a:cxnLst>
                  <a:cxn ang="0">
                    <a:pos x="T0" y="T1"/>
                  </a:cxn>
                  <a:cxn ang="0">
                    <a:pos x="T2" y="T3"/>
                  </a:cxn>
                  <a:cxn ang="0">
                    <a:pos x="T4" y="T5"/>
                  </a:cxn>
                  <a:cxn ang="0">
                    <a:pos x="T6" y="T7"/>
                  </a:cxn>
                  <a:cxn ang="0">
                    <a:pos x="T8" y="T9"/>
                  </a:cxn>
                </a:cxnLst>
                <a:rect l="0" t="0" r="r" b="b"/>
                <a:pathLst>
                  <a:path w="119" h="676">
                    <a:moveTo>
                      <a:pt x="0" y="668"/>
                    </a:moveTo>
                    <a:cubicBezTo>
                      <a:pt x="59" y="672"/>
                      <a:pt x="59" y="672"/>
                      <a:pt x="59" y="672"/>
                    </a:cubicBezTo>
                    <a:cubicBezTo>
                      <a:pt x="77" y="673"/>
                      <a:pt x="101" y="675"/>
                      <a:pt x="119" y="676"/>
                    </a:cubicBezTo>
                    <a:cubicBezTo>
                      <a:pt x="115" y="300"/>
                      <a:pt x="74" y="63"/>
                      <a:pt x="61" y="0"/>
                    </a:cubicBezTo>
                    <a:cubicBezTo>
                      <a:pt x="56" y="13"/>
                      <a:pt x="6" y="257"/>
                      <a:pt x="0" y="6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52" name="Freeform 402"/>
              <p:cNvSpPr>
                <a:spLocks/>
              </p:cNvSpPr>
              <p:nvPr/>
            </p:nvSpPr>
            <p:spPr bwMode="gray">
              <a:xfrm>
                <a:off x="976" y="6673"/>
                <a:ext cx="1385" cy="1597"/>
              </a:xfrm>
              <a:custGeom>
                <a:avLst/>
                <a:gdLst>
                  <a:gd name="T0" fmla="*/ 446 w 586"/>
                  <a:gd name="T1" fmla="*/ 673 h 676"/>
                  <a:gd name="T2" fmla="*/ 570 w 586"/>
                  <a:gd name="T3" fmla="*/ 577 h 676"/>
                  <a:gd name="T4" fmla="*/ 570 w 586"/>
                  <a:gd name="T5" fmla="*/ 573 h 676"/>
                  <a:gd name="T6" fmla="*/ 571 w 586"/>
                  <a:gd name="T7" fmla="*/ 569 h 676"/>
                  <a:gd name="T8" fmla="*/ 571 w 586"/>
                  <a:gd name="T9" fmla="*/ 561 h 676"/>
                  <a:gd name="T10" fmla="*/ 573 w 586"/>
                  <a:gd name="T11" fmla="*/ 532 h 676"/>
                  <a:gd name="T12" fmla="*/ 583 w 586"/>
                  <a:gd name="T13" fmla="*/ 236 h 676"/>
                  <a:gd name="T14" fmla="*/ 584 w 586"/>
                  <a:gd name="T15" fmla="*/ 177 h 676"/>
                  <a:gd name="T16" fmla="*/ 445 w 586"/>
                  <a:gd name="T17" fmla="*/ 27 h 676"/>
                  <a:gd name="T18" fmla="*/ 439 w 586"/>
                  <a:gd name="T19" fmla="*/ 26 h 676"/>
                  <a:gd name="T20" fmla="*/ 431 w 586"/>
                  <a:gd name="T21" fmla="*/ 26 h 676"/>
                  <a:gd name="T22" fmla="*/ 414 w 586"/>
                  <a:gd name="T23" fmla="*/ 25 h 676"/>
                  <a:gd name="T24" fmla="*/ 343 w 586"/>
                  <a:gd name="T25" fmla="*/ 21 h 676"/>
                  <a:gd name="T26" fmla="*/ 283 w 586"/>
                  <a:gd name="T27" fmla="*/ 17 h 676"/>
                  <a:gd name="T28" fmla="*/ 224 w 586"/>
                  <a:gd name="T29" fmla="*/ 13 h 676"/>
                  <a:gd name="T30" fmla="*/ 154 w 586"/>
                  <a:gd name="T31" fmla="*/ 7 h 676"/>
                  <a:gd name="T32" fmla="*/ 138 w 586"/>
                  <a:gd name="T33" fmla="*/ 6 h 676"/>
                  <a:gd name="T34" fmla="*/ 130 w 586"/>
                  <a:gd name="T35" fmla="*/ 6 h 676"/>
                  <a:gd name="T36" fmla="*/ 0 w 586"/>
                  <a:gd name="T37" fmla="*/ 117 h 676"/>
                  <a:gd name="T38" fmla="*/ 1 w 586"/>
                  <a:gd name="T39" fmla="*/ 132 h 676"/>
                  <a:gd name="T40" fmla="*/ 15 w 586"/>
                  <a:gd name="T41" fmla="*/ 430 h 676"/>
                  <a:gd name="T42" fmla="*/ 19 w 586"/>
                  <a:gd name="T43" fmla="*/ 490 h 676"/>
                  <a:gd name="T44" fmla="*/ 126 w 586"/>
                  <a:gd name="T45" fmla="*/ 630 h 676"/>
                  <a:gd name="T46" fmla="*/ 49 w 586"/>
                  <a:gd name="T47" fmla="*/ 523 h 676"/>
                  <a:gd name="T48" fmla="*/ 52 w 586"/>
                  <a:gd name="T49" fmla="*/ 494 h 676"/>
                  <a:gd name="T50" fmla="*/ 68 w 586"/>
                  <a:gd name="T51" fmla="*/ 199 h 676"/>
                  <a:gd name="T52" fmla="*/ 70 w 586"/>
                  <a:gd name="T53" fmla="*/ 140 h 676"/>
                  <a:gd name="T54" fmla="*/ 71 w 586"/>
                  <a:gd name="T55" fmla="*/ 126 h 676"/>
                  <a:gd name="T56" fmla="*/ 71 w 586"/>
                  <a:gd name="T57" fmla="*/ 120 h 676"/>
                  <a:gd name="T58" fmla="*/ 127 w 586"/>
                  <a:gd name="T59" fmla="*/ 80 h 676"/>
                  <a:gd name="T60" fmla="*/ 130 w 586"/>
                  <a:gd name="T61" fmla="*/ 80 h 676"/>
                  <a:gd name="T62" fmla="*/ 138 w 586"/>
                  <a:gd name="T63" fmla="*/ 81 h 676"/>
                  <a:gd name="T64" fmla="*/ 154 w 586"/>
                  <a:gd name="T65" fmla="*/ 83 h 676"/>
                  <a:gd name="T66" fmla="*/ 283 w 586"/>
                  <a:gd name="T67" fmla="*/ 95 h 676"/>
                  <a:gd name="T68" fmla="*/ 414 w 586"/>
                  <a:gd name="T69" fmla="*/ 105 h 676"/>
                  <a:gd name="T70" fmla="*/ 431 w 586"/>
                  <a:gd name="T71" fmla="*/ 105 h 676"/>
                  <a:gd name="T72" fmla="*/ 439 w 586"/>
                  <a:gd name="T73" fmla="*/ 106 h 676"/>
                  <a:gd name="T74" fmla="*/ 439 w 586"/>
                  <a:gd name="T75" fmla="*/ 106 h 676"/>
                  <a:gd name="T76" fmla="*/ 440 w 586"/>
                  <a:gd name="T77" fmla="*/ 106 h 676"/>
                  <a:gd name="T78" fmla="*/ 439 w 586"/>
                  <a:gd name="T79" fmla="*/ 106 h 676"/>
                  <a:gd name="T80" fmla="*/ 439 w 586"/>
                  <a:gd name="T81" fmla="*/ 106 h 676"/>
                  <a:gd name="T82" fmla="*/ 440 w 586"/>
                  <a:gd name="T83" fmla="*/ 106 h 676"/>
                  <a:gd name="T84" fmla="*/ 495 w 586"/>
                  <a:gd name="T85" fmla="*/ 159 h 676"/>
                  <a:gd name="T86" fmla="*/ 496 w 586"/>
                  <a:gd name="T87" fmla="*/ 174 h 676"/>
                  <a:gd name="T88" fmla="*/ 504 w 586"/>
                  <a:gd name="T89" fmla="*/ 470 h 676"/>
                  <a:gd name="T90" fmla="*/ 507 w 586"/>
                  <a:gd name="T91" fmla="*/ 530 h 676"/>
                  <a:gd name="T92" fmla="*/ 508 w 586"/>
                  <a:gd name="T93" fmla="*/ 559 h 676"/>
                  <a:gd name="T94" fmla="*/ 508 w 586"/>
                  <a:gd name="T95" fmla="*/ 567 h 676"/>
                  <a:gd name="T96" fmla="*/ 509 w 586"/>
                  <a:gd name="T97" fmla="*/ 570 h 676"/>
                  <a:gd name="T98" fmla="*/ 307 w 586"/>
                  <a:gd name="T99" fmla="*/ 634 h 676"/>
                  <a:gd name="T100" fmla="*/ 177 w 586"/>
                  <a:gd name="T101" fmla="*/ 634 h 676"/>
                  <a:gd name="T102" fmla="*/ 241 w 586"/>
                  <a:gd name="T103" fmla="*/ 646 h 676"/>
                  <a:gd name="T104" fmla="*/ 250 w 586"/>
                  <a:gd name="T105" fmla="*/ 647 h 676"/>
                  <a:gd name="T106" fmla="*/ 446 w 586"/>
                  <a:gd name="T107" fmla="*/ 673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6" h="676">
                    <a:moveTo>
                      <a:pt x="446" y="673"/>
                    </a:moveTo>
                    <a:cubicBezTo>
                      <a:pt x="520" y="676"/>
                      <a:pt x="565" y="625"/>
                      <a:pt x="570" y="577"/>
                    </a:cubicBezTo>
                    <a:cubicBezTo>
                      <a:pt x="570" y="573"/>
                      <a:pt x="570" y="573"/>
                      <a:pt x="570" y="573"/>
                    </a:cubicBezTo>
                    <a:cubicBezTo>
                      <a:pt x="571" y="569"/>
                      <a:pt x="571" y="569"/>
                      <a:pt x="571" y="569"/>
                    </a:cubicBezTo>
                    <a:cubicBezTo>
                      <a:pt x="571" y="561"/>
                      <a:pt x="571" y="561"/>
                      <a:pt x="571" y="561"/>
                    </a:cubicBezTo>
                    <a:cubicBezTo>
                      <a:pt x="573" y="532"/>
                      <a:pt x="573" y="532"/>
                      <a:pt x="573" y="532"/>
                    </a:cubicBezTo>
                    <a:cubicBezTo>
                      <a:pt x="577" y="435"/>
                      <a:pt x="580" y="376"/>
                      <a:pt x="583" y="236"/>
                    </a:cubicBezTo>
                    <a:cubicBezTo>
                      <a:pt x="584" y="177"/>
                      <a:pt x="584" y="177"/>
                      <a:pt x="584" y="177"/>
                    </a:cubicBezTo>
                    <a:cubicBezTo>
                      <a:pt x="586" y="47"/>
                      <a:pt x="468" y="29"/>
                      <a:pt x="445" y="27"/>
                    </a:cubicBezTo>
                    <a:cubicBezTo>
                      <a:pt x="439" y="26"/>
                      <a:pt x="439" y="26"/>
                      <a:pt x="439" y="26"/>
                    </a:cubicBezTo>
                    <a:cubicBezTo>
                      <a:pt x="436" y="26"/>
                      <a:pt x="434" y="26"/>
                      <a:pt x="431" y="26"/>
                    </a:cubicBezTo>
                    <a:cubicBezTo>
                      <a:pt x="414" y="25"/>
                      <a:pt x="414" y="25"/>
                      <a:pt x="414" y="25"/>
                    </a:cubicBezTo>
                    <a:cubicBezTo>
                      <a:pt x="343" y="21"/>
                      <a:pt x="343" y="21"/>
                      <a:pt x="343" y="21"/>
                    </a:cubicBezTo>
                    <a:cubicBezTo>
                      <a:pt x="283" y="17"/>
                      <a:pt x="283" y="17"/>
                      <a:pt x="283" y="17"/>
                    </a:cubicBezTo>
                    <a:cubicBezTo>
                      <a:pt x="224" y="13"/>
                      <a:pt x="224" y="13"/>
                      <a:pt x="224" y="13"/>
                    </a:cubicBezTo>
                    <a:cubicBezTo>
                      <a:pt x="154" y="7"/>
                      <a:pt x="154" y="7"/>
                      <a:pt x="154" y="7"/>
                    </a:cubicBezTo>
                    <a:cubicBezTo>
                      <a:pt x="138" y="6"/>
                      <a:pt x="138" y="6"/>
                      <a:pt x="138" y="6"/>
                    </a:cubicBezTo>
                    <a:cubicBezTo>
                      <a:pt x="130" y="6"/>
                      <a:pt x="130" y="6"/>
                      <a:pt x="130" y="6"/>
                    </a:cubicBezTo>
                    <a:cubicBezTo>
                      <a:pt x="53" y="0"/>
                      <a:pt x="0" y="46"/>
                      <a:pt x="0" y="117"/>
                    </a:cubicBezTo>
                    <a:cubicBezTo>
                      <a:pt x="1" y="132"/>
                      <a:pt x="1" y="132"/>
                      <a:pt x="1" y="132"/>
                    </a:cubicBezTo>
                    <a:cubicBezTo>
                      <a:pt x="3" y="199"/>
                      <a:pt x="7" y="300"/>
                      <a:pt x="15" y="430"/>
                    </a:cubicBezTo>
                    <a:cubicBezTo>
                      <a:pt x="19" y="490"/>
                      <a:pt x="19" y="490"/>
                      <a:pt x="19" y="490"/>
                    </a:cubicBezTo>
                    <a:cubicBezTo>
                      <a:pt x="22" y="530"/>
                      <a:pt x="29" y="626"/>
                      <a:pt x="126" y="630"/>
                    </a:cubicBezTo>
                    <a:cubicBezTo>
                      <a:pt x="52" y="604"/>
                      <a:pt x="47" y="557"/>
                      <a:pt x="49" y="523"/>
                    </a:cubicBezTo>
                    <a:cubicBezTo>
                      <a:pt x="52" y="494"/>
                      <a:pt x="52" y="494"/>
                      <a:pt x="52" y="494"/>
                    </a:cubicBezTo>
                    <a:cubicBezTo>
                      <a:pt x="57" y="415"/>
                      <a:pt x="62" y="347"/>
                      <a:pt x="68" y="199"/>
                    </a:cubicBezTo>
                    <a:cubicBezTo>
                      <a:pt x="70" y="140"/>
                      <a:pt x="70" y="140"/>
                      <a:pt x="70" y="140"/>
                    </a:cubicBezTo>
                    <a:cubicBezTo>
                      <a:pt x="71" y="126"/>
                      <a:pt x="71" y="126"/>
                      <a:pt x="71" y="126"/>
                    </a:cubicBezTo>
                    <a:cubicBezTo>
                      <a:pt x="71" y="120"/>
                      <a:pt x="71" y="120"/>
                      <a:pt x="71" y="120"/>
                    </a:cubicBezTo>
                    <a:cubicBezTo>
                      <a:pt x="77" y="89"/>
                      <a:pt x="103" y="77"/>
                      <a:pt x="127" y="80"/>
                    </a:cubicBezTo>
                    <a:cubicBezTo>
                      <a:pt x="128" y="80"/>
                      <a:pt x="129" y="80"/>
                      <a:pt x="130" y="80"/>
                    </a:cubicBezTo>
                    <a:cubicBezTo>
                      <a:pt x="138" y="81"/>
                      <a:pt x="138" y="81"/>
                      <a:pt x="138" y="81"/>
                    </a:cubicBezTo>
                    <a:cubicBezTo>
                      <a:pt x="154" y="83"/>
                      <a:pt x="154" y="83"/>
                      <a:pt x="154" y="83"/>
                    </a:cubicBezTo>
                    <a:cubicBezTo>
                      <a:pt x="283" y="95"/>
                      <a:pt x="283" y="95"/>
                      <a:pt x="283" y="95"/>
                    </a:cubicBezTo>
                    <a:cubicBezTo>
                      <a:pt x="414" y="105"/>
                      <a:pt x="414" y="105"/>
                      <a:pt x="414" y="105"/>
                    </a:cubicBezTo>
                    <a:cubicBezTo>
                      <a:pt x="431" y="105"/>
                      <a:pt x="431" y="105"/>
                      <a:pt x="431" y="105"/>
                    </a:cubicBezTo>
                    <a:cubicBezTo>
                      <a:pt x="434" y="105"/>
                      <a:pt x="436" y="106"/>
                      <a:pt x="439" y="106"/>
                    </a:cubicBezTo>
                    <a:cubicBezTo>
                      <a:pt x="439" y="106"/>
                      <a:pt x="439" y="106"/>
                      <a:pt x="439" y="106"/>
                    </a:cubicBezTo>
                    <a:cubicBezTo>
                      <a:pt x="440" y="106"/>
                      <a:pt x="440" y="106"/>
                      <a:pt x="440" y="106"/>
                    </a:cubicBezTo>
                    <a:cubicBezTo>
                      <a:pt x="439" y="106"/>
                      <a:pt x="439" y="106"/>
                      <a:pt x="439" y="106"/>
                    </a:cubicBezTo>
                    <a:cubicBezTo>
                      <a:pt x="439" y="106"/>
                      <a:pt x="439" y="106"/>
                      <a:pt x="439" y="106"/>
                    </a:cubicBezTo>
                    <a:cubicBezTo>
                      <a:pt x="439" y="106"/>
                      <a:pt x="440" y="106"/>
                      <a:pt x="440" y="106"/>
                    </a:cubicBezTo>
                    <a:cubicBezTo>
                      <a:pt x="472" y="108"/>
                      <a:pt x="495" y="130"/>
                      <a:pt x="495" y="159"/>
                    </a:cubicBezTo>
                    <a:cubicBezTo>
                      <a:pt x="496" y="174"/>
                      <a:pt x="496" y="174"/>
                      <a:pt x="496" y="174"/>
                    </a:cubicBezTo>
                    <a:cubicBezTo>
                      <a:pt x="496" y="222"/>
                      <a:pt x="498" y="334"/>
                      <a:pt x="504" y="470"/>
                    </a:cubicBezTo>
                    <a:cubicBezTo>
                      <a:pt x="507" y="530"/>
                      <a:pt x="507" y="530"/>
                      <a:pt x="507" y="530"/>
                    </a:cubicBezTo>
                    <a:cubicBezTo>
                      <a:pt x="508" y="559"/>
                      <a:pt x="508" y="559"/>
                      <a:pt x="508" y="559"/>
                    </a:cubicBezTo>
                    <a:cubicBezTo>
                      <a:pt x="508" y="567"/>
                      <a:pt x="508" y="567"/>
                      <a:pt x="508" y="567"/>
                    </a:cubicBezTo>
                    <a:cubicBezTo>
                      <a:pt x="509" y="570"/>
                      <a:pt x="509" y="570"/>
                      <a:pt x="509" y="570"/>
                    </a:cubicBezTo>
                    <a:cubicBezTo>
                      <a:pt x="510" y="633"/>
                      <a:pt x="487" y="634"/>
                      <a:pt x="307" y="634"/>
                    </a:cubicBezTo>
                    <a:cubicBezTo>
                      <a:pt x="218" y="634"/>
                      <a:pt x="177" y="634"/>
                      <a:pt x="177" y="634"/>
                    </a:cubicBezTo>
                    <a:cubicBezTo>
                      <a:pt x="193" y="638"/>
                      <a:pt x="193" y="638"/>
                      <a:pt x="241" y="646"/>
                    </a:cubicBezTo>
                    <a:cubicBezTo>
                      <a:pt x="250" y="647"/>
                      <a:pt x="250" y="647"/>
                      <a:pt x="250" y="647"/>
                    </a:cubicBezTo>
                    <a:cubicBezTo>
                      <a:pt x="400" y="671"/>
                      <a:pt x="440" y="673"/>
                      <a:pt x="446" y="6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53" name="Freeform 403"/>
              <p:cNvSpPr>
                <a:spLocks/>
              </p:cNvSpPr>
              <p:nvPr/>
            </p:nvSpPr>
            <p:spPr bwMode="gray">
              <a:xfrm>
                <a:off x="3627" y="7221"/>
                <a:ext cx="285" cy="1517"/>
              </a:xfrm>
              <a:custGeom>
                <a:avLst/>
                <a:gdLst>
                  <a:gd name="T0" fmla="*/ 61 w 121"/>
                  <a:gd name="T1" fmla="*/ 642 h 642"/>
                  <a:gd name="T2" fmla="*/ 121 w 121"/>
                  <a:gd name="T3" fmla="*/ 1 h 642"/>
                  <a:gd name="T4" fmla="*/ 85 w 121"/>
                  <a:gd name="T5" fmla="*/ 2 h 642"/>
                  <a:gd name="T6" fmla="*/ 3 w 121"/>
                  <a:gd name="T7" fmla="*/ 0 h 642"/>
                  <a:gd name="T8" fmla="*/ 61 w 121"/>
                  <a:gd name="T9" fmla="*/ 642 h 642"/>
                </a:gdLst>
                <a:ahLst/>
                <a:cxnLst>
                  <a:cxn ang="0">
                    <a:pos x="T0" y="T1"/>
                  </a:cxn>
                  <a:cxn ang="0">
                    <a:pos x="T2" y="T3"/>
                  </a:cxn>
                  <a:cxn ang="0">
                    <a:pos x="T4" y="T5"/>
                  </a:cxn>
                  <a:cxn ang="0">
                    <a:pos x="T6" y="T7"/>
                  </a:cxn>
                  <a:cxn ang="0">
                    <a:pos x="T8" y="T9"/>
                  </a:cxn>
                </a:cxnLst>
                <a:rect l="0" t="0" r="r" b="b"/>
                <a:pathLst>
                  <a:path w="121" h="642">
                    <a:moveTo>
                      <a:pt x="61" y="642"/>
                    </a:moveTo>
                    <a:cubicBezTo>
                      <a:pt x="93" y="489"/>
                      <a:pt x="117" y="231"/>
                      <a:pt x="121" y="1"/>
                    </a:cubicBezTo>
                    <a:cubicBezTo>
                      <a:pt x="108" y="2"/>
                      <a:pt x="98" y="2"/>
                      <a:pt x="85" y="2"/>
                    </a:cubicBezTo>
                    <a:cubicBezTo>
                      <a:pt x="20" y="1"/>
                      <a:pt x="20" y="1"/>
                      <a:pt x="3" y="0"/>
                    </a:cubicBezTo>
                    <a:cubicBezTo>
                      <a:pt x="0" y="13"/>
                      <a:pt x="7" y="378"/>
                      <a:pt x="61" y="64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54" name="Freeform 404"/>
              <p:cNvSpPr>
                <a:spLocks/>
              </p:cNvSpPr>
              <p:nvPr/>
            </p:nvSpPr>
            <p:spPr bwMode="gray">
              <a:xfrm>
                <a:off x="3688" y="5131"/>
                <a:ext cx="172" cy="597"/>
              </a:xfrm>
              <a:custGeom>
                <a:avLst/>
                <a:gdLst>
                  <a:gd name="T0" fmla="*/ 0 w 73"/>
                  <a:gd name="T1" fmla="*/ 253 h 253"/>
                  <a:gd name="T2" fmla="*/ 35 w 73"/>
                  <a:gd name="T3" fmla="*/ 251 h 253"/>
                  <a:gd name="T4" fmla="*/ 73 w 73"/>
                  <a:gd name="T5" fmla="*/ 248 h 253"/>
                  <a:gd name="T6" fmla="*/ 37 w 73"/>
                  <a:gd name="T7" fmla="*/ 0 h 253"/>
                  <a:gd name="T8" fmla="*/ 0 w 73"/>
                  <a:gd name="T9" fmla="*/ 253 h 253"/>
                </a:gdLst>
                <a:ahLst/>
                <a:cxnLst>
                  <a:cxn ang="0">
                    <a:pos x="T0" y="T1"/>
                  </a:cxn>
                  <a:cxn ang="0">
                    <a:pos x="T2" y="T3"/>
                  </a:cxn>
                  <a:cxn ang="0">
                    <a:pos x="T4" y="T5"/>
                  </a:cxn>
                  <a:cxn ang="0">
                    <a:pos x="T6" y="T7"/>
                  </a:cxn>
                  <a:cxn ang="0">
                    <a:pos x="T8" y="T9"/>
                  </a:cxn>
                </a:cxnLst>
                <a:rect l="0" t="0" r="r" b="b"/>
                <a:pathLst>
                  <a:path w="73" h="253">
                    <a:moveTo>
                      <a:pt x="0" y="253"/>
                    </a:moveTo>
                    <a:cubicBezTo>
                      <a:pt x="35" y="251"/>
                      <a:pt x="35" y="251"/>
                      <a:pt x="35" y="251"/>
                    </a:cubicBezTo>
                    <a:cubicBezTo>
                      <a:pt x="47" y="250"/>
                      <a:pt x="62" y="249"/>
                      <a:pt x="73" y="248"/>
                    </a:cubicBezTo>
                    <a:cubicBezTo>
                      <a:pt x="67" y="183"/>
                      <a:pt x="55" y="87"/>
                      <a:pt x="37" y="0"/>
                    </a:cubicBezTo>
                    <a:cubicBezTo>
                      <a:pt x="31" y="23"/>
                      <a:pt x="11" y="143"/>
                      <a:pt x="0" y="2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55" name="Freeform 405"/>
              <p:cNvSpPr>
                <a:spLocks/>
              </p:cNvSpPr>
              <p:nvPr/>
            </p:nvSpPr>
            <p:spPr bwMode="gray">
              <a:xfrm>
                <a:off x="3064" y="5688"/>
                <a:ext cx="1392" cy="1566"/>
              </a:xfrm>
              <a:custGeom>
                <a:avLst/>
                <a:gdLst>
                  <a:gd name="T0" fmla="*/ 459 w 589"/>
                  <a:gd name="T1" fmla="*/ 648 h 663"/>
                  <a:gd name="T2" fmla="*/ 576 w 589"/>
                  <a:gd name="T3" fmla="*/ 535 h 663"/>
                  <a:gd name="T4" fmla="*/ 576 w 589"/>
                  <a:gd name="T5" fmla="*/ 531 h 663"/>
                  <a:gd name="T6" fmla="*/ 576 w 589"/>
                  <a:gd name="T7" fmla="*/ 526 h 663"/>
                  <a:gd name="T8" fmla="*/ 577 w 589"/>
                  <a:gd name="T9" fmla="*/ 519 h 663"/>
                  <a:gd name="T10" fmla="*/ 578 w 589"/>
                  <a:gd name="T11" fmla="*/ 489 h 663"/>
                  <a:gd name="T12" fmla="*/ 587 w 589"/>
                  <a:gd name="T13" fmla="*/ 192 h 663"/>
                  <a:gd name="T14" fmla="*/ 588 w 589"/>
                  <a:gd name="T15" fmla="*/ 132 h 663"/>
                  <a:gd name="T16" fmla="*/ 458 w 589"/>
                  <a:gd name="T17" fmla="*/ 2 h 663"/>
                  <a:gd name="T18" fmla="*/ 453 w 589"/>
                  <a:gd name="T19" fmla="*/ 2 h 663"/>
                  <a:gd name="T20" fmla="*/ 445 w 589"/>
                  <a:gd name="T21" fmla="*/ 3 h 663"/>
                  <a:gd name="T22" fmla="*/ 429 w 589"/>
                  <a:gd name="T23" fmla="*/ 4 h 663"/>
                  <a:gd name="T24" fmla="*/ 337 w 589"/>
                  <a:gd name="T25" fmla="*/ 12 h 663"/>
                  <a:gd name="T26" fmla="*/ 299 w 589"/>
                  <a:gd name="T27" fmla="*/ 15 h 663"/>
                  <a:gd name="T28" fmla="*/ 264 w 589"/>
                  <a:gd name="T29" fmla="*/ 17 h 663"/>
                  <a:gd name="T30" fmla="*/ 166 w 589"/>
                  <a:gd name="T31" fmla="*/ 24 h 663"/>
                  <a:gd name="T32" fmla="*/ 150 w 589"/>
                  <a:gd name="T33" fmla="*/ 25 h 663"/>
                  <a:gd name="T34" fmla="*/ 141 w 589"/>
                  <a:gd name="T35" fmla="*/ 25 h 663"/>
                  <a:gd name="T36" fmla="*/ 0 w 589"/>
                  <a:gd name="T37" fmla="*/ 156 h 663"/>
                  <a:gd name="T38" fmla="*/ 1 w 589"/>
                  <a:gd name="T39" fmla="*/ 171 h 663"/>
                  <a:gd name="T40" fmla="*/ 17 w 589"/>
                  <a:gd name="T41" fmla="*/ 467 h 663"/>
                  <a:gd name="T42" fmla="*/ 21 w 589"/>
                  <a:gd name="T43" fmla="*/ 526 h 663"/>
                  <a:gd name="T44" fmla="*/ 139 w 589"/>
                  <a:gd name="T45" fmla="*/ 650 h 663"/>
                  <a:gd name="T46" fmla="*/ 54 w 589"/>
                  <a:gd name="T47" fmla="*/ 555 h 663"/>
                  <a:gd name="T48" fmla="*/ 57 w 589"/>
                  <a:gd name="T49" fmla="*/ 525 h 663"/>
                  <a:gd name="T50" fmla="*/ 75 w 589"/>
                  <a:gd name="T51" fmla="*/ 228 h 663"/>
                  <a:gd name="T52" fmla="*/ 77 w 589"/>
                  <a:gd name="T53" fmla="*/ 169 h 663"/>
                  <a:gd name="T54" fmla="*/ 78 w 589"/>
                  <a:gd name="T55" fmla="*/ 154 h 663"/>
                  <a:gd name="T56" fmla="*/ 78 w 589"/>
                  <a:gd name="T57" fmla="*/ 148 h 663"/>
                  <a:gd name="T58" fmla="*/ 138 w 589"/>
                  <a:gd name="T59" fmla="*/ 100 h 663"/>
                  <a:gd name="T60" fmla="*/ 141 w 589"/>
                  <a:gd name="T61" fmla="*/ 100 h 663"/>
                  <a:gd name="T62" fmla="*/ 150 w 589"/>
                  <a:gd name="T63" fmla="*/ 100 h 663"/>
                  <a:gd name="T64" fmla="*/ 166 w 589"/>
                  <a:gd name="T65" fmla="*/ 99 h 663"/>
                  <a:gd name="T66" fmla="*/ 299 w 589"/>
                  <a:gd name="T67" fmla="*/ 93 h 663"/>
                  <a:gd name="T68" fmla="*/ 429 w 589"/>
                  <a:gd name="T69" fmla="*/ 84 h 663"/>
                  <a:gd name="T70" fmla="*/ 445 w 589"/>
                  <a:gd name="T71" fmla="*/ 82 h 663"/>
                  <a:gd name="T72" fmla="*/ 453 w 589"/>
                  <a:gd name="T73" fmla="*/ 81 h 663"/>
                  <a:gd name="T74" fmla="*/ 454 w 589"/>
                  <a:gd name="T75" fmla="*/ 81 h 663"/>
                  <a:gd name="T76" fmla="*/ 456 w 589"/>
                  <a:gd name="T77" fmla="*/ 81 h 663"/>
                  <a:gd name="T78" fmla="*/ 506 w 589"/>
                  <a:gd name="T79" fmla="*/ 127 h 663"/>
                  <a:gd name="T80" fmla="*/ 507 w 589"/>
                  <a:gd name="T81" fmla="*/ 141 h 663"/>
                  <a:gd name="T82" fmla="*/ 514 w 589"/>
                  <a:gd name="T83" fmla="*/ 437 h 663"/>
                  <a:gd name="T84" fmla="*/ 517 w 589"/>
                  <a:gd name="T85" fmla="*/ 496 h 663"/>
                  <a:gd name="T86" fmla="*/ 518 w 589"/>
                  <a:gd name="T87" fmla="*/ 525 h 663"/>
                  <a:gd name="T88" fmla="*/ 519 w 589"/>
                  <a:gd name="T89" fmla="*/ 533 h 663"/>
                  <a:gd name="T90" fmla="*/ 519 w 589"/>
                  <a:gd name="T91" fmla="*/ 536 h 663"/>
                  <a:gd name="T92" fmla="*/ 323 w 589"/>
                  <a:gd name="T93" fmla="*/ 628 h 663"/>
                  <a:gd name="T94" fmla="*/ 191 w 589"/>
                  <a:gd name="T95" fmla="*/ 647 h 663"/>
                  <a:gd name="T96" fmla="*/ 257 w 589"/>
                  <a:gd name="T97" fmla="*/ 650 h 663"/>
                  <a:gd name="T98" fmla="*/ 459 w 589"/>
                  <a:gd name="T99" fmla="*/ 648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89" h="663">
                    <a:moveTo>
                      <a:pt x="459" y="648"/>
                    </a:moveTo>
                    <a:cubicBezTo>
                      <a:pt x="521" y="641"/>
                      <a:pt x="569" y="594"/>
                      <a:pt x="576" y="535"/>
                    </a:cubicBezTo>
                    <a:cubicBezTo>
                      <a:pt x="576" y="531"/>
                      <a:pt x="576" y="531"/>
                      <a:pt x="576" y="531"/>
                    </a:cubicBezTo>
                    <a:cubicBezTo>
                      <a:pt x="576" y="526"/>
                      <a:pt x="576" y="526"/>
                      <a:pt x="576" y="526"/>
                    </a:cubicBezTo>
                    <a:cubicBezTo>
                      <a:pt x="577" y="519"/>
                      <a:pt x="577" y="519"/>
                      <a:pt x="577" y="519"/>
                    </a:cubicBezTo>
                    <a:cubicBezTo>
                      <a:pt x="578" y="489"/>
                      <a:pt x="578" y="489"/>
                      <a:pt x="578" y="489"/>
                    </a:cubicBezTo>
                    <a:cubicBezTo>
                      <a:pt x="582" y="401"/>
                      <a:pt x="584" y="338"/>
                      <a:pt x="587" y="192"/>
                    </a:cubicBezTo>
                    <a:cubicBezTo>
                      <a:pt x="588" y="132"/>
                      <a:pt x="588" y="132"/>
                      <a:pt x="588" y="132"/>
                    </a:cubicBezTo>
                    <a:cubicBezTo>
                      <a:pt x="589" y="1"/>
                      <a:pt x="480" y="0"/>
                      <a:pt x="458" y="2"/>
                    </a:cubicBezTo>
                    <a:cubicBezTo>
                      <a:pt x="453" y="2"/>
                      <a:pt x="453" y="2"/>
                      <a:pt x="453" y="2"/>
                    </a:cubicBezTo>
                    <a:cubicBezTo>
                      <a:pt x="445" y="3"/>
                      <a:pt x="445" y="3"/>
                      <a:pt x="445" y="3"/>
                    </a:cubicBezTo>
                    <a:cubicBezTo>
                      <a:pt x="440" y="3"/>
                      <a:pt x="434" y="4"/>
                      <a:pt x="429" y="4"/>
                    </a:cubicBezTo>
                    <a:cubicBezTo>
                      <a:pt x="337" y="12"/>
                      <a:pt x="337" y="12"/>
                      <a:pt x="337" y="12"/>
                    </a:cubicBezTo>
                    <a:cubicBezTo>
                      <a:pt x="299" y="15"/>
                      <a:pt x="299" y="15"/>
                      <a:pt x="299" y="15"/>
                    </a:cubicBezTo>
                    <a:cubicBezTo>
                      <a:pt x="264" y="17"/>
                      <a:pt x="264" y="17"/>
                      <a:pt x="264" y="17"/>
                    </a:cubicBezTo>
                    <a:cubicBezTo>
                      <a:pt x="166" y="24"/>
                      <a:pt x="166" y="24"/>
                      <a:pt x="166" y="24"/>
                    </a:cubicBezTo>
                    <a:cubicBezTo>
                      <a:pt x="150" y="25"/>
                      <a:pt x="150" y="25"/>
                      <a:pt x="150" y="25"/>
                    </a:cubicBezTo>
                    <a:cubicBezTo>
                      <a:pt x="141" y="25"/>
                      <a:pt x="141" y="25"/>
                      <a:pt x="141" y="25"/>
                    </a:cubicBezTo>
                    <a:cubicBezTo>
                      <a:pt x="59" y="31"/>
                      <a:pt x="0" y="86"/>
                      <a:pt x="0" y="156"/>
                    </a:cubicBezTo>
                    <a:cubicBezTo>
                      <a:pt x="1" y="171"/>
                      <a:pt x="1" y="171"/>
                      <a:pt x="1" y="171"/>
                    </a:cubicBezTo>
                    <a:cubicBezTo>
                      <a:pt x="4" y="247"/>
                      <a:pt x="8" y="342"/>
                      <a:pt x="17" y="467"/>
                    </a:cubicBezTo>
                    <a:cubicBezTo>
                      <a:pt x="21" y="526"/>
                      <a:pt x="21" y="526"/>
                      <a:pt x="21" y="526"/>
                    </a:cubicBezTo>
                    <a:cubicBezTo>
                      <a:pt x="24" y="563"/>
                      <a:pt x="33" y="663"/>
                      <a:pt x="139" y="650"/>
                    </a:cubicBezTo>
                    <a:cubicBezTo>
                      <a:pt x="111" y="647"/>
                      <a:pt x="48" y="632"/>
                      <a:pt x="54" y="555"/>
                    </a:cubicBezTo>
                    <a:cubicBezTo>
                      <a:pt x="57" y="525"/>
                      <a:pt x="57" y="525"/>
                      <a:pt x="57" y="525"/>
                    </a:cubicBezTo>
                    <a:cubicBezTo>
                      <a:pt x="63" y="446"/>
                      <a:pt x="68" y="377"/>
                      <a:pt x="75" y="228"/>
                    </a:cubicBezTo>
                    <a:cubicBezTo>
                      <a:pt x="77" y="169"/>
                      <a:pt x="77" y="169"/>
                      <a:pt x="77" y="169"/>
                    </a:cubicBezTo>
                    <a:cubicBezTo>
                      <a:pt x="78" y="154"/>
                      <a:pt x="78" y="154"/>
                      <a:pt x="78" y="154"/>
                    </a:cubicBezTo>
                    <a:cubicBezTo>
                      <a:pt x="78" y="148"/>
                      <a:pt x="78" y="148"/>
                      <a:pt x="78" y="148"/>
                    </a:cubicBezTo>
                    <a:cubicBezTo>
                      <a:pt x="84" y="115"/>
                      <a:pt x="114" y="102"/>
                      <a:pt x="138" y="100"/>
                    </a:cubicBezTo>
                    <a:cubicBezTo>
                      <a:pt x="141" y="100"/>
                      <a:pt x="141" y="100"/>
                      <a:pt x="141" y="100"/>
                    </a:cubicBezTo>
                    <a:cubicBezTo>
                      <a:pt x="150" y="100"/>
                      <a:pt x="150" y="100"/>
                      <a:pt x="150" y="100"/>
                    </a:cubicBezTo>
                    <a:cubicBezTo>
                      <a:pt x="166" y="99"/>
                      <a:pt x="166" y="99"/>
                      <a:pt x="166" y="99"/>
                    </a:cubicBezTo>
                    <a:cubicBezTo>
                      <a:pt x="299" y="93"/>
                      <a:pt x="299" y="93"/>
                      <a:pt x="299" y="93"/>
                    </a:cubicBezTo>
                    <a:cubicBezTo>
                      <a:pt x="429" y="84"/>
                      <a:pt x="429" y="84"/>
                      <a:pt x="429" y="84"/>
                    </a:cubicBezTo>
                    <a:cubicBezTo>
                      <a:pt x="445" y="82"/>
                      <a:pt x="445" y="82"/>
                      <a:pt x="445" y="82"/>
                    </a:cubicBezTo>
                    <a:cubicBezTo>
                      <a:pt x="448" y="82"/>
                      <a:pt x="450" y="82"/>
                      <a:pt x="453" y="81"/>
                    </a:cubicBezTo>
                    <a:cubicBezTo>
                      <a:pt x="453" y="81"/>
                      <a:pt x="454" y="81"/>
                      <a:pt x="454" y="81"/>
                    </a:cubicBezTo>
                    <a:cubicBezTo>
                      <a:pt x="455" y="81"/>
                      <a:pt x="455" y="81"/>
                      <a:pt x="456" y="81"/>
                    </a:cubicBezTo>
                    <a:cubicBezTo>
                      <a:pt x="490" y="80"/>
                      <a:pt x="506" y="104"/>
                      <a:pt x="506" y="127"/>
                    </a:cubicBezTo>
                    <a:cubicBezTo>
                      <a:pt x="507" y="141"/>
                      <a:pt x="507" y="141"/>
                      <a:pt x="507" y="141"/>
                    </a:cubicBezTo>
                    <a:cubicBezTo>
                      <a:pt x="507" y="189"/>
                      <a:pt x="509" y="300"/>
                      <a:pt x="514" y="437"/>
                    </a:cubicBezTo>
                    <a:cubicBezTo>
                      <a:pt x="517" y="496"/>
                      <a:pt x="517" y="496"/>
                      <a:pt x="517" y="496"/>
                    </a:cubicBezTo>
                    <a:cubicBezTo>
                      <a:pt x="518" y="525"/>
                      <a:pt x="518" y="525"/>
                      <a:pt x="518" y="525"/>
                    </a:cubicBezTo>
                    <a:cubicBezTo>
                      <a:pt x="519" y="533"/>
                      <a:pt x="519" y="533"/>
                      <a:pt x="519" y="533"/>
                    </a:cubicBezTo>
                    <a:cubicBezTo>
                      <a:pt x="519" y="536"/>
                      <a:pt x="519" y="536"/>
                      <a:pt x="519" y="536"/>
                    </a:cubicBezTo>
                    <a:cubicBezTo>
                      <a:pt x="520" y="599"/>
                      <a:pt x="501" y="602"/>
                      <a:pt x="323" y="628"/>
                    </a:cubicBezTo>
                    <a:cubicBezTo>
                      <a:pt x="322" y="629"/>
                      <a:pt x="215" y="644"/>
                      <a:pt x="191" y="647"/>
                    </a:cubicBezTo>
                    <a:cubicBezTo>
                      <a:pt x="208" y="648"/>
                      <a:pt x="208" y="648"/>
                      <a:pt x="257" y="650"/>
                    </a:cubicBezTo>
                    <a:cubicBezTo>
                      <a:pt x="408" y="651"/>
                      <a:pt x="449" y="649"/>
                      <a:pt x="459" y="6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56" name="Freeform 406"/>
              <p:cNvSpPr>
                <a:spLocks/>
              </p:cNvSpPr>
              <p:nvPr/>
            </p:nvSpPr>
            <p:spPr bwMode="gray">
              <a:xfrm>
                <a:off x="-335" y="6893"/>
                <a:ext cx="225" cy="1552"/>
              </a:xfrm>
              <a:custGeom>
                <a:avLst/>
                <a:gdLst>
                  <a:gd name="T0" fmla="*/ 46 w 95"/>
                  <a:gd name="T1" fmla="*/ 657 h 657"/>
                  <a:gd name="T2" fmla="*/ 95 w 95"/>
                  <a:gd name="T3" fmla="*/ 32 h 657"/>
                  <a:gd name="T4" fmla="*/ 66 w 95"/>
                  <a:gd name="T5" fmla="*/ 23 h 657"/>
                  <a:gd name="T6" fmla="*/ 0 w 95"/>
                  <a:gd name="T7" fmla="*/ 0 h 657"/>
                  <a:gd name="T8" fmla="*/ 46 w 95"/>
                  <a:gd name="T9" fmla="*/ 657 h 657"/>
                </a:gdLst>
                <a:ahLst/>
                <a:cxnLst>
                  <a:cxn ang="0">
                    <a:pos x="T0" y="T1"/>
                  </a:cxn>
                  <a:cxn ang="0">
                    <a:pos x="T2" y="T3"/>
                  </a:cxn>
                  <a:cxn ang="0">
                    <a:pos x="T4" y="T5"/>
                  </a:cxn>
                  <a:cxn ang="0">
                    <a:pos x="T6" y="T7"/>
                  </a:cxn>
                  <a:cxn ang="0">
                    <a:pos x="T8" y="T9"/>
                  </a:cxn>
                </a:cxnLst>
                <a:rect l="0" t="0" r="r" b="b"/>
                <a:pathLst>
                  <a:path w="95" h="657">
                    <a:moveTo>
                      <a:pt x="46" y="657"/>
                    </a:moveTo>
                    <a:cubicBezTo>
                      <a:pt x="78" y="469"/>
                      <a:pt x="92" y="211"/>
                      <a:pt x="95" y="32"/>
                    </a:cubicBezTo>
                    <a:cubicBezTo>
                      <a:pt x="83" y="28"/>
                      <a:pt x="77" y="27"/>
                      <a:pt x="66" y="23"/>
                    </a:cubicBezTo>
                    <a:cubicBezTo>
                      <a:pt x="14" y="5"/>
                      <a:pt x="14" y="5"/>
                      <a:pt x="0" y="0"/>
                    </a:cubicBezTo>
                    <a:cubicBezTo>
                      <a:pt x="3" y="247"/>
                      <a:pt x="20" y="487"/>
                      <a:pt x="46" y="65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57" name="Freeform 407"/>
              <p:cNvSpPr>
                <a:spLocks/>
              </p:cNvSpPr>
              <p:nvPr/>
            </p:nvSpPr>
            <p:spPr bwMode="gray">
              <a:xfrm>
                <a:off x="-290" y="4838"/>
                <a:ext cx="137" cy="609"/>
              </a:xfrm>
              <a:custGeom>
                <a:avLst/>
                <a:gdLst>
                  <a:gd name="T0" fmla="*/ 0 w 58"/>
                  <a:gd name="T1" fmla="*/ 244 h 258"/>
                  <a:gd name="T2" fmla="*/ 27 w 58"/>
                  <a:gd name="T3" fmla="*/ 251 h 258"/>
                  <a:gd name="T4" fmla="*/ 58 w 58"/>
                  <a:gd name="T5" fmla="*/ 258 h 258"/>
                  <a:gd name="T6" fmla="*/ 29 w 58"/>
                  <a:gd name="T7" fmla="*/ 0 h 258"/>
                  <a:gd name="T8" fmla="*/ 0 w 58"/>
                  <a:gd name="T9" fmla="*/ 244 h 258"/>
                </a:gdLst>
                <a:ahLst/>
                <a:cxnLst>
                  <a:cxn ang="0">
                    <a:pos x="T0" y="T1"/>
                  </a:cxn>
                  <a:cxn ang="0">
                    <a:pos x="T2" y="T3"/>
                  </a:cxn>
                  <a:cxn ang="0">
                    <a:pos x="T4" y="T5"/>
                  </a:cxn>
                  <a:cxn ang="0">
                    <a:pos x="T6" y="T7"/>
                  </a:cxn>
                  <a:cxn ang="0">
                    <a:pos x="T8" y="T9"/>
                  </a:cxn>
                </a:cxnLst>
                <a:rect l="0" t="0" r="r" b="b"/>
                <a:pathLst>
                  <a:path w="58" h="258">
                    <a:moveTo>
                      <a:pt x="0" y="244"/>
                    </a:moveTo>
                    <a:cubicBezTo>
                      <a:pt x="27" y="251"/>
                      <a:pt x="27" y="251"/>
                      <a:pt x="27" y="251"/>
                    </a:cubicBezTo>
                    <a:cubicBezTo>
                      <a:pt x="37" y="253"/>
                      <a:pt x="49" y="256"/>
                      <a:pt x="58" y="258"/>
                    </a:cubicBezTo>
                    <a:cubicBezTo>
                      <a:pt x="58" y="252"/>
                      <a:pt x="46" y="105"/>
                      <a:pt x="29" y="0"/>
                    </a:cubicBezTo>
                    <a:cubicBezTo>
                      <a:pt x="25" y="16"/>
                      <a:pt x="11" y="115"/>
                      <a:pt x="0" y="24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58" name="Freeform 408"/>
              <p:cNvSpPr>
                <a:spLocks/>
              </p:cNvSpPr>
              <p:nvPr/>
            </p:nvSpPr>
            <p:spPr bwMode="gray">
              <a:xfrm>
                <a:off x="-750" y="5324"/>
                <a:ext cx="1117" cy="1729"/>
              </a:xfrm>
              <a:custGeom>
                <a:avLst/>
                <a:gdLst>
                  <a:gd name="T0" fmla="*/ 356 w 473"/>
                  <a:gd name="T1" fmla="*/ 721 h 732"/>
                  <a:gd name="T2" fmla="*/ 460 w 473"/>
                  <a:gd name="T3" fmla="*/ 640 h 732"/>
                  <a:gd name="T4" fmla="*/ 460 w 473"/>
                  <a:gd name="T5" fmla="*/ 636 h 732"/>
                  <a:gd name="T6" fmla="*/ 460 w 473"/>
                  <a:gd name="T7" fmla="*/ 632 h 732"/>
                  <a:gd name="T8" fmla="*/ 461 w 473"/>
                  <a:gd name="T9" fmla="*/ 624 h 732"/>
                  <a:gd name="T10" fmla="*/ 462 w 473"/>
                  <a:gd name="T11" fmla="*/ 595 h 732"/>
                  <a:gd name="T12" fmla="*/ 471 w 473"/>
                  <a:gd name="T13" fmla="*/ 300 h 732"/>
                  <a:gd name="T14" fmla="*/ 471 w 473"/>
                  <a:gd name="T15" fmla="*/ 241 h 732"/>
                  <a:gd name="T16" fmla="*/ 355 w 473"/>
                  <a:gd name="T17" fmla="*/ 74 h 732"/>
                  <a:gd name="T18" fmla="*/ 351 w 473"/>
                  <a:gd name="T19" fmla="*/ 73 h 732"/>
                  <a:gd name="T20" fmla="*/ 344 w 473"/>
                  <a:gd name="T21" fmla="*/ 72 h 732"/>
                  <a:gd name="T22" fmla="*/ 330 w 473"/>
                  <a:gd name="T23" fmla="*/ 69 h 732"/>
                  <a:gd name="T24" fmla="*/ 253 w 473"/>
                  <a:gd name="T25" fmla="*/ 52 h 732"/>
                  <a:gd name="T26" fmla="*/ 223 w 473"/>
                  <a:gd name="T27" fmla="*/ 45 h 732"/>
                  <a:gd name="T28" fmla="*/ 195 w 473"/>
                  <a:gd name="T29" fmla="*/ 38 h 732"/>
                  <a:gd name="T30" fmla="*/ 120 w 473"/>
                  <a:gd name="T31" fmla="*/ 20 h 732"/>
                  <a:gd name="T32" fmla="*/ 107 w 473"/>
                  <a:gd name="T33" fmla="*/ 17 h 732"/>
                  <a:gd name="T34" fmla="*/ 101 w 473"/>
                  <a:gd name="T35" fmla="*/ 15 h 732"/>
                  <a:gd name="T36" fmla="*/ 0 w 473"/>
                  <a:gd name="T37" fmla="*/ 111 h 732"/>
                  <a:gd name="T38" fmla="*/ 1 w 473"/>
                  <a:gd name="T39" fmla="*/ 126 h 732"/>
                  <a:gd name="T40" fmla="*/ 12 w 473"/>
                  <a:gd name="T41" fmla="*/ 426 h 732"/>
                  <a:gd name="T42" fmla="*/ 15 w 473"/>
                  <a:gd name="T43" fmla="*/ 486 h 732"/>
                  <a:gd name="T44" fmla="*/ 99 w 473"/>
                  <a:gd name="T45" fmla="*/ 639 h 732"/>
                  <a:gd name="T46" fmla="*/ 38 w 473"/>
                  <a:gd name="T47" fmla="*/ 523 h 732"/>
                  <a:gd name="T48" fmla="*/ 40 w 473"/>
                  <a:gd name="T49" fmla="*/ 494 h 732"/>
                  <a:gd name="T50" fmla="*/ 53 w 473"/>
                  <a:gd name="T51" fmla="*/ 202 h 732"/>
                  <a:gd name="T52" fmla="*/ 54 w 473"/>
                  <a:gd name="T53" fmla="*/ 143 h 732"/>
                  <a:gd name="T54" fmla="*/ 55 w 473"/>
                  <a:gd name="T55" fmla="*/ 128 h 732"/>
                  <a:gd name="T56" fmla="*/ 55 w 473"/>
                  <a:gd name="T57" fmla="*/ 122 h 732"/>
                  <a:gd name="T58" fmla="*/ 99 w 473"/>
                  <a:gd name="T59" fmla="*/ 89 h 732"/>
                  <a:gd name="T60" fmla="*/ 101 w 473"/>
                  <a:gd name="T61" fmla="*/ 89 h 732"/>
                  <a:gd name="T62" fmla="*/ 107 w 473"/>
                  <a:gd name="T63" fmla="*/ 91 h 732"/>
                  <a:gd name="T64" fmla="*/ 120 w 473"/>
                  <a:gd name="T65" fmla="*/ 95 h 732"/>
                  <a:gd name="T66" fmla="*/ 223 w 473"/>
                  <a:gd name="T67" fmla="*/ 123 h 732"/>
                  <a:gd name="T68" fmla="*/ 330 w 473"/>
                  <a:gd name="T69" fmla="*/ 148 h 732"/>
                  <a:gd name="T70" fmla="*/ 344 w 473"/>
                  <a:gd name="T71" fmla="*/ 151 h 732"/>
                  <a:gd name="T72" fmla="*/ 351 w 473"/>
                  <a:gd name="T73" fmla="*/ 153 h 732"/>
                  <a:gd name="T74" fmla="*/ 351 w 473"/>
                  <a:gd name="T75" fmla="*/ 153 h 732"/>
                  <a:gd name="T76" fmla="*/ 353 w 473"/>
                  <a:gd name="T77" fmla="*/ 153 h 732"/>
                  <a:gd name="T78" fmla="*/ 397 w 473"/>
                  <a:gd name="T79" fmla="*/ 213 h 732"/>
                  <a:gd name="T80" fmla="*/ 397 w 473"/>
                  <a:gd name="T81" fmla="*/ 227 h 732"/>
                  <a:gd name="T82" fmla="*/ 404 w 473"/>
                  <a:gd name="T83" fmla="*/ 525 h 732"/>
                  <a:gd name="T84" fmla="*/ 407 w 473"/>
                  <a:gd name="T85" fmla="*/ 585 h 732"/>
                  <a:gd name="T86" fmla="*/ 408 w 473"/>
                  <a:gd name="T87" fmla="*/ 614 h 732"/>
                  <a:gd name="T88" fmla="*/ 408 w 473"/>
                  <a:gd name="T89" fmla="*/ 622 h 732"/>
                  <a:gd name="T90" fmla="*/ 408 w 473"/>
                  <a:gd name="T91" fmla="*/ 625 h 732"/>
                  <a:gd name="T92" fmla="*/ 242 w 473"/>
                  <a:gd name="T93" fmla="*/ 665 h 732"/>
                  <a:gd name="T94" fmla="*/ 138 w 473"/>
                  <a:gd name="T95" fmla="*/ 650 h 732"/>
                  <a:gd name="T96" fmla="*/ 189 w 473"/>
                  <a:gd name="T97" fmla="*/ 669 h 732"/>
                  <a:gd name="T98" fmla="*/ 356 w 473"/>
                  <a:gd name="T99" fmla="*/ 721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3" h="732">
                    <a:moveTo>
                      <a:pt x="356" y="721"/>
                    </a:moveTo>
                    <a:cubicBezTo>
                      <a:pt x="417" y="732"/>
                      <a:pt x="455" y="688"/>
                      <a:pt x="460" y="640"/>
                    </a:cubicBezTo>
                    <a:cubicBezTo>
                      <a:pt x="460" y="636"/>
                      <a:pt x="460" y="636"/>
                      <a:pt x="460" y="636"/>
                    </a:cubicBezTo>
                    <a:cubicBezTo>
                      <a:pt x="460" y="632"/>
                      <a:pt x="460" y="632"/>
                      <a:pt x="460" y="632"/>
                    </a:cubicBezTo>
                    <a:cubicBezTo>
                      <a:pt x="461" y="624"/>
                      <a:pt x="461" y="624"/>
                      <a:pt x="461" y="624"/>
                    </a:cubicBezTo>
                    <a:cubicBezTo>
                      <a:pt x="462" y="595"/>
                      <a:pt x="462" y="595"/>
                      <a:pt x="462" y="595"/>
                    </a:cubicBezTo>
                    <a:cubicBezTo>
                      <a:pt x="466" y="497"/>
                      <a:pt x="468" y="443"/>
                      <a:pt x="471" y="300"/>
                    </a:cubicBezTo>
                    <a:cubicBezTo>
                      <a:pt x="471" y="241"/>
                      <a:pt x="471" y="241"/>
                      <a:pt x="471" y="241"/>
                    </a:cubicBezTo>
                    <a:cubicBezTo>
                      <a:pt x="473" y="107"/>
                      <a:pt x="367" y="77"/>
                      <a:pt x="355" y="74"/>
                    </a:cubicBezTo>
                    <a:cubicBezTo>
                      <a:pt x="351" y="73"/>
                      <a:pt x="351" y="73"/>
                      <a:pt x="351" y="73"/>
                    </a:cubicBezTo>
                    <a:cubicBezTo>
                      <a:pt x="344" y="72"/>
                      <a:pt x="344" y="72"/>
                      <a:pt x="344" y="72"/>
                    </a:cubicBezTo>
                    <a:cubicBezTo>
                      <a:pt x="339" y="71"/>
                      <a:pt x="335" y="70"/>
                      <a:pt x="330" y="69"/>
                    </a:cubicBezTo>
                    <a:cubicBezTo>
                      <a:pt x="253" y="52"/>
                      <a:pt x="253" y="52"/>
                      <a:pt x="253" y="52"/>
                    </a:cubicBezTo>
                    <a:cubicBezTo>
                      <a:pt x="223" y="45"/>
                      <a:pt x="223" y="45"/>
                      <a:pt x="223" y="45"/>
                    </a:cubicBezTo>
                    <a:cubicBezTo>
                      <a:pt x="195" y="38"/>
                      <a:pt x="195" y="38"/>
                      <a:pt x="195" y="38"/>
                    </a:cubicBezTo>
                    <a:cubicBezTo>
                      <a:pt x="120" y="20"/>
                      <a:pt x="120" y="20"/>
                      <a:pt x="120" y="20"/>
                    </a:cubicBezTo>
                    <a:cubicBezTo>
                      <a:pt x="107" y="17"/>
                      <a:pt x="107" y="17"/>
                      <a:pt x="107" y="17"/>
                    </a:cubicBezTo>
                    <a:cubicBezTo>
                      <a:pt x="101" y="15"/>
                      <a:pt x="101" y="15"/>
                      <a:pt x="101" y="15"/>
                    </a:cubicBezTo>
                    <a:cubicBezTo>
                      <a:pt x="42" y="0"/>
                      <a:pt x="0" y="40"/>
                      <a:pt x="0" y="111"/>
                    </a:cubicBezTo>
                    <a:cubicBezTo>
                      <a:pt x="1" y="126"/>
                      <a:pt x="1" y="126"/>
                      <a:pt x="1" y="126"/>
                    </a:cubicBezTo>
                    <a:cubicBezTo>
                      <a:pt x="2" y="193"/>
                      <a:pt x="5" y="295"/>
                      <a:pt x="12" y="426"/>
                    </a:cubicBezTo>
                    <a:cubicBezTo>
                      <a:pt x="15" y="486"/>
                      <a:pt x="15" y="486"/>
                      <a:pt x="15" y="486"/>
                    </a:cubicBezTo>
                    <a:cubicBezTo>
                      <a:pt x="17" y="528"/>
                      <a:pt x="23" y="625"/>
                      <a:pt x="99" y="639"/>
                    </a:cubicBezTo>
                    <a:cubicBezTo>
                      <a:pt x="79" y="629"/>
                      <a:pt x="33" y="599"/>
                      <a:pt x="38" y="523"/>
                    </a:cubicBezTo>
                    <a:cubicBezTo>
                      <a:pt x="40" y="494"/>
                      <a:pt x="40" y="494"/>
                      <a:pt x="40" y="494"/>
                    </a:cubicBezTo>
                    <a:cubicBezTo>
                      <a:pt x="44" y="410"/>
                      <a:pt x="48" y="344"/>
                      <a:pt x="53" y="202"/>
                    </a:cubicBezTo>
                    <a:cubicBezTo>
                      <a:pt x="54" y="143"/>
                      <a:pt x="54" y="143"/>
                      <a:pt x="54" y="143"/>
                    </a:cubicBezTo>
                    <a:cubicBezTo>
                      <a:pt x="55" y="128"/>
                      <a:pt x="55" y="128"/>
                      <a:pt x="55" y="128"/>
                    </a:cubicBezTo>
                    <a:cubicBezTo>
                      <a:pt x="55" y="122"/>
                      <a:pt x="55" y="122"/>
                      <a:pt x="55" y="122"/>
                    </a:cubicBezTo>
                    <a:cubicBezTo>
                      <a:pt x="60" y="87"/>
                      <a:pt x="85" y="85"/>
                      <a:pt x="99" y="89"/>
                    </a:cubicBezTo>
                    <a:cubicBezTo>
                      <a:pt x="101" y="89"/>
                      <a:pt x="101" y="89"/>
                      <a:pt x="101" y="89"/>
                    </a:cubicBezTo>
                    <a:cubicBezTo>
                      <a:pt x="107" y="91"/>
                      <a:pt x="107" y="91"/>
                      <a:pt x="107" y="91"/>
                    </a:cubicBezTo>
                    <a:cubicBezTo>
                      <a:pt x="120" y="95"/>
                      <a:pt x="120" y="95"/>
                      <a:pt x="120" y="95"/>
                    </a:cubicBezTo>
                    <a:cubicBezTo>
                      <a:pt x="223" y="123"/>
                      <a:pt x="223" y="123"/>
                      <a:pt x="223" y="123"/>
                    </a:cubicBezTo>
                    <a:cubicBezTo>
                      <a:pt x="330" y="148"/>
                      <a:pt x="330" y="148"/>
                      <a:pt x="330" y="148"/>
                    </a:cubicBezTo>
                    <a:cubicBezTo>
                      <a:pt x="344" y="151"/>
                      <a:pt x="344" y="151"/>
                      <a:pt x="344" y="151"/>
                    </a:cubicBezTo>
                    <a:cubicBezTo>
                      <a:pt x="346" y="152"/>
                      <a:pt x="348" y="152"/>
                      <a:pt x="351" y="153"/>
                    </a:cubicBezTo>
                    <a:cubicBezTo>
                      <a:pt x="351" y="153"/>
                      <a:pt x="351" y="153"/>
                      <a:pt x="351" y="153"/>
                    </a:cubicBezTo>
                    <a:cubicBezTo>
                      <a:pt x="352" y="153"/>
                      <a:pt x="353" y="153"/>
                      <a:pt x="353" y="153"/>
                    </a:cubicBezTo>
                    <a:cubicBezTo>
                      <a:pt x="379" y="161"/>
                      <a:pt x="397" y="185"/>
                      <a:pt x="397" y="213"/>
                    </a:cubicBezTo>
                    <a:cubicBezTo>
                      <a:pt x="397" y="227"/>
                      <a:pt x="397" y="227"/>
                      <a:pt x="397" y="227"/>
                    </a:cubicBezTo>
                    <a:cubicBezTo>
                      <a:pt x="398" y="291"/>
                      <a:pt x="400" y="397"/>
                      <a:pt x="404" y="525"/>
                    </a:cubicBezTo>
                    <a:cubicBezTo>
                      <a:pt x="407" y="585"/>
                      <a:pt x="407" y="585"/>
                      <a:pt x="407" y="585"/>
                    </a:cubicBezTo>
                    <a:cubicBezTo>
                      <a:pt x="408" y="614"/>
                      <a:pt x="408" y="614"/>
                      <a:pt x="408" y="614"/>
                    </a:cubicBezTo>
                    <a:cubicBezTo>
                      <a:pt x="408" y="622"/>
                      <a:pt x="408" y="622"/>
                      <a:pt x="408" y="622"/>
                    </a:cubicBezTo>
                    <a:cubicBezTo>
                      <a:pt x="408" y="625"/>
                      <a:pt x="408" y="625"/>
                      <a:pt x="408" y="625"/>
                    </a:cubicBezTo>
                    <a:cubicBezTo>
                      <a:pt x="409" y="689"/>
                      <a:pt x="390" y="686"/>
                      <a:pt x="242" y="665"/>
                    </a:cubicBezTo>
                    <a:cubicBezTo>
                      <a:pt x="177" y="655"/>
                      <a:pt x="162" y="653"/>
                      <a:pt x="138" y="650"/>
                    </a:cubicBezTo>
                    <a:cubicBezTo>
                      <a:pt x="153" y="656"/>
                      <a:pt x="158" y="657"/>
                      <a:pt x="189" y="669"/>
                    </a:cubicBezTo>
                    <a:cubicBezTo>
                      <a:pt x="309" y="710"/>
                      <a:pt x="346" y="719"/>
                      <a:pt x="356" y="7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59" name="Freeform 409"/>
              <p:cNvSpPr>
                <a:spLocks noEditPoints="1"/>
              </p:cNvSpPr>
              <p:nvPr/>
            </p:nvSpPr>
            <p:spPr bwMode="gray">
              <a:xfrm>
                <a:off x="1345" y="1216"/>
                <a:ext cx="2549" cy="1892"/>
              </a:xfrm>
              <a:custGeom>
                <a:avLst/>
                <a:gdLst>
                  <a:gd name="T0" fmla="*/ 1066 w 1079"/>
                  <a:gd name="T1" fmla="*/ 172 h 801"/>
                  <a:gd name="T2" fmla="*/ 870 w 1079"/>
                  <a:gd name="T3" fmla="*/ 7 h 801"/>
                  <a:gd name="T4" fmla="*/ 701 w 1079"/>
                  <a:gd name="T5" fmla="*/ 3 h 801"/>
                  <a:gd name="T6" fmla="*/ 198 w 1079"/>
                  <a:gd name="T7" fmla="*/ 1 h 801"/>
                  <a:gd name="T8" fmla="*/ 73 w 1079"/>
                  <a:gd name="T9" fmla="*/ 0 h 801"/>
                  <a:gd name="T10" fmla="*/ 39 w 1079"/>
                  <a:gd name="T11" fmla="*/ 1 h 801"/>
                  <a:gd name="T12" fmla="*/ 14 w 1079"/>
                  <a:gd name="T13" fmla="*/ 10 h 801"/>
                  <a:gd name="T14" fmla="*/ 12 w 1079"/>
                  <a:gd name="T15" fmla="*/ 13 h 801"/>
                  <a:gd name="T16" fmla="*/ 20 w 1079"/>
                  <a:gd name="T17" fmla="*/ 63 h 801"/>
                  <a:gd name="T18" fmla="*/ 68 w 1079"/>
                  <a:gd name="T19" fmla="*/ 108 h 801"/>
                  <a:gd name="T20" fmla="*/ 272 w 1079"/>
                  <a:gd name="T21" fmla="*/ 270 h 801"/>
                  <a:gd name="T22" fmla="*/ 15 w 1079"/>
                  <a:gd name="T23" fmla="*/ 761 h 801"/>
                  <a:gd name="T24" fmla="*/ 6 w 1079"/>
                  <a:gd name="T25" fmla="*/ 775 h 801"/>
                  <a:gd name="T26" fmla="*/ 9 w 1079"/>
                  <a:gd name="T27" fmla="*/ 789 h 801"/>
                  <a:gd name="T28" fmla="*/ 22 w 1079"/>
                  <a:gd name="T29" fmla="*/ 799 h 801"/>
                  <a:gd name="T30" fmla="*/ 66 w 1079"/>
                  <a:gd name="T31" fmla="*/ 799 h 801"/>
                  <a:gd name="T32" fmla="*/ 222 w 1079"/>
                  <a:gd name="T33" fmla="*/ 797 h 801"/>
                  <a:gd name="T34" fmla="*/ 846 w 1079"/>
                  <a:gd name="T35" fmla="*/ 783 h 801"/>
                  <a:gd name="T36" fmla="*/ 222 w 1079"/>
                  <a:gd name="T37" fmla="*/ 769 h 801"/>
                  <a:gd name="T38" fmla="*/ 66 w 1079"/>
                  <a:gd name="T39" fmla="*/ 766 h 801"/>
                  <a:gd name="T40" fmla="*/ 299 w 1079"/>
                  <a:gd name="T41" fmla="*/ 575 h 801"/>
                  <a:gd name="T42" fmla="*/ 660 w 1079"/>
                  <a:gd name="T43" fmla="*/ 404 h 801"/>
                  <a:gd name="T44" fmla="*/ 299 w 1079"/>
                  <a:gd name="T45" fmla="*/ 229 h 801"/>
                  <a:gd name="T46" fmla="*/ 102 w 1079"/>
                  <a:gd name="T47" fmla="*/ 72 h 801"/>
                  <a:gd name="T48" fmla="*/ 115 w 1079"/>
                  <a:gd name="T49" fmla="*/ 49 h 801"/>
                  <a:gd name="T50" fmla="*/ 366 w 1079"/>
                  <a:gd name="T51" fmla="*/ 48 h 801"/>
                  <a:gd name="T52" fmla="*/ 785 w 1079"/>
                  <a:gd name="T53" fmla="*/ 45 h 801"/>
                  <a:gd name="T54" fmla="*/ 999 w 1079"/>
                  <a:gd name="T55" fmla="*/ 114 h 801"/>
                  <a:gd name="T56" fmla="*/ 1045 w 1079"/>
                  <a:gd name="T57" fmla="*/ 258 h 801"/>
                  <a:gd name="T58" fmla="*/ 964 w 1079"/>
                  <a:gd name="T59" fmla="*/ 404 h 801"/>
                  <a:gd name="T60" fmla="*/ 1050 w 1079"/>
                  <a:gd name="T61" fmla="*/ 608 h 801"/>
                  <a:gd name="T62" fmla="*/ 1062 w 1079"/>
                  <a:gd name="T63" fmla="*/ 610 h 801"/>
                  <a:gd name="T64" fmla="*/ 1073 w 1079"/>
                  <a:gd name="T65" fmla="*/ 261 h 801"/>
                  <a:gd name="T66" fmla="*/ 42 w 1079"/>
                  <a:gd name="T67" fmla="*/ 5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9" h="801">
                    <a:moveTo>
                      <a:pt x="1073" y="261"/>
                    </a:moveTo>
                    <a:cubicBezTo>
                      <a:pt x="1077" y="232"/>
                      <a:pt x="1074" y="202"/>
                      <a:pt x="1066" y="172"/>
                    </a:cubicBezTo>
                    <a:cubicBezTo>
                      <a:pt x="1058" y="144"/>
                      <a:pt x="1043" y="117"/>
                      <a:pt x="1025" y="93"/>
                    </a:cubicBezTo>
                    <a:cubicBezTo>
                      <a:pt x="988" y="46"/>
                      <a:pt x="931" y="14"/>
                      <a:pt x="870" y="7"/>
                    </a:cubicBezTo>
                    <a:cubicBezTo>
                      <a:pt x="839" y="4"/>
                      <a:pt x="813" y="5"/>
                      <a:pt x="785" y="5"/>
                    </a:cubicBezTo>
                    <a:cubicBezTo>
                      <a:pt x="701" y="3"/>
                      <a:pt x="701" y="3"/>
                      <a:pt x="701" y="3"/>
                    </a:cubicBezTo>
                    <a:cubicBezTo>
                      <a:pt x="366" y="2"/>
                      <a:pt x="366" y="2"/>
                      <a:pt x="366" y="2"/>
                    </a:cubicBezTo>
                    <a:cubicBezTo>
                      <a:pt x="198" y="1"/>
                      <a:pt x="198" y="1"/>
                      <a:pt x="198" y="1"/>
                    </a:cubicBezTo>
                    <a:cubicBezTo>
                      <a:pt x="115" y="1"/>
                      <a:pt x="115" y="1"/>
                      <a:pt x="115" y="1"/>
                    </a:cubicBezTo>
                    <a:cubicBezTo>
                      <a:pt x="73" y="0"/>
                      <a:pt x="73" y="0"/>
                      <a:pt x="73" y="0"/>
                    </a:cubicBezTo>
                    <a:cubicBezTo>
                      <a:pt x="52" y="0"/>
                      <a:pt x="52" y="0"/>
                      <a:pt x="52" y="0"/>
                    </a:cubicBezTo>
                    <a:cubicBezTo>
                      <a:pt x="48" y="0"/>
                      <a:pt x="44" y="0"/>
                      <a:pt x="39" y="1"/>
                    </a:cubicBezTo>
                    <a:cubicBezTo>
                      <a:pt x="32" y="2"/>
                      <a:pt x="32" y="2"/>
                      <a:pt x="32" y="2"/>
                    </a:cubicBezTo>
                    <a:cubicBezTo>
                      <a:pt x="28" y="3"/>
                      <a:pt x="26" y="1"/>
                      <a:pt x="14" y="10"/>
                    </a:cubicBezTo>
                    <a:cubicBezTo>
                      <a:pt x="13" y="11"/>
                      <a:pt x="13" y="11"/>
                      <a:pt x="13" y="11"/>
                    </a:cubicBezTo>
                    <a:cubicBezTo>
                      <a:pt x="12" y="13"/>
                      <a:pt x="12" y="13"/>
                      <a:pt x="12" y="13"/>
                    </a:cubicBezTo>
                    <a:cubicBezTo>
                      <a:pt x="0" y="31"/>
                      <a:pt x="8" y="44"/>
                      <a:pt x="10" y="49"/>
                    </a:cubicBezTo>
                    <a:cubicBezTo>
                      <a:pt x="14" y="55"/>
                      <a:pt x="17" y="59"/>
                      <a:pt x="20" y="63"/>
                    </a:cubicBezTo>
                    <a:cubicBezTo>
                      <a:pt x="37" y="79"/>
                      <a:pt x="37" y="79"/>
                      <a:pt x="37" y="79"/>
                    </a:cubicBezTo>
                    <a:cubicBezTo>
                      <a:pt x="68" y="108"/>
                      <a:pt x="68" y="108"/>
                      <a:pt x="68" y="108"/>
                    </a:cubicBezTo>
                    <a:cubicBezTo>
                      <a:pt x="89" y="128"/>
                      <a:pt x="111" y="147"/>
                      <a:pt x="133" y="166"/>
                    </a:cubicBezTo>
                    <a:cubicBezTo>
                      <a:pt x="177" y="203"/>
                      <a:pt x="224" y="238"/>
                      <a:pt x="272" y="270"/>
                    </a:cubicBezTo>
                    <a:cubicBezTo>
                      <a:pt x="351" y="323"/>
                      <a:pt x="436" y="368"/>
                      <a:pt x="525" y="404"/>
                    </a:cubicBezTo>
                    <a:cubicBezTo>
                      <a:pt x="330" y="483"/>
                      <a:pt x="159" y="612"/>
                      <a:pt x="15" y="761"/>
                    </a:cubicBezTo>
                    <a:cubicBezTo>
                      <a:pt x="17" y="759"/>
                      <a:pt x="17" y="759"/>
                      <a:pt x="17" y="759"/>
                    </a:cubicBezTo>
                    <a:cubicBezTo>
                      <a:pt x="13" y="763"/>
                      <a:pt x="9" y="763"/>
                      <a:pt x="6" y="775"/>
                    </a:cubicBezTo>
                    <a:cubicBezTo>
                      <a:pt x="5" y="778"/>
                      <a:pt x="6" y="782"/>
                      <a:pt x="7" y="786"/>
                    </a:cubicBezTo>
                    <a:cubicBezTo>
                      <a:pt x="9" y="790"/>
                      <a:pt x="7" y="786"/>
                      <a:pt x="9" y="789"/>
                    </a:cubicBezTo>
                    <a:cubicBezTo>
                      <a:pt x="10" y="791"/>
                      <a:pt x="12" y="793"/>
                      <a:pt x="12" y="793"/>
                    </a:cubicBezTo>
                    <a:cubicBezTo>
                      <a:pt x="16" y="797"/>
                      <a:pt x="19" y="798"/>
                      <a:pt x="22" y="799"/>
                    </a:cubicBezTo>
                    <a:cubicBezTo>
                      <a:pt x="33" y="801"/>
                      <a:pt x="35" y="799"/>
                      <a:pt x="40" y="800"/>
                    </a:cubicBezTo>
                    <a:cubicBezTo>
                      <a:pt x="66" y="799"/>
                      <a:pt x="66" y="799"/>
                      <a:pt x="66" y="799"/>
                    </a:cubicBezTo>
                    <a:cubicBezTo>
                      <a:pt x="118" y="799"/>
                      <a:pt x="118" y="799"/>
                      <a:pt x="118" y="799"/>
                    </a:cubicBezTo>
                    <a:cubicBezTo>
                      <a:pt x="222" y="797"/>
                      <a:pt x="222" y="797"/>
                      <a:pt x="222" y="797"/>
                    </a:cubicBezTo>
                    <a:cubicBezTo>
                      <a:pt x="430" y="793"/>
                      <a:pt x="430" y="793"/>
                      <a:pt x="430" y="793"/>
                    </a:cubicBezTo>
                    <a:cubicBezTo>
                      <a:pt x="846" y="783"/>
                      <a:pt x="846" y="783"/>
                      <a:pt x="846" y="783"/>
                    </a:cubicBezTo>
                    <a:cubicBezTo>
                      <a:pt x="430" y="772"/>
                      <a:pt x="430" y="772"/>
                      <a:pt x="430" y="772"/>
                    </a:cubicBezTo>
                    <a:cubicBezTo>
                      <a:pt x="222" y="769"/>
                      <a:pt x="222" y="769"/>
                      <a:pt x="222" y="769"/>
                    </a:cubicBezTo>
                    <a:cubicBezTo>
                      <a:pt x="118" y="767"/>
                      <a:pt x="118" y="767"/>
                      <a:pt x="118" y="767"/>
                    </a:cubicBezTo>
                    <a:cubicBezTo>
                      <a:pt x="66" y="766"/>
                      <a:pt x="66" y="766"/>
                      <a:pt x="66" y="766"/>
                    </a:cubicBezTo>
                    <a:cubicBezTo>
                      <a:pt x="59" y="766"/>
                      <a:pt x="59" y="766"/>
                      <a:pt x="59" y="766"/>
                    </a:cubicBezTo>
                    <a:cubicBezTo>
                      <a:pt x="134" y="696"/>
                      <a:pt x="214" y="631"/>
                      <a:pt x="299" y="575"/>
                    </a:cubicBezTo>
                    <a:cubicBezTo>
                      <a:pt x="392" y="513"/>
                      <a:pt x="492" y="461"/>
                      <a:pt x="597" y="426"/>
                    </a:cubicBezTo>
                    <a:cubicBezTo>
                      <a:pt x="660" y="404"/>
                      <a:pt x="660" y="404"/>
                      <a:pt x="660" y="404"/>
                    </a:cubicBezTo>
                    <a:cubicBezTo>
                      <a:pt x="597" y="382"/>
                      <a:pt x="597" y="382"/>
                      <a:pt x="597" y="382"/>
                    </a:cubicBezTo>
                    <a:cubicBezTo>
                      <a:pt x="491" y="345"/>
                      <a:pt x="392" y="292"/>
                      <a:pt x="299" y="229"/>
                    </a:cubicBezTo>
                    <a:cubicBezTo>
                      <a:pt x="253" y="197"/>
                      <a:pt x="209" y="163"/>
                      <a:pt x="165" y="127"/>
                    </a:cubicBezTo>
                    <a:cubicBezTo>
                      <a:pt x="144" y="109"/>
                      <a:pt x="123" y="91"/>
                      <a:pt x="102" y="72"/>
                    </a:cubicBezTo>
                    <a:cubicBezTo>
                      <a:pt x="77" y="49"/>
                      <a:pt x="77" y="49"/>
                      <a:pt x="77" y="49"/>
                    </a:cubicBezTo>
                    <a:cubicBezTo>
                      <a:pt x="115" y="49"/>
                      <a:pt x="115" y="49"/>
                      <a:pt x="115" y="49"/>
                    </a:cubicBezTo>
                    <a:cubicBezTo>
                      <a:pt x="198" y="48"/>
                      <a:pt x="198" y="48"/>
                      <a:pt x="198" y="48"/>
                    </a:cubicBezTo>
                    <a:cubicBezTo>
                      <a:pt x="366" y="48"/>
                      <a:pt x="366" y="48"/>
                      <a:pt x="366" y="48"/>
                    </a:cubicBezTo>
                    <a:cubicBezTo>
                      <a:pt x="701" y="46"/>
                      <a:pt x="701" y="46"/>
                      <a:pt x="701" y="46"/>
                    </a:cubicBezTo>
                    <a:cubicBezTo>
                      <a:pt x="785" y="45"/>
                      <a:pt x="785" y="45"/>
                      <a:pt x="785" y="45"/>
                    </a:cubicBezTo>
                    <a:cubicBezTo>
                      <a:pt x="812" y="45"/>
                      <a:pt x="842" y="43"/>
                      <a:pt x="866" y="45"/>
                    </a:cubicBezTo>
                    <a:cubicBezTo>
                      <a:pt x="917" y="49"/>
                      <a:pt x="966" y="74"/>
                      <a:pt x="999" y="114"/>
                    </a:cubicBezTo>
                    <a:cubicBezTo>
                      <a:pt x="1016" y="134"/>
                      <a:pt x="1028" y="157"/>
                      <a:pt x="1036" y="181"/>
                    </a:cubicBezTo>
                    <a:cubicBezTo>
                      <a:pt x="1044" y="205"/>
                      <a:pt x="1047" y="232"/>
                      <a:pt x="1045" y="258"/>
                    </a:cubicBezTo>
                    <a:cubicBezTo>
                      <a:pt x="1041" y="310"/>
                      <a:pt x="1015" y="360"/>
                      <a:pt x="975" y="395"/>
                    </a:cubicBezTo>
                    <a:cubicBezTo>
                      <a:pt x="964" y="404"/>
                      <a:pt x="964" y="404"/>
                      <a:pt x="964" y="404"/>
                    </a:cubicBezTo>
                    <a:cubicBezTo>
                      <a:pt x="975" y="413"/>
                      <a:pt x="975" y="413"/>
                      <a:pt x="975" y="413"/>
                    </a:cubicBezTo>
                    <a:cubicBezTo>
                      <a:pt x="1033" y="457"/>
                      <a:pt x="1063" y="534"/>
                      <a:pt x="1050" y="608"/>
                    </a:cubicBezTo>
                    <a:cubicBezTo>
                      <a:pt x="1038" y="682"/>
                      <a:pt x="984" y="747"/>
                      <a:pt x="911" y="773"/>
                    </a:cubicBezTo>
                    <a:cubicBezTo>
                      <a:pt x="985" y="752"/>
                      <a:pt x="1047" y="688"/>
                      <a:pt x="1062" y="610"/>
                    </a:cubicBezTo>
                    <a:cubicBezTo>
                      <a:pt x="1079" y="538"/>
                      <a:pt x="1054" y="456"/>
                      <a:pt x="999" y="404"/>
                    </a:cubicBezTo>
                    <a:cubicBezTo>
                      <a:pt x="1040" y="368"/>
                      <a:pt x="1067" y="316"/>
                      <a:pt x="1073" y="261"/>
                    </a:cubicBezTo>
                    <a:moveTo>
                      <a:pt x="42" y="50"/>
                    </a:moveTo>
                    <a:cubicBezTo>
                      <a:pt x="42" y="50"/>
                      <a:pt x="42" y="50"/>
                      <a:pt x="42"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60" name="Freeform 410"/>
              <p:cNvSpPr>
                <a:spLocks/>
              </p:cNvSpPr>
              <p:nvPr/>
            </p:nvSpPr>
            <p:spPr bwMode="gray">
              <a:xfrm>
                <a:off x="1971" y="2282"/>
                <a:ext cx="1608" cy="567"/>
              </a:xfrm>
              <a:custGeom>
                <a:avLst/>
                <a:gdLst>
                  <a:gd name="T0" fmla="*/ 663 w 681"/>
                  <a:gd name="T1" fmla="*/ 55 h 240"/>
                  <a:gd name="T2" fmla="*/ 619 w 681"/>
                  <a:gd name="T3" fmla="*/ 14 h 240"/>
                  <a:gd name="T4" fmla="*/ 559 w 681"/>
                  <a:gd name="T5" fmla="*/ 1 h 240"/>
                  <a:gd name="T6" fmla="*/ 450 w 681"/>
                  <a:gd name="T7" fmla="*/ 11 h 240"/>
                  <a:gd name="T8" fmla="*/ 61 w 681"/>
                  <a:gd name="T9" fmla="*/ 197 h 240"/>
                  <a:gd name="T10" fmla="*/ 0 w 681"/>
                  <a:gd name="T11" fmla="*/ 240 h 240"/>
                  <a:gd name="T12" fmla="*/ 74 w 681"/>
                  <a:gd name="T13" fmla="*/ 239 h 240"/>
                  <a:gd name="T14" fmla="*/ 304 w 681"/>
                  <a:gd name="T15" fmla="*/ 231 h 240"/>
                  <a:gd name="T16" fmla="*/ 533 w 681"/>
                  <a:gd name="T17" fmla="*/ 216 h 240"/>
                  <a:gd name="T18" fmla="*/ 304 w 681"/>
                  <a:gd name="T19" fmla="*/ 201 h 240"/>
                  <a:gd name="T20" fmla="*/ 151 w 681"/>
                  <a:gd name="T21" fmla="*/ 195 h 240"/>
                  <a:gd name="T22" fmla="*/ 459 w 681"/>
                  <a:gd name="T23" fmla="*/ 55 h 240"/>
                  <a:gd name="T24" fmla="*/ 560 w 681"/>
                  <a:gd name="T25" fmla="*/ 39 h 240"/>
                  <a:gd name="T26" fmla="*/ 604 w 681"/>
                  <a:gd name="T27" fmla="*/ 44 h 240"/>
                  <a:gd name="T28" fmla="*/ 639 w 681"/>
                  <a:gd name="T29" fmla="*/ 71 h 240"/>
                  <a:gd name="T30" fmla="*/ 649 w 681"/>
                  <a:gd name="T31" fmla="*/ 160 h 240"/>
                  <a:gd name="T32" fmla="*/ 570 w 681"/>
                  <a:gd name="T33" fmla="*/ 216 h 240"/>
                  <a:gd name="T34" fmla="*/ 664 w 681"/>
                  <a:gd name="T35" fmla="*/ 168 h 240"/>
                  <a:gd name="T36" fmla="*/ 680 w 681"/>
                  <a:gd name="T37" fmla="*/ 112 h 240"/>
                  <a:gd name="T38" fmla="*/ 663 w 681"/>
                  <a:gd name="T39" fmla="*/ 5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1" h="240">
                    <a:moveTo>
                      <a:pt x="663" y="55"/>
                    </a:moveTo>
                    <a:cubicBezTo>
                      <a:pt x="653" y="37"/>
                      <a:pt x="637" y="23"/>
                      <a:pt x="619" y="14"/>
                    </a:cubicBezTo>
                    <a:cubicBezTo>
                      <a:pt x="600" y="4"/>
                      <a:pt x="578" y="0"/>
                      <a:pt x="559" y="1"/>
                    </a:cubicBezTo>
                    <a:cubicBezTo>
                      <a:pt x="522" y="0"/>
                      <a:pt x="486" y="3"/>
                      <a:pt x="450" y="11"/>
                    </a:cubicBezTo>
                    <a:cubicBezTo>
                      <a:pt x="305" y="40"/>
                      <a:pt x="177" y="114"/>
                      <a:pt x="61" y="197"/>
                    </a:cubicBezTo>
                    <a:cubicBezTo>
                      <a:pt x="0" y="240"/>
                      <a:pt x="0" y="240"/>
                      <a:pt x="0" y="240"/>
                    </a:cubicBezTo>
                    <a:cubicBezTo>
                      <a:pt x="74" y="239"/>
                      <a:pt x="74" y="239"/>
                      <a:pt x="74" y="239"/>
                    </a:cubicBezTo>
                    <a:cubicBezTo>
                      <a:pt x="151" y="238"/>
                      <a:pt x="227" y="235"/>
                      <a:pt x="304" y="231"/>
                    </a:cubicBezTo>
                    <a:cubicBezTo>
                      <a:pt x="380" y="229"/>
                      <a:pt x="457" y="223"/>
                      <a:pt x="533" y="216"/>
                    </a:cubicBezTo>
                    <a:cubicBezTo>
                      <a:pt x="457" y="209"/>
                      <a:pt x="380" y="203"/>
                      <a:pt x="304" y="201"/>
                    </a:cubicBezTo>
                    <a:cubicBezTo>
                      <a:pt x="253" y="199"/>
                      <a:pt x="202" y="197"/>
                      <a:pt x="151" y="195"/>
                    </a:cubicBezTo>
                    <a:cubicBezTo>
                      <a:pt x="248" y="135"/>
                      <a:pt x="350" y="82"/>
                      <a:pt x="459" y="55"/>
                    </a:cubicBezTo>
                    <a:cubicBezTo>
                      <a:pt x="492" y="47"/>
                      <a:pt x="526" y="42"/>
                      <a:pt x="560" y="39"/>
                    </a:cubicBezTo>
                    <a:cubicBezTo>
                      <a:pt x="577" y="38"/>
                      <a:pt x="591" y="38"/>
                      <a:pt x="604" y="44"/>
                    </a:cubicBezTo>
                    <a:cubicBezTo>
                      <a:pt x="618" y="50"/>
                      <a:pt x="630" y="59"/>
                      <a:pt x="639" y="71"/>
                    </a:cubicBezTo>
                    <a:cubicBezTo>
                      <a:pt x="657" y="95"/>
                      <a:pt x="662" y="130"/>
                      <a:pt x="649" y="160"/>
                    </a:cubicBezTo>
                    <a:cubicBezTo>
                      <a:pt x="637" y="190"/>
                      <a:pt x="606" y="213"/>
                      <a:pt x="570" y="216"/>
                    </a:cubicBezTo>
                    <a:cubicBezTo>
                      <a:pt x="606" y="220"/>
                      <a:pt x="644" y="201"/>
                      <a:pt x="664" y="168"/>
                    </a:cubicBezTo>
                    <a:cubicBezTo>
                      <a:pt x="674" y="152"/>
                      <a:pt x="680" y="131"/>
                      <a:pt x="680" y="112"/>
                    </a:cubicBezTo>
                    <a:cubicBezTo>
                      <a:pt x="681" y="92"/>
                      <a:pt x="674" y="72"/>
                      <a:pt x="663"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61" name="Freeform 411"/>
              <p:cNvSpPr>
                <a:spLocks/>
              </p:cNvSpPr>
              <p:nvPr/>
            </p:nvSpPr>
            <p:spPr bwMode="gray">
              <a:xfrm>
                <a:off x="1959" y="1488"/>
                <a:ext cx="1630" cy="534"/>
              </a:xfrm>
              <a:custGeom>
                <a:avLst/>
                <a:gdLst>
                  <a:gd name="T0" fmla="*/ 670 w 690"/>
                  <a:gd name="T1" fmla="*/ 64 h 226"/>
                  <a:gd name="T2" fmla="*/ 631 w 690"/>
                  <a:gd name="T3" fmla="*/ 24 h 226"/>
                  <a:gd name="T4" fmla="*/ 575 w 690"/>
                  <a:gd name="T5" fmla="*/ 7 h 226"/>
                  <a:gd name="T6" fmla="*/ 476 w 690"/>
                  <a:gd name="T7" fmla="*/ 4 h 226"/>
                  <a:gd name="T8" fmla="*/ 79 w 690"/>
                  <a:gd name="T9" fmla="*/ 1 h 226"/>
                  <a:gd name="T10" fmla="*/ 0 w 690"/>
                  <a:gd name="T11" fmla="*/ 2 h 226"/>
                  <a:gd name="T12" fmla="*/ 65 w 690"/>
                  <a:gd name="T13" fmla="*/ 46 h 226"/>
                  <a:gd name="T14" fmla="*/ 300 w 690"/>
                  <a:gd name="T15" fmla="*/ 172 h 226"/>
                  <a:gd name="T16" fmla="*/ 560 w 690"/>
                  <a:gd name="T17" fmla="*/ 221 h 226"/>
                  <a:gd name="T18" fmla="*/ 433 w 690"/>
                  <a:gd name="T19" fmla="*/ 192 h 226"/>
                  <a:gd name="T20" fmla="*/ 313 w 690"/>
                  <a:gd name="T21" fmla="*/ 142 h 226"/>
                  <a:gd name="T22" fmla="*/ 159 w 690"/>
                  <a:gd name="T23" fmla="*/ 50 h 226"/>
                  <a:gd name="T24" fmla="*/ 476 w 690"/>
                  <a:gd name="T25" fmla="*/ 47 h 226"/>
                  <a:gd name="T26" fmla="*/ 575 w 690"/>
                  <a:gd name="T27" fmla="*/ 44 h 226"/>
                  <a:gd name="T28" fmla="*/ 615 w 690"/>
                  <a:gd name="T29" fmla="*/ 52 h 226"/>
                  <a:gd name="T30" fmla="*/ 646 w 690"/>
                  <a:gd name="T31" fmla="*/ 79 h 226"/>
                  <a:gd name="T32" fmla="*/ 656 w 690"/>
                  <a:gd name="T33" fmla="*/ 163 h 226"/>
                  <a:gd name="T34" fmla="*/ 586 w 690"/>
                  <a:gd name="T35" fmla="*/ 221 h 226"/>
                  <a:gd name="T36" fmla="*/ 670 w 690"/>
                  <a:gd name="T37" fmla="*/ 170 h 226"/>
                  <a:gd name="T38" fmla="*/ 670 w 690"/>
                  <a:gd name="T39" fmla="*/ 6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0" h="226">
                    <a:moveTo>
                      <a:pt x="670" y="64"/>
                    </a:moveTo>
                    <a:cubicBezTo>
                      <a:pt x="661" y="48"/>
                      <a:pt x="647" y="34"/>
                      <a:pt x="631" y="24"/>
                    </a:cubicBezTo>
                    <a:cubicBezTo>
                      <a:pt x="615" y="14"/>
                      <a:pt x="593" y="8"/>
                      <a:pt x="575" y="7"/>
                    </a:cubicBezTo>
                    <a:cubicBezTo>
                      <a:pt x="476" y="4"/>
                      <a:pt x="476" y="4"/>
                      <a:pt x="476" y="4"/>
                    </a:cubicBezTo>
                    <a:cubicBezTo>
                      <a:pt x="344" y="0"/>
                      <a:pt x="211" y="0"/>
                      <a:pt x="79" y="1"/>
                    </a:cubicBezTo>
                    <a:cubicBezTo>
                      <a:pt x="0" y="2"/>
                      <a:pt x="0" y="2"/>
                      <a:pt x="0" y="2"/>
                    </a:cubicBezTo>
                    <a:cubicBezTo>
                      <a:pt x="65" y="46"/>
                      <a:pt x="65" y="46"/>
                      <a:pt x="65" y="46"/>
                    </a:cubicBezTo>
                    <a:cubicBezTo>
                      <a:pt x="138" y="95"/>
                      <a:pt x="216" y="140"/>
                      <a:pt x="300" y="172"/>
                    </a:cubicBezTo>
                    <a:cubicBezTo>
                      <a:pt x="382" y="206"/>
                      <a:pt x="472" y="226"/>
                      <a:pt x="560" y="221"/>
                    </a:cubicBezTo>
                    <a:cubicBezTo>
                      <a:pt x="516" y="215"/>
                      <a:pt x="474" y="206"/>
                      <a:pt x="433" y="192"/>
                    </a:cubicBezTo>
                    <a:cubicBezTo>
                      <a:pt x="392" y="177"/>
                      <a:pt x="352" y="162"/>
                      <a:pt x="313" y="142"/>
                    </a:cubicBezTo>
                    <a:cubicBezTo>
                      <a:pt x="260" y="115"/>
                      <a:pt x="209" y="83"/>
                      <a:pt x="159" y="50"/>
                    </a:cubicBezTo>
                    <a:cubicBezTo>
                      <a:pt x="265" y="51"/>
                      <a:pt x="370" y="50"/>
                      <a:pt x="476" y="47"/>
                    </a:cubicBezTo>
                    <a:cubicBezTo>
                      <a:pt x="575" y="44"/>
                      <a:pt x="575" y="44"/>
                      <a:pt x="575" y="44"/>
                    </a:cubicBezTo>
                    <a:cubicBezTo>
                      <a:pt x="590" y="43"/>
                      <a:pt x="601" y="46"/>
                      <a:pt x="615" y="52"/>
                    </a:cubicBezTo>
                    <a:cubicBezTo>
                      <a:pt x="627" y="58"/>
                      <a:pt x="638" y="67"/>
                      <a:pt x="646" y="79"/>
                    </a:cubicBezTo>
                    <a:cubicBezTo>
                      <a:pt x="663" y="102"/>
                      <a:pt x="668" y="135"/>
                      <a:pt x="656" y="163"/>
                    </a:cubicBezTo>
                    <a:cubicBezTo>
                      <a:pt x="645" y="191"/>
                      <a:pt x="618" y="214"/>
                      <a:pt x="586" y="221"/>
                    </a:cubicBezTo>
                    <a:cubicBezTo>
                      <a:pt x="619" y="221"/>
                      <a:pt x="653" y="201"/>
                      <a:pt x="670" y="170"/>
                    </a:cubicBezTo>
                    <a:cubicBezTo>
                      <a:pt x="688" y="139"/>
                      <a:pt x="690" y="97"/>
                      <a:pt x="670" y="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grpSp>
        <p:sp>
          <p:nvSpPr>
            <p:cNvPr id="285" name="TextBox 284"/>
            <p:cNvSpPr txBox="1"/>
            <p:nvPr/>
          </p:nvSpPr>
          <p:spPr bwMode="gray">
            <a:xfrm>
              <a:off x="18513762" y="6067110"/>
              <a:ext cx="3267011" cy="1417674"/>
            </a:xfrm>
            <a:prstGeom prst="rect">
              <a:avLst/>
            </a:prstGeom>
            <a:noFill/>
          </p:spPr>
          <p:txBody>
            <a:bodyPr wrap="none" rtlCol="0">
              <a:spAutoFit/>
            </a:bodyPr>
            <a:lstStyle/>
            <a:p>
              <a:pPr algn="ctr">
                <a:lnSpc>
                  <a:spcPct val="90000"/>
                </a:lnSpc>
                <a:spcBef>
                  <a:spcPts val="75"/>
                </a:spcBef>
              </a:pPr>
              <a:r>
                <a:rPr lang="en-US" sz="899" dirty="0">
                  <a:solidFill>
                    <a:srgbClr val="18697C"/>
                  </a:solidFill>
                  <a:latin typeface="+mj-lt"/>
                </a:rPr>
                <a:t>Brocade SDN </a:t>
              </a:r>
              <a:endParaRPr lang="en-US" sz="899" dirty="0" smtClean="0">
                <a:solidFill>
                  <a:srgbClr val="18697C"/>
                </a:solidFill>
                <a:latin typeface="+mj-lt"/>
              </a:endParaRPr>
            </a:p>
            <a:p>
              <a:pPr algn="ctr">
                <a:lnSpc>
                  <a:spcPct val="90000"/>
                </a:lnSpc>
                <a:spcBef>
                  <a:spcPts val="75"/>
                </a:spcBef>
              </a:pPr>
              <a:r>
                <a:rPr lang="en-US" sz="899" dirty="0" smtClean="0">
                  <a:solidFill>
                    <a:srgbClr val="18697C"/>
                  </a:solidFill>
                  <a:latin typeface="+mj-lt"/>
                </a:rPr>
                <a:t>Controller</a:t>
              </a:r>
              <a:endParaRPr lang="en-US" sz="899" dirty="0">
                <a:solidFill>
                  <a:srgbClr val="18697C"/>
                </a:solidFill>
                <a:latin typeface="+mj-lt"/>
              </a:endParaRPr>
            </a:p>
          </p:txBody>
        </p:sp>
      </p:grpSp>
      <p:grpSp>
        <p:nvGrpSpPr>
          <p:cNvPr id="462" name="Group 461"/>
          <p:cNvGrpSpPr/>
          <p:nvPr/>
        </p:nvGrpSpPr>
        <p:grpSpPr bwMode="gray">
          <a:xfrm>
            <a:off x="-1820463" y="3343955"/>
            <a:ext cx="1074333" cy="679855"/>
            <a:chOff x="11361819" y="8220643"/>
            <a:chExt cx="4299988" cy="2721097"/>
          </a:xfrm>
        </p:grpSpPr>
        <p:grpSp>
          <p:nvGrpSpPr>
            <p:cNvPr id="463" name="Group 73"/>
            <p:cNvGrpSpPr>
              <a:grpSpLocks noChangeAspect="1"/>
            </p:cNvGrpSpPr>
            <p:nvPr/>
          </p:nvGrpSpPr>
          <p:grpSpPr bwMode="gray">
            <a:xfrm>
              <a:off x="12589289" y="8220643"/>
              <a:ext cx="1984758" cy="1793634"/>
              <a:chOff x="-1832" y="-2063"/>
              <a:chExt cx="8152" cy="7367"/>
            </a:xfrm>
            <a:solidFill>
              <a:schemeClr val="accent2"/>
            </a:solidFill>
          </p:grpSpPr>
          <p:sp>
            <p:nvSpPr>
              <p:cNvPr id="465" name="Freeform 74"/>
              <p:cNvSpPr>
                <a:spLocks/>
              </p:cNvSpPr>
              <p:nvPr/>
            </p:nvSpPr>
            <p:spPr bwMode="gray">
              <a:xfrm>
                <a:off x="2564" y="-2063"/>
                <a:ext cx="43" cy="5"/>
              </a:xfrm>
              <a:custGeom>
                <a:avLst/>
                <a:gdLst>
                  <a:gd name="T0" fmla="*/ 0 w 18"/>
                  <a:gd name="T1" fmla="*/ 1 h 2"/>
                  <a:gd name="T2" fmla="*/ 17 w 18"/>
                  <a:gd name="T3" fmla="*/ 0 h 2"/>
                  <a:gd name="T4" fmla="*/ 18 w 18"/>
                  <a:gd name="T5" fmla="*/ 1 h 2"/>
                  <a:gd name="T6" fmla="*/ 17 w 18"/>
                  <a:gd name="T7" fmla="*/ 2 h 2"/>
                  <a:gd name="T8" fmla="*/ 17 w 18"/>
                  <a:gd name="T9" fmla="*/ 2 h 2"/>
                  <a:gd name="T10" fmla="*/ 0 w 18"/>
                  <a:gd name="T11" fmla="*/ 1 h 2"/>
                </a:gdLst>
                <a:ahLst/>
                <a:cxnLst>
                  <a:cxn ang="0">
                    <a:pos x="T0" y="T1"/>
                  </a:cxn>
                  <a:cxn ang="0">
                    <a:pos x="T2" y="T3"/>
                  </a:cxn>
                  <a:cxn ang="0">
                    <a:pos x="T4" y="T5"/>
                  </a:cxn>
                  <a:cxn ang="0">
                    <a:pos x="T6" y="T7"/>
                  </a:cxn>
                  <a:cxn ang="0">
                    <a:pos x="T8" y="T9"/>
                  </a:cxn>
                  <a:cxn ang="0">
                    <a:pos x="T10" y="T11"/>
                  </a:cxn>
                </a:cxnLst>
                <a:rect l="0" t="0" r="r" b="b"/>
                <a:pathLst>
                  <a:path w="18" h="2">
                    <a:moveTo>
                      <a:pt x="0" y="1"/>
                    </a:moveTo>
                    <a:cubicBezTo>
                      <a:pt x="17" y="0"/>
                      <a:pt x="17" y="0"/>
                      <a:pt x="17" y="0"/>
                    </a:cubicBezTo>
                    <a:cubicBezTo>
                      <a:pt x="17" y="0"/>
                      <a:pt x="18" y="1"/>
                      <a:pt x="18" y="1"/>
                    </a:cubicBezTo>
                    <a:cubicBezTo>
                      <a:pt x="18" y="2"/>
                      <a:pt x="17" y="2"/>
                      <a:pt x="17" y="2"/>
                    </a:cubicBezTo>
                    <a:cubicBezTo>
                      <a:pt x="17" y="2"/>
                      <a:pt x="17" y="2"/>
                      <a:pt x="17" y="2"/>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66" name="Freeform 75"/>
              <p:cNvSpPr>
                <a:spLocks/>
              </p:cNvSpPr>
              <p:nvPr/>
            </p:nvSpPr>
            <p:spPr bwMode="gray">
              <a:xfrm>
                <a:off x="3065" y="-2058"/>
                <a:ext cx="130" cy="56"/>
              </a:xfrm>
              <a:custGeom>
                <a:avLst/>
                <a:gdLst>
                  <a:gd name="T0" fmla="*/ 11 w 55"/>
                  <a:gd name="T1" fmla="*/ 0 h 24"/>
                  <a:gd name="T2" fmla="*/ 44 w 55"/>
                  <a:gd name="T3" fmla="*/ 1 h 24"/>
                  <a:gd name="T4" fmla="*/ 55 w 55"/>
                  <a:gd name="T5" fmla="*/ 13 h 24"/>
                  <a:gd name="T6" fmla="*/ 43 w 55"/>
                  <a:gd name="T7" fmla="*/ 24 h 24"/>
                  <a:gd name="T8" fmla="*/ 42 w 55"/>
                  <a:gd name="T9" fmla="*/ 24 h 24"/>
                  <a:gd name="T10" fmla="*/ 10 w 55"/>
                  <a:gd name="T11" fmla="*/ 20 h 24"/>
                  <a:gd name="T12" fmla="*/ 1 w 55"/>
                  <a:gd name="T13" fmla="*/ 9 h 24"/>
                  <a:gd name="T14" fmla="*/ 11 w 55"/>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24">
                    <a:moveTo>
                      <a:pt x="11" y="0"/>
                    </a:moveTo>
                    <a:cubicBezTo>
                      <a:pt x="44" y="1"/>
                      <a:pt x="44" y="1"/>
                      <a:pt x="44" y="1"/>
                    </a:cubicBezTo>
                    <a:cubicBezTo>
                      <a:pt x="50" y="2"/>
                      <a:pt x="55" y="7"/>
                      <a:pt x="55" y="13"/>
                    </a:cubicBezTo>
                    <a:cubicBezTo>
                      <a:pt x="55" y="19"/>
                      <a:pt x="49" y="24"/>
                      <a:pt x="43" y="24"/>
                    </a:cubicBezTo>
                    <a:cubicBezTo>
                      <a:pt x="43" y="24"/>
                      <a:pt x="43" y="24"/>
                      <a:pt x="42" y="24"/>
                    </a:cubicBezTo>
                    <a:cubicBezTo>
                      <a:pt x="10" y="20"/>
                      <a:pt x="10" y="20"/>
                      <a:pt x="10" y="20"/>
                    </a:cubicBezTo>
                    <a:cubicBezTo>
                      <a:pt x="4" y="19"/>
                      <a:pt x="0" y="14"/>
                      <a:pt x="1" y="9"/>
                    </a:cubicBezTo>
                    <a:cubicBezTo>
                      <a:pt x="1" y="4"/>
                      <a:pt x="6"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67" name="Freeform 76"/>
              <p:cNvSpPr>
                <a:spLocks/>
              </p:cNvSpPr>
              <p:nvPr/>
            </p:nvSpPr>
            <p:spPr bwMode="gray">
              <a:xfrm>
                <a:off x="3603" y="-2023"/>
                <a:ext cx="175" cy="106"/>
              </a:xfrm>
              <a:custGeom>
                <a:avLst/>
                <a:gdLst>
                  <a:gd name="T0" fmla="*/ 22 w 74"/>
                  <a:gd name="T1" fmla="*/ 1 h 45"/>
                  <a:gd name="T2" fmla="*/ 55 w 74"/>
                  <a:gd name="T3" fmla="*/ 4 h 45"/>
                  <a:gd name="T4" fmla="*/ 73 w 74"/>
                  <a:gd name="T5" fmla="*/ 26 h 45"/>
                  <a:gd name="T6" fmla="*/ 51 w 74"/>
                  <a:gd name="T7" fmla="*/ 44 h 45"/>
                  <a:gd name="T8" fmla="*/ 50 w 74"/>
                  <a:gd name="T9" fmla="*/ 44 h 45"/>
                  <a:gd name="T10" fmla="*/ 50 w 74"/>
                  <a:gd name="T11" fmla="*/ 43 h 45"/>
                  <a:gd name="T12" fmla="*/ 17 w 74"/>
                  <a:gd name="T13" fmla="*/ 38 h 45"/>
                  <a:gd name="T14" fmla="*/ 17 w 74"/>
                  <a:gd name="T15" fmla="*/ 38 h 45"/>
                  <a:gd name="T16" fmla="*/ 2 w 74"/>
                  <a:gd name="T17" fmla="*/ 16 h 45"/>
                  <a:gd name="T18" fmla="*/ 22 w 74"/>
                  <a:gd name="T1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45">
                    <a:moveTo>
                      <a:pt x="22" y="1"/>
                    </a:moveTo>
                    <a:cubicBezTo>
                      <a:pt x="55" y="4"/>
                      <a:pt x="55" y="4"/>
                      <a:pt x="55" y="4"/>
                    </a:cubicBezTo>
                    <a:cubicBezTo>
                      <a:pt x="66" y="5"/>
                      <a:pt x="74" y="15"/>
                      <a:pt x="73" y="26"/>
                    </a:cubicBezTo>
                    <a:cubicBezTo>
                      <a:pt x="72" y="37"/>
                      <a:pt x="63" y="45"/>
                      <a:pt x="51" y="44"/>
                    </a:cubicBezTo>
                    <a:cubicBezTo>
                      <a:pt x="51" y="44"/>
                      <a:pt x="50" y="44"/>
                      <a:pt x="50" y="44"/>
                    </a:cubicBezTo>
                    <a:cubicBezTo>
                      <a:pt x="50" y="43"/>
                      <a:pt x="50" y="43"/>
                      <a:pt x="50" y="43"/>
                    </a:cubicBezTo>
                    <a:cubicBezTo>
                      <a:pt x="17" y="38"/>
                      <a:pt x="17" y="38"/>
                      <a:pt x="17" y="38"/>
                    </a:cubicBezTo>
                    <a:cubicBezTo>
                      <a:pt x="17" y="38"/>
                      <a:pt x="17" y="38"/>
                      <a:pt x="17" y="38"/>
                    </a:cubicBezTo>
                    <a:cubicBezTo>
                      <a:pt x="7" y="36"/>
                      <a:pt x="0" y="26"/>
                      <a:pt x="2" y="16"/>
                    </a:cubicBezTo>
                    <a:cubicBezTo>
                      <a:pt x="4" y="6"/>
                      <a:pt x="13" y="0"/>
                      <a:pt x="2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68" name="Freeform 77"/>
              <p:cNvSpPr>
                <a:spLocks/>
              </p:cNvSpPr>
              <p:nvPr/>
            </p:nvSpPr>
            <p:spPr bwMode="gray">
              <a:xfrm>
                <a:off x="4140" y="-1955"/>
                <a:ext cx="217" cy="154"/>
              </a:xfrm>
              <a:custGeom>
                <a:avLst/>
                <a:gdLst>
                  <a:gd name="T0" fmla="*/ 34 w 92"/>
                  <a:gd name="T1" fmla="*/ 2 h 65"/>
                  <a:gd name="T2" fmla="*/ 67 w 92"/>
                  <a:gd name="T3" fmla="*/ 8 h 65"/>
                  <a:gd name="T4" fmla="*/ 89 w 92"/>
                  <a:gd name="T5" fmla="*/ 40 h 65"/>
                  <a:gd name="T6" fmla="*/ 57 w 92"/>
                  <a:gd name="T7" fmla="*/ 62 h 65"/>
                  <a:gd name="T8" fmla="*/ 56 w 92"/>
                  <a:gd name="T9" fmla="*/ 62 h 65"/>
                  <a:gd name="T10" fmla="*/ 55 w 92"/>
                  <a:gd name="T11" fmla="*/ 62 h 65"/>
                  <a:gd name="T12" fmla="*/ 23 w 92"/>
                  <a:gd name="T13" fmla="*/ 55 h 65"/>
                  <a:gd name="T14" fmla="*/ 23 w 92"/>
                  <a:gd name="T15" fmla="*/ 54 h 65"/>
                  <a:gd name="T16" fmla="*/ 4 w 92"/>
                  <a:gd name="T17" fmla="*/ 23 h 65"/>
                  <a:gd name="T18" fmla="*/ 34 w 92"/>
                  <a:gd name="T19"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
                    <a:moveTo>
                      <a:pt x="34" y="2"/>
                    </a:moveTo>
                    <a:cubicBezTo>
                      <a:pt x="67" y="8"/>
                      <a:pt x="67" y="8"/>
                      <a:pt x="67" y="8"/>
                    </a:cubicBezTo>
                    <a:cubicBezTo>
                      <a:pt x="82" y="11"/>
                      <a:pt x="92" y="25"/>
                      <a:pt x="89" y="40"/>
                    </a:cubicBezTo>
                    <a:cubicBezTo>
                      <a:pt x="87" y="55"/>
                      <a:pt x="72" y="65"/>
                      <a:pt x="57" y="62"/>
                    </a:cubicBezTo>
                    <a:cubicBezTo>
                      <a:pt x="57" y="62"/>
                      <a:pt x="56" y="62"/>
                      <a:pt x="56" y="62"/>
                    </a:cubicBezTo>
                    <a:cubicBezTo>
                      <a:pt x="55" y="62"/>
                      <a:pt x="55" y="62"/>
                      <a:pt x="55" y="62"/>
                    </a:cubicBezTo>
                    <a:cubicBezTo>
                      <a:pt x="23" y="55"/>
                      <a:pt x="23" y="55"/>
                      <a:pt x="23" y="55"/>
                    </a:cubicBezTo>
                    <a:cubicBezTo>
                      <a:pt x="23" y="54"/>
                      <a:pt x="23" y="54"/>
                      <a:pt x="23" y="54"/>
                    </a:cubicBezTo>
                    <a:cubicBezTo>
                      <a:pt x="9" y="51"/>
                      <a:pt x="0" y="37"/>
                      <a:pt x="4" y="23"/>
                    </a:cubicBezTo>
                    <a:cubicBezTo>
                      <a:pt x="7" y="9"/>
                      <a:pt x="20" y="0"/>
                      <a:pt x="34"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69" name="Freeform 78"/>
              <p:cNvSpPr>
                <a:spLocks/>
              </p:cNvSpPr>
              <p:nvPr/>
            </p:nvSpPr>
            <p:spPr bwMode="gray">
              <a:xfrm>
                <a:off x="4669" y="-1844"/>
                <a:ext cx="255" cy="199"/>
              </a:xfrm>
              <a:custGeom>
                <a:avLst/>
                <a:gdLst>
                  <a:gd name="T0" fmla="*/ 46 w 108"/>
                  <a:gd name="T1" fmla="*/ 4 h 84"/>
                  <a:gd name="T2" fmla="*/ 79 w 108"/>
                  <a:gd name="T3" fmla="*/ 13 h 84"/>
                  <a:gd name="T4" fmla="*/ 103 w 108"/>
                  <a:gd name="T5" fmla="*/ 55 h 84"/>
                  <a:gd name="T6" fmla="*/ 61 w 108"/>
                  <a:gd name="T7" fmla="*/ 79 h 84"/>
                  <a:gd name="T8" fmla="*/ 59 w 108"/>
                  <a:gd name="T9" fmla="*/ 79 h 84"/>
                  <a:gd name="T10" fmla="*/ 59 w 108"/>
                  <a:gd name="T11" fmla="*/ 79 h 84"/>
                  <a:gd name="T12" fmla="*/ 28 w 108"/>
                  <a:gd name="T13" fmla="*/ 69 h 84"/>
                  <a:gd name="T14" fmla="*/ 28 w 108"/>
                  <a:gd name="T15" fmla="*/ 69 h 84"/>
                  <a:gd name="T16" fmla="*/ 6 w 108"/>
                  <a:gd name="T17" fmla="*/ 27 h 84"/>
                  <a:gd name="T18" fmla="*/ 46 w 108"/>
                  <a:gd name="T19"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84">
                    <a:moveTo>
                      <a:pt x="46" y="4"/>
                    </a:moveTo>
                    <a:cubicBezTo>
                      <a:pt x="79" y="13"/>
                      <a:pt x="79" y="13"/>
                      <a:pt x="79" y="13"/>
                    </a:cubicBezTo>
                    <a:cubicBezTo>
                      <a:pt x="97" y="18"/>
                      <a:pt x="108" y="36"/>
                      <a:pt x="103" y="55"/>
                    </a:cubicBezTo>
                    <a:cubicBezTo>
                      <a:pt x="98" y="73"/>
                      <a:pt x="79" y="84"/>
                      <a:pt x="61" y="79"/>
                    </a:cubicBezTo>
                    <a:cubicBezTo>
                      <a:pt x="60" y="79"/>
                      <a:pt x="60" y="79"/>
                      <a:pt x="59" y="79"/>
                    </a:cubicBezTo>
                    <a:cubicBezTo>
                      <a:pt x="59" y="79"/>
                      <a:pt x="59" y="79"/>
                      <a:pt x="59" y="79"/>
                    </a:cubicBezTo>
                    <a:cubicBezTo>
                      <a:pt x="28" y="69"/>
                      <a:pt x="28" y="69"/>
                      <a:pt x="28" y="69"/>
                    </a:cubicBezTo>
                    <a:cubicBezTo>
                      <a:pt x="28" y="69"/>
                      <a:pt x="28" y="69"/>
                      <a:pt x="28" y="69"/>
                    </a:cubicBezTo>
                    <a:cubicBezTo>
                      <a:pt x="10" y="63"/>
                      <a:pt x="0" y="44"/>
                      <a:pt x="6" y="27"/>
                    </a:cubicBezTo>
                    <a:cubicBezTo>
                      <a:pt x="11" y="9"/>
                      <a:pt x="29" y="0"/>
                      <a:pt x="46"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70" name="Freeform 79"/>
              <p:cNvSpPr>
                <a:spLocks/>
              </p:cNvSpPr>
              <p:nvPr/>
            </p:nvSpPr>
            <p:spPr bwMode="gray">
              <a:xfrm>
                <a:off x="5186" y="-1678"/>
                <a:ext cx="286" cy="243"/>
              </a:xfrm>
              <a:custGeom>
                <a:avLst/>
                <a:gdLst>
                  <a:gd name="T0" fmla="*/ 59 w 121"/>
                  <a:gd name="T1" fmla="*/ 8 h 103"/>
                  <a:gd name="T2" fmla="*/ 75 w 121"/>
                  <a:gd name="T3" fmla="*/ 14 h 103"/>
                  <a:gd name="T4" fmla="*/ 90 w 121"/>
                  <a:gd name="T5" fmla="*/ 20 h 103"/>
                  <a:gd name="T6" fmla="*/ 112 w 121"/>
                  <a:gd name="T7" fmla="*/ 73 h 103"/>
                  <a:gd name="T8" fmla="*/ 60 w 121"/>
                  <a:gd name="T9" fmla="*/ 95 h 103"/>
                  <a:gd name="T10" fmla="*/ 58 w 121"/>
                  <a:gd name="T11" fmla="*/ 94 h 103"/>
                  <a:gd name="T12" fmla="*/ 58 w 121"/>
                  <a:gd name="T13" fmla="*/ 94 h 103"/>
                  <a:gd name="T14" fmla="*/ 44 w 121"/>
                  <a:gd name="T15" fmla="*/ 87 h 103"/>
                  <a:gd name="T16" fmla="*/ 28 w 121"/>
                  <a:gd name="T17" fmla="*/ 80 h 103"/>
                  <a:gd name="T18" fmla="*/ 9 w 121"/>
                  <a:gd name="T19" fmla="*/ 28 h 103"/>
                  <a:gd name="T20" fmla="*/ 59 w 121"/>
                  <a:gd name="T21" fmla="*/ 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03">
                    <a:moveTo>
                      <a:pt x="59" y="8"/>
                    </a:moveTo>
                    <a:cubicBezTo>
                      <a:pt x="75" y="14"/>
                      <a:pt x="75" y="14"/>
                      <a:pt x="75" y="14"/>
                    </a:cubicBezTo>
                    <a:cubicBezTo>
                      <a:pt x="90" y="20"/>
                      <a:pt x="90" y="20"/>
                      <a:pt x="90" y="20"/>
                    </a:cubicBezTo>
                    <a:cubicBezTo>
                      <a:pt x="111" y="29"/>
                      <a:pt x="121" y="52"/>
                      <a:pt x="112" y="73"/>
                    </a:cubicBezTo>
                    <a:cubicBezTo>
                      <a:pt x="104" y="93"/>
                      <a:pt x="81" y="103"/>
                      <a:pt x="60" y="95"/>
                    </a:cubicBezTo>
                    <a:cubicBezTo>
                      <a:pt x="59" y="95"/>
                      <a:pt x="59" y="94"/>
                      <a:pt x="58" y="94"/>
                    </a:cubicBezTo>
                    <a:cubicBezTo>
                      <a:pt x="58" y="94"/>
                      <a:pt x="58" y="94"/>
                      <a:pt x="58" y="94"/>
                    </a:cubicBezTo>
                    <a:cubicBezTo>
                      <a:pt x="44" y="87"/>
                      <a:pt x="44" y="87"/>
                      <a:pt x="44" y="87"/>
                    </a:cubicBezTo>
                    <a:cubicBezTo>
                      <a:pt x="28" y="80"/>
                      <a:pt x="28" y="80"/>
                      <a:pt x="28" y="80"/>
                    </a:cubicBezTo>
                    <a:cubicBezTo>
                      <a:pt x="9" y="71"/>
                      <a:pt x="0" y="48"/>
                      <a:pt x="9" y="28"/>
                    </a:cubicBezTo>
                    <a:cubicBezTo>
                      <a:pt x="17" y="9"/>
                      <a:pt x="40" y="0"/>
                      <a:pt x="5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71" name="Freeform 80"/>
              <p:cNvSpPr>
                <a:spLocks/>
              </p:cNvSpPr>
              <p:nvPr/>
            </p:nvSpPr>
            <p:spPr bwMode="gray">
              <a:xfrm>
                <a:off x="5668" y="-1428"/>
                <a:ext cx="307" cy="291"/>
              </a:xfrm>
              <a:custGeom>
                <a:avLst/>
                <a:gdLst>
                  <a:gd name="T0" fmla="*/ 76 w 130"/>
                  <a:gd name="T1" fmla="*/ 14 h 123"/>
                  <a:gd name="T2" fmla="*/ 83 w 130"/>
                  <a:gd name="T3" fmla="*/ 18 h 123"/>
                  <a:gd name="T4" fmla="*/ 91 w 130"/>
                  <a:gd name="T5" fmla="*/ 23 h 123"/>
                  <a:gd name="T6" fmla="*/ 105 w 130"/>
                  <a:gd name="T7" fmla="*/ 34 h 123"/>
                  <a:gd name="T8" fmla="*/ 115 w 130"/>
                  <a:gd name="T9" fmla="*/ 98 h 123"/>
                  <a:gd name="T10" fmla="*/ 51 w 130"/>
                  <a:gd name="T11" fmla="*/ 108 h 123"/>
                  <a:gd name="T12" fmla="*/ 49 w 130"/>
                  <a:gd name="T13" fmla="*/ 107 h 123"/>
                  <a:gd name="T14" fmla="*/ 48 w 130"/>
                  <a:gd name="T15" fmla="*/ 106 h 123"/>
                  <a:gd name="T16" fmla="*/ 36 w 130"/>
                  <a:gd name="T17" fmla="*/ 97 h 123"/>
                  <a:gd name="T18" fmla="*/ 24 w 130"/>
                  <a:gd name="T19" fmla="*/ 87 h 123"/>
                  <a:gd name="T20" fmla="*/ 24 w 130"/>
                  <a:gd name="T21" fmla="*/ 87 h 123"/>
                  <a:gd name="T22" fmla="*/ 15 w 130"/>
                  <a:gd name="T23" fmla="*/ 24 h 123"/>
                  <a:gd name="T24" fmla="*/ 76 w 130"/>
                  <a:gd name="T25"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23">
                    <a:moveTo>
                      <a:pt x="76" y="14"/>
                    </a:moveTo>
                    <a:cubicBezTo>
                      <a:pt x="83" y="18"/>
                      <a:pt x="83" y="18"/>
                      <a:pt x="83" y="18"/>
                    </a:cubicBezTo>
                    <a:cubicBezTo>
                      <a:pt x="91" y="23"/>
                      <a:pt x="91" y="23"/>
                      <a:pt x="91" y="23"/>
                    </a:cubicBezTo>
                    <a:cubicBezTo>
                      <a:pt x="105" y="34"/>
                      <a:pt x="105" y="34"/>
                      <a:pt x="105" y="34"/>
                    </a:cubicBezTo>
                    <a:cubicBezTo>
                      <a:pt x="125" y="49"/>
                      <a:pt x="130" y="77"/>
                      <a:pt x="115" y="98"/>
                    </a:cubicBezTo>
                    <a:cubicBezTo>
                      <a:pt x="100" y="118"/>
                      <a:pt x="71" y="123"/>
                      <a:pt x="51" y="108"/>
                    </a:cubicBezTo>
                    <a:cubicBezTo>
                      <a:pt x="50" y="108"/>
                      <a:pt x="50" y="107"/>
                      <a:pt x="49" y="107"/>
                    </a:cubicBezTo>
                    <a:cubicBezTo>
                      <a:pt x="48" y="106"/>
                      <a:pt x="48" y="106"/>
                      <a:pt x="48" y="106"/>
                    </a:cubicBezTo>
                    <a:cubicBezTo>
                      <a:pt x="36" y="97"/>
                      <a:pt x="36" y="97"/>
                      <a:pt x="36" y="97"/>
                    </a:cubicBezTo>
                    <a:cubicBezTo>
                      <a:pt x="24" y="87"/>
                      <a:pt x="24" y="87"/>
                      <a:pt x="24" y="87"/>
                    </a:cubicBezTo>
                    <a:cubicBezTo>
                      <a:pt x="24" y="87"/>
                      <a:pt x="24" y="87"/>
                      <a:pt x="24" y="87"/>
                    </a:cubicBezTo>
                    <a:cubicBezTo>
                      <a:pt x="4" y="72"/>
                      <a:pt x="0" y="44"/>
                      <a:pt x="15" y="24"/>
                    </a:cubicBezTo>
                    <a:cubicBezTo>
                      <a:pt x="30" y="4"/>
                      <a:pt x="57" y="0"/>
                      <a:pt x="76"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72" name="Freeform 81"/>
              <p:cNvSpPr>
                <a:spLocks/>
              </p:cNvSpPr>
              <p:nvPr/>
            </p:nvSpPr>
            <p:spPr bwMode="gray">
              <a:xfrm>
                <a:off x="6017" y="-1017"/>
                <a:ext cx="282" cy="338"/>
              </a:xfrm>
              <a:custGeom>
                <a:avLst/>
                <a:gdLst>
                  <a:gd name="T0" fmla="*/ 103 w 119"/>
                  <a:gd name="T1" fmla="*/ 40 h 143"/>
                  <a:gd name="T2" fmla="*/ 105 w 119"/>
                  <a:gd name="T3" fmla="*/ 47 h 143"/>
                  <a:gd name="T4" fmla="*/ 108 w 119"/>
                  <a:gd name="T5" fmla="*/ 58 h 143"/>
                  <a:gd name="T6" fmla="*/ 113 w 119"/>
                  <a:gd name="T7" fmla="*/ 78 h 143"/>
                  <a:gd name="T8" fmla="*/ 74 w 119"/>
                  <a:gd name="T9" fmla="*/ 137 h 143"/>
                  <a:gd name="T10" fmla="*/ 14 w 119"/>
                  <a:gd name="T11" fmla="*/ 98 h 143"/>
                  <a:gd name="T12" fmla="*/ 14 w 119"/>
                  <a:gd name="T13" fmla="*/ 96 h 143"/>
                  <a:gd name="T14" fmla="*/ 14 w 119"/>
                  <a:gd name="T15" fmla="*/ 96 h 143"/>
                  <a:gd name="T16" fmla="*/ 12 w 119"/>
                  <a:gd name="T17" fmla="*/ 84 h 143"/>
                  <a:gd name="T18" fmla="*/ 10 w 119"/>
                  <a:gd name="T19" fmla="*/ 78 h 143"/>
                  <a:gd name="T20" fmla="*/ 8 w 119"/>
                  <a:gd name="T21" fmla="*/ 70 h 143"/>
                  <a:gd name="T22" fmla="*/ 41 w 119"/>
                  <a:gd name="T23" fmla="*/ 8 h 143"/>
                  <a:gd name="T24" fmla="*/ 103 w 119"/>
                  <a:gd name="T25" fmla="*/ 4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43">
                    <a:moveTo>
                      <a:pt x="103" y="40"/>
                    </a:moveTo>
                    <a:cubicBezTo>
                      <a:pt x="105" y="47"/>
                      <a:pt x="105" y="47"/>
                      <a:pt x="105" y="47"/>
                    </a:cubicBezTo>
                    <a:cubicBezTo>
                      <a:pt x="108" y="58"/>
                      <a:pt x="108" y="58"/>
                      <a:pt x="108" y="58"/>
                    </a:cubicBezTo>
                    <a:cubicBezTo>
                      <a:pt x="110" y="65"/>
                      <a:pt x="112" y="71"/>
                      <a:pt x="113" y="78"/>
                    </a:cubicBezTo>
                    <a:cubicBezTo>
                      <a:pt x="119" y="105"/>
                      <a:pt x="101" y="132"/>
                      <a:pt x="74" y="137"/>
                    </a:cubicBezTo>
                    <a:cubicBezTo>
                      <a:pt x="46" y="143"/>
                      <a:pt x="20" y="125"/>
                      <a:pt x="14" y="98"/>
                    </a:cubicBezTo>
                    <a:cubicBezTo>
                      <a:pt x="14" y="97"/>
                      <a:pt x="14" y="97"/>
                      <a:pt x="14" y="96"/>
                    </a:cubicBezTo>
                    <a:cubicBezTo>
                      <a:pt x="14" y="96"/>
                      <a:pt x="14" y="96"/>
                      <a:pt x="14" y="96"/>
                    </a:cubicBezTo>
                    <a:cubicBezTo>
                      <a:pt x="13" y="92"/>
                      <a:pt x="12" y="88"/>
                      <a:pt x="12" y="84"/>
                    </a:cubicBezTo>
                    <a:cubicBezTo>
                      <a:pt x="10" y="78"/>
                      <a:pt x="10" y="78"/>
                      <a:pt x="10" y="78"/>
                    </a:cubicBezTo>
                    <a:cubicBezTo>
                      <a:pt x="8" y="70"/>
                      <a:pt x="8" y="70"/>
                      <a:pt x="8" y="70"/>
                    </a:cubicBezTo>
                    <a:cubicBezTo>
                      <a:pt x="0" y="44"/>
                      <a:pt x="15" y="16"/>
                      <a:pt x="41" y="8"/>
                    </a:cubicBezTo>
                    <a:cubicBezTo>
                      <a:pt x="67" y="0"/>
                      <a:pt x="94" y="14"/>
                      <a:pt x="103"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73" name="Freeform 82"/>
              <p:cNvSpPr>
                <a:spLocks/>
              </p:cNvSpPr>
              <p:nvPr/>
            </p:nvSpPr>
            <p:spPr bwMode="gray">
              <a:xfrm>
                <a:off x="5831" y="-504"/>
                <a:ext cx="335" cy="342"/>
              </a:xfrm>
              <a:custGeom>
                <a:avLst/>
                <a:gdLst>
                  <a:gd name="T0" fmla="*/ 124 w 142"/>
                  <a:gd name="T1" fmla="*/ 95 h 145"/>
                  <a:gd name="T2" fmla="*/ 119 w 142"/>
                  <a:gd name="T3" fmla="*/ 101 h 145"/>
                  <a:gd name="T4" fmla="*/ 112 w 142"/>
                  <a:gd name="T5" fmla="*/ 109 h 145"/>
                  <a:gd name="T6" fmla="*/ 100 w 142"/>
                  <a:gd name="T7" fmla="*/ 122 h 145"/>
                  <a:gd name="T8" fmla="*/ 23 w 142"/>
                  <a:gd name="T9" fmla="*/ 124 h 145"/>
                  <a:gd name="T10" fmla="*/ 21 w 142"/>
                  <a:gd name="T11" fmla="*/ 47 h 145"/>
                  <a:gd name="T12" fmla="*/ 22 w 142"/>
                  <a:gd name="T13" fmla="*/ 46 h 145"/>
                  <a:gd name="T14" fmla="*/ 22 w 142"/>
                  <a:gd name="T15" fmla="*/ 46 h 145"/>
                  <a:gd name="T16" fmla="*/ 32 w 142"/>
                  <a:gd name="T17" fmla="*/ 36 h 145"/>
                  <a:gd name="T18" fmla="*/ 36 w 142"/>
                  <a:gd name="T19" fmla="*/ 31 h 145"/>
                  <a:gd name="T20" fmla="*/ 42 w 142"/>
                  <a:gd name="T21" fmla="*/ 25 h 145"/>
                  <a:gd name="T22" fmla="*/ 42 w 142"/>
                  <a:gd name="T23" fmla="*/ 25 h 145"/>
                  <a:gd name="T24" fmla="*/ 118 w 142"/>
                  <a:gd name="T25" fmla="*/ 20 h 145"/>
                  <a:gd name="T26" fmla="*/ 124 w 142"/>
                  <a:gd name="T27" fmla="*/ 9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145">
                    <a:moveTo>
                      <a:pt x="124" y="95"/>
                    </a:moveTo>
                    <a:cubicBezTo>
                      <a:pt x="119" y="101"/>
                      <a:pt x="119" y="101"/>
                      <a:pt x="119" y="101"/>
                    </a:cubicBezTo>
                    <a:cubicBezTo>
                      <a:pt x="112" y="109"/>
                      <a:pt x="112" y="109"/>
                      <a:pt x="112" y="109"/>
                    </a:cubicBezTo>
                    <a:cubicBezTo>
                      <a:pt x="108" y="113"/>
                      <a:pt x="104" y="118"/>
                      <a:pt x="100" y="122"/>
                    </a:cubicBezTo>
                    <a:cubicBezTo>
                      <a:pt x="79" y="144"/>
                      <a:pt x="45" y="145"/>
                      <a:pt x="23" y="124"/>
                    </a:cubicBezTo>
                    <a:cubicBezTo>
                      <a:pt x="1" y="104"/>
                      <a:pt x="0" y="69"/>
                      <a:pt x="21" y="47"/>
                    </a:cubicBezTo>
                    <a:cubicBezTo>
                      <a:pt x="21" y="47"/>
                      <a:pt x="21" y="47"/>
                      <a:pt x="22" y="46"/>
                    </a:cubicBezTo>
                    <a:cubicBezTo>
                      <a:pt x="22" y="46"/>
                      <a:pt x="22" y="46"/>
                      <a:pt x="22" y="46"/>
                    </a:cubicBezTo>
                    <a:cubicBezTo>
                      <a:pt x="25" y="43"/>
                      <a:pt x="29" y="39"/>
                      <a:pt x="32" y="36"/>
                    </a:cubicBezTo>
                    <a:cubicBezTo>
                      <a:pt x="36" y="31"/>
                      <a:pt x="36" y="31"/>
                      <a:pt x="36" y="31"/>
                    </a:cubicBezTo>
                    <a:cubicBezTo>
                      <a:pt x="42" y="25"/>
                      <a:pt x="42" y="25"/>
                      <a:pt x="42" y="25"/>
                    </a:cubicBezTo>
                    <a:cubicBezTo>
                      <a:pt x="42" y="25"/>
                      <a:pt x="42" y="25"/>
                      <a:pt x="42" y="25"/>
                    </a:cubicBezTo>
                    <a:cubicBezTo>
                      <a:pt x="62" y="3"/>
                      <a:pt x="96" y="0"/>
                      <a:pt x="118" y="20"/>
                    </a:cubicBezTo>
                    <a:cubicBezTo>
                      <a:pt x="140" y="39"/>
                      <a:pt x="142" y="72"/>
                      <a:pt x="12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74" name="Freeform 83"/>
              <p:cNvSpPr>
                <a:spLocks/>
              </p:cNvSpPr>
              <p:nvPr/>
            </p:nvSpPr>
            <p:spPr bwMode="gray">
              <a:xfrm>
                <a:off x="5354" y="-176"/>
                <a:ext cx="380" cy="347"/>
              </a:xfrm>
              <a:custGeom>
                <a:avLst/>
                <a:gdLst>
                  <a:gd name="T0" fmla="*/ 124 w 161"/>
                  <a:gd name="T1" fmla="*/ 116 h 147"/>
                  <a:gd name="T2" fmla="*/ 109 w 161"/>
                  <a:gd name="T3" fmla="*/ 124 h 147"/>
                  <a:gd name="T4" fmla="*/ 93 w 161"/>
                  <a:gd name="T5" fmla="*/ 132 h 147"/>
                  <a:gd name="T6" fmla="*/ 15 w 161"/>
                  <a:gd name="T7" fmla="*/ 108 h 147"/>
                  <a:gd name="T8" fmla="*/ 39 w 161"/>
                  <a:gd name="T9" fmla="*/ 30 h 147"/>
                  <a:gd name="T10" fmla="*/ 40 w 161"/>
                  <a:gd name="T11" fmla="*/ 30 h 147"/>
                  <a:gd name="T12" fmla="*/ 41 w 161"/>
                  <a:gd name="T13" fmla="*/ 29 h 147"/>
                  <a:gd name="T14" fmla="*/ 55 w 161"/>
                  <a:gd name="T15" fmla="*/ 22 h 147"/>
                  <a:gd name="T16" fmla="*/ 69 w 161"/>
                  <a:gd name="T17" fmla="*/ 15 h 147"/>
                  <a:gd name="T18" fmla="*/ 70 w 161"/>
                  <a:gd name="T19" fmla="*/ 15 h 147"/>
                  <a:gd name="T20" fmla="*/ 147 w 161"/>
                  <a:gd name="T21" fmla="*/ 39 h 147"/>
                  <a:gd name="T22" fmla="*/ 124 w 161"/>
                  <a:gd name="T23" fmla="*/ 11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147">
                    <a:moveTo>
                      <a:pt x="124" y="116"/>
                    </a:moveTo>
                    <a:cubicBezTo>
                      <a:pt x="109" y="124"/>
                      <a:pt x="109" y="124"/>
                      <a:pt x="109" y="124"/>
                    </a:cubicBezTo>
                    <a:cubicBezTo>
                      <a:pt x="93" y="132"/>
                      <a:pt x="93" y="132"/>
                      <a:pt x="93" y="132"/>
                    </a:cubicBezTo>
                    <a:cubicBezTo>
                      <a:pt x="65" y="147"/>
                      <a:pt x="30" y="136"/>
                      <a:pt x="15" y="108"/>
                    </a:cubicBezTo>
                    <a:cubicBezTo>
                      <a:pt x="0" y="80"/>
                      <a:pt x="11" y="45"/>
                      <a:pt x="39" y="30"/>
                    </a:cubicBezTo>
                    <a:cubicBezTo>
                      <a:pt x="40" y="30"/>
                      <a:pt x="40" y="30"/>
                      <a:pt x="40" y="30"/>
                    </a:cubicBezTo>
                    <a:cubicBezTo>
                      <a:pt x="41" y="29"/>
                      <a:pt x="41" y="29"/>
                      <a:pt x="41" y="29"/>
                    </a:cubicBezTo>
                    <a:cubicBezTo>
                      <a:pt x="55" y="22"/>
                      <a:pt x="55" y="22"/>
                      <a:pt x="55" y="22"/>
                    </a:cubicBezTo>
                    <a:cubicBezTo>
                      <a:pt x="69" y="15"/>
                      <a:pt x="69" y="15"/>
                      <a:pt x="69" y="15"/>
                    </a:cubicBezTo>
                    <a:cubicBezTo>
                      <a:pt x="70" y="15"/>
                      <a:pt x="70" y="15"/>
                      <a:pt x="70" y="15"/>
                    </a:cubicBezTo>
                    <a:cubicBezTo>
                      <a:pt x="98" y="0"/>
                      <a:pt x="132" y="11"/>
                      <a:pt x="147" y="39"/>
                    </a:cubicBezTo>
                    <a:cubicBezTo>
                      <a:pt x="161" y="67"/>
                      <a:pt x="151" y="101"/>
                      <a:pt x="124" y="1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75" name="Freeform 84"/>
              <p:cNvSpPr>
                <a:spLocks/>
              </p:cNvSpPr>
              <p:nvPr/>
            </p:nvSpPr>
            <p:spPr bwMode="gray">
              <a:xfrm>
                <a:off x="4829" y="44"/>
                <a:ext cx="392" cy="347"/>
              </a:xfrm>
              <a:custGeom>
                <a:avLst/>
                <a:gdLst>
                  <a:gd name="T0" fmla="*/ 119 w 166"/>
                  <a:gd name="T1" fmla="*/ 124 h 147"/>
                  <a:gd name="T2" fmla="*/ 104 w 166"/>
                  <a:gd name="T3" fmla="*/ 130 h 147"/>
                  <a:gd name="T4" fmla="*/ 88 w 166"/>
                  <a:gd name="T5" fmla="*/ 136 h 147"/>
                  <a:gd name="T6" fmla="*/ 11 w 166"/>
                  <a:gd name="T7" fmla="*/ 98 h 147"/>
                  <a:gd name="T8" fmla="*/ 48 w 166"/>
                  <a:gd name="T9" fmla="*/ 21 h 147"/>
                  <a:gd name="T10" fmla="*/ 48 w 166"/>
                  <a:gd name="T11" fmla="*/ 21 h 147"/>
                  <a:gd name="T12" fmla="*/ 49 w 166"/>
                  <a:gd name="T13" fmla="*/ 21 h 147"/>
                  <a:gd name="T14" fmla="*/ 80 w 166"/>
                  <a:gd name="T15" fmla="*/ 11 h 147"/>
                  <a:gd name="T16" fmla="*/ 80 w 166"/>
                  <a:gd name="T17" fmla="*/ 10 h 147"/>
                  <a:gd name="T18" fmla="*/ 156 w 166"/>
                  <a:gd name="T19" fmla="*/ 49 h 147"/>
                  <a:gd name="T20" fmla="*/ 119 w 166"/>
                  <a:gd name="T21"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147">
                    <a:moveTo>
                      <a:pt x="119" y="124"/>
                    </a:moveTo>
                    <a:cubicBezTo>
                      <a:pt x="104" y="130"/>
                      <a:pt x="104" y="130"/>
                      <a:pt x="104" y="130"/>
                    </a:cubicBezTo>
                    <a:cubicBezTo>
                      <a:pt x="88" y="136"/>
                      <a:pt x="88" y="136"/>
                      <a:pt x="88" y="136"/>
                    </a:cubicBezTo>
                    <a:cubicBezTo>
                      <a:pt x="56" y="147"/>
                      <a:pt x="21" y="130"/>
                      <a:pt x="11" y="98"/>
                    </a:cubicBezTo>
                    <a:cubicBezTo>
                      <a:pt x="0" y="67"/>
                      <a:pt x="16" y="32"/>
                      <a:pt x="48" y="21"/>
                    </a:cubicBezTo>
                    <a:cubicBezTo>
                      <a:pt x="48" y="21"/>
                      <a:pt x="48" y="21"/>
                      <a:pt x="48" y="21"/>
                    </a:cubicBezTo>
                    <a:cubicBezTo>
                      <a:pt x="49" y="21"/>
                      <a:pt x="49" y="21"/>
                      <a:pt x="49" y="21"/>
                    </a:cubicBezTo>
                    <a:cubicBezTo>
                      <a:pt x="80" y="11"/>
                      <a:pt x="80" y="11"/>
                      <a:pt x="80" y="11"/>
                    </a:cubicBezTo>
                    <a:cubicBezTo>
                      <a:pt x="80" y="10"/>
                      <a:pt x="80" y="10"/>
                      <a:pt x="80" y="10"/>
                    </a:cubicBezTo>
                    <a:cubicBezTo>
                      <a:pt x="112" y="0"/>
                      <a:pt x="146" y="17"/>
                      <a:pt x="156" y="49"/>
                    </a:cubicBezTo>
                    <a:cubicBezTo>
                      <a:pt x="166" y="80"/>
                      <a:pt x="150" y="113"/>
                      <a:pt x="119" y="1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76" name="Freeform 85"/>
              <p:cNvSpPr>
                <a:spLocks/>
              </p:cNvSpPr>
              <p:nvPr/>
            </p:nvSpPr>
            <p:spPr bwMode="gray">
              <a:xfrm>
                <a:off x="4281" y="200"/>
                <a:ext cx="404" cy="342"/>
              </a:xfrm>
              <a:custGeom>
                <a:avLst/>
                <a:gdLst>
                  <a:gd name="T0" fmla="*/ 117 w 171"/>
                  <a:gd name="T1" fmla="*/ 129 h 145"/>
                  <a:gd name="T2" fmla="*/ 85 w 171"/>
                  <a:gd name="T3" fmla="*/ 137 h 145"/>
                  <a:gd name="T4" fmla="*/ 9 w 171"/>
                  <a:gd name="T5" fmla="*/ 91 h 145"/>
                  <a:gd name="T6" fmla="*/ 55 w 171"/>
                  <a:gd name="T7" fmla="*/ 15 h 145"/>
                  <a:gd name="T8" fmla="*/ 55 w 171"/>
                  <a:gd name="T9" fmla="*/ 15 h 145"/>
                  <a:gd name="T10" fmla="*/ 56 w 171"/>
                  <a:gd name="T11" fmla="*/ 15 h 145"/>
                  <a:gd name="T12" fmla="*/ 88 w 171"/>
                  <a:gd name="T13" fmla="*/ 8 h 145"/>
                  <a:gd name="T14" fmla="*/ 88 w 171"/>
                  <a:gd name="T15" fmla="*/ 8 h 145"/>
                  <a:gd name="T16" fmla="*/ 163 w 171"/>
                  <a:gd name="T17" fmla="*/ 55 h 145"/>
                  <a:gd name="T18" fmla="*/ 117 w 171"/>
                  <a:gd name="T19" fmla="*/ 12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45">
                    <a:moveTo>
                      <a:pt x="117" y="129"/>
                    </a:moveTo>
                    <a:cubicBezTo>
                      <a:pt x="85" y="137"/>
                      <a:pt x="85" y="137"/>
                      <a:pt x="85" y="137"/>
                    </a:cubicBezTo>
                    <a:cubicBezTo>
                      <a:pt x="51" y="145"/>
                      <a:pt x="17" y="125"/>
                      <a:pt x="9" y="91"/>
                    </a:cubicBezTo>
                    <a:cubicBezTo>
                      <a:pt x="0" y="58"/>
                      <a:pt x="21" y="24"/>
                      <a:pt x="55" y="15"/>
                    </a:cubicBezTo>
                    <a:cubicBezTo>
                      <a:pt x="55" y="15"/>
                      <a:pt x="55" y="15"/>
                      <a:pt x="55" y="15"/>
                    </a:cubicBezTo>
                    <a:cubicBezTo>
                      <a:pt x="56" y="15"/>
                      <a:pt x="56" y="15"/>
                      <a:pt x="56" y="15"/>
                    </a:cubicBezTo>
                    <a:cubicBezTo>
                      <a:pt x="88" y="8"/>
                      <a:pt x="88" y="8"/>
                      <a:pt x="88" y="8"/>
                    </a:cubicBezTo>
                    <a:cubicBezTo>
                      <a:pt x="88" y="8"/>
                      <a:pt x="88" y="8"/>
                      <a:pt x="88" y="8"/>
                    </a:cubicBezTo>
                    <a:cubicBezTo>
                      <a:pt x="122" y="0"/>
                      <a:pt x="155" y="21"/>
                      <a:pt x="163" y="55"/>
                    </a:cubicBezTo>
                    <a:cubicBezTo>
                      <a:pt x="171" y="88"/>
                      <a:pt x="150" y="121"/>
                      <a:pt x="117" y="1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77" name="Freeform 86"/>
              <p:cNvSpPr>
                <a:spLocks/>
              </p:cNvSpPr>
              <p:nvPr/>
            </p:nvSpPr>
            <p:spPr bwMode="gray">
              <a:xfrm>
                <a:off x="3729" y="311"/>
                <a:ext cx="403" cy="340"/>
              </a:xfrm>
              <a:custGeom>
                <a:avLst/>
                <a:gdLst>
                  <a:gd name="T0" fmla="*/ 113 w 171"/>
                  <a:gd name="T1" fmla="*/ 132 h 144"/>
                  <a:gd name="T2" fmla="*/ 80 w 171"/>
                  <a:gd name="T3" fmla="*/ 138 h 144"/>
                  <a:gd name="T4" fmla="*/ 6 w 171"/>
                  <a:gd name="T5" fmla="*/ 85 h 144"/>
                  <a:gd name="T6" fmla="*/ 59 w 171"/>
                  <a:gd name="T7" fmla="*/ 11 h 144"/>
                  <a:gd name="T8" fmla="*/ 59 w 171"/>
                  <a:gd name="T9" fmla="*/ 11 h 144"/>
                  <a:gd name="T10" fmla="*/ 60 w 171"/>
                  <a:gd name="T11" fmla="*/ 11 h 144"/>
                  <a:gd name="T12" fmla="*/ 92 w 171"/>
                  <a:gd name="T13" fmla="*/ 6 h 144"/>
                  <a:gd name="T14" fmla="*/ 92 w 171"/>
                  <a:gd name="T15" fmla="*/ 6 h 144"/>
                  <a:gd name="T16" fmla="*/ 166 w 171"/>
                  <a:gd name="T17" fmla="*/ 59 h 144"/>
                  <a:gd name="T18" fmla="*/ 113 w 171"/>
                  <a:gd name="T19" fmla="*/ 1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44">
                    <a:moveTo>
                      <a:pt x="113" y="132"/>
                    </a:moveTo>
                    <a:cubicBezTo>
                      <a:pt x="80" y="138"/>
                      <a:pt x="80" y="138"/>
                      <a:pt x="80" y="138"/>
                    </a:cubicBezTo>
                    <a:cubicBezTo>
                      <a:pt x="45" y="144"/>
                      <a:pt x="12" y="120"/>
                      <a:pt x="6" y="85"/>
                    </a:cubicBezTo>
                    <a:cubicBezTo>
                      <a:pt x="0" y="50"/>
                      <a:pt x="24" y="17"/>
                      <a:pt x="59" y="11"/>
                    </a:cubicBezTo>
                    <a:cubicBezTo>
                      <a:pt x="59" y="11"/>
                      <a:pt x="59" y="11"/>
                      <a:pt x="59" y="11"/>
                    </a:cubicBezTo>
                    <a:cubicBezTo>
                      <a:pt x="60" y="11"/>
                      <a:pt x="60" y="11"/>
                      <a:pt x="60" y="11"/>
                    </a:cubicBezTo>
                    <a:cubicBezTo>
                      <a:pt x="92" y="6"/>
                      <a:pt x="92" y="6"/>
                      <a:pt x="92" y="6"/>
                    </a:cubicBezTo>
                    <a:cubicBezTo>
                      <a:pt x="92" y="6"/>
                      <a:pt x="92" y="6"/>
                      <a:pt x="92" y="6"/>
                    </a:cubicBezTo>
                    <a:cubicBezTo>
                      <a:pt x="127" y="0"/>
                      <a:pt x="160" y="24"/>
                      <a:pt x="166" y="59"/>
                    </a:cubicBezTo>
                    <a:cubicBezTo>
                      <a:pt x="171" y="94"/>
                      <a:pt x="148" y="126"/>
                      <a:pt x="113" y="1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78" name="Freeform 87"/>
              <p:cNvSpPr>
                <a:spLocks/>
              </p:cNvSpPr>
              <p:nvPr/>
            </p:nvSpPr>
            <p:spPr bwMode="gray">
              <a:xfrm>
                <a:off x="3171" y="386"/>
                <a:ext cx="402" cy="333"/>
              </a:xfrm>
              <a:custGeom>
                <a:avLst/>
                <a:gdLst>
                  <a:gd name="T0" fmla="*/ 109 w 170"/>
                  <a:gd name="T1" fmla="*/ 134 h 141"/>
                  <a:gd name="T2" fmla="*/ 76 w 170"/>
                  <a:gd name="T3" fmla="*/ 138 h 141"/>
                  <a:gd name="T4" fmla="*/ 3 w 170"/>
                  <a:gd name="T5" fmla="*/ 79 h 141"/>
                  <a:gd name="T6" fmla="*/ 62 w 170"/>
                  <a:gd name="T7" fmla="*/ 7 h 141"/>
                  <a:gd name="T8" fmla="*/ 62 w 170"/>
                  <a:gd name="T9" fmla="*/ 7 h 141"/>
                  <a:gd name="T10" fmla="*/ 95 w 170"/>
                  <a:gd name="T11" fmla="*/ 4 h 141"/>
                  <a:gd name="T12" fmla="*/ 167 w 170"/>
                  <a:gd name="T13" fmla="*/ 63 h 141"/>
                  <a:gd name="T14" fmla="*/ 109 w 170"/>
                  <a:gd name="T15" fmla="*/ 134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41">
                    <a:moveTo>
                      <a:pt x="109" y="134"/>
                    </a:moveTo>
                    <a:cubicBezTo>
                      <a:pt x="76" y="138"/>
                      <a:pt x="76" y="138"/>
                      <a:pt x="76" y="138"/>
                    </a:cubicBezTo>
                    <a:cubicBezTo>
                      <a:pt x="40" y="141"/>
                      <a:pt x="7" y="115"/>
                      <a:pt x="3" y="79"/>
                    </a:cubicBezTo>
                    <a:cubicBezTo>
                      <a:pt x="0" y="43"/>
                      <a:pt x="26" y="11"/>
                      <a:pt x="62" y="7"/>
                    </a:cubicBezTo>
                    <a:cubicBezTo>
                      <a:pt x="62" y="7"/>
                      <a:pt x="62" y="7"/>
                      <a:pt x="62" y="7"/>
                    </a:cubicBezTo>
                    <a:cubicBezTo>
                      <a:pt x="95" y="4"/>
                      <a:pt x="95" y="4"/>
                      <a:pt x="95" y="4"/>
                    </a:cubicBezTo>
                    <a:cubicBezTo>
                      <a:pt x="131" y="0"/>
                      <a:pt x="163" y="27"/>
                      <a:pt x="167" y="63"/>
                    </a:cubicBezTo>
                    <a:cubicBezTo>
                      <a:pt x="170" y="98"/>
                      <a:pt x="144" y="130"/>
                      <a:pt x="109" y="1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79" name="Freeform 88"/>
              <p:cNvSpPr>
                <a:spLocks/>
              </p:cNvSpPr>
              <p:nvPr/>
            </p:nvSpPr>
            <p:spPr bwMode="gray">
              <a:xfrm>
                <a:off x="2611" y="434"/>
                <a:ext cx="397" cy="323"/>
              </a:xfrm>
              <a:custGeom>
                <a:avLst/>
                <a:gdLst>
                  <a:gd name="T0" fmla="*/ 104 w 168"/>
                  <a:gd name="T1" fmla="*/ 134 h 137"/>
                  <a:gd name="T2" fmla="*/ 71 w 168"/>
                  <a:gd name="T3" fmla="*/ 135 h 137"/>
                  <a:gd name="T4" fmla="*/ 2 w 168"/>
                  <a:gd name="T5" fmla="*/ 73 h 137"/>
                  <a:gd name="T6" fmla="*/ 64 w 168"/>
                  <a:gd name="T7" fmla="*/ 3 h 137"/>
                  <a:gd name="T8" fmla="*/ 65 w 168"/>
                  <a:gd name="T9" fmla="*/ 3 h 137"/>
                  <a:gd name="T10" fmla="*/ 98 w 168"/>
                  <a:gd name="T11" fmla="*/ 2 h 137"/>
                  <a:gd name="T12" fmla="*/ 167 w 168"/>
                  <a:gd name="T13" fmla="*/ 65 h 137"/>
                  <a:gd name="T14" fmla="*/ 104 w 168"/>
                  <a:gd name="T15" fmla="*/ 134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37">
                    <a:moveTo>
                      <a:pt x="104" y="134"/>
                    </a:moveTo>
                    <a:cubicBezTo>
                      <a:pt x="71" y="135"/>
                      <a:pt x="71" y="135"/>
                      <a:pt x="71" y="135"/>
                    </a:cubicBezTo>
                    <a:cubicBezTo>
                      <a:pt x="35" y="137"/>
                      <a:pt x="3" y="109"/>
                      <a:pt x="2" y="73"/>
                    </a:cubicBezTo>
                    <a:cubicBezTo>
                      <a:pt x="0" y="36"/>
                      <a:pt x="28" y="5"/>
                      <a:pt x="64" y="3"/>
                    </a:cubicBezTo>
                    <a:cubicBezTo>
                      <a:pt x="65" y="3"/>
                      <a:pt x="65" y="3"/>
                      <a:pt x="65" y="3"/>
                    </a:cubicBezTo>
                    <a:cubicBezTo>
                      <a:pt x="98" y="2"/>
                      <a:pt x="98" y="2"/>
                      <a:pt x="98" y="2"/>
                    </a:cubicBezTo>
                    <a:cubicBezTo>
                      <a:pt x="134" y="0"/>
                      <a:pt x="165" y="28"/>
                      <a:pt x="167" y="65"/>
                    </a:cubicBezTo>
                    <a:cubicBezTo>
                      <a:pt x="168" y="101"/>
                      <a:pt x="140" y="132"/>
                      <a:pt x="104" y="1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80" name="Freeform 89"/>
              <p:cNvSpPr>
                <a:spLocks/>
              </p:cNvSpPr>
              <p:nvPr/>
            </p:nvSpPr>
            <p:spPr bwMode="gray">
              <a:xfrm>
                <a:off x="2049" y="453"/>
                <a:ext cx="395" cy="314"/>
              </a:xfrm>
              <a:custGeom>
                <a:avLst/>
                <a:gdLst>
                  <a:gd name="T0" fmla="*/ 100 w 167"/>
                  <a:gd name="T1" fmla="*/ 133 h 133"/>
                  <a:gd name="T2" fmla="*/ 67 w 167"/>
                  <a:gd name="T3" fmla="*/ 133 h 133"/>
                  <a:gd name="T4" fmla="*/ 0 w 167"/>
                  <a:gd name="T5" fmla="*/ 67 h 133"/>
                  <a:gd name="T6" fmla="*/ 67 w 167"/>
                  <a:gd name="T7" fmla="*/ 0 h 133"/>
                  <a:gd name="T8" fmla="*/ 67 w 167"/>
                  <a:gd name="T9" fmla="*/ 0 h 133"/>
                  <a:gd name="T10" fmla="*/ 67 w 167"/>
                  <a:gd name="T11" fmla="*/ 0 h 133"/>
                  <a:gd name="T12" fmla="*/ 100 w 167"/>
                  <a:gd name="T13" fmla="*/ 0 h 133"/>
                  <a:gd name="T14" fmla="*/ 100 w 167"/>
                  <a:gd name="T15" fmla="*/ 0 h 133"/>
                  <a:gd name="T16" fmla="*/ 167 w 167"/>
                  <a:gd name="T17" fmla="*/ 66 h 133"/>
                  <a:gd name="T18" fmla="*/ 100 w 167"/>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33">
                    <a:moveTo>
                      <a:pt x="100" y="133"/>
                    </a:moveTo>
                    <a:cubicBezTo>
                      <a:pt x="67" y="133"/>
                      <a:pt x="67" y="133"/>
                      <a:pt x="67" y="133"/>
                    </a:cubicBezTo>
                    <a:cubicBezTo>
                      <a:pt x="30" y="133"/>
                      <a:pt x="0" y="103"/>
                      <a:pt x="0" y="67"/>
                    </a:cubicBezTo>
                    <a:cubicBezTo>
                      <a:pt x="0" y="30"/>
                      <a:pt x="30" y="0"/>
                      <a:pt x="67" y="0"/>
                    </a:cubicBezTo>
                    <a:cubicBezTo>
                      <a:pt x="67" y="0"/>
                      <a:pt x="67" y="0"/>
                      <a:pt x="67" y="0"/>
                    </a:cubicBezTo>
                    <a:cubicBezTo>
                      <a:pt x="67" y="0"/>
                      <a:pt x="67" y="0"/>
                      <a:pt x="67" y="0"/>
                    </a:cubicBezTo>
                    <a:cubicBezTo>
                      <a:pt x="100" y="0"/>
                      <a:pt x="100" y="0"/>
                      <a:pt x="100" y="0"/>
                    </a:cubicBezTo>
                    <a:cubicBezTo>
                      <a:pt x="100" y="0"/>
                      <a:pt x="100" y="0"/>
                      <a:pt x="100" y="0"/>
                    </a:cubicBezTo>
                    <a:cubicBezTo>
                      <a:pt x="137" y="0"/>
                      <a:pt x="167" y="30"/>
                      <a:pt x="167" y="66"/>
                    </a:cubicBezTo>
                    <a:cubicBezTo>
                      <a:pt x="167" y="103"/>
                      <a:pt x="137" y="133"/>
                      <a:pt x="100"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81" name="Freeform 90"/>
              <p:cNvSpPr>
                <a:spLocks/>
              </p:cNvSpPr>
              <p:nvPr/>
            </p:nvSpPr>
            <p:spPr bwMode="gray">
              <a:xfrm>
                <a:off x="1482" y="434"/>
                <a:ext cx="400" cy="323"/>
              </a:xfrm>
              <a:custGeom>
                <a:avLst/>
                <a:gdLst>
                  <a:gd name="T0" fmla="*/ 98 w 169"/>
                  <a:gd name="T1" fmla="*/ 136 h 137"/>
                  <a:gd name="T2" fmla="*/ 65 w 169"/>
                  <a:gd name="T3" fmla="*/ 134 h 137"/>
                  <a:gd name="T4" fmla="*/ 2 w 169"/>
                  <a:gd name="T5" fmla="*/ 65 h 137"/>
                  <a:gd name="T6" fmla="*/ 72 w 169"/>
                  <a:gd name="T7" fmla="*/ 2 h 137"/>
                  <a:gd name="T8" fmla="*/ 104 w 169"/>
                  <a:gd name="T9" fmla="*/ 3 h 137"/>
                  <a:gd name="T10" fmla="*/ 168 w 169"/>
                  <a:gd name="T11" fmla="*/ 73 h 137"/>
                  <a:gd name="T12" fmla="*/ 98 w 169"/>
                  <a:gd name="T13" fmla="*/ 136 h 137"/>
                </a:gdLst>
                <a:ahLst/>
                <a:cxnLst>
                  <a:cxn ang="0">
                    <a:pos x="T0" y="T1"/>
                  </a:cxn>
                  <a:cxn ang="0">
                    <a:pos x="T2" y="T3"/>
                  </a:cxn>
                  <a:cxn ang="0">
                    <a:pos x="T4" y="T5"/>
                  </a:cxn>
                  <a:cxn ang="0">
                    <a:pos x="T6" y="T7"/>
                  </a:cxn>
                  <a:cxn ang="0">
                    <a:pos x="T8" y="T9"/>
                  </a:cxn>
                  <a:cxn ang="0">
                    <a:pos x="T10" y="T11"/>
                  </a:cxn>
                  <a:cxn ang="0">
                    <a:pos x="T12" y="T13"/>
                  </a:cxn>
                </a:cxnLst>
                <a:rect l="0" t="0" r="r" b="b"/>
                <a:pathLst>
                  <a:path w="169" h="137">
                    <a:moveTo>
                      <a:pt x="98" y="136"/>
                    </a:moveTo>
                    <a:cubicBezTo>
                      <a:pt x="65" y="134"/>
                      <a:pt x="65" y="134"/>
                      <a:pt x="65" y="134"/>
                    </a:cubicBezTo>
                    <a:cubicBezTo>
                      <a:pt x="29" y="132"/>
                      <a:pt x="0" y="101"/>
                      <a:pt x="2" y="65"/>
                    </a:cubicBezTo>
                    <a:cubicBezTo>
                      <a:pt x="4" y="28"/>
                      <a:pt x="35" y="0"/>
                      <a:pt x="72" y="2"/>
                    </a:cubicBezTo>
                    <a:cubicBezTo>
                      <a:pt x="104" y="3"/>
                      <a:pt x="104" y="3"/>
                      <a:pt x="104" y="3"/>
                    </a:cubicBezTo>
                    <a:cubicBezTo>
                      <a:pt x="141" y="5"/>
                      <a:pt x="169" y="36"/>
                      <a:pt x="168" y="73"/>
                    </a:cubicBezTo>
                    <a:cubicBezTo>
                      <a:pt x="166" y="109"/>
                      <a:pt x="135" y="137"/>
                      <a:pt x="98"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82" name="Freeform 91"/>
              <p:cNvSpPr>
                <a:spLocks/>
              </p:cNvSpPr>
              <p:nvPr/>
            </p:nvSpPr>
            <p:spPr bwMode="gray">
              <a:xfrm>
                <a:off x="918" y="389"/>
                <a:ext cx="404" cy="333"/>
              </a:xfrm>
              <a:custGeom>
                <a:avLst/>
                <a:gdLst>
                  <a:gd name="T0" fmla="*/ 95 w 171"/>
                  <a:gd name="T1" fmla="*/ 137 h 141"/>
                  <a:gd name="T2" fmla="*/ 63 w 171"/>
                  <a:gd name="T3" fmla="*/ 134 h 141"/>
                  <a:gd name="T4" fmla="*/ 4 w 171"/>
                  <a:gd name="T5" fmla="*/ 61 h 141"/>
                  <a:gd name="T6" fmla="*/ 76 w 171"/>
                  <a:gd name="T7" fmla="*/ 3 h 141"/>
                  <a:gd name="T8" fmla="*/ 109 w 171"/>
                  <a:gd name="T9" fmla="*/ 6 h 141"/>
                  <a:gd name="T10" fmla="*/ 168 w 171"/>
                  <a:gd name="T11" fmla="*/ 78 h 141"/>
                  <a:gd name="T12" fmla="*/ 96 w 171"/>
                  <a:gd name="T13" fmla="*/ 137 h 141"/>
                  <a:gd name="T14" fmla="*/ 95 w 171"/>
                  <a:gd name="T15" fmla="*/ 137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41">
                    <a:moveTo>
                      <a:pt x="95" y="137"/>
                    </a:moveTo>
                    <a:cubicBezTo>
                      <a:pt x="63" y="134"/>
                      <a:pt x="63" y="134"/>
                      <a:pt x="63" y="134"/>
                    </a:cubicBezTo>
                    <a:cubicBezTo>
                      <a:pt x="27" y="130"/>
                      <a:pt x="0" y="97"/>
                      <a:pt x="4" y="61"/>
                    </a:cubicBezTo>
                    <a:cubicBezTo>
                      <a:pt x="8" y="26"/>
                      <a:pt x="40" y="0"/>
                      <a:pt x="76" y="3"/>
                    </a:cubicBezTo>
                    <a:cubicBezTo>
                      <a:pt x="109" y="6"/>
                      <a:pt x="109" y="6"/>
                      <a:pt x="109" y="6"/>
                    </a:cubicBezTo>
                    <a:cubicBezTo>
                      <a:pt x="145" y="10"/>
                      <a:pt x="171" y="42"/>
                      <a:pt x="168" y="78"/>
                    </a:cubicBezTo>
                    <a:cubicBezTo>
                      <a:pt x="164" y="114"/>
                      <a:pt x="132" y="141"/>
                      <a:pt x="96" y="137"/>
                    </a:cubicBezTo>
                    <a:lnTo>
                      <a:pt x="95"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83" name="Freeform 92"/>
              <p:cNvSpPr>
                <a:spLocks/>
              </p:cNvSpPr>
              <p:nvPr/>
            </p:nvSpPr>
            <p:spPr bwMode="gray">
              <a:xfrm>
                <a:off x="358" y="313"/>
                <a:ext cx="406" cy="338"/>
              </a:xfrm>
              <a:custGeom>
                <a:avLst/>
                <a:gdLst>
                  <a:gd name="T0" fmla="*/ 92 w 172"/>
                  <a:gd name="T1" fmla="*/ 137 h 143"/>
                  <a:gd name="T2" fmla="*/ 59 w 172"/>
                  <a:gd name="T3" fmla="*/ 132 h 143"/>
                  <a:gd name="T4" fmla="*/ 6 w 172"/>
                  <a:gd name="T5" fmla="*/ 58 h 143"/>
                  <a:gd name="T6" fmla="*/ 79 w 172"/>
                  <a:gd name="T7" fmla="*/ 5 h 143"/>
                  <a:gd name="T8" fmla="*/ 80 w 172"/>
                  <a:gd name="T9" fmla="*/ 5 h 143"/>
                  <a:gd name="T10" fmla="*/ 112 w 172"/>
                  <a:gd name="T11" fmla="*/ 10 h 143"/>
                  <a:gd name="T12" fmla="*/ 112 w 172"/>
                  <a:gd name="T13" fmla="*/ 10 h 143"/>
                  <a:gd name="T14" fmla="*/ 166 w 172"/>
                  <a:gd name="T15" fmla="*/ 84 h 143"/>
                  <a:gd name="T16" fmla="*/ 93 w 172"/>
                  <a:gd name="T17" fmla="*/ 138 h 143"/>
                  <a:gd name="T18" fmla="*/ 92 w 172"/>
                  <a:gd name="T19" fmla="*/ 1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43">
                    <a:moveTo>
                      <a:pt x="92" y="137"/>
                    </a:moveTo>
                    <a:cubicBezTo>
                      <a:pt x="59" y="132"/>
                      <a:pt x="59" y="132"/>
                      <a:pt x="59" y="132"/>
                    </a:cubicBezTo>
                    <a:cubicBezTo>
                      <a:pt x="24" y="126"/>
                      <a:pt x="0" y="93"/>
                      <a:pt x="6" y="58"/>
                    </a:cubicBezTo>
                    <a:cubicBezTo>
                      <a:pt x="12" y="23"/>
                      <a:pt x="45" y="0"/>
                      <a:pt x="79" y="5"/>
                    </a:cubicBezTo>
                    <a:cubicBezTo>
                      <a:pt x="80" y="5"/>
                      <a:pt x="80" y="5"/>
                      <a:pt x="80" y="5"/>
                    </a:cubicBezTo>
                    <a:cubicBezTo>
                      <a:pt x="112" y="10"/>
                      <a:pt x="112" y="10"/>
                      <a:pt x="112" y="10"/>
                    </a:cubicBezTo>
                    <a:cubicBezTo>
                      <a:pt x="112" y="10"/>
                      <a:pt x="112" y="10"/>
                      <a:pt x="112" y="10"/>
                    </a:cubicBezTo>
                    <a:cubicBezTo>
                      <a:pt x="148" y="16"/>
                      <a:pt x="172" y="49"/>
                      <a:pt x="166" y="84"/>
                    </a:cubicBezTo>
                    <a:cubicBezTo>
                      <a:pt x="161" y="119"/>
                      <a:pt x="128" y="143"/>
                      <a:pt x="93" y="138"/>
                    </a:cubicBezTo>
                    <a:cubicBezTo>
                      <a:pt x="92" y="138"/>
                      <a:pt x="92" y="137"/>
                      <a:pt x="92" y="1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84" name="Freeform 93"/>
              <p:cNvSpPr>
                <a:spLocks/>
              </p:cNvSpPr>
              <p:nvPr/>
            </p:nvSpPr>
            <p:spPr bwMode="gray">
              <a:xfrm>
                <a:off x="-192" y="202"/>
                <a:ext cx="401" cy="343"/>
              </a:xfrm>
              <a:custGeom>
                <a:avLst/>
                <a:gdLst>
                  <a:gd name="T0" fmla="*/ 86 w 170"/>
                  <a:gd name="T1" fmla="*/ 137 h 145"/>
                  <a:gd name="T2" fmla="*/ 54 w 170"/>
                  <a:gd name="T3" fmla="*/ 129 h 145"/>
                  <a:gd name="T4" fmla="*/ 8 w 170"/>
                  <a:gd name="T5" fmla="*/ 54 h 145"/>
                  <a:gd name="T6" fmla="*/ 82 w 170"/>
                  <a:gd name="T7" fmla="*/ 7 h 145"/>
                  <a:gd name="T8" fmla="*/ 83 w 170"/>
                  <a:gd name="T9" fmla="*/ 8 h 145"/>
                  <a:gd name="T10" fmla="*/ 115 w 170"/>
                  <a:gd name="T11" fmla="*/ 15 h 145"/>
                  <a:gd name="T12" fmla="*/ 115 w 170"/>
                  <a:gd name="T13" fmla="*/ 15 h 145"/>
                  <a:gd name="T14" fmla="*/ 162 w 170"/>
                  <a:gd name="T15" fmla="*/ 90 h 145"/>
                  <a:gd name="T16" fmla="*/ 87 w 170"/>
                  <a:gd name="T17" fmla="*/ 137 h 145"/>
                  <a:gd name="T18" fmla="*/ 86 w 170"/>
                  <a:gd name="T19" fmla="*/ 13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45">
                    <a:moveTo>
                      <a:pt x="86" y="137"/>
                    </a:moveTo>
                    <a:cubicBezTo>
                      <a:pt x="54" y="129"/>
                      <a:pt x="54" y="129"/>
                      <a:pt x="54" y="129"/>
                    </a:cubicBezTo>
                    <a:cubicBezTo>
                      <a:pt x="20" y="121"/>
                      <a:pt x="0" y="87"/>
                      <a:pt x="8" y="54"/>
                    </a:cubicBezTo>
                    <a:cubicBezTo>
                      <a:pt x="16" y="20"/>
                      <a:pt x="49" y="0"/>
                      <a:pt x="82" y="7"/>
                    </a:cubicBezTo>
                    <a:cubicBezTo>
                      <a:pt x="83" y="8"/>
                      <a:pt x="83" y="8"/>
                      <a:pt x="83" y="8"/>
                    </a:cubicBezTo>
                    <a:cubicBezTo>
                      <a:pt x="115" y="15"/>
                      <a:pt x="115" y="15"/>
                      <a:pt x="115" y="15"/>
                    </a:cubicBezTo>
                    <a:cubicBezTo>
                      <a:pt x="115" y="15"/>
                      <a:pt x="115" y="15"/>
                      <a:pt x="115" y="15"/>
                    </a:cubicBezTo>
                    <a:cubicBezTo>
                      <a:pt x="149" y="22"/>
                      <a:pt x="170" y="56"/>
                      <a:pt x="162" y="90"/>
                    </a:cubicBezTo>
                    <a:cubicBezTo>
                      <a:pt x="155" y="124"/>
                      <a:pt x="121" y="145"/>
                      <a:pt x="87" y="137"/>
                    </a:cubicBezTo>
                    <a:cubicBezTo>
                      <a:pt x="87" y="137"/>
                      <a:pt x="86" y="137"/>
                      <a:pt x="86" y="1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85" name="Freeform 94"/>
              <p:cNvSpPr>
                <a:spLocks/>
              </p:cNvSpPr>
              <p:nvPr/>
            </p:nvSpPr>
            <p:spPr bwMode="gray">
              <a:xfrm>
                <a:off x="-733" y="46"/>
                <a:ext cx="397" cy="347"/>
              </a:xfrm>
              <a:custGeom>
                <a:avLst/>
                <a:gdLst>
                  <a:gd name="T0" fmla="*/ 80 w 168"/>
                  <a:gd name="T1" fmla="*/ 136 h 147"/>
                  <a:gd name="T2" fmla="*/ 48 w 168"/>
                  <a:gd name="T3" fmla="*/ 125 h 147"/>
                  <a:gd name="T4" fmla="*/ 11 w 168"/>
                  <a:gd name="T5" fmla="*/ 48 h 147"/>
                  <a:gd name="T6" fmla="*/ 87 w 168"/>
                  <a:gd name="T7" fmla="*/ 10 h 147"/>
                  <a:gd name="T8" fmla="*/ 88 w 168"/>
                  <a:gd name="T9" fmla="*/ 11 h 147"/>
                  <a:gd name="T10" fmla="*/ 119 w 168"/>
                  <a:gd name="T11" fmla="*/ 21 h 147"/>
                  <a:gd name="T12" fmla="*/ 119 w 168"/>
                  <a:gd name="T13" fmla="*/ 21 h 147"/>
                  <a:gd name="T14" fmla="*/ 158 w 168"/>
                  <a:gd name="T15" fmla="*/ 97 h 147"/>
                  <a:gd name="T16" fmla="*/ 81 w 168"/>
                  <a:gd name="T17" fmla="*/ 136 h 147"/>
                  <a:gd name="T18" fmla="*/ 80 w 168"/>
                  <a:gd name="T19"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47">
                    <a:moveTo>
                      <a:pt x="80" y="136"/>
                    </a:moveTo>
                    <a:cubicBezTo>
                      <a:pt x="48" y="125"/>
                      <a:pt x="48" y="125"/>
                      <a:pt x="48" y="125"/>
                    </a:cubicBezTo>
                    <a:cubicBezTo>
                      <a:pt x="17" y="114"/>
                      <a:pt x="0" y="79"/>
                      <a:pt x="11" y="48"/>
                    </a:cubicBezTo>
                    <a:cubicBezTo>
                      <a:pt x="22" y="17"/>
                      <a:pt x="56" y="0"/>
                      <a:pt x="87" y="10"/>
                    </a:cubicBezTo>
                    <a:cubicBezTo>
                      <a:pt x="88" y="11"/>
                      <a:pt x="88" y="11"/>
                      <a:pt x="88" y="11"/>
                    </a:cubicBezTo>
                    <a:cubicBezTo>
                      <a:pt x="119" y="21"/>
                      <a:pt x="119" y="21"/>
                      <a:pt x="119" y="21"/>
                    </a:cubicBezTo>
                    <a:cubicBezTo>
                      <a:pt x="119" y="21"/>
                      <a:pt x="119" y="21"/>
                      <a:pt x="119" y="21"/>
                    </a:cubicBezTo>
                    <a:cubicBezTo>
                      <a:pt x="151" y="31"/>
                      <a:pt x="168" y="66"/>
                      <a:pt x="158" y="97"/>
                    </a:cubicBezTo>
                    <a:cubicBezTo>
                      <a:pt x="147" y="129"/>
                      <a:pt x="113" y="147"/>
                      <a:pt x="81" y="136"/>
                    </a:cubicBezTo>
                    <a:cubicBezTo>
                      <a:pt x="81" y="136"/>
                      <a:pt x="80" y="136"/>
                      <a:pt x="80" y="13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86" name="Freeform 95"/>
              <p:cNvSpPr>
                <a:spLocks/>
              </p:cNvSpPr>
              <p:nvPr/>
            </p:nvSpPr>
            <p:spPr bwMode="gray">
              <a:xfrm>
                <a:off x="-1244" y="-171"/>
                <a:ext cx="381" cy="347"/>
              </a:xfrm>
              <a:custGeom>
                <a:avLst/>
                <a:gdLst>
                  <a:gd name="T0" fmla="*/ 68 w 161"/>
                  <a:gd name="T1" fmla="*/ 132 h 147"/>
                  <a:gd name="T2" fmla="*/ 53 w 161"/>
                  <a:gd name="T3" fmla="*/ 124 h 147"/>
                  <a:gd name="T4" fmla="*/ 38 w 161"/>
                  <a:gd name="T5" fmla="*/ 116 h 147"/>
                  <a:gd name="T6" fmla="*/ 15 w 161"/>
                  <a:gd name="T7" fmla="*/ 38 h 147"/>
                  <a:gd name="T8" fmla="*/ 91 w 161"/>
                  <a:gd name="T9" fmla="*/ 14 h 147"/>
                  <a:gd name="T10" fmla="*/ 92 w 161"/>
                  <a:gd name="T11" fmla="*/ 14 h 147"/>
                  <a:gd name="T12" fmla="*/ 106 w 161"/>
                  <a:gd name="T13" fmla="*/ 22 h 147"/>
                  <a:gd name="T14" fmla="*/ 120 w 161"/>
                  <a:gd name="T15" fmla="*/ 29 h 147"/>
                  <a:gd name="T16" fmla="*/ 121 w 161"/>
                  <a:gd name="T17" fmla="*/ 29 h 147"/>
                  <a:gd name="T18" fmla="*/ 147 w 161"/>
                  <a:gd name="T19" fmla="*/ 106 h 147"/>
                  <a:gd name="T20" fmla="*/ 69 w 161"/>
                  <a:gd name="T21" fmla="*/ 133 h 147"/>
                  <a:gd name="T22" fmla="*/ 68 w 161"/>
                  <a:gd name="T23" fmla="*/ 13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147">
                    <a:moveTo>
                      <a:pt x="68" y="132"/>
                    </a:moveTo>
                    <a:cubicBezTo>
                      <a:pt x="53" y="124"/>
                      <a:pt x="53" y="124"/>
                      <a:pt x="53" y="124"/>
                    </a:cubicBezTo>
                    <a:cubicBezTo>
                      <a:pt x="38" y="116"/>
                      <a:pt x="38" y="116"/>
                      <a:pt x="38" y="116"/>
                    </a:cubicBezTo>
                    <a:cubicBezTo>
                      <a:pt x="10" y="100"/>
                      <a:pt x="0" y="65"/>
                      <a:pt x="15" y="38"/>
                    </a:cubicBezTo>
                    <a:cubicBezTo>
                      <a:pt x="30" y="10"/>
                      <a:pt x="64" y="0"/>
                      <a:pt x="91" y="14"/>
                    </a:cubicBezTo>
                    <a:cubicBezTo>
                      <a:pt x="92" y="14"/>
                      <a:pt x="92" y="14"/>
                      <a:pt x="92" y="14"/>
                    </a:cubicBezTo>
                    <a:cubicBezTo>
                      <a:pt x="106" y="22"/>
                      <a:pt x="106" y="22"/>
                      <a:pt x="106" y="22"/>
                    </a:cubicBezTo>
                    <a:cubicBezTo>
                      <a:pt x="120" y="29"/>
                      <a:pt x="120" y="29"/>
                      <a:pt x="120" y="29"/>
                    </a:cubicBezTo>
                    <a:cubicBezTo>
                      <a:pt x="121" y="29"/>
                      <a:pt x="121" y="29"/>
                      <a:pt x="121" y="29"/>
                    </a:cubicBezTo>
                    <a:cubicBezTo>
                      <a:pt x="149" y="43"/>
                      <a:pt x="161" y="78"/>
                      <a:pt x="147" y="106"/>
                    </a:cubicBezTo>
                    <a:cubicBezTo>
                      <a:pt x="133" y="135"/>
                      <a:pt x="98" y="147"/>
                      <a:pt x="69" y="133"/>
                    </a:cubicBezTo>
                    <a:cubicBezTo>
                      <a:pt x="69" y="132"/>
                      <a:pt x="68" y="132"/>
                      <a:pt x="68" y="1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87" name="Freeform 96"/>
              <p:cNvSpPr>
                <a:spLocks/>
              </p:cNvSpPr>
              <p:nvPr/>
            </p:nvSpPr>
            <p:spPr bwMode="gray">
              <a:xfrm>
                <a:off x="-1680" y="-497"/>
                <a:ext cx="340" cy="340"/>
              </a:xfrm>
              <a:custGeom>
                <a:avLst/>
                <a:gdLst>
                  <a:gd name="T0" fmla="*/ 44 w 144"/>
                  <a:gd name="T1" fmla="*/ 122 h 144"/>
                  <a:gd name="T2" fmla="*/ 38 w 144"/>
                  <a:gd name="T3" fmla="*/ 116 h 144"/>
                  <a:gd name="T4" fmla="*/ 32 w 144"/>
                  <a:gd name="T5" fmla="*/ 109 h 144"/>
                  <a:gd name="T6" fmla="*/ 20 w 144"/>
                  <a:gd name="T7" fmla="*/ 94 h 144"/>
                  <a:gd name="T8" fmla="*/ 27 w 144"/>
                  <a:gd name="T9" fmla="*/ 18 h 144"/>
                  <a:gd name="T10" fmla="*/ 101 w 144"/>
                  <a:gd name="T11" fmla="*/ 24 h 144"/>
                  <a:gd name="T12" fmla="*/ 102 w 144"/>
                  <a:gd name="T13" fmla="*/ 24 h 144"/>
                  <a:gd name="T14" fmla="*/ 112 w 144"/>
                  <a:gd name="T15" fmla="*/ 35 h 144"/>
                  <a:gd name="T16" fmla="*/ 116 w 144"/>
                  <a:gd name="T17" fmla="*/ 40 h 144"/>
                  <a:gd name="T18" fmla="*/ 122 w 144"/>
                  <a:gd name="T19" fmla="*/ 46 h 144"/>
                  <a:gd name="T20" fmla="*/ 122 w 144"/>
                  <a:gd name="T21" fmla="*/ 123 h 144"/>
                  <a:gd name="T22" fmla="*/ 45 w 144"/>
                  <a:gd name="T23" fmla="*/ 123 h 144"/>
                  <a:gd name="T24" fmla="*/ 44 w 144"/>
                  <a:gd name="T25" fmla="*/ 12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44" y="122"/>
                    </a:moveTo>
                    <a:cubicBezTo>
                      <a:pt x="38" y="116"/>
                      <a:pt x="38" y="116"/>
                      <a:pt x="38" y="116"/>
                    </a:cubicBezTo>
                    <a:cubicBezTo>
                      <a:pt x="32" y="109"/>
                      <a:pt x="32" y="109"/>
                      <a:pt x="32" y="109"/>
                    </a:cubicBezTo>
                    <a:cubicBezTo>
                      <a:pt x="28" y="104"/>
                      <a:pt x="24" y="99"/>
                      <a:pt x="20" y="94"/>
                    </a:cubicBezTo>
                    <a:cubicBezTo>
                      <a:pt x="0" y="71"/>
                      <a:pt x="4" y="37"/>
                      <a:pt x="27" y="18"/>
                    </a:cubicBezTo>
                    <a:cubicBezTo>
                      <a:pt x="49" y="0"/>
                      <a:pt x="82" y="2"/>
                      <a:pt x="101" y="24"/>
                    </a:cubicBezTo>
                    <a:cubicBezTo>
                      <a:pt x="102" y="24"/>
                      <a:pt x="102" y="24"/>
                      <a:pt x="102" y="24"/>
                    </a:cubicBezTo>
                    <a:cubicBezTo>
                      <a:pt x="105" y="28"/>
                      <a:pt x="108" y="31"/>
                      <a:pt x="112" y="35"/>
                    </a:cubicBezTo>
                    <a:cubicBezTo>
                      <a:pt x="116" y="40"/>
                      <a:pt x="116" y="40"/>
                      <a:pt x="116" y="40"/>
                    </a:cubicBezTo>
                    <a:cubicBezTo>
                      <a:pt x="122" y="46"/>
                      <a:pt x="122" y="46"/>
                      <a:pt x="122" y="46"/>
                    </a:cubicBezTo>
                    <a:cubicBezTo>
                      <a:pt x="143" y="67"/>
                      <a:pt x="144" y="101"/>
                      <a:pt x="122" y="123"/>
                    </a:cubicBezTo>
                    <a:cubicBezTo>
                      <a:pt x="101" y="144"/>
                      <a:pt x="67" y="144"/>
                      <a:pt x="45" y="123"/>
                    </a:cubicBezTo>
                    <a:cubicBezTo>
                      <a:pt x="45" y="123"/>
                      <a:pt x="44" y="122"/>
                      <a:pt x="44"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88" name="Freeform 97"/>
              <p:cNvSpPr>
                <a:spLocks/>
              </p:cNvSpPr>
              <p:nvPr/>
            </p:nvSpPr>
            <p:spPr bwMode="gray">
              <a:xfrm>
                <a:off x="-1813" y="-1012"/>
                <a:ext cx="277" cy="340"/>
              </a:xfrm>
              <a:custGeom>
                <a:avLst/>
                <a:gdLst>
                  <a:gd name="T0" fmla="*/ 4 w 117"/>
                  <a:gd name="T1" fmla="*/ 79 h 144"/>
                  <a:gd name="T2" fmla="*/ 6 w 117"/>
                  <a:gd name="T3" fmla="*/ 71 h 144"/>
                  <a:gd name="T4" fmla="*/ 9 w 117"/>
                  <a:gd name="T5" fmla="*/ 60 h 144"/>
                  <a:gd name="T6" fmla="*/ 15 w 117"/>
                  <a:gd name="T7" fmla="*/ 41 h 144"/>
                  <a:gd name="T8" fmla="*/ 78 w 117"/>
                  <a:gd name="T9" fmla="*/ 9 h 144"/>
                  <a:gd name="T10" fmla="*/ 110 w 117"/>
                  <a:gd name="T11" fmla="*/ 71 h 144"/>
                  <a:gd name="T12" fmla="*/ 110 w 117"/>
                  <a:gd name="T13" fmla="*/ 72 h 144"/>
                  <a:gd name="T14" fmla="*/ 106 w 117"/>
                  <a:gd name="T15" fmla="*/ 84 h 144"/>
                  <a:gd name="T16" fmla="*/ 105 w 117"/>
                  <a:gd name="T17" fmla="*/ 89 h 144"/>
                  <a:gd name="T18" fmla="*/ 104 w 117"/>
                  <a:gd name="T19" fmla="*/ 97 h 144"/>
                  <a:gd name="T20" fmla="*/ 46 w 117"/>
                  <a:gd name="T21" fmla="*/ 139 h 144"/>
                  <a:gd name="T22" fmla="*/ 4 w 117"/>
                  <a:gd name="T23" fmla="*/ 81 h 144"/>
                  <a:gd name="T24" fmla="*/ 4 w 117"/>
                  <a:gd name="T2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44">
                    <a:moveTo>
                      <a:pt x="4" y="79"/>
                    </a:moveTo>
                    <a:cubicBezTo>
                      <a:pt x="6" y="71"/>
                      <a:pt x="6" y="71"/>
                      <a:pt x="6" y="71"/>
                    </a:cubicBezTo>
                    <a:cubicBezTo>
                      <a:pt x="9" y="60"/>
                      <a:pt x="9" y="60"/>
                      <a:pt x="9" y="60"/>
                    </a:cubicBezTo>
                    <a:cubicBezTo>
                      <a:pt x="10" y="53"/>
                      <a:pt x="12" y="47"/>
                      <a:pt x="15" y="41"/>
                    </a:cubicBezTo>
                    <a:cubicBezTo>
                      <a:pt x="24" y="14"/>
                      <a:pt x="52" y="0"/>
                      <a:pt x="78" y="9"/>
                    </a:cubicBezTo>
                    <a:cubicBezTo>
                      <a:pt x="104" y="18"/>
                      <a:pt x="117" y="45"/>
                      <a:pt x="110" y="71"/>
                    </a:cubicBezTo>
                    <a:cubicBezTo>
                      <a:pt x="110" y="72"/>
                      <a:pt x="110" y="72"/>
                      <a:pt x="110" y="72"/>
                    </a:cubicBezTo>
                    <a:cubicBezTo>
                      <a:pt x="109" y="76"/>
                      <a:pt x="107" y="80"/>
                      <a:pt x="106" y="84"/>
                    </a:cubicBezTo>
                    <a:cubicBezTo>
                      <a:pt x="105" y="89"/>
                      <a:pt x="105" y="89"/>
                      <a:pt x="105" y="89"/>
                    </a:cubicBezTo>
                    <a:cubicBezTo>
                      <a:pt x="104" y="97"/>
                      <a:pt x="104" y="97"/>
                      <a:pt x="104" y="97"/>
                    </a:cubicBezTo>
                    <a:cubicBezTo>
                      <a:pt x="100" y="125"/>
                      <a:pt x="74" y="144"/>
                      <a:pt x="46" y="139"/>
                    </a:cubicBezTo>
                    <a:cubicBezTo>
                      <a:pt x="18" y="135"/>
                      <a:pt x="0" y="109"/>
                      <a:pt x="4" y="81"/>
                    </a:cubicBezTo>
                    <a:cubicBezTo>
                      <a:pt x="4" y="80"/>
                      <a:pt x="4" y="80"/>
                      <a:pt x="4" y="7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89" name="Freeform 98"/>
              <p:cNvSpPr>
                <a:spLocks/>
              </p:cNvSpPr>
              <p:nvPr/>
            </p:nvSpPr>
            <p:spPr bwMode="gray">
              <a:xfrm>
                <a:off x="-1496" y="-1425"/>
                <a:ext cx="307" cy="292"/>
              </a:xfrm>
              <a:custGeom>
                <a:avLst/>
                <a:gdLst>
                  <a:gd name="T0" fmla="*/ 25 w 130"/>
                  <a:gd name="T1" fmla="*/ 35 h 124"/>
                  <a:gd name="T2" fmla="*/ 39 w 130"/>
                  <a:gd name="T3" fmla="*/ 24 h 124"/>
                  <a:gd name="T4" fmla="*/ 53 w 130"/>
                  <a:gd name="T5" fmla="*/ 14 h 124"/>
                  <a:gd name="T6" fmla="*/ 116 w 130"/>
                  <a:gd name="T7" fmla="*/ 26 h 124"/>
                  <a:gd name="T8" fmla="*/ 106 w 130"/>
                  <a:gd name="T9" fmla="*/ 88 h 124"/>
                  <a:gd name="T10" fmla="*/ 106 w 130"/>
                  <a:gd name="T11" fmla="*/ 88 h 124"/>
                  <a:gd name="T12" fmla="*/ 93 w 130"/>
                  <a:gd name="T13" fmla="*/ 98 h 124"/>
                  <a:gd name="T14" fmla="*/ 81 w 130"/>
                  <a:gd name="T15" fmla="*/ 108 h 124"/>
                  <a:gd name="T16" fmla="*/ 81 w 130"/>
                  <a:gd name="T17" fmla="*/ 108 h 124"/>
                  <a:gd name="T18" fmla="*/ 16 w 130"/>
                  <a:gd name="T19" fmla="*/ 101 h 124"/>
                  <a:gd name="T20" fmla="*/ 23 w 130"/>
                  <a:gd name="T21" fmla="*/ 36 h 124"/>
                  <a:gd name="T22" fmla="*/ 25 w 130"/>
                  <a:gd name="T23" fmla="*/ 3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124">
                    <a:moveTo>
                      <a:pt x="25" y="35"/>
                    </a:moveTo>
                    <a:cubicBezTo>
                      <a:pt x="39" y="24"/>
                      <a:pt x="39" y="24"/>
                      <a:pt x="39" y="24"/>
                    </a:cubicBezTo>
                    <a:cubicBezTo>
                      <a:pt x="43" y="21"/>
                      <a:pt x="48" y="18"/>
                      <a:pt x="53" y="14"/>
                    </a:cubicBezTo>
                    <a:cubicBezTo>
                      <a:pt x="74" y="0"/>
                      <a:pt x="102" y="6"/>
                      <a:pt x="116" y="26"/>
                    </a:cubicBezTo>
                    <a:cubicBezTo>
                      <a:pt x="130" y="47"/>
                      <a:pt x="125" y="73"/>
                      <a:pt x="106" y="88"/>
                    </a:cubicBezTo>
                    <a:cubicBezTo>
                      <a:pt x="106" y="88"/>
                      <a:pt x="106" y="88"/>
                      <a:pt x="106" y="88"/>
                    </a:cubicBezTo>
                    <a:cubicBezTo>
                      <a:pt x="93" y="98"/>
                      <a:pt x="93" y="98"/>
                      <a:pt x="93" y="98"/>
                    </a:cubicBezTo>
                    <a:cubicBezTo>
                      <a:pt x="81" y="108"/>
                      <a:pt x="81" y="108"/>
                      <a:pt x="81" y="108"/>
                    </a:cubicBezTo>
                    <a:cubicBezTo>
                      <a:pt x="81" y="108"/>
                      <a:pt x="81" y="108"/>
                      <a:pt x="81" y="108"/>
                    </a:cubicBezTo>
                    <a:cubicBezTo>
                      <a:pt x="61" y="124"/>
                      <a:pt x="32" y="121"/>
                      <a:pt x="16" y="101"/>
                    </a:cubicBezTo>
                    <a:cubicBezTo>
                      <a:pt x="0" y="81"/>
                      <a:pt x="3" y="52"/>
                      <a:pt x="23" y="36"/>
                    </a:cubicBezTo>
                    <a:cubicBezTo>
                      <a:pt x="24" y="35"/>
                      <a:pt x="24" y="35"/>
                      <a:pt x="25" y="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90" name="Freeform 99"/>
              <p:cNvSpPr>
                <a:spLocks/>
              </p:cNvSpPr>
              <p:nvPr/>
            </p:nvSpPr>
            <p:spPr bwMode="gray">
              <a:xfrm>
                <a:off x="-995" y="-1676"/>
                <a:ext cx="288" cy="246"/>
              </a:xfrm>
              <a:custGeom>
                <a:avLst/>
                <a:gdLst>
                  <a:gd name="T0" fmla="*/ 31 w 122"/>
                  <a:gd name="T1" fmla="*/ 20 h 104"/>
                  <a:gd name="T2" fmla="*/ 62 w 122"/>
                  <a:gd name="T3" fmla="*/ 8 h 104"/>
                  <a:gd name="T4" fmla="*/ 114 w 122"/>
                  <a:gd name="T5" fmla="*/ 30 h 104"/>
                  <a:gd name="T6" fmla="*/ 94 w 122"/>
                  <a:gd name="T7" fmla="*/ 81 h 104"/>
                  <a:gd name="T8" fmla="*/ 93 w 122"/>
                  <a:gd name="T9" fmla="*/ 81 h 104"/>
                  <a:gd name="T10" fmla="*/ 63 w 122"/>
                  <a:gd name="T11" fmla="*/ 95 h 104"/>
                  <a:gd name="T12" fmla="*/ 63 w 122"/>
                  <a:gd name="T13" fmla="*/ 95 h 104"/>
                  <a:gd name="T14" fmla="*/ 9 w 122"/>
                  <a:gd name="T15" fmla="*/ 75 h 104"/>
                  <a:gd name="T16" fmla="*/ 29 w 122"/>
                  <a:gd name="T17" fmla="*/ 21 h 104"/>
                  <a:gd name="T18" fmla="*/ 31 w 122"/>
                  <a:gd name="T1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04">
                    <a:moveTo>
                      <a:pt x="31" y="20"/>
                    </a:moveTo>
                    <a:cubicBezTo>
                      <a:pt x="62" y="8"/>
                      <a:pt x="62" y="8"/>
                      <a:pt x="62" y="8"/>
                    </a:cubicBezTo>
                    <a:cubicBezTo>
                      <a:pt x="82" y="0"/>
                      <a:pt x="105" y="10"/>
                      <a:pt x="114" y="30"/>
                    </a:cubicBezTo>
                    <a:cubicBezTo>
                      <a:pt x="122" y="50"/>
                      <a:pt x="113" y="72"/>
                      <a:pt x="94" y="81"/>
                    </a:cubicBezTo>
                    <a:cubicBezTo>
                      <a:pt x="93" y="81"/>
                      <a:pt x="93" y="81"/>
                      <a:pt x="93" y="81"/>
                    </a:cubicBezTo>
                    <a:cubicBezTo>
                      <a:pt x="63" y="95"/>
                      <a:pt x="63" y="95"/>
                      <a:pt x="63" y="95"/>
                    </a:cubicBezTo>
                    <a:cubicBezTo>
                      <a:pt x="63" y="95"/>
                      <a:pt x="63" y="95"/>
                      <a:pt x="63" y="95"/>
                    </a:cubicBezTo>
                    <a:cubicBezTo>
                      <a:pt x="43" y="104"/>
                      <a:pt x="19" y="95"/>
                      <a:pt x="9" y="75"/>
                    </a:cubicBezTo>
                    <a:cubicBezTo>
                      <a:pt x="0" y="55"/>
                      <a:pt x="9" y="31"/>
                      <a:pt x="29" y="21"/>
                    </a:cubicBezTo>
                    <a:cubicBezTo>
                      <a:pt x="30" y="21"/>
                      <a:pt x="30" y="21"/>
                      <a:pt x="31" y="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91" name="Freeform 100"/>
              <p:cNvSpPr>
                <a:spLocks/>
              </p:cNvSpPr>
              <p:nvPr/>
            </p:nvSpPr>
            <p:spPr bwMode="gray">
              <a:xfrm>
                <a:off x="-450" y="-1844"/>
                <a:ext cx="258" cy="204"/>
              </a:xfrm>
              <a:custGeom>
                <a:avLst/>
                <a:gdLst>
                  <a:gd name="T0" fmla="*/ 30 w 109"/>
                  <a:gd name="T1" fmla="*/ 14 h 86"/>
                  <a:gd name="T2" fmla="*/ 63 w 109"/>
                  <a:gd name="T3" fmla="*/ 5 h 86"/>
                  <a:gd name="T4" fmla="*/ 104 w 109"/>
                  <a:gd name="T5" fmla="*/ 29 h 86"/>
                  <a:gd name="T6" fmla="*/ 82 w 109"/>
                  <a:gd name="T7" fmla="*/ 70 h 86"/>
                  <a:gd name="T8" fmla="*/ 81 w 109"/>
                  <a:gd name="T9" fmla="*/ 70 h 86"/>
                  <a:gd name="T10" fmla="*/ 50 w 109"/>
                  <a:gd name="T11" fmla="*/ 80 h 86"/>
                  <a:gd name="T12" fmla="*/ 50 w 109"/>
                  <a:gd name="T13" fmla="*/ 80 h 86"/>
                  <a:gd name="T14" fmla="*/ 6 w 109"/>
                  <a:gd name="T15" fmla="*/ 58 h 86"/>
                  <a:gd name="T16" fmla="*/ 29 w 109"/>
                  <a:gd name="T17" fmla="*/ 14 h 86"/>
                  <a:gd name="T18" fmla="*/ 30 w 109"/>
                  <a:gd name="T19"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86">
                    <a:moveTo>
                      <a:pt x="30" y="14"/>
                    </a:moveTo>
                    <a:cubicBezTo>
                      <a:pt x="63" y="5"/>
                      <a:pt x="63" y="5"/>
                      <a:pt x="63" y="5"/>
                    </a:cubicBezTo>
                    <a:cubicBezTo>
                      <a:pt x="81" y="0"/>
                      <a:pt x="99" y="11"/>
                      <a:pt x="104" y="29"/>
                    </a:cubicBezTo>
                    <a:cubicBezTo>
                      <a:pt x="109" y="47"/>
                      <a:pt x="99" y="65"/>
                      <a:pt x="82" y="70"/>
                    </a:cubicBezTo>
                    <a:cubicBezTo>
                      <a:pt x="81" y="70"/>
                      <a:pt x="81" y="70"/>
                      <a:pt x="81" y="70"/>
                    </a:cubicBezTo>
                    <a:cubicBezTo>
                      <a:pt x="50" y="80"/>
                      <a:pt x="50" y="80"/>
                      <a:pt x="50" y="80"/>
                    </a:cubicBezTo>
                    <a:cubicBezTo>
                      <a:pt x="50" y="80"/>
                      <a:pt x="50" y="80"/>
                      <a:pt x="50" y="80"/>
                    </a:cubicBezTo>
                    <a:cubicBezTo>
                      <a:pt x="32" y="86"/>
                      <a:pt x="12" y="76"/>
                      <a:pt x="6" y="58"/>
                    </a:cubicBezTo>
                    <a:cubicBezTo>
                      <a:pt x="0" y="39"/>
                      <a:pt x="11" y="20"/>
                      <a:pt x="29" y="14"/>
                    </a:cubicBezTo>
                    <a:cubicBezTo>
                      <a:pt x="29" y="14"/>
                      <a:pt x="30" y="14"/>
                      <a:pt x="30"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92" name="Freeform 101"/>
              <p:cNvSpPr>
                <a:spLocks/>
              </p:cNvSpPr>
              <p:nvPr/>
            </p:nvSpPr>
            <p:spPr bwMode="gray">
              <a:xfrm>
                <a:off x="117" y="-1952"/>
                <a:ext cx="217" cy="153"/>
              </a:xfrm>
              <a:custGeom>
                <a:avLst/>
                <a:gdLst>
                  <a:gd name="T0" fmla="*/ 26 w 92"/>
                  <a:gd name="T1" fmla="*/ 8 h 65"/>
                  <a:gd name="T2" fmla="*/ 59 w 92"/>
                  <a:gd name="T3" fmla="*/ 2 h 65"/>
                  <a:gd name="T4" fmla="*/ 90 w 92"/>
                  <a:gd name="T5" fmla="*/ 24 h 65"/>
                  <a:gd name="T6" fmla="*/ 70 w 92"/>
                  <a:gd name="T7" fmla="*/ 54 h 65"/>
                  <a:gd name="T8" fmla="*/ 69 w 92"/>
                  <a:gd name="T9" fmla="*/ 54 h 65"/>
                  <a:gd name="T10" fmla="*/ 37 w 92"/>
                  <a:gd name="T11" fmla="*/ 62 h 65"/>
                  <a:gd name="T12" fmla="*/ 37 w 92"/>
                  <a:gd name="T13" fmla="*/ 62 h 65"/>
                  <a:gd name="T14" fmla="*/ 4 w 92"/>
                  <a:gd name="T15" fmla="*/ 41 h 65"/>
                  <a:gd name="T16" fmla="*/ 25 w 92"/>
                  <a:gd name="T17" fmla="*/ 8 h 65"/>
                  <a:gd name="T18" fmla="*/ 26 w 92"/>
                  <a:gd name="T19"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
                    <a:moveTo>
                      <a:pt x="26" y="8"/>
                    </a:moveTo>
                    <a:cubicBezTo>
                      <a:pt x="59" y="2"/>
                      <a:pt x="59" y="2"/>
                      <a:pt x="59" y="2"/>
                    </a:cubicBezTo>
                    <a:cubicBezTo>
                      <a:pt x="73" y="0"/>
                      <a:pt x="87" y="9"/>
                      <a:pt x="90" y="24"/>
                    </a:cubicBezTo>
                    <a:cubicBezTo>
                      <a:pt x="92" y="38"/>
                      <a:pt x="83" y="51"/>
                      <a:pt x="70" y="54"/>
                    </a:cubicBezTo>
                    <a:cubicBezTo>
                      <a:pt x="69" y="54"/>
                      <a:pt x="69" y="54"/>
                      <a:pt x="69" y="54"/>
                    </a:cubicBezTo>
                    <a:cubicBezTo>
                      <a:pt x="37" y="62"/>
                      <a:pt x="37" y="62"/>
                      <a:pt x="37" y="62"/>
                    </a:cubicBezTo>
                    <a:cubicBezTo>
                      <a:pt x="37" y="62"/>
                      <a:pt x="37" y="62"/>
                      <a:pt x="37" y="62"/>
                    </a:cubicBezTo>
                    <a:cubicBezTo>
                      <a:pt x="22" y="65"/>
                      <a:pt x="7" y="56"/>
                      <a:pt x="4" y="41"/>
                    </a:cubicBezTo>
                    <a:cubicBezTo>
                      <a:pt x="0" y="26"/>
                      <a:pt x="10" y="11"/>
                      <a:pt x="25" y="8"/>
                    </a:cubicBezTo>
                    <a:cubicBezTo>
                      <a:pt x="25" y="8"/>
                      <a:pt x="26" y="8"/>
                      <a:pt x="2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93" name="Freeform 102"/>
              <p:cNvSpPr>
                <a:spLocks/>
              </p:cNvSpPr>
              <p:nvPr/>
            </p:nvSpPr>
            <p:spPr bwMode="gray">
              <a:xfrm>
                <a:off x="693" y="-2023"/>
                <a:ext cx="178" cy="109"/>
              </a:xfrm>
              <a:custGeom>
                <a:avLst/>
                <a:gdLst>
                  <a:gd name="T0" fmla="*/ 20 w 75"/>
                  <a:gd name="T1" fmla="*/ 4 h 46"/>
                  <a:gd name="T2" fmla="*/ 53 w 75"/>
                  <a:gd name="T3" fmla="*/ 1 h 46"/>
                  <a:gd name="T4" fmla="*/ 74 w 75"/>
                  <a:gd name="T5" fmla="*/ 18 h 46"/>
                  <a:gd name="T6" fmla="*/ 58 w 75"/>
                  <a:gd name="T7" fmla="*/ 38 h 46"/>
                  <a:gd name="T8" fmla="*/ 58 w 75"/>
                  <a:gd name="T9" fmla="*/ 39 h 46"/>
                  <a:gd name="T10" fmla="*/ 26 w 75"/>
                  <a:gd name="T11" fmla="*/ 44 h 46"/>
                  <a:gd name="T12" fmla="*/ 26 w 75"/>
                  <a:gd name="T13" fmla="*/ 44 h 46"/>
                  <a:gd name="T14" fmla="*/ 2 w 75"/>
                  <a:gd name="T15" fmla="*/ 28 h 46"/>
                  <a:gd name="T16" fmla="*/ 19 w 75"/>
                  <a:gd name="T17" fmla="*/ 4 h 46"/>
                  <a:gd name="T18" fmla="*/ 20 w 75"/>
                  <a:gd name="T1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46">
                    <a:moveTo>
                      <a:pt x="20" y="4"/>
                    </a:moveTo>
                    <a:cubicBezTo>
                      <a:pt x="53" y="1"/>
                      <a:pt x="53" y="1"/>
                      <a:pt x="53" y="1"/>
                    </a:cubicBezTo>
                    <a:cubicBezTo>
                      <a:pt x="64" y="0"/>
                      <a:pt x="73" y="7"/>
                      <a:pt x="74" y="18"/>
                    </a:cubicBezTo>
                    <a:cubicBezTo>
                      <a:pt x="75" y="28"/>
                      <a:pt x="68" y="37"/>
                      <a:pt x="58" y="38"/>
                    </a:cubicBezTo>
                    <a:cubicBezTo>
                      <a:pt x="58" y="39"/>
                      <a:pt x="58" y="39"/>
                      <a:pt x="58" y="39"/>
                    </a:cubicBezTo>
                    <a:cubicBezTo>
                      <a:pt x="26" y="44"/>
                      <a:pt x="26" y="44"/>
                      <a:pt x="26" y="44"/>
                    </a:cubicBezTo>
                    <a:cubicBezTo>
                      <a:pt x="26" y="44"/>
                      <a:pt x="26" y="44"/>
                      <a:pt x="26" y="44"/>
                    </a:cubicBezTo>
                    <a:cubicBezTo>
                      <a:pt x="15" y="46"/>
                      <a:pt x="4" y="39"/>
                      <a:pt x="2" y="28"/>
                    </a:cubicBezTo>
                    <a:cubicBezTo>
                      <a:pt x="0" y="17"/>
                      <a:pt x="8" y="6"/>
                      <a:pt x="19" y="4"/>
                    </a:cubicBezTo>
                    <a:cubicBezTo>
                      <a:pt x="19" y="4"/>
                      <a:pt x="20" y="4"/>
                      <a:pt x="20"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94" name="Freeform 103"/>
              <p:cNvSpPr>
                <a:spLocks/>
              </p:cNvSpPr>
              <p:nvPr/>
            </p:nvSpPr>
            <p:spPr bwMode="gray">
              <a:xfrm>
                <a:off x="1279" y="-2058"/>
                <a:ext cx="130" cy="59"/>
              </a:xfrm>
              <a:custGeom>
                <a:avLst/>
                <a:gdLst>
                  <a:gd name="T0" fmla="*/ 12 w 55"/>
                  <a:gd name="T1" fmla="*/ 2 h 25"/>
                  <a:gd name="T2" fmla="*/ 45 w 55"/>
                  <a:gd name="T3" fmla="*/ 0 h 25"/>
                  <a:gd name="T4" fmla="*/ 55 w 55"/>
                  <a:gd name="T5" fmla="*/ 10 h 25"/>
                  <a:gd name="T6" fmla="*/ 46 w 55"/>
                  <a:gd name="T7" fmla="*/ 20 h 25"/>
                  <a:gd name="T8" fmla="*/ 13 w 55"/>
                  <a:gd name="T9" fmla="*/ 24 h 25"/>
                  <a:gd name="T10" fmla="*/ 1 w 55"/>
                  <a:gd name="T11" fmla="*/ 14 h 25"/>
                  <a:gd name="T12" fmla="*/ 11 w 55"/>
                  <a:gd name="T13" fmla="*/ 2 h 25"/>
                  <a:gd name="T14" fmla="*/ 12 w 55"/>
                  <a:gd name="T15" fmla="*/ 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25">
                    <a:moveTo>
                      <a:pt x="12" y="2"/>
                    </a:moveTo>
                    <a:cubicBezTo>
                      <a:pt x="45" y="0"/>
                      <a:pt x="45" y="0"/>
                      <a:pt x="45" y="0"/>
                    </a:cubicBezTo>
                    <a:cubicBezTo>
                      <a:pt x="50" y="0"/>
                      <a:pt x="55" y="4"/>
                      <a:pt x="55" y="10"/>
                    </a:cubicBezTo>
                    <a:cubicBezTo>
                      <a:pt x="55" y="15"/>
                      <a:pt x="51" y="20"/>
                      <a:pt x="46" y="20"/>
                    </a:cubicBezTo>
                    <a:cubicBezTo>
                      <a:pt x="13" y="24"/>
                      <a:pt x="13" y="24"/>
                      <a:pt x="13" y="24"/>
                    </a:cubicBezTo>
                    <a:cubicBezTo>
                      <a:pt x="7" y="25"/>
                      <a:pt x="2" y="20"/>
                      <a:pt x="1" y="14"/>
                    </a:cubicBezTo>
                    <a:cubicBezTo>
                      <a:pt x="0" y="8"/>
                      <a:pt x="5" y="2"/>
                      <a:pt x="11" y="2"/>
                    </a:cubicBezTo>
                    <a:cubicBezTo>
                      <a:pt x="11" y="2"/>
                      <a:pt x="11" y="2"/>
                      <a:pt x="12"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95" name="Freeform 104"/>
              <p:cNvSpPr>
                <a:spLocks/>
              </p:cNvSpPr>
              <p:nvPr/>
            </p:nvSpPr>
            <p:spPr bwMode="gray">
              <a:xfrm>
                <a:off x="1870" y="-2063"/>
                <a:ext cx="42" cy="5"/>
              </a:xfrm>
              <a:custGeom>
                <a:avLst/>
                <a:gdLst>
                  <a:gd name="T0" fmla="*/ 1 w 18"/>
                  <a:gd name="T1" fmla="*/ 0 h 2"/>
                  <a:gd name="T2" fmla="*/ 18 w 18"/>
                  <a:gd name="T3" fmla="*/ 1 h 2"/>
                  <a:gd name="T4" fmla="*/ 1 w 18"/>
                  <a:gd name="T5" fmla="*/ 2 h 2"/>
                  <a:gd name="T6" fmla="*/ 1 w 18"/>
                  <a:gd name="T7" fmla="*/ 1 h 2"/>
                  <a:gd name="T8" fmla="*/ 1 w 18"/>
                  <a:gd name="T9" fmla="*/ 0 h 2"/>
                </a:gdLst>
                <a:ahLst/>
                <a:cxnLst>
                  <a:cxn ang="0">
                    <a:pos x="T0" y="T1"/>
                  </a:cxn>
                  <a:cxn ang="0">
                    <a:pos x="T2" y="T3"/>
                  </a:cxn>
                  <a:cxn ang="0">
                    <a:pos x="T4" y="T5"/>
                  </a:cxn>
                  <a:cxn ang="0">
                    <a:pos x="T6" y="T7"/>
                  </a:cxn>
                  <a:cxn ang="0">
                    <a:pos x="T8" y="T9"/>
                  </a:cxn>
                </a:cxnLst>
                <a:rect l="0" t="0" r="r" b="b"/>
                <a:pathLst>
                  <a:path w="18" h="2">
                    <a:moveTo>
                      <a:pt x="1" y="0"/>
                    </a:moveTo>
                    <a:cubicBezTo>
                      <a:pt x="18" y="1"/>
                      <a:pt x="18" y="1"/>
                      <a:pt x="18" y="1"/>
                    </a:cubicBezTo>
                    <a:cubicBezTo>
                      <a:pt x="1" y="2"/>
                      <a:pt x="1" y="2"/>
                      <a:pt x="1" y="2"/>
                    </a:cubicBezTo>
                    <a:cubicBezTo>
                      <a:pt x="1" y="2"/>
                      <a:pt x="1" y="2"/>
                      <a:pt x="1"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96" name="Freeform 105"/>
              <p:cNvSpPr>
                <a:spLocks/>
              </p:cNvSpPr>
              <p:nvPr/>
            </p:nvSpPr>
            <p:spPr bwMode="gray">
              <a:xfrm>
                <a:off x="5831" y="4034"/>
                <a:ext cx="335" cy="342"/>
              </a:xfrm>
              <a:custGeom>
                <a:avLst/>
                <a:gdLst>
                  <a:gd name="T0" fmla="*/ 124 w 142"/>
                  <a:gd name="T1" fmla="*/ 94 h 145"/>
                  <a:gd name="T2" fmla="*/ 119 w 142"/>
                  <a:gd name="T3" fmla="*/ 101 h 145"/>
                  <a:gd name="T4" fmla="*/ 112 w 142"/>
                  <a:gd name="T5" fmla="*/ 108 h 145"/>
                  <a:gd name="T6" fmla="*/ 100 w 142"/>
                  <a:gd name="T7" fmla="*/ 122 h 145"/>
                  <a:gd name="T8" fmla="*/ 23 w 142"/>
                  <a:gd name="T9" fmla="*/ 124 h 145"/>
                  <a:gd name="T10" fmla="*/ 21 w 142"/>
                  <a:gd name="T11" fmla="*/ 47 h 145"/>
                  <a:gd name="T12" fmla="*/ 22 w 142"/>
                  <a:gd name="T13" fmla="*/ 46 h 145"/>
                  <a:gd name="T14" fmla="*/ 22 w 142"/>
                  <a:gd name="T15" fmla="*/ 46 h 145"/>
                  <a:gd name="T16" fmla="*/ 32 w 142"/>
                  <a:gd name="T17" fmla="*/ 35 h 145"/>
                  <a:gd name="T18" fmla="*/ 36 w 142"/>
                  <a:gd name="T19" fmla="*/ 31 h 145"/>
                  <a:gd name="T20" fmla="*/ 42 w 142"/>
                  <a:gd name="T21" fmla="*/ 24 h 145"/>
                  <a:gd name="T22" fmla="*/ 42 w 142"/>
                  <a:gd name="T23" fmla="*/ 24 h 145"/>
                  <a:gd name="T24" fmla="*/ 118 w 142"/>
                  <a:gd name="T25" fmla="*/ 19 h 145"/>
                  <a:gd name="T26" fmla="*/ 124 w 142"/>
                  <a:gd name="T27" fmla="*/ 9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145">
                    <a:moveTo>
                      <a:pt x="124" y="94"/>
                    </a:moveTo>
                    <a:cubicBezTo>
                      <a:pt x="119" y="101"/>
                      <a:pt x="119" y="101"/>
                      <a:pt x="119" y="101"/>
                    </a:cubicBezTo>
                    <a:cubicBezTo>
                      <a:pt x="112" y="108"/>
                      <a:pt x="112" y="108"/>
                      <a:pt x="112" y="108"/>
                    </a:cubicBezTo>
                    <a:cubicBezTo>
                      <a:pt x="108" y="113"/>
                      <a:pt x="104" y="117"/>
                      <a:pt x="100" y="122"/>
                    </a:cubicBezTo>
                    <a:cubicBezTo>
                      <a:pt x="79" y="144"/>
                      <a:pt x="45" y="145"/>
                      <a:pt x="23" y="124"/>
                    </a:cubicBezTo>
                    <a:cubicBezTo>
                      <a:pt x="1" y="103"/>
                      <a:pt x="0" y="69"/>
                      <a:pt x="21" y="47"/>
                    </a:cubicBezTo>
                    <a:cubicBezTo>
                      <a:pt x="21" y="47"/>
                      <a:pt x="21" y="46"/>
                      <a:pt x="22" y="46"/>
                    </a:cubicBezTo>
                    <a:cubicBezTo>
                      <a:pt x="22" y="46"/>
                      <a:pt x="22" y="46"/>
                      <a:pt x="22" y="46"/>
                    </a:cubicBezTo>
                    <a:cubicBezTo>
                      <a:pt x="25" y="42"/>
                      <a:pt x="29" y="39"/>
                      <a:pt x="32" y="35"/>
                    </a:cubicBezTo>
                    <a:cubicBezTo>
                      <a:pt x="36" y="31"/>
                      <a:pt x="36" y="31"/>
                      <a:pt x="36" y="31"/>
                    </a:cubicBezTo>
                    <a:cubicBezTo>
                      <a:pt x="42" y="24"/>
                      <a:pt x="42" y="24"/>
                      <a:pt x="42" y="24"/>
                    </a:cubicBezTo>
                    <a:cubicBezTo>
                      <a:pt x="42" y="24"/>
                      <a:pt x="42" y="24"/>
                      <a:pt x="42" y="24"/>
                    </a:cubicBezTo>
                    <a:cubicBezTo>
                      <a:pt x="62" y="2"/>
                      <a:pt x="96" y="0"/>
                      <a:pt x="118" y="19"/>
                    </a:cubicBezTo>
                    <a:cubicBezTo>
                      <a:pt x="140" y="39"/>
                      <a:pt x="142" y="72"/>
                      <a:pt x="124" y="9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97" name="Freeform 106"/>
              <p:cNvSpPr>
                <a:spLocks/>
              </p:cNvSpPr>
              <p:nvPr/>
            </p:nvSpPr>
            <p:spPr bwMode="gray">
              <a:xfrm>
                <a:off x="5354" y="4362"/>
                <a:ext cx="380" cy="347"/>
              </a:xfrm>
              <a:custGeom>
                <a:avLst/>
                <a:gdLst>
                  <a:gd name="T0" fmla="*/ 124 w 161"/>
                  <a:gd name="T1" fmla="*/ 115 h 147"/>
                  <a:gd name="T2" fmla="*/ 109 w 161"/>
                  <a:gd name="T3" fmla="*/ 124 h 147"/>
                  <a:gd name="T4" fmla="*/ 93 w 161"/>
                  <a:gd name="T5" fmla="*/ 132 h 147"/>
                  <a:gd name="T6" fmla="*/ 15 w 161"/>
                  <a:gd name="T7" fmla="*/ 108 h 147"/>
                  <a:gd name="T8" fmla="*/ 39 w 161"/>
                  <a:gd name="T9" fmla="*/ 30 h 147"/>
                  <a:gd name="T10" fmla="*/ 40 w 161"/>
                  <a:gd name="T11" fmla="*/ 29 h 147"/>
                  <a:gd name="T12" fmla="*/ 41 w 161"/>
                  <a:gd name="T13" fmla="*/ 29 h 147"/>
                  <a:gd name="T14" fmla="*/ 55 w 161"/>
                  <a:gd name="T15" fmla="*/ 22 h 147"/>
                  <a:gd name="T16" fmla="*/ 69 w 161"/>
                  <a:gd name="T17" fmla="*/ 15 h 147"/>
                  <a:gd name="T18" fmla="*/ 70 w 161"/>
                  <a:gd name="T19" fmla="*/ 14 h 147"/>
                  <a:gd name="T20" fmla="*/ 147 w 161"/>
                  <a:gd name="T21" fmla="*/ 39 h 147"/>
                  <a:gd name="T22" fmla="*/ 124 w 161"/>
                  <a:gd name="T23" fmla="*/ 11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147">
                    <a:moveTo>
                      <a:pt x="124" y="115"/>
                    </a:moveTo>
                    <a:cubicBezTo>
                      <a:pt x="109" y="124"/>
                      <a:pt x="109" y="124"/>
                      <a:pt x="109" y="124"/>
                    </a:cubicBezTo>
                    <a:cubicBezTo>
                      <a:pt x="93" y="132"/>
                      <a:pt x="93" y="132"/>
                      <a:pt x="93" y="132"/>
                    </a:cubicBezTo>
                    <a:cubicBezTo>
                      <a:pt x="65" y="147"/>
                      <a:pt x="30" y="136"/>
                      <a:pt x="15" y="108"/>
                    </a:cubicBezTo>
                    <a:cubicBezTo>
                      <a:pt x="0" y="80"/>
                      <a:pt x="11" y="45"/>
                      <a:pt x="39" y="30"/>
                    </a:cubicBezTo>
                    <a:cubicBezTo>
                      <a:pt x="40" y="30"/>
                      <a:pt x="40" y="29"/>
                      <a:pt x="40" y="29"/>
                    </a:cubicBezTo>
                    <a:cubicBezTo>
                      <a:pt x="41" y="29"/>
                      <a:pt x="41" y="29"/>
                      <a:pt x="41" y="29"/>
                    </a:cubicBezTo>
                    <a:cubicBezTo>
                      <a:pt x="55" y="22"/>
                      <a:pt x="55" y="22"/>
                      <a:pt x="55" y="22"/>
                    </a:cubicBezTo>
                    <a:cubicBezTo>
                      <a:pt x="69" y="15"/>
                      <a:pt x="69" y="15"/>
                      <a:pt x="69" y="15"/>
                    </a:cubicBezTo>
                    <a:cubicBezTo>
                      <a:pt x="70" y="14"/>
                      <a:pt x="70" y="14"/>
                      <a:pt x="70" y="14"/>
                    </a:cubicBezTo>
                    <a:cubicBezTo>
                      <a:pt x="98" y="0"/>
                      <a:pt x="132" y="11"/>
                      <a:pt x="147" y="39"/>
                    </a:cubicBezTo>
                    <a:cubicBezTo>
                      <a:pt x="161" y="66"/>
                      <a:pt x="151" y="100"/>
                      <a:pt x="124"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98" name="Freeform 107"/>
              <p:cNvSpPr>
                <a:spLocks/>
              </p:cNvSpPr>
              <p:nvPr/>
            </p:nvSpPr>
            <p:spPr bwMode="gray">
              <a:xfrm>
                <a:off x="4829" y="4582"/>
                <a:ext cx="392" cy="345"/>
              </a:xfrm>
              <a:custGeom>
                <a:avLst/>
                <a:gdLst>
                  <a:gd name="T0" fmla="*/ 119 w 166"/>
                  <a:gd name="T1" fmla="*/ 124 h 146"/>
                  <a:gd name="T2" fmla="*/ 104 w 166"/>
                  <a:gd name="T3" fmla="*/ 129 h 146"/>
                  <a:gd name="T4" fmla="*/ 88 w 166"/>
                  <a:gd name="T5" fmla="*/ 135 h 146"/>
                  <a:gd name="T6" fmla="*/ 11 w 166"/>
                  <a:gd name="T7" fmla="*/ 98 h 146"/>
                  <a:gd name="T8" fmla="*/ 48 w 166"/>
                  <a:gd name="T9" fmla="*/ 21 h 146"/>
                  <a:gd name="T10" fmla="*/ 48 w 166"/>
                  <a:gd name="T11" fmla="*/ 20 h 146"/>
                  <a:gd name="T12" fmla="*/ 49 w 166"/>
                  <a:gd name="T13" fmla="*/ 20 h 146"/>
                  <a:gd name="T14" fmla="*/ 80 w 166"/>
                  <a:gd name="T15" fmla="*/ 10 h 146"/>
                  <a:gd name="T16" fmla="*/ 80 w 166"/>
                  <a:gd name="T17" fmla="*/ 10 h 146"/>
                  <a:gd name="T18" fmla="*/ 156 w 166"/>
                  <a:gd name="T19" fmla="*/ 48 h 146"/>
                  <a:gd name="T20" fmla="*/ 119 w 166"/>
                  <a:gd name="T21"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146">
                    <a:moveTo>
                      <a:pt x="119" y="124"/>
                    </a:moveTo>
                    <a:cubicBezTo>
                      <a:pt x="104" y="129"/>
                      <a:pt x="104" y="129"/>
                      <a:pt x="104" y="129"/>
                    </a:cubicBezTo>
                    <a:cubicBezTo>
                      <a:pt x="88" y="135"/>
                      <a:pt x="88" y="135"/>
                      <a:pt x="88" y="135"/>
                    </a:cubicBezTo>
                    <a:cubicBezTo>
                      <a:pt x="56" y="146"/>
                      <a:pt x="21" y="129"/>
                      <a:pt x="11" y="98"/>
                    </a:cubicBezTo>
                    <a:cubicBezTo>
                      <a:pt x="0" y="66"/>
                      <a:pt x="16" y="32"/>
                      <a:pt x="48" y="21"/>
                    </a:cubicBezTo>
                    <a:cubicBezTo>
                      <a:pt x="48" y="21"/>
                      <a:pt x="48" y="21"/>
                      <a:pt x="48" y="20"/>
                    </a:cubicBezTo>
                    <a:cubicBezTo>
                      <a:pt x="49" y="20"/>
                      <a:pt x="49" y="20"/>
                      <a:pt x="49" y="20"/>
                    </a:cubicBezTo>
                    <a:cubicBezTo>
                      <a:pt x="80" y="10"/>
                      <a:pt x="80" y="10"/>
                      <a:pt x="80" y="10"/>
                    </a:cubicBezTo>
                    <a:cubicBezTo>
                      <a:pt x="80" y="10"/>
                      <a:pt x="80" y="10"/>
                      <a:pt x="80" y="10"/>
                    </a:cubicBezTo>
                    <a:cubicBezTo>
                      <a:pt x="112" y="0"/>
                      <a:pt x="146" y="17"/>
                      <a:pt x="156" y="48"/>
                    </a:cubicBezTo>
                    <a:cubicBezTo>
                      <a:pt x="166" y="79"/>
                      <a:pt x="150" y="113"/>
                      <a:pt x="119" y="1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499" name="Freeform 108"/>
              <p:cNvSpPr>
                <a:spLocks/>
              </p:cNvSpPr>
              <p:nvPr/>
            </p:nvSpPr>
            <p:spPr bwMode="gray">
              <a:xfrm>
                <a:off x="4281" y="4738"/>
                <a:ext cx="404" cy="342"/>
              </a:xfrm>
              <a:custGeom>
                <a:avLst/>
                <a:gdLst>
                  <a:gd name="T0" fmla="*/ 117 w 171"/>
                  <a:gd name="T1" fmla="*/ 129 h 145"/>
                  <a:gd name="T2" fmla="*/ 85 w 171"/>
                  <a:gd name="T3" fmla="*/ 137 h 145"/>
                  <a:gd name="T4" fmla="*/ 9 w 171"/>
                  <a:gd name="T5" fmla="*/ 91 h 145"/>
                  <a:gd name="T6" fmla="*/ 55 w 171"/>
                  <a:gd name="T7" fmla="*/ 15 h 145"/>
                  <a:gd name="T8" fmla="*/ 55 w 171"/>
                  <a:gd name="T9" fmla="*/ 15 h 145"/>
                  <a:gd name="T10" fmla="*/ 56 w 171"/>
                  <a:gd name="T11" fmla="*/ 15 h 145"/>
                  <a:gd name="T12" fmla="*/ 88 w 171"/>
                  <a:gd name="T13" fmla="*/ 7 h 145"/>
                  <a:gd name="T14" fmla="*/ 88 w 171"/>
                  <a:gd name="T15" fmla="*/ 7 h 145"/>
                  <a:gd name="T16" fmla="*/ 163 w 171"/>
                  <a:gd name="T17" fmla="*/ 54 h 145"/>
                  <a:gd name="T18" fmla="*/ 117 w 171"/>
                  <a:gd name="T19" fmla="*/ 12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45">
                    <a:moveTo>
                      <a:pt x="117" y="129"/>
                    </a:moveTo>
                    <a:cubicBezTo>
                      <a:pt x="85" y="137"/>
                      <a:pt x="85" y="137"/>
                      <a:pt x="85" y="137"/>
                    </a:cubicBezTo>
                    <a:cubicBezTo>
                      <a:pt x="51" y="145"/>
                      <a:pt x="17" y="124"/>
                      <a:pt x="9" y="91"/>
                    </a:cubicBezTo>
                    <a:cubicBezTo>
                      <a:pt x="0" y="57"/>
                      <a:pt x="21" y="23"/>
                      <a:pt x="55" y="15"/>
                    </a:cubicBezTo>
                    <a:cubicBezTo>
                      <a:pt x="55" y="15"/>
                      <a:pt x="55" y="15"/>
                      <a:pt x="55" y="15"/>
                    </a:cubicBezTo>
                    <a:cubicBezTo>
                      <a:pt x="56" y="15"/>
                      <a:pt x="56" y="15"/>
                      <a:pt x="56" y="15"/>
                    </a:cubicBezTo>
                    <a:cubicBezTo>
                      <a:pt x="88" y="7"/>
                      <a:pt x="88" y="7"/>
                      <a:pt x="88" y="7"/>
                    </a:cubicBezTo>
                    <a:cubicBezTo>
                      <a:pt x="88" y="7"/>
                      <a:pt x="88" y="7"/>
                      <a:pt x="88" y="7"/>
                    </a:cubicBezTo>
                    <a:cubicBezTo>
                      <a:pt x="122" y="0"/>
                      <a:pt x="155" y="21"/>
                      <a:pt x="163" y="54"/>
                    </a:cubicBezTo>
                    <a:cubicBezTo>
                      <a:pt x="171" y="88"/>
                      <a:pt x="150" y="121"/>
                      <a:pt x="117" y="1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00" name="Freeform 109"/>
              <p:cNvSpPr>
                <a:spLocks/>
              </p:cNvSpPr>
              <p:nvPr/>
            </p:nvSpPr>
            <p:spPr bwMode="gray">
              <a:xfrm>
                <a:off x="3729" y="4849"/>
                <a:ext cx="403" cy="337"/>
              </a:xfrm>
              <a:custGeom>
                <a:avLst/>
                <a:gdLst>
                  <a:gd name="T0" fmla="*/ 113 w 171"/>
                  <a:gd name="T1" fmla="*/ 132 h 143"/>
                  <a:gd name="T2" fmla="*/ 80 w 171"/>
                  <a:gd name="T3" fmla="*/ 137 h 143"/>
                  <a:gd name="T4" fmla="*/ 6 w 171"/>
                  <a:gd name="T5" fmla="*/ 84 h 143"/>
                  <a:gd name="T6" fmla="*/ 59 w 171"/>
                  <a:gd name="T7" fmla="*/ 10 h 143"/>
                  <a:gd name="T8" fmla="*/ 59 w 171"/>
                  <a:gd name="T9" fmla="*/ 10 h 143"/>
                  <a:gd name="T10" fmla="*/ 60 w 171"/>
                  <a:gd name="T11" fmla="*/ 10 h 143"/>
                  <a:gd name="T12" fmla="*/ 92 w 171"/>
                  <a:gd name="T13" fmla="*/ 5 h 143"/>
                  <a:gd name="T14" fmla="*/ 92 w 171"/>
                  <a:gd name="T15" fmla="*/ 5 h 143"/>
                  <a:gd name="T16" fmla="*/ 166 w 171"/>
                  <a:gd name="T17" fmla="*/ 59 h 143"/>
                  <a:gd name="T18" fmla="*/ 113 w 171"/>
                  <a:gd name="T19" fmla="*/ 13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43">
                    <a:moveTo>
                      <a:pt x="113" y="132"/>
                    </a:moveTo>
                    <a:cubicBezTo>
                      <a:pt x="80" y="137"/>
                      <a:pt x="80" y="137"/>
                      <a:pt x="80" y="137"/>
                    </a:cubicBezTo>
                    <a:cubicBezTo>
                      <a:pt x="45" y="143"/>
                      <a:pt x="12" y="120"/>
                      <a:pt x="6" y="84"/>
                    </a:cubicBezTo>
                    <a:cubicBezTo>
                      <a:pt x="0" y="49"/>
                      <a:pt x="24" y="16"/>
                      <a:pt x="59" y="10"/>
                    </a:cubicBezTo>
                    <a:cubicBezTo>
                      <a:pt x="59" y="10"/>
                      <a:pt x="59" y="10"/>
                      <a:pt x="59" y="10"/>
                    </a:cubicBezTo>
                    <a:cubicBezTo>
                      <a:pt x="60" y="10"/>
                      <a:pt x="60" y="10"/>
                      <a:pt x="60" y="10"/>
                    </a:cubicBezTo>
                    <a:cubicBezTo>
                      <a:pt x="92" y="5"/>
                      <a:pt x="92" y="5"/>
                      <a:pt x="92" y="5"/>
                    </a:cubicBezTo>
                    <a:cubicBezTo>
                      <a:pt x="92" y="5"/>
                      <a:pt x="92" y="5"/>
                      <a:pt x="92" y="5"/>
                    </a:cubicBezTo>
                    <a:cubicBezTo>
                      <a:pt x="127" y="0"/>
                      <a:pt x="160" y="24"/>
                      <a:pt x="166" y="59"/>
                    </a:cubicBezTo>
                    <a:cubicBezTo>
                      <a:pt x="171" y="93"/>
                      <a:pt x="148" y="126"/>
                      <a:pt x="113" y="1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01" name="Freeform 110"/>
              <p:cNvSpPr>
                <a:spLocks/>
              </p:cNvSpPr>
              <p:nvPr/>
            </p:nvSpPr>
            <p:spPr bwMode="gray">
              <a:xfrm>
                <a:off x="3171" y="4924"/>
                <a:ext cx="402" cy="333"/>
              </a:xfrm>
              <a:custGeom>
                <a:avLst/>
                <a:gdLst>
                  <a:gd name="T0" fmla="*/ 109 w 170"/>
                  <a:gd name="T1" fmla="*/ 134 h 141"/>
                  <a:gd name="T2" fmla="*/ 76 w 170"/>
                  <a:gd name="T3" fmla="*/ 137 h 141"/>
                  <a:gd name="T4" fmla="*/ 3 w 170"/>
                  <a:gd name="T5" fmla="*/ 79 h 141"/>
                  <a:gd name="T6" fmla="*/ 62 w 170"/>
                  <a:gd name="T7" fmla="*/ 7 h 141"/>
                  <a:gd name="T8" fmla="*/ 62 w 170"/>
                  <a:gd name="T9" fmla="*/ 7 h 141"/>
                  <a:gd name="T10" fmla="*/ 95 w 170"/>
                  <a:gd name="T11" fmla="*/ 3 h 141"/>
                  <a:gd name="T12" fmla="*/ 167 w 170"/>
                  <a:gd name="T13" fmla="*/ 62 h 141"/>
                  <a:gd name="T14" fmla="*/ 109 w 170"/>
                  <a:gd name="T15" fmla="*/ 134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41">
                    <a:moveTo>
                      <a:pt x="109" y="134"/>
                    </a:moveTo>
                    <a:cubicBezTo>
                      <a:pt x="76" y="137"/>
                      <a:pt x="76" y="137"/>
                      <a:pt x="76" y="137"/>
                    </a:cubicBezTo>
                    <a:cubicBezTo>
                      <a:pt x="40" y="141"/>
                      <a:pt x="7" y="115"/>
                      <a:pt x="3" y="79"/>
                    </a:cubicBezTo>
                    <a:cubicBezTo>
                      <a:pt x="0" y="43"/>
                      <a:pt x="26" y="10"/>
                      <a:pt x="62" y="7"/>
                    </a:cubicBezTo>
                    <a:cubicBezTo>
                      <a:pt x="62" y="7"/>
                      <a:pt x="62" y="7"/>
                      <a:pt x="62" y="7"/>
                    </a:cubicBezTo>
                    <a:cubicBezTo>
                      <a:pt x="95" y="3"/>
                      <a:pt x="95" y="3"/>
                      <a:pt x="95" y="3"/>
                    </a:cubicBezTo>
                    <a:cubicBezTo>
                      <a:pt x="131" y="0"/>
                      <a:pt x="163" y="26"/>
                      <a:pt x="167" y="62"/>
                    </a:cubicBezTo>
                    <a:cubicBezTo>
                      <a:pt x="170" y="98"/>
                      <a:pt x="144" y="130"/>
                      <a:pt x="109" y="1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02" name="Freeform 111"/>
              <p:cNvSpPr>
                <a:spLocks/>
              </p:cNvSpPr>
              <p:nvPr/>
            </p:nvSpPr>
            <p:spPr bwMode="gray">
              <a:xfrm>
                <a:off x="2611" y="4969"/>
                <a:ext cx="397" cy="326"/>
              </a:xfrm>
              <a:custGeom>
                <a:avLst/>
                <a:gdLst>
                  <a:gd name="T0" fmla="*/ 104 w 168"/>
                  <a:gd name="T1" fmla="*/ 134 h 138"/>
                  <a:gd name="T2" fmla="*/ 71 w 168"/>
                  <a:gd name="T3" fmla="*/ 136 h 138"/>
                  <a:gd name="T4" fmla="*/ 2 w 168"/>
                  <a:gd name="T5" fmla="*/ 73 h 138"/>
                  <a:gd name="T6" fmla="*/ 64 w 168"/>
                  <a:gd name="T7" fmla="*/ 4 h 138"/>
                  <a:gd name="T8" fmla="*/ 65 w 168"/>
                  <a:gd name="T9" fmla="*/ 4 h 138"/>
                  <a:gd name="T10" fmla="*/ 98 w 168"/>
                  <a:gd name="T11" fmla="*/ 2 h 138"/>
                  <a:gd name="T12" fmla="*/ 167 w 168"/>
                  <a:gd name="T13" fmla="*/ 65 h 138"/>
                  <a:gd name="T14" fmla="*/ 104 w 168"/>
                  <a:gd name="T15" fmla="*/ 134 h 1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38">
                    <a:moveTo>
                      <a:pt x="104" y="134"/>
                    </a:moveTo>
                    <a:cubicBezTo>
                      <a:pt x="71" y="136"/>
                      <a:pt x="71" y="136"/>
                      <a:pt x="71" y="136"/>
                    </a:cubicBezTo>
                    <a:cubicBezTo>
                      <a:pt x="35" y="138"/>
                      <a:pt x="3" y="110"/>
                      <a:pt x="2" y="73"/>
                    </a:cubicBezTo>
                    <a:cubicBezTo>
                      <a:pt x="0" y="37"/>
                      <a:pt x="28" y="6"/>
                      <a:pt x="64" y="4"/>
                    </a:cubicBezTo>
                    <a:cubicBezTo>
                      <a:pt x="65" y="4"/>
                      <a:pt x="65" y="4"/>
                      <a:pt x="65" y="4"/>
                    </a:cubicBezTo>
                    <a:cubicBezTo>
                      <a:pt x="98" y="2"/>
                      <a:pt x="98" y="2"/>
                      <a:pt x="98" y="2"/>
                    </a:cubicBezTo>
                    <a:cubicBezTo>
                      <a:pt x="134" y="0"/>
                      <a:pt x="165" y="29"/>
                      <a:pt x="167" y="65"/>
                    </a:cubicBezTo>
                    <a:cubicBezTo>
                      <a:pt x="168" y="102"/>
                      <a:pt x="140" y="133"/>
                      <a:pt x="104" y="1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03" name="Freeform 112"/>
              <p:cNvSpPr>
                <a:spLocks/>
              </p:cNvSpPr>
              <p:nvPr/>
            </p:nvSpPr>
            <p:spPr bwMode="gray">
              <a:xfrm>
                <a:off x="2049" y="4988"/>
                <a:ext cx="395" cy="316"/>
              </a:xfrm>
              <a:custGeom>
                <a:avLst/>
                <a:gdLst>
                  <a:gd name="T0" fmla="*/ 100 w 167"/>
                  <a:gd name="T1" fmla="*/ 134 h 134"/>
                  <a:gd name="T2" fmla="*/ 67 w 167"/>
                  <a:gd name="T3" fmla="*/ 134 h 134"/>
                  <a:gd name="T4" fmla="*/ 0 w 167"/>
                  <a:gd name="T5" fmla="*/ 67 h 134"/>
                  <a:gd name="T6" fmla="*/ 67 w 167"/>
                  <a:gd name="T7" fmla="*/ 0 h 134"/>
                  <a:gd name="T8" fmla="*/ 67 w 167"/>
                  <a:gd name="T9" fmla="*/ 0 h 134"/>
                  <a:gd name="T10" fmla="*/ 67 w 167"/>
                  <a:gd name="T11" fmla="*/ 0 h 134"/>
                  <a:gd name="T12" fmla="*/ 100 w 167"/>
                  <a:gd name="T13" fmla="*/ 0 h 134"/>
                  <a:gd name="T14" fmla="*/ 100 w 167"/>
                  <a:gd name="T15" fmla="*/ 0 h 134"/>
                  <a:gd name="T16" fmla="*/ 167 w 167"/>
                  <a:gd name="T17" fmla="*/ 67 h 134"/>
                  <a:gd name="T18" fmla="*/ 100 w 167"/>
                  <a:gd name="T19"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34">
                    <a:moveTo>
                      <a:pt x="100" y="134"/>
                    </a:moveTo>
                    <a:cubicBezTo>
                      <a:pt x="67" y="134"/>
                      <a:pt x="67" y="134"/>
                      <a:pt x="67" y="134"/>
                    </a:cubicBezTo>
                    <a:cubicBezTo>
                      <a:pt x="30" y="134"/>
                      <a:pt x="0" y="104"/>
                      <a:pt x="0" y="67"/>
                    </a:cubicBezTo>
                    <a:cubicBezTo>
                      <a:pt x="0" y="30"/>
                      <a:pt x="30" y="0"/>
                      <a:pt x="67" y="0"/>
                    </a:cubicBezTo>
                    <a:cubicBezTo>
                      <a:pt x="67" y="0"/>
                      <a:pt x="67" y="0"/>
                      <a:pt x="67" y="0"/>
                    </a:cubicBezTo>
                    <a:cubicBezTo>
                      <a:pt x="67" y="0"/>
                      <a:pt x="67" y="0"/>
                      <a:pt x="67" y="0"/>
                    </a:cubicBezTo>
                    <a:cubicBezTo>
                      <a:pt x="100" y="0"/>
                      <a:pt x="100" y="0"/>
                      <a:pt x="100" y="0"/>
                    </a:cubicBezTo>
                    <a:cubicBezTo>
                      <a:pt x="100" y="0"/>
                      <a:pt x="100" y="0"/>
                      <a:pt x="100" y="0"/>
                    </a:cubicBezTo>
                    <a:cubicBezTo>
                      <a:pt x="137" y="0"/>
                      <a:pt x="167" y="30"/>
                      <a:pt x="167" y="67"/>
                    </a:cubicBezTo>
                    <a:cubicBezTo>
                      <a:pt x="167" y="104"/>
                      <a:pt x="137" y="134"/>
                      <a:pt x="100" y="1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04" name="Freeform 113"/>
              <p:cNvSpPr>
                <a:spLocks/>
              </p:cNvSpPr>
              <p:nvPr/>
            </p:nvSpPr>
            <p:spPr bwMode="gray">
              <a:xfrm>
                <a:off x="1482" y="4971"/>
                <a:ext cx="400" cy="324"/>
              </a:xfrm>
              <a:custGeom>
                <a:avLst/>
                <a:gdLst>
                  <a:gd name="T0" fmla="*/ 98 w 169"/>
                  <a:gd name="T1" fmla="*/ 135 h 137"/>
                  <a:gd name="T2" fmla="*/ 65 w 169"/>
                  <a:gd name="T3" fmla="*/ 134 h 137"/>
                  <a:gd name="T4" fmla="*/ 2 w 169"/>
                  <a:gd name="T5" fmla="*/ 64 h 137"/>
                  <a:gd name="T6" fmla="*/ 72 w 169"/>
                  <a:gd name="T7" fmla="*/ 1 h 137"/>
                  <a:gd name="T8" fmla="*/ 104 w 169"/>
                  <a:gd name="T9" fmla="*/ 3 h 137"/>
                  <a:gd name="T10" fmla="*/ 168 w 169"/>
                  <a:gd name="T11" fmla="*/ 72 h 137"/>
                  <a:gd name="T12" fmla="*/ 98 w 169"/>
                  <a:gd name="T13" fmla="*/ 135 h 137"/>
                </a:gdLst>
                <a:ahLst/>
                <a:cxnLst>
                  <a:cxn ang="0">
                    <a:pos x="T0" y="T1"/>
                  </a:cxn>
                  <a:cxn ang="0">
                    <a:pos x="T2" y="T3"/>
                  </a:cxn>
                  <a:cxn ang="0">
                    <a:pos x="T4" y="T5"/>
                  </a:cxn>
                  <a:cxn ang="0">
                    <a:pos x="T6" y="T7"/>
                  </a:cxn>
                  <a:cxn ang="0">
                    <a:pos x="T8" y="T9"/>
                  </a:cxn>
                  <a:cxn ang="0">
                    <a:pos x="T10" y="T11"/>
                  </a:cxn>
                  <a:cxn ang="0">
                    <a:pos x="T12" y="T13"/>
                  </a:cxn>
                </a:cxnLst>
                <a:rect l="0" t="0" r="r" b="b"/>
                <a:pathLst>
                  <a:path w="169" h="137">
                    <a:moveTo>
                      <a:pt x="98" y="135"/>
                    </a:moveTo>
                    <a:cubicBezTo>
                      <a:pt x="65" y="134"/>
                      <a:pt x="65" y="134"/>
                      <a:pt x="65" y="134"/>
                    </a:cubicBezTo>
                    <a:cubicBezTo>
                      <a:pt x="29" y="132"/>
                      <a:pt x="0" y="101"/>
                      <a:pt x="2" y="64"/>
                    </a:cubicBezTo>
                    <a:cubicBezTo>
                      <a:pt x="4" y="28"/>
                      <a:pt x="35" y="0"/>
                      <a:pt x="72" y="1"/>
                    </a:cubicBezTo>
                    <a:cubicBezTo>
                      <a:pt x="104" y="3"/>
                      <a:pt x="104" y="3"/>
                      <a:pt x="104" y="3"/>
                    </a:cubicBezTo>
                    <a:cubicBezTo>
                      <a:pt x="141" y="5"/>
                      <a:pt x="169" y="36"/>
                      <a:pt x="168" y="72"/>
                    </a:cubicBezTo>
                    <a:cubicBezTo>
                      <a:pt x="166" y="109"/>
                      <a:pt x="135" y="137"/>
                      <a:pt x="98"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05" name="Freeform 114"/>
              <p:cNvSpPr>
                <a:spLocks/>
              </p:cNvSpPr>
              <p:nvPr/>
            </p:nvSpPr>
            <p:spPr bwMode="gray">
              <a:xfrm>
                <a:off x="918" y="4924"/>
                <a:ext cx="404" cy="333"/>
              </a:xfrm>
              <a:custGeom>
                <a:avLst/>
                <a:gdLst>
                  <a:gd name="T0" fmla="*/ 95 w 171"/>
                  <a:gd name="T1" fmla="*/ 138 h 141"/>
                  <a:gd name="T2" fmla="*/ 63 w 171"/>
                  <a:gd name="T3" fmla="*/ 134 h 141"/>
                  <a:gd name="T4" fmla="*/ 4 w 171"/>
                  <a:gd name="T5" fmla="*/ 62 h 141"/>
                  <a:gd name="T6" fmla="*/ 76 w 171"/>
                  <a:gd name="T7" fmla="*/ 4 h 141"/>
                  <a:gd name="T8" fmla="*/ 109 w 171"/>
                  <a:gd name="T9" fmla="*/ 7 h 141"/>
                  <a:gd name="T10" fmla="*/ 168 w 171"/>
                  <a:gd name="T11" fmla="*/ 78 h 141"/>
                  <a:gd name="T12" fmla="*/ 96 w 171"/>
                  <a:gd name="T13" fmla="*/ 138 h 141"/>
                  <a:gd name="T14" fmla="*/ 95 w 171"/>
                  <a:gd name="T15" fmla="*/ 138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41">
                    <a:moveTo>
                      <a:pt x="95" y="138"/>
                    </a:moveTo>
                    <a:cubicBezTo>
                      <a:pt x="63" y="134"/>
                      <a:pt x="63" y="134"/>
                      <a:pt x="63" y="134"/>
                    </a:cubicBezTo>
                    <a:cubicBezTo>
                      <a:pt x="27" y="130"/>
                      <a:pt x="0" y="98"/>
                      <a:pt x="4" y="62"/>
                    </a:cubicBezTo>
                    <a:cubicBezTo>
                      <a:pt x="8" y="26"/>
                      <a:pt x="40" y="0"/>
                      <a:pt x="76" y="4"/>
                    </a:cubicBezTo>
                    <a:cubicBezTo>
                      <a:pt x="109" y="7"/>
                      <a:pt x="109" y="7"/>
                      <a:pt x="109" y="7"/>
                    </a:cubicBezTo>
                    <a:cubicBezTo>
                      <a:pt x="145" y="10"/>
                      <a:pt x="171" y="42"/>
                      <a:pt x="168" y="78"/>
                    </a:cubicBezTo>
                    <a:cubicBezTo>
                      <a:pt x="164" y="115"/>
                      <a:pt x="132" y="141"/>
                      <a:pt x="96" y="138"/>
                    </a:cubicBezTo>
                    <a:lnTo>
                      <a:pt x="95" y="1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06" name="Freeform 115"/>
              <p:cNvSpPr>
                <a:spLocks/>
              </p:cNvSpPr>
              <p:nvPr/>
            </p:nvSpPr>
            <p:spPr bwMode="gray">
              <a:xfrm>
                <a:off x="358" y="4849"/>
                <a:ext cx="406" cy="340"/>
              </a:xfrm>
              <a:custGeom>
                <a:avLst/>
                <a:gdLst>
                  <a:gd name="T0" fmla="*/ 92 w 172"/>
                  <a:gd name="T1" fmla="*/ 138 h 144"/>
                  <a:gd name="T2" fmla="*/ 59 w 172"/>
                  <a:gd name="T3" fmla="*/ 133 h 144"/>
                  <a:gd name="T4" fmla="*/ 6 w 172"/>
                  <a:gd name="T5" fmla="*/ 59 h 144"/>
                  <a:gd name="T6" fmla="*/ 79 w 172"/>
                  <a:gd name="T7" fmla="*/ 6 h 144"/>
                  <a:gd name="T8" fmla="*/ 80 w 172"/>
                  <a:gd name="T9" fmla="*/ 6 h 144"/>
                  <a:gd name="T10" fmla="*/ 112 w 172"/>
                  <a:gd name="T11" fmla="*/ 11 h 144"/>
                  <a:gd name="T12" fmla="*/ 112 w 172"/>
                  <a:gd name="T13" fmla="*/ 11 h 144"/>
                  <a:gd name="T14" fmla="*/ 166 w 172"/>
                  <a:gd name="T15" fmla="*/ 84 h 144"/>
                  <a:gd name="T16" fmla="*/ 93 w 172"/>
                  <a:gd name="T17" fmla="*/ 138 h 144"/>
                  <a:gd name="T18" fmla="*/ 92 w 172"/>
                  <a:gd name="T19" fmla="*/ 13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44">
                    <a:moveTo>
                      <a:pt x="92" y="138"/>
                    </a:moveTo>
                    <a:cubicBezTo>
                      <a:pt x="59" y="133"/>
                      <a:pt x="59" y="133"/>
                      <a:pt x="59" y="133"/>
                    </a:cubicBezTo>
                    <a:cubicBezTo>
                      <a:pt x="24" y="127"/>
                      <a:pt x="0" y="94"/>
                      <a:pt x="6" y="59"/>
                    </a:cubicBezTo>
                    <a:cubicBezTo>
                      <a:pt x="12" y="24"/>
                      <a:pt x="45" y="0"/>
                      <a:pt x="79" y="6"/>
                    </a:cubicBezTo>
                    <a:cubicBezTo>
                      <a:pt x="80" y="6"/>
                      <a:pt x="80" y="6"/>
                      <a:pt x="80" y="6"/>
                    </a:cubicBezTo>
                    <a:cubicBezTo>
                      <a:pt x="112" y="11"/>
                      <a:pt x="112" y="11"/>
                      <a:pt x="112" y="11"/>
                    </a:cubicBezTo>
                    <a:cubicBezTo>
                      <a:pt x="112" y="11"/>
                      <a:pt x="112" y="11"/>
                      <a:pt x="112" y="11"/>
                    </a:cubicBezTo>
                    <a:cubicBezTo>
                      <a:pt x="148" y="16"/>
                      <a:pt x="172" y="49"/>
                      <a:pt x="166" y="84"/>
                    </a:cubicBezTo>
                    <a:cubicBezTo>
                      <a:pt x="161" y="120"/>
                      <a:pt x="128" y="144"/>
                      <a:pt x="93" y="138"/>
                    </a:cubicBezTo>
                    <a:cubicBezTo>
                      <a:pt x="92" y="138"/>
                      <a:pt x="92" y="138"/>
                      <a:pt x="92" y="1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07" name="Freeform 116"/>
              <p:cNvSpPr>
                <a:spLocks/>
              </p:cNvSpPr>
              <p:nvPr/>
            </p:nvSpPr>
            <p:spPr bwMode="gray">
              <a:xfrm>
                <a:off x="-192" y="4738"/>
                <a:ext cx="401" cy="344"/>
              </a:xfrm>
              <a:custGeom>
                <a:avLst/>
                <a:gdLst>
                  <a:gd name="T0" fmla="*/ 86 w 170"/>
                  <a:gd name="T1" fmla="*/ 138 h 146"/>
                  <a:gd name="T2" fmla="*/ 54 w 170"/>
                  <a:gd name="T3" fmla="*/ 130 h 146"/>
                  <a:gd name="T4" fmla="*/ 8 w 170"/>
                  <a:gd name="T5" fmla="*/ 54 h 146"/>
                  <a:gd name="T6" fmla="*/ 82 w 170"/>
                  <a:gd name="T7" fmla="*/ 8 h 146"/>
                  <a:gd name="T8" fmla="*/ 83 w 170"/>
                  <a:gd name="T9" fmla="*/ 8 h 146"/>
                  <a:gd name="T10" fmla="*/ 115 w 170"/>
                  <a:gd name="T11" fmla="*/ 15 h 146"/>
                  <a:gd name="T12" fmla="*/ 115 w 170"/>
                  <a:gd name="T13" fmla="*/ 15 h 146"/>
                  <a:gd name="T14" fmla="*/ 162 w 170"/>
                  <a:gd name="T15" fmla="*/ 90 h 146"/>
                  <a:gd name="T16" fmla="*/ 87 w 170"/>
                  <a:gd name="T17" fmla="*/ 138 h 146"/>
                  <a:gd name="T18" fmla="*/ 86 w 170"/>
                  <a:gd name="T19" fmla="*/ 13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46">
                    <a:moveTo>
                      <a:pt x="86" y="138"/>
                    </a:moveTo>
                    <a:cubicBezTo>
                      <a:pt x="54" y="130"/>
                      <a:pt x="54" y="130"/>
                      <a:pt x="54" y="130"/>
                    </a:cubicBezTo>
                    <a:cubicBezTo>
                      <a:pt x="20" y="121"/>
                      <a:pt x="0" y="88"/>
                      <a:pt x="8" y="54"/>
                    </a:cubicBezTo>
                    <a:cubicBezTo>
                      <a:pt x="16" y="21"/>
                      <a:pt x="49" y="0"/>
                      <a:pt x="82" y="8"/>
                    </a:cubicBezTo>
                    <a:cubicBezTo>
                      <a:pt x="83" y="8"/>
                      <a:pt x="83" y="8"/>
                      <a:pt x="83" y="8"/>
                    </a:cubicBezTo>
                    <a:cubicBezTo>
                      <a:pt x="115" y="15"/>
                      <a:pt x="115" y="15"/>
                      <a:pt x="115" y="15"/>
                    </a:cubicBezTo>
                    <a:cubicBezTo>
                      <a:pt x="115" y="15"/>
                      <a:pt x="115" y="15"/>
                      <a:pt x="115" y="15"/>
                    </a:cubicBezTo>
                    <a:cubicBezTo>
                      <a:pt x="149" y="23"/>
                      <a:pt x="170" y="57"/>
                      <a:pt x="162" y="90"/>
                    </a:cubicBezTo>
                    <a:cubicBezTo>
                      <a:pt x="155" y="124"/>
                      <a:pt x="121" y="146"/>
                      <a:pt x="87" y="138"/>
                    </a:cubicBezTo>
                    <a:cubicBezTo>
                      <a:pt x="87" y="138"/>
                      <a:pt x="86" y="138"/>
                      <a:pt x="86" y="1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08" name="Freeform 117"/>
              <p:cNvSpPr>
                <a:spLocks/>
              </p:cNvSpPr>
              <p:nvPr/>
            </p:nvSpPr>
            <p:spPr bwMode="gray">
              <a:xfrm>
                <a:off x="-733" y="4584"/>
                <a:ext cx="397" cy="345"/>
              </a:xfrm>
              <a:custGeom>
                <a:avLst/>
                <a:gdLst>
                  <a:gd name="T0" fmla="*/ 80 w 168"/>
                  <a:gd name="T1" fmla="*/ 135 h 146"/>
                  <a:gd name="T2" fmla="*/ 48 w 168"/>
                  <a:gd name="T3" fmla="*/ 124 h 146"/>
                  <a:gd name="T4" fmla="*/ 11 w 168"/>
                  <a:gd name="T5" fmla="*/ 47 h 146"/>
                  <a:gd name="T6" fmla="*/ 87 w 168"/>
                  <a:gd name="T7" fmla="*/ 10 h 146"/>
                  <a:gd name="T8" fmla="*/ 88 w 168"/>
                  <a:gd name="T9" fmla="*/ 10 h 146"/>
                  <a:gd name="T10" fmla="*/ 119 w 168"/>
                  <a:gd name="T11" fmla="*/ 20 h 146"/>
                  <a:gd name="T12" fmla="*/ 119 w 168"/>
                  <a:gd name="T13" fmla="*/ 20 h 146"/>
                  <a:gd name="T14" fmla="*/ 158 w 168"/>
                  <a:gd name="T15" fmla="*/ 97 h 146"/>
                  <a:gd name="T16" fmla="*/ 81 w 168"/>
                  <a:gd name="T17" fmla="*/ 136 h 146"/>
                  <a:gd name="T18" fmla="*/ 80 w 168"/>
                  <a:gd name="T19" fmla="*/ 13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46">
                    <a:moveTo>
                      <a:pt x="80" y="135"/>
                    </a:moveTo>
                    <a:cubicBezTo>
                      <a:pt x="48" y="124"/>
                      <a:pt x="48" y="124"/>
                      <a:pt x="48" y="124"/>
                    </a:cubicBezTo>
                    <a:cubicBezTo>
                      <a:pt x="17" y="113"/>
                      <a:pt x="0" y="79"/>
                      <a:pt x="11" y="47"/>
                    </a:cubicBezTo>
                    <a:cubicBezTo>
                      <a:pt x="22" y="16"/>
                      <a:pt x="56" y="0"/>
                      <a:pt x="87" y="10"/>
                    </a:cubicBezTo>
                    <a:cubicBezTo>
                      <a:pt x="88" y="10"/>
                      <a:pt x="88" y="10"/>
                      <a:pt x="88" y="10"/>
                    </a:cubicBezTo>
                    <a:cubicBezTo>
                      <a:pt x="119" y="20"/>
                      <a:pt x="119" y="20"/>
                      <a:pt x="119" y="20"/>
                    </a:cubicBezTo>
                    <a:cubicBezTo>
                      <a:pt x="119" y="20"/>
                      <a:pt x="119" y="20"/>
                      <a:pt x="119" y="20"/>
                    </a:cubicBezTo>
                    <a:cubicBezTo>
                      <a:pt x="151" y="31"/>
                      <a:pt x="168" y="65"/>
                      <a:pt x="158" y="97"/>
                    </a:cubicBezTo>
                    <a:cubicBezTo>
                      <a:pt x="147" y="129"/>
                      <a:pt x="113" y="146"/>
                      <a:pt x="81" y="136"/>
                    </a:cubicBezTo>
                    <a:cubicBezTo>
                      <a:pt x="81" y="136"/>
                      <a:pt x="80" y="135"/>
                      <a:pt x="80" y="1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09" name="Freeform 118"/>
              <p:cNvSpPr>
                <a:spLocks/>
              </p:cNvSpPr>
              <p:nvPr/>
            </p:nvSpPr>
            <p:spPr bwMode="gray">
              <a:xfrm>
                <a:off x="-1244" y="4364"/>
                <a:ext cx="381" cy="348"/>
              </a:xfrm>
              <a:custGeom>
                <a:avLst/>
                <a:gdLst>
                  <a:gd name="T0" fmla="*/ 68 w 161"/>
                  <a:gd name="T1" fmla="*/ 132 h 147"/>
                  <a:gd name="T2" fmla="*/ 53 w 161"/>
                  <a:gd name="T3" fmla="*/ 124 h 147"/>
                  <a:gd name="T4" fmla="*/ 38 w 161"/>
                  <a:gd name="T5" fmla="*/ 116 h 147"/>
                  <a:gd name="T6" fmla="*/ 15 w 161"/>
                  <a:gd name="T7" fmla="*/ 38 h 147"/>
                  <a:gd name="T8" fmla="*/ 91 w 161"/>
                  <a:gd name="T9" fmla="*/ 15 h 147"/>
                  <a:gd name="T10" fmla="*/ 92 w 161"/>
                  <a:gd name="T11" fmla="*/ 15 h 147"/>
                  <a:gd name="T12" fmla="*/ 106 w 161"/>
                  <a:gd name="T13" fmla="*/ 22 h 147"/>
                  <a:gd name="T14" fmla="*/ 120 w 161"/>
                  <a:gd name="T15" fmla="*/ 29 h 147"/>
                  <a:gd name="T16" fmla="*/ 121 w 161"/>
                  <a:gd name="T17" fmla="*/ 29 h 147"/>
                  <a:gd name="T18" fmla="*/ 147 w 161"/>
                  <a:gd name="T19" fmla="*/ 107 h 147"/>
                  <a:gd name="T20" fmla="*/ 69 w 161"/>
                  <a:gd name="T21" fmla="*/ 133 h 147"/>
                  <a:gd name="T22" fmla="*/ 68 w 161"/>
                  <a:gd name="T23" fmla="*/ 13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147">
                    <a:moveTo>
                      <a:pt x="68" y="132"/>
                    </a:moveTo>
                    <a:cubicBezTo>
                      <a:pt x="53" y="124"/>
                      <a:pt x="53" y="124"/>
                      <a:pt x="53" y="124"/>
                    </a:cubicBezTo>
                    <a:cubicBezTo>
                      <a:pt x="38" y="116"/>
                      <a:pt x="38" y="116"/>
                      <a:pt x="38" y="116"/>
                    </a:cubicBezTo>
                    <a:cubicBezTo>
                      <a:pt x="10" y="101"/>
                      <a:pt x="0" y="66"/>
                      <a:pt x="15" y="38"/>
                    </a:cubicBezTo>
                    <a:cubicBezTo>
                      <a:pt x="30" y="11"/>
                      <a:pt x="64" y="0"/>
                      <a:pt x="91" y="15"/>
                    </a:cubicBezTo>
                    <a:cubicBezTo>
                      <a:pt x="92" y="15"/>
                      <a:pt x="92" y="15"/>
                      <a:pt x="92" y="15"/>
                    </a:cubicBezTo>
                    <a:cubicBezTo>
                      <a:pt x="106" y="22"/>
                      <a:pt x="106" y="22"/>
                      <a:pt x="106" y="22"/>
                    </a:cubicBezTo>
                    <a:cubicBezTo>
                      <a:pt x="120" y="29"/>
                      <a:pt x="120" y="29"/>
                      <a:pt x="120" y="29"/>
                    </a:cubicBezTo>
                    <a:cubicBezTo>
                      <a:pt x="121" y="29"/>
                      <a:pt x="121" y="29"/>
                      <a:pt x="121" y="29"/>
                    </a:cubicBezTo>
                    <a:cubicBezTo>
                      <a:pt x="149" y="44"/>
                      <a:pt x="161" y="78"/>
                      <a:pt x="147" y="107"/>
                    </a:cubicBezTo>
                    <a:cubicBezTo>
                      <a:pt x="133" y="136"/>
                      <a:pt x="98" y="147"/>
                      <a:pt x="69" y="133"/>
                    </a:cubicBezTo>
                    <a:cubicBezTo>
                      <a:pt x="69" y="133"/>
                      <a:pt x="68" y="133"/>
                      <a:pt x="68" y="1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10" name="Freeform 119"/>
              <p:cNvSpPr>
                <a:spLocks/>
              </p:cNvSpPr>
              <p:nvPr/>
            </p:nvSpPr>
            <p:spPr bwMode="gray">
              <a:xfrm>
                <a:off x="-1680" y="4038"/>
                <a:ext cx="340" cy="343"/>
              </a:xfrm>
              <a:custGeom>
                <a:avLst/>
                <a:gdLst>
                  <a:gd name="T0" fmla="*/ 44 w 144"/>
                  <a:gd name="T1" fmla="*/ 122 h 145"/>
                  <a:gd name="T2" fmla="*/ 38 w 144"/>
                  <a:gd name="T3" fmla="*/ 116 h 145"/>
                  <a:gd name="T4" fmla="*/ 32 w 144"/>
                  <a:gd name="T5" fmla="*/ 109 h 145"/>
                  <a:gd name="T6" fmla="*/ 20 w 144"/>
                  <a:gd name="T7" fmla="*/ 95 h 145"/>
                  <a:gd name="T8" fmla="*/ 27 w 144"/>
                  <a:gd name="T9" fmla="*/ 19 h 145"/>
                  <a:gd name="T10" fmla="*/ 101 w 144"/>
                  <a:gd name="T11" fmla="*/ 24 h 145"/>
                  <a:gd name="T12" fmla="*/ 102 w 144"/>
                  <a:gd name="T13" fmla="*/ 25 h 145"/>
                  <a:gd name="T14" fmla="*/ 112 w 144"/>
                  <a:gd name="T15" fmla="*/ 36 h 145"/>
                  <a:gd name="T16" fmla="*/ 116 w 144"/>
                  <a:gd name="T17" fmla="*/ 40 h 145"/>
                  <a:gd name="T18" fmla="*/ 122 w 144"/>
                  <a:gd name="T19" fmla="*/ 46 h 145"/>
                  <a:gd name="T20" fmla="*/ 122 w 144"/>
                  <a:gd name="T21" fmla="*/ 123 h 145"/>
                  <a:gd name="T22" fmla="*/ 45 w 144"/>
                  <a:gd name="T23" fmla="*/ 124 h 145"/>
                  <a:gd name="T24" fmla="*/ 44 w 144"/>
                  <a:gd name="T25" fmla="*/ 1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5">
                    <a:moveTo>
                      <a:pt x="44" y="122"/>
                    </a:moveTo>
                    <a:cubicBezTo>
                      <a:pt x="38" y="116"/>
                      <a:pt x="38" y="116"/>
                      <a:pt x="38" y="116"/>
                    </a:cubicBezTo>
                    <a:cubicBezTo>
                      <a:pt x="32" y="109"/>
                      <a:pt x="32" y="109"/>
                      <a:pt x="32" y="109"/>
                    </a:cubicBezTo>
                    <a:cubicBezTo>
                      <a:pt x="28" y="104"/>
                      <a:pt x="24" y="100"/>
                      <a:pt x="20" y="95"/>
                    </a:cubicBezTo>
                    <a:cubicBezTo>
                      <a:pt x="0" y="72"/>
                      <a:pt x="4" y="38"/>
                      <a:pt x="27" y="19"/>
                    </a:cubicBezTo>
                    <a:cubicBezTo>
                      <a:pt x="49" y="0"/>
                      <a:pt x="82" y="3"/>
                      <a:pt x="101" y="24"/>
                    </a:cubicBezTo>
                    <a:cubicBezTo>
                      <a:pt x="102" y="25"/>
                      <a:pt x="102" y="25"/>
                      <a:pt x="102" y="25"/>
                    </a:cubicBezTo>
                    <a:cubicBezTo>
                      <a:pt x="105" y="29"/>
                      <a:pt x="108" y="32"/>
                      <a:pt x="112" y="36"/>
                    </a:cubicBezTo>
                    <a:cubicBezTo>
                      <a:pt x="116" y="40"/>
                      <a:pt x="116" y="40"/>
                      <a:pt x="116" y="40"/>
                    </a:cubicBezTo>
                    <a:cubicBezTo>
                      <a:pt x="122" y="46"/>
                      <a:pt x="122" y="46"/>
                      <a:pt x="122" y="46"/>
                    </a:cubicBezTo>
                    <a:cubicBezTo>
                      <a:pt x="143" y="67"/>
                      <a:pt x="144" y="102"/>
                      <a:pt x="122" y="123"/>
                    </a:cubicBezTo>
                    <a:cubicBezTo>
                      <a:pt x="101" y="145"/>
                      <a:pt x="67" y="145"/>
                      <a:pt x="45" y="124"/>
                    </a:cubicBezTo>
                    <a:cubicBezTo>
                      <a:pt x="45" y="123"/>
                      <a:pt x="44" y="123"/>
                      <a:pt x="44"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11" name="Freeform 120"/>
              <p:cNvSpPr>
                <a:spLocks/>
              </p:cNvSpPr>
              <p:nvPr/>
            </p:nvSpPr>
            <p:spPr bwMode="gray">
              <a:xfrm>
                <a:off x="5375" y="-1534"/>
                <a:ext cx="945" cy="6184"/>
              </a:xfrm>
              <a:custGeom>
                <a:avLst/>
                <a:gdLst>
                  <a:gd name="T0" fmla="*/ 0 w 400"/>
                  <a:gd name="T1" fmla="*/ 2618 h 2618"/>
                  <a:gd name="T2" fmla="*/ 154 w 400"/>
                  <a:gd name="T3" fmla="*/ 2518 h 2618"/>
                  <a:gd name="T4" fmla="*/ 275 w 400"/>
                  <a:gd name="T5" fmla="*/ 2390 h 2618"/>
                  <a:gd name="T6" fmla="*/ 305 w 400"/>
                  <a:gd name="T7" fmla="*/ 2315 h 2618"/>
                  <a:gd name="T8" fmla="*/ 308 w 400"/>
                  <a:gd name="T9" fmla="*/ 2276 h 2618"/>
                  <a:gd name="T10" fmla="*/ 306 w 400"/>
                  <a:gd name="T11" fmla="*/ 2231 h 2618"/>
                  <a:gd name="T12" fmla="*/ 298 w 400"/>
                  <a:gd name="T13" fmla="*/ 2046 h 2618"/>
                  <a:gd name="T14" fmla="*/ 283 w 400"/>
                  <a:gd name="T15" fmla="*/ 1309 h 2618"/>
                  <a:gd name="T16" fmla="*/ 288 w 400"/>
                  <a:gd name="T17" fmla="*/ 572 h 2618"/>
                  <a:gd name="T18" fmla="*/ 293 w 400"/>
                  <a:gd name="T19" fmla="*/ 388 h 2618"/>
                  <a:gd name="T20" fmla="*/ 294 w 400"/>
                  <a:gd name="T21" fmla="*/ 342 h 2618"/>
                  <a:gd name="T22" fmla="*/ 292 w 400"/>
                  <a:gd name="T23" fmla="*/ 307 h 2618"/>
                  <a:gd name="T24" fmla="*/ 265 w 400"/>
                  <a:gd name="T25" fmla="*/ 235 h 2618"/>
                  <a:gd name="T26" fmla="*/ 149 w 400"/>
                  <a:gd name="T27" fmla="*/ 107 h 2618"/>
                  <a:gd name="T28" fmla="*/ 114 w 400"/>
                  <a:gd name="T29" fmla="*/ 79 h 2618"/>
                  <a:gd name="T30" fmla="*/ 77 w 400"/>
                  <a:gd name="T31" fmla="*/ 52 h 2618"/>
                  <a:gd name="T32" fmla="*/ 0 w 400"/>
                  <a:gd name="T33" fmla="*/ 0 h 2618"/>
                  <a:gd name="T34" fmla="*/ 89 w 400"/>
                  <a:gd name="T35" fmla="*/ 30 h 2618"/>
                  <a:gd name="T36" fmla="*/ 175 w 400"/>
                  <a:gd name="T37" fmla="*/ 69 h 2618"/>
                  <a:gd name="T38" fmla="*/ 256 w 400"/>
                  <a:gd name="T39" fmla="*/ 121 h 2618"/>
                  <a:gd name="T40" fmla="*/ 328 w 400"/>
                  <a:gd name="T41" fmla="*/ 191 h 2618"/>
                  <a:gd name="T42" fmla="*/ 378 w 400"/>
                  <a:gd name="T43" fmla="*/ 285 h 2618"/>
                  <a:gd name="T44" fmla="*/ 388 w 400"/>
                  <a:gd name="T45" fmla="*/ 341 h 2618"/>
                  <a:gd name="T46" fmla="*/ 389 w 400"/>
                  <a:gd name="T47" fmla="*/ 388 h 2618"/>
                  <a:gd name="T48" fmla="*/ 394 w 400"/>
                  <a:gd name="T49" fmla="*/ 572 h 2618"/>
                  <a:gd name="T50" fmla="*/ 399 w 400"/>
                  <a:gd name="T51" fmla="*/ 1309 h 2618"/>
                  <a:gd name="T52" fmla="*/ 384 w 400"/>
                  <a:gd name="T53" fmla="*/ 2046 h 2618"/>
                  <a:gd name="T54" fmla="*/ 376 w 400"/>
                  <a:gd name="T55" fmla="*/ 2231 h 2618"/>
                  <a:gd name="T56" fmla="*/ 374 w 400"/>
                  <a:gd name="T57" fmla="*/ 2277 h 2618"/>
                  <a:gd name="T58" fmla="*/ 365 w 400"/>
                  <a:gd name="T59" fmla="*/ 2330 h 2618"/>
                  <a:gd name="T60" fmla="*/ 318 w 400"/>
                  <a:gd name="T61" fmla="*/ 2420 h 2618"/>
                  <a:gd name="T62" fmla="*/ 249 w 400"/>
                  <a:gd name="T63" fmla="*/ 2489 h 2618"/>
                  <a:gd name="T64" fmla="*/ 170 w 400"/>
                  <a:gd name="T65" fmla="*/ 2542 h 2618"/>
                  <a:gd name="T66" fmla="*/ 0 w 400"/>
                  <a:gd name="T67" fmla="*/ 2618 h 2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0" h="2618">
                    <a:moveTo>
                      <a:pt x="0" y="2618"/>
                    </a:moveTo>
                    <a:cubicBezTo>
                      <a:pt x="54" y="2588"/>
                      <a:pt x="106" y="2555"/>
                      <a:pt x="154" y="2518"/>
                    </a:cubicBezTo>
                    <a:cubicBezTo>
                      <a:pt x="201" y="2481"/>
                      <a:pt x="245" y="2439"/>
                      <a:pt x="275" y="2390"/>
                    </a:cubicBezTo>
                    <a:cubicBezTo>
                      <a:pt x="290" y="2366"/>
                      <a:pt x="300" y="2341"/>
                      <a:pt x="305" y="2315"/>
                    </a:cubicBezTo>
                    <a:cubicBezTo>
                      <a:pt x="307" y="2302"/>
                      <a:pt x="308" y="2289"/>
                      <a:pt x="308" y="2276"/>
                    </a:cubicBezTo>
                    <a:cubicBezTo>
                      <a:pt x="306" y="2231"/>
                      <a:pt x="306" y="2231"/>
                      <a:pt x="306" y="2231"/>
                    </a:cubicBezTo>
                    <a:cubicBezTo>
                      <a:pt x="303" y="2169"/>
                      <a:pt x="300" y="2108"/>
                      <a:pt x="298" y="2046"/>
                    </a:cubicBezTo>
                    <a:cubicBezTo>
                      <a:pt x="289" y="1801"/>
                      <a:pt x="285" y="1555"/>
                      <a:pt x="283" y="1309"/>
                    </a:cubicBezTo>
                    <a:cubicBezTo>
                      <a:pt x="282" y="1063"/>
                      <a:pt x="283" y="818"/>
                      <a:pt x="288" y="572"/>
                    </a:cubicBezTo>
                    <a:cubicBezTo>
                      <a:pt x="293" y="388"/>
                      <a:pt x="293" y="388"/>
                      <a:pt x="293" y="388"/>
                    </a:cubicBezTo>
                    <a:cubicBezTo>
                      <a:pt x="294" y="342"/>
                      <a:pt x="294" y="342"/>
                      <a:pt x="294" y="342"/>
                    </a:cubicBezTo>
                    <a:cubicBezTo>
                      <a:pt x="295" y="330"/>
                      <a:pt x="294" y="319"/>
                      <a:pt x="292" y="307"/>
                    </a:cubicBezTo>
                    <a:cubicBezTo>
                      <a:pt x="288" y="283"/>
                      <a:pt x="278" y="258"/>
                      <a:pt x="265" y="235"/>
                    </a:cubicBezTo>
                    <a:cubicBezTo>
                      <a:pt x="237" y="188"/>
                      <a:pt x="195" y="145"/>
                      <a:pt x="149" y="107"/>
                    </a:cubicBezTo>
                    <a:cubicBezTo>
                      <a:pt x="138" y="98"/>
                      <a:pt x="126" y="88"/>
                      <a:pt x="114" y="79"/>
                    </a:cubicBezTo>
                    <a:cubicBezTo>
                      <a:pt x="102" y="70"/>
                      <a:pt x="90" y="61"/>
                      <a:pt x="77" y="52"/>
                    </a:cubicBezTo>
                    <a:cubicBezTo>
                      <a:pt x="52" y="35"/>
                      <a:pt x="26" y="17"/>
                      <a:pt x="0" y="0"/>
                    </a:cubicBezTo>
                    <a:cubicBezTo>
                      <a:pt x="30" y="9"/>
                      <a:pt x="60" y="18"/>
                      <a:pt x="89" y="30"/>
                    </a:cubicBezTo>
                    <a:cubicBezTo>
                      <a:pt x="118" y="41"/>
                      <a:pt x="147" y="54"/>
                      <a:pt x="175" y="69"/>
                    </a:cubicBezTo>
                    <a:cubicBezTo>
                      <a:pt x="203" y="84"/>
                      <a:pt x="230" y="101"/>
                      <a:pt x="256" y="121"/>
                    </a:cubicBezTo>
                    <a:cubicBezTo>
                      <a:pt x="282" y="141"/>
                      <a:pt x="306" y="164"/>
                      <a:pt x="328" y="191"/>
                    </a:cubicBezTo>
                    <a:cubicBezTo>
                      <a:pt x="349" y="218"/>
                      <a:pt x="367" y="250"/>
                      <a:pt x="378" y="285"/>
                    </a:cubicBezTo>
                    <a:cubicBezTo>
                      <a:pt x="384" y="303"/>
                      <a:pt x="387" y="322"/>
                      <a:pt x="388" y="341"/>
                    </a:cubicBezTo>
                    <a:cubicBezTo>
                      <a:pt x="389" y="388"/>
                      <a:pt x="389" y="388"/>
                      <a:pt x="389" y="388"/>
                    </a:cubicBezTo>
                    <a:cubicBezTo>
                      <a:pt x="394" y="572"/>
                      <a:pt x="394" y="572"/>
                      <a:pt x="394" y="572"/>
                    </a:cubicBezTo>
                    <a:cubicBezTo>
                      <a:pt x="399" y="818"/>
                      <a:pt x="400" y="1063"/>
                      <a:pt x="399" y="1309"/>
                    </a:cubicBezTo>
                    <a:cubicBezTo>
                      <a:pt x="397" y="1555"/>
                      <a:pt x="393" y="1801"/>
                      <a:pt x="384" y="2046"/>
                    </a:cubicBezTo>
                    <a:cubicBezTo>
                      <a:pt x="382" y="2108"/>
                      <a:pt x="379" y="2169"/>
                      <a:pt x="376" y="2231"/>
                    </a:cubicBezTo>
                    <a:cubicBezTo>
                      <a:pt x="374" y="2277"/>
                      <a:pt x="374" y="2277"/>
                      <a:pt x="374" y="2277"/>
                    </a:cubicBezTo>
                    <a:cubicBezTo>
                      <a:pt x="373" y="2295"/>
                      <a:pt x="370" y="2313"/>
                      <a:pt x="365" y="2330"/>
                    </a:cubicBezTo>
                    <a:cubicBezTo>
                      <a:pt x="355" y="2364"/>
                      <a:pt x="338" y="2394"/>
                      <a:pt x="318" y="2420"/>
                    </a:cubicBezTo>
                    <a:cubicBezTo>
                      <a:pt x="297" y="2447"/>
                      <a:pt x="274" y="2469"/>
                      <a:pt x="249" y="2489"/>
                    </a:cubicBezTo>
                    <a:cubicBezTo>
                      <a:pt x="224" y="2509"/>
                      <a:pt x="197" y="2527"/>
                      <a:pt x="170" y="2542"/>
                    </a:cubicBezTo>
                    <a:cubicBezTo>
                      <a:pt x="116" y="2573"/>
                      <a:pt x="59" y="2598"/>
                      <a:pt x="0" y="26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12" name="Freeform 121"/>
              <p:cNvSpPr>
                <a:spLocks/>
              </p:cNvSpPr>
              <p:nvPr/>
            </p:nvSpPr>
            <p:spPr bwMode="gray">
              <a:xfrm>
                <a:off x="-1832" y="-1534"/>
                <a:ext cx="945" cy="6184"/>
              </a:xfrm>
              <a:custGeom>
                <a:avLst/>
                <a:gdLst>
                  <a:gd name="T0" fmla="*/ 400 w 400"/>
                  <a:gd name="T1" fmla="*/ 0 h 2618"/>
                  <a:gd name="T2" fmla="*/ 324 w 400"/>
                  <a:gd name="T3" fmla="*/ 52 h 2618"/>
                  <a:gd name="T4" fmla="*/ 287 w 400"/>
                  <a:gd name="T5" fmla="*/ 79 h 2618"/>
                  <a:gd name="T6" fmla="*/ 251 w 400"/>
                  <a:gd name="T7" fmla="*/ 107 h 2618"/>
                  <a:gd name="T8" fmla="*/ 136 w 400"/>
                  <a:gd name="T9" fmla="*/ 235 h 2618"/>
                  <a:gd name="T10" fmla="*/ 108 w 400"/>
                  <a:gd name="T11" fmla="*/ 307 h 2618"/>
                  <a:gd name="T12" fmla="*/ 106 w 400"/>
                  <a:gd name="T13" fmla="*/ 342 h 2618"/>
                  <a:gd name="T14" fmla="*/ 108 w 400"/>
                  <a:gd name="T15" fmla="*/ 388 h 2618"/>
                  <a:gd name="T16" fmla="*/ 112 w 400"/>
                  <a:gd name="T17" fmla="*/ 572 h 2618"/>
                  <a:gd name="T18" fmla="*/ 117 w 400"/>
                  <a:gd name="T19" fmla="*/ 1309 h 2618"/>
                  <a:gd name="T20" fmla="*/ 103 w 400"/>
                  <a:gd name="T21" fmla="*/ 2046 h 2618"/>
                  <a:gd name="T22" fmla="*/ 95 w 400"/>
                  <a:gd name="T23" fmla="*/ 2231 h 2618"/>
                  <a:gd name="T24" fmla="*/ 93 w 400"/>
                  <a:gd name="T25" fmla="*/ 2276 h 2618"/>
                  <a:gd name="T26" fmla="*/ 96 w 400"/>
                  <a:gd name="T27" fmla="*/ 2315 h 2618"/>
                  <a:gd name="T28" fmla="*/ 126 w 400"/>
                  <a:gd name="T29" fmla="*/ 2390 h 2618"/>
                  <a:gd name="T30" fmla="*/ 247 w 400"/>
                  <a:gd name="T31" fmla="*/ 2518 h 2618"/>
                  <a:gd name="T32" fmla="*/ 400 w 400"/>
                  <a:gd name="T33" fmla="*/ 2618 h 2618"/>
                  <a:gd name="T34" fmla="*/ 230 w 400"/>
                  <a:gd name="T35" fmla="*/ 2542 h 2618"/>
                  <a:gd name="T36" fmla="*/ 152 w 400"/>
                  <a:gd name="T37" fmla="*/ 2489 h 2618"/>
                  <a:gd name="T38" fmla="*/ 83 w 400"/>
                  <a:gd name="T39" fmla="*/ 2420 h 2618"/>
                  <a:gd name="T40" fmla="*/ 35 w 400"/>
                  <a:gd name="T41" fmla="*/ 2330 h 2618"/>
                  <a:gd name="T42" fmla="*/ 26 w 400"/>
                  <a:gd name="T43" fmla="*/ 2277 h 2618"/>
                  <a:gd name="T44" fmla="*/ 24 w 400"/>
                  <a:gd name="T45" fmla="*/ 2231 h 2618"/>
                  <a:gd name="T46" fmla="*/ 17 w 400"/>
                  <a:gd name="T47" fmla="*/ 2046 h 2618"/>
                  <a:gd name="T48" fmla="*/ 2 w 400"/>
                  <a:gd name="T49" fmla="*/ 1309 h 2618"/>
                  <a:gd name="T50" fmla="*/ 7 w 400"/>
                  <a:gd name="T51" fmla="*/ 572 h 2618"/>
                  <a:gd name="T52" fmla="*/ 12 w 400"/>
                  <a:gd name="T53" fmla="*/ 388 h 2618"/>
                  <a:gd name="T54" fmla="*/ 13 w 400"/>
                  <a:gd name="T55" fmla="*/ 341 h 2618"/>
                  <a:gd name="T56" fmla="*/ 23 w 400"/>
                  <a:gd name="T57" fmla="*/ 285 h 2618"/>
                  <a:gd name="T58" fmla="*/ 73 w 400"/>
                  <a:gd name="T59" fmla="*/ 191 h 2618"/>
                  <a:gd name="T60" fmla="*/ 145 w 400"/>
                  <a:gd name="T61" fmla="*/ 121 h 2618"/>
                  <a:gd name="T62" fmla="*/ 226 w 400"/>
                  <a:gd name="T63" fmla="*/ 69 h 2618"/>
                  <a:gd name="T64" fmla="*/ 312 w 400"/>
                  <a:gd name="T65" fmla="*/ 30 h 2618"/>
                  <a:gd name="T66" fmla="*/ 400 w 400"/>
                  <a:gd name="T67" fmla="*/ 0 h 2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0" h="2618">
                    <a:moveTo>
                      <a:pt x="400" y="0"/>
                    </a:moveTo>
                    <a:cubicBezTo>
                      <a:pt x="374" y="17"/>
                      <a:pt x="349" y="34"/>
                      <a:pt x="324" y="52"/>
                    </a:cubicBezTo>
                    <a:cubicBezTo>
                      <a:pt x="311" y="61"/>
                      <a:pt x="299" y="70"/>
                      <a:pt x="287" y="79"/>
                    </a:cubicBezTo>
                    <a:cubicBezTo>
                      <a:pt x="275" y="88"/>
                      <a:pt x="263" y="97"/>
                      <a:pt x="251" y="107"/>
                    </a:cubicBezTo>
                    <a:cubicBezTo>
                      <a:pt x="205" y="145"/>
                      <a:pt x="163" y="188"/>
                      <a:pt x="136" y="235"/>
                    </a:cubicBezTo>
                    <a:cubicBezTo>
                      <a:pt x="122" y="258"/>
                      <a:pt x="112" y="282"/>
                      <a:pt x="108" y="307"/>
                    </a:cubicBezTo>
                    <a:cubicBezTo>
                      <a:pt x="106" y="319"/>
                      <a:pt x="106" y="330"/>
                      <a:pt x="106" y="342"/>
                    </a:cubicBezTo>
                    <a:cubicBezTo>
                      <a:pt x="108" y="388"/>
                      <a:pt x="108" y="388"/>
                      <a:pt x="108" y="388"/>
                    </a:cubicBezTo>
                    <a:cubicBezTo>
                      <a:pt x="110" y="449"/>
                      <a:pt x="111" y="511"/>
                      <a:pt x="112" y="572"/>
                    </a:cubicBezTo>
                    <a:cubicBezTo>
                      <a:pt x="117" y="818"/>
                      <a:pt x="119" y="1063"/>
                      <a:pt x="117" y="1309"/>
                    </a:cubicBezTo>
                    <a:cubicBezTo>
                      <a:pt x="116" y="1555"/>
                      <a:pt x="111" y="1801"/>
                      <a:pt x="103" y="2046"/>
                    </a:cubicBezTo>
                    <a:cubicBezTo>
                      <a:pt x="101" y="2108"/>
                      <a:pt x="98" y="2169"/>
                      <a:pt x="95" y="2231"/>
                    </a:cubicBezTo>
                    <a:cubicBezTo>
                      <a:pt x="93" y="2276"/>
                      <a:pt x="93" y="2276"/>
                      <a:pt x="93" y="2276"/>
                    </a:cubicBezTo>
                    <a:cubicBezTo>
                      <a:pt x="92" y="2289"/>
                      <a:pt x="93" y="2302"/>
                      <a:pt x="96" y="2315"/>
                    </a:cubicBezTo>
                    <a:cubicBezTo>
                      <a:pt x="101" y="2341"/>
                      <a:pt x="111" y="2366"/>
                      <a:pt x="126" y="2390"/>
                    </a:cubicBezTo>
                    <a:cubicBezTo>
                      <a:pt x="156" y="2439"/>
                      <a:pt x="199" y="2481"/>
                      <a:pt x="247" y="2518"/>
                    </a:cubicBezTo>
                    <a:cubicBezTo>
                      <a:pt x="294" y="2555"/>
                      <a:pt x="347" y="2587"/>
                      <a:pt x="400" y="2618"/>
                    </a:cubicBezTo>
                    <a:cubicBezTo>
                      <a:pt x="342" y="2598"/>
                      <a:pt x="285" y="2574"/>
                      <a:pt x="230" y="2542"/>
                    </a:cubicBezTo>
                    <a:cubicBezTo>
                      <a:pt x="203" y="2527"/>
                      <a:pt x="177" y="2509"/>
                      <a:pt x="152" y="2489"/>
                    </a:cubicBezTo>
                    <a:cubicBezTo>
                      <a:pt x="127" y="2469"/>
                      <a:pt x="103" y="2447"/>
                      <a:pt x="83" y="2420"/>
                    </a:cubicBezTo>
                    <a:cubicBezTo>
                      <a:pt x="62" y="2394"/>
                      <a:pt x="45" y="2364"/>
                      <a:pt x="35" y="2330"/>
                    </a:cubicBezTo>
                    <a:cubicBezTo>
                      <a:pt x="30" y="2313"/>
                      <a:pt x="27" y="2295"/>
                      <a:pt x="26" y="2277"/>
                    </a:cubicBezTo>
                    <a:cubicBezTo>
                      <a:pt x="24" y="2231"/>
                      <a:pt x="24" y="2231"/>
                      <a:pt x="24" y="2231"/>
                    </a:cubicBezTo>
                    <a:cubicBezTo>
                      <a:pt x="21" y="2169"/>
                      <a:pt x="19" y="2108"/>
                      <a:pt x="17" y="2046"/>
                    </a:cubicBezTo>
                    <a:cubicBezTo>
                      <a:pt x="8" y="1801"/>
                      <a:pt x="3" y="1555"/>
                      <a:pt x="2" y="1309"/>
                    </a:cubicBezTo>
                    <a:cubicBezTo>
                      <a:pt x="0" y="1063"/>
                      <a:pt x="2" y="818"/>
                      <a:pt x="7" y="572"/>
                    </a:cubicBezTo>
                    <a:cubicBezTo>
                      <a:pt x="9" y="511"/>
                      <a:pt x="10" y="449"/>
                      <a:pt x="12" y="388"/>
                    </a:cubicBezTo>
                    <a:cubicBezTo>
                      <a:pt x="13" y="341"/>
                      <a:pt x="13" y="341"/>
                      <a:pt x="13" y="341"/>
                    </a:cubicBezTo>
                    <a:cubicBezTo>
                      <a:pt x="14" y="322"/>
                      <a:pt x="17" y="303"/>
                      <a:pt x="23" y="285"/>
                    </a:cubicBezTo>
                    <a:cubicBezTo>
                      <a:pt x="34" y="250"/>
                      <a:pt x="51" y="218"/>
                      <a:pt x="73" y="191"/>
                    </a:cubicBezTo>
                    <a:cubicBezTo>
                      <a:pt x="94" y="164"/>
                      <a:pt x="119" y="141"/>
                      <a:pt x="145" y="121"/>
                    </a:cubicBezTo>
                    <a:cubicBezTo>
                      <a:pt x="171" y="101"/>
                      <a:pt x="198" y="84"/>
                      <a:pt x="226" y="69"/>
                    </a:cubicBezTo>
                    <a:cubicBezTo>
                      <a:pt x="254" y="54"/>
                      <a:pt x="283" y="41"/>
                      <a:pt x="312" y="30"/>
                    </a:cubicBezTo>
                    <a:cubicBezTo>
                      <a:pt x="341" y="18"/>
                      <a:pt x="370" y="9"/>
                      <a:pt x="40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13" name="Freeform 122"/>
              <p:cNvSpPr>
                <a:spLocks noEditPoints="1"/>
              </p:cNvSpPr>
              <p:nvPr/>
            </p:nvSpPr>
            <p:spPr bwMode="gray">
              <a:xfrm>
                <a:off x="1270" y="-1541"/>
                <a:ext cx="1944" cy="1443"/>
              </a:xfrm>
              <a:custGeom>
                <a:avLst/>
                <a:gdLst>
                  <a:gd name="T0" fmla="*/ 813 w 823"/>
                  <a:gd name="T1" fmla="*/ 131 h 611"/>
                  <a:gd name="T2" fmla="*/ 664 w 823"/>
                  <a:gd name="T3" fmla="*/ 5 h 611"/>
                  <a:gd name="T4" fmla="*/ 535 w 823"/>
                  <a:gd name="T5" fmla="*/ 2 h 611"/>
                  <a:gd name="T6" fmla="*/ 151 w 823"/>
                  <a:gd name="T7" fmla="*/ 0 h 611"/>
                  <a:gd name="T8" fmla="*/ 55 w 823"/>
                  <a:gd name="T9" fmla="*/ 0 h 611"/>
                  <a:gd name="T10" fmla="*/ 30 w 823"/>
                  <a:gd name="T11" fmla="*/ 0 h 611"/>
                  <a:gd name="T12" fmla="*/ 10 w 823"/>
                  <a:gd name="T13" fmla="*/ 7 h 611"/>
                  <a:gd name="T14" fmla="*/ 9 w 823"/>
                  <a:gd name="T15" fmla="*/ 9 h 611"/>
                  <a:gd name="T16" fmla="*/ 15 w 823"/>
                  <a:gd name="T17" fmla="*/ 48 h 611"/>
                  <a:gd name="T18" fmla="*/ 51 w 823"/>
                  <a:gd name="T19" fmla="*/ 82 h 611"/>
                  <a:gd name="T20" fmla="*/ 207 w 823"/>
                  <a:gd name="T21" fmla="*/ 206 h 611"/>
                  <a:gd name="T22" fmla="*/ 11 w 823"/>
                  <a:gd name="T23" fmla="*/ 580 h 611"/>
                  <a:gd name="T24" fmla="*/ 4 w 823"/>
                  <a:gd name="T25" fmla="*/ 591 h 611"/>
                  <a:gd name="T26" fmla="*/ 6 w 823"/>
                  <a:gd name="T27" fmla="*/ 602 h 611"/>
                  <a:gd name="T28" fmla="*/ 16 w 823"/>
                  <a:gd name="T29" fmla="*/ 609 h 611"/>
                  <a:gd name="T30" fmla="*/ 50 w 823"/>
                  <a:gd name="T31" fmla="*/ 610 h 611"/>
                  <a:gd name="T32" fmla="*/ 169 w 823"/>
                  <a:gd name="T33" fmla="*/ 608 h 611"/>
                  <a:gd name="T34" fmla="*/ 645 w 823"/>
                  <a:gd name="T35" fmla="*/ 597 h 611"/>
                  <a:gd name="T36" fmla="*/ 169 w 823"/>
                  <a:gd name="T37" fmla="*/ 586 h 611"/>
                  <a:gd name="T38" fmla="*/ 50 w 823"/>
                  <a:gd name="T39" fmla="*/ 584 h 611"/>
                  <a:gd name="T40" fmla="*/ 228 w 823"/>
                  <a:gd name="T41" fmla="*/ 438 h 611"/>
                  <a:gd name="T42" fmla="*/ 503 w 823"/>
                  <a:gd name="T43" fmla="*/ 308 h 611"/>
                  <a:gd name="T44" fmla="*/ 228 w 823"/>
                  <a:gd name="T45" fmla="*/ 174 h 611"/>
                  <a:gd name="T46" fmla="*/ 77 w 823"/>
                  <a:gd name="T47" fmla="*/ 55 h 611"/>
                  <a:gd name="T48" fmla="*/ 87 w 823"/>
                  <a:gd name="T49" fmla="*/ 37 h 611"/>
                  <a:gd name="T50" fmla="*/ 279 w 823"/>
                  <a:gd name="T51" fmla="*/ 36 h 611"/>
                  <a:gd name="T52" fmla="*/ 598 w 823"/>
                  <a:gd name="T53" fmla="*/ 34 h 611"/>
                  <a:gd name="T54" fmla="*/ 762 w 823"/>
                  <a:gd name="T55" fmla="*/ 87 h 611"/>
                  <a:gd name="T56" fmla="*/ 797 w 823"/>
                  <a:gd name="T57" fmla="*/ 197 h 611"/>
                  <a:gd name="T58" fmla="*/ 735 w 823"/>
                  <a:gd name="T59" fmla="*/ 308 h 611"/>
                  <a:gd name="T60" fmla="*/ 801 w 823"/>
                  <a:gd name="T61" fmla="*/ 464 h 611"/>
                  <a:gd name="T62" fmla="*/ 810 w 823"/>
                  <a:gd name="T63" fmla="*/ 465 h 611"/>
                  <a:gd name="T64" fmla="*/ 819 w 823"/>
                  <a:gd name="T65" fmla="*/ 199 h 611"/>
                  <a:gd name="T66" fmla="*/ 31 w 823"/>
                  <a:gd name="T67" fmla="*/ 37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3" h="611">
                    <a:moveTo>
                      <a:pt x="819" y="199"/>
                    </a:moveTo>
                    <a:cubicBezTo>
                      <a:pt x="821" y="177"/>
                      <a:pt x="819" y="154"/>
                      <a:pt x="813" y="131"/>
                    </a:cubicBezTo>
                    <a:cubicBezTo>
                      <a:pt x="807" y="109"/>
                      <a:pt x="796" y="88"/>
                      <a:pt x="782" y="71"/>
                    </a:cubicBezTo>
                    <a:cubicBezTo>
                      <a:pt x="753" y="34"/>
                      <a:pt x="710" y="10"/>
                      <a:pt x="664" y="5"/>
                    </a:cubicBezTo>
                    <a:cubicBezTo>
                      <a:pt x="640" y="3"/>
                      <a:pt x="620" y="4"/>
                      <a:pt x="598" y="3"/>
                    </a:cubicBezTo>
                    <a:cubicBezTo>
                      <a:pt x="535" y="2"/>
                      <a:pt x="535" y="2"/>
                      <a:pt x="535" y="2"/>
                    </a:cubicBezTo>
                    <a:cubicBezTo>
                      <a:pt x="279" y="1"/>
                      <a:pt x="279" y="1"/>
                      <a:pt x="279" y="1"/>
                    </a:cubicBezTo>
                    <a:cubicBezTo>
                      <a:pt x="151" y="0"/>
                      <a:pt x="151" y="0"/>
                      <a:pt x="151" y="0"/>
                    </a:cubicBezTo>
                    <a:cubicBezTo>
                      <a:pt x="87" y="0"/>
                      <a:pt x="87" y="0"/>
                      <a:pt x="87" y="0"/>
                    </a:cubicBezTo>
                    <a:cubicBezTo>
                      <a:pt x="55" y="0"/>
                      <a:pt x="55" y="0"/>
                      <a:pt x="55" y="0"/>
                    </a:cubicBezTo>
                    <a:cubicBezTo>
                      <a:pt x="40" y="0"/>
                      <a:pt x="40" y="0"/>
                      <a:pt x="40" y="0"/>
                    </a:cubicBezTo>
                    <a:cubicBezTo>
                      <a:pt x="36" y="0"/>
                      <a:pt x="33" y="0"/>
                      <a:pt x="30" y="0"/>
                    </a:cubicBezTo>
                    <a:cubicBezTo>
                      <a:pt x="24" y="1"/>
                      <a:pt x="24" y="1"/>
                      <a:pt x="24" y="1"/>
                    </a:cubicBezTo>
                    <a:cubicBezTo>
                      <a:pt x="21" y="2"/>
                      <a:pt x="19" y="0"/>
                      <a:pt x="10" y="7"/>
                    </a:cubicBezTo>
                    <a:cubicBezTo>
                      <a:pt x="10" y="8"/>
                      <a:pt x="10" y="8"/>
                      <a:pt x="10" y="8"/>
                    </a:cubicBezTo>
                    <a:cubicBezTo>
                      <a:pt x="9" y="9"/>
                      <a:pt x="9" y="9"/>
                      <a:pt x="9" y="9"/>
                    </a:cubicBezTo>
                    <a:cubicBezTo>
                      <a:pt x="0" y="23"/>
                      <a:pt x="6" y="33"/>
                      <a:pt x="7" y="37"/>
                    </a:cubicBezTo>
                    <a:cubicBezTo>
                      <a:pt x="10" y="42"/>
                      <a:pt x="12" y="45"/>
                      <a:pt x="15" y="48"/>
                    </a:cubicBezTo>
                    <a:cubicBezTo>
                      <a:pt x="28" y="60"/>
                      <a:pt x="28" y="60"/>
                      <a:pt x="28" y="60"/>
                    </a:cubicBezTo>
                    <a:cubicBezTo>
                      <a:pt x="51" y="82"/>
                      <a:pt x="51" y="82"/>
                      <a:pt x="51" y="82"/>
                    </a:cubicBezTo>
                    <a:cubicBezTo>
                      <a:pt x="68" y="97"/>
                      <a:pt x="84" y="112"/>
                      <a:pt x="101" y="126"/>
                    </a:cubicBezTo>
                    <a:cubicBezTo>
                      <a:pt x="135" y="155"/>
                      <a:pt x="170" y="181"/>
                      <a:pt x="207" y="206"/>
                    </a:cubicBezTo>
                    <a:cubicBezTo>
                      <a:pt x="267" y="246"/>
                      <a:pt x="332" y="281"/>
                      <a:pt x="400" y="308"/>
                    </a:cubicBezTo>
                    <a:cubicBezTo>
                      <a:pt x="252" y="369"/>
                      <a:pt x="121" y="467"/>
                      <a:pt x="11" y="580"/>
                    </a:cubicBezTo>
                    <a:cubicBezTo>
                      <a:pt x="12" y="579"/>
                      <a:pt x="12" y="579"/>
                      <a:pt x="12" y="579"/>
                    </a:cubicBezTo>
                    <a:cubicBezTo>
                      <a:pt x="9" y="582"/>
                      <a:pt x="7" y="582"/>
                      <a:pt x="4" y="591"/>
                    </a:cubicBezTo>
                    <a:cubicBezTo>
                      <a:pt x="4" y="593"/>
                      <a:pt x="4" y="596"/>
                      <a:pt x="5" y="599"/>
                    </a:cubicBezTo>
                    <a:cubicBezTo>
                      <a:pt x="6" y="602"/>
                      <a:pt x="5" y="599"/>
                      <a:pt x="6" y="602"/>
                    </a:cubicBezTo>
                    <a:cubicBezTo>
                      <a:pt x="7" y="603"/>
                      <a:pt x="8" y="605"/>
                      <a:pt x="9" y="605"/>
                    </a:cubicBezTo>
                    <a:cubicBezTo>
                      <a:pt x="12" y="608"/>
                      <a:pt x="14" y="608"/>
                      <a:pt x="16" y="609"/>
                    </a:cubicBezTo>
                    <a:cubicBezTo>
                      <a:pt x="25" y="611"/>
                      <a:pt x="26" y="610"/>
                      <a:pt x="30" y="610"/>
                    </a:cubicBezTo>
                    <a:cubicBezTo>
                      <a:pt x="50" y="610"/>
                      <a:pt x="50" y="610"/>
                      <a:pt x="50" y="610"/>
                    </a:cubicBezTo>
                    <a:cubicBezTo>
                      <a:pt x="89" y="609"/>
                      <a:pt x="89" y="609"/>
                      <a:pt x="89" y="609"/>
                    </a:cubicBezTo>
                    <a:cubicBezTo>
                      <a:pt x="169" y="608"/>
                      <a:pt x="169" y="608"/>
                      <a:pt x="169" y="608"/>
                    </a:cubicBezTo>
                    <a:cubicBezTo>
                      <a:pt x="328" y="605"/>
                      <a:pt x="328" y="605"/>
                      <a:pt x="328" y="605"/>
                    </a:cubicBezTo>
                    <a:cubicBezTo>
                      <a:pt x="645" y="597"/>
                      <a:pt x="645" y="597"/>
                      <a:pt x="645" y="597"/>
                    </a:cubicBezTo>
                    <a:cubicBezTo>
                      <a:pt x="328" y="589"/>
                      <a:pt x="328" y="589"/>
                      <a:pt x="328" y="589"/>
                    </a:cubicBezTo>
                    <a:cubicBezTo>
                      <a:pt x="169" y="586"/>
                      <a:pt x="169" y="586"/>
                      <a:pt x="169" y="586"/>
                    </a:cubicBezTo>
                    <a:cubicBezTo>
                      <a:pt x="89" y="585"/>
                      <a:pt x="89" y="585"/>
                      <a:pt x="89" y="585"/>
                    </a:cubicBezTo>
                    <a:cubicBezTo>
                      <a:pt x="50" y="584"/>
                      <a:pt x="50" y="584"/>
                      <a:pt x="50" y="584"/>
                    </a:cubicBezTo>
                    <a:cubicBezTo>
                      <a:pt x="45" y="584"/>
                      <a:pt x="45" y="584"/>
                      <a:pt x="45" y="584"/>
                    </a:cubicBezTo>
                    <a:cubicBezTo>
                      <a:pt x="102" y="531"/>
                      <a:pt x="163" y="481"/>
                      <a:pt x="228" y="438"/>
                    </a:cubicBezTo>
                    <a:cubicBezTo>
                      <a:pt x="299" y="391"/>
                      <a:pt x="375" y="352"/>
                      <a:pt x="455" y="324"/>
                    </a:cubicBezTo>
                    <a:cubicBezTo>
                      <a:pt x="503" y="308"/>
                      <a:pt x="503" y="308"/>
                      <a:pt x="503" y="308"/>
                    </a:cubicBezTo>
                    <a:cubicBezTo>
                      <a:pt x="455" y="291"/>
                      <a:pt x="455" y="291"/>
                      <a:pt x="455" y="291"/>
                    </a:cubicBezTo>
                    <a:cubicBezTo>
                      <a:pt x="375" y="263"/>
                      <a:pt x="299" y="222"/>
                      <a:pt x="228" y="174"/>
                    </a:cubicBezTo>
                    <a:cubicBezTo>
                      <a:pt x="193" y="150"/>
                      <a:pt x="159" y="124"/>
                      <a:pt x="126" y="97"/>
                    </a:cubicBezTo>
                    <a:cubicBezTo>
                      <a:pt x="109" y="83"/>
                      <a:pt x="93" y="69"/>
                      <a:pt x="77" y="55"/>
                    </a:cubicBezTo>
                    <a:cubicBezTo>
                      <a:pt x="58" y="37"/>
                      <a:pt x="58" y="37"/>
                      <a:pt x="58" y="37"/>
                    </a:cubicBezTo>
                    <a:cubicBezTo>
                      <a:pt x="87" y="37"/>
                      <a:pt x="87" y="37"/>
                      <a:pt x="87" y="37"/>
                    </a:cubicBezTo>
                    <a:cubicBezTo>
                      <a:pt x="151" y="36"/>
                      <a:pt x="151" y="36"/>
                      <a:pt x="151" y="36"/>
                    </a:cubicBezTo>
                    <a:cubicBezTo>
                      <a:pt x="279" y="36"/>
                      <a:pt x="279" y="36"/>
                      <a:pt x="279" y="36"/>
                    </a:cubicBezTo>
                    <a:cubicBezTo>
                      <a:pt x="535" y="35"/>
                      <a:pt x="535" y="35"/>
                      <a:pt x="535" y="35"/>
                    </a:cubicBezTo>
                    <a:cubicBezTo>
                      <a:pt x="598" y="34"/>
                      <a:pt x="598" y="34"/>
                      <a:pt x="598" y="34"/>
                    </a:cubicBezTo>
                    <a:cubicBezTo>
                      <a:pt x="619" y="34"/>
                      <a:pt x="642" y="32"/>
                      <a:pt x="661" y="34"/>
                    </a:cubicBezTo>
                    <a:cubicBezTo>
                      <a:pt x="700" y="37"/>
                      <a:pt x="737" y="56"/>
                      <a:pt x="762" y="87"/>
                    </a:cubicBezTo>
                    <a:cubicBezTo>
                      <a:pt x="775" y="102"/>
                      <a:pt x="784" y="119"/>
                      <a:pt x="790" y="138"/>
                    </a:cubicBezTo>
                    <a:cubicBezTo>
                      <a:pt x="796" y="156"/>
                      <a:pt x="799" y="177"/>
                      <a:pt x="797" y="197"/>
                    </a:cubicBezTo>
                    <a:cubicBezTo>
                      <a:pt x="794" y="236"/>
                      <a:pt x="774" y="274"/>
                      <a:pt x="744" y="301"/>
                    </a:cubicBezTo>
                    <a:cubicBezTo>
                      <a:pt x="735" y="308"/>
                      <a:pt x="735" y="308"/>
                      <a:pt x="735" y="308"/>
                    </a:cubicBezTo>
                    <a:cubicBezTo>
                      <a:pt x="744" y="314"/>
                      <a:pt x="744" y="314"/>
                      <a:pt x="744" y="314"/>
                    </a:cubicBezTo>
                    <a:cubicBezTo>
                      <a:pt x="788" y="348"/>
                      <a:pt x="811" y="407"/>
                      <a:pt x="801" y="464"/>
                    </a:cubicBezTo>
                    <a:cubicBezTo>
                      <a:pt x="792" y="520"/>
                      <a:pt x="750" y="570"/>
                      <a:pt x="695" y="589"/>
                    </a:cubicBezTo>
                    <a:cubicBezTo>
                      <a:pt x="751" y="574"/>
                      <a:pt x="798" y="525"/>
                      <a:pt x="810" y="465"/>
                    </a:cubicBezTo>
                    <a:cubicBezTo>
                      <a:pt x="823" y="410"/>
                      <a:pt x="804" y="348"/>
                      <a:pt x="762" y="308"/>
                    </a:cubicBezTo>
                    <a:cubicBezTo>
                      <a:pt x="793" y="280"/>
                      <a:pt x="814" y="241"/>
                      <a:pt x="819" y="199"/>
                    </a:cubicBezTo>
                    <a:moveTo>
                      <a:pt x="31" y="37"/>
                    </a:moveTo>
                    <a:cubicBezTo>
                      <a:pt x="31" y="37"/>
                      <a:pt x="31" y="37"/>
                      <a:pt x="3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14" name="Freeform 123"/>
              <p:cNvSpPr>
                <a:spLocks/>
              </p:cNvSpPr>
              <p:nvPr/>
            </p:nvSpPr>
            <p:spPr bwMode="gray">
              <a:xfrm>
                <a:off x="1747" y="-729"/>
                <a:ext cx="1226" cy="433"/>
              </a:xfrm>
              <a:custGeom>
                <a:avLst/>
                <a:gdLst>
                  <a:gd name="T0" fmla="*/ 506 w 519"/>
                  <a:gd name="T1" fmla="*/ 41 h 183"/>
                  <a:gd name="T2" fmla="*/ 472 w 519"/>
                  <a:gd name="T3" fmla="*/ 10 h 183"/>
                  <a:gd name="T4" fmla="*/ 427 w 519"/>
                  <a:gd name="T5" fmla="*/ 0 h 183"/>
                  <a:gd name="T6" fmla="*/ 343 w 519"/>
                  <a:gd name="T7" fmla="*/ 8 h 183"/>
                  <a:gd name="T8" fmla="*/ 46 w 519"/>
                  <a:gd name="T9" fmla="*/ 150 h 183"/>
                  <a:gd name="T10" fmla="*/ 0 w 519"/>
                  <a:gd name="T11" fmla="*/ 183 h 183"/>
                  <a:gd name="T12" fmla="*/ 56 w 519"/>
                  <a:gd name="T13" fmla="*/ 182 h 183"/>
                  <a:gd name="T14" fmla="*/ 231 w 519"/>
                  <a:gd name="T15" fmla="*/ 176 h 183"/>
                  <a:gd name="T16" fmla="*/ 407 w 519"/>
                  <a:gd name="T17" fmla="*/ 165 h 183"/>
                  <a:gd name="T18" fmla="*/ 231 w 519"/>
                  <a:gd name="T19" fmla="*/ 153 h 183"/>
                  <a:gd name="T20" fmla="*/ 115 w 519"/>
                  <a:gd name="T21" fmla="*/ 148 h 183"/>
                  <a:gd name="T22" fmla="*/ 350 w 519"/>
                  <a:gd name="T23" fmla="*/ 42 h 183"/>
                  <a:gd name="T24" fmla="*/ 427 w 519"/>
                  <a:gd name="T25" fmla="*/ 30 h 183"/>
                  <a:gd name="T26" fmla="*/ 461 w 519"/>
                  <a:gd name="T27" fmla="*/ 33 h 183"/>
                  <a:gd name="T28" fmla="*/ 488 w 519"/>
                  <a:gd name="T29" fmla="*/ 54 h 183"/>
                  <a:gd name="T30" fmla="*/ 495 w 519"/>
                  <a:gd name="T31" fmla="*/ 122 h 183"/>
                  <a:gd name="T32" fmla="*/ 435 w 519"/>
                  <a:gd name="T33" fmla="*/ 165 h 183"/>
                  <a:gd name="T34" fmla="*/ 507 w 519"/>
                  <a:gd name="T35" fmla="*/ 128 h 183"/>
                  <a:gd name="T36" fmla="*/ 519 w 519"/>
                  <a:gd name="T37" fmla="*/ 85 h 183"/>
                  <a:gd name="T38" fmla="*/ 506 w 519"/>
                  <a:gd name="T39" fmla="*/ 4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9" h="183">
                    <a:moveTo>
                      <a:pt x="506" y="41"/>
                    </a:moveTo>
                    <a:cubicBezTo>
                      <a:pt x="498" y="28"/>
                      <a:pt x="486" y="17"/>
                      <a:pt x="472" y="10"/>
                    </a:cubicBezTo>
                    <a:cubicBezTo>
                      <a:pt x="458" y="3"/>
                      <a:pt x="441" y="0"/>
                      <a:pt x="427" y="0"/>
                    </a:cubicBezTo>
                    <a:cubicBezTo>
                      <a:pt x="399" y="0"/>
                      <a:pt x="370" y="2"/>
                      <a:pt x="343" y="8"/>
                    </a:cubicBezTo>
                    <a:cubicBezTo>
                      <a:pt x="232" y="30"/>
                      <a:pt x="135" y="87"/>
                      <a:pt x="46" y="150"/>
                    </a:cubicBezTo>
                    <a:cubicBezTo>
                      <a:pt x="0" y="183"/>
                      <a:pt x="0" y="183"/>
                      <a:pt x="0" y="183"/>
                    </a:cubicBezTo>
                    <a:cubicBezTo>
                      <a:pt x="56" y="182"/>
                      <a:pt x="56" y="182"/>
                      <a:pt x="56" y="182"/>
                    </a:cubicBezTo>
                    <a:cubicBezTo>
                      <a:pt x="115" y="182"/>
                      <a:pt x="173" y="179"/>
                      <a:pt x="231" y="176"/>
                    </a:cubicBezTo>
                    <a:cubicBezTo>
                      <a:pt x="290" y="174"/>
                      <a:pt x="348" y="170"/>
                      <a:pt x="407" y="165"/>
                    </a:cubicBezTo>
                    <a:cubicBezTo>
                      <a:pt x="348" y="160"/>
                      <a:pt x="290" y="155"/>
                      <a:pt x="231" y="153"/>
                    </a:cubicBezTo>
                    <a:cubicBezTo>
                      <a:pt x="193" y="151"/>
                      <a:pt x="154" y="150"/>
                      <a:pt x="115" y="148"/>
                    </a:cubicBezTo>
                    <a:cubicBezTo>
                      <a:pt x="189" y="102"/>
                      <a:pt x="267" y="62"/>
                      <a:pt x="350" y="42"/>
                    </a:cubicBezTo>
                    <a:cubicBezTo>
                      <a:pt x="376" y="36"/>
                      <a:pt x="401" y="32"/>
                      <a:pt x="427" y="30"/>
                    </a:cubicBezTo>
                    <a:cubicBezTo>
                      <a:pt x="440" y="28"/>
                      <a:pt x="451" y="29"/>
                      <a:pt x="461" y="33"/>
                    </a:cubicBezTo>
                    <a:cubicBezTo>
                      <a:pt x="471" y="38"/>
                      <a:pt x="481" y="45"/>
                      <a:pt x="488" y="54"/>
                    </a:cubicBezTo>
                    <a:cubicBezTo>
                      <a:pt x="501" y="72"/>
                      <a:pt x="505" y="99"/>
                      <a:pt x="495" y="122"/>
                    </a:cubicBezTo>
                    <a:cubicBezTo>
                      <a:pt x="486" y="145"/>
                      <a:pt x="462" y="162"/>
                      <a:pt x="435" y="165"/>
                    </a:cubicBezTo>
                    <a:cubicBezTo>
                      <a:pt x="462" y="168"/>
                      <a:pt x="492" y="153"/>
                      <a:pt x="507" y="128"/>
                    </a:cubicBezTo>
                    <a:cubicBezTo>
                      <a:pt x="514" y="116"/>
                      <a:pt x="519" y="100"/>
                      <a:pt x="519" y="85"/>
                    </a:cubicBezTo>
                    <a:cubicBezTo>
                      <a:pt x="519" y="70"/>
                      <a:pt x="514" y="55"/>
                      <a:pt x="506" y="4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15" name="Freeform 124"/>
              <p:cNvSpPr>
                <a:spLocks/>
              </p:cNvSpPr>
              <p:nvPr/>
            </p:nvSpPr>
            <p:spPr bwMode="gray">
              <a:xfrm>
                <a:off x="1737" y="-1336"/>
                <a:ext cx="1245" cy="409"/>
              </a:xfrm>
              <a:custGeom>
                <a:avLst/>
                <a:gdLst>
                  <a:gd name="T0" fmla="*/ 511 w 527"/>
                  <a:gd name="T1" fmla="*/ 49 h 173"/>
                  <a:gd name="T2" fmla="*/ 481 w 527"/>
                  <a:gd name="T3" fmla="*/ 18 h 173"/>
                  <a:gd name="T4" fmla="*/ 439 w 527"/>
                  <a:gd name="T5" fmla="*/ 6 h 173"/>
                  <a:gd name="T6" fmla="*/ 363 w 527"/>
                  <a:gd name="T7" fmla="*/ 3 h 173"/>
                  <a:gd name="T8" fmla="*/ 60 w 527"/>
                  <a:gd name="T9" fmla="*/ 1 h 173"/>
                  <a:gd name="T10" fmla="*/ 0 w 527"/>
                  <a:gd name="T11" fmla="*/ 2 h 173"/>
                  <a:gd name="T12" fmla="*/ 50 w 527"/>
                  <a:gd name="T13" fmla="*/ 35 h 173"/>
                  <a:gd name="T14" fmla="*/ 229 w 527"/>
                  <a:gd name="T15" fmla="*/ 132 h 173"/>
                  <a:gd name="T16" fmla="*/ 427 w 527"/>
                  <a:gd name="T17" fmla="*/ 169 h 173"/>
                  <a:gd name="T18" fmla="*/ 330 w 527"/>
                  <a:gd name="T19" fmla="*/ 147 h 173"/>
                  <a:gd name="T20" fmla="*/ 239 w 527"/>
                  <a:gd name="T21" fmla="*/ 109 h 173"/>
                  <a:gd name="T22" fmla="*/ 122 w 527"/>
                  <a:gd name="T23" fmla="*/ 39 h 173"/>
                  <a:gd name="T24" fmla="*/ 363 w 527"/>
                  <a:gd name="T25" fmla="*/ 37 h 173"/>
                  <a:gd name="T26" fmla="*/ 439 w 527"/>
                  <a:gd name="T27" fmla="*/ 34 h 173"/>
                  <a:gd name="T28" fmla="*/ 469 w 527"/>
                  <a:gd name="T29" fmla="*/ 40 h 173"/>
                  <a:gd name="T30" fmla="*/ 493 w 527"/>
                  <a:gd name="T31" fmla="*/ 61 h 173"/>
                  <a:gd name="T32" fmla="*/ 501 w 527"/>
                  <a:gd name="T33" fmla="*/ 125 h 173"/>
                  <a:gd name="T34" fmla="*/ 447 w 527"/>
                  <a:gd name="T35" fmla="*/ 169 h 173"/>
                  <a:gd name="T36" fmla="*/ 512 w 527"/>
                  <a:gd name="T37" fmla="*/ 130 h 173"/>
                  <a:gd name="T38" fmla="*/ 511 w 527"/>
                  <a:gd name="T39" fmla="*/ 4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7" h="173">
                    <a:moveTo>
                      <a:pt x="511" y="49"/>
                    </a:moveTo>
                    <a:cubicBezTo>
                      <a:pt x="504" y="37"/>
                      <a:pt x="494" y="26"/>
                      <a:pt x="481" y="18"/>
                    </a:cubicBezTo>
                    <a:cubicBezTo>
                      <a:pt x="469" y="11"/>
                      <a:pt x="453" y="6"/>
                      <a:pt x="439" y="6"/>
                    </a:cubicBezTo>
                    <a:cubicBezTo>
                      <a:pt x="363" y="3"/>
                      <a:pt x="363" y="3"/>
                      <a:pt x="363" y="3"/>
                    </a:cubicBezTo>
                    <a:cubicBezTo>
                      <a:pt x="262" y="0"/>
                      <a:pt x="161" y="0"/>
                      <a:pt x="60" y="1"/>
                    </a:cubicBezTo>
                    <a:cubicBezTo>
                      <a:pt x="0" y="2"/>
                      <a:pt x="0" y="2"/>
                      <a:pt x="0" y="2"/>
                    </a:cubicBezTo>
                    <a:cubicBezTo>
                      <a:pt x="50" y="35"/>
                      <a:pt x="50" y="35"/>
                      <a:pt x="50" y="35"/>
                    </a:cubicBezTo>
                    <a:cubicBezTo>
                      <a:pt x="106" y="73"/>
                      <a:pt x="165" y="107"/>
                      <a:pt x="229" y="132"/>
                    </a:cubicBezTo>
                    <a:cubicBezTo>
                      <a:pt x="291" y="158"/>
                      <a:pt x="360" y="173"/>
                      <a:pt x="427" y="169"/>
                    </a:cubicBezTo>
                    <a:cubicBezTo>
                      <a:pt x="394" y="165"/>
                      <a:pt x="362" y="158"/>
                      <a:pt x="330" y="147"/>
                    </a:cubicBezTo>
                    <a:cubicBezTo>
                      <a:pt x="299" y="136"/>
                      <a:pt x="268" y="124"/>
                      <a:pt x="239" y="109"/>
                    </a:cubicBezTo>
                    <a:cubicBezTo>
                      <a:pt x="198" y="88"/>
                      <a:pt x="160" y="64"/>
                      <a:pt x="122" y="39"/>
                    </a:cubicBezTo>
                    <a:cubicBezTo>
                      <a:pt x="202" y="39"/>
                      <a:pt x="283" y="39"/>
                      <a:pt x="363" y="37"/>
                    </a:cubicBezTo>
                    <a:cubicBezTo>
                      <a:pt x="439" y="34"/>
                      <a:pt x="439" y="34"/>
                      <a:pt x="439" y="34"/>
                    </a:cubicBezTo>
                    <a:cubicBezTo>
                      <a:pt x="450" y="33"/>
                      <a:pt x="459" y="35"/>
                      <a:pt x="469" y="40"/>
                    </a:cubicBezTo>
                    <a:cubicBezTo>
                      <a:pt x="479" y="45"/>
                      <a:pt x="487" y="52"/>
                      <a:pt x="493" y="61"/>
                    </a:cubicBezTo>
                    <a:cubicBezTo>
                      <a:pt x="506" y="78"/>
                      <a:pt x="510" y="103"/>
                      <a:pt x="501" y="125"/>
                    </a:cubicBezTo>
                    <a:cubicBezTo>
                      <a:pt x="492" y="146"/>
                      <a:pt x="472" y="164"/>
                      <a:pt x="447" y="169"/>
                    </a:cubicBezTo>
                    <a:cubicBezTo>
                      <a:pt x="472" y="169"/>
                      <a:pt x="498" y="154"/>
                      <a:pt x="512" y="130"/>
                    </a:cubicBezTo>
                    <a:cubicBezTo>
                      <a:pt x="525" y="106"/>
                      <a:pt x="527" y="74"/>
                      <a:pt x="511" y="4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16" name="Freeform 125"/>
              <p:cNvSpPr>
                <a:spLocks/>
              </p:cNvSpPr>
              <p:nvPr/>
            </p:nvSpPr>
            <p:spPr bwMode="gray">
              <a:xfrm>
                <a:off x="3575" y="3221"/>
                <a:ext cx="1953" cy="782"/>
              </a:xfrm>
              <a:custGeom>
                <a:avLst/>
                <a:gdLst>
                  <a:gd name="T0" fmla="*/ 775 w 827"/>
                  <a:gd name="T1" fmla="*/ 224 h 331"/>
                  <a:gd name="T2" fmla="*/ 810 w 827"/>
                  <a:gd name="T3" fmla="*/ 214 h 331"/>
                  <a:gd name="T4" fmla="*/ 810 w 827"/>
                  <a:gd name="T5" fmla="*/ 214 h 331"/>
                  <a:gd name="T6" fmla="*/ 810 w 827"/>
                  <a:gd name="T7" fmla="*/ 214 h 331"/>
                  <a:gd name="T8" fmla="*/ 823 w 827"/>
                  <a:gd name="T9" fmla="*/ 56 h 331"/>
                  <a:gd name="T10" fmla="*/ 823 w 827"/>
                  <a:gd name="T11" fmla="*/ 33 h 331"/>
                  <a:gd name="T12" fmla="*/ 822 w 827"/>
                  <a:gd name="T13" fmla="*/ 10 h 331"/>
                  <a:gd name="T14" fmla="*/ 810 w 827"/>
                  <a:gd name="T15" fmla="*/ 2 h 331"/>
                  <a:gd name="T16" fmla="*/ 666 w 827"/>
                  <a:gd name="T17" fmla="*/ 40 h 331"/>
                  <a:gd name="T18" fmla="*/ 496 w 827"/>
                  <a:gd name="T19" fmla="*/ 74 h 331"/>
                  <a:gd name="T20" fmla="*/ 303 w 827"/>
                  <a:gd name="T21" fmla="*/ 104 h 331"/>
                  <a:gd name="T22" fmla="*/ 198 w 827"/>
                  <a:gd name="T23" fmla="*/ 117 h 331"/>
                  <a:gd name="T24" fmla="*/ 89 w 827"/>
                  <a:gd name="T25" fmla="*/ 129 h 331"/>
                  <a:gd name="T26" fmla="*/ 198 w 827"/>
                  <a:gd name="T27" fmla="*/ 122 h 331"/>
                  <a:gd name="T28" fmla="*/ 303 w 827"/>
                  <a:gd name="T29" fmla="*/ 112 h 331"/>
                  <a:gd name="T30" fmla="*/ 496 w 827"/>
                  <a:gd name="T31" fmla="*/ 88 h 331"/>
                  <a:gd name="T32" fmla="*/ 666 w 827"/>
                  <a:gd name="T33" fmla="*/ 59 h 331"/>
                  <a:gd name="T34" fmla="*/ 798 w 827"/>
                  <a:gd name="T35" fmla="*/ 28 h 331"/>
                  <a:gd name="T36" fmla="*/ 798 w 827"/>
                  <a:gd name="T37" fmla="*/ 40 h 331"/>
                  <a:gd name="T38" fmla="*/ 795 w 827"/>
                  <a:gd name="T39" fmla="*/ 190 h 331"/>
                  <a:gd name="T40" fmla="*/ 654 w 827"/>
                  <a:gd name="T41" fmla="*/ 225 h 331"/>
                  <a:gd name="T42" fmla="*/ 467 w 827"/>
                  <a:gd name="T43" fmla="*/ 259 h 331"/>
                  <a:gd name="T44" fmla="*/ 253 w 827"/>
                  <a:gd name="T45" fmla="*/ 289 h 331"/>
                  <a:gd name="T46" fmla="*/ 33 w 827"/>
                  <a:gd name="T47" fmla="*/ 311 h 331"/>
                  <a:gd name="T48" fmla="*/ 17 w 827"/>
                  <a:gd name="T49" fmla="*/ 135 h 331"/>
                  <a:gd name="T50" fmla="*/ 3 w 827"/>
                  <a:gd name="T51" fmla="*/ 276 h 331"/>
                  <a:gd name="T52" fmla="*/ 0 w 827"/>
                  <a:gd name="T53" fmla="*/ 323 h 331"/>
                  <a:gd name="T54" fmla="*/ 0 w 827"/>
                  <a:gd name="T55" fmla="*/ 323 h 331"/>
                  <a:gd name="T56" fmla="*/ 16 w 827"/>
                  <a:gd name="T57" fmla="*/ 331 h 331"/>
                  <a:gd name="T58" fmla="*/ 17 w 827"/>
                  <a:gd name="T59" fmla="*/ 331 h 331"/>
                  <a:gd name="T60" fmla="*/ 138 w 827"/>
                  <a:gd name="T61" fmla="*/ 323 h 331"/>
                  <a:gd name="T62" fmla="*/ 363 w 827"/>
                  <a:gd name="T63" fmla="*/ 300 h 331"/>
                  <a:gd name="T64" fmla="*/ 467 w 827"/>
                  <a:gd name="T65" fmla="*/ 286 h 331"/>
                  <a:gd name="T66" fmla="*/ 775 w 827"/>
                  <a:gd name="T67" fmla="*/ 224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7" h="331">
                    <a:moveTo>
                      <a:pt x="775" y="224"/>
                    </a:moveTo>
                    <a:cubicBezTo>
                      <a:pt x="789" y="220"/>
                      <a:pt x="797" y="218"/>
                      <a:pt x="810" y="214"/>
                    </a:cubicBezTo>
                    <a:cubicBezTo>
                      <a:pt x="810" y="214"/>
                      <a:pt x="810" y="214"/>
                      <a:pt x="810" y="214"/>
                    </a:cubicBezTo>
                    <a:cubicBezTo>
                      <a:pt x="810" y="214"/>
                      <a:pt x="810" y="214"/>
                      <a:pt x="810" y="214"/>
                    </a:cubicBezTo>
                    <a:cubicBezTo>
                      <a:pt x="827" y="207"/>
                      <a:pt x="827" y="207"/>
                      <a:pt x="823" y="56"/>
                    </a:cubicBezTo>
                    <a:cubicBezTo>
                      <a:pt x="823" y="33"/>
                      <a:pt x="823" y="33"/>
                      <a:pt x="823" y="33"/>
                    </a:cubicBezTo>
                    <a:cubicBezTo>
                      <a:pt x="822" y="10"/>
                      <a:pt x="822" y="10"/>
                      <a:pt x="822" y="10"/>
                    </a:cubicBezTo>
                    <a:cubicBezTo>
                      <a:pt x="821" y="7"/>
                      <a:pt x="821" y="0"/>
                      <a:pt x="810" y="2"/>
                    </a:cubicBezTo>
                    <a:cubicBezTo>
                      <a:pt x="768" y="14"/>
                      <a:pt x="710" y="29"/>
                      <a:pt x="666" y="40"/>
                    </a:cubicBezTo>
                    <a:cubicBezTo>
                      <a:pt x="616" y="51"/>
                      <a:pt x="548" y="64"/>
                      <a:pt x="496" y="74"/>
                    </a:cubicBezTo>
                    <a:cubicBezTo>
                      <a:pt x="438" y="84"/>
                      <a:pt x="361" y="96"/>
                      <a:pt x="303" y="104"/>
                    </a:cubicBezTo>
                    <a:cubicBezTo>
                      <a:pt x="198" y="117"/>
                      <a:pt x="198" y="117"/>
                      <a:pt x="198" y="117"/>
                    </a:cubicBezTo>
                    <a:cubicBezTo>
                      <a:pt x="89" y="129"/>
                      <a:pt x="89" y="129"/>
                      <a:pt x="89" y="129"/>
                    </a:cubicBezTo>
                    <a:cubicBezTo>
                      <a:pt x="198" y="122"/>
                      <a:pt x="198" y="122"/>
                      <a:pt x="198" y="122"/>
                    </a:cubicBezTo>
                    <a:cubicBezTo>
                      <a:pt x="303" y="112"/>
                      <a:pt x="303" y="112"/>
                      <a:pt x="303" y="112"/>
                    </a:cubicBezTo>
                    <a:cubicBezTo>
                      <a:pt x="361" y="106"/>
                      <a:pt x="438" y="96"/>
                      <a:pt x="496" y="88"/>
                    </a:cubicBezTo>
                    <a:cubicBezTo>
                      <a:pt x="548" y="80"/>
                      <a:pt x="616" y="68"/>
                      <a:pt x="666" y="59"/>
                    </a:cubicBezTo>
                    <a:cubicBezTo>
                      <a:pt x="706" y="50"/>
                      <a:pt x="759" y="38"/>
                      <a:pt x="798" y="28"/>
                    </a:cubicBezTo>
                    <a:cubicBezTo>
                      <a:pt x="798" y="40"/>
                      <a:pt x="798" y="40"/>
                      <a:pt x="798" y="40"/>
                    </a:cubicBezTo>
                    <a:cubicBezTo>
                      <a:pt x="797" y="78"/>
                      <a:pt x="796" y="126"/>
                      <a:pt x="795" y="190"/>
                    </a:cubicBezTo>
                    <a:cubicBezTo>
                      <a:pt x="737" y="206"/>
                      <a:pt x="689" y="217"/>
                      <a:pt x="654" y="225"/>
                    </a:cubicBezTo>
                    <a:cubicBezTo>
                      <a:pt x="539" y="248"/>
                      <a:pt x="536" y="248"/>
                      <a:pt x="467" y="259"/>
                    </a:cubicBezTo>
                    <a:cubicBezTo>
                      <a:pt x="335" y="279"/>
                      <a:pt x="335" y="279"/>
                      <a:pt x="253" y="289"/>
                    </a:cubicBezTo>
                    <a:cubicBezTo>
                      <a:pt x="116" y="304"/>
                      <a:pt x="116" y="304"/>
                      <a:pt x="33" y="311"/>
                    </a:cubicBezTo>
                    <a:cubicBezTo>
                      <a:pt x="30" y="271"/>
                      <a:pt x="26" y="203"/>
                      <a:pt x="17" y="135"/>
                    </a:cubicBezTo>
                    <a:cubicBezTo>
                      <a:pt x="8" y="203"/>
                      <a:pt x="3" y="275"/>
                      <a:pt x="3" y="276"/>
                    </a:cubicBezTo>
                    <a:cubicBezTo>
                      <a:pt x="0" y="323"/>
                      <a:pt x="0" y="323"/>
                      <a:pt x="0" y="323"/>
                    </a:cubicBezTo>
                    <a:cubicBezTo>
                      <a:pt x="0" y="323"/>
                      <a:pt x="0" y="323"/>
                      <a:pt x="0" y="323"/>
                    </a:cubicBezTo>
                    <a:cubicBezTo>
                      <a:pt x="1" y="329"/>
                      <a:pt x="7" y="331"/>
                      <a:pt x="16" y="331"/>
                    </a:cubicBezTo>
                    <a:cubicBezTo>
                      <a:pt x="16" y="331"/>
                      <a:pt x="16" y="331"/>
                      <a:pt x="17" y="331"/>
                    </a:cubicBezTo>
                    <a:cubicBezTo>
                      <a:pt x="57" y="329"/>
                      <a:pt x="92" y="326"/>
                      <a:pt x="138" y="323"/>
                    </a:cubicBezTo>
                    <a:cubicBezTo>
                      <a:pt x="286" y="309"/>
                      <a:pt x="291" y="309"/>
                      <a:pt x="363" y="300"/>
                    </a:cubicBezTo>
                    <a:cubicBezTo>
                      <a:pt x="394" y="296"/>
                      <a:pt x="436" y="290"/>
                      <a:pt x="467" y="286"/>
                    </a:cubicBezTo>
                    <a:cubicBezTo>
                      <a:pt x="578" y="268"/>
                      <a:pt x="666" y="254"/>
                      <a:pt x="775" y="2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17" name="Freeform 126"/>
              <p:cNvSpPr>
                <a:spLocks/>
              </p:cNvSpPr>
              <p:nvPr/>
            </p:nvSpPr>
            <p:spPr bwMode="gray">
              <a:xfrm>
                <a:off x="2212" y="4478"/>
                <a:ext cx="2239" cy="120"/>
              </a:xfrm>
              <a:custGeom>
                <a:avLst/>
                <a:gdLst>
                  <a:gd name="T0" fmla="*/ 0 w 948"/>
                  <a:gd name="T1" fmla="*/ 51 h 51"/>
                  <a:gd name="T2" fmla="*/ 407 w 948"/>
                  <a:gd name="T3" fmla="*/ 45 h 51"/>
                  <a:gd name="T4" fmla="*/ 535 w 948"/>
                  <a:gd name="T5" fmla="*/ 38 h 51"/>
                  <a:gd name="T6" fmla="*/ 948 w 948"/>
                  <a:gd name="T7" fmla="*/ 0 h 51"/>
                </a:gdLst>
                <a:ahLst/>
                <a:cxnLst>
                  <a:cxn ang="0">
                    <a:pos x="T0" y="T1"/>
                  </a:cxn>
                  <a:cxn ang="0">
                    <a:pos x="T2" y="T3"/>
                  </a:cxn>
                  <a:cxn ang="0">
                    <a:pos x="T4" y="T5"/>
                  </a:cxn>
                  <a:cxn ang="0">
                    <a:pos x="T6" y="T7"/>
                  </a:cxn>
                </a:cxnLst>
                <a:rect l="0" t="0" r="r" b="b"/>
                <a:pathLst>
                  <a:path w="948" h="51">
                    <a:moveTo>
                      <a:pt x="0" y="51"/>
                    </a:moveTo>
                    <a:cubicBezTo>
                      <a:pt x="175" y="48"/>
                      <a:pt x="318" y="48"/>
                      <a:pt x="407" y="45"/>
                    </a:cubicBezTo>
                    <a:cubicBezTo>
                      <a:pt x="446" y="43"/>
                      <a:pt x="497" y="41"/>
                      <a:pt x="535" y="38"/>
                    </a:cubicBezTo>
                    <a:cubicBezTo>
                      <a:pt x="677" y="29"/>
                      <a:pt x="789" y="21"/>
                      <a:pt x="9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18" name="Freeform 127"/>
              <p:cNvSpPr>
                <a:spLocks/>
              </p:cNvSpPr>
              <p:nvPr/>
            </p:nvSpPr>
            <p:spPr bwMode="gray">
              <a:xfrm>
                <a:off x="2170" y="3956"/>
                <a:ext cx="2451" cy="642"/>
              </a:xfrm>
              <a:custGeom>
                <a:avLst/>
                <a:gdLst>
                  <a:gd name="T0" fmla="*/ 966 w 1038"/>
                  <a:gd name="T1" fmla="*/ 221 h 272"/>
                  <a:gd name="T2" fmla="*/ 1014 w 1038"/>
                  <a:gd name="T3" fmla="*/ 214 h 272"/>
                  <a:gd name="T4" fmla="*/ 1014 w 1038"/>
                  <a:gd name="T5" fmla="*/ 214 h 272"/>
                  <a:gd name="T6" fmla="*/ 1014 w 1038"/>
                  <a:gd name="T7" fmla="*/ 214 h 272"/>
                  <a:gd name="T8" fmla="*/ 1033 w 1038"/>
                  <a:gd name="T9" fmla="*/ 57 h 272"/>
                  <a:gd name="T10" fmla="*/ 1032 w 1038"/>
                  <a:gd name="T11" fmla="*/ 34 h 272"/>
                  <a:gd name="T12" fmla="*/ 1031 w 1038"/>
                  <a:gd name="T13" fmla="*/ 11 h 272"/>
                  <a:gd name="T14" fmla="*/ 1014 w 1038"/>
                  <a:gd name="T15" fmla="*/ 2 h 272"/>
                  <a:gd name="T16" fmla="*/ 811 w 1038"/>
                  <a:gd name="T17" fmla="*/ 28 h 272"/>
                  <a:gd name="T18" fmla="*/ 590 w 1038"/>
                  <a:gd name="T19" fmla="*/ 50 h 272"/>
                  <a:gd name="T20" fmla="*/ 353 w 1038"/>
                  <a:gd name="T21" fmla="*/ 65 h 272"/>
                  <a:gd name="T22" fmla="*/ 229 w 1038"/>
                  <a:gd name="T23" fmla="*/ 71 h 272"/>
                  <a:gd name="T24" fmla="*/ 102 w 1038"/>
                  <a:gd name="T25" fmla="*/ 75 h 272"/>
                  <a:gd name="T26" fmla="*/ 229 w 1038"/>
                  <a:gd name="T27" fmla="*/ 76 h 272"/>
                  <a:gd name="T28" fmla="*/ 353 w 1038"/>
                  <a:gd name="T29" fmla="*/ 74 h 272"/>
                  <a:gd name="T30" fmla="*/ 590 w 1038"/>
                  <a:gd name="T31" fmla="*/ 64 h 272"/>
                  <a:gd name="T32" fmla="*/ 811 w 1038"/>
                  <a:gd name="T33" fmla="*/ 47 h 272"/>
                  <a:gd name="T34" fmla="*/ 996 w 1038"/>
                  <a:gd name="T35" fmla="*/ 27 h 272"/>
                  <a:gd name="T36" fmla="*/ 995 w 1038"/>
                  <a:gd name="T37" fmla="*/ 39 h 272"/>
                  <a:gd name="T38" fmla="*/ 992 w 1038"/>
                  <a:gd name="T39" fmla="*/ 189 h 272"/>
                  <a:gd name="T40" fmla="*/ 794 w 1038"/>
                  <a:gd name="T41" fmla="*/ 212 h 272"/>
                  <a:gd name="T42" fmla="*/ 553 w 1038"/>
                  <a:gd name="T43" fmla="*/ 233 h 272"/>
                  <a:gd name="T44" fmla="*/ 294 w 1038"/>
                  <a:gd name="T45" fmla="*/ 247 h 272"/>
                  <a:gd name="T46" fmla="*/ 37 w 1038"/>
                  <a:gd name="T47" fmla="*/ 253 h 272"/>
                  <a:gd name="T48" fmla="*/ 19 w 1038"/>
                  <a:gd name="T49" fmla="*/ 76 h 272"/>
                  <a:gd name="T50" fmla="*/ 4 w 1038"/>
                  <a:gd name="T51" fmla="*/ 216 h 272"/>
                  <a:gd name="T52" fmla="*/ 0 w 1038"/>
                  <a:gd name="T53" fmla="*/ 263 h 272"/>
                  <a:gd name="T54" fmla="*/ 0 w 1038"/>
                  <a:gd name="T55" fmla="*/ 263 h 272"/>
                  <a:gd name="T56" fmla="*/ 18 w 1038"/>
                  <a:gd name="T57"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8" h="272">
                    <a:moveTo>
                      <a:pt x="966" y="221"/>
                    </a:moveTo>
                    <a:cubicBezTo>
                      <a:pt x="984" y="219"/>
                      <a:pt x="997" y="217"/>
                      <a:pt x="1014" y="214"/>
                    </a:cubicBezTo>
                    <a:cubicBezTo>
                      <a:pt x="1014" y="214"/>
                      <a:pt x="1014" y="214"/>
                      <a:pt x="1014" y="214"/>
                    </a:cubicBezTo>
                    <a:cubicBezTo>
                      <a:pt x="1014" y="214"/>
                      <a:pt x="1014" y="214"/>
                      <a:pt x="1014" y="214"/>
                    </a:cubicBezTo>
                    <a:cubicBezTo>
                      <a:pt x="1038" y="208"/>
                      <a:pt x="1038" y="208"/>
                      <a:pt x="1033" y="57"/>
                    </a:cubicBezTo>
                    <a:cubicBezTo>
                      <a:pt x="1032" y="34"/>
                      <a:pt x="1032" y="34"/>
                      <a:pt x="1032" y="34"/>
                    </a:cubicBezTo>
                    <a:cubicBezTo>
                      <a:pt x="1031" y="11"/>
                      <a:pt x="1031" y="11"/>
                      <a:pt x="1031" y="11"/>
                    </a:cubicBezTo>
                    <a:cubicBezTo>
                      <a:pt x="1030" y="6"/>
                      <a:pt x="1027" y="0"/>
                      <a:pt x="1014" y="2"/>
                    </a:cubicBezTo>
                    <a:cubicBezTo>
                      <a:pt x="953" y="10"/>
                      <a:pt x="872" y="21"/>
                      <a:pt x="811" y="28"/>
                    </a:cubicBezTo>
                    <a:cubicBezTo>
                      <a:pt x="745" y="35"/>
                      <a:pt x="657" y="44"/>
                      <a:pt x="590" y="50"/>
                    </a:cubicBezTo>
                    <a:cubicBezTo>
                      <a:pt x="519" y="55"/>
                      <a:pt x="424" y="61"/>
                      <a:pt x="353" y="65"/>
                    </a:cubicBezTo>
                    <a:cubicBezTo>
                      <a:pt x="229" y="71"/>
                      <a:pt x="229" y="71"/>
                      <a:pt x="229" y="71"/>
                    </a:cubicBezTo>
                    <a:cubicBezTo>
                      <a:pt x="102" y="75"/>
                      <a:pt x="102" y="75"/>
                      <a:pt x="102" y="75"/>
                    </a:cubicBezTo>
                    <a:cubicBezTo>
                      <a:pt x="229" y="76"/>
                      <a:pt x="229" y="76"/>
                      <a:pt x="229" y="76"/>
                    </a:cubicBezTo>
                    <a:cubicBezTo>
                      <a:pt x="353" y="74"/>
                      <a:pt x="353" y="74"/>
                      <a:pt x="353" y="74"/>
                    </a:cubicBezTo>
                    <a:cubicBezTo>
                      <a:pt x="424" y="71"/>
                      <a:pt x="519" y="67"/>
                      <a:pt x="590" y="64"/>
                    </a:cubicBezTo>
                    <a:cubicBezTo>
                      <a:pt x="657" y="60"/>
                      <a:pt x="745" y="53"/>
                      <a:pt x="811" y="47"/>
                    </a:cubicBezTo>
                    <a:cubicBezTo>
                      <a:pt x="867" y="42"/>
                      <a:pt x="941" y="34"/>
                      <a:pt x="996" y="27"/>
                    </a:cubicBezTo>
                    <a:cubicBezTo>
                      <a:pt x="995" y="39"/>
                      <a:pt x="995" y="39"/>
                      <a:pt x="995" y="39"/>
                    </a:cubicBezTo>
                    <a:cubicBezTo>
                      <a:pt x="994" y="82"/>
                      <a:pt x="992" y="127"/>
                      <a:pt x="992" y="189"/>
                    </a:cubicBezTo>
                    <a:cubicBezTo>
                      <a:pt x="906" y="200"/>
                      <a:pt x="844" y="207"/>
                      <a:pt x="794" y="212"/>
                    </a:cubicBezTo>
                    <a:cubicBezTo>
                      <a:pt x="643" y="227"/>
                      <a:pt x="640" y="227"/>
                      <a:pt x="553" y="233"/>
                    </a:cubicBezTo>
                    <a:cubicBezTo>
                      <a:pt x="393" y="243"/>
                      <a:pt x="393" y="243"/>
                      <a:pt x="294" y="247"/>
                    </a:cubicBezTo>
                    <a:cubicBezTo>
                      <a:pt x="133" y="252"/>
                      <a:pt x="133" y="252"/>
                      <a:pt x="37" y="253"/>
                    </a:cubicBezTo>
                    <a:cubicBezTo>
                      <a:pt x="34" y="204"/>
                      <a:pt x="29" y="143"/>
                      <a:pt x="19" y="76"/>
                    </a:cubicBezTo>
                    <a:cubicBezTo>
                      <a:pt x="10" y="142"/>
                      <a:pt x="4" y="215"/>
                      <a:pt x="4" y="216"/>
                    </a:cubicBezTo>
                    <a:cubicBezTo>
                      <a:pt x="0" y="263"/>
                      <a:pt x="0" y="263"/>
                      <a:pt x="0" y="263"/>
                    </a:cubicBezTo>
                    <a:cubicBezTo>
                      <a:pt x="0" y="263"/>
                      <a:pt x="0" y="263"/>
                      <a:pt x="0" y="263"/>
                    </a:cubicBezTo>
                    <a:cubicBezTo>
                      <a:pt x="2" y="266"/>
                      <a:pt x="3" y="271"/>
                      <a:pt x="18" y="2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19" name="Freeform 128"/>
              <p:cNvSpPr>
                <a:spLocks/>
              </p:cNvSpPr>
              <p:nvPr/>
            </p:nvSpPr>
            <p:spPr bwMode="gray">
              <a:xfrm>
                <a:off x="-296" y="3963"/>
                <a:ext cx="2402" cy="645"/>
              </a:xfrm>
              <a:custGeom>
                <a:avLst/>
                <a:gdLst>
                  <a:gd name="T0" fmla="*/ 984 w 1017"/>
                  <a:gd name="T1" fmla="*/ 273 h 273"/>
                  <a:gd name="T2" fmla="*/ 1009 w 1017"/>
                  <a:gd name="T3" fmla="*/ 119 h 273"/>
                  <a:gd name="T4" fmla="*/ 1008 w 1017"/>
                  <a:gd name="T5" fmla="*/ 96 h 273"/>
                  <a:gd name="T6" fmla="*/ 1006 w 1017"/>
                  <a:gd name="T7" fmla="*/ 72 h 273"/>
                  <a:gd name="T8" fmla="*/ 1006 w 1017"/>
                  <a:gd name="T9" fmla="*/ 72 h 273"/>
                  <a:gd name="T10" fmla="*/ 983 w 1017"/>
                  <a:gd name="T11" fmla="*/ 61 h 273"/>
                  <a:gd name="T12" fmla="*/ 733 w 1017"/>
                  <a:gd name="T13" fmla="*/ 57 h 273"/>
                  <a:gd name="T14" fmla="*/ 496 w 1017"/>
                  <a:gd name="T15" fmla="*/ 46 h 273"/>
                  <a:gd name="T16" fmla="*/ 275 w 1017"/>
                  <a:gd name="T17" fmla="*/ 30 h 273"/>
                  <a:gd name="T18" fmla="*/ 172 w 1017"/>
                  <a:gd name="T19" fmla="*/ 20 h 273"/>
                  <a:gd name="T20" fmla="*/ 73 w 1017"/>
                  <a:gd name="T21" fmla="*/ 9 h 273"/>
                  <a:gd name="T22" fmla="*/ 172 w 1017"/>
                  <a:gd name="T23" fmla="*/ 25 h 273"/>
                  <a:gd name="T24" fmla="*/ 275 w 1017"/>
                  <a:gd name="T25" fmla="*/ 38 h 273"/>
                  <a:gd name="T26" fmla="*/ 496 w 1017"/>
                  <a:gd name="T27" fmla="*/ 61 h 273"/>
                  <a:gd name="T28" fmla="*/ 733 w 1017"/>
                  <a:gd name="T29" fmla="*/ 76 h 273"/>
                  <a:gd name="T30" fmla="*/ 960 w 1017"/>
                  <a:gd name="T31" fmla="*/ 83 h 273"/>
                  <a:gd name="T32" fmla="*/ 959 w 1017"/>
                  <a:gd name="T33" fmla="*/ 95 h 273"/>
                  <a:gd name="T34" fmla="*/ 955 w 1017"/>
                  <a:gd name="T35" fmla="*/ 244 h 273"/>
                  <a:gd name="T36" fmla="*/ 713 w 1017"/>
                  <a:gd name="T37" fmla="*/ 238 h 273"/>
                  <a:gd name="T38" fmla="*/ 459 w 1017"/>
                  <a:gd name="T39" fmla="*/ 224 h 273"/>
                  <a:gd name="T40" fmla="*/ 225 w 1017"/>
                  <a:gd name="T41" fmla="*/ 204 h 273"/>
                  <a:gd name="T42" fmla="*/ 26 w 1017"/>
                  <a:gd name="T43" fmla="*/ 180 h 273"/>
                  <a:gd name="T44" fmla="*/ 13 w 1017"/>
                  <a:gd name="T45" fmla="*/ 0 h 273"/>
                  <a:gd name="T46" fmla="*/ 2 w 1017"/>
                  <a:gd name="T47" fmla="*/ 139 h 273"/>
                  <a:gd name="T48" fmla="*/ 0 w 1017"/>
                  <a:gd name="T49" fmla="*/ 185 h 273"/>
                  <a:gd name="T50" fmla="*/ 0 w 1017"/>
                  <a:gd name="T51" fmla="*/ 185 h 273"/>
                  <a:gd name="T52" fmla="*/ 12 w 1017"/>
                  <a:gd name="T53" fmla="*/ 196 h 273"/>
                  <a:gd name="T54" fmla="*/ 13 w 1017"/>
                  <a:gd name="T55" fmla="*/ 196 h 273"/>
                  <a:gd name="T56" fmla="*/ 116 w 1017"/>
                  <a:gd name="T57" fmla="*/ 213 h 273"/>
                  <a:gd name="T58" fmla="*/ 339 w 1017"/>
                  <a:gd name="T59" fmla="*/ 240 h 273"/>
                  <a:gd name="T60" fmla="*/ 459 w 1017"/>
                  <a:gd name="T61" fmla="*/ 251 h 273"/>
                  <a:gd name="T62" fmla="*/ 921 w 1017"/>
                  <a:gd name="T63"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7" h="273">
                    <a:moveTo>
                      <a:pt x="984" y="273"/>
                    </a:moveTo>
                    <a:cubicBezTo>
                      <a:pt x="1017" y="272"/>
                      <a:pt x="1017" y="272"/>
                      <a:pt x="1009" y="119"/>
                    </a:cubicBezTo>
                    <a:cubicBezTo>
                      <a:pt x="1008" y="96"/>
                      <a:pt x="1008" y="96"/>
                      <a:pt x="1008" y="96"/>
                    </a:cubicBezTo>
                    <a:cubicBezTo>
                      <a:pt x="1006" y="72"/>
                      <a:pt x="1006" y="72"/>
                      <a:pt x="1006" y="72"/>
                    </a:cubicBezTo>
                    <a:cubicBezTo>
                      <a:pt x="1006" y="72"/>
                      <a:pt x="1006" y="72"/>
                      <a:pt x="1006" y="72"/>
                    </a:cubicBezTo>
                    <a:cubicBezTo>
                      <a:pt x="1005" y="69"/>
                      <a:pt x="1002" y="62"/>
                      <a:pt x="983" y="61"/>
                    </a:cubicBezTo>
                    <a:cubicBezTo>
                      <a:pt x="908" y="60"/>
                      <a:pt x="808" y="59"/>
                      <a:pt x="733" y="57"/>
                    </a:cubicBezTo>
                    <a:cubicBezTo>
                      <a:pt x="662" y="54"/>
                      <a:pt x="567" y="50"/>
                      <a:pt x="496" y="46"/>
                    </a:cubicBezTo>
                    <a:cubicBezTo>
                      <a:pt x="429" y="42"/>
                      <a:pt x="341" y="36"/>
                      <a:pt x="275" y="30"/>
                    </a:cubicBezTo>
                    <a:cubicBezTo>
                      <a:pt x="172" y="20"/>
                      <a:pt x="172" y="20"/>
                      <a:pt x="172" y="20"/>
                    </a:cubicBezTo>
                    <a:cubicBezTo>
                      <a:pt x="73" y="9"/>
                      <a:pt x="73" y="9"/>
                      <a:pt x="73" y="9"/>
                    </a:cubicBezTo>
                    <a:cubicBezTo>
                      <a:pt x="172" y="25"/>
                      <a:pt x="172" y="25"/>
                      <a:pt x="172" y="25"/>
                    </a:cubicBezTo>
                    <a:cubicBezTo>
                      <a:pt x="275" y="38"/>
                      <a:pt x="275" y="38"/>
                      <a:pt x="275" y="38"/>
                    </a:cubicBezTo>
                    <a:cubicBezTo>
                      <a:pt x="341" y="46"/>
                      <a:pt x="429" y="54"/>
                      <a:pt x="496" y="61"/>
                    </a:cubicBezTo>
                    <a:cubicBezTo>
                      <a:pt x="567" y="66"/>
                      <a:pt x="662" y="72"/>
                      <a:pt x="733" y="76"/>
                    </a:cubicBezTo>
                    <a:cubicBezTo>
                      <a:pt x="801" y="78"/>
                      <a:pt x="892" y="82"/>
                      <a:pt x="960" y="83"/>
                    </a:cubicBezTo>
                    <a:cubicBezTo>
                      <a:pt x="959" y="95"/>
                      <a:pt x="959" y="95"/>
                      <a:pt x="959" y="95"/>
                    </a:cubicBezTo>
                    <a:cubicBezTo>
                      <a:pt x="957" y="134"/>
                      <a:pt x="955" y="181"/>
                      <a:pt x="955" y="244"/>
                    </a:cubicBezTo>
                    <a:cubicBezTo>
                      <a:pt x="843" y="243"/>
                      <a:pt x="767" y="240"/>
                      <a:pt x="713" y="238"/>
                    </a:cubicBezTo>
                    <a:cubicBezTo>
                      <a:pt x="548" y="230"/>
                      <a:pt x="545" y="230"/>
                      <a:pt x="459" y="224"/>
                    </a:cubicBezTo>
                    <a:cubicBezTo>
                      <a:pt x="309" y="213"/>
                      <a:pt x="309" y="213"/>
                      <a:pt x="225" y="204"/>
                    </a:cubicBezTo>
                    <a:cubicBezTo>
                      <a:pt x="96" y="189"/>
                      <a:pt x="96" y="189"/>
                      <a:pt x="26" y="180"/>
                    </a:cubicBezTo>
                    <a:cubicBezTo>
                      <a:pt x="24" y="141"/>
                      <a:pt x="20" y="69"/>
                      <a:pt x="13" y="0"/>
                    </a:cubicBezTo>
                    <a:cubicBezTo>
                      <a:pt x="6" y="67"/>
                      <a:pt x="2" y="138"/>
                      <a:pt x="2" y="139"/>
                    </a:cubicBezTo>
                    <a:cubicBezTo>
                      <a:pt x="0" y="185"/>
                      <a:pt x="0" y="185"/>
                      <a:pt x="0" y="185"/>
                    </a:cubicBezTo>
                    <a:cubicBezTo>
                      <a:pt x="0" y="185"/>
                      <a:pt x="0" y="185"/>
                      <a:pt x="0" y="185"/>
                    </a:cubicBezTo>
                    <a:cubicBezTo>
                      <a:pt x="2" y="192"/>
                      <a:pt x="4" y="193"/>
                      <a:pt x="12" y="196"/>
                    </a:cubicBezTo>
                    <a:cubicBezTo>
                      <a:pt x="13" y="196"/>
                      <a:pt x="13" y="196"/>
                      <a:pt x="13" y="196"/>
                    </a:cubicBezTo>
                    <a:cubicBezTo>
                      <a:pt x="46" y="202"/>
                      <a:pt x="75" y="207"/>
                      <a:pt x="116" y="213"/>
                    </a:cubicBezTo>
                    <a:cubicBezTo>
                      <a:pt x="254" y="231"/>
                      <a:pt x="260" y="232"/>
                      <a:pt x="339" y="240"/>
                    </a:cubicBezTo>
                    <a:cubicBezTo>
                      <a:pt x="375" y="243"/>
                      <a:pt x="423" y="248"/>
                      <a:pt x="459" y="251"/>
                    </a:cubicBezTo>
                    <a:cubicBezTo>
                      <a:pt x="606" y="261"/>
                      <a:pt x="721" y="269"/>
                      <a:pt x="921" y="2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20" name="Freeform 129"/>
              <p:cNvSpPr>
                <a:spLocks/>
              </p:cNvSpPr>
              <p:nvPr/>
            </p:nvSpPr>
            <p:spPr bwMode="gray">
              <a:xfrm>
                <a:off x="-1102" y="3238"/>
                <a:ext cx="1930" cy="772"/>
              </a:xfrm>
              <a:custGeom>
                <a:avLst/>
                <a:gdLst>
                  <a:gd name="T0" fmla="*/ 729 w 817"/>
                  <a:gd name="T1" fmla="*/ 322 h 327"/>
                  <a:gd name="T2" fmla="*/ 788 w 817"/>
                  <a:gd name="T3" fmla="*/ 327 h 327"/>
                  <a:gd name="T4" fmla="*/ 788 w 817"/>
                  <a:gd name="T5" fmla="*/ 327 h 327"/>
                  <a:gd name="T6" fmla="*/ 788 w 817"/>
                  <a:gd name="T7" fmla="*/ 327 h 327"/>
                  <a:gd name="T8" fmla="*/ 810 w 817"/>
                  <a:gd name="T9" fmla="*/ 174 h 327"/>
                  <a:gd name="T10" fmla="*/ 809 w 817"/>
                  <a:gd name="T11" fmla="*/ 151 h 327"/>
                  <a:gd name="T12" fmla="*/ 808 w 817"/>
                  <a:gd name="T13" fmla="*/ 127 h 327"/>
                  <a:gd name="T14" fmla="*/ 808 w 817"/>
                  <a:gd name="T15" fmla="*/ 127 h 327"/>
                  <a:gd name="T16" fmla="*/ 788 w 817"/>
                  <a:gd name="T17" fmla="*/ 114 h 327"/>
                  <a:gd name="T18" fmla="*/ 571 w 817"/>
                  <a:gd name="T19" fmla="*/ 96 h 327"/>
                  <a:gd name="T20" fmla="*/ 374 w 817"/>
                  <a:gd name="T21" fmla="*/ 72 h 327"/>
                  <a:gd name="T22" fmla="*/ 199 w 817"/>
                  <a:gd name="T23" fmla="*/ 44 h 327"/>
                  <a:gd name="T24" fmla="*/ 121 w 817"/>
                  <a:gd name="T25" fmla="*/ 29 h 327"/>
                  <a:gd name="T26" fmla="*/ 51 w 817"/>
                  <a:gd name="T27" fmla="*/ 13 h 327"/>
                  <a:gd name="T28" fmla="*/ 121 w 817"/>
                  <a:gd name="T29" fmla="*/ 33 h 327"/>
                  <a:gd name="T30" fmla="*/ 199 w 817"/>
                  <a:gd name="T31" fmla="*/ 52 h 327"/>
                  <a:gd name="T32" fmla="*/ 374 w 817"/>
                  <a:gd name="T33" fmla="*/ 86 h 327"/>
                  <a:gd name="T34" fmla="*/ 571 w 817"/>
                  <a:gd name="T35" fmla="*/ 115 h 327"/>
                  <a:gd name="T36" fmla="*/ 767 w 817"/>
                  <a:gd name="T37" fmla="*/ 135 h 327"/>
                  <a:gd name="T38" fmla="*/ 766 w 817"/>
                  <a:gd name="T39" fmla="*/ 147 h 327"/>
                  <a:gd name="T40" fmla="*/ 762 w 817"/>
                  <a:gd name="T41" fmla="*/ 296 h 327"/>
                  <a:gd name="T42" fmla="*/ 554 w 817"/>
                  <a:gd name="T43" fmla="*/ 276 h 327"/>
                  <a:gd name="T44" fmla="*/ 344 w 817"/>
                  <a:gd name="T45" fmla="*/ 248 h 327"/>
                  <a:gd name="T46" fmla="*/ 161 w 817"/>
                  <a:gd name="T47" fmla="*/ 215 h 327"/>
                  <a:gd name="T48" fmla="*/ 18 w 817"/>
                  <a:gd name="T49" fmla="*/ 180 h 327"/>
                  <a:gd name="T50" fmla="*/ 9 w 817"/>
                  <a:gd name="T51" fmla="*/ 0 h 327"/>
                  <a:gd name="T52" fmla="*/ 2 w 817"/>
                  <a:gd name="T53" fmla="*/ 138 h 327"/>
                  <a:gd name="T54" fmla="*/ 0 w 817"/>
                  <a:gd name="T55" fmla="*/ 184 h 327"/>
                  <a:gd name="T56" fmla="*/ 8 w 817"/>
                  <a:gd name="T57" fmla="*/ 196 h 327"/>
                  <a:gd name="T58" fmla="*/ 9 w 817"/>
                  <a:gd name="T59" fmla="*/ 196 h 327"/>
                  <a:gd name="T60" fmla="*/ 81 w 817"/>
                  <a:gd name="T61" fmla="*/ 218 h 327"/>
                  <a:gd name="T62" fmla="*/ 249 w 817"/>
                  <a:gd name="T63" fmla="*/ 257 h 327"/>
                  <a:gd name="T64" fmla="*/ 344 w 817"/>
                  <a:gd name="T65" fmla="*/ 275 h 327"/>
                  <a:gd name="T66" fmla="*/ 729 w 817"/>
                  <a:gd name="T67" fmla="*/ 32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17" h="327">
                    <a:moveTo>
                      <a:pt x="729" y="322"/>
                    </a:moveTo>
                    <a:cubicBezTo>
                      <a:pt x="751" y="324"/>
                      <a:pt x="766" y="325"/>
                      <a:pt x="788" y="327"/>
                    </a:cubicBezTo>
                    <a:cubicBezTo>
                      <a:pt x="788" y="327"/>
                      <a:pt x="788" y="327"/>
                      <a:pt x="788" y="327"/>
                    </a:cubicBezTo>
                    <a:cubicBezTo>
                      <a:pt x="788" y="327"/>
                      <a:pt x="788" y="327"/>
                      <a:pt x="788" y="327"/>
                    </a:cubicBezTo>
                    <a:cubicBezTo>
                      <a:pt x="817" y="327"/>
                      <a:pt x="817" y="327"/>
                      <a:pt x="810" y="174"/>
                    </a:cubicBezTo>
                    <a:cubicBezTo>
                      <a:pt x="809" y="151"/>
                      <a:pt x="809" y="151"/>
                      <a:pt x="809" y="151"/>
                    </a:cubicBezTo>
                    <a:cubicBezTo>
                      <a:pt x="808" y="127"/>
                      <a:pt x="808" y="127"/>
                      <a:pt x="808" y="127"/>
                    </a:cubicBezTo>
                    <a:cubicBezTo>
                      <a:pt x="808" y="127"/>
                      <a:pt x="808" y="127"/>
                      <a:pt x="808" y="127"/>
                    </a:cubicBezTo>
                    <a:cubicBezTo>
                      <a:pt x="806" y="116"/>
                      <a:pt x="791" y="114"/>
                      <a:pt x="788" y="114"/>
                    </a:cubicBezTo>
                    <a:cubicBezTo>
                      <a:pt x="722" y="109"/>
                      <a:pt x="636" y="102"/>
                      <a:pt x="571" y="96"/>
                    </a:cubicBezTo>
                    <a:cubicBezTo>
                      <a:pt x="511" y="89"/>
                      <a:pt x="432" y="80"/>
                      <a:pt x="374" y="72"/>
                    </a:cubicBezTo>
                    <a:cubicBezTo>
                      <a:pt x="321" y="64"/>
                      <a:pt x="251" y="53"/>
                      <a:pt x="199" y="44"/>
                    </a:cubicBezTo>
                    <a:cubicBezTo>
                      <a:pt x="121" y="29"/>
                      <a:pt x="121" y="29"/>
                      <a:pt x="121" y="29"/>
                    </a:cubicBezTo>
                    <a:cubicBezTo>
                      <a:pt x="51" y="13"/>
                      <a:pt x="51" y="13"/>
                      <a:pt x="51" y="13"/>
                    </a:cubicBezTo>
                    <a:cubicBezTo>
                      <a:pt x="121" y="33"/>
                      <a:pt x="121" y="33"/>
                      <a:pt x="121" y="33"/>
                    </a:cubicBezTo>
                    <a:cubicBezTo>
                      <a:pt x="199" y="52"/>
                      <a:pt x="199" y="52"/>
                      <a:pt x="199" y="52"/>
                    </a:cubicBezTo>
                    <a:cubicBezTo>
                      <a:pt x="251" y="63"/>
                      <a:pt x="321" y="77"/>
                      <a:pt x="374" y="86"/>
                    </a:cubicBezTo>
                    <a:cubicBezTo>
                      <a:pt x="432" y="95"/>
                      <a:pt x="511" y="107"/>
                      <a:pt x="571" y="115"/>
                    </a:cubicBezTo>
                    <a:cubicBezTo>
                      <a:pt x="629" y="121"/>
                      <a:pt x="708" y="130"/>
                      <a:pt x="767" y="135"/>
                    </a:cubicBezTo>
                    <a:cubicBezTo>
                      <a:pt x="766" y="147"/>
                      <a:pt x="766" y="147"/>
                      <a:pt x="766" y="147"/>
                    </a:cubicBezTo>
                    <a:cubicBezTo>
                      <a:pt x="765" y="185"/>
                      <a:pt x="763" y="233"/>
                      <a:pt x="762" y="296"/>
                    </a:cubicBezTo>
                    <a:cubicBezTo>
                      <a:pt x="665" y="288"/>
                      <a:pt x="603" y="281"/>
                      <a:pt x="554" y="276"/>
                    </a:cubicBezTo>
                    <a:cubicBezTo>
                      <a:pt x="416" y="259"/>
                      <a:pt x="413" y="259"/>
                      <a:pt x="344" y="248"/>
                    </a:cubicBezTo>
                    <a:cubicBezTo>
                      <a:pt x="222" y="228"/>
                      <a:pt x="222" y="228"/>
                      <a:pt x="161" y="215"/>
                    </a:cubicBezTo>
                    <a:cubicBezTo>
                      <a:pt x="64" y="193"/>
                      <a:pt x="64" y="193"/>
                      <a:pt x="18" y="180"/>
                    </a:cubicBezTo>
                    <a:cubicBezTo>
                      <a:pt x="16" y="138"/>
                      <a:pt x="14" y="67"/>
                      <a:pt x="9" y="0"/>
                    </a:cubicBezTo>
                    <a:cubicBezTo>
                      <a:pt x="4" y="64"/>
                      <a:pt x="2" y="137"/>
                      <a:pt x="2" y="138"/>
                    </a:cubicBezTo>
                    <a:cubicBezTo>
                      <a:pt x="0" y="184"/>
                      <a:pt x="0" y="184"/>
                      <a:pt x="0" y="184"/>
                    </a:cubicBezTo>
                    <a:cubicBezTo>
                      <a:pt x="1" y="190"/>
                      <a:pt x="2" y="193"/>
                      <a:pt x="8" y="196"/>
                    </a:cubicBezTo>
                    <a:cubicBezTo>
                      <a:pt x="9" y="196"/>
                      <a:pt x="9" y="196"/>
                      <a:pt x="9" y="196"/>
                    </a:cubicBezTo>
                    <a:cubicBezTo>
                      <a:pt x="32" y="204"/>
                      <a:pt x="53" y="210"/>
                      <a:pt x="81" y="218"/>
                    </a:cubicBezTo>
                    <a:cubicBezTo>
                      <a:pt x="183" y="244"/>
                      <a:pt x="187" y="245"/>
                      <a:pt x="249" y="257"/>
                    </a:cubicBezTo>
                    <a:cubicBezTo>
                      <a:pt x="277" y="262"/>
                      <a:pt x="315" y="270"/>
                      <a:pt x="344" y="275"/>
                    </a:cubicBezTo>
                    <a:cubicBezTo>
                      <a:pt x="462" y="293"/>
                      <a:pt x="555" y="307"/>
                      <a:pt x="729" y="3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21" name="Freeform 130"/>
              <p:cNvSpPr>
                <a:spLocks/>
              </p:cNvSpPr>
              <p:nvPr/>
            </p:nvSpPr>
            <p:spPr bwMode="gray">
              <a:xfrm>
                <a:off x="1345" y="1074"/>
                <a:ext cx="1545" cy="1098"/>
              </a:xfrm>
              <a:custGeom>
                <a:avLst/>
                <a:gdLst>
                  <a:gd name="T0" fmla="*/ 331 w 654"/>
                  <a:gd name="T1" fmla="*/ 0 h 465"/>
                  <a:gd name="T2" fmla="*/ 329 w 654"/>
                  <a:gd name="T3" fmla="*/ 0 h 465"/>
                  <a:gd name="T4" fmla="*/ 324 w 654"/>
                  <a:gd name="T5" fmla="*/ 0 h 465"/>
                  <a:gd name="T6" fmla="*/ 2 w 654"/>
                  <a:gd name="T7" fmla="*/ 261 h 465"/>
                  <a:gd name="T8" fmla="*/ 1 w 654"/>
                  <a:gd name="T9" fmla="*/ 270 h 465"/>
                  <a:gd name="T10" fmla="*/ 1 w 654"/>
                  <a:gd name="T11" fmla="*/ 280 h 465"/>
                  <a:gd name="T12" fmla="*/ 0 w 654"/>
                  <a:gd name="T13" fmla="*/ 288 h 465"/>
                  <a:gd name="T14" fmla="*/ 0 w 654"/>
                  <a:gd name="T15" fmla="*/ 359 h 465"/>
                  <a:gd name="T16" fmla="*/ 0 w 654"/>
                  <a:gd name="T17" fmla="*/ 408 h 465"/>
                  <a:gd name="T18" fmla="*/ 0 w 654"/>
                  <a:gd name="T19" fmla="*/ 429 h 465"/>
                  <a:gd name="T20" fmla="*/ 0 w 654"/>
                  <a:gd name="T21" fmla="*/ 429 h 465"/>
                  <a:gd name="T22" fmla="*/ 24 w 654"/>
                  <a:gd name="T23" fmla="*/ 456 h 465"/>
                  <a:gd name="T24" fmla="*/ 144 w 654"/>
                  <a:gd name="T25" fmla="*/ 465 h 465"/>
                  <a:gd name="T26" fmla="*/ 145 w 654"/>
                  <a:gd name="T27" fmla="*/ 465 h 465"/>
                  <a:gd name="T28" fmla="*/ 145 w 654"/>
                  <a:gd name="T29" fmla="*/ 465 h 465"/>
                  <a:gd name="T30" fmla="*/ 168 w 654"/>
                  <a:gd name="T31" fmla="*/ 341 h 465"/>
                  <a:gd name="T32" fmla="*/ 167 w 654"/>
                  <a:gd name="T33" fmla="*/ 316 h 465"/>
                  <a:gd name="T34" fmla="*/ 462 w 654"/>
                  <a:gd name="T35" fmla="*/ 201 h 465"/>
                  <a:gd name="T36" fmla="*/ 507 w 654"/>
                  <a:gd name="T37" fmla="*/ 283 h 465"/>
                  <a:gd name="T38" fmla="*/ 509 w 654"/>
                  <a:gd name="T39" fmla="*/ 289 h 465"/>
                  <a:gd name="T40" fmla="*/ 512 w 654"/>
                  <a:gd name="T41" fmla="*/ 332 h 465"/>
                  <a:gd name="T42" fmla="*/ 519 w 654"/>
                  <a:gd name="T43" fmla="*/ 433 h 465"/>
                  <a:gd name="T44" fmla="*/ 522 w 654"/>
                  <a:gd name="T45" fmla="*/ 382 h 465"/>
                  <a:gd name="T46" fmla="*/ 527 w 654"/>
                  <a:gd name="T47" fmla="*/ 293 h 465"/>
                  <a:gd name="T48" fmla="*/ 527 w 654"/>
                  <a:gd name="T49" fmla="*/ 286 h 465"/>
                  <a:gd name="T50" fmla="*/ 162 w 654"/>
                  <a:gd name="T51" fmla="*/ 191 h 465"/>
                  <a:gd name="T52" fmla="*/ 122 w 654"/>
                  <a:gd name="T53" fmla="*/ 300 h 465"/>
                  <a:gd name="T54" fmla="*/ 122 w 654"/>
                  <a:gd name="T55" fmla="*/ 313 h 465"/>
                  <a:gd name="T56" fmla="*/ 120 w 654"/>
                  <a:gd name="T57" fmla="*/ 416 h 465"/>
                  <a:gd name="T58" fmla="*/ 48 w 654"/>
                  <a:gd name="T59" fmla="*/ 410 h 465"/>
                  <a:gd name="T60" fmla="*/ 48 w 654"/>
                  <a:gd name="T61" fmla="*/ 364 h 465"/>
                  <a:gd name="T62" fmla="*/ 48 w 654"/>
                  <a:gd name="T63" fmla="*/ 294 h 465"/>
                  <a:gd name="T64" fmla="*/ 49 w 654"/>
                  <a:gd name="T65" fmla="*/ 281 h 465"/>
                  <a:gd name="T66" fmla="*/ 49 w 654"/>
                  <a:gd name="T67" fmla="*/ 277 h 465"/>
                  <a:gd name="T68" fmla="*/ 316 w 654"/>
                  <a:gd name="T69" fmla="*/ 39 h 465"/>
                  <a:gd name="T70" fmla="*/ 325 w 654"/>
                  <a:gd name="T71" fmla="*/ 39 h 465"/>
                  <a:gd name="T72" fmla="*/ 330 w 654"/>
                  <a:gd name="T73" fmla="*/ 38 h 465"/>
                  <a:gd name="T74" fmla="*/ 331 w 654"/>
                  <a:gd name="T75" fmla="*/ 38 h 465"/>
                  <a:gd name="T76" fmla="*/ 331 w 654"/>
                  <a:gd name="T77" fmla="*/ 38 h 465"/>
                  <a:gd name="T78" fmla="*/ 331 w 654"/>
                  <a:gd name="T79" fmla="*/ 38 h 465"/>
                  <a:gd name="T80" fmla="*/ 334 w 654"/>
                  <a:gd name="T81" fmla="*/ 38 h 465"/>
                  <a:gd name="T82" fmla="*/ 352 w 654"/>
                  <a:gd name="T83" fmla="*/ 39 h 465"/>
                  <a:gd name="T84" fmla="*/ 361 w 654"/>
                  <a:gd name="T85" fmla="*/ 39 h 465"/>
                  <a:gd name="T86" fmla="*/ 634 w 654"/>
                  <a:gd name="T87" fmla="*/ 284 h 465"/>
                  <a:gd name="T88" fmla="*/ 640 w 654"/>
                  <a:gd name="T89" fmla="*/ 371 h 465"/>
                  <a:gd name="T90" fmla="*/ 597 w 654"/>
                  <a:gd name="T91" fmla="*/ 128 h 465"/>
                  <a:gd name="T92" fmla="*/ 375 w 654"/>
                  <a:gd name="T93" fmla="*/ 4 h 465"/>
                  <a:gd name="T94" fmla="*/ 365 w 654"/>
                  <a:gd name="T95" fmla="*/ 3 h 465"/>
                  <a:gd name="T96" fmla="*/ 335 w 654"/>
                  <a:gd name="T97" fmla="*/ 1 h 465"/>
                  <a:gd name="T98" fmla="*/ 332 w 654"/>
                  <a:gd name="T99" fmla="*/ 1 h 465"/>
                  <a:gd name="T100" fmla="*/ 331 w 654"/>
                  <a:gd name="T101"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4" h="465">
                    <a:moveTo>
                      <a:pt x="331" y="0"/>
                    </a:moveTo>
                    <a:cubicBezTo>
                      <a:pt x="330" y="0"/>
                      <a:pt x="330" y="0"/>
                      <a:pt x="329" y="0"/>
                    </a:cubicBezTo>
                    <a:cubicBezTo>
                      <a:pt x="324" y="0"/>
                      <a:pt x="324" y="0"/>
                      <a:pt x="324" y="0"/>
                    </a:cubicBezTo>
                    <a:cubicBezTo>
                      <a:pt x="149" y="0"/>
                      <a:pt x="19" y="105"/>
                      <a:pt x="2" y="261"/>
                    </a:cubicBezTo>
                    <a:cubicBezTo>
                      <a:pt x="1" y="270"/>
                      <a:pt x="1" y="270"/>
                      <a:pt x="1" y="270"/>
                    </a:cubicBezTo>
                    <a:cubicBezTo>
                      <a:pt x="1" y="276"/>
                      <a:pt x="1" y="276"/>
                      <a:pt x="1" y="280"/>
                    </a:cubicBezTo>
                    <a:cubicBezTo>
                      <a:pt x="0" y="288"/>
                      <a:pt x="0" y="288"/>
                      <a:pt x="0" y="288"/>
                    </a:cubicBezTo>
                    <a:cubicBezTo>
                      <a:pt x="0" y="309"/>
                      <a:pt x="0" y="338"/>
                      <a:pt x="0" y="359"/>
                    </a:cubicBezTo>
                    <a:cubicBezTo>
                      <a:pt x="0" y="408"/>
                      <a:pt x="0" y="408"/>
                      <a:pt x="0" y="408"/>
                    </a:cubicBezTo>
                    <a:cubicBezTo>
                      <a:pt x="0" y="429"/>
                      <a:pt x="0" y="429"/>
                      <a:pt x="0" y="429"/>
                    </a:cubicBezTo>
                    <a:cubicBezTo>
                      <a:pt x="0" y="429"/>
                      <a:pt x="0" y="429"/>
                      <a:pt x="0" y="429"/>
                    </a:cubicBezTo>
                    <a:cubicBezTo>
                      <a:pt x="3" y="453"/>
                      <a:pt x="22" y="455"/>
                      <a:pt x="24" y="456"/>
                    </a:cubicBezTo>
                    <a:cubicBezTo>
                      <a:pt x="60" y="458"/>
                      <a:pt x="108" y="462"/>
                      <a:pt x="144" y="465"/>
                    </a:cubicBezTo>
                    <a:cubicBezTo>
                      <a:pt x="144" y="465"/>
                      <a:pt x="145" y="465"/>
                      <a:pt x="145" y="465"/>
                    </a:cubicBezTo>
                    <a:cubicBezTo>
                      <a:pt x="145" y="465"/>
                      <a:pt x="145" y="465"/>
                      <a:pt x="145" y="465"/>
                    </a:cubicBezTo>
                    <a:cubicBezTo>
                      <a:pt x="170" y="464"/>
                      <a:pt x="170" y="464"/>
                      <a:pt x="168" y="341"/>
                    </a:cubicBezTo>
                    <a:cubicBezTo>
                      <a:pt x="167" y="316"/>
                      <a:pt x="167" y="316"/>
                      <a:pt x="167" y="316"/>
                    </a:cubicBezTo>
                    <a:cubicBezTo>
                      <a:pt x="165" y="143"/>
                      <a:pt x="368" y="111"/>
                      <a:pt x="462" y="201"/>
                    </a:cubicBezTo>
                    <a:cubicBezTo>
                      <a:pt x="497" y="235"/>
                      <a:pt x="505" y="270"/>
                      <a:pt x="507" y="283"/>
                    </a:cubicBezTo>
                    <a:cubicBezTo>
                      <a:pt x="509" y="289"/>
                      <a:pt x="509" y="289"/>
                      <a:pt x="509" y="289"/>
                    </a:cubicBezTo>
                    <a:cubicBezTo>
                      <a:pt x="509" y="297"/>
                      <a:pt x="509" y="297"/>
                      <a:pt x="512" y="332"/>
                    </a:cubicBezTo>
                    <a:cubicBezTo>
                      <a:pt x="515" y="394"/>
                      <a:pt x="516" y="405"/>
                      <a:pt x="519" y="433"/>
                    </a:cubicBezTo>
                    <a:cubicBezTo>
                      <a:pt x="519" y="429"/>
                      <a:pt x="519" y="429"/>
                      <a:pt x="522" y="382"/>
                    </a:cubicBezTo>
                    <a:cubicBezTo>
                      <a:pt x="527" y="302"/>
                      <a:pt x="527" y="302"/>
                      <a:pt x="527" y="293"/>
                    </a:cubicBezTo>
                    <a:cubicBezTo>
                      <a:pt x="527" y="286"/>
                      <a:pt x="527" y="286"/>
                      <a:pt x="527" y="286"/>
                    </a:cubicBezTo>
                    <a:cubicBezTo>
                      <a:pt x="510" y="104"/>
                      <a:pt x="267" y="66"/>
                      <a:pt x="162" y="191"/>
                    </a:cubicBezTo>
                    <a:cubicBezTo>
                      <a:pt x="137" y="221"/>
                      <a:pt x="123" y="258"/>
                      <a:pt x="122" y="300"/>
                    </a:cubicBezTo>
                    <a:cubicBezTo>
                      <a:pt x="122" y="313"/>
                      <a:pt x="122" y="313"/>
                      <a:pt x="122" y="313"/>
                    </a:cubicBezTo>
                    <a:cubicBezTo>
                      <a:pt x="120" y="387"/>
                      <a:pt x="120" y="387"/>
                      <a:pt x="120" y="416"/>
                    </a:cubicBezTo>
                    <a:cubicBezTo>
                      <a:pt x="48" y="410"/>
                      <a:pt x="48" y="410"/>
                      <a:pt x="48" y="410"/>
                    </a:cubicBezTo>
                    <a:cubicBezTo>
                      <a:pt x="48" y="364"/>
                      <a:pt x="48" y="364"/>
                      <a:pt x="48" y="364"/>
                    </a:cubicBezTo>
                    <a:cubicBezTo>
                      <a:pt x="48" y="343"/>
                      <a:pt x="48" y="315"/>
                      <a:pt x="48" y="294"/>
                    </a:cubicBezTo>
                    <a:cubicBezTo>
                      <a:pt x="49" y="283"/>
                      <a:pt x="49" y="283"/>
                      <a:pt x="49" y="281"/>
                    </a:cubicBezTo>
                    <a:cubicBezTo>
                      <a:pt x="49" y="277"/>
                      <a:pt x="49" y="277"/>
                      <a:pt x="49" y="277"/>
                    </a:cubicBezTo>
                    <a:cubicBezTo>
                      <a:pt x="57" y="171"/>
                      <a:pt x="132" y="53"/>
                      <a:pt x="316" y="39"/>
                    </a:cubicBezTo>
                    <a:cubicBezTo>
                      <a:pt x="325" y="39"/>
                      <a:pt x="325" y="39"/>
                      <a:pt x="325" y="39"/>
                    </a:cubicBezTo>
                    <a:cubicBezTo>
                      <a:pt x="330" y="38"/>
                      <a:pt x="330" y="38"/>
                      <a:pt x="330" y="38"/>
                    </a:cubicBezTo>
                    <a:cubicBezTo>
                      <a:pt x="331" y="38"/>
                      <a:pt x="331" y="38"/>
                      <a:pt x="331" y="38"/>
                    </a:cubicBezTo>
                    <a:cubicBezTo>
                      <a:pt x="331" y="38"/>
                      <a:pt x="331" y="38"/>
                      <a:pt x="331" y="38"/>
                    </a:cubicBezTo>
                    <a:cubicBezTo>
                      <a:pt x="331" y="38"/>
                      <a:pt x="331" y="38"/>
                      <a:pt x="331" y="38"/>
                    </a:cubicBezTo>
                    <a:cubicBezTo>
                      <a:pt x="332" y="38"/>
                      <a:pt x="333" y="38"/>
                      <a:pt x="334" y="38"/>
                    </a:cubicBezTo>
                    <a:cubicBezTo>
                      <a:pt x="348" y="38"/>
                      <a:pt x="348" y="38"/>
                      <a:pt x="352" y="39"/>
                    </a:cubicBezTo>
                    <a:cubicBezTo>
                      <a:pt x="361" y="39"/>
                      <a:pt x="361" y="39"/>
                      <a:pt x="361" y="39"/>
                    </a:cubicBezTo>
                    <a:cubicBezTo>
                      <a:pt x="516" y="53"/>
                      <a:pt x="618" y="145"/>
                      <a:pt x="634" y="284"/>
                    </a:cubicBezTo>
                    <a:cubicBezTo>
                      <a:pt x="638" y="345"/>
                      <a:pt x="638" y="345"/>
                      <a:pt x="640" y="371"/>
                    </a:cubicBezTo>
                    <a:cubicBezTo>
                      <a:pt x="648" y="280"/>
                      <a:pt x="654" y="207"/>
                      <a:pt x="597" y="128"/>
                    </a:cubicBezTo>
                    <a:cubicBezTo>
                      <a:pt x="569" y="89"/>
                      <a:pt x="502" y="20"/>
                      <a:pt x="375" y="4"/>
                    </a:cubicBezTo>
                    <a:cubicBezTo>
                      <a:pt x="365" y="3"/>
                      <a:pt x="365" y="3"/>
                      <a:pt x="365" y="3"/>
                    </a:cubicBezTo>
                    <a:cubicBezTo>
                      <a:pt x="351" y="1"/>
                      <a:pt x="351" y="1"/>
                      <a:pt x="335" y="1"/>
                    </a:cubicBezTo>
                    <a:cubicBezTo>
                      <a:pt x="332" y="1"/>
                      <a:pt x="332" y="1"/>
                      <a:pt x="332" y="1"/>
                    </a:cubicBezTo>
                    <a:cubicBezTo>
                      <a:pt x="331" y="0"/>
                      <a:pt x="331" y="0"/>
                      <a:pt x="3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22" name="Freeform 131"/>
              <p:cNvSpPr>
                <a:spLocks/>
              </p:cNvSpPr>
              <p:nvPr/>
            </p:nvSpPr>
            <p:spPr bwMode="gray">
              <a:xfrm>
                <a:off x="1289" y="2264"/>
                <a:ext cx="1568" cy="1264"/>
              </a:xfrm>
              <a:custGeom>
                <a:avLst/>
                <a:gdLst>
                  <a:gd name="T0" fmla="*/ 664 w 664"/>
                  <a:gd name="T1" fmla="*/ 0 h 535"/>
                  <a:gd name="T2" fmla="*/ 0 w 664"/>
                  <a:gd name="T3" fmla="*/ 498 h 535"/>
                  <a:gd name="T4" fmla="*/ 664 w 664"/>
                  <a:gd name="T5" fmla="*/ 0 h 535"/>
                </a:gdLst>
                <a:ahLst/>
                <a:cxnLst>
                  <a:cxn ang="0">
                    <a:pos x="T0" y="T1"/>
                  </a:cxn>
                  <a:cxn ang="0">
                    <a:pos x="T2" y="T3"/>
                  </a:cxn>
                  <a:cxn ang="0">
                    <a:pos x="T4" y="T5"/>
                  </a:cxn>
                </a:cxnLst>
                <a:rect l="0" t="0" r="r" b="b"/>
                <a:pathLst>
                  <a:path w="664" h="535">
                    <a:moveTo>
                      <a:pt x="664" y="0"/>
                    </a:moveTo>
                    <a:cubicBezTo>
                      <a:pt x="622" y="535"/>
                      <a:pt x="25" y="500"/>
                      <a:pt x="0" y="498"/>
                    </a:cubicBezTo>
                    <a:cubicBezTo>
                      <a:pt x="206" y="529"/>
                      <a:pt x="659" y="447"/>
                      <a:pt x="6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23" name="Freeform 132"/>
              <p:cNvSpPr>
                <a:spLocks/>
              </p:cNvSpPr>
              <p:nvPr/>
            </p:nvSpPr>
            <p:spPr bwMode="gray">
              <a:xfrm>
                <a:off x="1130" y="2019"/>
                <a:ext cx="1973" cy="1755"/>
              </a:xfrm>
              <a:custGeom>
                <a:avLst/>
                <a:gdLst>
                  <a:gd name="T0" fmla="*/ 330 w 835"/>
                  <a:gd name="T1" fmla="*/ 23 h 743"/>
                  <a:gd name="T2" fmla="*/ 315 w 835"/>
                  <a:gd name="T3" fmla="*/ 23 h 743"/>
                  <a:gd name="T4" fmla="*/ 260 w 835"/>
                  <a:gd name="T5" fmla="*/ 21 h 743"/>
                  <a:gd name="T6" fmla="*/ 236 w 835"/>
                  <a:gd name="T7" fmla="*/ 65 h 743"/>
                  <a:gd name="T8" fmla="*/ 236 w 835"/>
                  <a:gd name="T9" fmla="*/ 65 h 743"/>
                  <a:gd name="T10" fmla="*/ 235 w 835"/>
                  <a:gd name="T11" fmla="*/ 65 h 743"/>
                  <a:gd name="T12" fmla="*/ 91 w 835"/>
                  <a:gd name="T13" fmla="*/ 29 h 743"/>
                  <a:gd name="T14" fmla="*/ 91 w 835"/>
                  <a:gd name="T15" fmla="*/ 29 h 743"/>
                  <a:gd name="T16" fmla="*/ 91 w 835"/>
                  <a:gd name="T17" fmla="*/ 8 h 743"/>
                  <a:gd name="T18" fmla="*/ 23 w 835"/>
                  <a:gd name="T19" fmla="*/ 0 h 743"/>
                  <a:gd name="T20" fmla="*/ 22 w 835"/>
                  <a:gd name="T21" fmla="*/ 0 h 743"/>
                  <a:gd name="T22" fmla="*/ 0 w 835"/>
                  <a:gd name="T23" fmla="*/ 21 h 743"/>
                  <a:gd name="T24" fmla="*/ 1 w 835"/>
                  <a:gd name="T25" fmla="*/ 191 h 743"/>
                  <a:gd name="T26" fmla="*/ 4 w 835"/>
                  <a:gd name="T27" fmla="*/ 361 h 743"/>
                  <a:gd name="T28" fmla="*/ 6 w 835"/>
                  <a:gd name="T29" fmla="*/ 531 h 743"/>
                  <a:gd name="T30" fmla="*/ 8 w 835"/>
                  <a:gd name="T31" fmla="*/ 616 h 743"/>
                  <a:gd name="T32" fmla="*/ 9 w 835"/>
                  <a:gd name="T33" fmla="*/ 701 h 743"/>
                  <a:gd name="T34" fmla="*/ 9 w 835"/>
                  <a:gd name="T35" fmla="*/ 701 h 743"/>
                  <a:gd name="T36" fmla="*/ 28 w 835"/>
                  <a:gd name="T37" fmla="*/ 722 h 743"/>
                  <a:gd name="T38" fmla="*/ 205 w 835"/>
                  <a:gd name="T39" fmla="*/ 738 h 743"/>
                  <a:gd name="T40" fmla="*/ 393 w 835"/>
                  <a:gd name="T41" fmla="*/ 743 h 743"/>
                  <a:gd name="T42" fmla="*/ 585 w 835"/>
                  <a:gd name="T43" fmla="*/ 736 h 743"/>
                  <a:gd name="T44" fmla="*/ 768 w 835"/>
                  <a:gd name="T45" fmla="*/ 718 h 743"/>
                  <a:gd name="T46" fmla="*/ 678 w 835"/>
                  <a:gd name="T47" fmla="*/ 721 h 743"/>
                  <a:gd name="T48" fmla="*/ 490 w 835"/>
                  <a:gd name="T49" fmla="*/ 722 h 743"/>
                  <a:gd name="T50" fmla="*/ 394 w 835"/>
                  <a:gd name="T51" fmla="*/ 719 h 743"/>
                  <a:gd name="T52" fmla="*/ 115 w 835"/>
                  <a:gd name="T53" fmla="*/ 696 h 743"/>
                  <a:gd name="T54" fmla="*/ 46 w 835"/>
                  <a:gd name="T55" fmla="*/ 687 h 743"/>
                  <a:gd name="T56" fmla="*/ 47 w 835"/>
                  <a:gd name="T57" fmla="*/ 620 h 743"/>
                  <a:gd name="T58" fmla="*/ 47 w 835"/>
                  <a:gd name="T59" fmla="*/ 536 h 743"/>
                  <a:gd name="T60" fmla="*/ 47 w 835"/>
                  <a:gd name="T61" fmla="*/ 281 h 743"/>
                  <a:gd name="T62" fmla="*/ 47 w 835"/>
                  <a:gd name="T63" fmla="*/ 196 h 743"/>
                  <a:gd name="T64" fmla="*/ 46 w 835"/>
                  <a:gd name="T65" fmla="*/ 50 h 743"/>
                  <a:gd name="T66" fmla="*/ 117 w 835"/>
                  <a:gd name="T67" fmla="*/ 58 h 743"/>
                  <a:gd name="T68" fmla="*/ 215 w 835"/>
                  <a:gd name="T69" fmla="*/ 65 h 743"/>
                  <a:gd name="T70" fmla="*/ 419 w 835"/>
                  <a:gd name="T71" fmla="*/ 69 h 743"/>
                  <a:gd name="T72" fmla="*/ 625 w 835"/>
                  <a:gd name="T73" fmla="*/ 61 h 743"/>
                  <a:gd name="T74" fmla="*/ 724 w 835"/>
                  <a:gd name="T75" fmla="*/ 51 h 743"/>
                  <a:gd name="T76" fmla="*/ 805 w 835"/>
                  <a:gd name="T77" fmla="*/ 41 h 743"/>
                  <a:gd name="T78" fmla="*/ 813 w 835"/>
                  <a:gd name="T79" fmla="*/ 368 h 743"/>
                  <a:gd name="T80" fmla="*/ 816 w 835"/>
                  <a:gd name="T81" fmla="*/ 454 h 743"/>
                  <a:gd name="T82" fmla="*/ 819 w 835"/>
                  <a:gd name="T83" fmla="*/ 540 h 743"/>
                  <a:gd name="T84" fmla="*/ 822 w 835"/>
                  <a:gd name="T85" fmla="*/ 626 h 743"/>
                  <a:gd name="T86" fmla="*/ 825 w 835"/>
                  <a:gd name="T87" fmla="*/ 711 h 743"/>
                  <a:gd name="T88" fmla="*/ 827 w 835"/>
                  <a:gd name="T89" fmla="*/ 625 h 743"/>
                  <a:gd name="T90" fmla="*/ 828 w 835"/>
                  <a:gd name="T91" fmla="*/ 539 h 743"/>
                  <a:gd name="T92" fmla="*/ 830 w 835"/>
                  <a:gd name="T93" fmla="*/ 452 h 743"/>
                  <a:gd name="T94" fmla="*/ 833 w 835"/>
                  <a:gd name="T95" fmla="*/ 193 h 743"/>
                  <a:gd name="T96" fmla="*/ 820 w 835"/>
                  <a:gd name="T97" fmla="*/ 8 h 743"/>
                  <a:gd name="T98" fmla="*/ 772 w 835"/>
                  <a:gd name="T99" fmla="*/ 12 h 743"/>
                  <a:gd name="T100" fmla="*/ 724 w 835"/>
                  <a:gd name="T101" fmla="*/ 16 h 743"/>
                  <a:gd name="T102" fmla="*/ 611 w 835"/>
                  <a:gd name="T103" fmla="*/ 22 h 743"/>
                  <a:gd name="T104" fmla="*/ 610 w 835"/>
                  <a:gd name="T105" fmla="*/ 31 h 743"/>
                  <a:gd name="T106" fmla="*/ 609 w 835"/>
                  <a:gd name="T107" fmla="*/ 26 h 743"/>
                  <a:gd name="T108" fmla="*/ 523 w 835"/>
                  <a:gd name="T109" fmla="*/ 25 h 743"/>
                  <a:gd name="T110" fmla="*/ 330 w 835"/>
                  <a:gd name="T111" fmla="*/ 2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5" h="743">
                    <a:moveTo>
                      <a:pt x="330" y="23"/>
                    </a:moveTo>
                    <a:cubicBezTo>
                      <a:pt x="325" y="23"/>
                      <a:pt x="320" y="23"/>
                      <a:pt x="315" y="23"/>
                    </a:cubicBezTo>
                    <a:cubicBezTo>
                      <a:pt x="299" y="22"/>
                      <a:pt x="276" y="21"/>
                      <a:pt x="260" y="21"/>
                    </a:cubicBezTo>
                    <a:cubicBezTo>
                      <a:pt x="260" y="50"/>
                      <a:pt x="260" y="64"/>
                      <a:pt x="236" y="65"/>
                    </a:cubicBezTo>
                    <a:cubicBezTo>
                      <a:pt x="236" y="65"/>
                      <a:pt x="236" y="65"/>
                      <a:pt x="236" y="65"/>
                    </a:cubicBezTo>
                    <a:cubicBezTo>
                      <a:pt x="236" y="65"/>
                      <a:pt x="235" y="65"/>
                      <a:pt x="235" y="65"/>
                    </a:cubicBezTo>
                    <a:cubicBezTo>
                      <a:pt x="94" y="55"/>
                      <a:pt x="94" y="55"/>
                      <a:pt x="91" y="29"/>
                    </a:cubicBezTo>
                    <a:cubicBezTo>
                      <a:pt x="91" y="29"/>
                      <a:pt x="91" y="29"/>
                      <a:pt x="91" y="29"/>
                    </a:cubicBezTo>
                    <a:cubicBezTo>
                      <a:pt x="91" y="23"/>
                      <a:pt x="91" y="14"/>
                      <a:pt x="91" y="8"/>
                    </a:cubicBezTo>
                    <a:cubicBezTo>
                      <a:pt x="69" y="5"/>
                      <a:pt x="50" y="3"/>
                      <a:pt x="23" y="0"/>
                    </a:cubicBezTo>
                    <a:cubicBezTo>
                      <a:pt x="22" y="0"/>
                      <a:pt x="22" y="0"/>
                      <a:pt x="22" y="0"/>
                    </a:cubicBezTo>
                    <a:cubicBezTo>
                      <a:pt x="3" y="0"/>
                      <a:pt x="0" y="14"/>
                      <a:pt x="0" y="21"/>
                    </a:cubicBezTo>
                    <a:cubicBezTo>
                      <a:pt x="0" y="77"/>
                      <a:pt x="1" y="134"/>
                      <a:pt x="1" y="191"/>
                    </a:cubicBezTo>
                    <a:cubicBezTo>
                      <a:pt x="3" y="317"/>
                      <a:pt x="3" y="317"/>
                      <a:pt x="4" y="361"/>
                    </a:cubicBezTo>
                    <a:cubicBezTo>
                      <a:pt x="4" y="417"/>
                      <a:pt x="5" y="474"/>
                      <a:pt x="6" y="531"/>
                    </a:cubicBezTo>
                    <a:cubicBezTo>
                      <a:pt x="7" y="556"/>
                      <a:pt x="7" y="590"/>
                      <a:pt x="8" y="616"/>
                    </a:cubicBezTo>
                    <a:cubicBezTo>
                      <a:pt x="8" y="641"/>
                      <a:pt x="9" y="675"/>
                      <a:pt x="9" y="701"/>
                    </a:cubicBezTo>
                    <a:cubicBezTo>
                      <a:pt x="9" y="701"/>
                      <a:pt x="9" y="701"/>
                      <a:pt x="9" y="701"/>
                    </a:cubicBezTo>
                    <a:cubicBezTo>
                      <a:pt x="10" y="706"/>
                      <a:pt x="12" y="719"/>
                      <a:pt x="28" y="722"/>
                    </a:cubicBezTo>
                    <a:cubicBezTo>
                      <a:pt x="136" y="733"/>
                      <a:pt x="149" y="735"/>
                      <a:pt x="205" y="738"/>
                    </a:cubicBezTo>
                    <a:cubicBezTo>
                      <a:pt x="326" y="743"/>
                      <a:pt x="328" y="743"/>
                      <a:pt x="393" y="743"/>
                    </a:cubicBezTo>
                    <a:cubicBezTo>
                      <a:pt x="514" y="741"/>
                      <a:pt x="527" y="740"/>
                      <a:pt x="585" y="736"/>
                    </a:cubicBezTo>
                    <a:cubicBezTo>
                      <a:pt x="705" y="726"/>
                      <a:pt x="709" y="726"/>
                      <a:pt x="768" y="718"/>
                    </a:cubicBezTo>
                    <a:cubicBezTo>
                      <a:pt x="731" y="720"/>
                      <a:pt x="708" y="720"/>
                      <a:pt x="678" y="721"/>
                    </a:cubicBezTo>
                    <a:cubicBezTo>
                      <a:pt x="561" y="723"/>
                      <a:pt x="552" y="723"/>
                      <a:pt x="490" y="722"/>
                    </a:cubicBezTo>
                    <a:cubicBezTo>
                      <a:pt x="461" y="721"/>
                      <a:pt x="423" y="720"/>
                      <a:pt x="394" y="719"/>
                    </a:cubicBezTo>
                    <a:cubicBezTo>
                      <a:pt x="319" y="715"/>
                      <a:pt x="227" y="710"/>
                      <a:pt x="115" y="696"/>
                    </a:cubicBezTo>
                    <a:cubicBezTo>
                      <a:pt x="46" y="687"/>
                      <a:pt x="46" y="687"/>
                      <a:pt x="46" y="687"/>
                    </a:cubicBezTo>
                    <a:cubicBezTo>
                      <a:pt x="47" y="667"/>
                      <a:pt x="47" y="640"/>
                      <a:pt x="47" y="620"/>
                    </a:cubicBezTo>
                    <a:cubicBezTo>
                      <a:pt x="47" y="595"/>
                      <a:pt x="47" y="561"/>
                      <a:pt x="47" y="536"/>
                    </a:cubicBezTo>
                    <a:cubicBezTo>
                      <a:pt x="47" y="311"/>
                      <a:pt x="47" y="311"/>
                      <a:pt x="47" y="281"/>
                    </a:cubicBezTo>
                    <a:cubicBezTo>
                      <a:pt x="47" y="256"/>
                      <a:pt x="47" y="222"/>
                      <a:pt x="47" y="196"/>
                    </a:cubicBezTo>
                    <a:cubicBezTo>
                      <a:pt x="46" y="148"/>
                      <a:pt x="46" y="99"/>
                      <a:pt x="46" y="50"/>
                    </a:cubicBezTo>
                    <a:cubicBezTo>
                      <a:pt x="70" y="53"/>
                      <a:pt x="91" y="55"/>
                      <a:pt x="117" y="58"/>
                    </a:cubicBezTo>
                    <a:cubicBezTo>
                      <a:pt x="146" y="60"/>
                      <a:pt x="185" y="63"/>
                      <a:pt x="215" y="65"/>
                    </a:cubicBezTo>
                    <a:cubicBezTo>
                      <a:pt x="342" y="70"/>
                      <a:pt x="342" y="70"/>
                      <a:pt x="419" y="69"/>
                    </a:cubicBezTo>
                    <a:cubicBezTo>
                      <a:pt x="538" y="66"/>
                      <a:pt x="559" y="66"/>
                      <a:pt x="625" y="61"/>
                    </a:cubicBezTo>
                    <a:cubicBezTo>
                      <a:pt x="655" y="58"/>
                      <a:pt x="694" y="54"/>
                      <a:pt x="724" y="51"/>
                    </a:cubicBezTo>
                    <a:cubicBezTo>
                      <a:pt x="784" y="44"/>
                      <a:pt x="784" y="44"/>
                      <a:pt x="805" y="41"/>
                    </a:cubicBezTo>
                    <a:cubicBezTo>
                      <a:pt x="808" y="189"/>
                      <a:pt x="808" y="189"/>
                      <a:pt x="813" y="368"/>
                    </a:cubicBezTo>
                    <a:cubicBezTo>
                      <a:pt x="814" y="394"/>
                      <a:pt x="815" y="428"/>
                      <a:pt x="816" y="454"/>
                    </a:cubicBezTo>
                    <a:cubicBezTo>
                      <a:pt x="817" y="480"/>
                      <a:pt x="818" y="514"/>
                      <a:pt x="819" y="540"/>
                    </a:cubicBezTo>
                    <a:cubicBezTo>
                      <a:pt x="819" y="566"/>
                      <a:pt x="821" y="600"/>
                      <a:pt x="822" y="626"/>
                    </a:cubicBezTo>
                    <a:cubicBezTo>
                      <a:pt x="822" y="651"/>
                      <a:pt x="824" y="686"/>
                      <a:pt x="825" y="711"/>
                    </a:cubicBezTo>
                    <a:cubicBezTo>
                      <a:pt x="825" y="686"/>
                      <a:pt x="826" y="651"/>
                      <a:pt x="827" y="625"/>
                    </a:cubicBezTo>
                    <a:cubicBezTo>
                      <a:pt x="827" y="599"/>
                      <a:pt x="828" y="565"/>
                      <a:pt x="828" y="539"/>
                    </a:cubicBezTo>
                    <a:cubicBezTo>
                      <a:pt x="829" y="513"/>
                      <a:pt x="829" y="478"/>
                      <a:pt x="830" y="452"/>
                    </a:cubicBezTo>
                    <a:cubicBezTo>
                      <a:pt x="833" y="244"/>
                      <a:pt x="833" y="225"/>
                      <a:pt x="833" y="193"/>
                    </a:cubicBezTo>
                    <a:cubicBezTo>
                      <a:pt x="835" y="8"/>
                      <a:pt x="835" y="8"/>
                      <a:pt x="820" y="8"/>
                    </a:cubicBezTo>
                    <a:cubicBezTo>
                      <a:pt x="804" y="9"/>
                      <a:pt x="788" y="11"/>
                      <a:pt x="772" y="12"/>
                    </a:cubicBezTo>
                    <a:cubicBezTo>
                      <a:pt x="724" y="16"/>
                      <a:pt x="724" y="16"/>
                      <a:pt x="724" y="16"/>
                    </a:cubicBezTo>
                    <a:cubicBezTo>
                      <a:pt x="631" y="21"/>
                      <a:pt x="631" y="21"/>
                      <a:pt x="611" y="22"/>
                    </a:cubicBezTo>
                    <a:cubicBezTo>
                      <a:pt x="611" y="25"/>
                      <a:pt x="610" y="28"/>
                      <a:pt x="610" y="31"/>
                    </a:cubicBezTo>
                    <a:cubicBezTo>
                      <a:pt x="610" y="30"/>
                      <a:pt x="609" y="28"/>
                      <a:pt x="609" y="26"/>
                    </a:cubicBezTo>
                    <a:cubicBezTo>
                      <a:pt x="604" y="23"/>
                      <a:pt x="604" y="23"/>
                      <a:pt x="523" y="25"/>
                    </a:cubicBezTo>
                    <a:cubicBezTo>
                      <a:pt x="402" y="26"/>
                      <a:pt x="402" y="26"/>
                      <a:pt x="330"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24" name="Freeform 133"/>
              <p:cNvSpPr>
                <a:spLocks/>
              </p:cNvSpPr>
              <p:nvPr/>
            </p:nvSpPr>
            <p:spPr bwMode="gray">
              <a:xfrm>
                <a:off x="1102" y="3556"/>
                <a:ext cx="102" cy="8"/>
              </a:xfrm>
              <a:custGeom>
                <a:avLst/>
                <a:gdLst>
                  <a:gd name="T0" fmla="*/ 0 w 102"/>
                  <a:gd name="T1" fmla="*/ 0 h 8"/>
                  <a:gd name="T2" fmla="*/ 102 w 102"/>
                  <a:gd name="T3" fmla="*/ 8 h 8"/>
                  <a:gd name="T4" fmla="*/ 102 w 102"/>
                  <a:gd name="T5" fmla="*/ 5 h 8"/>
                  <a:gd name="T6" fmla="*/ 0 w 102"/>
                  <a:gd name="T7" fmla="*/ 0 h 8"/>
                </a:gdLst>
                <a:ahLst/>
                <a:cxnLst>
                  <a:cxn ang="0">
                    <a:pos x="T0" y="T1"/>
                  </a:cxn>
                  <a:cxn ang="0">
                    <a:pos x="T2" y="T3"/>
                  </a:cxn>
                  <a:cxn ang="0">
                    <a:pos x="T4" y="T5"/>
                  </a:cxn>
                  <a:cxn ang="0">
                    <a:pos x="T6" y="T7"/>
                  </a:cxn>
                </a:cxnLst>
                <a:rect l="0" t="0" r="r" b="b"/>
                <a:pathLst>
                  <a:path w="102" h="8">
                    <a:moveTo>
                      <a:pt x="0" y="0"/>
                    </a:moveTo>
                    <a:lnTo>
                      <a:pt x="102" y="8"/>
                    </a:lnTo>
                    <a:lnTo>
                      <a:pt x="102"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25" name="Freeform 134"/>
              <p:cNvSpPr>
                <a:spLocks/>
              </p:cNvSpPr>
              <p:nvPr/>
            </p:nvSpPr>
            <p:spPr bwMode="gray">
              <a:xfrm>
                <a:off x="882" y="3521"/>
                <a:ext cx="2634" cy="541"/>
              </a:xfrm>
              <a:custGeom>
                <a:avLst/>
                <a:gdLst>
                  <a:gd name="T0" fmla="*/ 1064 w 1115"/>
                  <a:gd name="T1" fmla="*/ 25 h 229"/>
                  <a:gd name="T2" fmla="*/ 1063 w 1115"/>
                  <a:gd name="T3" fmla="*/ 38 h 229"/>
                  <a:gd name="T4" fmla="*/ 1059 w 1115"/>
                  <a:gd name="T5" fmla="*/ 187 h 229"/>
                  <a:gd name="T6" fmla="*/ 825 w 1115"/>
                  <a:gd name="T7" fmla="*/ 197 h 229"/>
                  <a:gd name="T8" fmla="*/ 550 w 1115"/>
                  <a:gd name="T9" fmla="*/ 202 h 229"/>
                  <a:gd name="T10" fmla="*/ 277 w 1115"/>
                  <a:gd name="T11" fmla="*/ 199 h 229"/>
                  <a:gd name="T12" fmla="*/ 35 w 1115"/>
                  <a:gd name="T13" fmla="*/ 189 h 229"/>
                  <a:gd name="T14" fmla="*/ 19 w 1115"/>
                  <a:gd name="T15" fmla="*/ 11 h 229"/>
                  <a:gd name="T16" fmla="*/ 4 w 1115"/>
                  <a:gd name="T17" fmla="*/ 150 h 229"/>
                  <a:gd name="T18" fmla="*/ 0 w 1115"/>
                  <a:gd name="T19" fmla="*/ 196 h 229"/>
                  <a:gd name="T20" fmla="*/ 0 w 1115"/>
                  <a:gd name="T21" fmla="*/ 196 h 229"/>
                  <a:gd name="T22" fmla="*/ 17 w 1115"/>
                  <a:gd name="T23" fmla="*/ 207 h 229"/>
                  <a:gd name="T24" fmla="*/ 18 w 1115"/>
                  <a:gd name="T25" fmla="*/ 207 h 229"/>
                  <a:gd name="T26" fmla="*/ 145 w 1115"/>
                  <a:gd name="T27" fmla="*/ 215 h 229"/>
                  <a:gd name="T28" fmla="*/ 412 w 1115"/>
                  <a:gd name="T29" fmla="*/ 227 h 229"/>
                  <a:gd name="T30" fmla="*/ 550 w 1115"/>
                  <a:gd name="T31" fmla="*/ 229 h 229"/>
                  <a:gd name="T32" fmla="*/ 1023 w 1115"/>
                  <a:gd name="T33" fmla="*/ 206 h 229"/>
                  <a:gd name="T34" fmla="*/ 1085 w 1115"/>
                  <a:gd name="T35" fmla="*/ 190 h 229"/>
                  <a:gd name="T36" fmla="*/ 1085 w 1115"/>
                  <a:gd name="T37" fmla="*/ 190 h 229"/>
                  <a:gd name="T38" fmla="*/ 1085 w 1115"/>
                  <a:gd name="T39" fmla="*/ 190 h 229"/>
                  <a:gd name="T40" fmla="*/ 1108 w 1115"/>
                  <a:gd name="T41" fmla="*/ 46 h 229"/>
                  <a:gd name="T42" fmla="*/ 1107 w 1115"/>
                  <a:gd name="T43" fmla="*/ 29 h 229"/>
                  <a:gd name="T44" fmla="*/ 1106 w 1115"/>
                  <a:gd name="T45" fmla="*/ 9 h 229"/>
                  <a:gd name="T46" fmla="*/ 1085 w 1115"/>
                  <a:gd name="T47" fmla="*/ 0 h 229"/>
                  <a:gd name="T48" fmla="*/ 929 w 1115"/>
                  <a:gd name="T49" fmla="*/ 10 h 229"/>
                  <a:gd name="T50" fmla="*/ 930 w 1115"/>
                  <a:gd name="T51" fmla="*/ 30 h 229"/>
                  <a:gd name="T52" fmla="*/ 1064 w 1115"/>
                  <a:gd name="T53" fmla="*/ 2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5" h="229">
                    <a:moveTo>
                      <a:pt x="1064" y="25"/>
                    </a:moveTo>
                    <a:cubicBezTo>
                      <a:pt x="1063" y="38"/>
                      <a:pt x="1063" y="38"/>
                      <a:pt x="1063" y="38"/>
                    </a:cubicBezTo>
                    <a:cubicBezTo>
                      <a:pt x="1061" y="81"/>
                      <a:pt x="1059" y="126"/>
                      <a:pt x="1059" y="187"/>
                    </a:cubicBezTo>
                    <a:cubicBezTo>
                      <a:pt x="955" y="193"/>
                      <a:pt x="882" y="196"/>
                      <a:pt x="825" y="197"/>
                    </a:cubicBezTo>
                    <a:cubicBezTo>
                      <a:pt x="653" y="202"/>
                      <a:pt x="647" y="202"/>
                      <a:pt x="550" y="202"/>
                    </a:cubicBezTo>
                    <a:cubicBezTo>
                      <a:pt x="375" y="201"/>
                      <a:pt x="375" y="201"/>
                      <a:pt x="277" y="199"/>
                    </a:cubicBezTo>
                    <a:cubicBezTo>
                      <a:pt x="122" y="194"/>
                      <a:pt x="122" y="194"/>
                      <a:pt x="35" y="189"/>
                    </a:cubicBezTo>
                    <a:cubicBezTo>
                      <a:pt x="32" y="143"/>
                      <a:pt x="28" y="80"/>
                      <a:pt x="19" y="11"/>
                    </a:cubicBezTo>
                    <a:cubicBezTo>
                      <a:pt x="10" y="75"/>
                      <a:pt x="5" y="142"/>
                      <a:pt x="4" y="150"/>
                    </a:cubicBezTo>
                    <a:cubicBezTo>
                      <a:pt x="0" y="196"/>
                      <a:pt x="0" y="196"/>
                      <a:pt x="0" y="196"/>
                    </a:cubicBezTo>
                    <a:cubicBezTo>
                      <a:pt x="0" y="196"/>
                      <a:pt x="0" y="196"/>
                      <a:pt x="0" y="196"/>
                    </a:cubicBezTo>
                    <a:cubicBezTo>
                      <a:pt x="0" y="203"/>
                      <a:pt x="6" y="204"/>
                      <a:pt x="17" y="207"/>
                    </a:cubicBezTo>
                    <a:cubicBezTo>
                      <a:pt x="17" y="207"/>
                      <a:pt x="18" y="207"/>
                      <a:pt x="18" y="207"/>
                    </a:cubicBezTo>
                    <a:cubicBezTo>
                      <a:pt x="59" y="210"/>
                      <a:pt x="96" y="213"/>
                      <a:pt x="145" y="215"/>
                    </a:cubicBezTo>
                    <a:cubicBezTo>
                      <a:pt x="314" y="224"/>
                      <a:pt x="321" y="224"/>
                      <a:pt x="412" y="227"/>
                    </a:cubicBezTo>
                    <a:cubicBezTo>
                      <a:pt x="453" y="227"/>
                      <a:pt x="508" y="228"/>
                      <a:pt x="550" y="229"/>
                    </a:cubicBezTo>
                    <a:cubicBezTo>
                      <a:pt x="708" y="228"/>
                      <a:pt x="833" y="216"/>
                      <a:pt x="1023" y="206"/>
                    </a:cubicBezTo>
                    <a:cubicBezTo>
                      <a:pt x="1046" y="204"/>
                      <a:pt x="1063" y="190"/>
                      <a:pt x="1085" y="190"/>
                    </a:cubicBezTo>
                    <a:cubicBezTo>
                      <a:pt x="1085" y="190"/>
                      <a:pt x="1085" y="190"/>
                      <a:pt x="1085" y="190"/>
                    </a:cubicBezTo>
                    <a:cubicBezTo>
                      <a:pt x="1085" y="190"/>
                      <a:pt x="1085" y="190"/>
                      <a:pt x="1085" y="190"/>
                    </a:cubicBezTo>
                    <a:cubicBezTo>
                      <a:pt x="1115" y="190"/>
                      <a:pt x="1115" y="198"/>
                      <a:pt x="1108" y="46"/>
                    </a:cubicBezTo>
                    <a:cubicBezTo>
                      <a:pt x="1107" y="29"/>
                      <a:pt x="1107" y="29"/>
                      <a:pt x="1107" y="29"/>
                    </a:cubicBezTo>
                    <a:cubicBezTo>
                      <a:pt x="1106" y="9"/>
                      <a:pt x="1106" y="9"/>
                      <a:pt x="1106" y="9"/>
                    </a:cubicBezTo>
                    <a:cubicBezTo>
                      <a:pt x="1103" y="0"/>
                      <a:pt x="1096" y="0"/>
                      <a:pt x="1085" y="0"/>
                    </a:cubicBezTo>
                    <a:cubicBezTo>
                      <a:pt x="1039" y="3"/>
                      <a:pt x="983" y="7"/>
                      <a:pt x="929" y="10"/>
                    </a:cubicBezTo>
                    <a:cubicBezTo>
                      <a:pt x="930" y="30"/>
                      <a:pt x="930" y="30"/>
                      <a:pt x="930" y="30"/>
                    </a:cubicBezTo>
                    <a:cubicBezTo>
                      <a:pt x="976" y="29"/>
                      <a:pt x="1024" y="27"/>
                      <a:pt x="1064"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26" name="Freeform 135"/>
              <p:cNvSpPr>
                <a:spLocks/>
              </p:cNvSpPr>
              <p:nvPr/>
            </p:nvSpPr>
            <p:spPr bwMode="gray">
              <a:xfrm>
                <a:off x="3070" y="2862"/>
                <a:ext cx="1566" cy="635"/>
              </a:xfrm>
              <a:custGeom>
                <a:avLst/>
                <a:gdLst>
                  <a:gd name="T0" fmla="*/ 633 w 663"/>
                  <a:gd name="T1" fmla="*/ 208 h 269"/>
                  <a:gd name="T2" fmla="*/ 642 w 663"/>
                  <a:gd name="T3" fmla="*/ 206 h 269"/>
                  <a:gd name="T4" fmla="*/ 652 w 663"/>
                  <a:gd name="T5" fmla="*/ 49 h 269"/>
                  <a:gd name="T6" fmla="*/ 651 w 663"/>
                  <a:gd name="T7" fmla="*/ 31 h 269"/>
                  <a:gd name="T8" fmla="*/ 650 w 663"/>
                  <a:gd name="T9" fmla="*/ 10 h 269"/>
                  <a:gd name="T10" fmla="*/ 633 w 663"/>
                  <a:gd name="T11" fmla="*/ 2 h 269"/>
                  <a:gd name="T12" fmla="*/ 430 w 663"/>
                  <a:gd name="T13" fmla="*/ 29 h 269"/>
                  <a:gd name="T14" fmla="*/ 209 w 663"/>
                  <a:gd name="T15" fmla="*/ 51 h 269"/>
                  <a:gd name="T16" fmla="*/ 0 w 663"/>
                  <a:gd name="T17" fmla="*/ 65 h 269"/>
                  <a:gd name="T18" fmla="*/ 0 w 663"/>
                  <a:gd name="T19" fmla="*/ 74 h 269"/>
                  <a:gd name="T20" fmla="*/ 209 w 663"/>
                  <a:gd name="T21" fmla="*/ 65 h 269"/>
                  <a:gd name="T22" fmla="*/ 430 w 663"/>
                  <a:gd name="T23" fmla="*/ 49 h 269"/>
                  <a:gd name="T24" fmla="*/ 615 w 663"/>
                  <a:gd name="T25" fmla="*/ 28 h 269"/>
                  <a:gd name="T26" fmla="*/ 614 w 663"/>
                  <a:gd name="T27" fmla="*/ 40 h 269"/>
                  <a:gd name="T28" fmla="*/ 611 w 663"/>
                  <a:gd name="T29" fmla="*/ 190 h 269"/>
                  <a:gd name="T30" fmla="*/ 413 w 663"/>
                  <a:gd name="T31" fmla="*/ 213 h 269"/>
                  <a:gd name="T32" fmla="*/ 172 w 663"/>
                  <a:gd name="T33" fmla="*/ 234 h 269"/>
                  <a:gd name="T34" fmla="*/ 3 w 663"/>
                  <a:gd name="T35" fmla="*/ 244 h 269"/>
                  <a:gd name="T36" fmla="*/ 3 w 663"/>
                  <a:gd name="T37" fmla="*/ 269 h 269"/>
                  <a:gd name="T38" fmla="*/ 44 w 663"/>
                  <a:gd name="T39" fmla="*/ 267 h 269"/>
                  <a:gd name="T40" fmla="*/ 172 w 663"/>
                  <a:gd name="T41" fmla="*/ 261 h 269"/>
                  <a:gd name="T42" fmla="*/ 581 w 663"/>
                  <a:gd name="T43" fmla="*/ 21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63" h="269">
                    <a:moveTo>
                      <a:pt x="633" y="208"/>
                    </a:moveTo>
                    <a:cubicBezTo>
                      <a:pt x="642" y="206"/>
                      <a:pt x="642" y="206"/>
                      <a:pt x="642" y="206"/>
                    </a:cubicBezTo>
                    <a:cubicBezTo>
                      <a:pt x="663" y="203"/>
                      <a:pt x="657" y="201"/>
                      <a:pt x="652" y="49"/>
                    </a:cubicBezTo>
                    <a:cubicBezTo>
                      <a:pt x="651" y="31"/>
                      <a:pt x="651" y="31"/>
                      <a:pt x="651" y="31"/>
                    </a:cubicBezTo>
                    <a:cubicBezTo>
                      <a:pt x="650" y="10"/>
                      <a:pt x="650" y="10"/>
                      <a:pt x="650" y="10"/>
                    </a:cubicBezTo>
                    <a:cubicBezTo>
                      <a:pt x="649" y="5"/>
                      <a:pt x="646" y="0"/>
                      <a:pt x="633" y="2"/>
                    </a:cubicBezTo>
                    <a:cubicBezTo>
                      <a:pt x="572" y="10"/>
                      <a:pt x="491" y="22"/>
                      <a:pt x="430" y="29"/>
                    </a:cubicBezTo>
                    <a:cubicBezTo>
                      <a:pt x="364" y="36"/>
                      <a:pt x="276" y="45"/>
                      <a:pt x="209" y="51"/>
                    </a:cubicBezTo>
                    <a:cubicBezTo>
                      <a:pt x="147" y="55"/>
                      <a:pt x="67" y="61"/>
                      <a:pt x="0" y="65"/>
                    </a:cubicBezTo>
                    <a:cubicBezTo>
                      <a:pt x="0" y="74"/>
                      <a:pt x="0" y="74"/>
                      <a:pt x="0" y="74"/>
                    </a:cubicBezTo>
                    <a:cubicBezTo>
                      <a:pt x="67" y="71"/>
                      <a:pt x="147" y="68"/>
                      <a:pt x="209" y="65"/>
                    </a:cubicBezTo>
                    <a:cubicBezTo>
                      <a:pt x="276" y="61"/>
                      <a:pt x="364" y="54"/>
                      <a:pt x="430" y="49"/>
                    </a:cubicBezTo>
                    <a:cubicBezTo>
                      <a:pt x="486" y="43"/>
                      <a:pt x="560" y="35"/>
                      <a:pt x="615" y="28"/>
                    </a:cubicBezTo>
                    <a:cubicBezTo>
                      <a:pt x="614" y="40"/>
                      <a:pt x="614" y="40"/>
                      <a:pt x="614" y="40"/>
                    </a:cubicBezTo>
                    <a:cubicBezTo>
                      <a:pt x="613" y="86"/>
                      <a:pt x="611" y="129"/>
                      <a:pt x="611" y="190"/>
                    </a:cubicBezTo>
                    <a:cubicBezTo>
                      <a:pt x="525" y="202"/>
                      <a:pt x="460" y="209"/>
                      <a:pt x="413" y="213"/>
                    </a:cubicBezTo>
                    <a:cubicBezTo>
                      <a:pt x="262" y="228"/>
                      <a:pt x="259" y="228"/>
                      <a:pt x="172" y="234"/>
                    </a:cubicBezTo>
                    <a:cubicBezTo>
                      <a:pt x="78" y="240"/>
                      <a:pt x="38" y="242"/>
                      <a:pt x="3" y="244"/>
                    </a:cubicBezTo>
                    <a:cubicBezTo>
                      <a:pt x="3" y="269"/>
                      <a:pt x="3" y="269"/>
                      <a:pt x="3" y="269"/>
                    </a:cubicBezTo>
                    <a:cubicBezTo>
                      <a:pt x="15" y="268"/>
                      <a:pt x="28" y="268"/>
                      <a:pt x="44" y="267"/>
                    </a:cubicBezTo>
                    <a:cubicBezTo>
                      <a:pt x="83" y="265"/>
                      <a:pt x="134" y="263"/>
                      <a:pt x="172" y="261"/>
                    </a:cubicBezTo>
                    <a:cubicBezTo>
                      <a:pt x="318" y="251"/>
                      <a:pt x="424" y="234"/>
                      <a:pt x="581" y="2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27" name="Freeform 136"/>
              <p:cNvSpPr>
                <a:spLocks/>
              </p:cNvSpPr>
              <p:nvPr/>
            </p:nvSpPr>
            <p:spPr bwMode="gray">
              <a:xfrm>
                <a:off x="-280" y="2874"/>
                <a:ext cx="1510" cy="619"/>
              </a:xfrm>
              <a:custGeom>
                <a:avLst/>
                <a:gdLst>
                  <a:gd name="T0" fmla="*/ 458 w 639"/>
                  <a:gd name="T1" fmla="*/ 223 h 262"/>
                  <a:gd name="T2" fmla="*/ 221 w 639"/>
                  <a:gd name="T3" fmla="*/ 203 h 262"/>
                  <a:gd name="T4" fmla="*/ 21 w 639"/>
                  <a:gd name="T5" fmla="*/ 179 h 262"/>
                  <a:gd name="T6" fmla="*/ 7 w 639"/>
                  <a:gd name="T7" fmla="*/ 0 h 262"/>
                  <a:gd name="T8" fmla="*/ 1 w 639"/>
                  <a:gd name="T9" fmla="*/ 138 h 262"/>
                  <a:gd name="T10" fmla="*/ 4 w 639"/>
                  <a:gd name="T11" fmla="*/ 184 h 262"/>
                  <a:gd name="T12" fmla="*/ 4 w 639"/>
                  <a:gd name="T13" fmla="*/ 184 h 262"/>
                  <a:gd name="T14" fmla="*/ 11 w 639"/>
                  <a:gd name="T15" fmla="*/ 195 h 262"/>
                  <a:gd name="T16" fmla="*/ 112 w 639"/>
                  <a:gd name="T17" fmla="*/ 212 h 262"/>
                  <a:gd name="T18" fmla="*/ 334 w 639"/>
                  <a:gd name="T19" fmla="*/ 239 h 262"/>
                  <a:gd name="T20" fmla="*/ 459 w 639"/>
                  <a:gd name="T21" fmla="*/ 250 h 262"/>
                  <a:gd name="T22" fmla="*/ 639 w 639"/>
                  <a:gd name="T23" fmla="*/ 262 h 262"/>
                  <a:gd name="T24" fmla="*/ 639 w 639"/>
                  <a:gd name="T25" fmla="*/ 234 h 262"/>
                  <a:gd name="T26" fmla="*/ 458 w 639"/>
                  <a:gd name="T27" fmla="*/ 223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9" h="262">
                    <a:moveTo>
                      <a:pt x="458" y="223"/>
                    </a:moveTo>
                    <a:cubicBezTo>
                      <a:pt x="307" y="212"/>
                      <a:pt x="304" y="212"/>
                      <a:pt x="221" y="203"/>
                    </a:cubicBezTo>
                    <a:cubicBezTo>
                      <a:pt x="90" y="188"/>
                      <a:pt x="88" y="188"/>
                      <a:pt x="21" y="179"/>
                    </a:cubicBezTo>
                    <a:cubicBezTo>
                      <a:pt x="19" y="140"/>
                      <a:pt x="14" y="69"/>
                      <a:pt x="7" y="0"/>
                    </a:cubicBezTo>
                    <a:cubicBezTo>
                      <a:pt x="0" y="66"/>
                      <a:pt x="1" y="137"/>
                      <a:pt x="1" y="138"/>
                    </a:cubicBezTo>
                    <a:cubicBezTo>
                      <a:pt x="4" y="184"/>
                      <a:pt x="4" y="184"/>
                      <a:pt x="4" y="184"/>
                    </a:cubicBezTo>
                    <a:cubicBezTo>
                      <a:pt x="4" y="184"/>
                      <a:pt x="4" y="184"/>
                      <a:pt x="4" y="184"/>
                    </a:cubicBezTo>
                    <a:cubicBezTo>
                      <a:pt x="4" y="191"/>
                      <a:pt x="2" y="193"/>
                      <a:pt x="11" y="195"/>
                    </a:cubicBezTo>
                    <a:cubicBezTo>
                      <a:pt x="43" y="201"/>
                      <a:pt x="71" y="206"/>
                      <a:pt x="112" y="212"/>
                    </a:cubicBezTo>
                    <a:cubicBezTo>
                      <a:pt x="250" y="230"/>
                      <a:pt x="254" y="231"/>
                      <a:pt x="334" y="239"/>
                    </a:cubicBezTo>
                    <a:cubicBezTo>
                      <a:pt x="370" y="242"/>
                      <a:pt x="423" y="247"/>
                      <a:pt x="459" y="250"/>
                    </a:cubicBezTo>
                    <a:cubicBezTo>
                      <a:pt x="521" y="254"/>
                      <a:pt x="590" y="258"/>
                      <a:pt x="639" y="262"/>
                    </a:cubicBezTo>
                    <a:cubicBezTo>
                      <a:pt x="639" y="234"/>
                      <a:pt x="639" y="234"/>
                      <a:pt x="639" y="234"/>
                    </a:cubicBezTo>
                    <a:cubicBezTo>
                      <a:pt x="541" y="229"/>
                      <a:pt x="528" y="228"/>
                      <a:pt x="458" y="2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sp>
            <p:nvSpPr>
              <p:cNvPr id="528" name="Freeform 137"/>
              <p:cNvSpPr>
                <a:spLocks/>
              </p:cNvSpPr>
              <p:nvPr/>
            </p:nvSpPr>
            <p:spPr bwMode="gray">
              <a:xfrm>
                <a:off x="-122" y="2895"/>
                <a:ext cx="1352" cy="142"/>
              </a:xfrm>
              <a:custGeom>
                <a:avLst/>
                <a:gdLst>
                  <a:gd name="T0" fmla="*/ 428 w 572"/>
                  <a:gd name="T1" fmla="*/ 36 h 60"/>
                  <a:gd name="T2" fmla="*/ 204 w 572"/>
                  <a:gd name="T3" fmla="*/ 20 h 60"/>
                  <a:gd name="T4" fmla="*/ 99 w 572"/>
                  <a:gd name="T5" fmla="*/ 10 h 60"/>
                  <a:gd name="T6" fmla="*/ 0 w 572"/>
                  <a:gd name="T7" fmla="*/ 0 h 60"/>
                  <a:gd name="T8" fmla="*/ 98 w 572"/>
                  <a:gd name="T9" fmla="*/ 15 h 60"/>
                  <a:gd name="T10" fmla="*/ 201 w 572"/>
                  <a:gd name="T11" fmla="*/ 28 h 60"/>
                  <a:gd name="T12" fmla="*/ 428 w 572"/>
                  <a:gd name="T13" fmla="*/ 51 h 60"/>
                  <a:gd name="T14" fmla="*/ 572 w 572"/>
                  <a:gd name="T15" fmla="*/ 60 h 60"/>
                  <a:gd name="T16" fmla="*/ 572 w 572"/>
                  <a:gd name="T17" fmla="*/ 43 h 60"/>
                  <a:gd name="T18" fmla="*/ 428 w 572"/>
                  <a:gd name="T1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2" h="60">
                    <a:moveTo>
                      <a:pt x="428" y="36"/>
                    </a:moveTo>
                    <a:cubicBezTo>
                      <a:pt x="361" y="32"/>
                      <a:pt x="270" y="26"/>
                      <a:pt x="204" y="20"/>
                    </a:cubicBezTo>
                    <a:cubicBezTo>
                      <a:pt x="99" y="10"/>
                      <a:pt x="99" y="10"/>
                      <a:pt x="99" y="10"/>
                    </a:cubicBezTo>
                    <a:cubicBezTo>
                      <a:pt x="0" y="0"/>
                      <a:pt x="0" y="0"/>
                      <a:pt x="0" y="0"/>
                    </a:cubicBezTo>
                    <a:cubicBezTo>
                      <a:pt x="98" y="15"/>
                      <a:pt x="98" y="15"/>
                      <a:pt x="98" y="15"/>
                    </a:cubicBezTo>
                    <a:cubicBezTo>
                      <a:pt x="201" y="28"/>
                      <a:pt x="201" y="28"/>
                      <a:pt x="201" y="28"/>
                    </a:cubicBezTo>
                    <a:cubicBezTo>
                      <a:pt x="267" y="36"/>
                      <a:pt x="361" y="45"/>
                      <a:pt x="428" y="51"/>
                    </a:cubicBezTo>
                    <a:cubicBezTo>
                      <a:pt x="469" y="54"/>
                      <a:pt x="523" y="57"/>
                      <a:pt x="572" y="60"/>
                    </a:cubicBezTo>
                    <a:cubicBezTo>
                      <a:pt x="572" y="43"/>
                      <a:pt x="572" y="43"/>
                      <a:pt x="572" y="43"/>
                    </a:cubicBezTo>
                    <a:cubicBezTo>
                      <a:pt x="523" y="41"/>
                      <a:pt x="469" y="39"/>
                      <a:pt x="428" y="3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46" tIns="11423" rIns="22846" bIns="11423" numCol="1" anchor="t" anchorCtr="0" compatLnSpc="1">
                <a:prstTxWarp prst="textNoShape">
                  <a:avLst/>
                </a:prstTxWarp>
              </a:bodyPr>
              <a:lstStyle/>
              <a:p>
                <a:pPr algn="ctr"/>
                <a:endParaRPr lang="en-US" sz="1499" dirty="0"/>
              </a:p>
            </p:txBody>
          </p:sp>
        </p:grpSp>
        <p:sp>
          <p:nvSpPr>
            <p:cNvPr id="464" name="TextBox 463"/>
            <p:cNvSpPr txBox="1"/>
            <p:nvPr/>
          </p:nvSpPr>
          <p:spPr bwMode="gray">
            <a:xfrm>
              <a:off x="11361819" y="10073789"/>
              <a:ext cx="4299988" cy="867951"/>
            </a:xfrm>
            <a:prstGeom prst="rect">
              <a:avLst/>
            </a:prstGeom>
            <a:noFill/>
          </p:spPr>
          <p:txBody>
            <a:bodyPr wrap="none" rtlCol="0">
              <a:spAutoFit/>
            </a:bodyPr>
            <a:lstStyle/>
            <a:p>
              <a:pPr algn="ctr">
                <a:lnSpc>
                  <a:spcPct val="90000"/>
                </a:lnSpc>
                <a:spcBef>
                  <a:spcPts val="75"/>
                </a:spcBef>
              </a:pPr>
              <a:r>
                <a:rPr lang="en-US" sz="899" dirty="0">
                  <a:solidFill>
                    <a:schemeClr val="accent2"/>
                  </a:solidFill>
                  <a:latin typeface="+mj-lt"/>
                </a:rPr>
                <a:t>Brocade vRouter</a:t>
              </a:r>
            </a:p>
          </p:txBody>
        </p:sp>
      </p:grpSp>
      <p:pic>
        <p:nvPicPr>
          <p:cNvPr id="529" name="Picture 52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3596" y="3714738"/>
            <a:ext cx="222578" cy="216884"/>
          </a:xfrm>
          <a:prstGeom prst="rect">
            <a:avLst/>
          </a:prstGeom>
        </p:spPr>
      </p:pic>
      <p:pic>
        <p:nvPicPr>
          <p:cNvPr id="530" name="Picture 529"/>
          <p:cNvPicPr>
            <a:picLocks noChangeAspect="1"/>
          </p:cNvPicPr>
          <p:nvPr/>
        </p:nvPicPr>
        <p:blipFill>
          <a:blip r:embed="rId22"/>
          <a:stretch>
            <a:fillRect/>
          </a:stretch>
        </p:blipFill>
        <p:spPr>
          <a:xfrm>
            <a:off x="730266" y="4215822"/>
            <a:ext cx="489901" cy="225462"/>
          </a:xfrm>
          <a:prstGeom prst="rect">
            <a:avLst/>
          </a:prstGeom>
        </p:spPr>
      </p:pic>
      <p:sp>
        <p:nvSpPr>
          <p:cNvPr id="531" name="TextBox 530"/>
          <p:cNvSpPr txBox="1"/>
          <p:nvPr/>
        </p:nvSpPr>
        <p:spPr>
          <a:xfrm>
            <a:off x="684148" y="4053061"/>
            <a:ext cx="575800" cy="207749"/>
          </a:xfrm>
          <a:prstGeom prst="rect">
            <a:avLst/>
          </a:prstGeom>
          <a:noFill/>
        </p:spPr>
        <p:txBody>
          <a:bodyPr wrap="none" rtlCol="0">
            <a:spAutoFit/>
          </a:bodyPr>
          <a:lstStyle/>
          <a:p>
            <a:pPr algn="ctr">
              <a:defRPr/>
            </a:pPr>
            <a:r>
              <a:rPr lang="en-US" sz="750" b="1" kern="0" dirty="0" smtClean="0">
                <a:solidFill>
                  <a:sysClr val="windowText" lastClr="000000"/>
                </a:solidFill>
              </a:rPr>
              <a:t>EMC VIPR</a:t>
            </a:r>
            <a:endParaRPr lang="en-US" sz="750" b="1" kern="0" dirty="0">
              <a:solidFill>
                <a:sysClr val="windowText" lastClr="000000"/>
              </a:solidFill>
            </a:endParaRPr>
          </a:p>
        </p:txBody>
      </p:sp>
      <p:cxnSp>
        <p:nvCxnSpPr>
          <p:cNvPr id="532" name="Straight Connector 531"/>
          <p:cNvCxnSpPr>
            <a:endCxn id="396" idx="2"/>
          </p:cNvCxnSpPr>
          <p:nvPr/>
        </p:nvCxnSpPr>
        <p:spPr bwMode="auto">
          <a:xfrm flipH="1" flipV="1">
            <a:off x="6783543" y="3273552"/>
            <a:ext cx="408243" cy="151550"/>
          </a:xfrm>
          <a:prstGeom prst="line">
            <a:avLst/>
          </a:prstGeom>
          <a:solidFill>
            <a:srgbClr val="0095D3"/>
          </a:solidFill>
          <a:ln w="28575" cap="flat" cmpd="sng" algn="ctr">
            <a:solidFill>
              <a:schemeClr val="tx2">
                <a:lumMod val="50000"/>
                <a:lumOff val="50000"/>
              </a:schemeClr>
            </a:solidFill>
            <a:prstDash val="solid"/>
            <a:round/>
            <a:headEnd type="none" w="med" len="med"/>
            <a:tailEnd type="none" w="med" len="med"/>
          </a:ln>
          <a:effectLst/>
        </p:spPr>
      </p:cxnSp>
      <p:sp>
        <p:nvSpPr>
          <p:cNvPr id="533" name="Shape 373"/>
          <p:cNvSpPr txBox="1">
            <a:spLocks/>
          </p:cNvSpPr>
          <p:nvPr/>
        </p:nvSpPr>
        <p:spPr>
          <a:xfrm>
            <a:off x="461021" y="355124"/>
            <a:ext cx="8229600" cy="411161"/>
          </a:xfrm>
          <a:prstGeom prst="rect">
            <a:avLst/>
          </a:prstGeom>
          <a:noFill/>
          <a:ln>
            <a:noFill/>
          </a:ln>
        </p:spPr>
        <p:txBody>
          <a:bodyPr lIns="0" tIns="0" rIns="0" bIns="0" anchor="b" anchorCtr="0">
            <a:noAutofit/>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accent6"/>
              </a:buClr>
              <a:buFont typeface="Arial"/>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buSzPct val="25000"/>
            </a:pPr>
            <a:r>
              <a:rPr lang="en-US" sz="2400" b="1" dirty="0" smtClean="0">
                <a:solidFill>
                  <a:schemeClr val="bg1"/>
                </a:solidFill>
              </a:rPr>
              <a:t>NFVI Physical Topology</a:t>
            </a:r>
            <a:endParaRPr lang="en-US" sz="2400" b="1" dirty="0">
              <a:solidFill>
                <a:schemeClr val="bg1"/>
              </a:solidFill>
            </a:endParaRPr>
          </a:p>
        </p:txBody>
      </p:sp>
    </p:spTree>
    <p:extLst>
      <p:ext uri="{BB962C8B-B14F-4D97-AF65-F5344CB8AC3E}">
        <p14:creationId xmlns:p14="http://schemas.microsoft.com/office/powerpoint/2010/main" val="2404546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6EA6D8CF-3CDE-4807-BCD2-C9F2B831AAA5}" type="slidenum">
              <a:rPr lang="en-US" smtClean="0"/>
              <a:t>7</a:t>
            </a:fld>
            <a:endParaRPr lang="en-US"/>
          </a:p>
        </p:txBody>
      </p:sp>
      <p:pic>
        <p:nvPicPr>
          <p:cNvPr id="2" name="Picture 1"/>
          <p:cNvPicPr>
            <a:picLocks noChangeAspect="1"/>
          </p:cNvPicPr>
          <p:nvPr/>
        </p:nvPicPr>
        <p:blipFill>
          <a:blip r:embed="rId3"/>
          <a:stretch>
            <a:fillRect/>
          </a:stretch>
        </p:blipFill>
        <p:spPr>
          <a:xfrm>
            <a:off x="47625" y="1971065"/>
            <a:ext cx="9096375" cy="3790950"/>
          </a:xfrm>
          <a:prstGeom prst="rect">
            <a:avLst/>
          </a:prstGeom>
        </p:spPr>
      </p:pic>
      <p:cxnSp>
        <p:nvCxnSpPr>
          <p:cNvPr id="33" name="Straight Connector 32"/>
          <p:cNvCxnSpPr/>
          <p:nvPr/>
        </p:nvCxnSpPr>
        <p:spPr>
          <a:xfrm flipV="1">
            <a:off x="1648820" y="2644800"/>
            <a:ext cx="4560" cy="63896"/>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653380" y="2703647"/>
            <a:ext cx="2433296" cy="0"/>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4205093" y="2920920"/>
            <a:ext cx="1147" cy="149300"/>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618541" y="2913460"/>
            <a:ext cx="2189" cy="227430"/>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5042125" y="2920920"/>
            <a:ext cx="0" cy="270770"/>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042125" y="3823856"/>
            <a:ext cx="0" cy="541993"/>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540863" y="2783330"/>
            <a:ext cx="0" cy="1582519"/>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5689600" y="4796970"/>
            <a:ext cx="269241" cy="5080"/>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3276601" y="4896689"/>
            <a:ext cx="222955" cy="1881"/>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3097862" y="3440809"/>
            <a:ext cx="1287818" cy="1881"/>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5422526" y="3440809"/>
            <a:ext cx="733681" cy="1881"/>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40526" y="4399313"/>
            <a:ext cx="349815" cy="340867"/>
          </a:xfrm>
          <a:prstGeom prst="rect">
            <a:avLst/>
          </a:prstGeom>
        </p:spPr>
      </p:pic>
      <p:pic>
        <p:nvPicPr>
          <p:cNvPr id="66" name="Picture 65"/>
          <p:cNvPicPr>
            <a:picLocks noChangeAspect="1"/>
          </p:cNvPicPr>
          <p:nvPr/>
        </p:nvPicPr>
        <p:blipFill>
          <a:blip r:embed="rId5" cstate="print"/>
          <a:stretch>
            <a:fillRect/>
          </a:stretch>
        </p:blipFill>
        <p:spPr>
          <a:xfrm>
            <a:off x="4983686" y="4431754"/>
            <a:ext cx="341912" cy="341912"/>
          </a:xfrm>
          <a:prstGeom prst="rect">
            <a:avLst/>
          </a:prstGeom>
        </p:spPr>
      </p:pic>
      <p:pic>
        <p:nvPicPr>
          <p:cNvPr id="67" name="Shape 173"/>
          <p:cNvPicPr preferRelativeResize="0"/>
          <p:nvPr/>
        </p:nvPicPr>
        <p:blipFill rotWithShape="1">
          <a:blip r:embed="rId6">
            <a:alphaModFix/>
          </a:blip>
          <a:srcRect/>
          <a:stretch/>
        </p:blipFill>
        <p:spPr>
          <a:xfrm>
            <a:off x="4924169" y="2156366"/>
            <a:ext cx="595203" cy="400646"/>
          </a:xfrm>
          <a:prstGeom prst="rect">
            <a:avLst/>
          </a:prstGeom>
          <a:noFill/>
          <a:ln>
            <a:noFill/>
          </a:ln>
        </p:spPr>
      </p:pic>
      <p:pic>
        <p:nvPicPr>
          <p:cNvPr id="31" name="Picture 30"/>
          <p:cNvPicPr>
            <a:picLocks noChangeAspect="1"/>
          </p:cNvPicPr>
          <p:nvPr/>
        </p:nvPicPr>
        <p:blipFill>
          <a:blip r:embed="rId7"/>
          <a:stretch>
            <a:fillRect/>
          </a:stretch>
        </p:blipFill>
        <p:spPr>
          <a:xfrm>
            <a:off x="-1890309" y="4159770"/>
            <a:ext cx="706564" cy="235033"/>
          </a:xfrm>
          <a:prstGeom prst="rect">
            <a:avLst/>
          </a:prstGeom>
        </p:spPr>
      </p:pic>
      <p:pic>
        <p:nvPicPr>
          <p:cNvPr id="32" name="Picture 31"/>
          <p:cNvPicPr>
            <a:picLocks noChangeAspect="1"/>
          </p:cNvPicPr>
          <p:nvPr/>
        </p:nvPicPr>
        <p:blipFill>
          <a:blip r:embed="rId8"/>
          <a:stretch>
            <a:fillRect/>
          </a:stretch>
        </p:blipFill>
        <p:spPr>
          <a:xfrm>
            <a:off x="-1478938" y="5146741"/>
            <a:ext cx="179178" cy="82461"/>
          </a:xfrm>
          <a:prstGeom prst="rect">
            <a:avLst/>
          </a:prstGeom>
        </p:spPr>
      </p:pic>
      <p:pic>
        <p:nvPicPr>
          <p:cNvPr id="6" name="Picture 5"/>
          <p:cNvPicPr>
            <a:picLocks noChangeAspect="1"/>
          </p:cNvPicPr>
          <p:nvPr/>
        </p:nvPicPr>
        <p:blipFill>
          <a:blip r:embed="rId9"/>
          <a:stretch>
            <a:fillRect/>
          </a:stretch>
        </p:blipFill>
        <p:spPr>
          <a:xfrm>
            <a:off x="4708686" y="3191690"/>
            <a:ext cx="513085" cy="353272"/>
          </a:xfrm>
          <a:prstGeom prst="rect">
            <a:avLst/>
          </a:prstGeom>
        </p:spPr>
      </p:pic>
      <p:sp>
        <p:nvSpPr>
          <p:cNvPr id="34" name="TextBox 33"/>
          <p:cNvSpPr txBox="1"/>
          <p:nvPr/>
        </p:nvSpPr>
        <p:spPr>
          <a:xfrm>
            <a:off x="6601894" y="1601649"/>
            <a:ext cx="2343760" cy="228660"/>
          </a:xfrm>
          <a:prstGeom prst="rect">
            <a:avLst/>
          </a:prstGeom>
          <a:noFill/>
        </p:spPr>
        <p:txBody>
          <a:bodyPr wrap="none" lIns="0" tIns="0" rIns="0" bIns="0" rtlCol="0">
            <a:noAutofit/>
          </a:bodyPr>
          <a:lstStyle/>
          <a:p>
            <a:pPr>
              <a:lnSpc>
                <a:spcPct val="90000"/>
              </a:lnSpc>
            </a:pPr>
            <a:r>
              <a:rPr lang="en-US" sz="1050" dirty="0">
                <a:solidFill>
                  <a:srgbClr val="FF6600"/>
                </a:solidFill>
              </a:rPr>
              <a:t>Management and Control Interfaces</a:t>
            </a:r>
          </a:p>
        </p:txBody>
      </p:sp>
      <p:sp>
        <p:nvSpPr>
          <p:cNvPr id="35" name="TextBox 34"/>
          <p:cNvSpPr txBox="1"/>
          <p:nvPr/>
        </p:nvSpPr>
        <p:spPr>
          <a:xfrm>
            <a:off x="6601894" y="1430154"/>
            <a:ext cx="2343760" cy="228660"/>
          </a:xfrm>
          <a:prstGeom prst="rect">
            <a:avLst/>
          </a:prstGeom>
          <a:noFill/>
        </p:spPr>
        <p:txBody>
          <a:bodyPr wrap="none" lIns="0" tIns="0" rIns="0" bIns="0" rtlCol="0">
            <a:noAutofit/>
          </a:bodyPr>
          <a:lstStyle/>
          <a:p>
            <a:pPr>
              <a:lnSpc>
                <a:spcPct val="90000"/>
              </a:lnSpc>
            </a:pPr>
            <a:r>
              <a:rPr lang="en-US" sz="1050" dirty="0">
                <a:solidFill>
                  <a:srgbClr val="0000FF"/>
                </a:solidFill>
              </a:rPr>
              <a:t>Current VMW Portfolio</a:t>
            </a:r>
          </a:p>
        </p:txBody>
      </p:sp>
      <p:cxnSp>
        <p:nvCxnSpPr>
          <p:cNvPr id="37" name="Straight Connector 36"/>
          <p:cNvCxnSpPr/>
          <p:nvPr/>
        </p:nvCxnSpPr>
        <p:spPr>
          <a:xfrm flipH="1">
            <a:off x="6201740" y="1487319"/>
            <a:ext cx="285824" cy="0"/>
          </a:xfrm>
          <a:prstGeom prst="line">
            <a:avLst/>
          </a:prstGeom>
          <a:ln w="19050">
            <a:solidFill>
              <a:srgbClr val="3366FF"/>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201740" y="1658814"/>
            <a:ext cx="285824" cy="0"/>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04332" y="3867271"/>
            <a:ext cx="8987250" cy="2220020"/>
          </a:xfrm>
          <a:prstGeom prst="rect">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pic>
        <p:nvPicPr>
          <p:cNvPr id="44" name="Picture 43"/>
          <p:cNvPicPr>
            <a:picLocks noChangeAspect="1"/>
          </p:cNvPicPr>
          <p:nvPr/>
        </p:nvPicPr>
        <p:blipFill>
          <a:blip r:embed="rId10"/>
          <a:stretch>
            <a:fillRect/>
          </a:stretch>
        </p:blipFill>
        <p:spPr>
          <a:xfrm>
            <a:off x="1414012" y="4973448"/>
            <a:ext cx="145745" cy="125780"/>
          </a:xfrm>
          <a:prstGeom prst="rect">
            <a:avLst/>
          </a:prstGeom>
        </p:spPr>
      </p:pic>
      <p:pic>
        <p:nvPicPr>
          <p:cNvPr id="3" name="Picture 2"/>
          <p:cNvPicPr>
            <a:picLocks noChangeAspect="1"/>
          </p:cNvPicPr>
          <p:nvPr/>
        </p:nvPicPr>
        <p:blipFill>
          <a:blip r:embed="rId11"/>
          <a:stretch>
            <a:fillRect/>
          </a:stretch>
        </p:blipFill>
        <p:spPr>
          <a:xfrm>
            <a:off x="-689013" y="5120374"/>
            <a:ext cx="128755" cy="135193"/>
          </a:xfrm>
          <a:prstGeom prst="rect">
            <a:avLst/>
          </a:prstGeom>
        </p:spPr>
      </p:pic>
      <p:pic>
        <p:nvPicPr>
          <p:cNvPr id="45" name="Picture 44"/>
          <p:cNvPicPr>
            <a:picLocks noChangeAspect="1"/>
          </p:cNvPicPr>
          <p:nvPr/>
        </p:nvPicPr>
        <p:blipFill>
          <a:blip r:embed="rId8"/>
          <a:stretch>
            <a:fillRect/>
          </a:stretch>
        </p:blipFill>
        <p:spPr>
          <a:xfrm>
            <a:off x="1220983" y="4094203"/>
            <a:ext cx="284940" cy="131134"/>
          </a:xfrm>
          <a:prstGeom prst="rect">
            <a:avLst/>
          </a:prstGeom>
        </p:spPr>
      </p:pic>
      <p:pic>
        <p:nvPicPr>
          <p:cNvPr id="47" name="Picture 46"/>
          <p:cNvPicPr>
            <a:picLocks noChangeAspect="1"/>
          </p:cNvPicPr>
          <p:nvPr/>
        </p:nvPicPr>
        <p:blipFill>
          <a:blip r:embed="rId10"/>
          <a:stretch>
            <a:fillRect/>
          </a:stretch>
        </p:blipFill>
        <p:spPr>
          <a:xfrm>
            <a:off x="613427" y="4949251"/>
            <a:ext cx="145745" cy="125780"/>
          </a:xfrm>
          <a:prstGeom prst="rect">
            <a:avLst/>
          </a:prstGeom>
        </p:spPr>
      </p:pic>
      <p:pic>
        <p:nvPicPr>
          <p:cNvPr id="48" name="Picture 47"/>
          <p:cNvPicPr>
            <a:picLocks noChangeAspect="1"/>
          </p:cNvPicPr>
          <p:nvPr/>
        </p:nvPicPr>
        <p:blipFill>
          <a:blip r:embed="rId11"/>
          <a:stretch>
            <a:fillRect/>
          </a:stretch>
        </p:blipFill>
        <p:spPr>
          <a:xfrm>
            <a:off x="2150219" y="4953967"/>
            <a:ext cx="128755" cy="135193"/>
          </a:xfrm>
          <a:prstGeom prst="rect">
            <a:avLst/>
          </a:prstGeom>
        </p:spPr>
      </p:pic>
      <p:pic>
        <p:nvPicPr>
          <p:cNvPr id="50" name="Picture 49"/>
          <p:cNvPicPr>
            <a:picLocks noChangeAspect="1"/>
          </p:cNvPicPr>
          <p:nvPr/>
        </p:nvPicPr>
        <p:blipFill>
          <a:blip r:embed="rId11"/>
          <a:stretch>
            <a:fillRect/>
          </a:stretch>
        </p:blipFill>
        <p:spPr>
          <a:xfrm>
            <a:off x="595439" y="3255220"/>
            <a:ext cx="128755" cy="135193"/>
          </a:xfrm>
          <a:prstGeom prst="rect">
            <a:avLst/>
          </a:prstGeom>
        </p:spPr>
      </p:pic>
      <p:pic>
        <p:nvPicPr>
          <p:cNvPr id="7" name="Picture 6"/>
          <p:cNvPicPr>
            <a:picLocks noChangeAspect="1"/>
          </p:cNvPicPr>
          <p:nvPr/>
        </p:nvPicPr>
        <p:blipFill>
          <a:blip r:embed="rId12"/>
          <a:stretch>
            <a:fillRect/>
          </a:stretch>
        </p:blipFill>
        <p:spPr>
          <a:xfrm>
            <a:off x="1083804" y="3287396"/>
            <a:ext cx="283843" cy="50946"/>
          </a:xfrm>
          <a:prstGeom prst="rect">
            <a:avLst/>
          </a:prstGeom>
        </p:spPr>
      </p:pic>
      <p:cxnSp>
        <p:nvCxnSpPr>
          <p:cNvPr id="56" name="Straight Connector 55"/>
          <p:cNvCxnSpPr/>
          <p:nvPr/>
        </p:nvCxnSpPr>
        <p:spPr>
          <a:xfrm flipH="1">
            <a:off x="5131463" y="2783330"/>
            <a:ext cx="409400" cy="2205"/>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457472" y="2783330"/>
            <a:ext cx="0" cy="1769692"/>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3457472" y="2783330"/>
            <a:ext cx="632296" cy="852"/>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3454380" y="4552170"/>
            <a:ext cx="41645" cy="852"/>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466738" y="3823856"/>
            <a:ext cx="0" cy="541993"/>
          </a:xfrm>
          <a:prstGeom prst="line">
            <a:avLst/>
          </a:prstGeom>
          <a:ln w="19050">
            <a:solidFill>
              <a:srgbClr val="FF66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Shape 373"/>
          <p:cNvSpPr txBox="1">
            <a:spLocks/>
          </p:cNvSpPr>
          <p:nvPr/>
        </p:nvSpPr>
        <p:spPr>
          <a:xfrm>
            <a:off x="461021" y="355124"/>
            <a:ext cx="8229600" cy="411161"/>
          </a:xfrm>
          <a:prstGeom prst="rect">
            <a:avLst/>
          </a:prstGeom>
          <a:noFill/>
          <a:ln>
            <a:noFill/>
          </a:ln>
        </p:spPr>
        <p:txBody>
          <a:bodyPr lIns="0" tIns="0" rIns="0" bIns="0" anchor="b" anchorCtr="0">
            <a:noAutofit/>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accent6"/>
              </a:buClr>
              <a:buFont typeface="Arial"/>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buSzPct val="25000"/>
            </a:pPr>
            <a:r>
              <a:rPr lang="en-US" sz="2400" b="1" dirty="0" smtClean="0">
                <a:solidFill>
                  <a:schemeClr val="bg1"/>
                </a:solidFill>
              </a:rPr>
              <a:t>NFVI </a:t>
            </a:r>
            <a:r>
              <a:rPr lang="en-US" sz="2400" b="1" dirty="0">
                <a:solidFill>
                  <a:schemeClr val="bg1"/>
                </a:solidFill>
              </a:rPr>
              <a:t>For </a:t>
            </a:r>
            <a:r>
              <a:rPr lang="en-US" sz="2400" b="1" dirty="0" err="1">
                <a:solidFill>
                  <a:schemeClr val="bg1"/>
                </a:solidFill>
              </a:rPr>
              <a:t>StarHub</a:t>
            </a:r>
            <a:endParaRPr lang="en-US" sz="2400" b="1" dirty="0">
              <a:solidFill>
                <a:schemeClr val="bg1"/>
              </a:solidFill>
            </a:endParaRPr>
          </a:p>
        </p:txBody>
      </p:sp>
      <p:pic>
        <p:nvPicPr>
          <p:cNvPr id="40" name="Picture 39"/>
          <p:cNvPicPr>
            <a:picLocks noChangeAspect="1"/>
          </p:cNvPicPr>
          <p:nvPr/>
        </p:nvPicPr>
        <p:blipFill>
          <a:blip r:embed="rId10"/>
          <a:stretch>
            <a:fillRect/>
          </a:stretch>
        </p:blipFill>
        <p:spPr>
          <a:xfrm>
            <a:off x="7103517" y="4955682"/>
            <a:ext cx="145745" cy="125780"/>
          </a:xfrm>
          <a:prstGeom prst="rect">
            <a:avLst/>
          </a:prstGeom>
        </p:spPr>
      </p:pic>
      <p:pic>
        <p:nvPicPr>
          <p:cNvPr id="55" name="Picture 54"/>
          <p:cNvPicPr>
            <a:picLocks noChangeAspect="1"/>
          </p:cNvPicPr>
          <p:nvPr/>
        </p:nvPicPr>
        <p:blipFill>
          <a:blip r:embed="rId10"/>
          <a:stretch>
            <a:fillRect/>
          </a:stretch>
        </p:blipFill>
        <p:spPr>
          <a:xfrm>
            <a:off x="6321894" y="4967295"/>
            <a:ext cx="145745" cy="125780"/>
          </a:xfrm>
          <a:prstGeom prst="rect">
            <a:avLst/>
          </a:prstGeom>
        </p:spPr>
      </p:pic>
      <p:pic>
        <p:nvPicPr>
          <p:cNvPr id="62" name="Picture 61"/>
          <p:cNvPicPr>
            <a:picLocks noChangeAspect="1"/>
          </p:cNvPicPr>
          <p:nvPr/>
        </p:nvPicPr>
        <p:blipFill>
          <a:blip r:embed="rId11"/>
          <a:stretch>
            <a:fillRect/>
          </a:stretch>
        </p:blipFill>
        <p:spPr>
          <a:xfrm>
            <a:off x="7914569" y="4939159"/>
            <a:ext cx="128755" cy="135193"/>
          </a:xfrm>
          <a:prstGeom prst="rect">
            <a:avLst/>
          </a:prstGeom>
        </p:spPr>
      </p:pic>
      <p:pic>
        <p:nvPicPr>
          <p:cNvPr id="64" name="Picture 63"/>
          <p:cNvPicPr>
            <a:picLocks noChangeAspect="1"/>
          </p:cNvPicPr>
          <p:nvPr/>
        </p:nvPicPr>
        <p:blipFill>
          <a:blip r:embed="rId11"/>
          <a:stretch>
            <a:fillRect/>
          </a:stretch>
        </p:blipFill>
        <p:spPr>
          <a:xfrm>
            <a:off x="6266051" y="3250806"/>
            <a:ext cx="128755" cy="135193"/>
          </a:xfrm>
          <a:prstGeom prst="rect">
            <a:avLst/>
          </a:prstGeom>
        </p:spPr>
      </p:pic>
      <p:pic>
        <p:nvPicPr>
          <p:cNvPr id="68" name="Picture 67"/>
          <p:cNvPicPr>
            <a:picLocks noChangeAspect="1"/>
          </p:cNvPicPr>
          <p:nvPr/>
        </p:nvPicPr>
        <p:blipFill>
          <a:blip r:embed="rId12"/>
          <a:stretch>
            <a:fillRect/>
          </a:stretch>
        </p:blipFill>
        <p:spPr>
          <a:xfrm>
            <a:off x="6754416" y="3282982"/>
            <a:ext cx="283843" cy="50946"/>
          </a:xfrm>
          <a:prstGeom prst="rect">
            <a:avLst/>
          </a:prstGeom>
        </p:spPr>
      </p:pic>
      <p:pic>
        <p:nvPicPr>
          <p:cNvPr id="69" name="Shape 179"/>
          <p:cNvPicPr preferRelativeResize="0"/>
          <p:nvPr/>
        </p:nvPicPr>
        <p:blipFill rotWithShape="1">
          <a:blip r:embed="rId13">
            <a:alphaModFix/>
          </a:blip>
          <a:srcRect/>
          <a:stretch/>
        </p:blipFill>
        <p:spPr>
          <a:xfrm>
            <a:off x="432228" y="4094203"/>
            <a:ext cx="262633" cy="128667"/>
          </a:xfrm>
          <a:prstGeom prst="rect">
            <a:avLst/>
          </a:prstGeom>
          <a:noFill/>
          <a:ln>
            <a:noFill/>
          </a:ln>
        </p:spPr>
      </p:pic>
      <p:pic>
        <p:nvPicPr>
          <p:cNvPr id="70" name="Shape 179"/>
          <p:cNvPicPr preferRelativeResize="0"/>
          <p:nvPr/>
        </p:nvPicPr>
        <p:blipFill rotWithShape="1">
          <a:blip r:embed="rId13">
            <a:alphaModFix/>
          </a:blip>
          <a:srcRect/>
          <a:stretch/>
        </p:blipFill>
        <p:spPr>
          <a:xfrm>
            <a:off x="2113806" y="4094202"/>
            <a:ext cx="262633" cy="128667"/>
          </a:xfrm>
          <a:prstGeom prst="rect">
            <a:avLst/>
          </a:prstGeom>
          <a:noFill/>
          <a:ln>
            <a:noFill/>
          </a:ln>
        </p:spPr>
      </p:pic>
      <p:pic>
        <p:nvPicPr>
          <p:cNvPr id="71" name="Picture 70"/>
          <p:cNvPicPr>
            <a:picLocks noChangeAspect="1"/>
          </p:cNvPicPr>
          <p:nvPr/>
        </p:nvPicPr>
        <p:blipFill>
          <a:blip r:embed="rId8"/>
          <a:stretch>
            <a:fillRect/>
          </a:stretch>
        </p:blipFill>
        <p:spPr>
          <a:xfrm>
            <a:off x="7019434" y="4069904"/>
            <a:ext cx="284940" cy="131134"/>
          </a:xfrm>
          <a:prstGeom prst="rect">
            <a:avLst/>
          </a:prstGeom>
        </p:spPr>
      </p:pic>
      <p:pic>
        <p:nvPicPr>
          <p:cNvPr id="72" name="Shape 179"/>
          <p:cNvPicPr preferRelativeResize="0"/>
          <p:nvPr/>
        </p:nvPicPr>
        <p:blipFill rotWithShape="1">
          <a:blip r:embed="rId13">
            <a:alphaModFix/>
          </a:blip>
          <a:srcRect/>
          <a:stretch/>
        </p:blipFill>
        <p:spPr>
          <a:xfrm>
            <a:off x="6190751" y="4089060"/>
            <a:ext cx="262633" cy="128667"/>
          </a:xfrm>
          <a:prstGeom prst="rect">
            <a:avLst/>
          </a:prstGeom>
          <a:noFill/>
          <a:ln>
            <a:noFill/>
          </a:ln>
        </p:spPr>
      </p:pic>
      <p:pic>
        <p:nvPicPr>
          <p:cNvPr id="73" name="Shape 179"/>
          <p:cNvPicPr preferRelativeResize="0"/>
          <p:nvPr/>
        </p:nvPicPr>
        <p:blipFill rotWithShape="1">
          <a:blip r:embed="rId13">
            <a:alphaModFix/>
          </a:blip>
          <a:srcRect/>
          <a:stretch/>
        </p:blipFill>
        <p:spPr>
          <a:xfrm>
            <a:off x="7889468" y="4089059"/>
            <a:ext cx="262633" cy="128667"/>
          </a:xfrm>
          <a:prstGeom prst="rect">
            <a:avLst/>
          </a:prstGeom>
          <a:noFill/>
          <a:ln>
            <a:noFill/>
          </a:ln>
        </p:spPr>
      </p:pic>
    </p:spTree>
    <p:extLst>
      <p:ext uri="{BB962C8B-B14F-4D97-AF65-F5344CB8AC3E}">
        <p14:creationId xmlns:p14="http://schemas.microsoft.com/office/powerpoint/2010/main" val="784033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Rounded Rectangle 213"/>
          <p:cNvSpPr/>
          <p:nvPr/>
        </p:nvSpPr>
        <p:spPr bwMode="auto">
          <a:xfrm>
            <a:off x="3386220" y="2220938"/>
            <a:ext cx="5512910" cy="2168069"/>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sp>
        <p:nvSpPr>
          <p:cNvPr id="474" name="Rounded Rectangle 473"/>
          <p:cNvSpPr/>
          <p:nvPr/>
        </p:nvSpPr>
        <p:spPr bwMode="auto">
          <a:xfrm>
            <a:off x="124512" y="4516486"/>
            <a:ext cx="7668065" cy="447804"/>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sp>
        <p:nvSpPr>
          <p:cNvPr id="471" name="Rounded Rectangle 470"/>
          <p:cNvSpPr/>
          <p:nvPr/>
        </p:nvSpPr>
        <p:spPr bwMode="auto">
          <a:xfrm>
            <a:off x="113139" y="2037480"/>
            <a:ext cx="2938160" cy="877036"/>
          </a:xfrm>
          <a:prstGeom prst="roundRect">
            <a:avLst/>
          </a:prstGeom>
          <a:solidFill>
            <a:schemeClr val="bg1"/>
          </a:solidFill>
          <a:ln w="9525">
            <a:solidFill>
              <a:srgbClr val="C00000"/>
            </a:solidFill>
            <a:prstDash val="dash"/>
            <a:round/>
            <a:headEnd/>
            <a:tailEnd/>
          </a:ln>
        </p:spPr>
        <p:txBody>
          <a:bodyPr wrap="none" lIns="0" tIns="0" rIns="0" bIns="0" rtlCol="0" anchor="ctr"/>
          <a:lstStyle/>
          <a:p>
            <a:pPr algn="ctr"/>
            <a:endParaRPr lang="en-US" sz="1350" dirty="0" err="1">
              <a:solidFill>
                <a:srgbClr val="FFFFFF"/>
              </a:solidFill>
            </a:endParaRPr>
          </a:p>
        </p:txBody>
      </p:sp>
      <p:grpSp>
        <p:nvGrpSpPr>
          <p:cNvPr id="171" name="Group 170"/>
          <p:cNvGrpSpPr/>
          <p:nvPr/>
        </p:nvGrpSpPr>
        <p:grpSpPr>
          <a:xfrm>
            <a:off x="4039524" y="2294676"/>
            <a:ext cx="3951262" cy="1662780"/>
            <a:chOff x="3203302" y="889390"/>
            <a:chExt cx="4092222" cy="2263740"/>
          </a:xfrm>
        </p:grpSpPr>
        <p:grpSp>
          <p:nvGrpSpPr>
            <p:cNvPr id="172" name="Group 171"/>
            <p:cNvGrpSpPr/>
            <p:nvPr/>
          </p:nvGrpSpPr>
          <p:grpSpPr>
            <a:xfrm>
              <a:off x="3203302" y="936524"/>
              <a:ext cx="4092222" cy="2216606"/>
              <a:chOff x="2245452" y="714681"/>
              <a:chExt cx="4555320" cy="2102295"/>
            </a:xfrm>
          </p:grpSpPr>
          <p:grpSp>
            <p:nvGrpSpPr>
              <p:cNvPr id="183" name="Group 182"/>
              <p:cNvGrpSpPr/>
              <p:nvPr/>
            </p:nvGrpSpPr>
            <p:grpSpPr>
              <a:xfrm>
                <a:off x="2245452" y="714681"/>
                <a:ext cx="4555320" cy="2102295"/>
                <a:chOff x="2245452" y="714681"/>
                <a:chExt cx="4555320" cy="2102295"/>
              </a:xfrm>
            </p:grpSpPr>
            <p:pic>
              <p:nvPicPr>
                <p:cNvPr id="185" name="Picture 184" descr="BlueClou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5452" y="714681"/>
                  <a:ext cx="4555320" cy="2102295"/>
                </a:xfrm>
                <a:prstGeom prst="rect">
                  <a:avLst/>
                </a:prstGeom>
              </p:spPr>
            </p:pic>
            <p:cxnSp>
              <p:nvCxnSpPr>
                <p:cNvPr id="186" name="Straight Connector 185"/>
                <p:cNvCxnSpPr/>
                <p:nvPr/>
              </p:nvCxnSpPr>
              <p:spPr>
                <a:xfrm>
                  <a:off x="3490150" y="1666047"/>
                  <a:ext cx="1700359"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flipV="1">
                  <a:off x="2889481" y="2300041"/>
                  <a:ext cx="2609835" cy="2064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89" name="TextBox 188"/>
                <p:cNvSpPr txBox="1"/>
                <p:nvPr/>
              </p:nvSpPr>
              <p:spPr>
                <a:xfrm>
                  <a:off x="2582330" y="2079807"/>
                  <a:ext cx="316389" cy="238443"/>
                </a:xfrm>
                <a:prstGeom prst="rect">
                  <a:avLst/>
                </a:prstGeom>
                <a:noFill/>
              </p:spPr>
              <p:txBody>
                <a:bodyPr wrap="none" rtlCol="0">
                  <a:spAutoFit/>
                </a:bodyPr>
                <a:lstStyle/>
                <a:p>
                  <a:pPr defTabSz="342991"/>
                  <a:r>
                    <a:rPr lang="en-US" sz="600" b="1" dirty="0">
                      <a:solidFill>
                        <a:srgbClr val="115C84"/>
                      </a:solidFill>
                      <a:latin typeface="Arial"/>
                      <a:ea typeface="ＭＳ Ｐゴシック"/>
                    </a:rPr>
                    <a:t>L2</a:t>
                  </a:r>
                </a:p>
              </p:txBody>
            </p:sp>
            <p:cxnSp>
              <p:nvCxnSpPr>
                <p:cNvPr id="198" name="Straight Arrow Connector 197"/>
                <p:cNvCxnSpPr/>
                <p:nvPr/>
              </p:nvCxnSpPr>
              <p:spPr>
                <a:xfrm>
                  <a:off x="5012414" y="1665613"/>
                  <a:ext cx="0" cy="632997"/>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grpSp>
          <p:sp>
            <p:nvSpPr>
              <p:cNvPr id="184" name="TextBox 183"/>
              <p:cNvSpPr txBox="1"/>
              <p:nvPr/>
            </p:nvSpPr>
            <p:spPr>
              <a:xfrm>
                <a:off x="5057411" y="1527551"/>
                <a:ext cx="340415" cy="238443"/>
              </a:xfrm>
              <a:prstGeom prst="rect">
                <a:avLst/>
              </a:prstGeom>
              <a:noFill/>
            </p:spPr>
            <p:txBody>
              <a:bodyPr wrap="none" rtlCol="0">
                <a:spAutoFit/>
              </a:bodyPr>
              <a:lstStyle/>
              <a:p>
                <a:pPr defTabSz="342991"/>
                <a:r>
                  <a:rPr lang="en-US" sz="600" b="1" dirty="0">
                    <a:solidFill>
                      <a:srgbClr val="115C84"/>
                    </a:solidFill>
                    <a:latin typeface="Arial"/>
                    <a:ea typeface="ＭＳ Ｐゴシック"/>
                  </a:rPr>
                  <a:t> L2</a:t>
                </a:r>
              </a:p>
            </p:txBody>
          </p:sp>
        </p:grpSp>
        <p:pic>
          <p:nvPicPr>
            <p:cNvPr id="173" name="Picture 172" descr="firewal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4724" y="1820651"/>
              <a:ext cx="206736" cy="227863"/>
            </a:xfrm>
            <a:prstGeom prst="rect">
              <a:avLst/>
            </a:prstGeom>
          </p:spPr>
        </p:pic>
        <p:grpSp>
          <p:nvGrpSpPr>
            <p:cNvPr id="174" name="Group 173"/>
            <p:cNvGrpSpPr/>
            <p:nvPr/>
          </p:nvGrpSpPr>
          <p:grpSpPr>
            <a:xfrm>
              <a:off x="4228775" y="2279828"/>
              <a:ext cx="1317042" cy="474863"/>
              <a:chOff x="2794379" y="2911006"/>
              <a:chExt cx="1317042" cy="474863"/>
            </a:xfrm>
          </p:grpSpPr>
          <p:pic>
            <p:nvPicPr>
              <p:cNvPr id="178" name="Picture 177" descr="firewal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04685" y="3158006"/>
                <a:ext cx="206736" cy="227863"/>
              </a:xfrm>
              <a:prstGeom prst="rect">
                <a:avLst/>
              </a:prstGeom>
            </p:spPr>
          </p:pic>
          <p:pic>
            <p:nvPicPr>
              <p:cNvPr id="179" name="Picture 178" descr="firewal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4308" y="3158006"/>
                <a:ext cx="206736" cy="227863"/>
              </a:xfrm>
              <a:prstGeom prst="rect">
                <a:avLst/>
              </a:prstGeom>
            </p:spPr>
          </p:pic>
          <p:grpSp>
            <p:nvGrpSpPr>
              <p:cNvPr id="180" name="Group 179"/>
              <p:cNvGrpSpPr/>
              <p:nvPr/>
            </p:nvGrpSpPr>
            <p:grpSpPr>
              <a:xfrm>
                <a:off x="2794379" y="2911006"/>
                <a:ext cx="1297504" cy="311880"/>
                <a:chOff x="2794379" y="3052116"/>
                <a:chExt cx="1297504" cy="311880"/>
              </a:xfrm>
            </p:grpSpPr>
            <p:pic>
              <p:nvPicPr>
                <p:cNvPr id="181" name="Picture 3" descr="C:\Users\Dan\Desktop\v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94379" y="3065413"/>
                  <a:ext cx="236460" cy="298583"/>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3" descr="C:\Users\Dan\Desktop\v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5423" y="3052116"/>
                  <a:ext cx="236460" cy="298583"/>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75" name="Picture 3" descr="C:\Users\Dan\Desktop\v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9791" y="1557488"/>
              <a:ext cx="236460" cy="298583"/>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175" descr="Router.png"/>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21246" y="2088472"/>
              <a:ext cx="549552" cy="365452"/>
            </a:xfrm>
            <a:prstGeom prst="rect">
              <a:avLst/>
            </a:prstGeom>
            <a:effectLst>
              <a:outerShdw blurRad="152400" dist="127000" dir="2700000" algn="tl" rotWithShape="0">
                <a:prstClr val="black">
                  <a:alpha val="40000"/>
                </a:prstClr>
              </a:outerShdw>
            </a:effectLst>
          </p:spPr>
        </p:pic>
        <p:sp>
          <p:nvSpPr>
            <p:cNvPr id="177" name="TextBox 176"/>
            <p:cNvSpPr txBox="1"/>
            <p:nvPr/>
          </p:nvSpPr>
          <p:spPr>
            <a:xfrm>
              <a:off x="6112133" y="889390"/>
              <a:ext cx="583059" cy="314259"/>
            </a:xfrm>
            <a:prstGeom prst="rect">
              <a:avLst/>
            </a:prstGeom>
            <a:noFill/>
          </p:spPr>
          <p:txBody>
            <a:bodyPr wrap="none" rtlCol="0">
              <a:spAutoFit/>
            </a:bodyPr>
            <a:lstStyle/>
            <a:p>
              <a:pPr defTabSz="342991"/>
              <a:r>
                <a:rPr lang="en-US" sz="900" b="1" dirty="0">
                  <a:solidFill>
                    <a:srgbClr val="333333"/>
                  </a:solidFill>
                  <a:latin typeface="Arial"/>
                  <a:ea typeface="ＭＳ Ｐゴシック"/>
                </a:rPr>
                <a:t>VNF  A</a:t>
              </a:r>
            </a:p>
          </p:txBody>
        </p:sp>
      </p:grpSp>
      <p:sp>
        <p:nvSpPr>
          <p:cNvPr id="201" name="TextBox 200"/>
          <p:cNvSpPr txBox="1"/>
          <p:nvPr/>
        </p:nvSpPr>
        <p:spPr>
          <a:xfrm>
            <a:off x="7350876" y="2620205"/>
            <a:ext cx="562975" cy="230832"/>
          </a:xfrm>
          <a:prstGeom prst="rect">
            <a:avLst/>
          </a:prstGeom>
          <a:noFill/>
        </p:spPr>
        <p:txBody>
          <a:bodyPr wrap="none" rtlCol="0">
            <a:spAutoFit/>
          </a:bodyPr>
          <a:lstStyle/>
          <a:p>
            <a:pPr defTabSz="342991"/>
            <a:r>
              <a:rPr lang="en-US" sz="900" b="1" dirty="0">
                <a:solidFill>
                  <a:srgbClr val="333333"/>
                </a:solidFill>
                <a:latin typeface="Arial"/>
                <a:ea typeface="ＭＳ Ｐゴシック"/>
              </a:rPr>
              <a:t>VNF  B</a:t>
            </a:r>
          </a:p>
        </p:txBody>
      </p:sp>
      <p:sp>
        <p:nvSpPr>
          <p:cNvPr id="257" name="TextBox 256"/>
          <p:cNvSpPr txBox="1"/>
          <p:nvPr/>
        </p:nvSpPr>
        <p:spPr>
          <a:xfrm>
            <a:off x="8026642" y="2883382"/>
            <a:ext cx="562975" cy="230832"/>
          </a:xfrm>
          <a:prstGeom prst="rect">
            <a:avLst/>
          </a:prstGeom>
          <a:noFill/>
        </p:spPr>
        <p:txBody>
          <a:bodyPr wrap="none" rtlCol="0">
            <a:spAutoFit/>
          </a:bodyPr>
          <a:lstStyle/>
          <a:p>
            <a:pPr defTabSz="342991"/>
            <a:r>
              <a:rPr lang="en-US" sz="900" b="1" dirty="0">
                <a:solidFill>
                  <a:srgbClr val="333333"/>
                </a:solidFill>
                <a:latin typeface="Arial"/>
                <a:ea typeface="ＭＳ Ｐゴシック"/>
              </a:rPr>
              <a:t>VNF  C</a:t>
            </a:r>
          </a:p>
        </p:txBody>
      </p:sp>
      <p:cxnSp>
        <p:nvCxnSpPr>
          <p:cNvPr id="332" name="Straight Connector 331"/>
          <p:cNvCxnSpPr/>
          <p:nvPr/>
        </p:nvCxnSpPr>
        <p:spPr bwMode="auto">
          <a:xfrm>
            <a:off x="5635897" y="5341306"/>
            <a:ext cx="665082"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33" name="Straight Connector 332"/>
          <p:cNvCxnSpPr/>
          <p:nvPr/>
        </p:nvCxnSpPr>
        <p:spPr bwMode="auto">
          <a:xfrm>
            <a:off x="6961601" y="5341306"/>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34" name="Straight Connector 333"/>
          <p:cNvCxnSpPr/>
          <p:nvPr/>
        </p:nvCxnSpPr>
        <p:spPr bwMode="auto">
          <a:xfrm flipV="1">
            <a:off x="5350073" y="5442816"/>
            <a:ext cx="656486" cy="2461"/>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35" name="Straight Connector 334"/>
          <p:cNvCxnSpPr/>
          <p:nvPr/>
        </p:nvCxnSpPr>
        <p:spPr bwMode="auto">
          <a:xfrm>
            <a:off x="6253946" y="5442816"/>
            <a:ext cx="604149"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36" name="Straight Connector 335"/>
          <p:cNvCxnSpPr/>
          <p:nvPr/>
        </p:nvCxnSpPr>
        <p:spPr bwMode="auto">
          <a:xfrm>
            <a:off x="6006559" y="5336386"/>
            <a:ext cx="255984" cy="106431"/>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37" name="Straight Connector 336"/>
          <p:cNvCxnSpPr/>
          <p:nvPr/>
        </p:nvCxnSpPr>
        <p:spPr bwMode="auto">
          <a:xfrm flipV="1">
            <a:off x="6006559" y="5336385"/>
            <a:ext cx="255984" cy="10151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38" name="Straight Connector 337"/>
          <p:cNvCxnSpPr/>
          <p:nvPr/>
        </p:nvCxnSpPr>
        <p:spPr bwMode="auto">
          <a:xfrm>
            <a:off x="5123413" y="5338846"/>
            <a:ext cx="255984" cy="106431"/>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39" name="Straight Connector 338"/>
          <p:cNvCxnSpPr/>
          <p:nvPr/>
        </p:nvCxnSpPr>
        <p:spPr bwMode="auto">
          <a:xfrm flipV="1">
            <a:off x="5123413" y="5338846"/>
            <a:ext cx="255984" cy="10151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40" name="Straight Connector 339"/>
          <p:cNvCxnSpPr/>
          <p:nvPr/>
        </p:nvCxnSpPr>
        <p:spPr bwMode="auto">
          <a:xfrm>
            <a:off x="6858095" y="5336386"/>
            <a:ext cx="255984" cy="106431"/>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41" name="Straight Connector 340"/>
          <p:cNvCxnSpPr/>
          <p:nvPr/>
        </p:nvCxnSpPr>
        <p:spPr bwMode="auto">
          <a:xfrm flipV="1">
            <a:off x="6858095" y="5336385"/>
            <a:ext cx="255984" cy="101510"/>
          </a:xfrm>
          <a:prstGeom prst="line">
            <a:avLst/>
          </a:prstGeom>
          <a:solidFill>
            <a:srgbClr val="0095D3"/>
          </a:solidFill>
          <a:ln w="19050" cap="flat" cmpd="sng" algn="ctr">
            <a:solidFill>
              <a:schemeClr val="tx1"/>
            </a:solidFill>
            <a:prstDash val="solid"/>
            <a:round/>
            <a:headEnd type="none" w="med" len="med"/>
            <a:tailEnd type="none" w="med" len="med"/>
          </a:ln>
          <a:effectLst/>
        </p:spPr>
      </p:cxnSp>
      <p:pic>
        <p:nvPicPr>
          <p:cNvPr id="342" name="Picture 341" descr="switch.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00495" y="5274010"/>
            <a:ext cx="419354" cy="201191"/>
          </a:xfrm>
          <a:prstGeom prst="rect">
            <a:avLst/>
          </a:prstGeom>
        </p:spPr>
      </p:pic>
      <p:pic>
        <p:nvPicPr>
          <p:cNvPr id="343" name="Picture 342" descr="switch.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54828" y="5274010"/>
            <a:ext cx="419354" cy="201191"/>
          </a:xfrm>
          <a:prstGeom prst="rect">
            <a:avLst/>
          </a:prstGeom>
        </p:spPr>
      </p:pic>
      <p:cxnSp>
        <p:nvCxnSpPr>
          <p:cNvPr id="344" name="Straight Connector 343"/>
          <p:cNvCxnSpPr/>
          <p:nvPr/>
        </p:nvCxnSpPr>
        <p:spPr bwMode="auto">
          <a:xfrm>
            <a:off x="7120375" y="5442816"/>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pic>
        <p:nvPicPr>
          <p:cNvPr id="346" name="Picture 345" descr="switch.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03395" y="5274010"/>
            <a:ext cx="419354" cy="201191"/>
          </a:xfrm>
          <a:prstGeom prst="rect">
            <a:avLst/>
          </a:prstGeom>
        </p:spPr>
      </p:pic>
      <p:cxnSp>
        <p:nvCxnSpPr>
          <p:cNvPr id="347" name="Straight Connector 346"/>
          <p:cNvCxnSpPr/>
          <p:nvPr/>
        </p:nvCxnSpPr>
        <p:spPr bwMode="auto">
          <a:xfrm>
            <a:off x="4527331" y="5444398"/>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48" name="Straight Connector 347"/>
          <p:cNvCxnSpPr/>
          <p:nvPr/>
        </p:nvCxnSpPr>
        <p:spPr bwMode="auto">
          <a:xfrm>
            <a:off x="4800216" y="5341306"/>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pic>
        <p:nvPicPr>
          <p:cNvPr id="349" name="Picture 348" descr="switch.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8082" y="5274010"/>
            <a:ext cx="419354" cy="201191"/>
          </a:xfrm>
          <a:prstGeom prst="rect">
            <a:avLst/>
          </a:prstGeom>
        </p:spPr>
      </p:pic>
      <p:sp>
        <p:nvSpPr>
          <p:cNvPr id="356" name="Rounded Rectangle 355"/>
          <p:cNvSpPr/>
          <p:nvPr/>
        </p:nvSpPr>
        <p:spPr bwMode="auto">
          <a:xfrm>
            <a:off x="113139" y="3052175"/>
            <a:ext cx="2906052" cy="1322368"/>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sp>
        <p:nvSpPr>
          <p:cNvPr id="362" name="TextBox 361"/>
          <p:cNvSpPr txBox="1"/>
          <p:nvPr/>
        </p:nvSpPr>
        <p:spPr>
          <a:xfrm>
            <a:off x="5312442" y="5544101"/>
            <a:ext cx="1997845" cy="276999"/>
          </a:xfrm>
          <a:prstGeom prst="rect">
            <a:avLst/>
          </a:prstGeom>
          <a:noFill/>
        </p:spPr>
        <p:txBody>
          <a:bodyPr wrap="square" rtlCol="0">
            <a:spAutoFit/>
          </a:bodyPr>
          <a:lstStyle/>
          <a:p>
            <a:pPr algn="ctr"/>
            <a:r>
              <a:rPr lang="en-US" sz="1200" u="sng" dirty="0">
                <a:solidFill>
                  <a:srgbClr val="333333"/>
                </a:solidFill>
                <a:latin typeface="Arial"/>
                <a:ea typeface="ＭＳ Ｐゴシック"/>
              </a:rPr>
              <a:t>Compute &amp; Edge Cluster</a:t>
            </a:r>
          </a:p>
        </p:txBody>
      </p:sp>
      <p:grpSp>
        <p:nvGrpSpPr>
          <p:cNvPr id="4" name="Group 3"/>
          <p:cNvGrpSpPr/>
          <p:nvPr/>
        </p:nvGrpSpPr>
        <p:grpSpPr>
          <a:xfrm>
            <a:off x="3336119" y="3074508"/>
            <a:ext cx="832279" cy="454355"/>
            <a:chOff x="3498998" y="1807034"/>
            <a:chExt cx="1109416" cy="605649"/>
          </a:xfrm>
        </p:grpSpPr>
        <p:sp>
          <p:nvSpPr>
            <p:cNvPr id="360" name="TextBox 359"/>
            <p:cNvSpPr txBox="1"/>
            <p:nvPr/>
          </p:nvSpPr>
          <p:spPr>
            <a:xfrm>
              <a:off x="3498998" y="1807034"/>
              <a:ext cx="1109416" cy="276927"/>
            </a:xfrm>
            <a:prstGeom prst="rect">
              <a:avLst/>
            </a:prstGeom>
            <a:noFill/>
          </p:spPr>
          <p:txBody>
            <a:bodyPr wrap="none" rtlCol="0">
              <a:spAutoFit/>
            </a:bodyPr>
            <a:lstStyle/>
            <a:p>
              <a:pPr>
                <a:defRPr/>
              </a:pPr>
              <a:r>
                <a:rPr lang="en-US" sz="750" b="1" kern="0" dirty="0">
                  <a:solidFill>
                    <a:sysClr val="windowText" lastClr="000000"/>
                  </a:solidFill>
                </a:rPr>
                <a:t> </a:t>
              </a:r>
              <a:r>
                <a:rPr lang="en-US" sz="750" b="1" kern="0" dirty="0" smtClean="0">
                  <a:solidFill>
                    <a:sysClr val="windowText" lastClr="000000"/>
                  </a:solidFill>
                </a:rPr>
                <a:t>NSX Controllers</a:t>
              </a:r>
              <a:endParaRPr lang="en-US" sz="750" b="1" kern="0" dirty="0">
                <a:solidFill>
                  <a:sysClr val="windowText" lastClr="000000"/>
                </a:solidFill>
              </a:endParaRPr>
            </a:p>
          </p:txBody>
        </p:sp>
        <p:pic>
          <p:nvPicPr>
            <p:cNvPr id="363" name="Picture 36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58380" y="2055584"/>
              <a:ext cx="432896" cy="357099"/>
            </a:xfrm>
            <a:prstGeom prst="rect">
              <a:avLst/>
            </a:prstGeom>
          </p:spPr>
        </p:pic>
        <p:pic>
          <p:nvPicPr>
            <p:cNvPr id="364" name="Picture 3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49236" y="2055584"/>
              <a:ext cx="432896" cy="357099"/>
            </a:xfrm>
            <a:prstGeom prst="rect">
              <a:avLst/>
            </a:prstGeom>
          </p:spPr>
        </p:pic>
        <p:pic>
          <p:nvPicPr>
            <p:cNvPr id="365" name="Picture 3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40092" y="2055584"/>
              <a:ext cx="432896" cy="357099"/>
            </a:xfrm>
            <a:prstGeom prst="rect">
              <a:avLst/>
            </a:prstGeom>
          </p:spPr>
        </p:pic>
      </p:grpSp>
      <p:grpSp>
        <p:nvGrpSpPr>
          <p:cNvPr id="5" name="Group 4"/>
          <p:cNvGrpSpPr/>
          <p:nvPr/>
        </p:nvGrpSpPr>
        <p:grpSpPr>
          <a:xfrm>
            <a:off x="2017138" y="3749575"/>
            <a:ext cx="793807" cy="576682"/>
            <a:chOff x="2808159" y="3270485"/>
            <a:chExt cx="1058133" cy="768709"/>
          </a:xfrm>
        </p:grpSpPr>
        <p:pic>
          <p:nvPicPr>
            <p:cNvPr id="366" name="Picture 36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03600" y="3468156"/>
              <a:ext cx="586029" cy="571038"/>
            </a:xfrm>
            <a:prstGeom prst="rect">
              <a:avLst/>
            </a:prstGeom>
          </p:spPr>
        </p:pic>
        <p:sp>
          <p:nvSpPr>
            <p:cNvPr id="367" name="TextBox 366"/>
            <p:cNvSpPr txBox="1"/>
            <p:nvPr/>
          </p:nvSpPr>
          <p:spPr>
            <a:xfrm>
              <a:off x="2808159" y="3270485"/>
              <a:ext cx="1058133" cy="276926"/>
            </a:xfrm>
            <a:prstGeom prst="rect">
              <a:avLst/>
            </a:prstGeom>
            <a:noFill/>
          </p:spPr>
          <p:txBody>
            <a:bodyPr wrap="none" rtlCol="0">
              <a:spAutoFit/>
            </a:bodyPr>
            <a:lstStyle/>
            <a:p>
              <a:pPr>
                <a:defRPr/>
              </a:pPr>
              <a:r>
                <a:rPr lang="en-US" sz="750" b="1" kern="0" dirty="0">
                  <a:solidFill>
                    <a:sysClr val="windowText" lastClr="000000"/>
                  </a:solidFill>
                </a:rPr>
                <a:t> </a:t>
              </a:r>
              <a:r>
                <a:rPr lang="en-US" sz="750" b="1" kern="0" dirty="0" err="1">
                  <a:solidFill>
                    <a:sysClr val="windowText" lastClr="000000"/>
                  </a:solidFill>
                </a:rPr>
                <a:t>vCenter</a:t>
              </a:r>
              <a:r>
                <a:rPr lang="en-US" sz="750" b="1" kern="0" dirty="0">
                  <a:solidFill>
                    <a:sysClr val="windowText" lastClr="000000"/>
                  </a:solidFill>
                </a:rPr>
                <a:t> Server</a:t>
              </a:r>
            </a:p>
          </p:txBody>
        </p:sp>
      </p:grpSp>
      <p:sp>
        <p:nvSpPr>
          <p:cNvPr id="373" name="TextBox 372"/>
          <p:cNvSpPr txBox="1"/>
          <p:nvPr/>
        </p:nvSpPr>
        <p:spPr>
          <a:xfrm>
            <a:off x="1121347" y="3771384"/>
            <a:ext cx="468398" cy="207749"/>
          </a:xfrm>
          <a:prstGeom prst="rect">
            <a:avLst/>
          </a:prstGeom>
          <a:noFill/>
        </p:spPr>
        <p:txBody>
          <a:bodyPr wrap="none" rtlCol="0">
            <a:spAutoFit/>
          </a:bodyPr>
          <a:lstStyle/>
          <a:p>
            <a:pPr>
              <a:defRPr/>
            </a:pPr>
            <a:r>
              <a:rPr lang="en-US" sz="750" b="1" kern="0" dirty="0">
                <a:solidFill>
                  <a:sysClr val="windowText" lastClr="000000"/>
                </a:solidFill>
              </a:rPr>
              <a:t> </a:t>
            </a:r>
            <a:r>
              <a:rPr lang="en-US" sz="750" b="1" kern="0" dirty="0" err="1">
                <a:solidFill>
                  <a:sysClr val="windowText" lastClr="000000"/>
                </a:solidFill>
              </a:rPr>
              <a:t>vROPS</a:t>
            </a:r>
            <a:endParaRPr lang="en-US" sz="750" b="1" kern="0" dirty="0">
              <a:solidFill>
                <a:sysClr val="windowText" lastClr="000000"/>
              </a:solidFill>
            </a:endParaRPr>
          </a:p>
        </p:txBody>
      </p:sp>
      <p:sp>
        <p:nvSpPr>
          <p:cNvPr id="384" name="TextBox 383"/>
          <p:cNvSpPr txBox="1"/>
          <p:nvPr/>
        </p:nvSpPr>
        <p:spPr>
          <a:xfrm>
            <a:off x="1049681" y="5523202"/>
            <a:ext cx="1997845" cy="276999"/>
          </a:xfrm>
          <a:prstGeom prst="rect">
            <a:avLst/>
          </a:prstGeom>
          <a:noFill/>
        </p:spPr>
        <p:txBody>
          <a:bodyPr wrap="square" rtlCol="0">
            <a:spAutoFit/>
          </a:bodyPr>
          <a:lstStyle/>
          <a:p>
            <a:pPr algn="ctr"/>
            <a:r>
              <a:rPr lang="en-US" sz="1200" u="sng" dirty="0">
                <a:solidFill>
                  <a:srgbClr val="333333"/>
                </a:solidFill>
                <a:latin typeface="Arial"/>
                <a:ea typeface="ＭＳ Ｐゴシック"/>
              </a:rPr>
              <a:t>Management Cluster</a:t>
            </a:r>
          </a:p>
        </p:txBody>
      </p:sp>
      <p:cxnSp>
        <p:nvCxnSpPr>
          <p:cNvPr id="385" name="Straight Connector 384"/>
          <p:cNvCxnSpPr/>
          <p:nvPr/>
        </p:nvCxnSpPr>
        <p:spPr bwMode="auto">
          <a:xfrm>
            <a:off x="2173936" y="5315027"/>
            <a:ext cx="665082"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86" name="Straight Connector 385"/>
          <p:cNvCxnSpPr/>
          <p:nvPr/>
        </p:nvCxnSpPr>
        <p:spPr bwMode="auto">
          <a:xfrm flipV="1">
            <a:off x="2173936" y="5416537"/>
            <a:ext cx="656486" cy="2461"/>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87" name="Straight Connector 386"/>
          <p:cNvCxnSpPr/>
          <p:nvPr/>
        </p:nvCxnSpPr>
        <p:spPr bwMode="auto">
          <a:xfrm>
            <a:off x="1947277" y="5312567"/>
            <a:ext cx="255984" cy="106431"/>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88" name="Straight Connector 387"/>
          <p:cNvCxnSpPr/>
          <p:nvPr/>
        </p:nvCxnSpPr>
        <p:spPr bwMode="auto">
          <a:xfrm flipV="1">
            <a:off x="1947277" y="5312567"/>
            <a:ext cx="255984" cy="101510"/>
          </a:xfrm>
          <a:prstGeom prst="line">
            <a:avLst/>
          </a:prstGeom>
          <a:solidFill>
            <a:srgbClr val="0095D3"/>
          </a:solidFill>
          <a:ln w="19050" cap="flat" cmpd="sng" algn="ctr">
            <a:solidFill>
              <a:schemeClr val="tx1"/>
            </a:solidFill>
            <a:prstDash val="solid"/>
            <a:round/>
            <a:headEnd type="none" w="med" len="med"/>
            <a:tailEnd type="none" w="med" len="med"/>
          </a:ln>
          <a:effectLst/>
        </p:spPr>
      </p:cxnSp>
      <p:pic>
        <p:nvPicPr>
          <p:cNvPr id="389" name="Picture 388" descr="switch.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24359" y="5247731"/>
            <a:ext cx="419354" cy="201191"/>
          </a:xfrm>
          <a:prstGeom prst="rect">
            <a:avLst/>
          </a:prstGeom>
        </p:spPr>
      </p:pic>
      <p:cxnSp>
        <p:nvCxnSpPr>
          <p:cNvPr id="390" name="Straight Connector 389"/>
          <p:cNvCxnSpPr/>
          <p:nvPr/>
        </p:nvCxnSpPr>
        <p:spPr bwMode="auto">
          <a:xfrm>
            <a:off x="1351195" y="5418118"/>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91" name="Straight Connector 390"/>
          <p:cNvCxnSpPr/>
          <p:nvPr/>
        </p:nvCxnSpPr>
        <p:spPr bwMode="auto">
          <a:xfrm>
            <a:off x="1338255" y="5315027"/>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pic>
        <p:nvPicPr>
          <p:cNvPr id="392" name="Picture 391" descr="switch.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21945" y="5247731"/>
            <a:ext cx="419354" cy="201191"/>
          </a:xfrm>
          <a:prstGeom prst="rect">
            <a:avLst/>
          </a:prstGeom>
        </p:spPr>
      </p:pic>
      <p:grpSp>
        <p:nvGrpSpPr>
          <p:cNvPr id="393" name="Group 392"/>
          <p:cNvGrpSpPr/>
          <p:nvPr/>
        </p:nvGrpSpPr>
        <p:grpSpPr>
          <a:xfrm>
            <a:off x="4767273" y="4731021"/>
            <a:ext cx="467761" cy="411199"/>
            <a:chOff x="1588063" y="3976131"/>
            <a:chExt cx="2117432" cy="1043891"/>
          </a:xfrm>
        </p:grpSpPr>
        <p:sp>
          <p:nvSpPr>
            <p:cNvPr id="394" name="Round Same Side Corner Rectangle 393"/>
            <p:cNvSpPr/>
            <p:nvPr/>
          </p:nvSpPr>
          <p:spPr>
            <a:xfrm>
              <a:off x="1588063" y="3976131"/>
              <a:ext cx="2117432" cy="652257"/>
            </a:xfrm>
            <a:prstGeom prst="round2Same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sp>
          <p:nvSpPr>
            <p:cNvPr id="395" name="Rectangle 394"/>
            <p:cNvSpPr/>
            <p:nvPr/>
          </p:nvSpPr>
          <p:spPr>
            <a:xfrm>
              <a:off x="1588064" y="4331090"/>
              <a:ext cx="2117430" cy="2972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pic>
          <p:nvPicPr>
            <p:cNvPr id="396" name="Picture 395" descr="serv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88063" y="4655238"/>
              <a:ext cx="2117431" cy="364784"/>
            </a:xfrm>
            <a:prstGeom prst="rect">
              <a:avLst/>
            </a:prstGeom>
          </p:spPr>
        </p:pic>
        <p:sp>
          <p:nvSpPr>
            <p:cNvPr id="397" name="TextBox 396"/>
            <p:cNvSpPr txBox="1"/>
            <p:nvPr/>
          </p:nvSpPr>
          <p:spPr>
            <a:xfrm>
              <a:off x="1774909" y="4331088"/>
              <a:ext cx="1670367" cy="234401"/>
            </a:xfrm>
            <a:prstGeom prst="rect">
              <a:avLst/>
            </a:prstGeom>
            <a:noFill/>
          </p:spPr>
          <p:txBody>
            <a:bodyPr wrap="square" lIns="0" tIns="0" rIns="0" bIns="0" rtlCol="0">
              <a:spAutoFit/>
            </a:bodyPr>
            <a:lstStyle/>
            <a:p>
              <a:pPr algn="ctr" defTabSz="342991"/>
              <a:r>
                <a:rPr lang="en-US" sz="600" b="1" dirty="0" err="1">
                  <a:solidFill>
                    <a:srgbClr val="FFFFFF"/>
                  </a:solidFill>
                  <a:latin typeface="Arial"/>
                  <a:ea typeface="ＭＳ Ｐゴシック"/>
                </a:rPr>
                <a:t>ESXi</a:t>
              </a:r>
              <a:endParaRPr lang="en-US" sz="600" b="1" dirty="0">
                <a:solidFill>
                  <a:srgbClr val="FFFFFF"/>
                </a:solidFill>
                <a:latin typeface="Arial"/>
                <a:ea typeface="ＭＳ Ｐゴシック"/>
              </a:endParaRPr>
            </a:p>
          </p:txBody>
        </p:sp>
        <p:sp>
          <p:nvSpPr>
            <p:cNvPr id="398" name="TextBox 397"/>
            <p:cNvSpPr txBox="1"/>
            <p:nvPr/>
          </p:nvSpPr>
          <p:spPr>
            <a:xfrm>
              <a:off x="1633706" y="4050788"/>
              <a:ext cx="2071789" cy="234401"/>
            </a:xfrm>
            <a:prstGeom prst="rect">
              <a:avLst/>
            </a:prstGeom>
            <a:noFill/>
          </p:spPr>
          <p:txBody>
            <a:bodyPr wrap="square" lIns="0" tIns="0" rIns="0" bIns="0" rtlCol="0">
              <a:spAutoFit/>
            </a:bodyPr>
            <a:lstStyle/>
            <a:p>
              <a:pPr algn="ctr" defTabSz="342991"/>
              <a:r>
                <a:rPr lang="en-US" sz="600" b="1" dirty="0">
                  <a:solidFill>
                    <a:schemeClr val="bg1"/>
                  </a:solidFill>
                  <a:latin typeface="Arial"/>
                  <a:ea typeface="ＭＳ Ｐゴシック"/>
                </a:rPr>
                <a:t>NSX-v</a:t>
              </a:r>
            </a:p>
          </p:txBody>
        </p:sp>
        <p:pic>
          <p:nvPicPr>
            <p:cNvPr id="399" name="NSX vSwitch"/>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63898" y="4588922"/>
              <a:ext cx="513643" cy="269732"/>
            </a:xfrm>
            <a:prstGeom prst="rect">
              <a:avLst/>
            </a:prstGeom>
          </p:spPr>
        </p:pic>
      </p:grpSp>
      <p:grpSp>
        <p:nvGrpSpPr>
          <p:cNvPr id="400" name="Group 399"/>
          <p:cNvGrpSpPr/>
          <p:nvPr/>
        </p:nvGrpSpPr>
        <p:grpSpPr>
          <a:xfrm>
            <a:off x="5893262" y="4723451"/>
            <a:ext cx="467761" cy="411199"/>
            <a:chOff x="1588063" y="3976131"/>
            <a:chExt cx="2117432" cy="1043891"/>
          </a:xfrm>
        </p:grpSpPr>
        <p:sp>
          <p:nvSpPr>
            <p:cNvPr id="401" name="Round Same Side Corner Rectangle 400"/>
            <p:cNvSpPr/>
            <p:nvPr/>
          </p:nvSpPr>
          <p:spPr>
            <a:xfrm>
              <a:off x="1588063" y="3976131"/>
              <a:ext cx="2117432" cy="652257"/>
            </a:xfrm>
            <a:prstGeom prst="round2Same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sp>
          <p:nvSpPr>
            <p:cNvPr id="402" name="Rectangle 401"/>
            <p:cNvSpPr/>
            <p:nvPr/>
          </p:nvSpPr>
          <p:spPr>
            <a:xfrm>
              <a:off x="1588064" y="4331090"/>
              <a:ext cx="2117430" cy="2972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pic>
          <p:nvPicPr>
            <p:cNvPr id="403" name="Picture 402" descr="serv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88063" y="4655238"/>
              <a:ext cx="2117431" cy="364784"/>
            </a:xfrm>
            <a:prstGeom prst="rect">
              <a:avLst/>
            </a:prstGeom>
          </p:spPr>
        </p:pic>
        <p:sp>
          <p:nvSpPr>
            <p:cNvPr id="404" name="TextBox 403"/>
            <p:cNvSpPr txBox="1"/>
            <p:nvPr/>
          </p:nvSpPr>
          <p:spPr>
            <a:xfrm>
              <a:off x="1774909" y="4331088"/>
              <a:ext cx="1670367" cy="234401"/>
            </a:xfrm>
            <a:prstGeom prst="rect">
              <a:avLst/>
            </a:prstGeom>
            <a:noFill/>
          </p:spPr>
          <p:txBody>
            <a:bodyPr wrap="square" lIns="0" tIns="0" rIns="0" bIns="0" rtlCol="0">
              <a:spAutoFit/>
            </a:bodyPr>
            <a:lstStyle/>
            <a:p>
              <a:pPr algn="ctr" defTabSz="342991"/>
              <a:r>
                <a:rPr lang="en-US" sz="600" b="1" dirty="0" err="1">
                  <a:solidFill>
                    <a:srgbClr val="FFFFFF"/>
                  </a:solidFill>
                  <a:latin typeface="Arial"/>
                  <a:ea typeface="ＭＳ Ｐゴシック"/>
                </a:rPr>
                <a:t>ESXi</a:t>
              </a:r>
              <a:endParaRPr lang="en-US" sz="600" b="1" dirty="0">
                <a:solidFill>
                  <a:srgbClr val="FFFFFF"/>
                </a:solidFill>
                <a:latin typeface="Arial"/>
                <a:ea typeface="ＭＳ Ｐゴシック"/>
              </a:endParaRPr>
            </a:p>
          </p:txBody>
        </p:sp>
        <p:sp>
          <p:nvSpPr>
            <p:cNvPr id="405" name="TextBox 404"/>
            <p:cNvSpPr txBox="1"/>
            <p:nvPr/>
          </p:nvSpPr>
          <p:spPr>
            <a:xfrm>
              <a:off x="1633706" y="4050788"/>
              <a:ext cx="2071789" cy="234401"/>
            </a:xfrm>
            <a:prstGeom prst="rect">
              <a:avLst/>
            </a:prstGeom>
            <a:noFill/>
          </p:spPr>
          <p:txBody>
            <a:bodyPr wrap="square" lIns="0" tIns="0" rIns="0" bIns="0" rtlCol="0">
              <a:spAutoFit/>
            </a:bodyPr>
            <a:lstStyle/>
            <a:p>
              <a:pPr algn="ctr" defTabSz="342991"/>
              <a:r>
                <a:rPr lang="en-US" sz="600" b="1" dirty="0">
                  <a:solidFill>
                    <a:schemeClr val="bg1"/>
                  </a:solidFill>
                  <a:latin typeface="Arial"/>
                  <a:ea typeface="ＭＳ Ｐゴシック"/>
                </a:rPr>
                <a:t>NSX-v</a:t>
              </a:r>
            </a:p>
          </p:txBody>
        </p:sp>
        <p:pic>
          <p:nvPicPr>
            <p:cNvPr id="406" name="NSX vSwitch"/>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63898" y="4588922"/>
              <a:ext cx="513643" cy="269732"/>
            </a:xfrm>
            <a:prstGeom prst="rect">
              <a:avLst/>
            </a:prstGeom>
          </p:spPr>
        </p:pic>
      </p:grpSp>
      <p:cxnSp>
        <p:nvCxnSpPr>
          <p:cNvPr id="408" name="Straight Connector 407"/>
          <p:cNvCxnSpPr/>
          <p:nvPr/>
        </p:nvCxnSpPr>
        <p:spPr bwMode="auto">
          <a:xfrm>
            <a:off x="6697368" y="5323347"/>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grpSp>
        <p:nvGrpSpPr>
          <p:cNvPr id="409" name="Group 408"/>
          <p:cNvGrpSpPr/>
          <p:nvPr/>
        </p:nvGrpSpPr>
        <p:grpSpPr>
          <a:xfrm>
            <a:off x="7032728" y="4713061"/>
            <a:ext cx="467761" cy="411199"/>
            <a:chOff x="1588063" y="3976131"/>
            <a:chExt cx="2117432" cy="1043891"/>
          </a:xfrm>
        </p:grpSpPr>
        <p:sp>
          <p:nvSpPr>
            <p:cNvPr id="410" name="Round Same Side Corner Rectangle 409"/>
            <p:cNvSpPr/>
            <p:nvPr/>
          </p:nvSpPr>
          <p:spPr>
            <a:xfrm>
              <a:off x="1588063" y="3976131"/>
              <a:ext cx="2117432" cy="652257"/>
            </a:xfrm>
            <a:prstGeom prst="round2Same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sp>
          <p:nvSpPr>
            <p:cNvPr id="411" name="Rectangle 410"/>
            <p:cNvSpPr/>
            <p:nvPr/>
          </p:nvSpPr>
          <p:spPr>
            <a:xfrm>
              <a:off x="1588064" y="4331090"/>
              <a:ext cx="2117430" cy="2972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pic>
          <p:nvPicPr>
            <p:cNvPr id="412" name="Picture 411" descr="serv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88063" y="4655238"/>
              <a:ext cx="2117431" cy="364784"/>
            </a:xfrm>
            <a:prstGeom prst="rect">
              <a:avLst/>
            </a:prstGeom>
          </p:spPr>
        </p:pic>
        <p:sp>
          <p:nvSpPr>
            <p:cNvPr id="413" name="TextBox 412"/>
            <p:cNvSpPr txBox="1"/>
            <p:nvPr/>
          </p:nvSpPr>
          <p:spPr>
            <a:xfrm>
              <a:off x="1774909" y="4331088"/>
              <a:ext cx="1670367" cy="234401"/>
            </a:xfrm>
            <a:prstGeom prst="rect">
              <a:avLst/>
            </a:prstGeom>
            <a:noFill/>
          </p:spPr>
          <p:txBody>
            <a:bodyPr wrap="square" lIns="0" tIns="0" rIns="0" bIns="0" rtlCol="0">
              <a:spAutoFit/>
            </a:bodyPr>
            <a:lstStyle/>
            <a:p>
              <a:pPr algn="ctr" defTabSz="342991"/>
              <a:r>
                <a:rPr lang="en-US" sz="600" b="1" dirty="0" err="1">
                  <a:solidFill>
                    <a:srgbClr val="FFFFFF"/>
                  </a:solidFill>
                  <a:latin typeface="Arial"/>
                  <a:ea typeface="ＭＳ Ｐゴシック"/>
                </a:rPr>
                <a:t>ESXi</a:t>
              </a:r>
              <a:endParaRPr lang="en-US" sz="600" b="1" dirty="0">
                <a:solidFill>
                  <a:srgbClr val="FFFFFF"/>
                </a:solidFill>
                <a:latin typeface="Arial"/>
                <a:ea typeface="ＭＳ Ｐゴシック"/>
              </a:endParaRPr>
            </a:p>
          </p:txBody>
        </p:sp>
        <p:sp>
          <p:nvSpPr>
            <p:cNvPr id="414" name="TextBox 413"/>
            <p:cNvSpPr txBox="1"/>
            <p:nvPr/>
          </p:nvSpPr>
          <p:spPr>
            <a:xfrm>
              <a:off x="1633706" y="4050788"/>
              <a:ext cx="2071789" cy="234401"/>
            </a:xfrm>
            <a:prstGeom prst="rect">
              <a:avLst/>
            </a:prstGeom>
            <a:noFill/>
          </p:spPr>
          <p:txBody>
            <a:bodyPr wrap="square" lIns="0" tIns="0" rIns="0" bIns="0" rtlCol="0">
              <a:spAutoFit/>
            </a:bodyPr>
            <a:lstStyle/>
            <a:p>
              <a:pPr algn="ctr" defTabSz="342991"/>
              <a:r>
                <a:rPr lang="en-US" sz="600" b="1" dirty="0">
                  <a:solidFill>
                    <a:schemeClr val="bg1"/>
                  </a:solidFill>
                  <a:latin typeface="Arial"/>
                  <a:ea typeface="ＭＳ Ｐゴシック"/>
                </a:rPr>
                <a:t>NSX-v</a:t>
              </a:r>
            </a:p>
          </p:txBody>
        </p:sp>
        <p:pic>
          <p:nvPicPr>
            <p:cNvPr id="415" name="NSX vSwitch"/>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63898" y="4588922"/>
              <a:ext cx="513643" cy="269732"/>
            </a:xfrm>
            <a:prstGeom prst="rect">
              <a:avLst/>
            </a:prstGeom>
          </p:spPr>
        </p:pic>
      </p:grpSp>
      <p:sp>
        <p:nvSpPr>
          <p:cNvPr id="431" name="Round Same Side Corner Rectangle 430"/>
          <p:cNvSpPr/>
          <p:nvPr/>
        </p:nvSpPr>
        <p:spPr>
          <a:xfrm>
            <a:off x="2386138" y="4827127"/>
            <a:ext cx="467761" cy="119486"/>
          </a:xfrm>
          <a:prstGeom prst="round2Same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sp>
        <p:nvSpPr>
          <p:cNvPr id="432" name="Rectangle 431"/>
          <p:cNvSpPr/>
          <p:nvPr/>
        </p:nvSpPr>
        <p:spPr>
          <a:xfrm>
            <a:off x="2386138" y="4829506"/>
            <a:ext cx="467760" cy="1171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pic>
        <p:nvPicPr>
          <p:cNvPr id="433" name="Picture 432" descr="serv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86138" y="4957191"/>
            <a:ext cx="467761" cy="143692"/>
          </a:xfrm>
          <a:prstGeom prst="rect">
            <a:avLst/>
          </a:prstGeom>
        </p:spPr>
      </p:pic>
      <p:sp>
        <p:nvSpPr>
          <p:cNvPr id="434" name="TextBox 433"/>
          <p:cNvSpPr txBox="1"/>
          <p:nvPr/>
        </p:nvSpPr>
        <p:spPr>
          <a:xfrm>
            <a:off x="2427414" y="4829505"/>
            <a:ext cx="369000" cy="92333"/>
          </a:xfrm>
          <a:prstGeom prst="rect">
            <a:avLst/>
          </a:prstGeom>
          <a:noFill/>
        </p:spPr>
        <p:txBody>
          <a:bodyPr wrap="square" lIns="0" tIns="0" rIns="0" bIns="0" rtlCol="0">
            <a:spAutoFit/>
          </a:bodyPr>
          <a:lstStyle/>
          <a:p>
            <a:pPr algn="ctr" defTabSz="342991"/>
            <a:r>
              <a:rPr lang="en-US" sz="600" b="1" dirty="0" err="1">
                <a:solidFill>
                  <a:srgbClr val="FFFFFF"/>
                </a:solidFill>
                <a:latin typeface="Arial"/>
                <a:ea typeface="ＭＳ Ｐゴシック"/>
              </a:rPr>
              <a:t>ESXi</a:t>
            </a:r>
            <a:endParaRPr lang="en-US" sz="600" b="1" dirty="0">
              <a:solidFill>
                <a:srgbClr val="FFFFFF"/>
              </a:solidFill>
              <a:latin typeface="Arial"/>
              <a:ea typeface="ＭＳ Ｐゴシック"/>
            </a:endParaRPr>
          </a:p>
        </p:txBody>
      </p:sp>
      <p:pic>
        <p:nvPicPr>
          <p:cNvPr id="436" name="NSX vSwitch"/>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34254" y="4931068"/>
            <a:ext cx="113469" cy="106250"/>
          </a:xfrm>
          <a:prstGeom prst="rect">
            <a:avLst/>
          </a:prstGeom>
        </p:spPr>
      </p:pic>
      <p:sp>
        <p:nvSpPr>
          <p:cNvPr id="437" name="Round Same Side Corner Rectangle 436"/>
          <p:cNvSpPr/>
          <p:nvPr/>
        </p:nvSpPr>
        <p:spPr>
          <a:xfrm>
            <a:off x="1836194" y="4832500"/>
            <a:ext cx="467761" cy="119486"/>
          </a:xfrm>
          <a:prstGeom prst="round2Same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sp>
        <p:nvSpPr>
          <p:cNvPr id="438" name="Rectangle 437"/>
          <p:cNvSpPr/>
          <p:nvPr/>
        </p:nvSpPr>
        <p:spPr>
          <a:xfrm>
            <a:off x="1836194" y="4834878"/>
            <a:ext cx="467760" cy="1171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pic>
        <p:nvPicPr>
          <p:cNvPr id="439" name="Picture 438" descr="serv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36194" y="4962563"/>
            <a:ext cx="467761" cy="143692"/>
          </a:xfrm>
          <a:prstGeom prst="rect">
            <a:avLst/>
          </a:prstGeom>
        </p:spPr>
      </p:pic>
      <p:sp>
        <p:nvSpPr>
          <p:cNvPr id="440" name="TextBox 439"/>
          <p:cNvSpPr txBox="1"/>
          <p:nvPr/>
        </p:nvSpPr>
        <p:spPr>
          <a:xfrm>
            <a:off x="1877469" y="4834878"/>
            <a:ext cx="369000" cy="92333"/>
          </a:xfrm>
          <a:prstGeom prst="rect">
            <a:avLst/>
          </a:prstGeom>
          <a:noFill/>
        </p:spPr>
        <p:txBody>
          <a:bodyPr wrap="square" lIns="0" tIns="0" rIns="0" bIns="0" rtlCol="0">
            <a:spAutoFit/>
          </a:bodyPr>
          <a:lstStyle/>
          <a:p>
            <a:pPr algn="ctr" defTabSz="342991"/>
            <a:r>
              <a:rPr lang="en-US" sz="600" b="1" dirty="0" err="1">
                <a:solidFill>
                  <a:srgbClr val="FFFFFF"/>
                </a:solidFill>
                <a:latin typeface="Arial"/>
                <a:ea typeface="ＭＳ Ｐゴシック"/>
              </a:rPr>
              <a:t>ESXi</a:t>
            </a:r>
            <a:endParaRPr lang="en-US" sz="600" b="1" dirty="0">
              <a:solidFill>
                <a:srgbClr val="FFFFFF"/>
              </a:solidFill>
              <a:latin typeface="Arial"/>
              <a:ea typeface="ＭＳ Ｐゴシック"/>
            </a:endParaRPr>
          </a:p>
        </p:txBody>
      </p:sp>
      <p:pic>
        <p:nvPicPr>
          <p:cNvPr id="441" name="NSX vSwitch"/>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184310" y="4936440"/>
            <a:ext cx="113469" cy="106250"/>
          </a:xfrm>
          <a:prstGeom prst="rect">
            <a:avLst/>
          </a:prstGeom>
        </p:spPr>
      </p:pic>
      <p:sp>
        <p:nvSpPr>
          <p:cNvPr id="442" name="Round Same Side Corner Rectangle 441"/>
          <p:cNvSpPr/>
          <p:nvPr/>
        </p:nvSpPr>
        <p:spPr>
          <a:xfrm>
            <a:off x="1236978" y="4832031"/>
            <a:ext cx="467761" cy="119486"/>
          </a:xfrm>
          <a:prstGeom prst="round2Same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sp>
        <p:nvSpPr>
          <p:cNvPr id="443" name="Rectangle 442"/>
          <p:cNvSpPr/>
          <p:nvPr/>
        </p:nvSpPr>
        <p:spPr>
          <a:xfrm>
            <a:off x="1236977" y="4834410"/>
            <a:ext cx="467760" cy="1171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pic>
        <p:nvPicPr>
          <p:cNvPr id="444" name="Picture 443" descr="serv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36978" y="4962095"/>
            <a:ext cx="467761" cy="143692"/>
          </a:xfrm>
          <a:prstGeom prst="rect">
            <a:avLst/>
          </a:prstGeom>
        </p:spPr>
      </p:pic>
      <p:sp>
        <p:nvSpPr>
          <p:cNvPr id="445" name="TextBox 444"/>
          <p:cNvSpPr txBox="1"/>
          <p:nvPr/>
        </p:nvSpPr>
        <p:spPr>
          <a:xfrm>
            <a:off x="1278253" y="4834410"/>
            <a:ext cx="369000" cy="92333"/>
          </a:xfrm>
          <a:prstGeom prst="rect">
            <a:avLst/>
          </a:prstGeom>
          <a:noFill/>
        </p:spPr>
        <p:txBody>
          <a:bodyPr wrap="square" lIns="0" tIns="0" rIns="0" bIns="0" rtlCol="0">
            <a:spAutoFit/>
          </a:bodyPr>
          <a:lstStyle/>
          <a:p>
            <a:pPr algn="ctr" defTabSz="342991"/>
            <a:r>
              <a:rPr lang="en-US" sz="600" b="1" dirty="0" err="1">
                <a:solidFill>
                  <a:srgbClr val="FFFFFF"/>
                </a:solidFill>
                <a:latin typeface="Arial"/>
                <a:ea typeface="ＭＳ Ｐゴシック"/>
              </a:rPr>
              <a:t>ESXi</a:t>
            </a:r>
            <a:endParaRPr lang="en-US" sz="600" b="1" dirty="0">
              <a:solidFill>
                <a:srgbClr val="FFFFFF"/>
              </a:solidFill>
              <a:latin typeface="Arial"/>
              <a:ea typeface="ＭＳ Ｐゴシック"/>
            </a:endParaRPr>
          </a:p>
        </p:txBody>
      </p:sp>
      <p:pic>
        <p:nvPicPr>
          <p:cNvPr id="446" name="NSX vSwitch"/>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585094" y="4935972"/>
            <a:ext cx="113469" cy="106250"/>
          </a:xfrm>
          <a:prstGeom prst="rect">
            <a:avLst/>
          </a:prstGeom>
        </p:spPr>
      </p:pic>
      <p:pic>
        <p:nvPicPr>
          <p:cNvPr id="458" name="Picture 45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59790" y="3946152"/>
            <a:ext cx="439636" cy="428390"/>
          </a:xfrm>
          <a:prstGeom prst="rect">
            <a:avLst/>
          </a:prstGeom>
        </p:spPr>
      </p:pic>
      <p:pic>
        <p:nvPicPr>
          <p:cNvPr id="459" name="NSX Management Plane Node Orange"/>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429743" y="2330407"/>
            <a:ext cx="337137" cy="337137"/>
          </a:xfrm>
          <a:prstGeom prst="rect">
            <a:avLst/>
          </a:prstGeom>
        </p:spPr>
      </p:pic>
      <p:pic>
        <p:nvPicPr>
          <p:cNvPr id="460" name="NSX Management Plane Node Orange"/>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60305" y="2428864"/>
            <a:ext cx="337137" cy="337137"/>
          </a:xfrm>
          <a:prstGeom prst="rect">
            <a:avLst/>
          </a:prstGeom>
        </p:spPr>
      </p:pic>
      <p:pic>
        <p:nvPicPr>
          <p:cNvPr id="461" name="NSX Management Plane Node Orange"/>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38777" y="2532951"/>
            <a:ext cx="337137" cy="337137"/>
          </a:xfrm>
          <a:prstGeom prst="rect">
            <a:avLst/>
          </a:prstGeom>
        </p:spPr>
      </p:pic>
      <p:grpSp>
        <p:nvGrpSpPr>
          <p:cNvPr id="218" name="Group 217"/>
          <p:cNvGrpSpPr/>
          <p:nvPr/>
        </p:nvGrpSpPr>
        <p:grpSpPr>
          <a:xfrm>
            <a:off x="4631144" y="2586120"/>
            <a:ext cx="3660163" cy="1508209"/>
            <a:chOff x="2245452" y="714681"/>
            <a:chExt cx="4555320" cy="2102295"/>
          </a:xfrm>
        </p:grpSpPr>
        <p:grpSp>
          <p:nvGrpSpPr>
            <p:cNvPr id="249" name="Group 248"/>
            <p:cNvGrpSpPr/>
            <p:nvPr/>
          </p:nvGrpSpPr>
          <p:grpSpPr>
            <a:xfrm>
              <a:off x="2245452" y="714681"/>
              <a:ext cx="4555320" cy="2102295"/>
              <a:chOff x="2245452" y="714681"/>
              <a:chExt cx="4555320" cy="2102295"/>
            </a:xfrm>
          </p:grpSpPr>
          <p:pic>
            <p:nvPicPr>
              <p:cNvPr id="251" name="Picture 250" descr="BlueCloud.png"/>
              <p:cNvPicPr>
                <a:picLocks noChangeAspect="1"/>
              </p:cNvPicPr>
              <p:nvPr/>
            </p:nvPicPr>
            <p:blipFill>
              <a:blip r:embed="rId1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45452" y="714681"/>
                <a:ext cx="4555320" cy="2102295"/>
              </a:xfrm>
              <a:prstGeom prst="rect">
                <a:avLst/>
              </a:prstGeom>
            </p:spPr>
          </p:pic>
          <p:sp>
            <p:nvSpPr>
              <p:cNvPr id="254" name="TextBox 253"/>
              <p:cNvSpPr txBox="1"/>
              <p:nvPr/>
            </p:nvSpPr>
            <p:spPr>
              <a:xfrm>
                <a:off x="2582327" y="2079807"/>
                <a:ext cx="341552" cy="257406"/>
              </a:xfrm>
              <a:prstGeom prst="rect">
                <a:avLst/>
              </a:prstGeom>
              <a:noFill/>
            </p:spPr>
            <p:txBody>
              <a:bodyPr wrap="none" rtlCol="0">
                <a:spAutoFit/>
              </a:bodyPr>
              <a:lstStyle/>
              <a:p>
                <a:pPr defTabSz="342991"/>
                <a:r>
                  <a:rPr lang="en-US" sz="600" b="1" dirty="0">
                    <a:solidFill>
                      <a:srgbClr val="115C84"/>
                    </a:solidFill>
                    <a:latin typeface="Arial"/>
                    <a:ea typeface="ＭＳ Ｐゴシック"/>
                  </a:rPr>
                  <a:t>L2</a:t>
                </a:r>
              </a:p>
            </p:txBody>
          </p:sp>
        </p:grpSp>
        <p:sp>
          <p:nvSpPr>
            <p:cNvPr id="250" name="TextBox 249"/>
            <p:cNvSpPr txBox="1"/>
            <p:nvPr/>
          </p:nvSpPr>
          <p:spPr>
            <a:xfrm>
              <a:off x="5282151" y="1745349"/>
              <a:ext cx="367488" cy="257406"/>
            </a:xfrm>
            <a:prstGeom prst="rect">
              <a:avLst/>
            </a:prstGeom>
            <a:noFill/>
          </p:spPr>
          <p:txBody>
            <a:bodyPr wrap="none" rtlCol="0">
              <a:spAutoFit/>
            </a:bodyPr>
            <a:lstStyle/>
            <a:p>
              <a:pPr defTabSz="342991"/>
              <a:r>
                <a:rPr lang="en-US" sz="600" b="1" dirty="0">
                  <a:solidFill>
                    <a:srgbClr val="115C84"/>
                  </a:solidFill>
                  <a:latin typeface="Arial"/>
                  <a:ea typeface="ＭＳ Ｐゴシック"/>
                </a:rPr>
                <a:t> L2</a:t>
              </a:r>
            </a:p>
          </p:txBody>
        </p:sp>
      </p:grpSp>
      <p:pic>
        <p:nvPicPr>
          <p:cNvPr id="259" name="Gateway" descr="icon_gateway.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196503" y="3624643"/>
            <a:ext cx="584080" cy="444328"/>
          </a:xfrm>
          <a:prstGeom prst="rect">
            <a:avLst/>
          </a:prstGeom>
        </p:spPr>
      </p:pic>
      <p:pic>
        <p:nvPicPr>
          <p:cNvPr id="289" name="Picture 288" descr="BlueCloud.png"/>
          <p:cNvPicPr>
            <a:picLocks noChangeAspect="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20420" y="2768652"/>
            <a:ext cx="3660163" cy="1508209"/>
          </a:xfrm>
          <a:prstGeom prst="rect">
            <a:avLst/>
          </a:prstGeom>
        </p:spPr>
      </p:pic>
      <p:grpSp>
        <p:nvGrpSpPr>
          <p:cNvPr id="14" name="Group 13"/>
          <p:cNvGrpSpPr/>
          <p:nvPr/>
        </p:nvGrpSpPr>
        <p:grpSpPr>
          <a:xfrm>
            <a:off x="1145033" y="2692104"/>
            <a:ext cx="1093743" cy="582065"/>
            <a:chOff x="1145033" y="2692104"/>
            <a:chExt cx="1093743" cy="582065"/>
          </a:xfrm>
        </p:grpSpPr>
        <p:cxnSp>
          <p:nvCxnSpPr>
            <p:cNvPr id="467" name="Straight Arrow Connector 466"/>
            <p:cNvCxnSpPr>
              <a:stCxn id="461" idx="1"/>
            </p:cNvCxnSpPr>
            <p:nvPr/>
          </p:nvCxnSpPr>
          <p:spPr>
            <a:xfrm flipH="1">
              <a:off x="1376769" y="2701520"/>
              <a:ext cx="862007" cy="556471"/>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68" name="Straight Arrow Connector 467"/>
            <p:cNvCxnSpPr/>
            <p:nvPr/>
          </p:nvCxnSpPr>
          <p:spPr>
            <a:xfrm>
              <a:off x="1145033" y="2692104"/>
              <a:ext cx="240388" cy="582065"/>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469" name="TextBox 468"/>
          <p:cNvSpPr txBox="1"/>
          <p:nvPr/>
        </p:nvSpPr>
        <p:spPr>
          <a:xfrm>
            <a:off x="232113" y="2627227"/>
            <a:ext cx="415498" cy="207749"/>
          </a:xfrm>
          <a:prstGeom prst="rect">
            <a:avLst/>
          </a:prstGeom>
          <a:noFill/>
        </p:spPr>
        <p:txBody>
          <a:bodyPr wrap="none" rtlCol="0">
            <a:spAutoFit/>
          </a:bodyPr>
          <a:lstStyle/>
          <a:p>
            <a:pPr algn="ctr">
              <a:defRPr/>
            </a:pPr>
            <a:r>
              <a:rPr lang="en-US" sz="750" b="1" kern="0" dirty="0" smtClean="0">
                <a:solidFill>
                  <a:sysClr val="windowText" lastClr="000000"/>
                </a:solidFill>
              </a:rPr>
              <a:t>NFVO</a:t>
            </a:r>
            <a:endParaRPr lang="en-US" sz="750" b="1" kern="0" dirty="0">
              <a:solidFill>
                <a:sysClr val="windowText" lastClr="000000"/>
              </a:solidFill>
            </a:endParaRPr>
          </a:p>
        </p:txBody>
      </p:sp>
      <p:sp>
        <p:nvSpPr>
          <p:cNvPr id="470" name="TextBox 469"/>
          <p:cNvSpPr txBox="1"/>
          <p:nvPr/>
        </p:nvSpPr>
        <p:spPr>
          <a:xfrm>
            <a:off x="2246566" y="2099872"/>
            <a:ext cx="532517" cy="323165"/>
          </a:xfrm>
          <a:prstGeom prst="rect">
            <a:avLst/>
          </a:prstGeom>
          <a:noFill/>
        </p:spPr>
        <p:txBody>
          <a:bodyPr wrap="none" rtlCol="0">
            <a:spAutoFit/>
          </a:bodyPr>
          <a:lstStyle/>
          <a:p>
            <a:pPr algn="ctr">
              <a:defRPr/>
            </a:pPr>
            <a:r>
              <a:rPr lang="en-US" sz="750" b="1" kern="0" dirty="0">
                <a:solidFill>
                  <a:sysClr val="windowText" lastClr="000000"/>
                </a:solidFill>
              </a:rPr>
              <a:t>VNFM(s)</a:t>
            </a:r>
          </a:p>
          <a:p>
            <a:pPr algn="ctr">
              <a:defRPr/>
            </a:pPr>
            <a:endParaRPr lang="en-US" sz="750" b="1" kern="0" dirty="0">
              <a:solidFill>
                <a:sysClr val="windowText" lastClr="000000"/>
              </a:solidFill>
            </a:endParaRPr>
          </a:p>
        </p:txBody>
      </p:sp>
      <p:sp>
        <p:nvSpPr>
          <p:cNvPr id="473" name="TextBox 472"/>
          <p:cNvSpPr txBox="1"/>
          <p:nvPr/>
        </p:nvSpPr>
        <p:spPr>
          <a:xfrm>
            <a:off x="162145" y="3119912"/>
            <a:ext cx="647934" cy="207749"/>
          </a:xfrm>
          <a:prstGeom prst="rect">
            <a:avLst/>
          </a:prstGeom>
          <a:noFill/>
        </p:spPr>
        <p:txBody>
          <a:bodyPr wrap="none" rtlCol="0">
            <a:spAutoFit/>
          </a:bodyPr>
          <a:lstStyle/>
          <a:p>
            <a:pPr algn="ctr">
              <a:defRPr/>
            </a:pPr>
            <a:r>
              <a:rPr lang="en-US" sz="750" b="1" kern="0" dirty="0">
                <a:solidFill>
                  <a:sysClr val="windowText" lastClr="000000"/>
                </a:solidFill>
              </a:rPr>
              <a:t>By VMware</a:t>
            </a:r>
          </a:p>
        </p:txBody>
      </p:sp>
      <p:sp>
        <p:nvSpPr>
          <p:cNvPr id="475" name="TextBox 474"/>
          <p:cNvSpPr txBox="1"/>
          <p:nvPr/>
        </p:nvSpPr>
        <p:spPr>
          <a:xfrm>
            <a:off x="152415" y="4784311"/>
            <a:ext cx="647934" cy="207749"/>
          </a:xfrm>
          <a:prstGeom prst="rect">
            <a:avLst/>
          </a:prstGeom>
          <a:noFill/>
        </p:spPr>
        <p:txBody>
          <a:bodyPr wrap="none" rtlCol="0">
            <a:spAutoFit/>
          </a:bodyPr>
          <a:lstStyle/>
          <a:p>
            <a:pPr algn="ctr">
              <a:defRPr/>
            </a:pPr>
            <a:r>
              <a:rPr lang="en-US" sz="750" b="1" kern="0" dirty="0">
                <a:solidFill>
                  <a:sysClr val="windowText" lastClr="000000"/>
                </a:solidFill>
              </a:rPr>
              <a:t>By VMware</a:t>
            </a:r>
          </a:p>
        </p:txBody>
      </p:sp>
      <p:sp>
        <p:nvSpPr>
          <p:cNvPr id="88" name="Rectangle 87"/>
          <p:cNvSpPr/>
          <p:nvPr/>
        </p:nvSpPr>
        <p:spPr>
          <a:xfrm>
            <a:off x="55974" y="1942713"/>
            <a:ext cx="8974887" cy="3222171"/>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pic>
        <p:nvPicPr>
          <p:cNvPr id="479" name="Picture 478"/>
          <p:cNvPicPr>
            <a:picLocks noChangeAspect="1"/>
          </p:cNvPicPr>
          <p:nvPr/>
        </p:nvPicPr>
        <p:blipFill>
          <a:blip r:embed="rId15"/>
          <a:stretch>
            <a:fillRect/>
          </a:stretch>
        </p:blipFill>
        <p:spPr>
          <a:xfrm>
            <a:off x="5969151" y="1198128"/>
            <a:ext cx="771352" cy="442430"/>
          </a:xfrm>
          <a:prstGeom prst="rect">
            <a:avLst/>
          </a:prstGeom>
        </p:spPr>
      </p:pic>
      <p:pic>
        <p:nvPicPr>
          <p:cNvPr id="481" name="Picture 480"/>
          <p:cNvPicPr>
            <a:picLocks noChangeAspect="1"/>
          </p:cNvPicPr>
          <p:nvPr/>
        </p:nvPicPr>
        <p:blipFill>
          <a:blip r:embed="rId15"/>
          <a:stretch>
            <a:fillRect/>
          </a:stretch>
        </p:blipFill>
        <p:spPr>
          <a:xfrm>
            <a:off x="5827157" y="1385954"/>
            <a:ext cx="771352" cy="442430"/>
          </a:xfrm>
          <a:prstGeom prst="rect">
            <a:avLst/>
          </a:prstGeom>
        </p:spPr>
      </p:pic>
      <p:sp>
        <p:nvSpPr>
          <p:cNvPr id="482" name="TextBox 481"/>
          <p:cNvSpPr txBox="1"/>
          <p:nvPr/>
        </p:nvSpPr>
        <p:spPr>
          <a:xfrm>
            <a:off x="5977353" y="1522881"/>
            <a:ext cx="413896" cy="219291"/>
          </a:xfrm>
          <a:prstGeom prst="rect">
            <a:avLst/>
          </a:prstGeom>
          <a:noFill/>
        </p:spPr>
        <p:txBody>
          <a:bodyPr wrap="none" rtlCol="0">
            <a:spAutoFit/>
          </a:bodyPr>
          <a:lstStyle/>
          <a:p>
            <a:pPr algn="ctr"/>
            <a:r>
              <a:rPr lang="en-US" sz="825" b="1" dirty="0">
                <a:solidFill>
                  <a:srgbClr val="333333"/>
                </a:solidFill>
              </a:rPr>
              <a:t>WAN</a:t>
            </a:r>
          </a:p>
        </p:txBody>
      </p:sp>
      <p:pic>
        <p:nvPicPr>
          <p:cNvPr id="483" name="NSX Management Plane Node Orange"/>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94593" y="1479691"/>
            <a:ext cx="337137" cy="337137"/>
          </a:xfrm>
          <a:prstGeom prst="rect">
            <a:avLst/>
          </a:prstGeom>
        </p:spPr>
      </p:pic>
      <p:sp>
        <p:nvSpPr>
          <p:cNvPr id="484" name="TextBox 483"/>
          <p:cNvSpPr txBox="1"/>
          <p:nvPr/>
        </p:nvSpPr>
        <p:spPr>
          <a:xfrm>
            <a:off x="3861063" y="1209325"/>
            <a:ext cx="696024" cy="323165"/>
          </a:xfrm>
          <a:prstGeom prst="rect">
            <a:avLst/>
          </a:prstGeom>
          <a:noFill/>
        </p:spPr>
        <p:txBody>
          <a:bodyPr wrap="none" rtlCol="0">
            <a:spAutoFit/>
          </a:bodyPr>
          <a:lstStyle/>
          <a:p>
            <a:pPr algn="ctr">
              <a:defRPr/>
            </a:pPr>
            <a:r>
              <a:rPr lang="en-US" sz="750" b="1" kern="0" dirty="0">
                <a:solidFill>
                  <a:sysClr val="windowText" lastClr="000000"/>
                </a:solidFill>
              </a:rPr>
              <a:t>Unified </a:t>
            </a:r>
          </a:p>
          <a:p>
            <a:pPr algn="ctr">
              <a:defRPr/>
            </a:pPr>
            <a:r>
              <a:rPr lang="en-US" sz="750" b="1" kern="0" dirty="0">
                <a:solidFill>
                  <a:sysClr val="windowText" lastClr="000000"/>
                </a:solidFill>
              </a:rPr>
              <a:t>Orchestrator</a:t>
            </a:r>
          </a:p>
        </p:txBody>
      </p:sp>
      <p:cxnSp>
        <p:nvCxnSpPr>
          <p:cNvPr id="487" name="Straight Arrow Connector 486"/>
          <p:cNvCxnSpPr>
            <a:stCxn id="483" idx="3"/>
            <a:endCxn id="488" idx="1"/>
          </p:cNvCxnSpPr>
          <p:nvPr/>
        </p:nvCxnSpPr>
        <p:spPr>
          <a:xfrm flipV="1">
            <a:off x="4331730" y="1619492"/>
            <a:ext cx="1216120" cy="28768"/>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488" name="NSX Management Plane Node Orange"/>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547850" y="1450923"/>
            <a:ext cx="337137" cy="337137"/>
          </a:xfrm>
          <a:prstGeom prst="rect">
            <a:avLst/>
          </a:prstGeom>
        </p:spPr>
      </p:pic>
      <p:sp>
        <p:nvSpPr>
          <p:cNvPr id="489" name="TextBox 488"/>
          <p:cNvSpPr txBox="1"/>
          <p:nvPr/>
        </p:nvSpPr>
        <p:spPr>
          <a:xfrm>
            <a:off x="5351935" y="1179324"/>
            <a:ext cx="744114" cy="323165"/>
          </a:xfrm>
          <a:prstGeom prst="rect">
            <a:avLst/>
          </a:prstGeom>
          <a:noFill/>
        </p:spPr>
        <p:txBody>
          <a:bodyPr wrap="none" rtlCol="0">
            <a:spAutoFit/>
          </a:bodyPr>
          <a:lstStyle/>
          <a:p>
            <a:pPr algn="ctr">
              <a:defRPr/>
            </a:pPr>
            <a:r>
              <a:rPr lang="en-US" sz="750" b="1" kern="0" dirty="0">
                <a:solidFill>
                  <a:sysClr val="windowText" lastClr="000000"/>
                </a:solidFill>
              </a:rPr>
              <a:t>WAN/RAN/… </a:t>
            </a:r>
          </a:p>
          <a:p>
            <a:pPr algn="ctr">
              <a:defRPr/>
            </a:pPr>
            <a:r>
              <a:rPr lang="en-US" sz="750" b="1" kern="0" dirty="0">
                <a:solidFill>
                  <a:sysClr val="windowText" lastClr="000000"/>
                </a:solidFill>
              </a:rPr>
              <a:t>Controllers</a:t>
            </a:r>
          </a:p>
        </p:txBody>
      </p:sp>
      <p:sp>
        <p:nvSpPr>
          <p:cNvPr id="490" name="TextBox 489"/>
          <p:cNvSpPr txBox="1"/>
          <p:nvPr/>
        </p:nvSpPr>
        <p:spPr>
          <a:xfrm>
            <a:off x="213001" y="5255968"/>
            <a:ext cx="548548" cy="323165"/>
          </a:xfrm>
          <a:prstGeom prst="rect">
            <a:avLst/>
          </a:prstGeom>
          <a:noFill/>
        </p:spPr>
        <p:txBody>
          <a:bodyPr wrap="none" rtlCol="0">
            <a:spAutoFit/>
          </a:bodyPr>
          <a:lstStyle/>
          <a:p>
            <a:pPr algn="ctr">
              <a:defRPr/>
            </a:pPr>
            <a:r>
              <a:rPr lang="en-US" sz="750" b="1" kern="0" dirty="0">
                <a:solidFill>
                  <a:sysClr val="windowText" lastClr="000000"/>
                </a:solidFill>
              </a:rPr>
              <a:t>Underlay</a:t>
            </a:r>
          </a:p>
          <a:p>
            <a:pPr algn="ctr">
              <a:defRPr/>
            </a:pPr>
            <a:r>
              <a:rPr lang="en-US" sz="750" b="1" kern="0" dirty="0">
                <a:solidFill>
                  <a:sysClr val="windowText" lastClr="000000"/>
                </a:solidFill>
              </a:rPr>
              <a:t>Network</a:t>
            </a:r>
          </a:p>
        </p:txBody>
      </p:sp>
      <p:sp>
        <p:nvSpPr>
          <p:cNvPr id="209" name="Rectangle 208"/>
          <p:cNvSpPr/>
          <p:nvPr/>
        </p:nvSpPr>
        <p:spPr>
          <a:xfrm>
            <a:off x="7892570" y="2042763"/>
            <a:ext cx="966931" cy="507831"/>
          </a:xfrm>
          <a:prstGeom prst="rect">
            <a:avLst/>
          </a:prstGeom>
        </p:spPr>
        <p:txBody>
          <a:bodyPr wrap="none">
            <a:spAutoFit/>
          </a:bodyPr>
          <a:lstStyle/>
          <a:p>
            <a:r>
              <a:rPr lang="en-US" sz="900" b="1" dirty="0">
                <a:latin typeface="Arial" panose="020B0604020202020204" pitchFamily="34" charset="0"/>
                <a:ea typeface="Times New Roman" panose="02020603050405020304" pitchFamily="18" charset="0"/>
              </a:rPr>
              <a:t>NFV racks of</a:t>
            </a:r>
          </a:p>
          <a:p>
            <a:r>
              <a:rPr lang="en-US" sz="900" b="1" dirty="0" err="1">
                <a:latin typeface="Arial" panose="020B0604020202020204" pitchFamily="34" charset="0"/>
                <a:ea typeface="Times New Roman" panose="02020603050405020304" pitchFamily="18" charset="0"/>
              </a:rPr>
              <a:t>NextGen</a:t>
            </a:r>
            <a:r>
              <a:rPr lang="en-US" sz="900" b="1" dirty="0">
                <a:latin typeface="Arial" panose="020B0604020202020204" pitchFamily="34" charset="0"/>
                <a:ea typeface="Times New Roman" panose="02020603050405020304" pitchFamily="18" charset="0"/>
              </a:rPr>
              <a:t> DCN</a:t>
            </a:r>
          </a:p>
          <a:p>
            <a:r>
              <a:rPr lang="en-US" sz="900" b="1" dirty="0">
                <a:latin typeface="Arial" panose="020B0604020202020204" pitchFamily="34" charset="0"/>
              </a:rPr>
              <a:t>(50% </a:t>
            </a:r>
            <a:r>
              <a:rPr lang="en-US" sz="900" b="1" dirty="0" smtClean="0">
                <a:latin typeface="Arial" panose="020B0604020202020204" pitchFamily="34" charset="0"/>
              </a:rPr>
              <a:t>VMware</a:t>
            </a:r>
            <a:r>
              <a:rPr lang="en-US" sz="900" b="1" dirty="0">
                <a:latin typeface="Arial" panose="020B0604020202020204" pitchFamily="34" charset="0"/>
              </a:rPr>
              <a:t>)</a:t>
            </a:r>
            <a:endParaRPr lang="en-US" sz="900" dirty="0"/>
          </a:p>
        </p:txBody>
      </p:sp>
      <p:sp>
        <p:nvSpPr>
          <p:cNvPr id="210" name="TextBox 209"/>
          <p:cNvSpPr txBox="1"/>
          <p:nvPr/>
        </p:nvSpPr>
        <p:spPr>
          <a:xfrm>
            <a:off x="942757" y="3089455"/>
            <a:ext cx="829073" cy="207749"/>
          </a:xfrm>
          <a:prstGeom prst="rect">
            <a:avLst/>
          </a:prstGeom>
          <a:noFill/>
        </p:spPr>
        <p:txBody>
          <a:bodyPr wrap="none" rtlCol="0">
            <a:spAutoFit/>
          </a:bodyPr>
          <a:lstStyle/>
          <a:p>
            <a:pPr>
              <a:defRPr/>
            </a:pPr>
            <a:r>
              <a:rPr lang="en-US" sz="750" b="1" kern="0" dirty="0">
                <a:solidFill>
                  <a:sysClr val="windowText" lastClr="000000"/>
                </a:solidFill>
              </a:rPr>
              <a:t> </a:t>
            </a:r>
            <a:r>
              <a:rPr lang="en-US" sz="750" b="1" kern="0" dirty="0" err="1">
                <a:solidFill>
                  <a:sysClr val="windowText" lastClr="000000"/>
                </a:solidFill>
              </a:rPr>
              <a:t>vCloud</a:t>
            </a:r>
            <a:r>
              <a:rPr lang="en-US" sz="750" b="1" kern="0" dirty="0">
                <a:solidFill>
                  <a:sysClr val="windowText" lastClr="000000"/>
                </a:solidFill>
              </a:rPr>
              <a:t> Director</a:t>
            </a:r>
          </a:p>
        </p:txBody>
      </p:sp>
      <p:pic>
        <p:nvPicPr>
          <p:cNvPr id="212" name="Picture 2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56951" y="3257991"/>
            <a:ext cx="439636" cy="428390"/>
          </a:xfrm>
          <a:prstGeom prst="rect">
            <a:avLst/>
          </a:prstGeom>
        </p:spPr>
      </p:pic>
      <p:pic>
        <p:nvPicPr>
          <p:cNvPr id="203" name="Shape 173"/>
          <p:cNvPicPr preferRelativeResize="0"/>
          <p:nvPr/>
        </p:nvPicPr>
        <p:blipFill rotWithShape="1">
          <a:blip r:embed="rId16">
            <a:alphaModFix/>
          </a:blip>
          <a:srcRect/>
          <a:stretch/>
        </p:blipFill>
        <p:spPr>
          <a:xfrm>
            <a:off x="854764" y="2354949"/>
            <a:ext cx="608829" cy="374623"/>
          </a:xfrm>
          <a:prstGeom prst="rect">
            <a:avLst/>
          </a:prstGeom>
          <a:noFill/>
          <a:ln>
            <a:noFill/>
          </a:ln>
        </p:spPr>
      </p:pic>
      <p:pic>
        <p:nvPicPr>
          <p:cNvPr id="7" name="Picture 6"/>
          <p:cNvPicPr>
            <a:picLocks noChangeAspect="1"/>
          </p:cNvPicPr>
          <p:nvPr/>
        </p:nvPicPr>
        <p:blipFill>
          <a:blip r:embed="rId17"/>
          <a:stretch>
            <a:fillRect/>
          </a:stretch>
        </p:blipFill>
        <p:spPr>
          <a:xfrm>
            <a:off x="264740" y="2119711"/>
            <a:ext cx="458293" cy="265037"/>
          </a:xfrm>
          <a:prstGeom prst="rect">
            <a:avLst/>
          </a:prstGeom>
        </p:spPr>
      </p:pic>
      <p:grpSp>
        <p:nvGrpSpPr>
          <p:cNvPr id="13" name="Group 12"/>
          <p:cNvGrpSpPr/>
          <p:nvPr/>
        </p:nvGrpSpPr>
        <p:grpSpPr>
          <a:xfrm>
            <a:off x="751139" y="1648260"/>
            <a:ext cx="3243454" cy="902334"/>
            <a:chOff x="751139" y="1648260"/>
            <a:chExt cx="3243454" cy="902334"/>
          </a:xfrm>
        </p:grpSpPr>
        <p:cxnSp>
          <p:nvCxnSpPr>
            <p:cNvPr id="466" name="Straight Arrow Connector 465"/>
            <p:cNvCxnSpPr>
              <a:stCxn id="203" idx="3"/>
            </p:cNvCxnSpPr>
            <p:nvPr/>
          </p:nvCxnSpPr>
          <p:spPr>
            <a:xfrm>
              <a:off x="1463593" y="2542261"/>
              <a:ext cx="720717" cy="8333"/>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5" name="Straight Arrow Connector 484"/>
            <p:cNvCxnSpPr>
              <a:stCxn id="483" idx="1"/>
            </p:cNvCxnSpPr>
            <p:nvPr/>
          </p:nvCxnSpPr>
          <p:spPr>
            <a:xfrm flipH="1">
              <a:off x="1336874" y="1648260"/>
              <a:ext cx="2657719" cy="740841"/>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a:xfrm>
              <a:off x="751139" y="2279255"/>
              <a:ext cx="349745" cy="115516"/>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3234" y="2035690"/>
            <a:ext cx="732894" cy="207749"/>
          </a:xfrm>
          <a:prstGeom prst="rect">
            <a:avLst/>
          </a:prstGeom>
          <a:noFill/>
        </p:spPr>
        <p:txBody>
          <a:bodyPr wrap="none" rtlCol="0">
            <a:spAutoFit/>
          </a:bodyPr>
          <a:lstStyle/>
          <a:p>
            <a:pPr algn="ctr">
              <a:defRPr/>
            </a:pPr>
            <a:r>
              <a:rPr lang="en-US" sz="750" b="1" kern="0" dirty="0" smtClean="0">
                <a:solidFill>
                  <a:sysClr val="windowText" lastClr="000000"/>
                </a:solidFill>
              </a:rPr>
              <a:t>Service Portal</a:t>
            </a:r>
            <a:endParaRPr lang="en-US" sz="750" b="1" kern="0" dirty="0">
              <a:solidFill>
                <a:sysClr val="windowText" lastClr="000000"/>
              </a:solidFill>
            </a:endParaRPr>
          </a:p>
        </p:txBody>
      </p:sp>
      <p:grpSp>
        <p:nvGrpSpPr>
          <p:cNvPr id="16" name="Group 15"/>
          <p:cNvGrpSpPr/>
          <p:nvPr/>
        </p:nvGrpSpPr>
        <p:grpSpPr>
          <a:xfrm>
            <a:off x="1596587" y="3391658"/>
            <a:ext cx="5670022" cy="1599300"/>
            <a:chOff x="1596587" y="3391658"/>
            <a:chExt cx="5670022" cy="1599300"/>
          </a:xfrm>
        </p:grpSpPr>
        <p:cxnSp>
          <p:nvCxnSpPr>
            <p:cNvPr id="451" name="Straight Arrow Connector 450"/>
            <p:cNvCxnSpPr>
              <a:stCxn id="366" idx="2"/>
              <a:endCxn id="403" idx="0"/>
            </p:cNvCxnSpPr>
            <p:nvPr/>
          </p:nvCxnSpPr>
          <p:spPr>
            <a:xfrm>
              <a:off x="2458596" y="4326256"/>
              <a:ext cx="3668548" cy="664702"/>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Straight Arrow Connector 451"/>
            <p:cNvCxnSpPr>
              <a:endCxn id="411" idx="2"/>
            </p:cNvCxnSpPr>
            <p:nvPr/>
          </p:nvCxnSpPr>
          <p:spPr>
            <a:xfrm>
              <a:off x="2510564" y="4349804"/>
              <a:ext cx="4756044" cy="62018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Straight Arrow Connector 449"/>
            <p:cNvCxnSpPr>
              <a:endCxn id="395" idx="2"/>
            </p:cNvCxnSpPr>
            <p:nvPr/>
          </p:nvCxnSpPr>
          <p:spPr>
            <a:xfrm>
              <a:off x="2458595" y="4343302"/>
              <a:ext cx="2542558" cy="64465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Straight Arrow Connector 452"/>
            <p:cNvCxnSpPr>
              <a:stCxn id="365" idx="2"/>
              <a:endCxn id="394" idx="3"/>
            </p:cNvCxnSpPr>
            <p:nvPr/>
          </p:nvCxnSpPr>
          <p:spPr>
            <a:xfrm>
              <a:off x="3604342" y="3528863"/>
              <a:ext cx="1396812" cy="1202159"/>
            </a:xfrm>
            <a:prstGeom prst="straightConnector1">
              <a:avLst/>
            </a:prstGeom>
            <a:ln>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54" name="Straight Arrow Connector 453"/>
            <p:cNvCxnSpPr>
              <a:stCxn id="365" idx="2"/>
              <a:endCxn id="410" idx="3"/>
            </p:cNvCxnSpPr>
            <p:nvPr/>
          </p:nvCxnSpPr>
          <p:spPr>
            <a:xfrm>
              <a:off x="3604342" y="3528863"/>
              <a:ext cx="3662267" cy="1184199"/>
            </a:xfrm>
            <a:prstGeom prst="straightConnector1">
              <a:avLst/>
            </a:prstGeom>
            <a:ln>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Straight Arrow Connector 454"/>
            <p:cNvCxnSpPr>
              <a:stCxn id="365" idx="2"/>
              <a:endCxn id="401" idx="3"/>
            </p:cNvCxnSpPr>
            <p:nvPr/>
          </p:nvCxnSpPr>
          <p:spPr>
            <a:xfrm>
              <a:off x="3604342" y="3528862"/>
              <a:ext cx="2522801" cy="1194589"/>
            </a:xfrm>
            <a:prstGeom prst="straightConnector1">
              <a:avLst/>
            </a:prstGeom>
            <a:ln>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57" name="Straight Arrow Connector 456"/>
            <p:cNvCxnSpPr/>
            <p:nvPr/>
          </p:nvCxnSpPr>
          <p:spPr>
            <a:xfrm>
              <a:off x="1596587" y="3472186"/>
              <a:ext cx="614087" cy="622144"/>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56" name="Straight Arrow Connector 455"/>
            <p:cNvCxnSpPr>
              <a:endCxn id="365" idx="1"/>
            </p:cNvCxnSpPr>
            <p:nvPr/>
          </p:nvCxnSpPr>
          <p:spPr>
            <a:xfrm>
              <a:off x="1599426" y="3391658"/>
              <a:ext cx="1842538" cy="3257"/>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391096" y="2957455"/>
            <a:ext cx="2464564" cy="975219"/>
            <a:chOff x="5391096" y="2957455"/>
            <a:chExt cx="2464564" cy="975219"/>
          </a:xfrm>
        </p:grpSpPr>
        <p:sp>
          <p:nvSpPr>
            <p:cNvPr id="221" name="TextBox 220"/>
            <p:cNvSpPr txBox="1"/>
            <p:nvPr/>
          </p:nvSpPr>
          <p:spPr>
            <a:xfrm>
              <a:off x="6626932" y="2957455"/>
              <a:ext cx="295274" cy="184666"/>
            </a:xfrm>
            <a:prstGeom prst="rect">
              <a:avLst/>
            </a:prstGeom>
            <a:noFill/>
          </p:spPr>
          <p:txBody>
            <a:bodyPr wrap="none" rtlCol="0">
              <a:spAutoFit/>
            </a:bodyPr>
            <a:lstStyle/>
            <a:p>
              <a:pPr defTabSz="342991"/>
              <a:r>
                <a:rPr lang="en-US" sz="600" b="1" dirty="0">
                  <a:solidFill>
                    <a:srgbClr val="115C84"/>
                  </a:solidFill>
                  <a:latin typeface="Arial"/>
                  <a:ea typeface="ＭＳ Ｐゴシック"/>
                </a:rPr>
                <a:t> L2</a:t>
              </a:r>
            </a:p>
          </p:txBody>
        </p:sp>
        <p:cxnSp>
          <p:nvCxnSpPr>
            <p:cNvPr id="290" name="Straight Connector 289"/>
            <p:cNvCxnSpPr/>
            <p:nvPr/>
          </p:nvCxnSpPr>
          <p:spPr>
            <a:xfrm>
              <a:off x="6181069" y="3603780"/>
              <a:ext cx="1366225"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p:nvCxnSpPr>
          <p:spPr>
            <a:xfrm flipV="1">
              <a:off x="5637892" y="3906006"/>
              <a:ext cx="2096981" cy="1481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2" name="TextBox 321"/>
            <p:cNvSpPr txBox="1"/>
            <p:nvPr/>
          </p:nvSpPr>
          <p:spPr>
            <a:xfrm>
              <a:off x="5391096" y="3748008"/>
              <a:ext cx="274434" cy="184666"/>
            </a:xfrm>
            <a:prstGeom prst="rect">
              <a:avLst/>
            </a:prstGeom>
            <a:noFill/>
          </p:spPr>
          <p:txBody>
            <a:bodyPr wrap="none" rtlCol="0">
              <a:spAutoFit/>
            </a:bodyPr>
            <a:lstStyle/>
            <a:p>
              <a:pPr defTabSz="342991"/>
              <a:r>
                <a:rPr lang="en-US" sz="600" b="1" dirty="0">
                  <a:solidFill>
                    <a:srgbClr val="115C84"/>
                  </a:solidFill>
                  <a:latin typeface="Arial"/>
                  <a:ea typeface="ＭＳ Ｐゴシック"/>
                </a:rPr>
                <a:t>L2</a:t>
              </a:r>
            </a:p>
          </p:txBody>
        </p:sp>
        <p:sp>
          <p:nvSpPr>
            <p:cNvPr id="288" name="TextBox 287"/>
            <p:cNvSpPr txBox="1"/>
            <p:nvPr/>
          </p:nvSpPr>
          <p:spPr>
            <a:xfrm>
              <a:off x="7560386" y="3508064"/>
              <a:ext cx="295274" cy="184666"/>
            </a:xfrm>
            <a:prstGeom prst="rect">
              <a:avLst/>
            </a:prstGeom>
            <a:noFill/>
          </p:spPr>
          <p:txBody>
            <a:bodyPr wrap="none" rtlCol="0">
              <a:spAutoFit/>
            </a:bodyPr>
            <a:lstStyle/>
            <a:p>
              <a:pPr defTabSz="342991"/>
              <a:r>
                <a:rPr lang="en-US" sz="600" b="1" dirty="0">
                  <a:solidFill>
                    <a:srgbClr val="115C84"/>
                  </a:solidFill>
                  <a:latin typeface="Arial"/>
                  <a:ea typeface="ＭＳ Ｐゴシック"/>
                </a:rPr>
                <a:t> L2</a:t>
              </a:r>
            </a:p>
          </p:txBody>
        </p:sp>
        <p:cxnSp>
          <p:nvCxnSpPr>
            <p:cNvPr id="261" name="Straight Connector 260"/>
            <p:cNvCxnSpPr/>
            <p:nvPr/>
          </p:nvCxnSpPr>
          <p:spPr>
            <a:xfrm>
              <a:off x="5923457" y="3312755"/>
              <a:ext cx="1560017"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7116207" y="3139987"/>
              <a:ext cx="295274" cy="184666"/>
            </a:xfrm>
            <a:prstGeom prst="rect">
              <a:avLst/>
            </a:prstGeom>
            <a:noFill/>
          </p:spPr>
          <p:txBody>
            <a:bodyPr wrap="none" rtlCol="0">
              <a:spAutoFit/>
            </a:bodyPr>
            <a:lstStyle/>
            <a:p>
              <a:pPr defTabSz="342991"/>
              <a:r>
                <a:rPr lang="en-US" sz="600" b="1" dirty="0">
                  <a:solidFill>
                    <a:srgbClr val="115C84"/>
                  </a:solidFill>
                  <a:latin typeface="Arial"/>
                  <a:ea typeface="ＭＳ Ｐゴシック"/>
                </a:rPr>
                <a:t> L2</a:t>
              </a:r>
            </a:p>
          </p:txBody>
        </p:sp>
        <p:pic>
          <p:nvPicPr>
            <p:cNvPr id="273" name="Picture 3" descr="C:\Users\Dan\Desktop\vm.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887415" y="3308241"/>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275" name="Picture 3" descr="C:\Users\Dan\Desktop\vm.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614029" y="3305384"/>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277" name="Picture 3" descr="C:\Users\Dan\Desktop\vm.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748047" y="3719294"/>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280" name="Picture 3" descr="C:\Users\Dan\Desktop\vm.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612173" y="3612218"/>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282" name="Picture 3" descr="C:\Users\Dan\Desktop\vm.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921705" y="3604469"/>
              <a:ext cx="211495" cy="203160"/>
            </a:xfrm>
            <a:prstGeom prst="rect">
              <a:avLst/>
            </a:prstGeom>
            <a:noFill/>
            <a:extLst>
              <a:ext uri="{909E8E84-426E-40dd-AFC4-6F175D3DCCD1}">
                <a14:hiddenFill xmlns:a14="http://schemas.microsoft.com/office/drawing/2010/main">
                  <a:solidFill>
                    <a:srgbClr val="FFFFFF"/>
                  </a:solidFill>
                </a14:hiddenFill>
              </a:ext>
            </a:extLst>
          </p:spPr>
        </p:pic>
        <p:cxnSp>
          <p:nvCxnSpPr>
            <p:cNvPr id="225" name="Straight Connector 224"/>
            <p:cNvCxnSpPr/>
            <p:nvPr/>
          </p:nvCxnSpPr>
          <p:spPr>
            <a:xfrm>
              <a:off x="6428432" y="3151479"/>
              <a:ext cx="0" cy="169284"/>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284" name="Picture 283" descr="Router.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261117" y="3103263"/>
              <a:ext cx="334630" cy="169284"/>
            </a:xfrm>
            <a:prstGeom prst="rect">
              <a:avLst/>
            </a:prstGeom>
            <a:effectLst>
              <a:outerShdw blurRad="152400" dist="127000" dir="2700000" algn="tl" rotWithShape="0">
                <a:prstClr val="black">
                  <a:alpha val="40000"/>
                </a:prstClr>
              </a:outerShdw>
            </a:effectLst>
          </p:spPr>
        </p:pic>
        <p:cxnSp>
          <p:nvCxnSpPr>
            <p:cNvPr id="226" name="Straight Connector 225"/>
            <p:cNvCxnSpPr/>
            <p:nvPr/>
          </p:nvCxnSpPr>
          <p:spPr>
            <a:xfrm>
              <a:off x="6069339" y="3318853"/>
              <a:ext cx="1356" cy="592105"/>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286" name="Picture 285" descr="Router.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906094" y="3551159"/>
              <a:ext cx="334630" cy="169284"/>
            </a:xfrm>
            <a:prstGeom prst="rect">
              <a:avLst/>
            </a:prstGeom>
            <a:effectLst>
              <a:outerShdw blurRad="152400" dist="127000" dir="2700000" algn="tl" rotWithShape="0">
                <a:prstClr val="black">
                  <a:alpha val="40000"/>
                </a:prstClr>
              </a:outerShdw>
            </a:effectLst>
          </p:spPr>
        </p:pic>
      </p:grpSp>
      <p:grpSp>
        <p:nvGrpSpPr>
          <p:cNvPr id="26" name="Group 25"/>
          <p:cNvGrpSpPr/>
          <p:nvPr/>
        </p:nvGrpSpPr>
        <p:grpSpPr>
          <a:xfrm>
            <a:off x="2523867" y="2069120"/>
            <a:ext cx="4508860" cy="1684458"/>
            <a:chOff x="2523867" y="2069120"/>
            <a:chExt cx="4508860" cy="1684458"/>
          </a:xfrm>
        </p:grpSpPr>
        <p:sp>
          <p:nvSpPr>
            <p:cNvPr id="463" name="Freeform 462"/>
            <p:cNvSpPr/>
            <p:nvPr/>
          </p:nvSpPr>
          <p:spPr>
            <a:xfrm>
              <a:off x="2523867" y="2185028"/>
              <a:ext cx="3802433" cy="921507"/>
            </a:xfrm>
            <a:custGeom>
              <a:avLst/>
              <a:gdLst>
                <a:gd name="connsiteX0" fmla="*/ 0 w 4482548"/>
                <a:gd name="connsiteY0" fmla="*/ 856656 h 1413247"/>
                <a:gd name="connsiteX1" fmla="*/ 1828800 w 4482548"/>
                <a:gd name="connsiteY1" fmla="*/ 11830 h 1413247"/>
                <a:gd name="connsiteX2" fmla="*/ 4482548 w 4482548"/>
                <a:gd name="connsiteY2" fmla="*/ 1413247 h 1413247"/>
              </a:gdLst>
              <a:ahLst/>
              <a:cxnLst>
                <a:cxn ang="0">
                  <a:pos x="connsiteX0" y="connsiteY0"/>
                </a:cxn>
                <a:cxn ang="0">
                  <a:pos x="connsiteX1" y="connsiteY1"/>
                </a:cxn>
                <a:cxn ang="0">
                  <a:pos x="connsiteX2" y="connsiteY2"/>
                </a:cxn>
              </a:cxnLst>
              <a:rect l="l" t="t" r="r" b="b"/>
              <a:pathLst>
                <a:path w="4482548" h="1413247">
                  <a:moveTo>
                    <a:pt x="0" y="856656"/>
                  </a:moveTo>
                  <a:cubicBezTo>
                    <a:pt x="540854" y="387860"/>
                    <a:pt x="1081709" y="-80935"/>
                    <a:pt x="1828800" y="11830"/>
                  </a:cubicBezTo>
                  <a:cubicBezTo>
                    <a:pt x="2575891" y="104595"/>
                    <a:pt x="3529219" y="758921"/>
                    <a:pt x="4482548" y="1413247"/>
                  </a:cubicBezTo>
                </a:path>
              </a:pathLst>
            </a:custGeom>
            <a:noFill/>
            <a:ln>
              <a:solidFill>
                <a:srgbClr val="C00000"/>
              </a:solidFill>
              <a:prstDash val="dash"/>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4" name="Freeform 73"/>
            <p:cNvSpPr/>
            <p:nvPr/>
          </p:nvSpPr>
          <p:spPr>
            <a:xfrm>
              <a:off x="2579876" y="2425966"/>
              <a:ext cx="3258399" cy="1327612"/>
            </a:xfrm>
            <a:custGeom>
              <a:avLst/>
              <a:gdLst>
                <a:gd name="connsiteX0" fmla="*/ 0 w 4343400"/>
                <a:gd name="connsiteY0" fmla="*/ 293421 h 1525873"/>
                <a:gd name="connsiteX1" fmla="*/ 2315818 w 4343400"/>
                <a:gd name="connsiteY1" fmla="*/ 84700 h 1525873"/>
                <a:gd name="connsiteX2" fmla="*/ 4343400 w 4343400"/>
                <a:gd name="connsiteY2" fmla="*/ 1525873 h 1525873"/>
              </a:gdLst>
              <a:ahLst/>
              <a:cxnLst>
                <a:cxn ang="0">
                  <a:pos x="connsiteX0" y="connsiteY0"/>
                </a:cxn>
                <a:cxn ang="0">
                  <a:pos x="connsiteX1" y="connsiteY1"/>
                </a:cxn>
                <a:cxn ang="0">
                  <a:pos x="connsiteX2" y="connsiteY2"/>
                </a:cxn>
              </a:cxnLst>
              <a:rect l="l" t="t" r="r" b="b"/>
              <a:pathLst>
                <a:path w="4343400" h="1525873">
                  <a:moveTo>
                    <a:pt x="0" y="293421"/>
                  </a:moveTo>
                  <a:cubicBezTo>
                    <a:pt x="795959" y="86356"/>
                    <a:pt x="1591918" y="-120709"/>
                    <a:pt x="2315818" y="84700"/>
                  </a:cubicBezTo>
                  <a:cubicBezTo>
                    <a:pt x="3039718" y="290109"/>
                    <a:pt x="3691559" y="907991"/>
                    <a:pt x="4343400" y="1525873"/>
                  </a:cubicBezTo>
                </a:path>
              </a:pathLst>
            </a:custGeom>
            <a:noFill/>
            <a:ln>
              <a:solidFill>
                <a:srgbClr val="C00000"/>
              </a:solidFill>
              <a:prstDash val="dash"/>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1" name="Freeform 70"/>
            <p:cNvSpPr/>
            <p:nvPr/>
          </p:nvSpPr>
          <p:spPr>
            <a:xfrm>
              <a:off x="2563496" y="2069120"/>
              <a:ext cx="4469231" cy="1042750"/>
            </a:xfrm>
            <a:custGeom>
              <a:avLst/>
              <a:gdLst>
                <a:gd name="connsiteX0" fmla="*/ 0 w 4482548"/>
                <a:gd name="connsiteY0" fmla="*/ 856656 h 1413247"/>
                <a:gd name="connsiteX1" fmla="*/ 1828800 w 4482548"/>
                <a:gd name="connsiteY1" fmla="*/ 11830 h 1413247"/>
                <a:gd name="connsiteX2" fmla="*/ 4482548 w 4482548"/>
                <a:gd name="connsiteY2" fmla="*/ 1413247 h 1413247"/>
              </a:gdLst>
              <a:ahLst/>
              <a:cxnLst>
                <a:cxn ang="0">
                  <a:pos x="connsiteX0" y="connsiteY0"/>
                </a:cxn>
                <a:cxn ang="0">
                  <a:pos x="connsiteX1" y="connsiteY1"/>
                </a:cxn>
                <a:cxn ang="0">
                  <a:pos x="connsiteX2" y="connsiteY2"/>
                </a:cxn>
              </a:cxnLst>
              <a:rect l="l" t="t" r="r" b="b"/>
              <a:pathLst>
                <a:path w="4482548" h="1413247">
                  <a:moveTo>
                    <a:pt x="0" y="856656"/>
                  </a:moveTo>
                  <a:cubicBezTo>
                    <a:pt x="540854" y="387860"/>
                    <a:pt x="1081709" y="-80935"/>
                    <a:pt x="1828800" y="11830"/>
                  </a:cubicBezTo>
                  <a:cubicBezTo>
                    <a:pt x="2575891" y="104595"/>
                    <a:pt x="3529219" y="758921"/>
                    <a:pt x="4482548" y="1413247"/>
                  </a:cubicBezTo>
                </a:path>
              </a:pathLst>
            </a:custGeom>
            <a:noFill/>
            <a:ln>
              <a:solidFill>
                <a:srgbClr val="C00000"/>
              </a:solidFill>
              <a:prstDash val="dash"/>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204" name="Group 203"/>
          <p:cNvGrpSpPr/>
          <p:nvPr/>
        </p:nvGrpSpPr>
        <p:grpSpPr>
          <a:xfrm>
            <a:off x="1998922" y="3047605"/>
            <a:ext cx="726481" cy="576682"/>
            <a:chOff x="2808159" y="3270485"/>
            <a:chExt cx="968388" cy="768709"/>
          </a:xfrm>
        </p:grpSpPr>
        <p:pic>
          <p:nvPicPr>
            <p:cNvPr id="206" name="Picture 20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03600" y="3468156"/>
              <a:ext cx="586029" cy="571038"/>
            </a:xfrm>
            <a:prstGeom prst="rect">
              <a:avLst/>
            </a:prstGeom>
          </p:spPr>
        </p:pic>
        <p:sp>
          <p:nvSpPr>
            <p:cNvPr id="207" name="TextBox 206"/>
            <p:cNvSpPr txBox="1"/>
            <p:nvPr/>
          </p:nvSpPr>
          <p:spPr>
            <a:xfrm>
              <a:off x="2808159" y="3270485"/>
              <a:ext cx="968388" cy="276926"/>
            </a:xfrm>
            <a:prstGeom prst="rect">
              <a:avLst/>
            </a:prstGeom>
            <a:noFill/>
          </p:spPr>
          <p:txBody>
            <a:bodyPr wrap="none" rtlCol="0">
              <a:spAutoFit/>
            </a:bodyPr>
            <a:lstStyle/>
            <a:p>
              <a:pPr>
                <a:defRPr/>
              </a:pPr>
              <a:r>
                <a:rPr lang="en-US" sz="750" b="1" kern="0" dirty="0" smtClean="0">
                  <a:solidFill>
                    <a:sysClr val="windowText" lastClr="000000"/>
                  </a:solidFill>
                </a:rPr>
                <a:t>NSX Manager</a:t>
              </a:r>
              <a:endParaRPr lang="en-US" sz="750" b="1" kern="0" dirty="0">
                <a:solidFill>
                  <a:sysClr val="windowText" lastClr="000000"/>
                </a:solidFill>
              </a:endParaRPr>
            </a:p>
          </p:txBody>
        </p:sp>
      </p:grpSp>
      <p:sp>
        <p:nvSpPr>
          <p:cNvPr id="188" name="Shape 373"/>
          <p:cNvSpPr txBox="1">
            <a:spLocks/>
          </p:cNvSpPr>
          <p:nvPr/>
        </p:nvSpPr>
        <p:spPr>
          <a:xfrm>
            <a:off x="461021" y="355124"/>
            <a:ext cx="8229600" cy="411161"/>
          </a:xfrm>
          <a:prstGeom prst="rect">
            <a:avLst/>
          </a:prstGeom>
          <a:noFill/>
          <a:ln>
            <a:noFill/>
          </a:ln>
        </p:spPr>
        <p:txBody>
          <a:bodyPr lIns="0" tIns="0" rIns="0" bIns="0" anchor="b" anchorCtr="0">
            <a:noAutofit/>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accent6"/>
              </a:buClr>
              <a:buFont typeface="Arial"/>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buSzPct val="25000"/>
            </a:pPr>
            <a:r>
              <a:rPr lang="en-US" sz="2400" b="1" dirty="0" err="1">
                <a:solidFill>
                  <a:schemeClr val="bg1"/>
                </a:solidFill>
              </a:rPr>
              <a:t>vCD</a:t>
            </a:r>
            <a:r>
              <a:rPr lang="en-US" sz="2400" b="1" dirty="0">
                <a:solidFill>
                  <a:schemeClr val="bg1"/>
                </a:solidFill>
              </a:rPr>
              <a:t> Workflow (50% VMware)</a:t>
            </a:r>
          </a:p>
        </p:txBody>
      </p:sp>
      <p:pic>
        <p:nvPicPr>
          <p:cNvPr id="190" name="Shape 173"/>
          <p:cNvPicPr preferRelativeResize="0"/>
          <p:nvPr/>
        </p:nvPicPr>
        <p:blipFill rotWithShape="1">
          <a:blip r:embed="rId16">
            <a:alphaModFix/>
          </a:blip>
          <a:srcRect/>
          <a:stretch/>
        </p:blipFill>
        <p:spPr>
          <a:xfrm>
            <a:off x="2053882" y="2286173"/>
            <a:ext cx="386250" cy="237666"/>
          </a:xfrm>
          <a:prstGeom prst="rect">
            <a:avLst/>
          </a:prstGeom>
          <a:noFill/>
          <a:ln>
            <a:noFill/>
          </a:ln>
        </p:spPr>
      </p:pic>
    </p:spTree>
    <p:extLst>
      <p:ext uri="{BB962C8B-B14F-4D97-AF65-F5344CB8AC3E}">
        <p14:creationId xmlns:p14="http://schemas.microsoft.com/office/powerpoint/2010/main" val="3301848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4" name="Rounded Rectangle 213"/>
          <p:cNvSpPr/>
          <p:nvPr/>
        </p:nvSpPr>
        <p:spPr bwMode="auto">
          <a:xfrm>
            <a:off x="3386220" y="2220938"/>
            <a:ext cx="5512910" cy="2168069"/>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sp>
        <p:nvSpPr>
          <p:cNvPr id="474" name="Rounded Rectangle 473"/>
          <p:cNvSpPr/>
          <p:nvPr/>
        </p:nvSpPr>
        <p:spPr bwMode="auto">
          <a:xfrm>
            <a:off x="124512" y="4516486"/>
            <a:ext cx="7668065" cy="447804"/>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sp>
        <p:nvSpPr>
          <p:cNvPr id="471" name="Rounded Rectangle 470"/>
          <p:cNvSpPr/>
          <p:nvPr/>
        </p:nvSpPr>
        <p:spPr bwMode="auto">
          <a:xfrm>
            <a:off x="113139" y="2037480"/>
            <a:ext cx="2938160" cy="877036"/>
          </a:xfrm>
          <a:prstGeom prst="roundRect">
            <a:avLst/>
          </a:prstGeom>
          <a:solidFill>
            <a:schemeClr val="bg1"/>
          </a:solidFill>
          <a:ln w="9525">
            <a:solidFill>
              <a:srgbClr val="C00000"/>
            </a:solidFill>
            <a:prstDash val="dash"/>
            <a:round/>
            <a:headEnd/>
            <a:tailEnd/>
          </a:ln>
        </p:spPr>
        <p:txBody>
          <a:bodyPr wrap="none" lIns="0" tIns="0" rIns="0" bIns="0" rtlCol="0" anchor="ctr"/>
          <a:lstStyle/>
          <a:p>
            <a:pPr algn="ctr"/>
            <a:endParaRPr lang="en-US" sz="1350" dirty="0" err="1">
              <a:solidFill>
                <a:srgbClr val="FFFFFF"/>
              </a:solidFill>
            </a:endParaRPr>
          </a:p>
        </p:txBody>
      </p:sp>
      <p:grpSp>
        <p:nvGrpSpPr>
          <p:cNvPr id="171" name="Group 170"/>
          <p:cNvGrpSpPr/>
          <p:nvPr/>
        </p:nvGrpSpPr>
        <p:grpSpPr>
          <a:xfrm>
            <a:off x="4039524" y="2294676"/>
            <a:ext cx="3951262" cy="1662780"/>
            <a:chOff x="3203302" y="889390"/>
            <a:chExt cx="4092222" cy="2263740"/>
          </a:xfrm>
        </p:grpSpPr>
        <p:grpSp>
          <p:nvGrpSpPr>
            <p:cNvPr id="172" name="Group 171"/>
            <p:cNvGrpSpPr/>
            <p:nvPr/>
          </p:nvGrpSpPr>
          <p:grpSpPr>
            <a:xfrm>
              <a:off x="3203302" y="936524"/>
              <a:ext cx="4092222" cy="2216606"/>
              <a:chOff x="2245452" y="714681"/>
              <a:chExt cx="4555320" cy="2102295"/>
            </a:xfrm>
          </p:grpSpPr>
          <p:grpSp>
            <p:nvGrpSpPr>
              <p:cNvPr id="183" name="Group 182"/>
              <p:cNvGrpSpPr/>
              <p:nvPr/>
            </p:nvGrpSpPr>
            <p:grpSpPr>
              <a:xfrm>
                <a:off x="2245452" y="714681"/>
                <a:ext cx="4555320" cy="2102295"/>
                <a:chOff x="2245452" y="714681"/>
                <a:chExt cx="4555320" cy="2102295"/>
              </a:xfrm>
            </p:grpSpPr>
            <p:pic>
              <p:nvPicPr>
                <p:cNvPr id="185" name="Picture 184" descr="BlueClou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5452" y="714681"/>
                  <a:ext cx="4555320" cy="2102295"/>
                </a:xfrm>
                <a:prstGeom prst="rect">
                  <a:avLst/>
                </a:prstGeom>
              </p:spPr>
            </p:pic>
            <p:cxnSp>
              <p:nvCxnSpPr>
                <p:cNvPr id="186" name="Straight Connector 185"/>
                <p:cNvCxnSpPr/>
                <p:nvPr/>
              </p:nvCxnSpPr>
              <p:spPr>
                <a:xfrm>
                  <a:off x="3490150" y="1666047"/>
                  <a:ext cx="1700359"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flipV="1">
                  <a:off x="2889481" y="2300041"/>
                  <a:ext cx="2609835" cy="2064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89" name="TextBox 188"/>
                <p:cNvSpPr txBox="1"/>
                <p:nvPr/>
              </p:nvSpPr>
              <p:spPr>
                <a:xfrm>
                  <a:off x="2582330" y="2079807"/>
                  <a:ext cx="316389" cy="238443"/>
                </a:xfrm>
                <a:prstGeom prst="rect">
                  <a:avLst/>
                </a:prstGeom>
                <a:noFill/>
              </p:spPr>
              <p:txBody>
                <a:bodyPr wrap="none" rtlCol="0">
                  <a:spAutoFit/>
                </a:bodyPr>
                <a:lstStyle/>
                <a:p>
                  <a:pPr defTabSz="342991"/>
                  <a:r>
                    <a:rPr lang="en-US" sz="600" b="1" dirty="0">
                      <a:solidFill>
                        <a:srgbClr val="115C84"/>
                      </a:solidFill>
                      <a:latin typeface="Arial"/>
                      <a:ea typeface="ＭＳ Ｐゴシック"/>
                    </a:rPr>
                    <a:t>L2</a:t>
                  </a:r>
                </a:p>
              </p:txBody>
            </p:sp>
            <p:cxnSp>
              <p:nvCxnSpPr>
                <p:cNvPr id="198" name="Straight Arrow Connector 197"/>
                <p:cNvCxnSpPr/>
                <p:nvPr/>
              </p:nvCxnSpPr>
              <p:spPr>
                <a:xfrm>
                  <a:off x="5012414" y="1665613"/>
                  <a:ext cx="0" cy="632997"/>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grpSp>
          <p:sp>
            <p:nvSpPr>
              <p:cNvPr id="184" name="TextBox 183"/>
              <p:cNvSpPr txBox="1"/>
              <p:nvPr/>
            </p:nvSpPr>
            <p:spPr>
              <a:xfrm>
                <a:off x="5057411" y="1527551"/>
                <a:ext cx="340415" cy="238443"/>
              </a:xfrm>
              <a:prstGeom prst="rect">
                <a:avLst/>
              </a:prstGeom>
              <a:noFill/>
            </p:spPr>
            <p:txBody>
              <a:bodyPr wrap="none" rtlCol="0">
                <a:spAutoFit/>
              </a:bodyPr>
              <a:lstStyle/>
              <a:p>
                <a:pPr defTabSz="342991"/>
                <a:r>
                  <a:rPr lang="en-US" sz="600" b="1" dirty="0">
                    <a:solidFill>
                      <a:srgbClr val="115C84"/>
                    </a:solidFill>
                    <a:latin typeface="Arial"/>
                    <a:ea typeface="ＭＳ Ｐゴシック"/>
                  </a:rPr>
                  <a:t> L2</a:t>
                </a:r>
              </a:p>
            </p:txBody>
          </p:sp>
        </p:grpSp>
        <p:pic>
          <p:nvPicPr>
            <p:cNvPr id="173" name="Picture 172" descr="firewal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4724" y="1820651"/>
              <a:ext cx="206736" cy="227863"/>
            </a:xfrm>
            <a:prstGeom prst="rect">
              <a:avLst/>
            </a:prstGeom>
          </p:spPr>
        </p:pic>
        <p:grpSp>
          <p:nvGrpSpPr>
            <p:cNvPr id="174" name="Group 173"/>
            <p:cNvGrpSpPr/>
            <p:nvPr/>
          </p:nvGrpSpPr>
          <p:grpSpPr>
            <a:xfrm>
              <a:off x="4228775" y="2279828"/>
              <a:ext cx="1317042" cy="474863"/>
              <a:chOff x="2794379" y="2911006"/>
              <a:chExt cx="1317042" cy="474863"/>
            </a:xfrm>
          </p:grpSpPr>
          <p:pic>
            <p:nvPicPr>
              <p:cNvPr id="178" name="Picture 177" descr="firewal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04685" y="3158006"/>
                <a:ext cx="206736" cy="227863"/>
              </a:xfrm>
              <a:prstGeom prst="rect">
                <a:avLst/>
              </a:prstGeom>
            </p:spPr>
          </p:pic>
          <p:pic>
            <p:nvPicPr>
              <p:cNvPr id="179" name="Picture 178" descr="firewal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4308" y="3158006"/>
                <a:ext cx="206736" cy="227863"/>
              </a:xfrm>
              <a:prstGeom prst="rect">
                <a:avLst/>
              </a:prstGeom>
            </p:spPr>
          </p:pic>
          <p:grpSp>
            <p:nvGrpSpPr>
              <p:cNvPr id="180" name="Group 179"/>
              <p:cNvGrpSpPr/>
              <p:nvPr/>
            </p:nvGrpSpPr>
            <p:grpSpPr>
              <a:xfrm>
                <a:off x="2794379" y="2911006"/>
                <a:ext cx="1297504" cy="311880"/>
                <a:chOff x="2794379" y="3052116"/>
                <a:chExt cx="1297504" cy="311880"/>
              </a:xfrm>
            </p:grpSpPr>
            <p:pic>
              <p:nvPicPr>
                <p:cNvPr id="181" name="Picture 3" descr="C:\Users\Dan\Desktop\v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94379" y="3065413"/>
                  <a:ext cx="236460" cy="298583"/>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3" descr="C:\Users\Dan\Desktop\v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5423" y="3052116"/>
                  <a:ext cx="236460" cy="298583"/>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75" name="Picture 3" descr="C:\Users\Dan\Desktop\v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9791" y="1557488"/>
              <a:ext cx="236460" cy="298583"/>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175" descr="Router.png"/>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21246" y="2088472"/>
              <a:ext cx="549552" cy="365452"/>
            </a:xfrm>
            <a:prstGeom prst="rect">
              <a:avLst/>
            </a:prstGeom>
            <a:effectLst>
              <a:outerShdw blurRad="152400" dist="127000" dir="2700000" algn="tl" rotWithShape="0">
                <a:prstClr val="black">
                  <a:alpha val="40000"/>
                </a:prstClr>
              </a:outerShdw>
            </a:effectLst>
          </p:spPr>
        </p:pic>
        <p:sp>
          <p:nvSpPr>
            <p:cNvPr id="177" name="TextBox 176"/>
            <p:cNvSpPr txBox="1"/>
            <p:nvPr/>
          </p:nvSpPr>
          <p:spPr>
            <a:xfrm>
              <a:off x="6112133" y="889390"/>
              <a:ext cx="583059" cy="314259"/>
            </a:xfrm>
            <a:prstGeom prst="rect">
              <a:avLst/>
            </a:prstGeom>
            <a:noFill/>
          </p:spPr>
          <p:txBody>
            <a:bodyPr wrap="none" rtlCol="0">
              <a:spAutoFit/>
            </a:bodyPr>
            <a:lstStyle/>
            <a:p>
              <a:pPr defTabSz="342991"/>
              <a:r>
                <a:rPr lang="en-US" sz="900" b="1" dirty="0">
                  <a:solidFill>
                    <a:srgbClr val="333333"/>
                  </a:solidFill>
                  <a:latin typeface="Arial"/>
                  <a:ea typeface="ＭＳ Ｐゴシック"/>
                </a:rPr>
                <a:t>VNF  A</a:t>
              </a:r>
            </a:p>
          </p:txBody>
        </p:sp>
      </p:grpSp>
      <p:sp>
        <p:nvSpPr>
          <p:cNvPr id="201" name="TextBox 200"/>
          <p:cNvSpPr txBox="1"/>
          <p:nvPr/>
        </p:nvSpPr>
        <p:spPr>
          <a:xfrm>
            <a:off x="7350876" y="2620205"/>
            <a:ext cx="562975" cy="230832"/>
          </a:xfrm>
          <a:prstGeom prst="rect">
            <a:avLst/>
          </a:prstGeom>
          <a:noFill/>
        </p:spPr>
        <p:txBody>
          <a:bodyPr wrap="none" rtlCol="0">
            <a:spAutoFit/>
          </a:bodyPr>
          <a:lstStyle/>
          <a:p>
            <a:pPr defTabSz="342991"/>
            <a:r>
              <a:rPr lang="en-US" sz="900" b="1" dirty="0">
                <a:solidFill>
                  <a:srgbClr val="333333"/>
                </a:solidFill>
                <a:latin typeface="Arial"/>
                <a:ea typeface="ＭＳ Ｐゴシック"/>
              </a:rPr>
              <a:t>VNF  B</a:t>
            </a:r>
          </a:p>
        </p:txBody>
      </p:sp>
      <p:sp>
        <p:nvSpPr>
          <p:cNvPr id="257" name="TextBox 256"/>
          <p:cNvSpPr txBox="1"/>
          <p:nvPr/>
        </p:nvSpPr>
        <p:spPr>
          <a:xfrm>
            <a:off x="8026642" y="2883382"/>
            <a:ext cx="562975" cy="230832"/>
          </a:xfrm>
          <a:prstGeom prst="rect">
            <a:avLst/>
          </a:prstGeom>
          <a:noFill/>
        </p:spPr>
        <p:txBody>
          <a:bodyPr wrap="none" rtlCol="0">
            <a:spAutoFit/>
          </a:bodyPr>
          <a:lstStyle/>
          <a:p>
            <a:pPr defTabSz="342991"/>
            <a:r>
              <a:rPr lang="en-US" sz="900" b="1" dirty="0">
                <a:solidFill>
                  <a:srgbClr val="333333"/>
                </a:solidFill>
                <a:latin typeface="Arial"/>
                <a:ea typeface="ＭＳ Ｐゴシック"/>
              </a:rPr>
              <a:t>VNF  C</a:t>
            </a:r>
          </a:p>
        </p:txBody>
      </p:sp>
      <p:cxnSp>
        <p:nvCxnSpPr>
          <p:cNvPr id="332" name="Straight Connector 331"/>
          <p:cNvCxnSpPr/>
          <p:nvPr/>
        </p:nvCxnSpPr>
        <p:spPr bwMode="auto">
          <a:xfrm>
            <a:off x="5635897" y="5341306"/>
            <a:ext cx="665082"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33" name="Straight Connector 332"/>
          <p:cNvCxnSpPr/>
          <p:nvPr/>
        </p:nvCxnSpPr>
        <p:spPr bwMode="auto">
          <a:xfrm>
            <a:off x="6961601" y="5341306"/>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34" name="Straight Connector 333"/>
          <p:cNvCxnSpPr/>
          <p:nvPr/>
        </p:nvCxnSpPr>
        <p:spPr bwMode="auto">
          <a:xfrm flipV="1">
            <a:off x="5350073" y="5442816"/>
            <a:ext cx="656486" cy="2461"/>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35" name="Straight Connector 334"/>
          <p:cNvCxnSpPr/>
          <p:nvPr/>
        </p:nvCxnSpPr>
        <p:spPr bwMode="auto">
          <a:xfrm>
            <a:off x="6253946" y="5442816"/>
            <a:ext cx="604149"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36" name="Straight Connector 335"/>
          <p:cNvCxnSpPr/>
          <p:nvPr/>
        </p:nvCxnSpPr>
        <p:spPr bwMode="auto">
          <a:xfrm>
            <a:off x="6006559" y="5336386"/>
            <a:ext cx="255984" cy="106431"/>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37" name="Straight Connector 336"/>
          <p:cNvCxnSpPr/>
          <p:nvPr/>
        </p:nvCxnSpPr>
        <p:spPr bwMode="auto">
          <a:xfrm flipV="1">
            <a:off x="6006559" y="5336385"/>
            <a:ext cx="255984" cy="10151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38" name="Straight Connector 337"/>
          <p:cNvCxnSpPr/>
          <p:nvPr/>
        </p:nvCxnSpPr>
        <p:spPr bwMode="auto">
          <a:xfrm>
            <a:off x="5123413" y="5338846"/>
            <a:ext cx="255984" cy="106431"/>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39" name="Straight Connector 338"/>
          <p:cNvCxnSpPr/>
          <p:nvPr/>
        </p:nvCxnSpPr>
        <p:spPr bwMode="auto">
          <a:xfrm flipV="1">
            <a:off x="5123413" y="5338846"/>
            <a:ext cx="255984" cy="10151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40" name="Straight Connector 339"/>
          <p:cNvCxnSpPr/>
          <p:nvPr/>
        </p:nvCxnSpPr>
        <p:spPr bwMode="auto">
          <a:xfrm>
            <a:off x="6858095" y="5336386"/>
            <a:ext cx="255984" cy="106431"/>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41" name="Straight Connector 340"/>
          <p:cNvCxnSpPr/>
          <p:nvPr/>
        </p:nvCxnSpPr>
        <p:spPr bwMode="auto">
          <a:xfrm flipV="1">
            <a:off x="6858095" y="5336385"/>
            <a:ext cx="255984" cy="101510"/>
          </a:xfrm>
          <a:prstGeom prst="line">
            <a:avLst/>
          </a:prstGeom>
          <a:solidFill>
            <a:srgbClr val="0095D3"/>
          </a:solidFill>
          <a:ln w="19050" cap="flat" cmpd="sng" algn="ctr">
            <a:solidFill>
              <a:schemeClr val="tx1"/>
            </a:solidFill>
            <a:prstDash val="solid"/>
            <a:round/>
            <a:headEnd type="none" w="med" len="med"/>
            <a:tailEnd type="none" w="med" len="med"/>
          </a:ln>
          <a:effectLst/>
        </p:spPr>
      </p:cxnSp>
      <p:pic>
        <p:nvPicPr>
          <p:cNvPr id="342" name="Picture 341" descr="switch.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00495" y="5274010"/>
            <a:ext cx="419354" cy="201191"/>
          </a:xfrm>
          <a:prstGeom prst="rect">
            <a:avLst/>
          </a:prstGeom>
        </p:spPr>
      </p:pic>
      <p:pic>
        <p:nvPicPr>
          <p:cNvPr id="343" name="Picture 342" descr="switch.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54828" y="5274010"/>
            <a:ext cx="419354" cy="201191"/>
          </a:xfrm>
          <a:prstGeom prst="rect">
            <a:avLst/>
          </a:prstGeom>
        </p:spPr>
      </p:pic>
      <p:cxnSp>
        <p:nvCxnSpPr>
          <p:cNvPr id="344" name="Straight Connector 343"/>
          <p:cNvCxnSpPr/>
          <p:nvPr/>
        </p:nvCxnSpPr>
        <p:spPr bwMode="auto">
          <a:xfrm>
            <a:off x="7120375" y="5442816"/>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pic>
        <p:nvPicPr>
          <p:cNvPr id="346" name="Picture 345" descr="switch.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03395" y="5274010"/>
            <a:ext cx="419354" cy="201191"/>
          </a:xfrm>
          <a:prstGeom prst="rect">
            <a:avLst/>
          </a:prstGeom>
        </p:spPr>
      </p:pic>
      <p:cxnSp>
        <p:nvCxnSpPr>
          <p:cNvPr id="347" name="Straight Connector 346"/>
          <p:cNvCxnSpPr/>
          <p:nvPr/>
        </p:nvCxnSpPr>
        <p:spPr bwMode="auto">
          <a:xfrm>
            <a:off x="4527331" y="5444398"/>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48" name="Straight Connector 347"/>
          <p:cNvCxnSpPr/>
          <p:nvPr/>
        </p:nvCxnSpPr>
        <p:spPr bwMode="auto">
          <a:xfrm>
            <a:off x="4800216" y="5341306"/>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pic>
        <p:nvPicPr>
          <p:cNvPr id="349" name="Picture 348" descr="switch.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8082" y="5274010"/>
            <a:ext cx="419354" cy="201191"/>
          </a:xfrm>
          <a:prstGeom prst="rect">
            <a:avLst/>
          </a:prstGeom>
        </p:spPr>
      </p:pic>
      <p:sp>
        <p:nvSpPr>
          <p:cNvPr id="356" name="Rounded Rectangle 355"/>
          <p:cNvSpPr/>
          <p:nvPr/>
        </p:nvSpPr>
        <p:spPr bwMode="auto">
          <a:xfrm>
            <a:off x="113139" y="3052175"/>
            <a:ext cx="2906052" cy="1322368"/>
          </a:xfrm>
          <a:prstGeom prst="roundRect">
            <a:avLst/>
          </a:prstGeom>
          <a:solidFill>
            <a:schemeClr val="bg1"/>
          </a:solidFill>
          <a:ln w="9525">
            <a:solidFill>
              <a:schemeClr val="accent3"/>
            </a:solidFill>
            <a:prstDash val="dash"/>
            <a:round/>
            <a:headEnd/>
            <a:tailEnd/>
          </a:ln>
        </p:spPr>
        <p:txBody>
          <a:bodyPr wrap="none" lIns="0" tIns="0" rIns="0" bIns="0" rtlCol="0" anchor="ctr"/>
          <a:lstStyle/>
          <a:p>
            <a:pPr algn="ctr"/>
            <a:endParaRPr lang="en-US" sz="1350" dirty="0" err="1">
              <a:solidFill>
                <a:srgbClr val="FFFFFF"/>
              </a:solidFill>
            </a:endParaRPr>
          </a:p>
        </p:txBody>
      </p:sp>
      <p:sp>
        <p:nvSpPr>
          <p:cNvPr id="362" name="TextBox 361"/>
          <p:cNvSpPr txBox="1"/>
          <p:nvPr/>
        </p:nvSpPr>
        <p:spPr>
          <a:xfrm>
            <a:off x="5312442" y="5544101"/>
            <a:ext cx="1997845" cy="276999"/>
          </a:xfrm>
          <a:prstGeom prst="rect">
            <a:avLst/>
          </a:prstGeom>
          <a:noFill/>
        </p:spPr>
        <p:txBody>
          <a:bodyPr wrap="square" rtlCol="0">
            <a:spAutoFit/>
          </a:bodyPr>
          <a:lstStyle/>
          <a:p>
            <a:pPr algn="ctr"/>
            <a:r>
              <a:rPr lang="en-US" sz="1200" u="sng" dirty="0">
                <a:solidFill>
                  <a:srgbClr val="333333"/>
                </a:solidFill>
                <a:latin typeface="Arial"/>
                <a:ea typeface="ＭＳ Ｐゴシック"/>
              </a:rPr>
              <a:t>Compute &amp; Edge Cluster</a:t>
            </a:r>
          </a:p>
        </p:txBody>
      </p:sp>
      <p:grpSp>
        <p:nvGrpSpPr>
          <p:cNvPr id="4" name="Group 3"/>
          <p:cNvGrpSpPr/>
          <p:nvPr/>
        </p:nvGrpSpPr>
        <p:grpSpPr>
          <a:xfrm>
            <a:off x="3336119" y="3074508"/>
            <a:ext cx="832279" cy="454355"/>
            <a:chOff x="3498998" y="1807034"/>
            <a:chExt cx="1109416" cy="605649"/>
          </a:xfrm>
        </p:grpSpPr>
        <p:sp>
          <p:nvSpPr>
            <p:cNvPr id="360" name="TextBox 359"/>
            <p:cNvSpPr txBox="1"/>
            <p:nvPr/>
          </p:nvSpPr>
          <p:spPr>
            <a:xfrm>
              <a:off x="3498998" y="1807034"/>
              <a:ext cx="1109416" cy="276927"/>
            </a:xfrm>
            <a:prstGeom prst="rect">
              <a:avLst/>
            </a:prstGeom>
            <a:noFill/>
          </p:spPr>
          <p:txBody>
            <a:bodyPr wrap="none" rtlCol="0">
              <a:spAutoFit/>
            </a:bodyPr>
            <a:lstStyle/>
            <a:p>
              <a:pPr>
                <a:defRPr/>
              </a:pPr>
              <a:r>
                <a:rPr lang="en-US" sz="750" b="1" kern="0" dirty="0">
                  <a:solidFill>
                    <a:sysClr val="windowText" lastClr="000000"/>
                  </a:solidFill>
                </a:rPr>
                <a:t> </a:t>
              </a:r>
              <a:r>
                <a:rPr lang="en-US" sz="750" b="1" kern="0" dirty="0" smtClean="0">
                  <a:solidFill>
                    <a:sysClr val="windowText" lastClr="000000"/>
                  </a:solidFill>
                </a:rPr>
                <a:t>NSX Controllers</a:t>
              </a:r>
              <a:endParaRPr lang="en-US" sz="750" b="1" kern="0" dirty="0">
                <a:solidFill>
                  <a:sysClr val="windowText" lastClr="000000"/>
                </a:solidFill>
              </a:endParaRPr>
            </a:p>
          </p:txBody>
        </p:sp>
        <p:pic>
          <p:nvPicPr>
            <p:cNvPr id="363" name="Picture 36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58380" y="2055584"/>
              <a:ext cx="432896" cy="357099"/>
            </a:xfrm>
            <a:prstGeom prst="rect">
              <a:avLst/>
            </a:prstGeom>
          </p:spPr>
        </p:pic>
        <p:pic>
          <p:nvPicPr>
            <p:cNvPr id="364" name="Picture 3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49236" y="2055584"/>
              <a:ext cx="432896" cy="357099"/>
            </a:xfrm>
            <a:prstGeom prst="rect">
              <a:avLst/>
            </a:prstGeom>
          </p:spPr>
        </p:pic>
        <p:pic>
          <p:nvPicPr>
            <p:cNvPr id="365" name="Picture 3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40092" y="2055584"/>
              <a:ext cx="432896" cy="357099"/>
            </a:xfrm>
            <a:prstGeom prst="rect">
              <a:avLst/>
            </a:prstGeom>
          </p:spPr>
        </p:pic>
      </p:grpSp>
      <p:grpSp>
        <p:nvGrpSpPr>
          <p:cNvPr id="5" name="Group 4"/>
          <p:cNvGrpSpPr/>
          <p:nvPr/>
        </p:nvGrpSpPr>
        <p:grpSpPr>
          <a:xfrm>
            <a:off x="2017138" y="3749575"/>
            <a:ext cx="793807" cy="576682"/>
            <a:chOff x="2808159" y="3270485"/>
            <a:chExt cx="1058133" cy="768709"/>
          </a:xfrm>
        </p:grpSpPr>
        <p:pic>
          <p:nvPicPr>
            <p:cNvPr id="366" name="Picture 36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03600" y="3468156"/>
              <a:ext cx="586029" cy="571038"/>
            </a:xfrm>
            <a:prstGeom prst="rect">
              <a:avLst/>
            </a:prstGeom>
          </p:spPr>
        </p:pic>
        <p:sp>
          <p:nvSpPr>
            <p:cNvPr id="367" name="TextBox 366"/>
            <p:cNvSpPr txBox="1"/>
            <p:nvPr/>
          </p:nvSpPr>
          <p:spPr>
            <a:xfrm>
              <a:off x="2808159" y="3270485"/>
              <a:ext cx="1058133" cy="276926"/>
            </a:xfrm>
            <a:prstGeom prst="rect">
              <a:avLst/>
            </a:prstGeom>
            <a:noFill/>
          </p:spPr>
          <p:txBody>
            <a:bodyPr wrap="none" rtlCol="0">
              <a:spAutoFit/>
            </a:bodyPr>
            <a:lstStyle/>
            <a:p>
              <a:pPr>
                <a:defRPr/>
              </a:pPr>
              <a:r>
                <a:rPr lang="en-US" sz="750" b="1" kern="0" dirty="0">
                  <a:solidFill>
                    <a:sysClr val="windowText" lastClr="000000"/>
                  </a:solidFill>
                </a:rPr>
                <a:t> </a:t>
              </a:r>
              <a:r>
                <a:rPr lang="en-US" sz="750" b="1" kern="0" dirty="0" err="1">
                  <a:solidFill>
                    <a:sysClr val="windowText" lastClr="000000"/>
                  </a:solidFill>
                </a:rPr>
                <a:t>vCenter</a:t>
              </a:r>
              <a:r>
                <a:rPr lang="en-US" sz="750" b="1" kern="0" dirty="0">
                  <a:solidFill>
                    <a:sysClr val="windowText" lastClr="000000"/>
                  </a:solidFill>
                </a:rPr>
                <a:t> Server</a:t>
              </a:r>
            </a:p>
          </p:txBody>
        </p:sp>
      </p:grpSp>
      <p:sp>
        <p:nvSpPr>
          <p:cNvPr id="373" name="TextBox 372"/>
          <p:cNvSpPr txBox="1"/>
          <p:nvPr/>
        </p:nvSpPr>
        <p:spPr>
          <a:xfrm>
            <a:off x="1121347" y="3771384"/>
            <a:ext cx="468398" cy="207749"/>
          </a:xfrm>
          <a:prstGeom prst="rect">
            <a:avLst/>
          </a:prstGeom>
          <a:noFill/>
        </p:spPr>
        <p:txBody>
          <a:bodyPr wrap="none" rtlCol="0">
            <a:spAutoFit/>
          </a:bodyPr>
          <a:lstStyle/>
          <a:p>
            <a:pPr>
              <a:defRPr/>
            </a:pPr>
            <a:r>
              <a:rPr lang="en-US" sz="750" b="1" kern="0" dirty="0">
                <a:solidFill>
                  <a:sysClr val="windowText" lastClr="000000"/>
                </a:solidFill>
              </a:rPr>
              <a:t> </a:t>
            </a:r>
            <a:r>
              <a:rPr lang="en-US" sz="750" b="1" kern="0" dirty="0" err="1">
                <a:solidFill>
                  <a:sysClr val="windowText" lastClr="000000"/>
                </a:solidFill>
              </a:rPr>
              <a:t>vROPS</a:t>
            </a:r>
            <a:endParaRPr lang="en-US" sz="750" b="1" kern="0" dirty="0">
              <a:solidFill>
                <a:sysClr val="windowText" lastClr="000000"/>
              </a:solidFill>
            </a:endParaRPr>
          </a:p>
        </p:txBody>
      </p:sp>
      <p:sp>
        <p:nvSpPr>
          <p:cNvPr id="384" name="TextBox 383"/>
          <p:cNvSpPr txBox="1"/>
          <p:nvPr/>
        </p:nvSpPr>
        <p:spPr>
          <a:xfrm>
            <a:off x="1049681" y="5523202"/>
            <a:ext cx="1997845" cy="276999"/>
          </a:xfrm>
          <a:prstGeom prst="rect">
            <a:avLst/>
          </a:prstGeom>
          <a:noFill/>
        </p:spPr>
        <p:txBody>
          <a:bodyPr wrap="square" rtlCol="0">
            <a:spAutoFit/>
          </a:bodyPr>
          <a:lstStyle/>
          <a:p>
            <a:pPr algn="ctr"/>
            <a:r>
              <a:rPr lang="en-US" sz="1200" u="sng" dirty="0">
                <a:solidFill>
                  <a:srgbClr val="333333"/>
                </a:solidFill>
                <a:latin typeface="Arial"/>
                <a:ea typeface="ＭＳ Ｐゴシック"/>
              </a:rPr>
              <a:t>Management Cluster</a:t>
            </a:r>
          </a:p>
        </p:txBody>
      </p:sp>
      <p:cxnSp>
        <p:nvCxnSpPr>
          <p:cNvPr id="385" name="Straight Connector 384"/>
          <p:cNvCxnSpPr/>
          <p:nvPr/>
        </p:nvCxnSpPr>
        <p:spPr bwMode="auto">
          <a:xfrm>
            <a:off x="2173936" y="5315027"/>
            <a:ext cx="665082"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86" name="Straight Connector 385"/>
          <p:cNvCxnSpPr/>
          <p:nvPr/>
        </p:nvCxnSpPr>
        <p:spPr bwMode="auto">
          <a:xfrm flipV="1">
            <a:off x="2173936" y="5416537"/>
            <a:ext cx="656486" cy="2461"/>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87" name="Straight Connector 386"/>
          <p:cNvCxnSpPr/>
          <p:nvPr/>
        </p:nvCxnSpPr>
        <p:spPr bwMode="auto">
          <a:xfrm>
            <a:off x="1947277" y="5312567"/>
            <a:ext cx="255984" cy="106431"/>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88" name="Straight Connector 387"/>
          <p:cNvCxnSpPr/>
          <p:nvPr/>
        </p:nvCxnSpPr>
        <p:spPr bwMode="auto">
          <a:xfrm flipV="1">
            <a:off x="1947277" y="5312567"/>
            <a:ext cx="255984" cy="101510"/>
          </a:xfrm>
          <a:prstGeom prst="line">
            <a:avLst/>
          </a:prstGeom>
          <a:solidFill>
            <a:srgbClr val="0095D3"/>
          </a:solidFill>
          <a:ln w="19050" cap="flat" cmpd="sng" algn="ctr">
            <a:solidFill>
              <a:schemeClr val="tx1"/>
            </a:solidFill>
            <a:prstDash val="solid"/>
            <a:round/>
            <a:headEnd type="none" w="med" len="med"/>
            <a:tailEnd type="none" w="med" len="med"/>
          </a:ln>
          <a:effectLst/>
        </p:spPr>
      </p:cxnSp>
      <p:pic>
        <p:nvPicPr>
          <p:cNvPr id="389" name="Picture 388" descr="switch.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24359" y="5247731"/>
            <a:ext cx="419354" cy="201191"/>
          </a:xfrm>
          <a:prstGeom prst="rect">
            <a:avLst/>
          </a:prstGeom>
        </p:spPr>
      </p:pic>
      <p:cxnSp>
        <p:nvCxnSpPr>
          <p:cNvPr id="390" name="Straight Connector 389"/>
          <p:cNvCxnSpPr/>
          <p:nvPr/>
        </p:nvCxnSpPr>
        <p:spPr bwMode="auto">
          <a:xfrm>
            <a:off x="1351195" y="5418118"/>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91" name="Straight Connector 390"/>
          <p:cNvCxnSpPr/>
          <p:nvPr/>
        </p:nvCxnSpPr>
        <p:spPr bwMode="auto">
          <a:xfrm>
            <a:off x="1338255" y="5315027"/>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pic>
        <p:nvPicPr>
          <p:cNvPr id="392" name="Picture 391" descr="switch.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21945" y="5247731"/>
            <a:ext cx="419354" cy="201191"/>
          </a:xfrm>
          <a:prstGeom prst="rect">
            <a:avLst/>
          </a:prstGeom>
        </p:spPr>
      </p:pic>
      <p:grpSp>
        <p:nvGrpSpPr>
          <p:cNvPr id="393" name="Group 392"/>
          <p:cNvGrpSpPr/>
          <p:nvPr/>
        </p:nvGrpSpPr>
        <p:grpSpPr>
          <a:xfrm>
            <a:off x="4767273" y="4731021"/>
            <a:ext cx="467761" cy="411199"/>
            <a:chOff x="1588063" y="3976131"/>
            <a:chExt cx="2117432" cy="1043891"/>
          </a:xfrm>
        </p:grpSpPr>
        <p:sp>
          <p:nvSpPr>
            <p:cNvPr id="394" name="Round Same Side Corner Rectangle 393"/>
            <p:cNvSpPr/>
            <p:nvPr/>
          </p:nvSpPr>
          <p:spPr>
            <a:xfrm>
              <a:off x="1588063" y="3976131"/>
              <a:ext cx="2117432" cy="652257"/>
            </a:xfrm>
            <a:prstGeom prst="round2Same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sp>
          <p:nvSpPr>
            <p:cNvPr id="395" name="Rectangle 394"/>
            <p:cNvSpPr/>
            <p:nvPr/>
          </p:nvSpPr>
          <p:spPr>
            <a:xfrm>
              <a:off x="1588064" y="4331090"/>
              <a:ext cx="2117430" cy="2972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pic>
          <p:nvPicPr>
            <p:cNvPr id="396" name="Picture 395" descr="serv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88063" y="4655238"/>
              <a:ext cx="2117431" cy="364784"/>
            </a:xfrm>
            <a:prstGeom prst="rect">
              <a:avLst/>
            </a:prstGeom>
          </p:spPr>
        </p:pic>
        <p:sp>
          <p:nvSpPr>
            <p:cNvPr id="397" name="TextBox 396"/>
            <p:cNvSpPr txBox="1"/>
            <p:nvPr/>
          </p:nvSpPr>
          <p:spPr>
            <a:xfrm>
              <a:off x="1774909" y="4331088"/>
              <a:ext cx="1670367" cy="234401"/>
            </a:xfrm>
            <a:prstGeom prst="rect">
              <a:avLst/>
            </a:prstGeom>
            <a:noFill/>
          </p:spPr>
          <p:txBody>
            <a:bodyPr wrap="square" lIns="0" tIns="0" rIns="0" bIns="0" rtlCol="0">
              <a:spAutoFit/>
            </a:bodyPr>
            <a:lstStyle/>
            <a:p>
              <a:pPr algn="ctr" defTabSz="342991"/>
              <a:r>
                <a:rPr lang="en-US" sz="600" b="1" dirty="0" err="1">
                  <a:solidFill>
                    <a:srgbClr val="FFFFFF"/>
                  </a:solidFill>
                  <a:latin typeface="Arial"/>
                  <a:ea typeface="ＭＳ Ｐゴシック"/>
                </a:rPr>
                <a:t>ESXi</a:t>
              </a:r>
              <a:endParaRPr lang="en-US" sz="600" b="1" dirty="0">
                <a:solidFill>
                  <a:srgbClr val="FFFFFF"/>
                </a:solidFill>
                <a:latin typeface="Arial"/>
                <a:ea typeface="ＭＳ Ｐゴシック"/>
              </a:endParaRPr>
            </a:p>
          </p:txBody>
        </p:sp>
        <p:sp>
          <p:nvSpPr>
            <p:cNvPr id="398" name="TextBox 397"/>
            <p:cNvSpPr txBox="1"/>
            <p:nvPr/>
          </p:nvSpPr>
          <p:spPr>
            <a:xfrm>
              <a:off x="1633706" y="4050788"/>
              <a:ext cx="2071789" cy="234401"/>
            </a:xfrm>
            <a:prstGeom prst="rect">
              <a:avLst/>
            </a:prstGeom>
            <a:noFill/>
          </p:spPr>
          <p:txBody>
            <a:bodyPr wrap="square" lIns="0" tIns="0" rIns="0" bIns="0" rtlCol="0">
              <a:spAutoFit/>
            </a:bodyPr>
            <a:lstStyle/>
            <a:p>
              <a:pPr algn="ctr" defTabSz="342991"/>
              <a:r>
                <a:rPr lang="en-US" sz="600" b="1" dirty="0">
                  <a:solidFill>
                    <a:schemeClr val="bg1"/>
                  </a:solidFill>
                  <a:latin typeface="Arial"/>
                  <a:ea typeface="ＭＳ Ｐゴシック"/>
                </a:rPr>
                <a:t>NSX-v</a:t>
              </a:r>
            </a:p>
          </p:txBody>
        </p:sp>
        <p:pic>
          <p:nvPicPr>
            <p:cNvPr id="399" name="NSX vSwitch"/>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63898" y="4588922"/>
              <a:ext cx="513643" cy="269732"/>
            </a:xfrm>
            <a:prstGeom prst="rect">
              <a:avLst/>
            </a:prstGeom>
          </p:spPr>
        </p:pic>
      </p:grpSp>
      <p:grpSp>
        <p:nvGrpSpPr>
          <p:cNvPr id="400" name="Group 399"/>
          <p:cNvGrpSpPr/>
          <p:nvPr/>
        </p:nvGrpSpPr>
        <p:grpSpPr>
          <a:xfrm>
            <a:off x="5893262" y="4723451"/>
            <a:ext cx="467761" cy="411199"/>
            <a:chOff x="1588063" y="3976131"/>
            <a:chExt cx="2117432" cy="1043891"/>
          </a:xfrm>
        </p:grpSpPr>
        <p:sp>
          <p:nvSpPr>
            <p:cNvPr id="401" name="Round Same Side Corner Rectangle 400"/>
            <p:cNvSpPr/>
            <p:nvPr/>
          </p:nvSpPr>
          <p:spPr>
            <a:xfrm>
              <a:off x="1588063" y="3976131"/>
              <a:ext cx="2117432" cy="652257"/>
            </a:xfrm>
            <a:prstGeom prst="round2Same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sp>
          <p:nvSpPr>
            <p:cNvPr id="402" name="Rectangle 401"/>
            <p:cNvSpPr/>
            <p:nvPr/>
          </p:nvSpPr>
          <p:spPr>
            <a:xfrm>
              <a:off x="1588064" y="4331090"/>
              <a:ext cx="2117430" cy="2972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pic>
          <p:nvPicPr>
            <p:cNvPr id="403" name="Picture 402" descr="serv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88063" y="4655238"/>
              <a:ext cx="2117431" cy="364784"/>
            </a:xfrm>
            <a:prstGeom prst="rect">
              <a:avLst/>
            </a:prstGeom>
          </p:spPr>
        </p:pic>
        <p:sp>
          <p:nvSpPr>
            <p:cNvPr id="404" name="TextBox 403"/>
            <p:cNvSpPr txBox="1"/>
            <p:nvPr/>
          </p:nvSpPr>
          <p:spPr>
            <a:xfrm>
              <a:off x="1774909" y="4331088"/>
              <a:ext cx="1670367" cy="234401"/>
            </a:xfrm>
            <a:prstGeom prst="rect">
              <a:avLst/>
            </a:prstGeom>
            <a:noFill/>
          </p:spPr>
          <p:txBody>
            <a:bodyPr wrap="square" lIns="0" tIns="0" rIns="0" bIns="0" rtlCol="0">
              <a:spAutoFit/>
            </a:bodyPr>
            <a:lstStyle/>
            <a:p>
              <a:pPr algn="ctr" defTabSz="342991"/>
              <a:r>
                <a:rPr lang="en-US" sz="600" b="1" dirty="0" err="1">
                  <a:solidFill>
                    <a:srgbClr val="FFFFFF"/>
                  </a:solidFill>
                  <a:latin typeface="Arial"/>
                  <a:ea typeface="ＭＳ Ｐゴシック"/>
                </a:rPr>
                <a:t>ESXi</a:t>
              </a:r>
              <a:endParaRPr lang="en-US" sz="600" b="1" dirty="0">
                <a:solidFill>
                  <a:srgbClr val="FFFFFF"/>
                </a:solidFill>
                <a:latin typeface="Arial"/>
                <a:ea typeface="ＭＳ Ｐゴシック"/>
              </a:endParaRPr>
            </a:p>
          </p:txBody>
        </p:sp>
        <p:sp>
          <p:nvSpPr>
            <p:cNvPr id="405" name="TextBox 404"/>
            <p:cNvSpPr txBox="1"/>
            <p:nvPr/>
          </p:nvSpPr>
          <p:spPr>
            <a:xfrm>
              <a:off x="1633706" y="4050788"/>
              <a:ext cx="2071789" cy="234401"/>
            </a:xfrm>
            <a:prstGeom prst="rect">
              <a:avLst/>
            </a:prstGeom>
            <a:noFill/>
          </p:spPr>
          <p:txBody>
            <a:bodyPr wrap="square" lIns="0" tIns="0" rIns="0" bIns="0" rtlCol="0">
              <a:spAutoFit/>
            </a:bodyPr>
            <a:lstStyle/>
            <a:p>
              <a:pPr algn="ctr" defTabSz="342991"/>
              <a:r>
                <a:rPr lang="en-US" sz="600" b="1" dirty="0">
                  <a:solidFill>
                    <a:schemeClr val="bg1"/>
                  </a:solidFill>
                  <a:latin typeface="Arial"/>
                  <a:ea typeface="ＭＳ Ｐゴシック"/>
                </a:rPr>
                <a:t>NSX-v</a:t>
              </a:r>
            </a:p>
          </p:txBody>
        </p:sp>
        <p:pic>
          <p:nvPicPr>
            <p:cNvPr id="406" name="NSX vSwitch"/>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63898" y="4588922"/>
              <a:ext cx="513643" cy="269732"/>
            </a:xfrm>
            <a:prstGeom prst="rect">
              <a:avLst/>
            </a:prstGeom>
          </p:spPr>
        </p:pic>
      </p:grpSp>
      <p:cxnSp>
        <p:nvCxnSpPr>
          <p:cNvPr id="408" name="Straight Connector 407"/>
          <p:cNvCxnSpPr/>
          <p:nvPr/>
        </p:nvCxnSpPr>
        <p:spPr bwMode="auto">
          <a:xfrm>
            <a:off x="6697368" y="5323347"/>
            <a:ext cx="595553" cy="0"/>
          </a:xfrm>
          <a:prstGeom prst="line">
            <a:avLst/>
          </a:prstGeom>
          <a:solidFill>
            <a:srgbClr val="0095D3"/>
          </a:solidFill>
          <a:ln w="19050" cap="flat" cmpd="sng" algn="ctr">
            <a:solidFill>
              <a:schemeClr val="tx1"/>
            </a:solidFill>
            <a:prstDash val="solid"/>
            <a:round/>
            <a:headEnd type="none" w="med" len="med"/>
            <a:tailEnd type="none" w="med" len="med"/>
          </a:ln>
          <a:effectLst/>
        </p:spPr>
      </p:cxnSp>
      <p:grpSp>
        <p:nvGrpSpPr>
          <p:cNvPr id="409" name="Group 408"/>
          <p:cNvGrpSpPr/>
          <p:nvPr/>
        </p:nvGrpSpPr>
        <p:grpSpPr>
          <a:xfrm>
            <a:off x="7032728" y="4713061"/>
            <a:ext cx="467761" cy="411199"/>
            <a:chOff x="1588063" y="3976131"/>
            <a:chExt cx="2117432" cy="1043891"/>
          </a:xfrm>
        </p:grpSpPr>
        <p:sp>
          <p:nvSpPr>
            <p:cNvPr id="410" name="Round Same Side Corner Rectangle 409"/>
            <p:cNvSpPr/>
            <p:nvPr/>
          </p:nvSpPr>
          <p:spPr>
            <a:xfrm>
              <a:off x="1588063" y="3976131"/>
              <a:ext cx="2117432" cy="652257"/>
            </a:xfrm>
            <a:prstGeom prst="round2Same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sp>
          <p:nvSpPr>
            <p:cNvPr id="411" name="Rectangle 410"/>
            <p:cNvSpPr/>
            <p:nvPr/>
          </p:nvSpPr>
          <p:spPr>
            <a:xfrm>
              <a:off x="1588064" y="4331090"/>
              <a:ext cx="2117430" cy="2972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pic>
          <p:nvPicPr>
            <p:cNvPr id="412" name="Picture 411" descr="serv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88063" y="4655238"/>
              <a:ext cx="2117431" cy="364784"/>
            </a:xfrm>
            <a:prstGeom prst="rect">
              <a:avLst/>
            </a:prstGeom>
          </p:spPr>
        </p:pic>
        <p:sp>
          <p:nvSpPr>
            <p:cNvPr id="413" name="TextBox 412"/>
            <p:cNvSpPr txBox="1"/>
            <p:nvPr/>
          </p:nvSpPr>
          <p:spPr>
            <a:xfrm>
              <a:off x="1774909" y="4331088"/>
              <a:ext cx="1670367" cy="234401"/>
            </a:xfrm>
            <a:prstGeom prst="rect">
              <a:avLst/>
            </a:prstGeom>
            <a:noFill/>
          </p:spPr>
          <p:txBody>
            <a:bodyPr wrap="square" lIns="0" tIns="0" rIns="0" bIns="0" rtlCol="0">
              <a:spAutoFit/>
            </a:bodyPr>
            <a:lstStyle/>
            <a:p>
              <a:pPr algn="ctr" defTabSz="342991"/>
              <a:r>
                <a:rPr lang="en-US" sz="600" b="1" dirty="0" err="1">
                  <a:solidFill>
                    <a:srgbClr val="FFFFFF"/>
                  </a:solidFill>
                  <a:latin typeface="Arial"/>
                  <a:ea typeface="ＭＳ Ｐゴシック"/>
                </a:rPr>
                <a:t>ESXi</a:t>
              </a:r>
              <a:endParaRPr lang="en-US" sz="600" b="1" dirty="0">
                <a:solidFill>
                  <a:srgbClr val="FFFFFF"/>
                </a:solidFill>
                <a:latin typeface="Arial"/>
                <a:ea typeface="ＭＳ Ｐゴシック"/>
              </a:endParaRPr>
            </a:p>
          </p:txBody>
        </p:sp>
        <p:sp>
          <p:nvSpPr>
            <p:cNvPr id="414" name="TextBox 413"/>
            <p:cNvSpPr txBox="1"/>
            <p:nvPr/>
          </p:nvSpPr>
          <p:spPr>
            <a:xfrm>
              <a:off x="1633706" y="4050788"/>
              <a:ext cx="2071789" cy="234401"/>
            </a:xfrm>
            <a:prstGeom prst="rect">
              <a:avLst/>
            </a:prstGeom>
            <a:noFill/>
          </p:spPr>
          <p:txBody>
            <a:bodyPr wrap="square" lIns="0" tIns="0" rIns="0" bIns="0" rtlCol="0">
              <a:spAutoFit/>
            </a:bodyPr>
            <a:lstStyle/>
            <a:p>
              <a:pPr algn="ctr" defTabSz="342991"/>
              <a:r>
                <a:rPr lang="en-US" sz="600" b="1" dirty="0">
                  <a:solidFill>
                    <a:schemeClr val="bg1"/>
                  </a:solidFill>
                  <a:latin typeface="Arial"/>
                  <a:ea typeface="ＭＳ Ｐゴシック"/>
                </a:rPr>
                <a:t>NSX-v</a:t>
              </a:r>
            </a:p>
          </p:txBody>
        </p:sp>
        <p:pic>
          <p:nvPicPr>
            <p:cNvPr id="415" name="NSX vSwitch"/>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63898" y="4588922"/>
              <a:ext cx="513643" cy="269732"/>
            </a:xfrm>
            <a:prstGeom prst="rect">
              <a:avLst/>
            </a:prstGeom>
          </p:spPr>
        </p:pic>
      </p:grpSp>
      <p:sp>
        <p:nvSpPr>
          <p:cNvPr id="431" name="Round Same Side Corner Rectangle 430"/>
          <p:cNvSpPr/>
          <p:nvPr/>
        </p:nvSpPr>
        <p:spPr>
          <a:xfrm>
            <a:off x="2386138" y="4827127"/>
            <a:ext cx="467761" cy="119486"/>
          </a:xfrm>
          <a:prstGeom prst="round2Same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sp>
        <p:nvSpPr>
          <p:cNvPr id="432" name="Rectangle 431"/>
          <p:cNvSpPr/>
          <p:nvPr/>
        </p:nvSpPr>
        <p:spPr>
          <a:xfrm>
            <a:off x="2386138" y="4829506"/>
            <a:ext cx="467760" cy="1171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pic>
        <p:nvPicPr>
          <p:cNvPr id="433" name="Picture 432" descr="serv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86138" y="4957191"/>
            <a:ext cx="467761" cy="143692"/>
          </a:xfrm>
          <a:prstGeom prst="rect">
            <a:avLst/>
          </a:prstGeom>
        </p:spPr>
      </p:pic>
      <p:sp>
        <p:nvSpPr>
          <p:cNvPr id="434" name="TextBox 433"/>
          <p:cNvSpPr txBox="1"/>
          <p:nvPr/>
        </p:nvSpPr>
        <p:spPr>
          <a:xfrm>
            <a:off x="2427414" y="4829505"/>
            <a:ext cx="369000" cy="92333"/>
          </a:xfrm>
          <a:prstGeom prst="rect">
            <a:avLst/>
          </a:prstGeom>
          <a:noFill/>
        </p:spPr>
        <p:txBody>
          <a:bodyPr wrap="square" lIns="0" tIns="0" rIns="0" bIns="0" rtlCol="0">
            <a:spAutoFit/>
          </a:bodyPr>
          <a:lstStyle/>
          <a:p>
            <a:pPr algn="ctr" defTabSz="342991"/>
            <a:r>
              <a:rPr lang="en-US" sz="600" b="1" dirty="0" err="1">
                <a:solidFill>
                  <a:srgbClr val="FFFFFF"/>
                </a:solidFill>
                <a:latin typeface="Arial"/>
                <a:ea typeface="ＭＳ Ｐゴシック"/>
              </a:rPr>
              <a:t>ESXi</a:t>
            </a:r>
            <a:endParaRPr lang="en-US" sz="600" b="1" dirty="0">
              <a:solidFill>
                <a:srgbClr val="FFFFFF"/>
              </a:solidFill>
              <a:latin typeface="Arial"/>
              <a:ea typeface="ＭＳ Ｐゴシック"/>
            </a:endParaRPr>
          </a:p>
        </p:txBody>
      </p:sp>
      <p:pic>
        <p:nvPicPr>
          <p:cNvPr id="436" name="NSX vSwitch"/>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34254" y="4931068"/>
            <a:ext cx="113469" cy="106250"/>
          </a:xfrm>
          <a:prstGeom prst="rect">
            <a:avLst/>
          </a:prstGeom>
        </p:spPr>
      </p:pic>
      <p:sp>
        <p:nvSpPr>
          <p:cNvPr id="437" name="Round Same Side Corner Rectangle 436"/>
          <p:cNvSpPr/>
          <p:nvPr/>
        </p:nvSpPr>
        <p:spPr>
          <a:xfrm>
            <a:off x="1836194" y="4832500"/>
            <a:ext cx="467761" cy="119486"/>
          </a:xfrm>
          <a:prstGeom prst="round2Same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sp>
        <p:nvSpPr>
          <p:cNvPr id="438" name="Rectangle 437"/>
          <p:cNvSpPr/>
          <p:nvPr/>
        </p:nvSpPr>
        <p:spPr>
          <a:xfrm>
            <a:off x="1836194" y="4834878"/>
            <a:ext cx="467760" cy="1171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pic>
        <p:nvPicPr>
          <p:cNvPr id="439" name="Picture 438" descr="serv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36194" y="4962563"/>
            <a:ext cx="467761" cy="143692"/>
          </a:xfrm>
          <a:prstGeom prst="rect">
            <a:avLst/>
          </a:prstGeom>
        </p:spPr>
      </p:pic>
      <p:sp>
        <p:nvSpPr>
          <p:cNvPr id="440" name="TextBox 439"/>
          <p:cNvSpPr txBox="1"/>
          <p:nvPr/>
        </p:nvSpPr>
        <p:spPr>
          <a:xfrm>
            <a:off x="1877469" y="4834878"/>
            <a:ext cx="369000" cy="92333"/>
          </a:xfrm>
          <a:prstGeom prst="rect">
            <a:avLst/>
          </a:prstGeom>
          <a:noFill/>
        </p:spPr>
        <p:txBody>
          <a:bodyPr wrap="square" lIns="0" tIns="0" rIns="0" bIns="0" rtlCol="0">
            <a:spAutoFit/>
          </a:bodyPr>
          <a:lstStyle/>
          <a:p>
            <a:pPr algn="ctr" defTabSz="342991"/>
            <a:r>
              <a:rPr lang="en-US" sz="600" b="1" dirty="0" err="1">
                <a:solidFill>
                  <a:srgbClr val="FFFFFF"/>
                </a:solidFill>
                <a:latin typeface="Arial"/>
                <a:ea typeface="ＭＳ Ｐゴシック"/>
              </a:rPr>
              <a:t>ESXi</a:t>
            </a:r>
            <a:endParaRPr lang="en-US" sz="600" b="1" dirty="0">
              <a:solidFill>
                <a:srgbClr val="FFFFFF"/>
              </a:solidFill>
              <a:latin typeface="Arial"/>
              <a:ea typeface="ＭＳ Ｐゴシック"/>
            </a:endParaRPr>
          </a:p>
        </p:txBody>
      </p:sp>
      <p:pic>
        <p:nvPicPr>
          <p:cNvPr id="441" name="NSX vSwitch"/>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184310" y="4936440"/>
            <a:ext cx="113469" cy="106250"/>
          </a:xfrm>
          <a:prstGeom prst="rect">
            <a:avLst/>
          </a:prstGeom>
        </p:spPr>
      </p:pic>
      <p:sp>
        <p:nvSpPr>
          <p:cNvPr id="442" name="Round Same Side Corner Rectangle 441"/>
          <p:cNvSpPr/>
          <p:nvPr/>
        </p:nvSpPr>
        <p:spPr>
          <a:xfrm>
            <a:off x="1236978" y="4832031"/>
            <a:ext cx="467761" cy="119486"/>
          </a:xfrm>
          <a:prstGeom prst="round2Same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sp>
        <p:nvSpPr>
          <p:cNvPr id="443" name="Rectangle 442"/>
          <p:cNvSpPr/>
          <p:nvPr/>
        </p:nvSpPr>
        <p:spPr>
          <a:xfrm>
            <a:off x="1236977" y="4834410"/>
            <a:ext cx="467760" cy="1171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91"/>
            <a:endParaRPr lang="en-US" sz="600">
              <a:solidFill>
                <a:srgbClr val="FFFFFF"/>
              </a:solidFill>
              <a:latin typeface="Arial"/>
              <a:ea typeface="ＭＳ Ｐゴシック"/>
            </a:endParaRPr>
          </a:p>
        </p:txBody>
      </p:sp>
      <p:pic>
        <p:nvPicPr>
          <p:cNvPr id="444" name="Picture 443" descr="serv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36978" y="4962095"/>
            <a:ext cx="467761" cy="143692"/>
          </a:xfrm>
          <a:prstGeom prst="rect">
            <a:avLst/>
          </a:prstGeom>
        </p:spPr>
      </p:pic>
      <p:sp>
        <p:nvSpPr>
          <p:cNvPr id="445" name="TextBox 444"/>
          <p:cNvSpPr txBox="1"/>
          <p:nvPr/>
        </p:nvSpPr>
        <p:spPr>
          <a:xfrm>
            <a:off x="1278253" y="4834410"/>
            <a:ext cx="369000" cy="92333"/>
          </a:xfrm>
          <a:prstGeom prst="rect">
            <a:avLst/>
          </a:prstGeom>
          <a:noFill/>
        </p:spPr>
        <p:txBody>
          <a:bodyPr wrap="square" lIns="0" tIns="0" rIns="0" bIns="0" rtlCol="0">
            <a:spAutoFit/>
          </a:bodyPr>
          <a:lstStyle/>
          <a:p>
            <a:pPr algn="ctr" defTabSz="342991"/>
            <a:r>
              <a:rPr lang="en-US" sz="600" b="1" dirty="0" err="1">
                <a:solidFill>
                  <a:srgbClr val="FFFFFF"/>
                </a:solidFill>
                <a:latin typeface="Arial"/>
                <a:ea typeface="ＭＳ Ｐゴシック"/>
              </a:rPr>
              <a:t>ESXi</a:t>
            </a:r>
            <a:endParaRPr lang="en-US" sz="600" b="1" dirty="0">
              <a:solidFill>
                <a:srgbClr val="FFFFFF"/>
              </a:solidFill>
              <a:latin typeface="Arial"/>
              <a:ea typeface="ＭＳ Ｐゴシック"/>
            </a:endParaRPr>
          </a:p>
        </p:txBody>
      </p:sp>
      <p:pic>
        <p:nvPicPr>
          <p:cNvPr id="446" name="NSX vSwitch"/>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585094" y="4935972"/>
            <a:ext cx="113469" cy="106250"/>
          </a:xfrm>
          <a:prstGeom prst="rect">
            <a:avLst/>
          </a:prstGeom>
        </p:spPr>
      </p:pic>
      <p:pic>
        <p:nvPicPr>
          <p:cNvPr id="458" name="Picture 45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59790" y="3946152"/>
            <a:ext cx="439636" cy="428390"/>
          </a:xfrm>
          <a:prstGeom prst="rect">
            <a:avLst/>
          </a:prstGeom>
        </p:spPr>
      </p:pic>
      <p:pic>
        <p:nvPicPr>
          <p:cNvPr id="459" name="NSX Management Plane Node Orange"/>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429743" y="2330407"/>
            <a:ext cx="337137" cy="337137"/>
          </a:xfrm>
          <a:prstGeom prst="rect">
            <a:avLst/>
          </a:prstGeom>
        </p:spPr>
      </p:pic>
      <p:pic>
        <p:nvPicPr>
          <p:cNvPr id="460" name="NSX Management Plane Node Orange"/>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60305" y="2428864"/>
            <a:ext cx="337137" cy="337137"/>
          </a:xfrm>
          <a:prstGeom prst="rect">
            <a:avLst/>
          </a:prstGeom>
        </p:spPr>
      </p:pic>
      <p:pic>
        <p:nvPicPr>
          <p:cNvPr id="461" name="NSX Management Plane Node Orange"/>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38777" y="2532951"/>
            <a:ext cx="337137" cy="337137"/>
          </a:xfrm>
          <a:prstGeom prst="rect">
            <a:avLst/>
          </a:prstGeom>
        </p:spPr>
      </p:pic>
      <p:grpSp>
        <p:nvGrpSpPr>
          <p:cNvPr id="218" name="Group 217"/>
          <p:cNvGrpSpPr/>
          <p:nvPr/>
        </p:nvGrpSpPr>
        <p:grpSpPr>
          <a:xfrm>
            <a:off x="4631144" y="2586120"/>
            <a:ext cx="3660163" cy="1508209"/>
            <a:chOff x="2245452" y="714681"/>
            <a:chExt cx="4555320" cy="2102295"/>
          </a:xfrm>
        </p:grpSpPr>
        <p:grpSp>
          <p:nvGrpSpPr>
            <p:cNvPr id="249" name="Group 248"/>
            <p:cNvGrpSpPr/>
            <p:nvPr/>
          </p:nvGrpSpPr>
          <p:grpSpPr>
            <a:xfrm>
              <a:off x="2245452" y="714681"/>
              <a:ext cx="4555320" cy="2102295"/>
              <a:chOff x="2245452" y="714681"/>
              <a:chExt cx="4555320" cy="2102295"/>
            </a:xfrm>
          </p:grpSpPr>
          <p:pic>
            <p:nvPicPr>
              <p:cNvPr id="251" name="Picture 250" descr="BlueCloud.png"/>
              <p:cNvPicPr>
                <a:picLocks noChangeAspect="1"/>
              </p:cNvPicPr>
              <p:nvPr/>
            </p:nvPicPr>
            <p:blipFill>
              <a:blip r:embed="rId1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45452" y="714681"/>
                <a:ext cx="4555320" cy="2102295"/>
              </a:xfrm>
              <a:prstGeom prst="rect">
                <a:avLst/>
              </a:prstGeom>
            </p:spPr>
          </p:pic>
          <p:sp>
            <p:nvSpPr>
              <p:cNvPr id="254" name="TextBox 253"/>
              <p:cNvSpPr txBox="1"/>
              <p:nvPr/>
            </p:nvSpPr>
            <p:spPr>
              <a:xfrm>
                <a:off x="2582327" y="2079807"/>
                <a:ext cx="341552" cy="257406"/>
              </a:xfrm>
              <a:prstGeom prst="rect">
                <a:avLst/>
              </a:prstGeom>
              <a:noFill/>
            </p:spPr>
            <p:txBody>
              <a:bodyPr wrap="none" rtlCol="0">
                <a:spAutoFit/>
              </a:bodyPr>
              <a:lstStyle/>
              <a:p>
                <a:pPr defTabSz="342991"/>
                <a:r>
                  <a:rPr lang="en-US" sz="600" b="1" dirty="0">
                    <a:solidFill>
                      <a:srgbClr val="115C84"/>
                    </a:solidFill>
                    <a:latin typeface="Arial"/>
                    <a:ea typeface="ＭＳ Ｐゴシック"/>
                  </a:rPr>
                  <a:t>L2</a:t>
                </a:r>
              </a:p>
            </p:txBody>
          </p:sp>
        </p:grpSp>
        <p:sp>
          <p:nvSpPr>
            <p:cNvPr id="250" name="TextBox 249"/>
            <p:cNvSpPr txBox="1"/>
            <p:nvPr/>
          </p:nvSpPr>
          <p:spPr>
            <a:xfrm>
              <a:off x="5282151" y="1745349"/>
              <a:ext cx="367488" cy="257406"/>
            </a:xfrm>
            <a:prstGeom prst="rect">
              <a:avLst/>
            </a:prstGeom>
            <a:noFill/>
          </p:spPr>
          <p:txBody>
            <a:bodyPr wrap="none" rtlCol="0">
              <a:spAutoFit/>
            </a:bodyPr>
            <a:lstStyle/>
            <a:p>
              <a:pPr defTabSz="342991"/>
              <a:r>
                <a:rPr lang="en-US" sz="600" b="1" dirty="0">
                  <a:solidFill>
                    <a:srgbClr val="115C84"/>
                  </a:solidFill>
                  <a:latin typeface="Arial"/>
                  <a:ea typeface="ＭＳ Ｐゴシック"/>
                </a:rPr>
                <a:t> L2</a:t>
              </a:r>
            </a:p>
          </p:txBody>
        </p:sp>
      </p:grpSp>
      <p:pic>
        <p:nvPicPr>
          <p:cNvPr id="259" name="Gateway" descr="icon_gateway.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196503" y="3624643"/>
            <a:ext cx="584080" cy="444328"/>
          </a:xfrm>
          <a:prstGeom prst="rect">
            <a:avLst/>
          </a:prstGeom>
        </p:spPr>
      </p:pic>
      <p:pic>
        <p:nvPicPr>
          <p:cNvPr id="289" name="Picture 288" descr="BlueCloud.png"/>
          <p:cNvPicPr>
            <a:picLocks noChangeAspect="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20420" y="2768652"/>
            <a:ext cx="3660163" cy="1508209"/>
          </a:xfrm>
          <a:prstGeom prst="rect">
            <a:avLst/>
          </a:prstGeom>
        </p:spPr>
      </p:pic>
      <p:grpSp>
        <p:nvGrpSpPr>
          <p:cNvPr id="14" name="Group 13"/>
          <p:cNvGrpSpPr/>
          <p:nvPr/>
        </p:nvGrpSpPr>
        <p:grpSpPr>
          <a:xfrm>
            <a:off x="1145033" y="2692104"/>
            <a:ext cx="1093743" cy="582065"/>
            <a:chOff x="1145033" y="2692104"/>
            <a:chExt cx="1093743" cy="582065"/>
          </a:xfrm>
        </p:grpSpPr>
        <p:cxnSp>
          <p:nvCxnSpPr>
            <p:cNvPr id="467" name="Straight Arrow Connector 466"/>
            <p:cNvCxnSpPr>
              <a:stCxn id="461" idx="1"/>
            </p:cNvCxnSpPr>
            <p:nvPr/>
          </p:nvCxnSpPr>
          <p:spPr>
            <a:xfrm flipH="1">
              <a:off x="1376769" y="2701520"/>
              <a:ext cx="862007" cy="556471"/>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68" name="Straight Arrow Connector 467"/>
            <p:cNvCxnSpPr/>
            <p:nvPr/>
          </p:nvCxnSpPr>
          <p:spPr>
            <a:xfrm>
              <a:off x="1145033" y="2692104"/>
              <a:ext cx="240388" cy="582065"/>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469" name="TextBox 468"/>
          <p:cNvSpPr txBox="1"/>
          <p:nvPr/>
        </p:nvSpPr>
        <p:spPr>
          <a:xfrm>
            <a:off x="232113" y="2627227"/>
            <a:ext cx="415498" cy="207749"/>
          </a:xfrm>
          <a:prstGeom prst="rect">
            <a:avLst/>
          </a:prstGeom>
          <a:noFill/>
        </p:spPr>
        <p:txBody>
          <a:bodyPr wrap="none" rtlCol="0">
            <a:spAutoFit/>
          </a:bodyPr>
          <a:lstStyle/>
          <a:p>
            <a:pPr algn="ctr">
              <a:defRPr/>
            </a:pPr>
            <a:r>
              <a:rPr lang="en-US" sz="750" b="1" kern="0" dirty="0" smtClean="0">
                <a:solidFill>
                  <a:sysClr val="windowText" lastClr="000000"/>
                </a:solidFill>
              </a:rPr>
              <a:t>NFVO</a:t>
            </a:r>
            <a:endParaRPr lang="en-US" sz="750" b="1" kern="0" dirty="0">
              <a:solidFill>
                <a:sysClr val="windowText" lastClr="000000"/>
              </a:solidFill>
            </a:endParaRPr>
          </a:p>
        </p:txBody>
      </p:sp>
      <p:sp>
        <p:nvSpPr>
          <p:cNvPr id="470" name="TextBox 469"/>
          <p:cNvSpPr txBox="1"/>
          <p:nvPr/>
        </p:nvSpPr>
        <p:spPr>
          <a:xfrm>
            <a:off x="2246566" y="2099872"/>
            <a:ext cx="532517" cy="323165"/>
          </a:xfrm>
          <a:prstGeom prst="rect">
            <a:avLst/>
          </a:prstGeom>
          <a:noFill/>
        </p:spPr>
        <p:txBody>
          <a:bodyPr wrap="none" rtlCol="0">
            <a:spAutoFit/>
          </a:bodyPr>
          <a:lstStyle/>
          <a:p>
            <a:pPr algn="ctr">
              <a:defRPr/>
            </a:pPr>
            <a:r>
              <a:rPr lang="en-US" sz="750" b="1" kern="0" dirty="0">
                <a:solidFill>
                  <a:sysClr val="windowText" lastClr="000000"/>
                </a:solidFill>
              </a:rPr>
              <a:t>VNFM(s)</a:t>
            </a:r>
          </a:p>
          <a:p>
            <a:pPr algn="ctr">
              <a:defRPr/>
            </a:pPr>
            <a:endParaRPr lang="en-US" sz="750" b="1" kern="0" dirty="0">
              <a:solidFill>
                <a:sysClr val="windowText" lastClr="000000"/>
              </a:solidFill>
            </a:endParaRPr>
          </a:p>
        </p:txBody>
      </p:sp>
      <p:sp>
        <p:nvSpPr>
          <p:cNvPr id="473" name="TextBox 472"/>
          <p:cNvSpPr txBox="1"/>
          <p:nvPr/>
        </p:nvSpPr>
        <p:spPr>
          <a:xfrm>
            <a:off x="162145" y="3119912"/>
            <a:ext cx="647934" cy="207749"/>
          </a:xfrm>
          <a:prstGeom prst="rect">
            <a:avLst/>
          </a:prstGeom>
          <a:noFill/>
        </p:spPr>
        <p:txBody>
          <a:bodyPr wrap="none" rtlCol="0">
            <a:spAutoFit/>
          </a:bodyPr>
          <a:lstStyle/>
          <a:p>
            <a:pPr algn="ctr">
              <a:defRPr/>
            </a:pPr>
            <a:r>
              <a:rPr lang="en-US" sz="750" b="1" kern="0" dirty="0">
                <a:solidFill>
                  <a:sysClr val="windowText" lastClr="000000"/>
                </a:solidFill>
              </a:rPr>
              <a:t>By VMware</a:t>
            </a:r>
          </a:p>
        </p:txBody>
      </p:sp>
      <p:sp>
        <p:nvSpPr>
          <p:cNvPr id="475" name="TextBox 474"/>
          <p:cNvSpPr txBox="1"/>
          <p:nvPr/>
        </p:nvSpPr>
        <p:spPr>
          <a:xfrm>
            <a:off x="152415" y="4784311"/>
            <a:ext cx="647934" cy="207749"/>
          </a:xfrm>
          <a:prstGeom prst="rect">
            <a:avLst/>
          </a:prstGeom>
          <a:noFill/>
        </p:spPr>
        <p:txBody>
          <a:bodyPr wrap="none" rtlCol="0">
            <a:spAutoFit/>
          </a:bodyPr>
          <a:lstStyle/>
          <a:p>
            <a:pPr algn="ctr">
              <a:defRPr/>
            </a:pPr>
            <a:r>
              <a:rPr lang="en-US" sz="750" b="1" kern="0" dirty="0">
                <a:solidFill>
                  <a:sysClr val="windowText" lastClr="000000"/>
                </a:solidFill>
              </a:rPr>
              <a:t>By VMware</a:t>
            </a:r>
          </a:p>
        </p:txBody>
      </p:sp>
      <p:sp>
        <p:nvSpPr>
          <p:cNvPr id="88" name="Rectangle 87"/>
          <p:cNvSpPr/>
          <p:nvPr/>
        </p:nvSpPr>
        <p:spPr>
          <a:xfrm>
            <a:off x="55974" y="1942713"/>
            <a:ext cx="8974887" cy="3222171"/>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pic>
        <p:nvPicPr>
          <p:cNvPr id="479" name="Picture 478"/>
          <p:cNvPicPr>
            <a:picLocks noChangeAspect="1"/>
          </p:cNvPicPr>
          <p:nvPr/>
        </p:nvPicPr>
        <p:blipFill>
          <a:blip r:embed="rId15"/>
          <a:stretch>
            <a:fillRect/>
          </a:stretch>
        </p:blipFill>
        <p:spPr>
          <a:xfrm>
            <a:off x="5969151" y="1198128"/>
            <a:ext cx="771352" cy="442430"/>
          </a:xfrm>
          <a:prstGeom prst="rect">
            <a:avLst/>
          </a:prstGeom>
        </p:spPr>
      </p:pic>
      <p:pic>
        <p:nvPicPr>
          <p:cNvPr id="481" name="Picture 480"/>
          <p:cNvPicPr>
            <a:picLocks noChangeAspect="1"/>
          </p:cNvPicPr>
          <p:nvPr/>
        </p:nvPicPr>
        <p:blipFill>
          <a:blip r:embed="rId15"/>
          <a:stretch>
            <a:fillRect/>
          </a:stretch>
        </p:blipFill>
        <p:spPr>
          <a:xfrm>
            <a:off x="5827157" y="1385954"/>
            <a:ext cx="771352" cy="442430"/>
          </a:xfrm>
          <a:prstGeom prst="rect">
            <a:avLst/>
          </a:prstGeom>
        </p:spPr>
      </p:pic>
      <p:sp>
        <p:nvSpPr>
          <p:cNvPr id="482" name="TextBox 481"/>
          <p:cNvSpPr txBox="1"/>
          <p:nvPr/>
        </p:nvSpPr>
        <p:spPr>
          <a:xfrm>
            <a:off x="5977353" y="1522881"/>
            <a:ext cx="413896" cy="219291"/>
          </a:xfrm>
          <a:prstGeom prst="rect">
            <a:avLst/>
          </a:prstGeom>
          <a:noFill/>
        </p:spPr>
        <p:txBody>
          <a:bodyPr wrap="none" rtlCol="0">
            <a:spAutoFit/>
          </a:bodyPr>
          <a:lstStyle/>
          <a:p>
            <a:pPr algn="ctr"/>
            <a:r>
              <a:rPr lang="en-US" sz="825" b="1" dirty="0">
                <a:solidFill>
                  <a:srgbClr val="333333"/>
                </a:solidFill>
              </a:rPr>
              <a:t>WAN</a:t>
            </a:r>
          </a:p>
        </p:txBody>
      </p:sp>
      <p:pic>
        <p:nvPicPr>
          <p:cNvPr id="483" name="NSX Management Plane Node Orange"/>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94593" y="1479691"/>
            <a:ext cx="337137" cy="337137"/>
          </a:xfrm>
          <a:prstGeom prst="rect">
            <a:avLst/>
          </a:prstGeom>
        </p:spPr>
      </p:pic>
      <p:sp>
        <p:nvSpPr>
          <p:cNvPr id="484" name="TextBox 483"/>
          <p:cNvSpPr txBox="1"/>
          <p:nvPr/>
        </p:nvSpPr>
        <p:spPr>
          <a:xfrm>
            <a:off x="3861063" y="1209325"/>
            <a:ext cx="696024" cy="323165"/>
          </a:xfrm>
          <a:prstGeom prst="rect">
            <a:avLst/>
          </a:prstGeom>
          <a:noFill/>
        </p:spPr>
        <p:txBody>
          <a:bodyPr wrap="none" rtlCol="0">
            <a:spAutoFit/>
          </a:bodyPr>
          <a:lstStyle/>
          <a:p>
            <a:pPr algn="ctr">
              <a:defRPr/>
            </a:pPr>
            <a:r>
              <a:rPr lang="en-US" sz="750" b="1" kern="0" dirty="0">
                <a:solidFill>
                  <a:sysClr val="windowText" lastClr="000000"/>
                </a:solidFill>
              </a:rPr>
              <a:t>Unified </a:t>
            </a:r>
          </a:p>
          <a:p>
            <a:pPr algn="ctr">
              <a:defRPr/>
            </a:pPr>
            <a:r>
              <a:rPr lang="en-US" sz="750" b="1" kern="0" dirty="0">
                <a:solidFill>
                  <a:sysClr val="windowText" lastClr="000000"/>
                </a:solidFill>
              </a:rPr>
              <a:t>Orchestrator</a:t>
            </a:r>
          </a:p>
        </p:txBody>
      </p:sp>
      <p:cxnSp>
        <p:nvCxnSpPr>
          <p:cNvPr id="487" name="Straight Arrow Connector 486"/>
          <p:cNvCxnSpPr>
            <a:stCxn id="483" idx="3"/>
            <a:endCxn id="488" idx="1"/>
          </p:cNvCxnSpPr>
          <p:nvPr/>
        </p:nvCxnSpPr>
        <p:spPr>
          <a:xfrm flipV="1">
            <a:off x="4331730" y="1619492"/>
            <a:ext cx="1216120" cy="28768"/>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488" name="NSX Management Plane Node Orange"/>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547850" y="1450923"/>
            <a:ext cx="337137" cy="337137"/>
          </a:xfrm>
          <a:prstGeom prst="rect">
            <a:avLst/>
          </a:prstGeom>
        </p:spPr>
      </p:pic>
      <p:sp>
        <p:nvSpPr>
          <p:cNvPr id="489" name="TextBox 488"/>
          <p:cNvSpPr txBox="1"/>
          <p:nvPr/>
        </p:nvSpPr>
        <p:spPr>
          <a:xfrm>
            <a:off x="5351935" y="1179324"/>
            <a:ext cx="744114" cy="323165"/>
          </a:xfrm>
          <a:prstGeom prst="rect">
            <a:avLst/>
          </a:prstGeom>
          <a:noFill/>
        </p:spPr>
        <p:txBody>
          <a:bodyPr wrap="none" rtlCol="0">
            <a:spAutoFit/>
          </a:bodyPr>
          <a:lstStyle/>
          <a:p>
            <a:pPr algn="ctr">
              <a:defRPr/>
            </a:pPr>
            <a:r>
              <a:rPr lang="en-US" sz="750" b="1" kern="0" dirty="0">
                <a:solidFill>
                  <a:sysClr val="windowText" lastClr="000000"/>
                </a:solidFill>
              </a:rPr>
              <a:t>WAN/RAN/… </a:t>
            </a:r>
          </a:p>
          <a:p>
            <a:pPr algn="ctr">
              <a:defRPr/>
            </a:pPr>
            <a:r>
              <a:rPr lang="en-US" sz="750" b="1" kern="0" dirty="0">
                <a:solidFill>
                  <a:sysClr val="windowText" lastClr="000000"/>
                </a:solidFill>
              </a:rPr>
              <a:t>Controllers</a:t>
            </a:r>
          </a:p>
        </p:txBody>
      </p:sp>
      <p:sp>
        <p:nvSpPr>
          <p:cNvPr id="490" name="TextBox 489"/>
          <p:cNvSpPr txBox="1"/>
          <p:nvPr/>
        </p:nvSpPr>
        <p:spPr>
          <a:xfrm>
            <a:off x="213001" y="5255968"/>
            <a:ext cx="548548" cy="323165"/>
          </a:xfrm>
          <a:prstGeom prst="rect">
            <a:avLst/>
          </a:prstGeom>
          <a:noFill/>
        </p:spPr>
        <p:txBody>
          <a:bodyPr wrap="none" rtlCol="0">
            <a:spAutoFit/>
          </a:bodyPr>
          <a:lstStyle/>
          <a:p>
            <a:pPr algn="ctr">
              <a:defRPr/>
            </a:pPr>
            <a:r>
              <a:rPr lang="en-US" sz="750" b="1" kern="0" dirty="0">
                <a:solidFill>
                  <a:sysClr val="windowText" lastClr="000000"/>
                </a:solidFill>
              </a:rPr>
              <a:t>Underlay</a:t>
            </a:r>
          </a:p>
          <a:p>
            <a:pPr algn="ctr">
              <a:defRPr/>
            </a:pPr>
            <a:r>
              <a:rPr lang="en-US" sz="750" b="1" kern="0" dirty="0">
                <a:solidFill>
                  <a:sysClr val="windowText" lastClr="000000"/>
                </a:solidFill>
              </a:rPr>
              <a:t>Network</a:t>
            </a:r>
          </a:p>
        </p:txBody>
      </p:sp>
      <p:pic>
        <p:nvPicPr>
          <p:cNvPr id="203" name="Shape 173"/>
          <p:cNvPicPr preferRelativeResize="0"/>
          <p:nvPr/>
        </p:nvPicPr>
        <p:blipFill rotWithShape="1">
          <a:blip r:embed="rId16">
            <a:alphaModFix/>
          </a:blip>
          <a:srcRect/>
          <a:stretch/>
        </p:blipFill>
        <p:spPr>
          <a:xfrm>
            <a:off x="854764" y="2354949"/>
            <a:ext cx="608829" cy="374623"/>
          </a:xfrm>
          <a:prstGeom prst="rect">
            <a:avLst/>
          </a:prstGeom>
          <a:noFill/>
          <a:ln>
            <a:noFill/>
          </a:ln>
        </p:spPr>
      </p:pic>
      <p:pic>
        <p:nvPicPr>
          <p:cNvPr id="7" name="Picture 6"/>
          <p:cNvPicPr>
            <a:picLocks noChangeAspect="1"/>
          </p:cNvPicPr>
          <p:nvPr/>
        </p:nvPicPr>
        <p:blipFill>
          <a:blip r:embed="rId17"/>
          <a:stretch>
            <a:fillRect/>
          </a:stretch>
        </p:blipFill>
        <p:spPr>
          <a:xfrm>
            <a:off x="264740" y="2119711"/>
            <a:ext cx="458293" cy="265037"/>
          </a:xfrm>
          <a:prstGeom prst="rect">
            <a:avLst/>
          </a:prstGeom>
        </p:spPr>
      </p:pic>
      <p:grpSp>
        <p:nvGrpSpPr>
          <p:cNvPr id="13" name="Group 12"/>
          <p:cNvGrpSpPr/>
          <p:nvPr/>
        </p:nvGrpSpPr>
        <p:grpSpPr>
          <a:xfrm>
            <a:off x="751139" y="1648260"/>
            <a:ext cx="3243454" cy="853280"/>
            <a:chOff x="751139" y="1648260"/>
            <a:chExt cx="3243454" cy="853280"/>
          </a:xfrm>
        </p:grpSpPr>
        <p:cxnSp>
          <p:nvCxnSpPr>
            <p:cNvPr id="466" name="Straight Arrow Connector 465"/>
            <p:cNvCxnSpPr/>
            <p:nvPr/>
          </p:nvCxnSpPr>
          <p:spPr>
            <a:xfrm flipH="1" flipV="1">
              <a:off x="1479739" y="2498496"/>
              <a:ext cx="748836" cy="3044"/>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5" name="Straight Arrow Connector 484"/>
            <p:cNvCxnSpPr>
              <a:stCxn id="483" idx="1"/>
            </p:cNvCxnSpPr>
            <p:nvPr/>
          </p:nvCxnSpPr>
          <p:spPr>
            <a:xfrm flipH="1">
              <a:off x="1336874" y="1648260"/>
              <a:ext cx="2657719" cy="740841"/>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a:xfrm>
              <a:off x="751139" y="2279255"/>
              <a:ext cx="349745" cy="115516"/>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3234" y="2035690"/>
            <a:ext cx="732894" cy="207749"/>
          </a:xfrm>
          <a:prstGeom prst="rect">
            <a:avLst/>
          </a:prstGeom>
          <a:noFill/>
        </p:spPr>
        <p:txBody>
          <a:bodyPr wrap="none" rtlCol="0">
            <a:spAutoFit/>
          </a:bodyPr>
          <a:lstStyle/>
          <a:p>
            <a:pPr algn="ctr">
              <a:defRPr/>
            </a:pPr>
            <a:r>
              <a:rPr lang="en-US" sz="750" b="1" kern="0" dirty="0" smtClean="0">
                <a:solidFill>
                  <a:sysClr val="windowText" lastClr="000000"/>
                </a:solidFill>
              </a:rPr>
              <a:t>Service Portal</a:t>
            </a:r>
            <a:endParaRPr lang="en-US" sz="750" b="1" kern="0" dirty="0">
              <a:solidFill>
                <a:sysClr val="windowText" lastClr="000000"/>
              </a:solidFill>
            </a:endParaRPr>
          </a:p>
        </p:txBody>
      </p:sp>
      <p:grpSp>
        <p:nvGrpSpPr>
          <p:cNvPr id="25" name="Group 24"/>
          <p:cNvGrpSpPr/>
          <p:nvPr/>
        </p:nvGrpSpPr>
        <p:grpSpPr>
          <a:xfrm>
            <a:off x="5391096" y="2957455"/>
            <a:ext cx="2464564" cy="975219"/>
            <a:chOff x="5391096" y="2957455"/>
            <a:chExt cx="2464564" cy="975219"/>
          </a:xfrm>
        </p:grpSpPr>
        <p:sp>
          <p:nvSpPr>
            <p:cNvPr id="221" name="TextBox 220"/>
            <p:cNvSpPr txBox="1"/>
            <p:nvPr/>
          </p:nvSpPr>
          <p:spPr>
            <a:xfrm>
              <a:off x="6626932" y="2957455"/>
              <a:ext cx="295274" cy="184666"/>
            </a:xfrm>
            <a:prstGeom prst="rect">
              <a:avLst/>
            </a:prstGeom>
            <a:noFill/>
          </p:spPr>
          <p:txBody>
            <a:bodyPr wrap="none" rtlCol="0">
              <a:spAutoFit/>
            </a:bodyPr>
            <a:lstStyle/>
            <a:p>
              <a:pPr defTabSz="342991"/>
              <a:r>
                <a:rPr lang="en-US" sz="600" b="1" dirty="0">
                  <a:solidFill>
                    <a:srgbClr val="115C84"/>
                  </a:solidFill>
                  <a:latin typeface="Arial"/>
                  <a:ea typeface="ＭＳ Ｐゴシック"/>
                </a:rPr>
                <a:t> L2</a:t>
              </a:r>
            </a:p>
          </p:txBody>
        </p:sp>
        <p:cxnSp>
          <p:nvCxnSpPr>
            <p:cNvPr id="290" name="Straight Connector 289"/>
            <p:cNvCxnSpPr/>
            <p:nvPr/>
          </p:nvCxnSpPr>
          <p:spPr>
            <a:xfrm>
              <a:off x="6181069" y="3603780"/>
              <a:ext cx="1366225"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p:nvCxnSpPr>
          <p:spPr>
            <a:xfrm flipV="1">
              <a:off x="5637892" y="3906006"/>
              <a:ext cx="2096981" cy="1481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2" name="TextBox 321"/>
            <p:cNvSpPr txBox="1"/>
            <p:nvPr/>
          </p:nvSpPr>
          <p:spPr>
            <a:xfrm>
              <a:off x="5391096" y="3748008"/>
              <a:ext cx="274434" cy="184666"/>
            </a:xfrm>
            <a:prstGeom prst="rect">
              <a:avLst/>
            </a:prstGeom>
            <a:noFill/>
          </p:spPr>
          <p:txBody>
            <a:bodyPr wrap="none" rtlCol="0">
              <a:spAutoFit/>
            </a:bodyPr>
            <a:lstStyle/>
            <a:p>
              <a:pPr defTabSz="342991"/>
              <a:r>
                <a:rPr lang="en-US" sz="600" b="1" dirty="0">
                  <a:solidFill>
                    <a:srgbClr val="115C84"/>
                  </a:solidFill>
                  <a:latin typeface="Arial"/>
                  <a:ea typeface="ＭＳ Ｐゴシック"/>
                </a:rPr>
                <a:t>L2</a:t>
              </a:r>
            </a:p>
          </p:txBody>
        </p:sp>
        <p:sp>
          <p:nvSpPr>
            <p:cNvPr id="288" name="TextBox 287"/>
            <p:cNvSpPr txBox="1"/>
            <p:nvPr/>
          </p:nvSpPr>
          <p:spPr>
            <a:xfrm>
              <a:off x="7560386" y="3508064"/>
              <a:ext cx="295274" cy="184666"/>
            </a:xfrm>
            <a:prstGeom prst="rect">
              <a:avLst/>
            </a:prstGeom>
            <a:noFill/>
          </p:spPr>
          <p:txBody>
            <a:bodyPr wrap="none" rtlCol="0">
              <a:spAutoFit/>
            </a:bodyPr>
            <a:lstStyle/>
            <a:p>
              <a:pPr defTabSz="342991"/>
              <a:r>
                <a:rPr lang="en-US" sz="600" b="1" dirty="0">
                  <a:solidFill>
                    <a:srgbClr val="115C84"/>
                  </a:solidFill>
                  <a:latin typeface="Arial"/>
                  <a:ea typeface="ＭＳ Ｐゴシック"/>
                </a:rPr>
                <a:t> L2</a:t>
              </a:r>
            </a:p>
          </p:txBody>
        </p:sp>
        <p:cxnSp>
          <p:nvCxnSpPr>
            <p:cNvPr id="261" name="Straight Connector 260"/>
            <p:cNvCxnSpPr/>
            <p:nvPr/>
          </p:nvCxnSpPr>
          <p:spPr>
            <a:xfrm>
              <a:off x="5923457" y="3312755"/>
              <a:ext cx="1560017"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7116207" y="3139987"/>
              <a:ext cx="295274" cy="184666"/>
            </a:xfrm>
            <a:prstGeom prst="rect">
              <a:avLst/>
            </a:prstGeom>
            <a:noFill/>
          </p:spPr>
          <p:txBody>
            <a:bodyPr wrap="none" rtlCol="0">
              <a:spAutoFit/>
            </a:bodyPr>
            <a:lstStyle/>
            <a:p>
              <a:pPr defTabSz="342991"/>
              <a:r>
                <a:rPr lang="en-US" sz="600" b="1" dirty="0">
                  <a:solidFill>
                    <a:srgbClr val="115C84"/>
                  </a:solidFill>
                  <a:latin typeface="Arial"/>
                  <a:ea typeface="ＭＳ Ｐゴシック"/>
                </a:rPr>
                <a:t> L2</a:t>
              </a:r>
            </a:p>
          </p:txBody>
        </p:sp>
        <p:pic>
          <p:nvPicPr>
            <p:cNvPr id="273" name="Picture 3" descr="C:\Users\Dan\Desktop\vm.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887415" y="3308241"/>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275" name="Picture 3" descr="C:\Users\Dan\Desktop\vm.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614029" y="3305384"/>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277" name="Picture 3" descr="C:\Users\Dan\Desktop\vm.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748047" y="3719294"/>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280" name="Picture 3" descr="C:\Users\Dan\Desktop\vm.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612173" y="3612218"/>
              <a:ext cx="211495" cy="203160"/>
            </a:xfrm>
            <a:prstGeom prst="rect">
              <a:avLst/>
            </a:prstGeom>
            <a:noFill/>
            <a:extLst>
              <a:ext uri="{909E8E84-426E-40dd-AFC4-6F175D3DCCD1}">
                <a14:hiddenFill xmlns:a14="http://schemas.microsoft.com/office/drawing/2010/main">
                  <a:solidFill>
                    <a:srgbClr val="FFFFFF"/>
                  </a:solidFill>
                </a14:hiddenFill>
              </a:ext>
            </a:extLst>
          </p:spPr>
        </p:pic>
        <p:pic>
          <p:nvPicPr>
            <p:cNvPr id="282" name="Picture 3" descr="C:\Users\Dan\Desktop\vm.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921705" y="3604469"/>
              <a:ext cx="211495" cy="203160"/>
            </a:xfrm>
            <a:prstGeom prst="rect">
              <a:avLst/>
            </a:prstGeom>
            <a:noFill/>
            <a:extLst>
              <a:ext uri="{909E8E84-426E-40dd-AFC4-6F175D3DCCD1}">
                <a14:hiddenFill xmlns:a14="http://schemas.microsoft.com/office/drawing/2010/main">
                  <a:solidFill>
                    <a:srgbClr val="FFFFFF"/>
                  </a:solidFill>
                </a14:hiddenFill>
              </a:ext>
            </a:extLst>
          </p:spPr>
        </p:pic>
        <p:cxnSp>
          <p:nvCxnSpPr>
            <p:cNvPr id="225" name="Straight Connector 224"/>
            <p:cNvCxnSpPr/>
            <p:nvPr/>
          </p:nvCxnSpPr>
          <p:spPr>
            <a:xfrm>
              <a:off x="6428432" y="3151479"/>
              <a:ext cx="0" cy="169284"/>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284" name="Picture 283" descr="Router.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261117" y="3103263"/>
              <a:ext cx="334630" cy="169284"/>
            </a:xfrm>
            <a:prstGeom prst="rect">
              <a:avLst/>
            </a:prstGeom>
            <a:effectLst>
              <a:outerShdw blurRad="152400" dist="127000" dir="2700000" algn="tl" rotWithShape="0">
                <a:prstClr val="black">
                  <a:alpha val="40000"/>
                </a:prstClr>
              </a:outerShdw>
            </a:effectLst>
          </p:spPr>
        </p:pic>
        <p:cxnSp>
          <p:nvCxnSpPr>
            <p:cNvPr id="226" name="Straight Connector 225"/>
            <p:cNvCxnSpPr/>
            <p:nvPr/>
          </p:nvCxnSpPr>
          <p:spPr>
            <a:xfrm>
              <a:off x="6069339" y="3318853"/>
              <a:ext cx="1356" cy="592105"/>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286" name="Picture 285" descr="Router.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906094" y="3551159"/>
              <a:ext cx="334630" cy="169284"/>
            </a:xfrm>
            <a:prstGeom prst="rect">
              <a:avLst/>
            </a:prstGeom>
            <a:effectLst>
              <a:outerShdw blurRad="152400" dist="127000" dir="2700000" algn="tl" rotWithShape="0">
                <a:prstClr val="black">
                  <a:alpha val="40000"/>
                </a:prstClr>
              </a:outerShdw>
            </a:effectLst>
          </p:spPr>
        </p:pic>
      </p:grpSp>
      <p:grpSp>
        <p:nvGrpSpPr>
          <p:cNvPr id="26" name="Group 25"/>
          <p:cNvGrpSpPr/>
          <p:nvPr/>
        </p:nvGrpSpPr>
        <p:grpSpPr>
          <a:xfrm>
            <a:off x="2523867" y="2069120"/>
            <a:ext cx="4508860" cy="1684458"/>
            <a:chOff x="2523867" y="2069120"/>
            <a:chExt cx="4508860" cy="1684458"/>
          </a:xfrm>
        </p:grpSpPr>
        <p:sp>
          <p:nvSpPr>
            <p:cNvPr id="463" name="Freeform 462"/>
            <p:cNvSpPr/>
            <p:nvPr/>
          </p:nvSpPr>
          <p:spPr>
            <a:xfrm>
              <a:off x="2523867" y="2185028"/>
              <a:ext cx="3802433" cy="921507"/>
            </a:xfrm>
            <a:custGeom>
              <a:avLst/>
              <a:gdLst>
                <a:gd name="connsiteX0" fmla="*/ 0 w 4482548"/>
                <a:gd name="connsiteY0" fmla="*/ 856656 h 1413247"/>
                <a:gd name="connsiteX1" fmla="*/ 1828800 w 4482548"/>
                <a:gd name="connsiteY1" fmla="*/ 11830 h 1413247"/>
                <a:gd name="connsiteX2" fmla="*/ 4482548 w 4482548"/>
                <a:gd name="connsiteY2" fmla="*/ 1413247 h 1413247"/>
              </a:gdLst>
              <a:ahLst/>
              <a:cxnLst>
                <a:cxn ang="0">
                  <a:pos x="connsiteX0" y="connsiteY0"/>
                </a:cxn>
                <a:cxn ang="0">
                  <a:pos x="connsiteX1" y="connsiteY1"/>
                </a:cxn>
                <a:cxn ang="0">
                  <a:pos x="connsiteX2" y="connsiteY2"/>
                </a:cxn>
              </a:cxnLst>
              <a:rect l="l" t="t" r="r" b="b"/>
              <a:pathLst>
                <a:path w="4482548" h="1413247">
                  <a:moveTo>
                    <a:pt x="0" y="856656"/>
                  </a:moveTo>
                  <a:cubicBezTo>
                    <a:pt x="540854" y="387860"/>
                    <a:pt x="1081709" y="-80935"/>
                    <a:pt x="1828800" y="11830"/>
                  </a:cubicBezTo>
                  <a:cubicBezTo>
                    <a:pt x="2575891" y="104595"/>
                    <a:pt x="3529219" y="758921"/>
                    <a:pt x="4482548" y="1413247"/>
                  </a:cubicBezTo>
                </a:path>
              </a:pathLst>
            </a:custGeom>
            <a:noFill/>
            <a:ln>
              <a:solidFill>
                <a:srgbClr val="C00000"/>
              </a:solidFill>
              <a:prstDash val="dash"/>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4" name="Freeform 73"/>
            <p:cNvSpPr/>
            <p:nvPr/>
          </p:nvSpPr>
          <p:spPr>
            <a:xfrm>
              <a:off x="2579876" y="2425966"/>
              <a:ext cx="3258399" cy="1327612"/>
            </a:xfrm>
            <a:custGeom>
              <a:avLst/>
              <a:gdLst>
                <a:gd name="connsiteX0" fmla="*/ 0 w 4343400"/>
                <a:gd name="connsiteY0" fmla="*/ 293421 h 1525873"/>
                <a:gd name="connsiteX1" fmla="*/ 2315818 w 4343400"/>
                <a:gd name="connsiteY1" fmla="*/ 84700 h 1525873"/>
                <a:gd name="connsiteX2" fmla="*/ 4343400 w 4343400"/>
                <a:gd name="connsiteY2" fmla="*/ 1525873 h 1525873"/>
              </a:gdLst>
              <a:ahLst/>
              <a:cxnLst>
                <a:cxn ang="0">
                  <a:pos x="connsiteX0" y="connsiteY0"/>
                </a:cxn>
                <a:cxn ang="0">
                  <a:pos x="connsiteX1" y="connsiteY1"/>
                </a:cxn>
                <a:cxn ang="0">
                  <a:pos x="connsiteX2" y="connsiteY2"/>
                </a:cxn>
              </a:cxnLst>
              <a:rect l="l" t="t" r="r" b="b"/>
              <a:pathLst>
                <a:path w="4343400" h="1525873">
                  <a:moveTo>
                    <a:pt x="0" y="293421"/>
                  </a:moveTo>
                  <a:cubicBezTo>
                    <a:pt x="795959" y="86356"/>
                    <a:pt x="1591918" y="-120709"/>
                    <a:pt x="2315818" y="84700"/>
                  </a:cubicBezTo>
                  <a:cubicBezTo>
                    <a:pt x="3039718" y="290109"/>
                    <a:pt x="3691559" y="907991"/>
                    <a:pt x="4343400" y="1525873"/>
                  </a:cubicBezTo>
                </a:path>
              </a:pathLst>
            </a:custGeom>
            <a:noFill/>
            <a:ln>
              <a:solidFill>
                <a:srgbClr val="C00000"/>
              </a:solidFill>
              <a:prstDash val="dash"/>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1" name="Freeform 70"/>
            <p:cNvSpPr/>
            <p:nvPr/>
          </p:nvSpPr>
          <p:spPr>
            <a:xfrm>
              <a:off x="2563496" y="2069120"/>
              <a:ext cx="4469231" cy="1042750"/>
            </a:xfrm>
            <a:custGeom>
              <a:avLst/>
              <a:gdLst>
                <a:gd name="connsiteX0" fmla="*/ 0 w 4482548"/>
                <a:gd name="connsiteY0" fmla="*/ 856656 h 1413247"/>
                <a:gd name="connsiteX1" fmla="*/ 1828800 w 4482548"/>
                <a:gd name="connsiteY1" fmla="*/ 11830 h 1413247"/>
                <a:gd name="connsiteX2" fmla="*/ 4482548 w 4482548"/>
                <a:gd name="connsiteY2" fmla="*/ 1413247 h 1413247"/>
              </a:gdLst>
              <a:ahLst/>
              <a:cxnLst>
                <a:cxn ang="0">
                  <a:pos x="connsiteX0" y="connsiteY0"/>
                </a:cxn>
                <a:cxn ang="0">
                  <a:pos x="connsiteX1" y="connsiteY1"/>
                </a:cxn>
                <a:cxn ang="0">
                  <a:pos x="connsiteX2" y="connsiteY2"/>
                </a:cxn>
              </a:cxnLst>
              <a:rect l="l" t="t" r="r" b="b"/>
              <a:pathLst>
                <a:path w="4482548" h="1413247">
                  <a:moveTo>
                    <a:pt x="0" y="856656"/>
                  </a:moveTo>
                  <a:cubicBezTo>
                    <a:pt x="540854" y="387860"/>
                    <a:pt x="1081709" y="-80935"/>
                    <a:pt x="1828800" y="11830"/>
                  </a:cubicBezTo>
                  <a:cubicBezTo>
                    <a:pt x="2575891" y="104595"/>
                    <a:pt x="3529219" y="758921"/>
                    <a:pt x="4482548" y="1413247"/>
                  </a:cubicBezTo>
                </a:path>
              </a:pathLst>
            </a:custGeom>
            <a:noFill/>
            <a:ln>
              <a:solidFill>
                <a:srgbClr val="C00000"/>
              </a:solidFill>
              <a:prstDash val="dash"/>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204" name="Group 203"/>
          <p:cNvGrpSpPr/>
          <p:nvPr/>
        </p:nvGrpSpPr>
        <p:grpSpPr>
          <a:xfrm>
            <a:off x="1998922" y="3047605"/>
            <a:ext cx="726481" cy="576682"/>
            <a:chOff x="2808159" y="3270485"/>
            <a:chExt cx="968388" cy="768709"/>
          </a:xfrm>
        </p:grpSpPr>
        <p:pic>
          <p:nvPicPr>
            <p:cNvPr id="206" name="Picture 20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03600" y="3468156"/>
              <a:ext cx="586029" cy="571038"/>
            </a:xfrm>
            <a:prstGeom prst="rect">
              <a:avLst/>
            </a:prstGeom>
          </p:spPr>
        </p:pic>
        <p:sp>
          <p:nvSpPr>
            <p:cNvPr id="207" name="TextBox 206"/>
            <p:cNvSpPr txBox="1"/>
            <p:nvPr/>
          </p:nvSpPr>
          <p:spPr>
            <a:xfrm>
              <a:off x="2808159" y="3270485"/>
              <a:ext cx="968388" cy="276926"/>
            </a:xfrm>
            <a:prstGeom prst="rect">
              <a:avLst/>
            </a:prstGeom>
            <a:noFill/>
          </p:spPr>
          <p:txBody>
            <a:bodyPr wrap="none" rtlCol="0">
              <a:spAutoFit/>
            </a:bodyPr>
            <a:lstStyle/>
            <a:p>
              <a:pPr>
                <a:defRPr/>
              </a:pPr>
              <a:r>
                <a:rPr lang="en-US" sz="750" b="1" kern="0" dirty="0" smtClean="0">
                  <a:solidFill>
                    <a:sysClr val="windowText" lastClr="000000"/>
                  </a:solidFill>
                </a:rPr>
                <a:t>NSX Manager</a:t>
              </a:r>
              <a:endParaRPr lang="en-US" sz="750" b="1" kern="0" dirty="0">
                <a:solidFill>
                  <a:sysClr val="windowText" lastClr="000000"/>
                </a:solidFill>
              </a:endParaRPr>
            </a:p>
          </p:txBody>
        </p:sp>
      </p:grpSp>
      <p:sp>
        <p:nvSpPr>
          <p:cNvPr id="190" name="Rectangle 189"/>
          <p:cNvSpPr/>
          <p:nvPr/>
        </p:nvSpPr>
        <p:spPr>
          <a:xfrm>
            <a:off x="7892570" y="2042763"/>
            <a:ext cx="1127232" cy="507831"/>
          </a:xfrm>
          <a:prstGeom prst="rect">
            <a:avLst/>
          </a:prstGeom>
        </p:spPr>
        <p:txBody>
          <a:bodyPr wrap="none">
            <a:spAutoFit/>
          </a:bodyPr>
          <a:lstStyle/>
          <a:p>
            <a:r>
              <a:rPr lang="en-US" sz="900" b="1" dirty="0">
                <a:latin typeface="Arial" panose="020B0604020202020204" pitchFamily="34" charset="0"/>
                <a:ea typeface="Times New Roman" panose="02020603050405020304" pitchFamily="18" charset="0"/>
              </a:rPr>
              <a:t>NFV racks of</a:t>
            </a:r>
          </a:p>
          <a:p>
            <a:r>
              <a:rPr lang="en-US" sz="900" b="1" dirty="0" err="1">
                <a:latin typeface="Arial" panose="020B0604020202020204" pitchFamily="34" charset="0"/>
                <a:ea typeface="Times New Roman" panose="02020603050405020304" pitchFamily="18" charset="0"/>
              </a:rPr>
              <a:t>NextGen</a:t>
            </a:r>
            <a:r>
              <a:rPr lang="en-US" sz="900" b="1" dirty="0">
                <a:latin typeface="Arial" panose="020B0604020202020204" pitchFamily="34" charset="0"/>
                <a:ea typeface="Times New Roman" panose="02020603050405020304" pitchFamily="18" charset="0"/>
              </a:rPr>
              <a:t> DCN</a:t>
            </a:r>
          </a:p>
          <a:p>
            <a:r>
              <a:rPr lang="en-US" sz="900" b="1" dirty="0">
                <a:latin typeface="Arial" panose="020B0604020202020204" pitchFamily="34" charset="0"/>
              </a:rPr>
              <a:t>(50% OpenStack)</a:t>
            </a:r>
            <a:endParaRPr lang="en-US" sz="900" dirty="0"/>
          </a:p>
        </p:txBody>
      </p:sp>
      <p:sp>
        <p:nvSpPr>
          <p:cNvPr id="191" name="TextBox 190"/>
          <p:cNvSpPr txBox="1"/>
          <p:nvPr/>
        </p:nvSpPr>
        <p:spPr>
          <a:xfrm>
            <a:off x="922197" y="3366670"/>
            <a:ext cx="354584" cy="207749"/>
          </a:xfrm>
          <a:prstGeom prst="rect">
            <a:avLst/>
          </a:prstGeom>
          <a:noFill/>
        </p:spPr>
        <p:txBody>
          <a:bodyPr wrap="none" rtlCol="0">
            <a:spAutoFit/>
          </a:bodyPr>
          <a:lstStyle/>
          <a:p>
            <a:pPr>
              <a:defRPr/>
            </a:pPr>
            <a:r>
              <a:rPr lang="en-US" sz="750" b="1" kern="0" dirty="0">
                <a:solidFill>
                  <a:sysClr val="windowText" lastClr="000000"/>
                </a:solidFill>
              </a:rPr>
              <a:t> VIO</a:t>
            </a:r>
          </a:p>
        </p:txBody>
      </p:sp>
      <p:pic>
        <p:nvPicPr>
          <p:cNvPr id="192" name="Picture 191"/>
          <p:cNvPicPr>
            <a:picLocks noChangeAspect="1"/>
          </p:cNvPicPr>
          <p:nvPr/>
        </p:nvPicPr>
        <p:blipFill>
          <a:blip r:embed="rId20" cstate="print"/>
          <a:stretch>
            <a:fillRect/>
          </a:stretch>
        </p:blipFill>
        <p:spPr>
          <a:xfrm>
            <a:off x="1200296" y="3289122"/>
            <a:ext cx="440779" cy="440779"/>
          </a:xfrm>
          <a:prstGeom prst="rect">
            <a:avLst/>
          </a:prstGeom>
        </p:spPr>
      </p:pic>
      <p:sp>
        <p:nvSpPr>
          <p:cNvPr id="193" name="Shape 373"/>
          <p:cNvSpPr txBox="1">
            <a:spLocks/>
          </p:cNvSpPr>
          <p:nvPr/>
        </p:nvSpPr>
        <p:spPr>
          <a:xfrm>
            <a:off x="461021" y="355124"/>
            <a:ext cx="8229600" cy="411161"/>
          </a:xfrm>
          <a:prstGeom prst="rect">
            <a:avLst/>
          </a:prstGeom>
          <a:noFill/>
          <a:ln>
            <a:noFill/>
          </a:ln>
        </p:spPr>
        <p:txBody>
          <a:bodyPr lIns="0" tIns="0" rIns="0" bIns="0" anchor="b" anchorCtr="0">
            <a:noAutofit/>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accent6"/>
              </a:buClr>
              <a:buFont typeface="Arial"/>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buSzPct val="25000"/>
            </a:pPr>
            <a:r>
              <a:rPr lang="en-US" sz="2400" b="1" dirty="0">
                <a:solidFill>
                  <a:schemeClr val="bg1"/>
                </a:solidFill>
              </a:rPr>
              <a:t>VIO Workflow (50% OpenStack)</a:t>
            </a:r>
          </a:p>
        </p:txBody>
      </p:sp>
      <p:grpSp>
        <p:nvGrpSpPr>
          <p:cNvPr id="16" name="Group 15"/>
          <p:cNvGrpSpPr/>
          <p:nvPr/>
        </p:nvGrpSpPr>
        <p:grpSpPr>
          <a:xfrm>
            <a:off x="1596587" y="3391658"/>
            <a:ext cx="5670022" cy="1599300"/>
            <a:chOff x="1596587" y="3391658"/>
            <a:chExt cx="5670022" cy="1599300"/>
          </a:xfrm>
        </p:grpSpPr>
        <p:cxnSp>
          <p:nvCxnSpPr>
            <p:cNvPr id="451" name="Straight Arrow Connector 450"/>
            <p:cNvCxnSpPr>
              <a:stCxn id="366" idx="2"/>
              <a:endCxn id="403" idx="0"/>
            </p:cNvCxnSpPr>
            <p:nvPr/>
          </p:nvCxnSpPr>
          <p:spPr>
            <a:xfrm>
              <a:off x="2458596" y="4326256"/>
              <a:ext cx="3668548" cy="664702"/>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Straight Arrow Connector 451"/>
            <p:cNvCxnSpPr>
              <a:endCxn id="411" idx="2"/>
            </p:cNvCxnSpPr>
            <p:nvPr/>
          </p:nvCxnSpPr>
          <p:spPr>
            <a:xfrm>
              <a:off x="2510564" y="4349804"/>
              <a:ext cx="4756044" cy="62018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Straight Arrow Connector 449"/>
            <p:cNvCxnSpPr>
              <a:endCxn id="395" idx="2"/>
            </p:cNvCxnSpPr>
            <p:nvPr/>
          </p:nvCxnSpPr>
          <p:spPr>
            <a:xfrm>
              <a:off x="2458595" y="4343302"/>
              <a:ext cx="2542558" cy="64465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Straight Arrow Connector 452"/>
            <p:cNvCxnSpPr>
              <a:stCxn id="365" idx="2"/>
              <a:endCxn id="394" idx="3"/>
            </p:cNvCxnSpPr>
            <p:nvPr/>
          </p:nvCxnSpPr>
          <p:spPr>
            <a:xfrm>
              <a:off x="3604342" y="3528863"/>
              <a:ext cx="1396812" cy="1202159"/>
            </a:xfrm>
            <a:prstGeom prst="straightConnector1">
              <a:avLst/>
            </a:prstGeom>
            <a:ln>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54" name="Straight Arrow Connector 453"/>
            <p:cNvCxnSpPr>
              <a:stCxn id="365" idx="2"/>
              <a:endCxn id="410" idx="3"/>
            </p:cNvCxnSpPr>
            <p:nvPr/>
          </p:nvCxnSpPr>
          <p:spPr>
            <a:xfrm>
              <a:off x="3604342" y="3528863"/>
              <a:ext cx="3662267" cy="1184199"/>
            </a:xfrm>
            <a:prstGeom prst="straightConnector1">
              <a:avLst/>
            </a:prstGeom>
            <a:ln>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Straight Arrow Connector 454"/>
            <p:cNvCxnSpPr>
              <a:stCxn id="365" idx="2"/>
              <a:endCxn id="401" idx="3"/>
            </p:cNvCxnSpPr>
            <p:nvPr/>
          </p:nvCxnSpPr>
          <p:spPr>
            <a:xfrm>
              <a:off x="3604342" y="3528862"/>
              <a:ext cx="2522801" cy="1194589"/>
            </a:xfrm>
            <a:prstGeom prst="straightConnector1">
              <a:avLst/>
            </a:prstGeom>
            <a:ln>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57" name="Straight Arrow Connector 456"/>
            <p:cNvCxnSpPr/>
            <p:nvPr/>
          </p:nvCxnSpPr>
          <p:spPr>
            <a:xfrm>
              <a:off x="1596587" y="3472186"/>
              <a:ext cx="614087" cy="622144"/>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56" name="Straight Arrow Connector 455"/>
            <p:cNvCxnSpPr>
              <a:endCxn id="365" idx="1"/>
            </p:cNvCxnSpPr>
            <p:nvPr/>
          </p:nvCxnSpPr>
          <p:spPr>
            <a:xfrm>
              <a:off x="1599426" y="3391658"/>
              <a:ext cx="1842538" cy="3257"/>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61758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USERHIDDEN" val="1"/>
</p:tagLst>
</file>

<file path=ppt/tags/tag10.xml><?xml version="1.0" encoding="utf-8"?>
<p:tagLst xmlns:a="http://schemas.openxmlformats.org/drawingml/2006/main" xmlns:r="http://schemas.openxmlformats.org/officeDocument/2006/relationships" xmlns:p="http://schemas.openxmlformats.org/presentationml/2006/main">
  <p:tag name="USERHIDDEN" val="1"/>
</p:tagLst>
</file>

<file path=ppt/tags/tag11.xml><?xml version="1.0" encoding="utf-8"?>
<p:tagLst xmlns:a="http://schemas.openxmlformats.org/drawingml/2006/main" xmlns:r="http://schemas.openxmlformats.org/officeDocument/2006/relationships" xmlns:p="http://schemas.openxmlformats.org/presentationml/2006/main">
  <p:tag name="USERHIDDEN" val="1"/>
</p:tagLst>
</file>

<file path=ppt/tags/tag2.xml><?xml version="1.0" encoding="utf-8"?>
<p:tagLst xmlns:a="http://schemas.openxmlformats.org/drawingml/2006/main" xmlns:r="http://schemas.openxmlformats.org/officeDocument/2006/relationships" xmlns:p="http://schemas.openxmlformats.org/presentationml/2006/main">
  <p:tag name="USERHIDDEN" val="1"/>
</p:tagLst>
</file>

<file path=ppt/tags/tag3.xml><?xml version="1.0" encoding="utf-8"?>
<p:tagLst xmlns:a="http://schemas.openxmlformats.org/drawingml/2006/main" xmlns:r="http://schemas.openxmlformats.org/officeDocument/2006/relationships" xmlns:p="http://schemas.openxmlformats.org/presentationml/2006/main">
  <p:tag name="USERHIDDEN" val="1"/>
</p:tagLst>
</file>

<file path=ppt/tags/tag4.xml><?xml version="1.0" encoding="utf-8"?>
<p:tagLst xmlns:a="http://schemas.openxmlformats.org/drawingml/2006/main" xmlns:r="http://schemas.openxmlformats.org/officeDocument/2006/relationships" xmlns:p="http://schemas.openxmlformats.org/presentationml/2006/main">
  <p:tag name="USERHIDDEN" val="1"/>
</p:tagLst>
</file>

<file path=ppt/tags/tag5.xml><?xml version="1.0" encoding="utf-8"?>
<p:tagLst xmlns:a="http://schemas.openxmlformats.org/drawingml/2006/main" xmlns:r="http://schemas.openxmlformats.org/officeDocument/2006/relationships" xmlns:p="http://schemas.openxmlformats.org/presentationml/2006/main">
  <p:tag name="USERHIDDEN" val="1"/>
</p:tagLst>
</file>

<file path=ppt/tags/tag6.xml><?xml version="1.0" encoding="utf-8"?>
<p:tagLst xmlns:a="http://schemas.openxmlformats.org/drawingml/2006/main" xmlns:r="http://schemas.openxmlformats.org/officeDocument/2006/relationships" xmlns:p="http://schemas.openxmlformats.org/presentationml/2006/main">
  <p:tag name="USERHIDDEN" val="1"/>
</p:tagLst>
</file>

<file path=ppt/tags/tag7.xml><?xml version="1.0" encoding="utf-8"?>
<p:tagLst xmlns:a="http://schemas.openxmlformats.org/drawingml/2006/main" xmlns:r="http://schemas.openxmlformats.org/officeDocument/2006/relationships" xmlns:p="http://schemas.openxmlformats.org/presentationml/2006/main">
  <p:tag name="USERHIDDEN" val="1"/>
</p:tagLst>
</file>

<file path=ppt/tags/tag8.xml><?xml version="1.0" encoding="utf-8"?>
<p:tagLst xmlns:a="http://schemas.openxmlformats.org/drawingml/2006/main" xmlns:r="http://schemas.openxmlformats.org/officeDocument/2006/relationships" xmlns:p="http://schemas.openxmlformats.org/presentationml/2006/main">
  <p:tag name="USERHIDDEN" val="1"/>
</p:tagLst>
</file>

<file path=ppt/tags/tag9.xml><?xml version="1.0" encoding="utf-8"?>
<p:tagLst xmlns:a="http://schemas.openxmlformats.org/drawingml/2006/main" xmlns:r="http://schemas.openxmlformats.org/officeDocument/2006/relationships" xmlns:p="http://schemas.openxmlformats.org/presentationml/2006/main">
  <p:tag name="USERHIDDEN"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628</TotalTime>
  <Words>2729</Words>
  <Application>Microsoft Macintosh PowerPoint</Application>
  <PresentationFormat>On-screen Show (4:3)</PresentationFormat>
  <Paragraphs>663</Paragraphs>
  <Slides>29</Slides>
  <Notes>19</Notes>
  <HiddenSlides>11</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Disaster Recovery by SRM</vt:lpstr>
      <vt:lpstr>PowerPoint Presentation</vt:lpstr>
      <vt:lpstr>New Service Creation</vt:lpstr>
      <vt:lpstr>PowerPoint Presentation</vt:lpstr>
      <vt:lpstr>PowerPoint Presentation</vt:lpstr>
      <vt:lpstr>PowerPoint Presentation</vt:lpstr>
      <vt:lpstr>Monitoring Matrix</vt:lpstr>
      <vt:lpstr>Configuration Management</vt:lpstr>
      <vt:lpstr>Performance Monitoring</vt:lpstr>
      <vt:lpstr>Performance Monitoring</vt:lpstr>
      <vt:lpstr>Fault Management</vt:lpstr>
      <vt:lpstr>Fault Management</vt:lpstr>
      <vt:lpstr>PowerPoint Presentation</vt:lpstr>
      <vt:lpstr>vRealize Operations</vt:lpstr>
      <vt:lpstr>PowerPoint Presentation</vt:lpstr>
      <vt:lpstr>vRealize Integration: Brocade IP Analytics Pack</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 Xian Aw Yong</dc:creator>
  <cp:lastModifiedBy>Sivan</cp:lastModifiedBy>
  <cp:revision>109</cp:revision>
  <dcterms:created xsi:type="dcterms:W3CDTF">2015-12-16T06:53:59Z</dcterms:created>
  <dcterms:modified xsi:type="dcterms:W3CDTF">2015-12-20T12:36:17Z</dcterms:modified>
</cp:coreProperties>
</file>