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79" r:id="rId3"/>
    <p:sldId id="280" r:id="rId4"/>
    <p:sldId id="287" r:id="rId5"/>
    <p:sldId id="281" r:id="rId6"/>
    <p:sldId id="282" r:id="rId7"/>
    <p:sldId id="283" r:id="rId8"/>
    <p:sldId id="284" r:id="rId9"/>
    <p:sldId id="285" r:id="rId10"/>
    <p:sldId id="286" r:id="rId11"/>
    <p:sldId id="278" r:id="rId12"/>
  </p:sldIdLst>
  <p:sldSz cx="9144000" cy="5143500" type="screen16x9"/>
  <p:notesSz cx="6858000" cy="9144000"/>
  <p:embeddedFontLst>
    <p:embeddedFont>
      <p:font typeface="Barlow Light" panose="00000400000000000000" pitchFamily="2"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Raleway Thin" pitchFamily="2" charset="0"/>
      <p:regular r:id="rId24"/>
      <p:bold r:id="rId25"/>
      <p:italic r:id="rId26"/>
      <p:boldItalic r:id="rId27"/>
    </p:embeddedFont>
    <p:embeddedFont>
      <p:font typeface="Tahoma" panose="020B060403050404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9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4" name="Εικόνα 3" descr="Εικόνα που περιέχει κείμενο, τετράγωνο, πληκτρολόγιο&#10;&#10;Περιγραφή που δημιουργήθηκε αυτόματα">
            <a:extLst>
              <a:ext uri="{FF2B5EF4-FFF2-40B4-BE49-F238E27FC236}">
                <a16:creationId xmlns:a16="http://schemas.microsoft.com/office/drawing/2014/main" id="{03BC525A-6095-EE80-4477-29F214375360}"/>
              </a:ext>
            </a:extLst>
          </p:cNvPr>
          <p:cNvPicPr>
            <a:picLocks noChangeAspect="1"/>
          </p:cNvPicPr>
          <p:nvPr/>
        </p:nvPicPr>
        <p:blipFill>
          <a:blip r:embed="rId3"/>
          <a:stretch>
            <a:fillRect/>
          </a:stretch>
        </p:blipFill>
        <p:spPr>
          <a:xfrm>
            <a:off x="5178175" y="1039163"/>
            <a:ext cx="3416753" cy="2629298"/>
          </a:xfrm>
          <a:prstGeom prst="ellipse">
            <a:avLst/>
          </a:prstGeom>
          <a:ln>
            <a:noFill/>
          </a:ln>
          <a:effectLst>
            <a:softEdge rad="112500"/>
          </a:effectLst>
        </p:spPr>
      </p:pic>
      <p:sp>
        <p:nvSpPr>
          <p:cNvPr id="338" name="Google Shape;338;p12"/>
          <p:cNvSpPr txBox="1">
            <a:spLocks noGrp="1"/>
          </p:cNvSpPr>
          <p:nvPr>
            <p:ph type="ctrTitle"/>
          </p:nvPr>
        </p:nvSpPr>
        <p:spPr>
          <a:xfrm>
            <a:off x="918593" y="1827854"/>
            <a:ext cx="4259582" cy="14701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l-GR" sz="2400" i="1" dirty="0">
                <a:latin typeface="Times New Roman" panose="02020603050405020304" pitchFamily="18" charset="0"/>
                <a:cs typeface="Times New Roman" panose="02020603050405020304" pitchFamily="18" charset="0"/>
              </a:rPr>
              <a:t>Επίλυση </a:t>
            </a:r>
            <a:r>
              <a:rPr lang="en-US" sz="2400" i="1" dirty="0">
                <a:latin typeface="Times New Roman" panose="02020603050405020304" pitchFamily="18" charset="0"/>
                <a:cs typeface="Times New Roman" panose="02020603050405020304" pitchFamily="18" charset="0"/>
              </a:rPr>
              <a:t>Sudoku </a:t>
            </a:r>
            <a:r>
              <a:rPr lang="el-GR" sz="2400" i="1" dirty="0">
                <a:latin typeface="Times New Roman" panose="02020603050405020304" pitchFamily="18" charset="0"/>
                <a:cs typeface="Times New Roman" panose="02020603050405020304" pitchFamily="18" charset="0"/>
              </a:rPr>
              <a:t>με τη χρήση Γραμμικού Προγραμματισμού</a:t>
            </a:r>
            <a:endParaRPr sz="24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1130" y="4085364"/>
            <a:ext cx="3841740" cy="646331"/>
          </a:xfrm>
          <a:prstGeom prst="rect">
            <a:avLst/>
          </a:prstGeom>
          <a:noFill/>
        </p:spPr>
        <p:txBody>
          <a:bodyPr wrap="square" rtlCol="0">
            <a:spAutoFit/>
          </a:bodyPr>
          <a:lstStyle/>
          <a:p>
            <a:r>
              <a:rPr lang="el-GR" sz="1800" dirty="0">
                <a:solidFill>
                  <a:srgbClr val="3A3F50"/>
                </a:solidFill>
                <a:latin typeface="Times New Roman" panose="02020603050405020304" pitchFamily="18" charset="0"/>
                <a:ea typeface="Tahoma" panose="020B0604030504040204" pitchFamily="34" charset="0"/>
                <a:cs typeface="Times New Roman" panose="02020603050405020304" pitchFamily="18" charset="0"/>
              </a:rPr>
              <a:t>Γιαννακάκης Αναστάσιος 1072905</a:t>
            </a:r>
            <a:br>
              <a:rPr lang="el-GR" sz="1800" dirty="0">
                <a:solidFill>
                  <a:srgbClr val="3A3F50"/>
                </a:solidFill>
                <a:latin typeface="Times New Roman" panose="02020603050405020304" pitchFamily="18" charset="0"/>
                <a:ea typeface="Tahoma" panose="020B0604030504040204" pitchFamily="34" charset="0"/>
                <a:cs typeface="Times New Roman" panose="02020603050405020304" pitchFamily="18" charset="0"/>
              </a:rPr>
            </a:br>
            <a:endParaRPr lang="en-US" sz="1800" dirty="0">
              <a:solidFill>
                <a:srgbClr val="3A3F50"/>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79CC32-9685-B16C-60E2-0FFB2999158E}"/>
              </a:ext>
            </a:extLst>
          </p:cNvPr>
          <p:cNvSpPr>
            <a:spLocks noGrp="1"/>
          </p:cNvSpPr>
          <p:nvPr>
            <p:ph type="title"/>
          </p:nvPr>
        </p:nvSpPr>
        <p:spPr>
          <a:xfrm>
            <a:off x="457200" y="605600"/>
            <a:ext cx="6065520" cy="552640"/>
          </a:xfrm>
        </p:spPr>
        <p:txBody>
          <a:bodyPr/>
          <a:lstStyle/>
          <a:p>
            <a:r>
              <a:rPr lang="el-GR" sz="3600" dirty="0">
                <a:latin typeface="Times New Roman" panose="02020603050405020304" pitchFamily="18" charset="0"/>
                <a:cs typeface="Times New Roman" panose="02020603050405020304" pitchFamily="18" charset="0"/>
              </a:rPr>
              <a:t>Σύγκριση Μεθόδων</a:t>
            </a:r>
            <a:endParaRPr lang="en-US" sz="3600" dirty="0"/>
          </a:p>
        </p:txBody>
      </p:sp>
      <p:sp>
        <p:nvSpPr>
          <p:cNvPr id="3" name="Θέση κειμένου 2">
            <a:extLst>
              <a:ext uri="{FF2B5EF4-FFF2-40B4-BE49-F238E27FC236}">
                <a16:creationId xmlns:a16="http://schemas.microsoft.com/office/drawing/2014/main" id="{05BAFB00-3779-CB37-40DA-1F0722B6D427}"/>
              </a:ext>
            </a:extLst>
          </p:cNvPr>
          <p:cNvSpPr>
            <a:spLocks noGrp="1"/>
          </p:cNvSpPr>
          <p:nvPr>
            <p:ph type="body" idx="1"/>
          </p:nvPr>
        </p:nvSpPr>
        <p:spPr>
          <a:xfrm>
            <a:off x="242641" y="1295502"/>
            <a:ext cx="8406384" cy="3454074"/>
          </a:xfrm>
        </p:spPr>
        <p:txBody>
          <a:bodyPr/>
          <a:lstStyle/>
          <a:p>
            <a:r>
              <a:rPr lang="en-US" b="1" dirty="0">
                <a:latin typeface="Times New Roman" panose="02020603050405020304" pitchFamily="18" charset="0"/>
                <a:cs typeface="Times New Roman" panose="02020603050405020304" pitchFamily="18" charset="0"/>
              </a:rPr>
              <a:t>COIN-OR (CBC) </a:t>
            </a:r>
          </a:p>
          <a:p>
            <a:pPr lvl="1"/>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Ισχύς βελτιστοποίησης, χειρισμός περιορισμών, εγγυήσεις βελτιστοποίησης, επεκτασιμότητα, ενσωμάτωση και ευελιξία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l-GR" sz="1800" dirty="0">
                <a:effectLst/>
                <a:latin typeface="Times New Roman" panose="02020603050405020304" pitchFamily="18" charset="0"/>
                <a:ea typeface="Calibri" panose="020F0502020204030204" pitchFamily="34" charset="0"/>
              </a:rPr>
              <a:t> </a:t>
            </a:r>
            <a:r>
              <a:rPr lang="en-US" b="1" dirty="0">
                <a:latin typeface="Times New Roman" panose="02020603050405020304" pitchFamily="18" charset="0"/>
                <a:cs typeface="Times New Roman" panose="02020603050405020304" pitchFamily="18" charset="0"/>
              </a:rPr>
              <a:t>GLPK </a:t>
            </a:r>
            <a:endParaRPr lang="el-GR" b="1" dirty="0">
              <a:latin typeface="Times New Roman" panose="02020603050405020304" pitchFamily="18" charset="0"/>
              <a:cs typeface="Times New Roman" panose="02020603050405020304" pitchFamily="18" charset="0"/>
            </a:endParaRPr>
          </a:p>
          <a:p>
            <a:pPr lvl="1"/>
            <a:r>
              <a:rPr lang="el-GR" sz="1800" dirty="0">
                <a:latin typeface="Times New Roman" panose="02020603050405020304" pitchFamily="18" charset="0"/>
                <a:cs typeface="Times New Roman" panose="02020603050405020304" pitchFamily="18" charset="0"/>
              </a:rPr>
              <a:t>Απλός και εύκολος στη χρήση, ιδανικός για </a:t>
            </a:r>
            <a:r>
              <a:rPr lang="en-US" sz="1800" dirty="0">
                <a:latin typeface="Times New Roman" panose="02020603050405020304" pitchFamily="18" charset="0"/>
                <a:cs typeface="Times New Roman" panose="02020603050405020304" pitchFamily="18" charset="0"/>
              </a:rPr>
              <a:t>Sudoku 9x9. </a:t>
            </a:r>
            <a:r>
              <a:rPr lang="el-GR" sz="1800" dirty="0">
                <a:latin typeface="Times New Roman" panose="02020603050405020304" pitchFamily="18" charset="0"/>
                <a:cs typeface="Times New Roman" panose="02020603050405020304" pitchFamily="18" charset="0"/>
              </a:rPr>
              <a:t>Μηδενική διαφορά στην απόδοση και στην ταχύτητα από τους άλλους 2.</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ea typeface="Calibri" panose="020F0502020204030204" pitchFamily="34" charset="0"/>
              </a:rPr>
              <a:t>CPLEX</a:t>
            </a:r>
          </a:p>
          <a:p>
            <a:pPr lvl="1"/>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Για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Sudoku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μεγάλης κλίμακας, όπου η απόδοση είναι κρίσιμος παράγοντας. </a:t>
            </a:r>
            <a:r>
              <a:rPr lang="el-GR" sz="1800" dirty="0">
                <a:latin typeface="Times New Roman" panose="02020603050405020304" pitchFamily="18" charset="0"/>
                <a:ea typeface="Calibri" panose="020F0502020204030204" pitchFamily="34" charset="0"/>
                <a:cs typeface="Times New Roman" panose="02020603050405020304" pitchFamily="18" charset="0"/>
              </a:rPr>
              <a:t>Για μικρότερα προβλήματα είναι υπερβολικός.</a:t>
            </a:r>
            <a:endParaRPr lang="en-US" sz="1800" b="1" dirty="0">
              <a:latin typeface="Times New Roman" panose="02020603050405020304" pitchFamily="18" charset="0"/>
              <a:cs typeface="Times New Roman" panose="02020603050405020304" pitchFamily="18" charset="0"/>
            </a:endParaRPr>
          </a:p>
          <a:p>
            <a:endParaRPr lang="en-US" b="1" dirty="0"/>
          </a:p>
          <a:p>
            <a:endParaRPr lang="en-US" dirty="0"/>
          </a:p>
        </p:txBody>
      </p:sp>
      <p:sp>
        <p:nvSpPr>
          <p:cNvPr id="4" name="Θέση αριθμού διαφάνειας 3">
            <a:extLst>
              <a:ext uri="{FF2B5EF4-FFF2-40B4-BE49-F238E27FC236}">
                <a16:creationId xmlns:a16="http://schemas.microsoft.com/office/drawing/2014/main" id="{8448A1B3-C5CC-495B-0E56-7C00D1E95A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206013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223" name="Google Shape;2223;p34"/>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sz="3200" dirty="0">
                <a:latin typeface="+mj-lt"/>
                <a:ea typeface="Tahoma" panose="020B0604030504040204" pitchFamily="34" charset="0"/>
                <a:cs typeface="Tahoma" panose="020B0604030504040204" pitchFamily="34" charset="0"/>
              </a:rPr>
              <a:t>Ευχαριστώ για τον χρόνο σας</a:t>
            </a:r>
            <a:br>
              <a:rPr lang="el-GR" dirty="0">
                <a:latin typeface="+mj-lt"/>
                <a:ea typeface="Tahoma" panose="020B0604030504040204" pitchFamily="34" charset="0"/>
                <a:cs typeface="Tahoma" panose="020B0604030504040204" pitchFamily="34" charset="0"/>
              </a:rPr>
            </a:br>
            <a:endParaRPr dirty="0">
              <a:latin typeface="Tahoma" panose="020B0604030504040204" pitchFamily="34" charset="0"/>
              <a:ea typeface="Tahoma" panose="020B0604030504040204" pitchFamily="34" charset="0"/>
              <a:cs typeface="Tahoma" panose="020B0604030504040204" pitchFamily="34" charset="0"/>
            </a:endParaRPr>
          </a:p>
        </p:txBody>
      </p:sp>
      <p:sp>
        <p:nvSpPr>
          <p:cNvPr id="4" name="Text Placeholder 3">
            <a:extLst>
              <a:ext uri="{FF2B5EF4-FFF2-40B4-BE49-F238E27FC236}">
                <a16:creationId xmlns:a16="http://schemas.microsoft.com/office/drawing/2014/main" id="{AD873BFE-9059-4613-9919-0EA4DEE1E2CB}"/>
              </a:ext>
            </a:extLst>
          </p:cNvPr>
          <p:cNvSpPr>
            <a:spLocks noGrp="1"/>
          </p:cNvSpPr>
          <p:nvPr>
            <p:ph type="body" idx="1"/>
          </p:nvPr>
        </p:nvSpPr>
        <p:spPr>
          <a:xfrm>
            <a:off x="266063" y="1603040"/>
            <a:ext cx="5640900" cy="2394955"/>
          </a:xfrm>
        </p:spPr>
        <p:txBody>
          <a:bodyPr/>
          <a:lstStyle/>
          <a:p>
            <a:pPr marL="114300" indent="0">
              <a:buNone/>
            </a:pPr>
            <a:r>
              <a:rPr lang="el-GR" sz="3200" dirty="0">
                <a:solidFill>
                  <a:srgbClr val="00B0F0"/>
                </a:solidFill>
                <a:latin typeface="Tahoma" panose="020B0604030504040204" pitchFamily="34" charset="0"/>
                <a:ea typeface="Tahoma" panose="020B0604030504040204" pitchFamily="34" charset="0"/>
                <a:cs typeface="Tahoma" panose="020B0604030504040204" pitchFamily="34" charset="0"/>
              </a:rPr>
              <a:t>Ερωτήσεις ;;</a:t>
            </a:r>
          </a:p>
          <a:p>
            <a:pPr marL="114300" indent="0">
              <a:buNone/>
            </a:pPr>
            <a:r>
              <a:rPr lang="el-GR" sz="3200" dirty="0">
                <a:solidFill>
                  <a:schemeClr val="tx1"/>
                </a:solidFill>
                <a:latin typeface="Calibri Light" panose="020F0302020204030204" pitchFamily="34" charset="0"/>
                <a:ea typeface="Tahoma" panose="020B0604030504040204" pitchFamily="34" charset="0"/>
                <a:cs typeface="Calibri Light" panose="020F0302020204030204" pitchFamily="34" charset="0"/>
              </a:rPr>
              <a:t>Μπορείτε να με βρείτε:</a:t>
            </a:r>
          </a:p>
          <a:p>
            <a:r>
              <a:rPr lang="en-US" sz="3200" dirty="0">
                <a:solidFill>
                  <a:schemeClr val="tx1"/>
                </a:solidFill>
                <a:latin typeface="Calibri Light" panose="020F0302020204030204" pitchFamily="34" charset="0"/>
                <a:ea typeface="Tahoma" panose="020B0604030504040204" pitchFamily="34" charset="0"/>
                <a:cs typeface="Calibri Light" panose="020F0302020204030204" pitchFamily="34" charset="0"/>
              </a:rPr>
              <a:t>up1072905@upnet.gr</a:t>
            </a:r>
          </a:p>
        </p:txBody>
      </p:sp>
      <p:sp>
        <p:nvSpPr>
          <p:cNvPr id="2076" name="Google Shape;2076;p3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dirty="0"/>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DAB065-3458-9F39-C3F8-7E6BE14405A5}"/>
              </a:ext>
            </a:extLst>
          </p:cNvPr>
          <p:cNvSpPr>
            <a:spLocks noGrp="1"/>
          </p:cNvSpPr>
          <p:nvPr>
            <p:ph type="title"/>
          </p:nvPr>
        </p:nvSpPr>
        <p:spPr/>
        <p:txBody>
          <a:bodyPr/>
          <a:lstStyle/>
          <a:p>
            <a:r>
              <a:rPr lang="el-GR" sz="3600" dirty="0">
                <a:latin typeface="Times New Roman" panose="02020603050405020304" pitchFamily="18" charset="0"/>
                <a:cs typeface="Times New Roman" panose="02020603050405020304" pitchFamily="18" charset="0"/>
              </a:rPr>
              <a:t>Μοντελοποίηση</a:t>
            </a:r>
            <a:endParaRPr lang="en-US" sz="3600" dirty="0">
              <a:latin typeface="Times New Roman" panose="02020603050405020304" pitchFamily="18" charset="0"/>
              <a:cs typeface="Times New Roman" panose="02020603050405020304" pitchFamily="18" charset="0"/>
            </a:endParaRPr>
          </a:p>
        </p:txBody>
      </p:sp>
      <p:sp>
        <p:nvSpPr>
          <p:cNvPr id="3" name="Θέση κειμένου 2">
            <a:extLst>
              <a:ext uri="{FF2B5EF4-FFF2-40B4-BE49-F238E27FC236}">
                <a16:creationId xmlns:a16="http://schemas.microsoft.com/office/drawing/2014/main" id="{4DE72E96-4944-7F6E-DA3F-65938D63A771}"/>
              </a:ext>
            </a:extLst>
          </p:cNvPr>
          <p:cNvSpPr>
            <a:spLocks noGrp="1"/>
          </p:cNvSpPr>
          <p:nvPr>
            <p:ph type="body" idx="1"/>
          </p:nvPr>
        </p:nvSpPr>
        <p:spPr>
          <a:xfrm>
            <a:off x="308225" y="1192164"/>
            <a:ext cx="8378575" cy="3678886"/>
          </a:xfrm>
        </p:spPr>
        <p:txBody>
          <a:bodyPr/>
          <a:lstStyle/>
          <a:p>
            <a:r>
              <a:rPr lang="el-GR" dirty="0">
                <a:latin typeface="Times New Roman" panose="02020603050405020304" pitchFamily="18" charset="0"/>
                <a:cs typeface="Times New Roman" panose="02020603050405020304" pitchFamily="18" charset="0"/>
              </a:rPr>
              <a:t>Μεταβλητές</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απόφασης: </a:t>
            </a:r>
          </a:p>
          <a:p>
            <a:pPr lvl="1"/>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Έχουμε μια μεταβλητή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a:t>
            </a: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vars</a:t>
            </a: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column</a:t>
            </a: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στην οποία αναθέτουμε τη σειρά, τη στήλη και τέλος την τιμή που έχει (1-9). Η μεταβλητή αυτή μπορεί να λάβει δυαδική τιμή 0 ή 1, όπου το 1 υποδηλώνει ότι το ψηφίο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τοποθετείται στη θέση (i, j) του πλέγματος Sudoku και το 0 υποδηλώνει ότι δεν τοποθετείται.</a:t>
            </a:r>
            <a:endParaRPr lang="el-GR" dirty="0">
              <a:latin typeface="Times New Roman" panose="02020603050405020304" pitchFamily="18" charset="0"/>
              <a:cs typeface="Times New Roman" panose="02020603050405020304" pitchFamily="18" charset="0"/>
            </a:endParaRPr>
          </a:p>
          <a:p>
            <a:pPr>
              <a:lnSpc>
                <a:spcPct val="107000"/>
              </a:lnSpc>
              <a:spcAft>
                <a:spcPts val="800"/>
              </a:spcAft>
            </a:pPr>
            <a:r>
              <a:rPr lang="el-GR" dirty="0">
                <a:latin typeface="Times New Roman" panose="02020603050405020304" pitchFamily="18" charset="0"/>
                <a:cs typeface="Times New Roman" panose="02020603050405020304" pitchFamily="18" charset="0"/>
              </a:rPr>
              <a:t>Αντικειμενική συνάρτηση: </a:t>
            </a:r>
          </a:p>
          <a:p>
            <a:pPr lvl="1">
              <a:spcBef>
                <a:spcPts val="10"/>
              </a:spcBef>
            </a:pPr>
            <a:r>
              <a:rPr lang="el-GR" sz="1800" dirty="0">
                <a:effectLst/>
                <a:latin typeface="Times New Roman" panose="02020603050405020304" pitchFamily="18" charset="0"/>
                <a:ea typeface="Times New Roman" panose="02020603050405020304" pitchFamily="18" charset="0"/>
              </a:rPr>
              <a:t>Η αντικειμενική συνάρτηση στη συγκεκριμένη περίπτωση για κάθε είδος </a:t>
            </a:r>
            <a:r>
              <a:rPr lang="en-US" sz="1800" dirty="0">
                <a:effectLst/>
                <a:latin typeface="Times New Roman" panose="02020603050405020304" pitchFamily="18" charset="0"/>
                <a:ea typeface="Times New Roman" panose="02020603050405020304" pitchFamily="18" charset="0"/>
              </a:rPr>
              <a:t>Sudoku</a:t>
            </a:r>
            <a:r>
              <a:rPr lang="el-GR" sz="1800" dirty="0">
                <a:effectLst/>
                <a:latin typeface="Times New Roman" panose="02020603050405020304" pitchFamily="18" charset="0"/>
                <a:ea typeface="Times New Roman" panose="02020603050405020304" pitchFamily="18" charset="0"/>
              </a:rPr>
              <a:t>, παραμένει ίδια</a:t>
            </a:r>
            <a:r>
              <a:rPr lang="en-US" sz="1800" dirty="0">
                <a:effectLst/>
                <a:latin typeface="Times New Roman" panose="02020603050405020304" pitchFamily="18" charset="0"/>
                <a:ea typeface="Times New Roman" panose="02020603050405020304" pitchFamily="18" charset="0"/>
              </a:rPr>
              <a:t> (0)</a:t>
            </a:r>
            <a:r>
              <a:rPr lang="el-GR" sz="1800" dirty="0">
                <a:effectLst/>
                <a:latin typeface="Times New Roman" panose="02020603050405020304" pitchFamily="18" charset="0"/>
                <a:ea typeface="Times New Roman" panose="02020603050405020304" pitchFamily="18" charset="0"/>
              </a:rPr>
              <a:t> και χωρίς ουσία, καθώς το πρόβλημα μας δεν χρειάζεται μεγιστοποίηση ή ελαχιστοποίηση, αλλά απλά </a:t>
            </a:r>
            <a:r>
              <a:rPr lang="el-GR" sz="1800" dirty="0">
                <a:latin typeface="Times New Roman" panose="02020603050405020304" pitchFamily="18" charset="0"/>
                <a:ea typeface="Times New Roman" panose="02020603050405020304" pitchFamily="18" charset="0"/>
              </a:rPr>
              <a:t>μας ενδιαφέρει οποιοσδήποτε συνδυασμός των μεταβλητών που θα ικανοποιεί τους περιορισμούς μας</a:t>
            </a:r>
            <a:r>
              <a:rPr lang="el-GR"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p:txBody>
      </p:sp>
      <p:sp>
        <p:nvSpPr>
          <p:cNvPr id="4" name="Θέση αριθμού διαφάνειας 3">
            <a:extLst>
              <a:ext uri="{FF2B5EF4-FFF2-40B4-BE49-F238E27FC236}">
                <a16:creationId xmlns:a16="http://schemas.microsoft.com/office/drawing/2014/main" id="{9172EF75-D22C-B0D8-E7FA-162852EDEC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extLst>
      <p:ext uri="{BB962C8B-B14F-4D97-AF65-F5344CB8AC3E}">
        <p14:creationId xmlns:p14="http://schemas.microsoft.com/office/powerpoint/2010/main" val="414924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5A77AFE-20F3-8BF8-85B0-C9E2DEE601B5}"/>
              </a:ext>
            </a:extLst>
          </p:cNvPr>
          <p:cNvSpPr>
            <a:spLocks noGrp="1"/>
          </p:cNvSpPr>
          <p:nvPr>
            <p:ph type="title"/>
          </p:nvPr>
        </p:nvSpPr>
        <p:spPr/>
        <p:txBody>
          <a:bodyPr/>
          <a:lstStyle/>
          <a:p>
            <a:r>
              <a:rPr lang="el-GR" sz="3600" dirty="0">
                <a:latin typeface="Times New Roman" panose="02020603050405020304" pitchFamily="18" charset="0"/>
                <a:cs typeface="Times New Roman" panose="02020603050405020304" pitchFamily="18" charset="0"/>
              </a:rPr>
              <a:t>Μοντελοποίηση</a:t>
            </a:r>
            <a:endParaRPr lang="en-US" sz="3600" dirty="0"/>
          </a:p>
        </p:txBody>
      </p:sp>
      <p:sp>
        <p:nvSpPr>
          <p:cNvPr id="3" name="Θέση κειμένου 2">
            <a:extLst>
              <a:ext uri="{FF2B5EF4-FFF2-40B4-BE49-F238E27FC236}">
                <a16:creationId xmlns:a16="http://schemas.microsoft.com/office/drawing/2014/main" id="{4A8DA9A4-C6F9-0BCD-B3C6-C1D1A8BEC2C7}"/>
              </a:ext>
            </a:extLst>
          </p:cNvPr>
          <p:cNvSpPr>
            <a:spLocks noGrp="1"/>
          </p:cNvSpPr>
          <p:nvPr>
            <p:ph type="body" idx="1"/>
          </p:nvPr>
        </p:nvSpPr>
        <p:spPr>
          <a:xfrm>
            <a:off x="457200" y="1268068"/>
            <a:ext cx="7248144" cy="3368682"/>
          </a:xfrm>
        </p:spPr>
        <p:txBody>
          <a:bodyPr/>
          <a:lstStyle/>
          <a:p>
            <a:r>
              <a:rPr lang="el-GR" dirty="0">
                <a:latin typeface="Times New Roman" panose="02020603050405020304" pitchFamily="18" charset="0"/>
                <a:cs typeface="Times New Roman" panose="02020603050405020304" pitchFamily="18" charset="0"/>
              </a:rPr>
              <a:t>Βασικοί Περιορισμοί:</a:t>
            </a:r>
          </a:p>
          <a:p>
            <a:pPr lvl="1">
              <a:lnSpc>
                <a:spcPct val="107000"/>
              </a:lnSpc>
              <a:spcAft>
                <a:spcPts val="800"/>
              </a:spcAft>
            </a:pP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Κάθε κελί μπορεί να περιέχει μόνο έναν αριθμό.</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Κάθε αριθμός μπορεί να εμφανίζεται μόνο μία φορά σε κάθε γραμμή.</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Κάθε αριθμός μπορεί να εμφανιστεί μόνο μία φορά σε κάθε στήλη.</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Κάθε αριθμός μπορεί να εμφανιστεί μόνο μία φορά σε κάθε 3</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x3 </a:t>
            </a: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πλαίσιο.</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l-G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Οι αρχικές τιμές πρέπει να τηρούνται για όλα τα κελιά όπου η τιμή τους δεν είναι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Θέση αριθμού διαφάνειας 3">
            <a:extLst>
              <a:ext uri="{FF2B5EF4-FFF2-40B4-BE49-F238E27FC236}">
                <a16:creationId xmlns:a16="http://schemas.microsoft.com/office/drawing/2014/main" id="{6FFF5A4F-111E-A785-6B38-F572C2BCAA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25504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1BDF65-649B-2D5E-CB45-8B185869D0A5}"/>
              </a:ext>
            </a:extLst>
          </p:cNvPr>
          <p:cNvSpPr>
            <a:spLocks noGrp="1"/>
          </p:cNvSpPr>
          <p:nvPr>
            <p:ph type="title"/>
          </p:nvPr>
        </p:nvSpPr>
        <p:spPr/>
        <p:txBody>
          <a:bodyPr/>
          <a:lstStyle/>
          <a:p>
            <a:r>
              <a:rPr lang="el-GR" sz="3600" dirty="0">
                <a:latin typeface="Times New Roman" panose="02020603050405020304" pitchFamily="18" charset="0"/>
                <a:cs typeface="Times New Roman" panose="02020603050405020304" pitchFamily="18" charset="0"/>
              </a:rPr>
              <a:t>Παράδειγμα συχνής γραμμής στον κώδικα</a:t>
            </a:r>
            <a:endParaRPr lang="en-US" sz="3600" dirty="0">
              <a:latin typeface="Times New Roman" panose="02020603050405020304" pitchFamily="18" charset="0"/>
              <a:cs typeface="Times New Roman" panose="02020603050405020304" pitchFamily="18" charset="0"/>
            </a:endParaRPr>
          </a:p>
        </p:txBody>
      </p:sp>
      <p:sp>
        <p:nvSpPr>
          <p:cNvPr id="3" name="Θέση κειμένου 2">
            <a:extLst>
              <a:ext uri="{FF2B5EF4-FFF2-40B4-BE49-F238E27FC236}">
                <a16:creationId xmlns:a16="http://schemas.microsoft.com/office/drawing/2014/main" id="{AFAF5D41-496D-72ED-0064-8520BAE90444}"/>
              </a:ext>
            </a:extLst>
          </p:cNvPr>
          <p:cNvSpPr>
            <a:spLocks noGrp="1"/>
          </p:cNvSpPr>
          <p:nvPr>
            <p:ph type="body" idx="1"/>
          </p:nvPr>
        </p:nvSpPr>
        <p:spPr>
          <a:xfrm>
            <a:off x="457200" y="2749718"/>
            <a:ext cx="7412804" cy="2640900"/>
          </a:xfrm>
        </p:spPr>
        <p:txBody>
          <a:bodyPr/>
          <a:lstStyle/>
          <a:p>
            <a:r>
              <a:rPr lang="el-GR" sz="1800" dirty="0">
                <a:latin typeface="Times New Roman" panose="02020603050405020304" pitchFamily="18" charset="0"/>
                <a:cs typeface="Times New Roman" panose="02020603050405020304" pitchFamily="18" charset="0"/>
              </a:rPr>
              <a:t>Δεδομένου ότι υπάρχουν 9 μεταβλητές για κάθε τετράγωνο, είναι σημαντικό να διευκρινιστεί ότι μόνο μία ακριβώς από αυτές μπορεί να πάρει την τιμή "1" (και οι υπόλοιπες είναι "0"). Επομένως, ο παρακάτω κώδικας έχει ως εξής: για κάθε ένα από τα 81 τετράγωνα, το άθροισμα και των 9 μεταβλητών (κάθε μία από τις οποίες αντιπροσωπεύει μια τιμή που θα μπορούσε να υπάρχει) που αφορούν το συγκεκριμένο τετράγωνο πρέπει να ισούται με 1.</a:t>
            </a:r>
            <a:endParaRPr lang="en-US" sz="1800" dirty="0">
              <a:latin typeface="Times New Roman" panose="02020603050405020304" pitchFamily="18" charset="0"/>
              <a:cs typeface="Times New Roman" panose="02020603050405020304" pitchFamily="18" charset="0"/>
            </a:endParaRPr>
          </a:p>
        </p:txBody>
      </p:sp>
      <p:sp>
        <p:nvSpPr>
          <p:cNvPr id="4" name="Θέση αριθμού διαφάνειας 3">
            <a:extLst>
              <a:ext uri="{FF2B5EF4-FFF2-40B4-BE49-F238E27FC236}">
                <a16:creationId xmlns:a16="http://schemas.microsoft.com/office/drawing/2014/main" id="{A94B7899-3BAC-671A-E703-48E1CC3402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pic>
        <p:nvPicPr>
          <p:cNvPr id="8" name="Εικόνα 7">
            <a:extLst>
              <a:ext uri="{FF2B5EF4-FFF2-40B4-BE49-F238E27FC236}">
                <a16:creationId xmlns:a16="http://schemas.microsoft.com/office/drawing/2014/main" id="{CDD822F9-E712-F199-24F5-B0E049A6FBD8}"/>
              </a:ext>
            </a:extLst>
          </p:cNvPr>
          <p:cNvPicPr>
            <a:picLocks noChangeAspect="1"/>
          </p:cNvPicPr>
          <p:nvPr/>
        </p:nvPicPr>
        <p:blipFill>
          <a:blip r:embed="rId2"/>
          <a:stretch>
            <a:fillRect/>
          </a:stretch>
        </p:blipFill>
        <p:spPr>
          <a:xfrm>
            <a:off x="457200" y="1688300"/>
            <a:ext cx="8239125" cy="1009650"/>
          </a:xfrm>
          <a:prstGeom prst="rect">
            <a:avLst/>
          </a:prstGeom>
        </p:spPr>
      </p:pic>
    </p:spTree>
    <p:extLst>
      <p:ext uri="{BB962C8B-B14F-4D97-AF65-F5344CB8AC3E}">
        <p14:creationId xmlns:p14="http://schemas.microsoft.com/office/powerpoint/2010/main" val="146583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974E96A-B3F7-17A6-DC29-456548CD9932}"/>
              </a:ext>
            </a:extLst>
          </p:cNvPr>
          <p:cNvSpPr>
            <a:spLocks noGrp="1"/>
          </p:cNvSpPr>
          <p:nvPr>
            <p:ph type="title"/>
          </p:nvPr>
        </p:nvSpPr>
        <p:spPr/>
        <p:txBody>
          <a:bodyPr/>
          <a:lstStyle/>
          <a:p>
            <a:r>
              <a:rPr lang="el-GR" sz="3600" dirty="0">
                <a:latin typeface="Times New Roman" panose="02020603050405020304" pitchFamily="18" charset="0"/>
                <a:cs typeface="Times New Roman" panose="02020603050405020304" pitchFamily="18" charset="0"/>
              </a:rPr>
              <a:t>Είδη </a:t>
            </a:r>
            <a:r>
              <a:rPr lang="en-US" sz="3600" dirty="0">
                <a:latin typeface="Times New Roman" panose="02020603050405020304" pitchFamily="18" charset="0"/>
                <a:cs typeface="Times New Roman" panose="02020603050405020304" pitchFamily="18" charset="0"/>
              </a:rPr>
              <a:t>Sudoku </a:t>
            </a:r>
            <a:r>
              <a:rPr lang="el-GR" sz="3600" dirty="0">
                <a:latin typeface="Times New Roman" panose="02020603050405020304" pitchFamily="18" charset="0"/>
                <a:cs typeface="Times New Roman" panose="02020603050405020304" pitchFamily="18" charset="0"/>
              </a:rPr>
              <a:t>που αναλύθηκαν</a:t>
            </a:r>
            <a:endParaRPr lang="en-US" sz="3600" dirty="0"/>
          </a:p>
        </p:txBody>
      </p:sp>
      <p:sp>
        <p:nvSpPr>
          <p:cNvPr id="3" name="Θέση κειμένου 2">
            <a:extLst>
              <a:ext uri="{FF2B5EF4-FFF2-40B4-BE49-F238E27FC236}">
                <a16:creationId xmlns:a16="http://schemas.microsoft.com/office/drawing/2014/main" id="{1ABE39BE-596A-ADAB-3009-549C63AECF74}"/>
              </a:ext>
            </a:extLst>
          </p:cNvPr>
          <p:cNvSpPr>
            <a:spLocks noGrp="1"/>
          </p:cNvSpPr>
          <p:nvPr>
            <p:ph type="body" idx="1"/>
          </p:nvPr>
        </p:nvSpPr>
        <p:spPr>
          <a:xfrm>
            <a:off x="457200" y="1146950"/>
            <a:ext cx="6060621" cy="3936492"/>
          </a:xfrm>
        </p:spPr>
        <p:txBody>
          <a:bodyPr numCol="1" spcCol="180000"/>
          <a:lstStyle/>
          <a:p>
            <a:r>
              <a:rPr lang="en-US" b="1" dirty="0">
                <a:latin typeface="Times New Roman" panose="02020603050405020304" pitchFamily="18" charset="0"/>
                <a:cs typeface="Times New Roman" panose="02020603050405020304" pitchFamily="18" charset="0"/>
              </a:rPr>
              <a:t>Normal Sudoku</a:t>
            </a:r>
          </a:p>
          <a:p>
            <a:pPr lvl="1"/>
            <a:r>
              <a:rPr lang="el-GR" dirty="0">
                <a:latin typeface="Times New Roman" panose="02020603050405020304" pitchFamily="18" charset="0"/>
                <a:cs typeface="Times New Roman" panose="02020603050405020304" pitchFamily="18" charset="0"/>
              </a:rPr>
              <a:t>Το οποίο υπακούει στους περιορισμούς που προαναφέραμε</a:t>
            </a:r>
          </a:p>
          <a:p>
            <a:r>
              <a:rPr lang="en-US" b="1" dirty="0">
                <a:latin typeface="Times New Roman" panose="02020603050405020304" pitchFamily="18" charset="0"/>
                <a:cs typeface="Times New Roman" panose="02020603050405020304" pitchFamily="18" charset="0"/>
              </a:rPr>
              <a:t>Sudoku X</a:t>
            </a:r>
          </a:p>
          <a:p>
            <a:pPr lvl="1"/>
            <a:r>
              <a:rPr lang="en-US" sz="1800" dirty="0">
                <a:effectLst/>
                <a:latin typeface="Times New Roman" panose="02020603050405020304" pitchFamily="18" charset="0"/>
                <a:ea typeface="Calibri" panose="020F0502020204030204" pitchFamily="34" charset="0"/>
              </a:rPr>
              <a:t>O</a:t>
            </a:r>
            <a:r>
              <a:rPr lang="el-GR" sz="1800" dirty="0">
                <a:effectLst/>
                <a:latin typeface="Times New Roman" panose="02020603050405020304" pitchFamily="18" charset="0"/>
                <a:ea typeface="Calibri" panose="020F0502020204030204" pitchFamily="34" charset="0"/>
              </a:rPr>
              <a:t>ι δύο μεγάλες διαγώνιες του πίνακα πρέπει επίσης να περιέχουν κάθε ψηφίο από το 1 έως το 9 ακριβώς μία φορά</a:t>
            </a:r>
            <a:endParaRPr lang="en-US" sz="1800"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Times New Roman" panose="02020603050405020304" pitchFamily="18" charset="0"/>
              </a:rPr>
              <a:t>Four Square Sudoku</a:t>
            </a:r>
            <a:endParaRPr lang="en-US" sz="1800" dirty="0">
              <a:effectLst/>
              <a:latin typeface="Times New Roman" panose="02020603050405020304" pitchFamily="18" charset="0"/>
              <a:ea typeface="Times New Roman" panose="02020603050405020304" pitchFamily="18" charset="0"/>
            </a:endParaRPr>
          </a:p>
          <a:p>
            <a:pPr lvl="1"/>
            <a:r>
              <a:rPr lang="el-GR" sz="1800" dirty="0">
                <a:effectLst/>
                <a:latin typeface="Times New Roman" panose="02020603050405020304" pitchFamily="18" charset="0"/>
                <a:ea typeface="Calibri" panose="020F0502020204030204" pitchFamily="34" charset="0"/>
              </a:rPr>
              <a:t>Υπάρχουν 4 σκιασμένες περιοχές 3 × 3 </a:t>
            </a:r>
            <a:r>
              <a:rPr lang="el-GR" sz="1800" dirty="0">
                <a:latin typeface="Times New Roman" panose="02020603050405020304" pitchFamily="18" charset="0"/>
                <a:ea typeface="Calibri" panose="020F0502020204030204" pitchFamily="34" charset="0"/>
              </a:rPr>
              <a:t>όπου </a:t>
            </a:r>
            <a:r>
              <a:rPr lang="el-GR" sz="1800" dirty="0">
                <a:effectLst/>
                <a:latin typeface="Times New Roman" panose="02020603050405020304" pitchFamily="18" charset="0"/>
                <a:ea typeface="Calibri" panose="020F0502020204030204" pitchFamily="34" charset="0"/>
              </a:rPr>
              <a:t>κάθε σκιασμένη περιοχή πρέπει επίσης να περιέχει κάθε ψηφίο από το 1 έως το 9 ακριβώς μία φορά</a:t>
            </a:r>
            <a:endParaRPr lang="en-US" dirty="0">
              <a:latin typeface="Times New Roman" panose="02020603050405020304" pitchFamily="18" charset="0"/>
              <a:cs typeface="Times New Roman" panose="02020603050405020304" pitchFamily="18" charset="0"/>
            </a:endParaRPr>
          </a:p>
          <a:p>
            <a:pPr lvl="2"/>
            <a:endParaRPr lang="el-GR" dirty="0">
              <a:latin typeface="Times New Roman" panose="02020603050405020304" pitchFamily="18" charset="0"/>
              <a:cs typeface="Times New Roman" panose="02020603050405020304" pitchFamily="18" charset="0"/>
            </a:endParaRPr>
          </a:p>
          <a:p>
            <a:pPr lvl="2"/>
            <a:endParaRPr lang="el-GR" dirty="0">
              <a:latin typeface="Times New Roman" panose="02020603050405020304" pitchFamily="18" charset="0"/>
              <a:cs typeface="Times New Roman" panose="02020603050405020304" pitchFamily="18" charset="0"/>
            </a:endParaRPr>
          </a:p>
        </p:txBody>
      </p:sp>
      <p:sp>
        <p:nvSpPr>
          <p:cNvPr id="4" name="Θέση αριθμού διαφάνειας 3">
            <a:extLst>
              <a:ext uri="{FF2B5EF4-FFF2-40B4-BE49-F238E27FC236}">
                <a16:creationId xmlns:a16="http://schemas.microsoft.com/office/drawing/2014/main" id="{4245152B-C73D-A4EB-6CD5-099A594C07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pic>
        <p:nvPicPr>
          <p:cNvPr id="5" name="Εικόνα 4">
            <a:extLst>
              <a:ext uri="{FF2B5EF4-FFF2-40B4-BE49-F238E27FC236}">
                <a16:creationId xmlns:a16="http://schemas.microsoft.com/office/drawing/2014/main" id="{77514B4C-7645-C6DA-8D6A-7712A6275A7C}"/>
              </a:ext>
            </a:extLst>
          </p:cNvPr>
          <p:cNvPicPr>
            <a:picLocks noChangeAspect="1"/>
          </p:cNvPicPr>
          <p:nvPr/>
        </p:nvPicPr>
        <p:blipFill rotWithShape="1">
          <a:blip r:embed="rId2">
            <a:extLst>
              <a:ext uri="{28A0092B-C50C-407E-A947-70E740481C1C}">
                <a14:useLocalDpi xmlns:a14="http://schemas.microsoft.com/office/drawing/2010/main" val="0"/>
              </a:ext>
            </a:extLst>
          </a:blip>
          <a:srcRect l="10121" t="639" r="9671" b="14383"/>
          <a:stretch/>
        </p:blipFill>
        <p:spPr>
          <a:xfrm>
            <a:off x="6632447" y="1261578"/>
            <a:ext cx="1894657" cy="1950721"/>
          </a:xfrm>
          <a:prstGeom prst="rect">
            <a:avLst/>
          </a:prstGeom>
        </p:spPr>
      </p:pic>
      <p:pic>
        <p:nvPicPr>
          <p:cNvPr id="6" name="Εικόνα 5">
            <a:extLst>
              <a:ext uri="{FF2B5EF4-FFF2-40B4-BE49-F238E27FC236}">
                <a16:creationId xmlns:a16="http://schemas.microsoft.com/office/drawing/2014/main" id="{272FFB6D-EF69-1D14-93D3-386F51780C98}"/>
              </a:ext>
            </a:extLst>
          </p:cNvPr>
          <p:cNvPicPr>
            <a:picLocks noChangeAspect="1"/>
          </p:cNvPicPr>
          <p:nvPr/>
        </p:nvPicPr>
        <p:blipFill rotWithShape="1">
          <a:blip r:embed="rId3">
            <a:extLst>
              <a:ext uri="{28A0092B-C50C-407E-A947-70E740481C1C}">
                <a14:useLocalDpi xmlns:a14="http://schemas.microsoft.com/office/drawing/2010/main" val="0"/>
              </a:ext>
            </a:extLst>
          </a:blip>
          <a:srcRect l="19981" t="2401" r="18579" b="13120"/>
          <a:stretch/>
        </p:blipFill>
        <p:spPr>
          <a:xfrm>
            <a:off x="6632447" y="3212299"/>
            <a:ext cx="1901952" cy="1931201"/>
          </a:xfrm>
          <a:prstGeom prst="rect">
            <a:avLst/>
          </a:prstGeom>
        </p:spPr>
      </p:pic>
    </p:spTree>
    <p:extLst>
      <p:ext uri="{BB962C8B-B14F-4D97-AF65-F5344CB8AC3E}">
        <p14:creationId xmlns:p14="http://schemas.microsoft.com/office/powerpoint/2010/main" val="181912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D96B5B-D397-9E93-31C3-D9AC4985829E}"/>
              </a:ext>
            </a:extLst>
          </p:cNvPr>
          <p:cNvSpPr>
            <a:spLocks noGrp="1"/>
          </p:cNvSpPr>
          <p:nvPr>
            <p:ph type="title"/>
          </p:nvPr>
        </p:nvSpPr>
        <p:spPr>
          <a:xfrm>
            <a:off x="457200" y="601335"/>
            <a:ext cx="6906768" cy="590430"/>
          </a:xfrm>
        </p:spPr>
        <p:txBody>
          <a:bodyPr/>
          <a:lstStyle/>
          <a:p>
            <a:r>
              <a:rPr lang="el-GR" sz="3600" dirty="0">
                <a:latin typeface="Times New Roman" panose="02020603050405020304" pitchFamily="18" charset="0"/>
                <a:cs typeface="Times New Roman" panose="02020603050405020304" pitchFamily="18" charset="0"/>
              </a:rPr>
              <a:t>Είδη </a:t>
            </a:r>
            <a:r>
              <a:rPr lang="en-US" sz="3600" dirty="0">
                <a:latin typeface="Times New Roman" panose="02020603050405020304" pitchFamily="18" charset="0"/>
                <a:cs typeface="Times New Roman" panose="02020603050405020304" pitchFamily="18" charset="0"/>
              </a:rPr>
              <a:t>Sudoku </a:t>
            </a:r>
            <a:r>
              <a:rPr lang="el-GR" sz="3600" dirty="0">
                <a:latin typeface="Times New Roman" panose="02020603050405020304" pitchFamily="18" charset="0"/>
                <a:cs typeface="Times New Roman" panose="02020603050405020304" pitchFamily="18" charset="0"/>
              </a:rPr>
              <a:t>που αναλύθηκαν</a:t>
            </a:r>
            <a:endParaRPr lang="en-US" sz="3600" dirty="0"/>
          </a:p>
        </p:txBody>
      </p:sp>
      <p:sp>
        <p:nvSpPr>
          <p:cNvPr id="3" name="Θέση κειμένου 2">
            <a:extLst>
              <a:ext uri="{FF2B5EF4-FFF2-40B4-BE49-F238E27FC236}">
                <a16:creationId xmlns:a16="http://schemas.microsoft.com/office/drawing/2014/main" id="{1FCDF237-F3E5-F1E5-3F05-CF99EAF7BC08}"/>
              </a:ext>
            </a:extLst>
          </p:cNvPr>
          <p:cNvSpPr>
            <a:spLocks noGrp="1"/>
          </p:cNvSpPr>
          <p:nvPr>
            <p:ph type="body" idx="1"/>
          </p:nvPr>
        </p:nvSpPr>
        <p:spPr>
          <a:xfrm>
            <a:off x="457200" y="1256434"/>
            <a:ext cx="6175248" cy="2865120"/>
          </a:xfrm>
        </p:spPr>
        <p:txBody>
          <a:bodyPr/>
          <a:lstStyle/>
          <a:p>
            <a:r>
              <a:rPr lang="en-US" b="1" dirty="0">
                <a:latin typeface="Times New Roman" panose="02020603050405020304" pitchFamily="18" charset="0"/>
                <a:cs typeface="Times New Roman" panose="02020603050405020304" pitchFamily="18" charset="0"/>
              </a:rPr>
              <a:t>Four Pyramids Sudoku</a:t>
            </a:r>
          </a:p>
          <a:p>
            <a:pPr lvl="1"/>
            <a:r>
              <a:rPr lang="el-GR" sz="1800" dirty="0">
                <a:latin typeface="Times New Roman" panose="02020603050405020304" pitchFamily="18" charset="0"/>
                <a:ea typeface="Calibri" panose="020F0502020204030204" pitchFamily="34" charset="0"/>
              </a:rPr>
              <a:t>Τ</a:t>
            </a:r>
            <a:r>
              <a:rPr lang="el-GR" sz="1800" dirty="0">
                <a:effectLst/>
                <a:latin typeface="Times New Roman" panose="02020603050405020304" pitchFamily="18" charset="0"/>
                <a:ea typeface="Calibri" panose="020F0502020204030204" pitchFamily="34" charset="0"/>
              </a:rPr>
              <a:t>έσσερις σκιασμένες περιοχές σαν πυραμίδες, όπου πρέπει να διασφαλιστεί ότι κάθε σκιασμένη περιοχή περιέχει ακριβώς ένα από κάθε ψηφίο από το 1 έως το 9 </a:t>
            </a:r>
            <a:endParaRPr lang="en-US" sz="1800" dirty="0">
              <a:effectLst/>
              <a:latin typeface="Times New Roman" panose="02020603050405020304" pitchFamily="18" charset="0"/>
              <a:ea typeface="Calibri" panose="020F0502020204030204" pitchFamily="34" charset="0"/>
            </a:endParaRPr>
          </a:p>
          <a:p>
            <a:r>
              <a:rPr lang="en-US" b="1" dirty="0">
                <a:latin typeface="Times New Roman" panose="02020603050405020304" pitchFamily="18" charset="0"/>
                <a:cs typeface="Times New Roman" panose="02020603050405020304" pitchFamily="18" charset="0"/>
              </a:rPr>
              <a:t>Position Sudoku </a:t>
            </a:r>
          </a:p>
          <a:p>
            <a:pPr lvl="1"/>
            <a:r>
              <a:rPr lang="el-GR" sz="1800" dirty="0">
                <a:latin typeface="Times New Roman" panose="02020603050405020304" pitchFamily="18" charset="0"/>
                <a:ea typeface="Calibri" panose="020F0502020204030204" pitchFamily="34" charset="0"/>
              </a:rPr>
              <a:t>Α</a:t>
            </a:r>
            <a:r>
              <a:rPr lang="el-GR" sz="1800" dirty="0">
                <a:effectLst/>
                <a:latin typeface="Times New Roman" panose="02020603050405020304" pitchFamily="18" charset="0"/>
                <a:ea typeface="Calibri" panose="020F0502020204030204" pitchFamily="34" charset="0"/>
              </a:rPr>
              <a:t>κριβώς ένα από κάθε ψηφίο από το 1 έως το 9 πρέπει να περιέχεται στα πάνω αριστερά τετράγωνα και των εννέα 3 × 3 υποπλεγμάτων, ακριβώς ένα από κάθε ψηφίο να περιέχεται στα πάνω μεσαία τετράγωνα όλων των υποπλεγμάτων, και ούτω καθεξής. </a:t>
            </a:r>
            <a:endParaRPr lang="el-GR" dirty="0">
              <a:latin typeface="Times New Roman" panose="02020603050405020304" pitchFamily="18" charset="0"/>
              <a:cs typeface="Times New Roman" panose="02020603050405020304" pitchFamily="18" charset="0"/>
            </a:endParaRPr>
          </a:p>
          <a:p>
            <a:pPr lvl="2"/>
            <a:endParaRPr lang="el-GR" dirty="0">
              <a:latin typeface="Times New Roman" panose="02020603050405020304" pitchFamily="18" charset="0"/>
              <a:cs typeface="Times New Roman" panose="02020603050405020304" pitchFamily="18" charset="0"/>
            </a:endParaRPr>
          </a:p>
          <a:p>
            <a:endParaRPr lang="en-US" dirty="0"/>
          </a:p>
        </p:txBody>
      </p:sp>
      <p:sp>
        <p:nvSpPr>
          <p:cNvPr id="4" name="Θέση αριθμού διαφάνειας 3">
            <a:extLst>
              <a:ext uri="{FF2B5EF4-FFF2-40B4-BE49-F238E27FC236}">
                <a16:creationId xmlns:a16="http://schemas.microsoft.com/office/drawing/2014/main" id="{08C7E82B-577A-242B-4D13-9BBC4F44EE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pic>
        <p:nvPicPr>
          <p:cNvPr id="5" name="Εικόνα 4">
            <a:extLst>
              <a:ext uri="{FF2B5EF4-FFF2-40B4-BE49-F238E27FC236}">
                <a16:creationId xmlns:a16="http://schemas.microsoft.com/office/drawing/2014/main" id="{67861E0C-376B-9E93-A709-2F44761F2CDD}"/>
              </a:ext>
            </a:extLst>
          </p:cNvPr>
          <p:cNvPicPr>
            <a:picLocks noChangeAspect="1"/>
          </p:cNvPicPr>
          <p:nvPr/>
        </p:nvPicPr>
        <p:blipFill rotWithShape="1">
          <a:blip r:embed="rId2">
            <a:extLst>
              <a:ext uri="{28A0092B-C50C-407E-A947-70E740481C1C}">
                <a14:useLocalDpi xmlns:a14="http://schemas.microsoft.com/office/drawing/2010/main" val="0"/>
              </a:ext>
            </a:extLst>
          </a:blip>
          <a:srcRect t="1215" r="3089" b="33427"/>
          <a:stretch/>
        </p:blipFill>
        <p:spPr>
          <a:xfrm>
            <a:off x="6812075" y="3221340"/>
            <a:ext cx="1966165" cy="1649710"/>
          </a:xfrm>
          <a:prstGeom prst="rect">
            <a:avLst/>
          </a:prstGeom>
        </p:spPr>
      </p:pic>
      <p:pic>
        <p:nvPicPr>
          <p:cNvPr id="6" name="Εικόνα 5">
            <a:extLst>
              <a:ext uri="{FF2B5EF4-FFF2-40B4-BE49-F238E27FC236}">
                <a16:creationId xmlns:a16="http://schemas.microsoft.com/office/drawing/2014/main" id="{0E08D81E-3199-BEC8-61EE-9F579E7F8798}"/>
              </a:ext>
            </a:extLst>
          </p:cNvPr>
          <p:cNvPicPr>
            <a:picLocks noChangeAspect="1"/>
          </p:cNvPicPr>
          <p:nvPr/>
        </p:nvPicPr>
        <p:blipFill rotWithShape="1">
          <a:blip r:embed="rId3">
            <a:extLst>
              <a:ext uri="{28A0092B-C50C-407E-A947-70E740481C1C}">
                <a14:useLocalDpi xmlns:a14="http://schemas.microsoft.com/office/drawing/2010/main" val="0"/>
              </a:ext>
            </a:extLst>
          </a:blip>
          <a:srcRect l="21219" r="21219" b="15106"/>
          <a:stretch/>
        </p:blipFill>
        <p:spPr>
          <a:xfrm>
            <a:off x="6925056" y="1256434"/>
            <a:ext cx="1853184" cy="1900237"/>
          </a:xfrm>
          <a:prstGeom prst="rect">
            <a:avLst/>
          </a:prstGeom>
        </p:spPr>
      </p:pic>
    </p:spTree>
    <p:extLst>
      <p:ext uri="{BB962C8B-B14F-4D97-AF65-F5344CB8AC3E}">
        <p14:creationId xmlns:p14="http://schemas.microsoft.com/office/powerpoint/2010/main" val="292720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CE72A8C-24B8-B8EC-628D-99A61F48C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216" y="175170"/>
            <a:ext cx="3005709" cy="1294223"/>
          </a:xfrm>
          <a:prstGeom prst="rect">
            <a:avLst/>
          </a:prstGeom>
          <a:noFill/>
          <a:extLst>
            <a:ext uri="{909E8E84-426E-40DD-AFC4-6F175D3DCCD1}">
              <a14:hiddenFill xmlns:a14="http://schemas.microsoft.com/office/drawing/2010/main">
                <a:solidFill>
                  <a:srgbClr val="FFFFFF"/>
                </a:solidFill>
              </a14:hiddenFill>
            </a:ext>
          </a:extLst>
        </p:spPr>
      </p:pic>
      <p:pic>
        <p:nvPicPr>
          <p:cNvPr id="6" name="Εικόνα 5">
            <a:extLst>
              <a:ext uri="{FF2B5EF4-FFF2-40B4-BE49-F238E27FC236}">
                <a16:creationId xmlns:a16="http://schemas.microsoft.com/office/drawing/2014/main" id="{B3940CB5-EEEF-E615-2DC2-8D7392292CC8}"/>
              </a:ext>
            </a:extLst>
          </p:cNvPr>
          <p:cNvPicPr>
            <a:picLocks noChangeAspect="1"/>
          </p:cNvPicPr>
          <p:nvPr/>
        </p:nvPicPr>
        <p:blipFill>
          <a:blip r:embed="rId3"/>
          <a:stretch>
            <a:fillRect/>
          </a:stretch>
        </p:blipFill>
        <p:spPr>
          <a:xfrm>
            <a:off x="6876433" y="2603448"/>
            <a:ext cx="2229492" cy="2141320"/>
          </a:xfrm>
          <a:prstGeom prst="rect">
            <a:avLst/>
          </a:prstGeom>
        </p:spPr>
      </p:pic>
      <p:sp>
        <p:nvSpPr>
          <p:cNvPr id="2" name="Τίτλος 1">
            <a:extLst>
              <a:ext uri="{FF2B5EF4-FFF2-40B4-BE49-F238E27FC236}">
                <a16:creationId xmlns:a16="http://schemas.microsoft.com/office/drawing/2014/main" id="{213D88C8-409A-BC28-6EA2-1935BCF9F8D4}"/>
              </a:ext>
            </a:extLst>
          </p:cNvPr>
          <p:cNvSpPr>
            <a:spLocks noGrp="1"/>
          </p:cNvSpPr>
          <p:nvPr>
            <p:ph type="title"/>
          </p:nvPr>
        </p:nvSpPr>
        <p:spPr/>
        <p:txBody>
          <a:bodyPr/>
          <a:lstStyle/>
          <a:p>
            <a:r>
              <a:rPr lang="el-GR" sz="3600" dirty="0">
                <a:latin typeface="Times New Roman" panose="02020603050405020304" pitchFamily="18" charset="0"/>
                <a:cs typeface="Times New Roman" panose="02020603050405020304" pitchFamily="18" charset="0"/>
              </a:rPr>
              <a:t>Τρόποι επίλυσης</a:t>
            </a:r>
            <a:endParaRPr lang="en-US" sz="3600" dirty="0"/>
          </a:p>
        </p:txBody>
      </p:sp>
      <p:sp>
        <p:nvSpPr>
          <p:cNvPr id="3" name="Θέση κειμένου 2">
            <a:extLst>
              <a:ext uri="{FF2B5EF4-FFF2-40B4-BE49-F238E27FC236}">
                <a16:creationId xmlns:a16="http://schemas.microsoft.com/office/drawing/2014/main" id="{9AAE878D-EAEE-8278-4BF7-A876E95C5E46}"/>
              </a:ext>
            </a:extLst>
          </p:cNvPr>
          <p:cNvSpPr>
            <a:spLocks noGrp="1"/>
          </p:cNvSpPr>
          <p:nvPr>
            <p:ph type="body" idx="1"/>
          </p:nvPr>
        </p:nvSpPr>
        <p:spPr>
          <a:xfrm>
            <a:off x="0" y="1167402"/>
            <a:ext cx="7274103" cy="3976098"/>
          </a:xfrm>
        </p:spPr>
        <p:txBody>
          <a:bodyPr/>
          <a:lstStyle/>
          <a:p>
            <a:r>
              <a:rPr lang="en-US" b="1" dirty="0">
                <a:latin typeface="Times New Roman" panose="02020603050405020304" pitchFamily="18" charset="0"/>
                <a:cs typeface="Times New Roman" panose="02020603050405020304" pitchFamily="18" charset="0"/>
              </a:rPr>
              <a:t>Backtracking</a:t>
            </a:r>
          </a:p>
          <a:p>
            <a:pPr lvl="1"/>
            <a:r>
              <a:rPr lang="el-GR" sz="1600" dirty="0">
                <a:latin typeface="Times New Roman" panose="02020603050405020304" pitchFamily="18" charset="0"/>
                <a:ea typeface="Calibri" panose="020F0502020204030204" pitchFamily="34" charset="0"/>
              </a:rPr>
              <a:t>Δ</a:t>
            </a:r>
            <a:r>
              <a:rPr lang="el-GR" sz="1600" dirty="0">
                <a:effectLst/>
                <a:latin typeface="Times New Roman" panose="02020603050405020304" pitchFamily="18" charset="0"/>
                <a:ea typeface="Calibri" panose="020F0502020204030204" pitchFamily="34" charset="0"/>
              </a:rPr>
              <a:t>οκιμάζονται μία προς μία όλες οι πιθανές τιμές για ένα κενό κελί, και αν μια τιμή παραβιάζει κάποιον από τους περιορισμούς, να γίνεται επιστροφή στο προηγούμενο κελί και να δοκιμάζεται μια διαφορετική τιμή μέχρι να γεμίσουν όλα τα κελιά με έγκυρες τιμές.</a:t>
            </a:r>
            <a:r>
              <a:rPr lang="en-US" sz="1600" b="1" dirty="0">
                <a:latin typeface="Times New Roman" panose="02020603050405020304" pitchFamily="18" charset="0"/>
                <a:cs typeface="Times New Roman" panose="02020603050405020304" pitchFamily="18" charset="0"/>
              </a:rPr>
              <a:t> </a:t>
            </a:r>
            <a:endParaRPr lang="el-GR" sz="16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X-Wing Method</a:t>
            </a:r>
          </a:p>
          <a:p>
            <a:pPr lvl="1"/>
            <a:r>
              <a:rPr lang="el-GR" sz="1600" dirty="0">
                <a:latin typeface="Times New Roman" panose="02020603050405020304" pitchFamily="18" charset="0"/>
                <a:ea typeface="Calibri" panose="020F0502020204030204" pitchFamily="34" charset="0"/>
              </a:rPr>
              <a:t>Η μέθοδος X-Wing βοηθά στον εντοπισμό και την εξάλειψη υποψήφιων αριθμών αξιοποιώντας το μοτίβο δύο σειρών/στηλών με τις ίδιες δύο υποψήφιες θέσεις για έναν συγκεκριμένο αριθμό. Αναγνωρίζοντας και αξιοποιώντας αυτό το μοτίβο, συμπεραίνουμε ότι ο αριθμός πρέπει να εμφανίζεται στις ίδιες δύο θέσεις στις άλλες δύο γραμμές/στήλες, επιτρέποντας την εξάλειψη υποψηφίων σε σχετικά κελιά</a:t>
            </a:r>
            <a:r>
              <a:rPr lang="el-GR" sz="1800" dirty="0">
                <a:latin typeface="Times New Roman" panose="02020603050405020304" pitchFamily="18" charset="0"/>
                <a:ea typeface="Calibri" panose="020F0502020204030204" pitchFamily="34" charset="0"/>
              </a:rPr>
              <a:t>.</a:t>
            </a:r>
            <a:endParaRPr lang="en-US" dirty="0"/>
          </a:p>
        </p:txBody>
      </p:sp>
      <p:sp>
        <p:nvSpPr>
          <p:cNvPr id="4" name="Θέση αριθμού διαφάνειας 3">
            <a:extLst>
              <a:ext uri="{FF2B5EF4-FFF2-40B4-BE49-F238E27FC236}">
                <a16:creationId xmlns:a16="http://schemas.microsoft.com/office/drawing/2014/main" id="{1DAFCDBF-E703-E594-472A-F84E255E4D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27727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ABCD970-B601-424C-1F7C-E3FD80C731E2}"/>
              </a:ext>
            </a:extLst>
          </p:cNvPr>
          <p:cNvSpPr>
            <a:spLocks noGrp="1"/>
          </p:cNvSpPr>
          <p:nvPr>
            <p:ph type="title"/>
          </p:nvPr>
        </p:nvSpPr>
        <p:spPr/>
        <p:txBody>
          <a:bodyPr/>
          <a:lstStyle/>
          <a:p>
            <a:r>
              <a:rPr lang="el-GR" sz="3600" dirty="0">
                <a:latin typeface="Times New Roman" panose="02020603050405020304" pitchFamily="18" charset="0"/>
                <a:cs typeface="Times New Roman" panose="02020603050405020304" pitchFamily="18" charset="0"/>
              </a:rPr>
              <a:t>Τρόποι επίλυσης</a:t>
            </a:r>
            <a:endParaRPr lang="en-US" sz="3600" dirty="0"/>
          </a:p>
        </p:txBody>
      </p:sp>
      <p:sp>
        <p:nvSpPr>
          <p:cNvPr id="3" name="Θέση κειμένου 2">
            <a:extLst>
              <a:ext uri="{FF2B5EF4-FFF2-40B4-BE49-F238E27FC236}">
                <a16:creationId xmlns:a16="http://schemas.microsoft.com/office/drawing/2014/main" id="{661E1063-6867-0C27-ACCF-A2F5ED092399}"/>
              </a:ext>
            </a:extLst>
          </p:cNvPr>
          <p:cNvSpPr>
            <a:spLocks noGrp="1"/>
          </p:cNvSpPr>
          <p:nvPr>
            <p:ph type="body" idx="1"/>
          </p:nvPr>
        </p:nvSpPr>
        <p:spPr>
          <a:xfrm>
            <a:off x="457200" y="1073672"/>
            <a:ext cx="7601713" cy="3563078"/>
          </a:xfrm>
        </p:spPr>
        <p:txBody>
          <a:bodyPr/>
          <a:lstStyle/>
          <a:p>
            <a:r>
              <a:rPr lang="en-US" b="1" dirty="0">
                <a:latin typeface="Times New Roman" panose="02020603050405020304" pitchFamily="18" charset="0"/>
                <a:cs typeface="Times New Roman" panose="02020603050405020304" pitchFamily="18" charset="0"/>
              </a:rPr>
              <a:t>COIN-OR (CBC) :</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Προεπεξεργασία, Αρχικοποίηση, Διακλάδωση και οριοθέτηση, Επίπεδα κοπής, Ακεραία σκοπιμότητα</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branch and bound</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Βέλτιστη λύση</a:t>
            </a:r>
          </a:p>
          <a:p>
            <a:r>
              <a:rPr lang="el-GR" sz="1800" dirty="0">
                <a:effectLst/>
                <a:latin typeface="Times New Roman" panose="02020603050405020304" pitchFamily="18" charset="0"/>
                <a:ea typeface="Calibri" panose="020F0502020204030204" pitchFamily="34" charset="0"/>
              </a:rPr>
              <a:t> </a:t>
            </a:r>
            <a:r>
              <a:rPr lang="en-US" b="1" dirty="0">
                <a:latin typeface="Times New Roman" panose="02020603050405020304" pitchFamily="18" charset="0"/>
                <a:cs typeface="Times New Roman" panose="02020603050405020304" pitchFamily="18" charset="0"/>
              </a:rPr>
              <a:t>GLPK </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Προεπεξεργασία, Αρχικοποίηση,</a:t>
            </a:r>
            <a:r>
              <a:rPr lang="el-GR" sz="1800" dirty="0">
                <a:latin typeface="Times New Roman" panose="02020603050405020304" pitchFamily="18" charset="0"/>
                <a:ea typeface="Calibri" panose="020F0502020204030204" pitchFamily="34" charset="0"/>
                <a:cs typeface="Times New Roman" panose="02020603050405020304" pitchFamily="18" charset="0"/>
              </a:rPr>
              <a:t>Μέθοδος </a:t>
            </a:r>
            <a:r>
              <a:rPr lang="en-US" sz="1800" dirty="0">
                <a:latin typeface="Times New Roman" panose="02020603050405020304" pitchFamily="18" charset="0"/>
                <a:ea typeface="Calibri" panose="020F0502020204030204" pitchFamily="34" charset="0"/>
                <a:cs typeface="Times New Roman" panose="02020603050405020304" pitchFamily="18" charset="0"/>
              </a:rPr>
              <a:t>Simplex,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Ανάλυση ευαισθησίας</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Ακεραία σκοπιμότητα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branch and bound</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Βέλτιστη λύση</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ea typeface="Calibri" panose="020F0502020204030204" pitchFamily="34" charset="0"/>
              </a:rPr>
              <a:t>CPLEX</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Προεπεξεργασία, Αρχικοποίηση,</a:t>
            </a:r>
            <a:r>
              <a:rPr lang="en-US" sz="1800" dirty="0">
                <a:latin typeface="Times New Roman" panose="02020603050405020304" pitchFamily="18" charset="0"/>
                <a:ea typeface="Calibri" panose="020F0502020204030204" pitchFamily="34" charset="0"/>
                <a:cs typeface="Times New Roman" panose="02020603050405020304" pitchFamily="18" charset="0"/>
              </a:rPr>
              <a:t>LP</a:t>
            </a:r>
            <a:r>
              <a:rPr lang="el-GR"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(simplex/</a:t>
            </a:r>
            <a:r>
              <a:rPr lang="el-GR" sz="1800" dirty="0">
                <a:latin typeface="Times New Roman" panose="02020603050405020304" pitchFamily="18" charset="0"/>
                <a:ea typeface="Calibri" panose="020F0502020204030204" pitchFamily="34" charset="0"/>
                <a:cs typeface="Times New Roman" panose="02020603050405020304" pitchFamily="18" charset="0"/>
              </a:rPr>
              <a:t>εσωτ. σημείο)</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Μέθοδος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Primal-Dual, Ακεραία σκοπιμότητα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branch and bound</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Βέλτιστη λύση</a:t>
            </a:r>
            <a:endParaRPr lang="en-US" sz="1800" b="1" dirty="0">
              <a:latin typeface="Times New Roman" panose="02020603050405020304" pitchFamily="18" charset="0"/>
              <a:cs typeface="Times New Roman" panose="02020603050405020304" pitchFamily="18" charset="0"/>
            </a:endParaRPr>
          </a:p>
          <a:p>
            <a:endParaRPr lang="en-US" b="1" dirty="0"/>
          </a:p>
        </p:txBody>
      </p:sp>
      <p:sp>
        <p:nvSpPr>
          <p:cNvPr id="4" name="Θέση αριθμού διαφάνειας 3">
            <a:extLst>
              <a:ext uri="{FF2B5EF4-FFF2-40B4-BE49-F238E27FC236}">
                <a16:creationId xmlns:a16="http://schemas.microsoft.com/office/drawing/2014/main" id="{B7BB03D9-D565-E5D7-0F1F-9689092AF9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183712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A7DBED-6E3F-ECAB-439A-8D09EBDC9F5B}"/>
              </a:ext>
            </a:extLst>
          </p:cNvPr>
          <p:cNvSpPr>
            <a:spLocks noGrp="1"/>
          </p:cNvSpPr>
          <p:nvPr>
            <p:ph type="title"/>
          </p:nvPr>
        </p:nvSpPr>
        <p:spPr/>
        <p:txBody>
          <a:bodyPr/>
          <a:lstStyle/>
          <a:p>
            <a:r>
              <a:rPr lang="el-GR" sz="3600" dirty="0">
                <a:latin typeface="Times New Roman" panose="02020603050405020304" pitchFamily="18" charset="0"/>
                <a:cs typeface="Times New Roman" panose="02020603050405020304" pitchFamily="18" charset="0"/>
              </a:rPr>
              <a:t>Σύγκριση Μεθόδων</a:t>
            </a:r>
            <a:endParaRPr lang="en-US" sz="3600" dirty="0"/>
          </a:p>
        </p:txBody>
      </p:sp>
      <p:sp>
        <p:nvSpPr>
          <p:cNvPr id="3" name="Θέση κειμένου 2">
            <a:extLst>
              <a:ext uri="{FF2B5EF4-FFF2-40B4-BE49-F238E27FC236}">
                <a16:creationId xmlns:a16="http://schemas.microsoft.com/office/drawing/2014/main" id="{502DF8C8-D9B0-5014-AF73-506A525A21BC}"/>
              </a:ext>
            </a:extLst>
          </p:cNvPr>
          <p:cNvSpPr>
            <a:spLocks noGrp="1"/>
          </p:cNvSpPr>
          <p:nvPr>
            <p:ph type="body" idx="1"/>
          </p:nvPr>
        </p:nvSpPr>
        <p:spPr>
          <a:xfrm>
            <a:off x="457199" y="1273996"/>
            <a:ext cx="6631969" cy="3362654"/>
          </a:xfrm>
        </p:spPr>
        <p:txBody>
          <a:bodyPr/>
          <a:lstStyle/>
          <a:p>
            <a:r>
              <a:rPr lang="en-US" b="1" dirty="0">
                <a:latin typeface="Times New Roman" panose="02020603050405020304" pitchFamily="18" charset="0"/>
                <a:cs typeface="Times New Roman" panose="02020603050405020304" pitchFamily="18" charset="0"/>
              </a:rPr>
              <a:t>Backtracking</a:t>
            </a:r>
          </a:p>
          <a:p>
            <a:pPr lvl="1"/>
            <a:r>
              <a:rPr lang="el-GR" dirty="0">
                <a:latin typeface="Times New Roman" panose="02020603050405020304" pitchFamily="18" charset="0"/>
                <a:cs typeface="Times New Roman" panose="02020603050405020304" pitchFamily="18" charset="0"/>
              </a:rPr>
              <a:t>Πεπερασμένο σύνολο πιθανών λύσεων, μη αποτελεσματική για μεγάλα προβλήματα</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X-Wing Method</a:t>
            </a:r>
          </a:p>
          <a:p>
            <a:pPr lvl="1"/>
            <a:r>
              <a:rPr lang="el-GR" sz="1800" dirty="0">
                <a:latin typeface="Times New Roman" panose="02020603050405020304" pitchFamily="18" charset="0"/>
                <a:ea typeface="Calibri" panose="020F0502020204030204" pitchFamily="34" charset="0"/>
              </a:rPr>
              <a:t>Δομημένη προσέγγιση, ταχύτερη και αποτελεσματικότερη επίλυση γρίφων. Στοχευμένες εξαλείψεις και ταχύτερη πρόοδο προς τη λύση.</a:t>
            </a:r>
            <a:endParaRPr lang="en-US" dirty="0"/>
          </a:p>
          <a:p>
            <a:pPr marL="114300" indent="0">
              <a:buNone/>
            </a:pPr>
            <a:endParaRPr lang="en-US" dirty="0"/>
          </a:p>
        </p:txBody>
      </p:sp>
      <p:sp>
        <p:nvSpPr>
          <p:cNvPr id="4" name="Θέση αριθμού διαφάνειας 3">
            <a:extLst>
              <a:ext uri="{FF2B5EF4-FFF2-40B4-BE49-F238E27FC236}">
                <a16:creationId xmlns:a16="http://schemas.microsoft.com/office/drawing/2014/main" id="{957C0B44-6F19-696D-CF4C-4DFFF7FE2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20032446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751</Words>
  <Application>Microsoft Office PowerPoint</Application>
  <PresentationFormat>Προβολή στην οθόνη (16:9)</PresentationFormat>
  <Paragraphs>66</Paragraphs>
  <Slides>11</Slides>
  <Notes>2</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11</vt:i4>
      </vt:variant>
    </vt:vector>
  </HeadingPairs>
  <TitlesOfParts>
    <vt:vector size="19" baseType="lpstr">
      <vt:lpstr>Barlow Light</vt:lpstr>
      <vt:lpstr>Calibri</vt:lpstr>
      <vt:lpstr>Raleway Thin</vt:lpstr>
      <vt:lpstr>Calibri Light</vt:lpstr>
      <vt:lpstr>Tahoma</vt:lpstr>
      <vt:lpstr>Times New Roman</vt:lpstr>
      <vt:lpstr>Arial</vt:lpstr>
      <vt:lpstr>Gaoler template</vt:lpstr>
      <vt:lpstr>Επίλυση Sudoku με τη χρήση Γραμμικού Προγραμματισμού</vt:lpstr>
      <vt:lpstr>Μοντελοποίηση</vt:lpstr>
      <vt:lpstr>Μοντελοποίηση</vt:lpstr>
      <vt:lpstr>Παράδειγμα συχνής γραμμής στον κώδικα</vt:lpstr>
      <vt:lpstr>Είδη Sudoku που αναλύθηκαν</vt:lpstr>
      <vt:lpstr>Είδη Sudoku που αναλύθηκαν</vt:lpstr>
      <vt:lpstr>Τρόποι επίλυσης</vt:lpstr>
      <vt:lpstr>Τρόποι επίλυσης</vt:lpstr>
      <vt:lpstr>Σύγκριση Μεθόδων</vt:lpstr>
      <vt:lpstr>Σύγκριση Μεθόδων</vt:lpstr>
      <vt:lpstr>Ευχαριστώ για τον χρόνο σας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παραγγελία και παράδοση φαγητού</dc:title>
  <dc:creator>Tasoulis</dc:creator>
  <cp:lastModifiedBy>ΓΙΑΝΝΑΚΑΚΗΣ ΑΝΑΣΤΑΣΙΟΣ</cp:lastModifiedBy>
  <cp:revision>53</cp:revision>
  <dcterms:modified xsi:type="dcterms:W3CDTF">2023-06-29T23:37:04Z</dcterms:modified>
</cp:coreProperties>
</file>