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6"/>
  </p:notesMasterIdLst>
  <p:sldIdLst>
    <p:sldId id="256" r:id="rId2"/>
    <p:sldId id="261" r:id="rId3"/>
    <p:sldId id="262" r:id="rId4"/>
    <p:sldId id="278" r:id="rId5"/>
  </p:sldIdLst>
  <p:sldSz cx="9144000" cy="5143500" type="screen16x9"/>
  <p:notesSz cx="6858000" cy="9144000"/>
  <p:embeddedFontLst>
    <p:embeddedFont>
      <p:font typeface="Barlow Light" panose="00000400000000000000" pitchFamily="2" charset="0"/>
      <p:regular r:id="rId7"/>
      <p:bold r:id="rId8"/>
      <p:italic r:id="rId9"/>
      <p:boldItalic r:id="rId10"/>
    </p:embeddedFont>
    <p:embeddedFont>
      <p:font typeface="Calibri" panose="020F0502020204030204" pitchFamily="34" charset="0"/>
      <p:regular r:id="rId11"/>
      <p:bold r:id="rId12"/>
      <p:italic r:id="rId13"/>
      <p:boldItalic r:id="rId14"/>
    </p:embeddedFont>
    <p:embeddedFont>
      <p:font typeface="Calibri Light" panose="020F0302020204030204" pitchFamily="34" charset="0"/>
      <p:regular r:id="rId15"/>
      <p:italic r:id="rId16"/>
    </p:embeddedFont>
    <p:embeddedFont>
      <p:font typeface="Raleway Thin" pitchFamily="2" charset="0"/>
      <p:regular r:id="rId17"/>
      <p:bold r:id="rId18"/>
      <p:italic r:id="rId19"/>
      <p:boldItalic r:id="rId20"/>
    </p:embeddedFont>
    <p:embeddedFont>
      <p:font typeface="Tahoma" panose="020B0604030504040204" pitchFamily="3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presProps" Target="presProps.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249427" y="68705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918593" y="1827854"/>
            <a:ext cx="49626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l-GR" sz="3600" i="1" dirty="0">
                <a:latin typeface="+mj-lt"/>
              </a:rPr>
              <a:t>Εφαρμογή Υποστήριξης Εστιατορίου </a:t>
            </a:r>
            <a:endParaRPr sz="3600" i="1" dirty="0">
              <a:latin typeface="+mj-lt"/>
            </a:endParaRPr>
          </a:p>
        </p:txBody>
      </p:sp>
      <p:sp>
        <p:nvSpPr>
          <p:cNvPr id="3" name="TextBox 2"/>
          <p:cNvSpPr txBox="1"/>
          <p:nvPr/>
        </p:nvSpPr>
        <p:spPr>
          <a:xfrm>
            <a:off x="913460" y="3288318"/>
            <a:ext cx="3841740" cy="923330"/>
          </a:xfrm>
          <a:prstGeom prst="rect">
            <a:avLst/>
          </a:prstGeom>
          <a:noFill/>
        </p:spPr>
        <p:txBody>
          <a:bodyPr wrap="square" rtlCol="0">
            <a:spAutoFit/>
          </a:bodyPr>
          <a:lstStyle/>
          <a:p>
            <a:r>
              <a:rPr lang="el-GR" sz="1800" dirty="0">
                <a:solidFill>
                  <a:srgbClr val="3A3F50"/>
                </a:solidFill>
                <a:latin typeface="Tahoma" panose="020B0604030504040204" pitchFamily="34" charset="0"/>
                <a:ea typeface="Tahoma" panose="020B0604030504040204" pitchFamily="34" charset="0"/>
                <a:cs typeface="Tahoma" panose="020B0604030504040204" pitchFamily="34" charset="0"/>
              </a:rPr>
              <a:t>Ομάδα 29</a:t>
            </a:r>
            <a:br>
              <a:rPr lang="el-GR" sz="1800" dirty="0">
                <a:solidFill>
                  <a:srgbClr val="3A3F50"/>
                </a:solidFill>
                <a:latin typeface="Tahoma" panose="020B0604030504040204" pitchFamily="34" charset="0"/>
                <a:ea typeface="Tahoma" panose="020B0604030504040204" pitchFamily="34" charset="0"/>
                <a:cs typeface="Tahoma" panose="020B0604030504040204" pitchFamily="34" charset="0"/>
              </a:rPr>
            </a:br>
            <a:r>
              <a:rPr lang="el-GR" sz="1800" dirty="0" err="1">
                <a:solidFill>
                  <a:srgbClr val="3A3F50"/>
                </a:solidFill>
                <a:latin typeface="Tahoma" panose="020B0604030504040204" pitchFamily="34" charset="0"/>
                <a:ea typeface="Tahoma" panose="020B0604030504040204" pitchFamily="34" charset="0"/>
                <a:cs typeface="Tahoma" panose="020B0604030504040204" pitchFamily="34" charset="0"/>
              </a:rPr>
              <a:t>Γιαννακάκης</a:t>
            </a:r>
            <a:r>
              <a:rPr lang="el-GR" sz="1800" dirty="0">
                <a:solidFill>
                  <a:srgbClr val="3A3F50"/>
                </a:solidFill>
                <a:latin typeface="Tahoma" panose="020B0604030504040204" pitchFamily="34" charset="0"/>
                <a:ea typeface="Tahoma" panose="020B0604030504040204" pitchFamily="34" charset="0"/>
                <a:cs typeface="Tahoma" panose="020B0604030504040204" pitchFamily="34" charset="0"/>
              </a:rPr>
              <a:t> Αναστάσιος 1072905</a:t>
            </a:r>
            <a:br>
              <a:rPr lang="el-GR" sz="1800" dirty="0">
                <a:solidFill>
                  <a:srgbClr val="3A3F50"/>
                </a:solidFill>
                <a:latin typeface="Tahoma" panose="020B0604030504040204" pitchFamily="34" charset="0"/>
                <a:ea typeface="Tahoma" panose="020B0604030504040204" pitchFamily="34" charset="0"/>
                <a:cs typeface="Tahoma" panose="020B0604030504040204" pitchFamily="34" charset="0"/>
              </a:rPr>
            </a:br>
            <a:r>
              <a:rPr lang="el-GR" sz="1800" dirty="0">
                <a:solidFill>
                  <a:srgbClr val="3A3F50"/>
                </a:solidFill>
                <a:latin typeface="Tahoma" panose="020B0604030504040204" pitchFamily="34" charset="0"/>
                <a:ea typeface="Tahoma" panose="020B0604030504040204" pitchFamily="34" charset="0"/>
                <a:cs typeface="Tahoma" panose="020B0604030504040204" pitchFamily="34" charset="0"/>
              </a:rPr>
              <a:t>Κατής Ιωάννης 1072735</a:t>
            </a:r>
            <a:endParaRPr lang="en-US" sz="1800" dirty="0">
              <a:solidFill>
                <a:srgbClr val="3A3F50"/>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17990" y="677746"/>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l-GR" sz="3600" dirty="0">
                <a:latin typeface="+mj-lt"/>
              </a:rPr>
              <a:t>Ανάλυση Απαιτήσεων</a:t>
            </a:r>
          </a:p>
        </p:txBody>
      </p:sp>
      <p:sp>
        <p:nvSpPr>
          <p:cNvPr id="595" name="Google Shape;595;p17"/>
          <p:cNvSpPr txBox="1">
            <a:spLocks noGrp="1"/>
          </p:cNvSpPr>
          <p:nvPr>
            <p:ph type="body" idx="1"/>
          </p:nvPr>
        </p:nvSpPr>
        <p:spPr>
          <a:xfrm>
            <a:off x="512063" y="1210807"/>
            <a:ext cx="6834887" cy="3894543"/>
          </a:xfrm>
          <a:prstGeom prst="rect">
            <a:avLst/>
          </a:prstGeom>
        </p:spPr>
        <p:txBody>
          <a:bodyPr spcFirstLastPara="1" wrap="square" lIns="0" tIns="0" rIns="0" bIns="0" anchor="t" anchorCtr="0">
            <a:noAutofit/>
          </a:bodyPr>
          <a:lstStyle/>
          <a:p>
            <a:r>
              <a:rPr lang="el-GR" sz="1400" dirty="0">
                <a:latin typeface="Tahoma" panose="020B0604030504040204" pitchFamily="34" charset="0"/>
                <a:ea typeface="Tahoma" panose="020B0604030504040204" pitchFamily="34" charset="0"/>
                <a:cs typeface="Tahoma" panose="020B0604030504040204" pitchFamily="34" charset="0"/>
              </a:rPr>
              <a:t>Η εφαρμογή έχει ως στόχο την εξυπηρέτηση ενός εστιατορίου σε επίπεδο </a:t>
            </a:r>
            <a:r>
              <a:rPr lang="el-GR" sz="1400" b="1" dirty="0">
                <a:latin typeface="Tahoma" panose="020B0604030504040204" pitchFamily="34" charset="0"/>
                <a:ea typeface="Tahoma" panose="020B0604030504040204" pitchFamily="34" charset="0"/>
                <a:cs typeface="Tahoma" panose="020B0604030504040204" pitchFamily="34" charset="0"/>
              </a:rPr>
              <a:t>χρήστη</a:t>
            </a:r>
            <a:r>
              <a:rPr lang="el-GR" sz="1400" dirty="0">
                <a:latin typeface="Tahoma" panose="020B0604030504040204" pitchFamily="34" charset="0"/>
                <a:ea typeface="Tahoma" panose="020B0604030504040204" pitchFamily="34" charset="0"/>
                <a:cs typeface="Tahoma" panose="020B0604030504040204" pitchFamily="34" charset="0"/>
              </a:rPr>
              <a:t> και </a:t>
            </a:r>
            <a:r>
              <a:rPr lang="el-GR" sz="1400" b="1" dirty="0">
                <a:latin typeface="Tahoma" panose="020B0604030504040204" pitchFamily="34" charset="0"/>
                <a:ea typeface="Tahoma" panose="020B0604030504040204" pitchFamily="34" charset="0"/>
                <a:cs typeface="Tahoma" panose="020B0604030504040204" pitchFamily="34" charset="0"/>
              </a:rPr>
              <a:t>διαχειριστή</a:t>
            </a:r>
            <a:r>
              <a:rPr lang="el-GR" sz="1400" dirty="0">
                <a:latin typeface="Tahoma" panose="020B0604030504040204" pitchFamily="34" charset="0"/>
                <a:ea typeface="Tahoma" panose="020B0604030504040204" pitchFamily="34" charset="0"/>
                <a:cs typeface="Tahoma" panose="020B0604030504040204" pitchFamily="34" charset="0"/>
              </a:rPr>
              <a:t>. Για τον λόγο αυτό είναι απαραίτητη η ύπαρξη των εξής προδιαγραφών</a:t>
            </a:r>
            <a:r>
              <a:rPr lang="en-US" sz="1400" dirty="0">
                <a:latin typeface="Tahoma" panose="020B0604030504040204" pitchFamily="34" charset="0"/>
                <a:ea typeface="Tahoma" panose="020B0604030504040204" pitchFamily="34" charset="0"/>
                <a:cs typeface="Tahoma" panose="020B0604030504040204" pitchFamily="34" charset="0"/>
              </a:rPr>
              <a:t>-</a:t>
            </a:r>
            <a:r>
              <a:rPr lang="el-GR" sz="1400" dirty="0">
                <a:latin typeface="Tahoma" panose="020B0604030504040204" pitchFamily="34" charset="0"/>
                <a:ea typeface="Tahoma" panose="020B0604030504040204" pitchFamily="34" charset="0"/>
                <a:cs typeface="Tahoma" panose="020B0604030504040204" pitchFamily="34" charset="0"/>
              </a:rPr>
              <a:t>δυνατοτήτων:</a:t>
            </a:r>
          </a:p>
          <a:p>
            <a:pPr marL="571500" lvl="0" indent="-457200">
              <a:buFont typeface="+mj-lt"/>
              <a:buAutoNum type="arabicPeriod"/>
            </a:pPr>
            <a:r>
              <a:rPr lang="el-GR" sz="1400" dirty="0">
                <a:latin typeface="Tahoma" panose="020B0604030504040204" pitchFamily="34" charset="0"/>
                <a:ea typeface="Tahoma" panose="020B0604030504040204" pitchFamily="34" charset="0"/>
                <a:cs typeface="Tahoma" panose="020B0604030504040204" pitchFamily="34" charset="0"/>
              </a:rPr>
              <a:t>Αρχική Σελίδα</a:t>
            </a:r>
            <a:r>
              <a:rPr lang="en-US" sz="1400" dirty="0">
                <a:latin typeface="Tahoma" panose="020B0604030504040204" pitchFamily="34" charset="0"/>
                <a:ea typeface="Tahoma" panose="020B0604030504040204" pitchFamily="34" charset="0"/>
                <a:cs typeface="Tahoma" panose="020B0604030504040204" pitchFamily="34" charset="0"/>
              </a:rPr>
              <a:t> – </a:t>
            </a:r>
            <a:r>
              <a:rPr lang="el-GR" sz="1400" dirty="0">
                <a:latin typeface="Tahoma" panose="020B0604030504040204" pitchFamily="34" charset="0"/>
                <a:ea typeface="Tahoma" panose="020B0604030504040204" pitchFamily="34" charset="0"/>
                <a:cs typeface="Tahoma" panose="020B0604030504040204" pitchFamily="34" charset="0"/>
              </a:rPr>
              <a:t>Μενού Πλοήγησης</a:t>
            </a:r>
            <a:endParaRPr lang="en-US" sz="1400" dirty="0">
              <a:latin typeface="Tahoma" panose="020B0604030504040204" pitchFamily="34" charset="0"/>
              <a:ea typeface="Tahoma" panose="020B0604030504040204" pitchFamily="34" charset="0"/>
              <a:cs typeface="Tahoma" panose="020B0604030504040204" pitchFamily="34" charset="0"/>
            </a:endParaRPr>
          </a:p>
          <a:p>
            <a:pPr marL="571500" indent="-457200">
              <a:buFont typeface="+mj-lt"/>
              <a:buAutoNum type="arabicPeriod"/>
            </a:pPr>
            <a:r>
              <a:rPr lang="el-GR" sz="1400" dirty="0">
                <a:latin typeface="Tahoma" panose="020B0604030504040204" pitchFamily="34" charset="0"/>
                <a:ea typeface="Tahoma" panose="020B0604030504040204" pitchFamily="34" charset="0"/>
                <a:cs typeface="Tahoma" panose="020B0604030504040204" pitchFamily="34" charset="0"/>
              </a:rPr>
              <a:t>Εμφάνιση Μενού</a:t>
            </a:r>
            <a:endParaRPr lang="en-US" sz="1400" dirty="0">
              <a:latin typeface="Tahoma" panose="020B0604030504040204" pitchFamily="34" charset="0"/>
              <a:ea typeface="Tahoma" panose="020B0604030504040204" pitchFamily="34" charset="0"/>
              <a:cs typeface="Tahoma" panose="020B0604030504040204" pitchFamily="34" charset="0"/>
            </a:endParaRPr>
          </a:p>
          <a:p>
            <a:pPr marL="571500" indent="-457200">
              <a:buFont typeface="+mj-lt"/>
              <a:buAutoNum type="arabicPeriod"/>
            </a:pPr>
            <a:r>
              <a:rPr lang="el-GR" sz="1400" dirty="0">
                <a:latin typeface="Tahoma" panose="020B0604030504040204" pitchFamily="34" charset="0"/>
                <a:ea typeface="Tahoma" panose="020B0604030504040204" pitchFamily="34" charset="0"/>
                <a:cs typeface="Tahoma" panose="020B0604030504040204" pitchFamily="34" charset="0"/>
              </a:rPr>
              <a:t>Δυνατότητα Σύνδεσης/Εγγραφής Χρήστη</a:t>
            </a:r>
            <a:r>
              <a:rPr lang="en-US" sz="1400" dirty="0">
                <a:latin typeface="Tahoma" panose="020B0604030504040204" pitchFamily="34" charset="0"/>
                <a:ea typeface="Tahoma" panose="020B0604030504040204" pitchFamily="34" charset="0"/>
                <a:cs typeface="Tahoma" panose="020B0604030504040204" pitchFamily="34" charset="0"/>
              </a:rPr>
              <a:t>/</a:t>
            </a:r>
            <a:r>
              <a:rPr lang="el-GR" sz="1400" dirty="0">
                <a:latin typeface="Tahoma" panose="020B0604030504040204" pitchFamily="34" charset="0"/>
                <a:ea typeface="Tahoma" panose="020B0604030504040204" pitchFamily="34" charset="0"/>
                <a:cs typeface="Tahoma" panose="020B0604030504040204" pitchFamily="34" charset="0"/>
              </a:rPr>
              <a:t>Διαχειριστή</a:t>
            </a:r>
          </a:p>
          <a:p>
            <a:pPr marL="571500" indent="-457200">
              <a:buFont typeface="+mj-lt"/>
              <a:buAutoNum type="arabicPeriod"/>
            </a:pPr>
            <a:r>
              <a:rPr lang="el-GR" sz="1400" dirty="0">
                <a:latin typeface="Tahoma" panose="020B0604030504040204" pitchFamily="34" charset="0"/>
                <a:ea typeface="Tahoma" panose="020B0604030504040204" pitchFamily="34" charset="0"/>
                <a:cs typeface="Tahoma" panose="020B0604030504040204" pitchFamily="34" charset="0"/>
              </a:rPr>
              <a:t>Πραγματοποίηση Κράτησης </a:t>
            </a:r>
          </a:p>
          <a:p>
            <a:pPr marL="571500" lvl="0" indent="-457200">
              <a:buFont typeface="+mj-lt"/>
              <a:buAutoNum type="arabicPeriod"/>
            </a:pPr>
            <a:r>
              <a:rPr lang="el-GR" sz="1400" dirty="0">
                <a:latin typeface="Tahoma" panose="020B0604030504040204" pitchFamily="34" charset="0"/>
                <a:ea typeface="Tahoma" panose="020B0604030504040204" pitchFamily="34" charset="0"/>
                <a:cs typeface="Tahoma" panose="020B0604030504040204" pitchFamily="34" charset="0"/>
              </a:rPr>
              <a:t>Τροποποίηση Μενού από διαχειριστή</a:t>
            </a:r>
            <a:endParaRPr lang="en-US" sz="1400" dirty="0">
              <a:latin typeface="Tahoma" panose="020B0604030504040204" pitchFamily="34" charset="0"/>
              <a:ea typeface="Tahoma" panose="020B0604030504040204" pitchFamily="34" charset="0"/>
              <a:cs typeface="Tahoma" panose="020B0604030504040204" pitchFamily="34" charset="0"/>
            </a:endParaRPr>
          </a:p>
          <a:p>
            <a:pPr marL="571500" lvl="0" indent="-457200">
              <a:buFont typeface="+mj-lt"/>
              <a:buAutoNum type="arabicPeriod"/>
            </a:pPr>
            <a:r>
              <a:rPr lang="el-GR" sz="1400" dirty="0">
                <a:latin typeface="Tahoma" panose="020B0604030504040204" pitchFamily="34" charset="0"/>
                <a:ea typeface="Tahoma" panose="020B0604030504040204" pitchFamily="34" charset="0"/>
                <a:cs typeface="Tahoma" panose="020B0604030504040204" pitchFamily="34" charset="0"/>
              </a:rPr>
              <a:t>Διαχείριση Κρατήσεων από διαχειριστή</a:t>
            </a:r>
            <a:endParaRPr lang="en-US" sz="1400" dirty="0">
              <a:latin typeface="Tahoma" panose="020B0604030504040204" pitchFamily="34" charset="0"/>
              <a:ea typeface="Tahoma" panose="020B0604030504040204" pitchFamily="34" charset="0"/>
              <a:cs typeface="Tahoma" panose="020B0604030504040204" pitchFamily="34" charset="0"/>
            </a:endParaRPr>
          </a:p>
          <a:p>
            <a:r>
              <a:rPr lang="el-GR" sz="1400" dirty="0">
                <a:latin typeface="Tahoma" panose="020B0604030504040204" pitchFamily="34" charset="0"/>
                <a:ea typeface="Tahoma" panose="020B0604030504040204" pitchFamily="34" charset="0"/>
                <a:cs typeface="Tahoma" panose="020B0604030504040204" pitchFamily="34" charset="0"/>
              </a:rPr>
              <a:t>Στην εφαρμογή μπορούν να προστεθούν κι άλλα σενάρια για την περαιτέρω υλοποίηση (πχ σύνδεση με Μέσα Κοινωνικής Δικτύωσης, αξιολογήσεις, θέση στον χάρτη, υποβολή βιογραφικού κ.ά.) αλλά για απλούστευση της εργασίας δεν θα υλοποιηθούν.</a:t>
            </a:r>
            <a:br>
              <a:rPr lang="el-GR" sz="1400" dirty="0">
                <a:latin typeface="Tahoma" panose="020B0604030504040204" pitchFamily="34" charset="0"/>
                <a:ea typeface="Tahoma" panose="020B0604030504040204" pitchFamily="34" charset="0"/>
                <a:cs typeface="Tahoma" panose="020B0604030504040204" pitchFamily="34" charset="0"/>
              </a:rPr>
            </a:br>
            <a:br>
              <a:rPr lang="el-GR" sz="1400" dirty="0">
                <a:latin typeface="Tahoma" panose="020B0604030504040204" pitchFamily="34" charset="0"/>
                <a:ea typeface="Tahoma" panose="020B0604030504040204" pitchFamily="34" charset="0"/>
                <a:cs typeface="Tahoma" panose="020B0604030504040204" pitchFamily="34" charset="0"/>
              </a:rPr>
            </a:br>
            <a:endParaRPr lang="el-GR" sz="1400" dirty="0">
              <a:latin typeface="Tahoma" panose="020B0604030504040204" pitchFamily="34" charset="0"/>
              <a:ea typeface="Tahoma" panose="020B0604030504040204" pitchFamily="34" charset="0"/>
              <a:cs typeface="Tahoma" panose="020B0604030504040204" pitchFamily="34" charset="0"/>
            </a:endParaRP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120" name="Google Shape;595;p17">
            <a:extLst>
              <a:ext uri="{FF2B5EF4-FFF2-40B4-BE49-F238E27FC236}">
                <a16:creationId xmlns:a16="http://schemas.microsoft.com/office/drawing/2014/main" id="{047F1DD7-988C-458E-893D-DA6B82A6FF7C}"/>
              </a:ext>
            </a:extLst>
          </p:cNvPr>
          <p:cNvSpPr txBox="1">
            <a:spLocks/>
          </p:cNvSpPr>
          <p:nvPr/>
        </p:nvSpPr>
        <p:spPr>
          <a:xfrm>
            <a:off x="374455" y="696046"/>
            <a:ext cx="5721723" cy="273761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l-GR" dirty="0">
              <a:latin typeface="Tahoma" panose="020B0604030504040204" pitchFamily="34" charset="0"/>
              <a:ea typeface="Tahoma" panose="020B0604030504040204" pitchFamily="34" charset="0"/>
              <a:cs typeface="Tahoma" panose="020B0604030504040204" pitchFamily="34" charset="0"/>
            </a:endParaRPr>
          </a:p>
        </p:txBody>
      </p:sp>
      <p:sp>
        <p:nvSpPr>
          <p:cNvPr id="127" name="Google Shape;338;p12">
            <a:extLst>
              <a:ext uri="{FF2B5EF4-FFF2-40B4-BE49-F238E27FC236}">
                <a16:creationId xmlns:a16="http://schemas.microsoft.com/office/drawing/2014/main" id="{79665542-8606-406A-B274-40CDD4119DC0}"/>
              </a:ext>
            </a:extLst>
          </p:cNvPr>
          <p:cNvSpPr txBox="1">
            <a:spLocks/>
          </p:cNvSpPr>
          <p:nvPr/>
        </p:nvSpPr>
        <p:spPr>
          <a:xfrm>
            <a:off x="236202" y="1383629"/>
            <a:ext cx="517545" cy="2050032"/>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3600" b="1" i="1" dirty="0">
                <a:solidFill>
                  <a:schemeClr val="accent1"/>
                </a:solidFill>
                <a:latin typeface="+mj-lt"/>
                <a:sym typeface="Barlow"/>
              </a:rPr>
              <a:t>ERD</a:t>
            </a:r>
            <a:endParaRPr lang="el-GR" sz="3600" i="1" dirty="0">
              <a:latin typeface="+mj-lt"/>
            </a:endParaRPr>
          </a:p>
        </p:txBody>
      </p:sp>
      <p:pic>
        <p:nvPicPr>
          <p:cNvPr id="5" name="Εικόνα 4">
            <a:extLst>
              <a:ext uri="{FF2B5EF4-FFF2-40B4-BE49-F238E27FC236}">
                <a16:creationId xmlns:a16="http://schemas.microsoft.com/office/drawing/2014/main" id="{B2068010-11E6-90D8-8C53-231DDA8D2FC4}"/>
              </a:ext>
            </a:extLst>
          </p:cNvPr>
          <p:cNvPicPr>
            <a:picLocks noChangeAspect="1"/>
          </p:cNvPicPr>
          <p:nvPr/>
        </p:nvPicPr>
        <p:blipFill>
          <a:blip r:embed="rId3"/>
          <a:stretch>
            <a:fillRect/>
          </a:stretch>
        </p:blipFill>
        <p:spPr>
          <a:xfrm>
            <a:off x="679671" y="83858"/>
            <a:ext cx="8363476" cy="46495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223" name="Google Shape;2223;p34"/>
          <p:cNvSpPr txBox="1">
            <a:spLocks noGrp="1"/>
          </p:cNvSpPr>
          <p:nvPr>
            <p:ph type="title"/>
          </p:nvPr>
        </p:nvSpPr>
        <p:spPr>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l-GR" dirty="0">
                <a:latin typeface="+mj-lt"/>
                <a:ea typeface="Tahoma" panose="020B0604030504040204" pitchFamily="34" charset="0"/>
                <a:cs typeface="Tahoma" panose="020B0604030504040204" pitchFamily="34" charset="0"/>
              </a:rPr>
              <a:t>Ευχαριστούμε</a:t>
            </a:r>
            <a:r>
              <a:rPr lang="en-US" dirty="0">
                <a:latin typeface="Tahoma" panose="020B0604030504040204" pitchFamily="34" charset="0"/>
                <a:ea typeface="Tahoma" panose="020B0604030504040204" pitchFamily="34" charset="0"/>
                <a:cs typeface="Tahoma" panose="020B0604030504040204" pitchFamily="34" charset="0"/>
              </a:rPr>
              <a:t>!!</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4" name="Text Placeholder 3">
            <a:extLst>
              <a:ext uri="{FF2B5EF4-FFF2-40B4-BE49-F238E27FC236}">
                <a16:creationId xmlns:a16="http://schemas.microsoft.com/office/drawing/2014/main" id="{AD873BFE-9059-4613-9919-0EA4DEE1E2CB}"/>
              </a:ext>
            </a:extLst>
          </p:cNvPr>
          <p:cNvSpPr>
            <a:spLocks noGrp="1"/>
          </p:cNvSpPr>
          <p:nvPr>
            <p:ph type="body" idx="1"/>
          </p:nvPr>
        </p:nvSpPr>
        <p:spPr>
          <a:xfrm>
            <a:off x="266063" y="1603040"/>
            <a:ext cx="5640900" cy="2640900"/>
          </a:xfrm>
        </p:spPr>
        <p:txBody>
          <a:bodyPr/>
          <a:lstStyle/>
          <a:p>
            <a:pPr marL="114300" indent="0">
              <a:buNone/>
            </a:pPr>
            <a:r>
              <a:rPr lang="el-GR" sz="4000" dirty="0">
                <a:solidFill>
                  <a:srgbClr val="00B0F0"/>
                </a:solidFill>
                <a:latin typeface="Tahoma" panose="020B0604030504040204" pitchFamily="34" charset="0"/>
                <a:ea typeface="Tahoma" panose="020B0604030504040204" pitchFamily="34" charset="0"/>
                <a:cs typeface="Tahoma" panose="020B0604030504040204" pitchFamily="34" charset="0"/>
              </a:rPr>
              <a:t>Ερωτήσεις ;;</a:t>
            </a:r>
          </a:p>
          <a:p>
            <a:pPr marL="114300" indent="0">
              <a:buNone/>
            </a:pPr>
            <a:r>
              <a:rPr lang="el-GR" sz="3200" dirty="0">
                <a:solidFill>
                  <a:schemeClr val="tx1"/>
                </a:solidFill>
                <a:latin typeface="Calibri Light" panose="020F0302020204030204" pitchFamily="34" charset="0"/>
                <a:ea typeface="Tahoma" panose="020B0604030504040204" pitchFamily="34" charset="0"/>
                <a:cs typeface="Calibri Light" panose="020F0302020204030204" pitchFamily="34" charset="0"/>
              </a:rPr>
              <a:t>Μπορείτε να μας βρείτε:</a:t>
            </a:r>
          </a:p>
          <a:p>
            <a:r>
              <a:rPr lang="en-US" sz="3200" dirty="0">
                <a:solidFill>
                  <a:schemeClr val="tx1"/>
                </a:solidFill>
                <a:latin typeface="Calibri Light" panose="020F0302020204030204" pitchFamily="34" charset="0"/>
                <a:ea typeface="Tahoma" panose="020B0604030504040204" pitchFamily="34" charset="0"/>
                <a:cs typeface="Calibri Light" panose="020F0302020204030204" pitchFamily="34" charset="0"/>
              </a:rPr>
              <a:t>up1072905@upnet.gr</a:t>
            </a:r>
          </a:p>
          <a:p>
            <a:r>
              <a:rPr lang="en-US" sz="3200" dirty="0">
                <a:solidFill>
                  <a:schemeClr val="tx1"/>
                </a:solidFill>
                <a:latin typeface="Calibri Light" panose="020F0302020204030204" pitchFamily="34" charset="0"/>
                <a:ea typeface="Tahoma" panose="020B0604030504040204" pitchFamily="34" charset="0"/>
                <a:cs typeface="Calibri Light" panose="020F0302020204030204" pitchFamily="34" charset="0"/>
              </a:rPr>
              <a:t>up1072735@upnet.gr</a:t>
            </a:r>
          </a:p>
        </p:txBody>
      </p:sp>
      <p:sp>
        <p:nvSpPr>
          <p:cNvPr id="2076" name="Google Shape;2076;p34"/>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dirty="0"/>
          </a:p>
        </p:txBody>
      </p:sp>
      <p:grpSp>
        <p:nvGrpSpPr>
          <p:cNvPr id="2077" name="Google Shape;2077;p34"/>
          <p:cNvGrpSpPr/>
          <p:nvPr/>
        </p:nvGrpSpPr>
        <p:grpSpPr>
          <a:xfrm>
            <a:off x="5410301" y="719490"/>
            <a:ext cx="3356124" cy="3829046"/>
            <a:chOff x="2602525" y="317054"/>
            <a:chExt cx="4174283" cy="4762495"/>
          </a:xfrm>
        </p:grpSpPr>
        <p:sp>
          <p:nvSpPr>
            <p:cNvPr id="2078" name="Google Shape;2078;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79" name="Google Shape;2079;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0" name="Google Shape;2080;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1" name="Google Shape;2081;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2" name="Google Shape;2082;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3" name="Google Shape;2083;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4" name="Google Shape;2084;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5" name="Google Shape;2085;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6" name="Google Shape;2086;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7" name="Google Shape;2087;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8" name="Google Shape;2088;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9" name="Google Shape;2089;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0" name="Google Shape;2090;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1" name="Google Shape;2091;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2" name="Google Shape;2092;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3" name="Google Shape;2093;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4" name="Google Shape;2094;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5" name="Google Shape;2095;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6" name="Google Shape;2096;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7" name="Google Shape;2097;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8" name="Google Shape;2098;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9" name="Google Shape;2099;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0" name="Google Shape;2100;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1" name="Google Shape;2101;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2" name="Google Shape;2102;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3" name="Google Shape;2103;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4" name="Google Shape;2104;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5" name="Google Shape;2105;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6" name="Google Shape;2106;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7" name="Google Shape;2107;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8" name="Google Shape;2108;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9" name="Google Shape;2109;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0" name="Google Shape;2110;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1" name="Google Shape;2111;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2" name="Google Shape;2112;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3" name="Google Shape;2113;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4" name="Google Shape;2114;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5" name="Google Shape;2115;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6" name="Google Shape;2116;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7" name="Google Shape;2117;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8" name="Google Shape;2118;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9" name="Google Shape;2119;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0" name="Google Shape;2120;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1" name="Google Shape;2121;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2" name="Google Shape;2122;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3" name="Google Shape;2123;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4" name="Google Shape;2124;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5" name="Google Shape;2125;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6" name="Google Shape;2126;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7" name="Google Shape;2127;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8" name="Google Shape;2128;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9" name="Google Shape;2129;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0" name="Google Shape;2130;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1" name="Google Shape;2131;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2" name="Google Shape;2132;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3" name="Google Shape;2133;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4" name="Google Shape;2134;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2135" name="Google Shape;2135;p34"/>
            <p:cNvGrpSpPr/>
            <p:nvPr/>
          </p:nvGrpSpPr>
          <p:grpSpPr>
            <a:xfrm>
              <a:off x="2941619" y="3895613"/>
              <a:ext cx="483621" cy="510995"/>
              <a:chOff x="4345944" y="4626313"/>
              <a:chExt cx="483621" cy="510995"/>
            </a:xfrm>
          </p:grpSpPr>
          <p:grpSp>
            <p:nvGrpSpPr>
              <p:cNvPr id="2136" name="Google Shape;2136;p34"/>
              <p:cNvGrpSpPr/>
              <p:nvPr/>
            </p:nvGrpSpPr>
            <p:grpSpPr>
              <a:xfrm>
                <a:off x="4345944" y="4852987"/>
                <a:ext cx="474200" cy="284321"/>
                <a:chOff x="4345944" y="4852987"/>
                <a:chExt cx="474200" cy="284321"/>
              </a:xfrm>
            </p:grpSpPr>
            <p:sp>
              <p:nvSpPr>
                <p:cNvPr id="2137" name="Google Shape;2137;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8" name="Google Shape;2138;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9" name="Google Shape;2139;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2140" name="Google Shape;2140;p34"/>
                <p:cNvGrpSpPr/>
                <p:nvPr/>
              </p:nvGrpSpPr>
              <p:grpSpPr>
                <a:xfrm>
                  <a:off x="4457040" y="4985575"/>
                  <a:ext cx="133724" cy="77247"/>
                  <a:chOff x="4457040" y="4985575"/>
                  <a:chExt cx="133724" cy="77247"/>
                </a:xfrm>
              </p:grpSpPr>
              <p:sp>
                <p:nvSpPr>
                  <p:cNvPr id="2141" name="Google Shape;2141;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2" name="Google Shape;2142;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143" name="Google Shape;2143;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4" name="Google Shape;2144;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5" name="Google Shape;2145;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6" name="Google Shape;2146;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7" name="Google Shape;2147;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8" name="Google Shape;2148;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9" name="Google Shape;2149;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0" name="Google Shape;2150;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1" name="Google Shape;2151;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2" name="Google Shape;2152;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3" name="Google Shape;2153;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4" name="Google Shape;2154;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5" name="Google Shape;2155;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6" name="Google Shape;2156;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7" name="Google Shape;2157;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8" name="Google Shape;2158;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9" name="Google Shape;2159;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0" name="Google Shape;2160;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1" name="Google Shape;2161;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2" name="Google Shape;2162;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3" name="Google Shape;2163;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4" name="Google Shape;2164;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5" name="Google Shape;2165;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6" name="Google Shape;2166;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7" name="Google Shape;2167;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8" name="Google Shape;2168;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9" name="Google Shape;2169;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0" name="Google Shape;2170;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1" name="Google Shape;2171;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2" name="Google Shape;2172;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3" name="Google Shape;2173;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4" name="Google Shape;2174;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5" name="Google Shape;2175;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6" name="Google Shape;2176;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7" name="Google Shape;2177;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8" name="Google Shape;2178;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9" name="Google Shape;2179;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0" name="Google Shape;2180;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1" name="Google Shape;2181;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2" name="Google Shape;2182;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3" name="Google Shape;2183;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4" name="Google Shape;2184;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5" name="Google Shape;2185;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6" name="Google Shape;2186;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7" name="Google Shape;2187;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8" name="Google Shape;2188;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9" name="Google Shape;2189;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0" name="Google Shape;2190;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1" name="Google Shape;2191;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2" name="Google Shape;2192;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3" name="Google Shape;2193;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4" name="Google Shape;2194;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5" name="Google Shape;2195;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6" name="Google Shape;2196;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7" name="Google Shape;2197;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8" name="Google Shape;2198;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9" name="Google Shape;2199;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0" name="Google Shape;2200;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1" name="Google Shape;2201;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2" name="Google Shape;2202;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3" name="Google Shape;2203;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4" name="Google Shape;2204;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5" name="Google Shape;2205;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6" name="Google Shape;2206;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207" name="Google Shape;2207;p34"/>
              <p:cNvGrpSpPr/>
              <p:nvPr/>
            </p:nvGrpSpPr>
            <p:grpSpPr>
              <a:xfrm>
                <a:off x="4543079" y="4626313"/>
                <a:ext cx="286486" cy="386884"/>
                <a:chOff x="4543079" y="4626313"/>
                <a:chExt cx="286486" cy="386884"/>
              </a:xfrm>
            </p:grpSpPr>
            <p:grpSp>
              <p:nvGrpSpPr>
                <p:cNvPr id="2208" name="Google Shape;2208;p34"/>
                <p:cNvGrpSpPr/>
                <p:nvPr/>
              </p:nvGrpSpPr>
              <p:grpSpPr>
                <a:xfrm>
                  <a:off x="4543079" y="4626313"/>
                  <a:ext cx="286486" cy="386884"/>
                  <a:chOff x="4543079" y="4626313"/>
                  <a:chExt cx="286486" cy="386884"/>
                </a:xfrm>
              </p:grpSpPr>
              <p:sp>
                <p:nvSpPr>
                  <p:cNvPr id="2209" name="Google Shape;2209;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10" name="Google Shape;2210;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11" name="Google Shape;2211;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12" name="Google Shape;2212;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13" name="Google Shape;2213;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214" name="Google Shape;2214;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15" name="Google Shape;2215;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16" name="Google Shape;2216;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
          <p:nvSpPr>
            <p:cNvPr id="2217" name="Google Shape;2217;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18" name="Google Shape;2218;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19" name="Google Shape;2219;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20" name="Google Shape;2220;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21" name="Google Shape;2221;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22" name="Google Shape;2222;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TotalTime>
  <Words>134</Words>
  <Application>Microsoft Office PowerPoint</Application>
  <PresentationFormat>Προβολή στην οθόνη (16:9)</PresentationFormat>
  <Paragraphs>20</Paragraphs>
  <Slides>4</Slides>
  <Notes>4</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4</vt:i4>
      </vt:variant>
    </vt:vector>
  </HeadingPairs>
  <TitlesOfParts>
    <vt:vector size="11" baseType="lpstr">
      <vt:lpstr>Tahoma</vt:lpstr>
      <vt:lpstr>Arial</vt:lpstr>
      <vt:lpstr>Raleway Thin</vt:lpstr>
      <vt:lpstr>Calibri</vt:lpstr>
      <vt:lpstr>Barlow Light</vt:lpstr>
      <vt:lpstr>Calibri Light</vt:lpstr>
      <vt:lpstr>Gaoler template</vt:lpstr>
      <vt:lpstr>Εφαρμογή Υποστήριξης Εστιατορίου </vt:lpstr>
      <vt:lpstr>Ανάλυση Απαιτήσεων</vt:lpstr>
      <vt:lpstr>Παρουσίαση του PowerPoint</vt:lpstr>
      <vt:lpstr>Ευχαριστούμε!!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παραγγελία και παράδοση φαγητού</dc:title>
  <dc:creator>Tasoulis</dc:creator>
  <cp:lastModifiedBy>ΓΙΑΝΝΑΚΑΚΗΣ ΑΝΑΣΤΑΣΙΟΣ</cp:lastModifiedBy>
  <cp:revision>29</cp:revision>
  <dcterms:modified xsi:type="dcterms:W3CDTF">2023-03-31T14:28:17Z</dcterms:modified>
</cp:coreProperties>
</file>