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3"/>
  </p:notesMasterIdLst>
  <p:sldIdLst>
    <p:sldId id="256" r:id="rId2"/>
    <p:sldId id="330" r:id="rId3"/>
    <p:sldId id="331" r:id="rId4"/>
    <p:sldId id="332" r:id="rId5"/>
    <p:sldId id="334" r:id="rId6"/>
    <p:sldId id="339" r:id="rId7"/>
    <p:sldId id="335" r:id="rId8"/>
    <p:sldId id="336" r:id="rId9"/>
    <p:sldId id="337" r:id="rId10"/>
    <p:sldId id="338" r:id="rId11"/>
    <p:sldId id="3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8C5735-DADD-4D82-882B-911CC9A302EF}">
          <p14:sldIdLst>
            <p14:sldId id="256"/>
            <p14:sldId id="330"/>
            <p14:sldId id="331"/>
            <p14:sldId id="332"/>
            <p14:sldId id="334"/>
            <p14:sldId id="339"/>
            <p14:sldId id="335"/>
            <p14:sldId id="336"/>
            <p14:sldId id="337"/>
            <p14:sldId id="338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1d6e6cda29f2c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A06"/>
    <a:srgbClr val="351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6203" autoAdjust="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EB75B-9FC4-4C42-8962-4CF8607B3A10}" type="datetimeFigureOut">
              <a:rPr lang="en-CA" smtClean="0"/>
              <a:t>2019-03-19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5092-D50F-41AD-AE4D-16AF92A116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58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45092-D50F-41AD-AE4D-16AF92A1165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8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8499-B295-4D43-BB42-EC99ED8AF184}" type="datetime1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92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D102-5EE0-4632-BEFA-08B6DD7940F8}" type="datetime1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50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166C-4DEF-4575-8082-839FAE425FA3}" type="datetime1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5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DDB-B979-4FCE-8C81-F828578FB074}" type="datetime1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31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DEE7-129D-4CD3-853B-DEAA2B0C5044}" type="datetime1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51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64FB-4EA7-4C85-B886-C9F8D8E62E2B}" type="datetime1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30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5B62-0C35-47F1-9099-C562A16F2030}" type="datetime1">
              <a:rPr lang="en-CA" smtClean="0"/>
              <a:t>2019-03-19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61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D7E5-6721-4850-A97B-029D5C8AE5A3}" type="datetime1">
              <a:rPr lang="en-CA" smtClean="0"/>
              <a:t>2019-03-19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25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441B-B485-42DC-B653-831DC4D88611}" type="datetime1">
              <a:rPr lang="en-CA" smtClean="0"/>
              <a:t>2019-03-19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1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0AC8-E6C3-4086-85A1-453B1964322D}" type="datetime1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6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8AC7-E782-440D-ADA7-E6EDF0918372}" type="datetime1">
              <a:rPr lang="en-CA" smtClean="0"/>
              <a:t>2019-03-19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79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4E26B-CDB3-4EA3-8360-D20BEDB4E927}" type="datetime1">
              <a:rPr lang="en-CA" smtClean="0"/>
              <a:t>2019-03-19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61F6-A1D9-4D1D-AE07-25F39F0764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571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7" y="0"/>
            <a:ext cx="11951369" cy="2157987"/>
          </a:xfrm>
          <a:noFill/>
        </p:spPr>
        <p:txBody>
          <a:bodyPr wrap="none">
            <a:noAutofit/>
          </a:bodyPr>
          <a:lstStyle/>
          <a:p>
            <a:r>
              <a:rPr lang="en-CA" sz="4800" b="1" dirty="0">
                <a:latin typeface="+mn-lt"/>
              </a:rPr>
              <a:t>Supervised and unsupervised learning with</a:t>
            </a:r>
            <a:br>
              <a:rPr lang="en-CA" sz="4800" b="1" dirty="0">
                <a:latin typeface="+mn-lt"/>
              </a:rPr>
            </a:br>
            <a:r>
              <a:rPr lang="en-CA" sz="4800" b="1" dirty="0">
                <a:latin typeface="+mn-lt"/>
              </a:rPr>
              <a:t>Johnson &amp; Johnson ticketing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8" y="2858482"/>
            <a:ext cx="11752504" cy="2447850"/>
          </a:xfrm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Ignacio Palma, Jairo Melo, Jamil Mahboob and Vikram Khade</a:t>
            </a:r>
            <a:endParaRPr lang="en-CA" sz="3600" i="1" baseline="30000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i="1" dirty="0">
                <a:solidFill>
                  <a:schemeClr val="tx1">
                    <a:lumMod val="65000"/>
                  </a:schemeClr>
                </a:solidFill>
              </a:rPr>
              <a:t>York University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i="1" dirty="0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ML1000, Project presentation</a:t>
            </a:r>
          </a:p>
          <a:p>
            <a:pPr>
              <a:lnSpc>
                <a:spcPct val="100000"/>
              </a:lnSpc>
            </a:pPr>
            <a:r>
              <a:rPr lang="en-CA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22 March ,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DF9EB-2F05-43EE-8812-5EEA10850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101" y="5429665"/>
            <a:ext cx="1642351" cy="1291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11DBEB-4699-4744-98D6-1AEFD038A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7" y="4812858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7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31" y="119018"/>
            <a:ext cx="4709815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Recommendation</a:t>
            </a:r>
            <a:endParaRPr lang="en-CA" sz="4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10</a:t>
            </a:fld>
            <a:endParaRPr lang="en-CA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15B8CB-ABBE-4D88-A6EE-D7B3C64EA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722597"/>
              </p:ext>
            </p:extLst>
          </p:nvPr>
        </p:nvGraphicFramePr>
        <p:xfrm>
          <a:off x="195079" y="1867188"/>
          <a:ext cx="11801842" cy="171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43">
                  <a:extLst>
                    <a:ext uri="{9D8B030D-6E8A-4147-A177-3AD203B41FA5}">
                      <a16:colId xmlns:a16="http://schemas.microsoft.com/office/drawing/2014/main" val="3909323194"/>
                    </a:ext>
                  </a:extLst>
                </a:gridCol>
                <a:gridCol w="903423">
                  <a:extLst>
                    <a:ext uri="{9D8B030D-6E8A-4147-A177-3AD203B41FA5}">
                      <a16:colId xmlns:a16="http://schemas.microsoft.com/office/drawing/2014/main" val="2976094962"/>
                    </a:ext>
                  </a:extLst>
                </a:gridCol>
                <a:gridCol w="1046823">
                  <a:extLst>
                    <a:ext uri="{9D8B030D-6E8A-4147-A177-3AD203B41FA5}">
                      <a16:colId xmlns:a16="http://schemas.microsoft.com/office/drawing/2014/main" val="4138880006"/>
                    </a:ext>
                  </a:extLst>
                </a:gridCol>
                <a:gridCol w="889082">
                  <a:extLst>
                    <a:ext uri="{9D8B030D-6E8A-4147-A177-3AD203B41FA5}">
                      <a16:colId xmlns:a16="http://schemas.microsoft.com/office/drawing/2014/main" val="3075659669"/>
                    </a:ext>
                  </a:extLst>
                </a:gridCol>
                <a:gridCol w="1692123">
                  <a:extLst>
                    <a:ext uri="{9D8B030D-6E8A-4147-A177-3AD203B41FA5}">
                      <a16:colId xmlns:a16="http://schemas.microsoft.com/office/drawing/2014/main" val="3313841430"/>
                    </a:ext>
                  </a:extLst>
                </a:gridCol>
                <a:gridCol w="1821183">
                  <a:extLst>
                    <a:ext uri="{9D8B030D-6E8A-4147-A177-3AD203B41FA5}">
                      <a16:colId xmlns:a16="http://schemas.microsoft.com/office/drawing/2014/main" val="2460681247"/>
                    </a:ext>
                  </a:extLst>
                </a:gridCol>
                <a:gridCol w="1118522">
                  <a:extLst>
                    <a:ext uri="{9D8B030D-6E8A-4147-A177-3AD203B41FA5}">
                      <a16:colId xmlns:a16="http://schemas.microsoft.com/office/drawing/2014/main" val="1041058932"/>
                    </a:ext>
                  </a:extLst>
                </a:gridCol>
                <a:gridCol w="1304941">
                  <a:extLst>
                    <a:ext uri="{9D8B030D-6E8A-4147-A177-3AD203B41FA5}">
                      <a16:colId xmlns:a16="http://schemas.microsoft.com/office/drawing/2014/main" val="1903827250"/>
                    </a:ext>
                  </a:extLst>
                </a:gridCol>
                <a:gridCol w="1935902">
                  <a:extLst>
                    <a:ext uri="{9D8B030D-6E8A-4147-A177-3AD203B41FA5}">
                      <a16:colId xmlns:a16="http://schemas.microsoft.com/office/drawing/2014/main" val="1100731556"/>
                    </a:ext>
                  </a:extLst>
                </a:gridCol>
              </a:tblGrid>
              <a:tr h="424668">
                <a:tc>
                  <a:txBody>
                    <a:bodyPr/>
                    <a:lstStyle/>
                    <a:p>
                      <a:r>
                        <a:rPr lang="en-CA" dirty="0"/>
                        <a:t>Cluster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App_category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Res_category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Prod_line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473163"/>
                  </a:ext>
                </a:extLst>
              </a:tr>
              <a:tr h="430566">
                <a:tc>
                  <a:txBody>
                    <a:bodyPr/>
                    <a:lstStyle/>
                    <a:p>
                      <a:r>
                        <a:rPr lang="en-CA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P1 &amp;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Data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722925"/>
                  </a:ext>
                </a:extLst>
              </a:tr>
              <a:tr h="430566">
                <a:tc>
                  <a:txBody>
                    <a:bodyPr/>
                    <a:lstStyle/>
                    <a:p>
                      <a:r>
                        <a:rPr lang="en-CA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L2 &amp;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42379"/>
                  </a:ext>
                </a:extLst>
              </a:tr>
              <a:tr h="430566"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Job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84691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7EA3C4-ACCD-4981-B8C7-6091BAC3D6B4}"/>
              </a:ext>
            </a:extLst>
          </p:cNvPr>
          <p:cNvSpPr txBox="1">
            <a:spLocks/>
          </p:cNvSpPr>
          <p:nvPr/>
        </p:nvSpPr>
        <p:spPr>
          <a:xfrm>
            <a:off x="1785981" y="4385830"/>
            <a:ext cx="9201929" cy="171636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600" dirty="0"/>
              <a:t>J</a:t>
            </a:r>
            <a:r>
              <a:rPr lang="en-CA" sz="3600" b="1" dirty="0"/>
              <a:t>&amp;J should look into the above segments for cost cutting by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600" b="1" dirty="0"/>
              <a:t>devising strategies to push L2 &amp; L3 tickets to L1.</a:t>
            </a:r>
          </a:p>
        </p:txBody>
      </p:sp>
    </p:spTree>
    <p:extLst>
      <p:ext uri="{BB962C8B-B14F-4D97-AF65-F5344CB8AC3E}">
        <p14:creationId xmlns:p14="http://schemas.microsoft.com/office/powerpoint/2010/main" val="33570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31" y="119018"/>
            <a:ext cx="3211135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Conclusions</a:t>
            </a:r>
            <a:endParaRPr lang="en-CA" sz="4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30" y="1215916"/>
            <a:ext cx="11577255" cy="2028248"/>
          </a:xfrm>
        </p:spPr>
        <p:txBody>
          <a:bodyPr wrap="square">
            <a:spAutoFit/>
          </a:bodyPr>
          <a:lstStyle/>
          <a:p>
            <a:r>
              <a:rPr lang="en-CA" sz="2800" dirty="0"/>
              <a:t>Recommend Random Forest for predicting group level and performance.</a:t>
            </a:r>
          </a:p>
          <a:p>
            <a:pPr marL="0" indent="0">
              <a:buNone/>
            </a:pPr>
            <a:endParaRPr lang="en-CA" sz="2800" dirty="0"/>
          </a:p>
          <a:p>
            <a:r>
              <a:rPr lang="en-CA" dirty="0"/>
              <a:t>Recommend segment given by cluster 8 for </a:t>
            </a:r>
            <a:r>
              <a:rPr lang="en-CA"/>
              <a:t>further analysis to J&amp;J.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6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04" y="111704"/>
            <a:ext cx="3371051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Introduction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481" y="1367448"/>
            <a:ext cx="8691096" cy="5354027"/>
          </a:xfrm>
        </p:spPr>
        <p:txBody>
          <a:bodyPr>
            <a:normAutofit/>
          </a:bodyPr>
          <a:lstStyle/>
          <a:p>
            <a:r>
              <a:rPr lang="en-CA" sz="3200" dirty="0"/>
              <a:t>Motivation / Objective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12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8" y="103417"/>
            <a:ext cx="5334089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Supervised Learning</a:t>
            </a:r>
            <a:endParaRPr lang="en-CA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76" y="984738"/>
            <a:ext cx="11480778" cy="5516898"/>
          </a:xfrm>
        </p:spPr>
        <p:txBody>
          <a:bodyPr>
            <a:normAutofit/>
          </a:bodyPr>
          <a:lstStyle/>
          <a:p>
            <a:endParaRPr lang="en-CA" sz="3200" dirty="0"/>
          </a:p>
          <a:p>
            <a:r>
              <a:rPr lang="en-CA" sz="3200" dirty="0"/>
              <a:t>Techniques used.</a:t>
            </a:r>
          </a:p>
          <a:p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5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2" y="168938"/>
            <a:ext cx="2736647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Clustering</a:t>
            </a:r>
            <a:endParaRPr lang="en-CA" sz="4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1" y="1188206"/>
            <a:ext cx="6696725" cy="4996240"/>
          </a:xfrm>
        </p:spPr>
        <p:txBody>
          <a:bodyPr wrap="square">
            <a:spAutoFit/>
          </a:bodyPr>
          <a:lstStyle/>
          <a:p>
            <a:r>
              <a:rPr lang="en-CA" dirty="0"/>
              <a:t>Partitioning around Medoids (PAM)</a:t>
            </a:r>
          </a:p>
          <a:p>
            <a:endParaRPr lang="en-CA" dirty="0"/>
          </a:p>
          <a:p>
            <a:r>
              <a:rPr lang="en-CA" dirty="0"/>
              <a:t>We are looking for clusters dominated by L3 level. Such clusters are not found.</a:t>
            </a:r>
          </a:p>
          <a:p>
            <a:endParaRPr lang="en-CA" dirty="0"/>
          </a:p>
          <a:p>
            <a:r>
              <a:rPr lang="en-CA" dirty="0"/>
              <a:t>…. since the dataset is dominated by L2.</a:t>
            </a:r>
          </a:p>
          <a:p>
            <a:endParaRPr lang="en-CA" dirty="0"/>
          </a:p>
          <a:p>
            <a:r>
              <a:rPr lang="en-CA" dirty="0"/>
              <a:t>Solution : Majority under sampling  Level  1 </a:t>
            </a:r>
          </a:p>
          <a:p>
            <a:pPr marL="0" indent="0">
              <a:buNone/>
            </a:pPr>
            <a:r>
              <a:rPr lang="en-CA" dirty="0"/>
              <a:t>   and Level 2.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EBBF8-BDF6-4DC4-A6D6-C14123E70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55" y="1630297"/>
            <a:ext cx="5005864" cy="50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1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5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81F8C-33EF-46E0-915A-33E6C030A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0" y="1233181"/>
            <a:ext cx="5459427" cy="4478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547A79-0EF9-4F14-BB6A-D5842774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89" y="1233181"/>
            <a:ext cx="535379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31" y="119018"/>
            <a:ext cx="9724009" cy="757130"/>
          </a:xfr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CA" sz="4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Region feature for a particular cluster</a:t>
            </a:r>
            <a:endParaRPr lang="en-CA" sz="4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6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2E65A-985A-4EF8-8C03-5FE577DA2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76" y="1288473"/>
            <a:ext cx="5417127" cy="54171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1AB6F-ED52-419C-AB8A-5CCDAD86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89" y="1981200"/>
            <a:ext cx="5934119" cy="2544286"/>
          </a:xfrm>
        </p:spPr>
        <p:txBody>
          <a:bodyPr wrap="square">
            <a:spAutoFit/>
          </a:bodyPr>
          <a:lstStyle/>
          <a:p>
            <a:r>
              <a:rPr lang="en-CA" dirty="0"/>
              <a:t>We have to inspect   20 x 8 piecharts !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convenient visualization tool is the</a:t>
            </a:r>
          </a:p>
          <a:p>
            <a:pPr marL="0" indent="0">
              <a:buNone/>
            </a:pPr>
            <a:r>
              <a:rPr lang="en-CA" dirty="0"/>
              <a:t>  heatmap.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78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B9624-AEA3-43F8-A991-8624FD4CC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810" y="138892"/>
            <a:ext cx="8024754" cy="658258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B5B769-9380-4D04-BF2D-D33575EE5BB9}"/>
              </a:ext>
            </a:extLst>
          </p:cNvPr>
          <p:cNvCxnSpPr>
            <a:cxnSpLocks/>
          </p:cNvCxnSpPr>
          <p:nvPr/>
        </p:nvCxnSpPr>
        <p:spPr>
          <a:xfrm>
            <a:off x="9254836" y="4765964"/>
            <a:ext cx="0" cy="858982"/>
          </a:xfrm>
          <a:prstGeom prst="straightConnector1">
            <a:avLst/>
          </a:prstGeom>
          <a:ln w="349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91C29A-24A7-4372-9AEB-354A08F97C40}"/>
              </a:ext>
            </a:extLst>
          </p:cNvPr>
          <p:cNvSpPr txBox="1"/>
          <p:nvPr/>
        </p:nvSpPr>
        <p:spPr>
          <a:xfrm>
            <a:off x="9421091" y="5010789"/>
            <a:ext cx="726481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ndays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014364-576C-4FD2-810C-AB31C8D05F7E}"/>
              </a:ext>
            </a:extLst>
          </p:cNvPr>
          <p:cNvCxnSpPr>
            <a:cxnSpLocks/>
          </p:cNvCxnSpPr>
          <p:nvPr/>
        </p:nvCxnSpPr>
        <p:spPr>
          <a:xfrm>
            <a:off x="9254836" y="3796145"/>
            <a:ext cx="13854" cy="969819"/>
          </a:xfrm>
          <a:prstGeom prst="straightConnector1">
            <a:avLst/>
          </a:prstGeom>
          <a:ln w="349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60D452-8327-4DD3-8CFC-F7F7B6582CEC}"/>
              </a:ext>
            </a:extLst>
          </p:cNvPr>
          <p:cNvSpPr txBox="1"/>
          <p:nvPr/>
        </p:nvSpPr>
        <p:spPr>
          <a:xfrm>
            <a:off x="9421091" y="4153343"/>
            <a:ext cx="1435201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Res_category</a:t>
            </a:r>
          </a:p>
        </p:txBody>
      </p:sp>
    </p:spTree>
    <p:extLst>
      <p:ext uri="{BB962C8B-B14F-4D97-AF65-F5344CB8AC3E}">
        <p14:creationId xmlns:p14="http://schemas.microsoft.com/office/powerpoint/2010/main" val="92858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8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AA7DC-9651-4202-A725-D90233BBB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40" y="437505"/>
            <a:ext cx="2715490" cy="2715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7D44EA-EDAA-42B1-8F38-BE5E5EE07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93" y="335181"/>
            <a:ext cx="2817816" cy="2817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7A353-F837-4709-B937-1348055A8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3" y="335180"/>
            <a:ext cx="2817815" cy="2817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4CEF1C-EF84-4BD4-A646-EF8E27255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93" y="3613148"/>
            <a:ext cx="2743202" cy="27432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188C1D-0070-450B-B0E3-A7A7CC1FF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39" y="3772258"/>
            <a:ext cx="2715491" cy="2715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722657-EC8C-402B-AFA3-65A59EFD8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119" y="3705005"/>
            <a:ext cx="2782744" cy="2782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963D2-710B-4577-9316-A1DEFA5CD66C}"/>
              </a:ext>
            </a:extLst>
          </p:cNvPr>
          <p:cNvSpPr txBox="1"/>
          <p:nvPr/>
        </p:nvSpPr>
        <p:spPr>
          <a:xfrm>
            <a:off x="218011" y="1025237"/>
            <a:ext cx="797645" cy="45243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C</a:t>
            </a:r>
          </a:p>
          <a:p>
            <a:r>
              <a:rPr lang="en-CA" sz="3200" dirty="0"/>
              <a:t>L</a:t>
            </a:r>
          </a:p>
          <a:p>
            <a:r>
              <a:rPr lang="en-CA" sz="3200" dirty="0"/>
              <a:t>U</a:t>
            </a:r>
          </a:p>
          <a:p>
            <a:r>
              <a:rPr lang="en-CA" sz="3200" dirty="0"/>
              <a:t>S</a:t>
            </a:r>
          </a:p>
          <a:p>
            <a:r>
              <a:rPr lang="en-CA" sz="3200" dirty="0"/>
              <a:t>T</a:t>
            </a:r>
          </a:p>
          <a:p>
            <a:r>
              <a:rPr lang="en-CA" sz="3200" dirty="0"/>
              <a:t>E</a:t>
            </a:r>
          </a:p>
          <a:p>
            <a:r>
              <a:rPr lang="en-CA" sz="3200" dirty="0"/>
              <a:t>R</a:t>
            </a:r>
          </a:p>
          <a:p>
            <a:endParaRPr lang="en-CA" sz="3200" dirty="0"/>
          </a:p>
          <a:p>
            <a:r>
              <a:rPr lang="en-CA" sz="3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5485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261F6-A1D9-4D1D-AE07-25F39F076440}" type="slidenum">
              <a:rPr lang="en-CA" smtClean="0"/>
              <a:t>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D44EA-EDAA-42B1-8F38-BE5E5EE07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92" y="319088"/>
            <a:ext cx="3009108" cy="300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7A353-F837-4709-B937-1348055A8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3" y="335180"/>
            <a:ext cx="2817815" cy="28178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963D2-710B-4577-9316-A1DEFA5CD66C}"/>
              </a:ext>
            </a:extLst>
          </p:cNvPr>
          <p:cNvSpPr txBox="1"/>
          <p:nvPr/>
        </p:nvSpPr>
        <p:spPr>
          <a:xfrm>
            <a:off x="182563" y="1451699"/>
            <a:ext cx="676420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4B4B3-874A-4317-8181-A67FBF3BF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92" y="3529804"/>
            <a:ext cx="3009108" cy="3009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EEB15E-25B0-4D9E-8938-918B78552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64" y="3599076"/>
            <a:ext cx="2757274" cy="2757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796D2-D7C3-4109-9F79-59A41488A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63" y="319088"/>
            <a:ext cx="3005538" cy="3005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0BC823-45FB-439B-8681-7FDCC1863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63" y="3526234"/>
            <a:ext cx="3005538" cy="30055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3F933C-53A7-404B-979A-2A8EE4263612}"/>
              </a:ext>
            </a:extLst>
          </p:cNvPr>
          <p:cNvSpPr txBox="1"/>
          <p:nvPr/>
        </p:nvSpPr>
        <p:spPr>
          <a:xfrm>
            <a:off x="182563" y="5087449"/>
            <a:ext cx="676420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937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232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Supervised and unsupervised learning with Johnson &amp; Johnson ticketing database</vt:lpstr>
      <vt:lpstr>Introduction</vt:lpstr>
      <vt:lpstr>Supervised Learning</vt:lpstr>
      <vt:lpstr>Clustering</vt:lpstr>
      <vt:lpstr>PowerPoint Presentation</vt:lpstr>
      <vt:lpstr>Region feature for a particular cluster</vt:lpstr>
      <vt:lpstr>PowerPoint Presentation</vt:lpstr>
      <vt:lpstr>PowerPoint Presentation</vt:lpstr>
      <vt:lpstr>PowerPoint Presentation</vt:lpstr>
      <vt:lpstr>Recommendation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operational global CO2 flux estimation system with a  coupled meteorological and tracer transport model : A status report</dc:title>
  <dc:creator>vikram</dc:creator>
  <cp:lastModifiedBy> </cp:lastModifiedBy>
  <cp:revision>1253</cp:revision>
  <dcterms:created xsi:type="dcterms:W3CDTF">2017-05-10T15:50:27Z</dcterms:created>
  <dcterms:modified xsi:type="dcterms:W3CDTF">2019-03-19T11:40:25Z</dcterms:modified>
</cp:coreProperties>
</file>