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8" r:id="rId4"/>
    <p:sldId id="261" r:id="rId5"/>
    <p:sldId id="263" r:id="rId6"/>
    <p:sldId id="264" r:id="rId7"/>
    <p:sldId id="265" r:id="rId8"/>
    <p:sldId id="259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8064A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41" autoAdjust="0"/>
    <p:restoredTop sz="94660"/>
  </p:normalViewPr>
  <p:slideViewPr>
    <p:cSldViewPr>
      <p:cViewPr varScale="1">
        <p:scale>
          <a:sx n="108" d="100"/>
          <a:sy n="108" d="100"/>
        </p:scale>
        <p:origin x="225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1B8CE-C8D4-4F3D-8AF8-74C3EC649CAA}" type="datetimeFigureOut">
              <a:rPr lang="zh-CN" altLang="en-US" smtClean="0"/>
              <a:t>2018/11/22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C60E9-996E-4C39-87ED-0195E13AA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85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C60E9-996E-4C39-87ED-0195E13AAEE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515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C60E9-996E-4C39-87ED-0195E13AAEE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515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C60E9-996E-4C39-87ED-0195E13AAEE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515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12"/>
          <p:cNvCxnSpPr>
            <a:cxnSpLocks noChangeShapeType="1"/>
          </p:cNvCxnSpPr>
          <p:nvPr userDrawn="1"/>
        </p:nvCxnSpPr>
        <p:spPr bwMode="auto">
          <a:xfrm>
            <a:off x="-18568" y="950913"/>
            <a:ext cx="9180000" cy="0"/>
          </a:xfrm>
          <a:prstGeom prst="line">
            <a:avLst/>
          </a:prstGeom>
          <a:noFill/>
          <a:ln w="22225" algn="ctr">
            <a:solidFill>
              <a:srgbClr val="8064A2"/>
            </a:solidFill>
            <a:round/>
            <a:headEnd type="none" w="sm" len="sm"/>
            <a:tailEnd type="none" w="sm" len="sm"/>
          </a:ln>
        </p:spPr>
      </p:cxnSp>
      <p:cxnSp>
        <p:nvCxnSpPr>
          <p:cNvPr id="24" name="Straight Connector 12"/>
          <p:cNvCxnSpPr>
            <a:cxnSpLocks noChangeShapeType="1"/>
          </p:cNvCxnSpPr>
          <p:nvPr userDrawn="1"/>
        </p:nvCxnSpPr>
        <p:spPr bwMode="auto">
          <a:xfrm>
            <a:off x="-18568" y="6354186"/>
            <a:ext cx="9180000" cy="0"/>
          </a:xfrm>
          <a:prstGeom prst="line">
            <a:avLst/>
          </a:prstGeom>
          <a:noFill/>
          <a:ln w="22225" algn="ctr">
            <a:solidFill>
              <a:srgbClr val="8064A2"/>
            </a:solidFill>
            <a:round/>
            <a:headEnd type="none" w="sm" len="sm"/>
            <a:tailEnd type="none" w="sm" len="sm"/>
          </a:ln>
        </p:spPr>
      </p:cxnSp>
      <p:sp>
        <p:nvSpPr>
          <p:cNvPr id="26" name="TextBox 25"/>
          <p:cNvSpPr txBox="1"/>
          <p:nvPr userDrawn="1"/>
        </p:nvSpPr>
        <p:spPr>
          <a:xfrm>
            <a:off x="1712888" y="2486928"/>
            <a:ext cx="5750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8064A2"/>
                </a:solidFill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zh-CN" altLang="en-US" sz="4800" b="1" dirty="0">
                <a:solidFill>
                  <a:srgbClr val="8064A2"/>
                </a:solidFill>
                <a:latin typeface="微软雅黑" pitchFamily="34" charset="-122"/>
                <a:ea typeface="微软雅黑" pitchFamily="34" charset="-122"/>
              </a:rPr>
              <a:t>体系与技术</a:t>
            </a:r>
          </a:p>
        </p:txBody>
      </p:sp>
      <p:pic>
        <p:nvPicPr>
          <p:cNvPr id="31" name="图片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3" b="8835"/>
          <a:stretch/>
        </p:blipFill>
        <p:spPr>
          <a:xfrm>
            <a:off x="96520" y="95087"/>
            <a:ext cx="1674684" cy="7583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12"/>
          <p:cNvCxnSpPr>
            <a:cxnSpLocks noChangeShapeType="1"/>
          </p:cNvCxnSpPr>
          <p:nvPr userDrawn="1"/>
        </p:nvCxnSpPr>
        <p:spPr bwMode="auto">
          <a:xfrm>
            <a:off x="-18568" y="950913"/>
            <a:ext cx="9180000" cy="0"/>
          </a:xfrm>
          <a:prstGeom prst="line">
            <a:avLst/>
          </a:prstGeom>
          <a:noFill/>
          <a:ln w="22225" algn="ctr">
            <a:solidFill>
              <a:srgbClr val="8064A2"/>
            </a:solidFill>
            <a:round/>
            <a:headEnd type="none" w="sm" len="sm"/>
            <a:tailEnd type="none" w="sm" len="sm"/>
          </a:ln>
        </p:spPr>
      </p:cxnSp>
      <p:cxnSp>
        <p:nvCxnSpPr>
          <p:cNvPr id="24" name="Straight Connector 12"/>
          <p:cNvCxnSpPr>
            <a:cxnSpLocks noChangeShapeType="1"/>
          </p:cNvCxnSpPr>
          <p:nvPr userDrawn="1"/>
        </p:nvCxnSpPr>
        <p:spPr bwMode="auto">
          <a:xfrm>
            <a:off x="-18568" y="6354186"/>
            <a:ext cx="9180000" cy="0"/>
          </a:xfrm>
          <a:prstGeom prst="line">
            <a:avLst/>
          </a:prstGeom>
          <a:noFill/>
          <a:ln w="22225" algn="ctr">
            <a:solidFill>
              <a:srgbClr val="8064A2"/>
            </a:solidFill>
            <a:round/>
            <a:headEnd type="none" w="sm" len="sm"/>
            <a:tailEnd type="none" w="sm" len="sm"/>
          </a:ln>
        </p:spPr>
      </p:cxnSp>
      <p:pic>
        <p:nvPicPr>
          <p:cNvPr id="31" name="图片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3" b="8835"/>
          <a:stretch/>
        </p:blipFill>
        <p:spPr>
          <a:xfrm>
            <a:off x="96520" y="95087"/>
            <a:ext cx="1674684" cy="758353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984958" y="2953024"/>
            <a:ext cx="7200800" cy="951073"/>
          </a:xfrm>
        </p:spPr>
        <p:txBody>
          <a:bodyPr/>
          <a:lstStyle>
            <a:lvl1pPr>
              <a:defRPr>
                <a:solidFill>
                  <a:srgbClr val="8064A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476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-160"/>
            <a:ext cx="7200800" cy="951073"/>
          </a:xfrm>
        </p:spPr>
        <p:txBody>
          <a:bodyPr/>
          <a:lstStyle>
            <a:lvl1pPr>
              <a:defRPr>
                <a:solidFill>
                  <a:srgbClr val="8064A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040560"/>
          </a:xfrm>
        </p:spPr>
        <p:txBody>
          <a:bodyPr/>
          <a:lstStyle>
            <a:lvl1pPr>
              <a:defRPr>
                <a:solidFill>
                  <a:srgbClr val="8064A2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rgbClr val="8064A2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rgbClr val="8064A2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rgbClr val="8064A2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rgbClr val="8064A2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11" name="Straight Connector 12"/>
          <p:cNvCxnSpPr>
            <a:cxnSpLocks noChangeShapeType="1"/>
          </p:cNvCxnSpPr>
          <p:nvPr userDrawn="1"/>
        </p:nvCxnSpPr>
        <p:spPr bwMode="auto">
          <a:xfrm>
            <a:off x="-18568" y="950913"/>
            <a:ext cx="9180000" cy="0"/>
          </a:xfrm>
          <a:prstGeom prst="line">
            <a:avLst/>
          </a:prstGeom>
          <a:noFill/>
          <a:ln w="22225" algn="ctr">
            <a:solidFill>
              <a:srgbClr val="8064A2"/>
            </a:solidFill>
            <a:round/>
            <a:headEnd type="none" w="sm" len="sm"/>
            <a:tailEnd type="none" w="sm" len="sm"/>
          </a:ln>
        </p:spPr>
      </p:cxnSp>
      <p:cxnSp>
        <p:nvCxnSpPr>
          <p:cNvPr id="12" name="Straight Connector 12"/>
          <p:cNvCxnSpPr>
            <a:cxnSpLocks noChangeShapeType="1"/>
          </p:cNvCxnSpPr>
          <p:nvPr userDrawn="1"/>
        </p:nvCxnSpPr>
        <p:spPr bwMode="auto">
          <a:xfrm>
            <a:off x="-18568" y="6354186"/>
            <a:ext cx="9180000" cy="0"/>
          </a:xfrm>
          <a:prstGeom prst="line">
            <a:avLst/>
          </a:prstGeom>
          <a:noFill/>
          <a:ln w="22225" algn="ctr">
            <a:solidFill>
              <a:srgbClr val="8064A2"/>
            </a:solidFill>
            <a:round/>
            <a:headEnd type="none" w="sm" len="sm"/>
            <a:tailEnd type="none" w="sm" len="sm"/>
          </a:ln>
        </p:spPr>
      </p:cxn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3" b="8835"/>
          <a:stretch/>
        </p:blipFill>
        <p:spPr>
          <a:xfrm>
            <a:off x="96520" y="95087"/>
            <a:ext cx="1674684" cy="7583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12"/>
          <p:cNvCxnSpPr>
            <a:cxnSpLocks noChangeShapeType="1"/>
          </p:cNvCxnSpPr>
          <p:nvPr userDrawn="1"/>
        </p:nvCxnSpPr>
        <p:spPr bwMode="auto">
          <a:xfrm>
            <a:off x="-18568" y="950913"/>
            <a:ext cx="9180000" cy="0"/>
          </a:xfrm>
          <a:prstGeom prst="line">
            <a:avLst/>
          </a:prstGeom>
          <a:noFill/>
          <a:ln w="22225" algn="ctr">
            <a:solidFill>
              <a:srgbClr val="8064A2"/>
            </a:solidFill>
            <a:round/>
            <a:headEnd type="none" w="sm" len="sm"/>
            <a:tailEnd type="none" w="sm" len="sm"/>
          </a:ln>
        </p:spPr>
      </p:cxnSp>
      <p:cxnSp>
        <p:nvCxnSpPr>
          <p:cNvPr id="11" name="Straight Connector 12"/>
          <p:cNvCxnSpPr>
            <a:cxnSpLocks noChangeShapeType="1"/>
          </p:cNvCxnSpPr>
          <p:nvPr userDrawn="1"/>
        </p:nvCxnSpPr>
        <p:spPr bwMode="auto">
          <a:xfrm>
            <a:off x="-18568" y="6354186"/>
            <a:ext cx="9180000" cy="0"/>
          </a:xfrm>
          <a:prstGeom prst="line">
            <a:avLst/>
          </a:prstGeom>
          <a:noFill/>
          <a:ln w="22225" algn="ctr">
            <a:solidFill>
              <a:srgbClr val="8064A2"/>
            </a:solidFill>
            <a:round/>
            <a:headEnd type="none" w="sm" len="sm"/>
            <a:tailEnd type="none" w="sm" len="sm"/>
          </a:ln>
        </p:spPr>
      </p:cxn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3" b="8835"/>
          <a:stretch/>
        </p:blipFill>
        <p:spPr>
          <a:xfrm>
            <a:off x="96520" y="95087"/>
            <a:ext cx="1674684" cy="758353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835696" y="-160"/>
            <a:ext cx="7200800" cy="951073"/>
          </a:xfrm>
        </p:spPr>
        <p:txBody>
          <a:bodyPr/>
          <a:lstStyle>
            <a:lvl1pPr>
              <a:defRPr>
                <a:solidFill>
                  <a:srgbClr val="8064A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298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2"/>
          <p:cNvCxnSpPr>
            <a:cxnSpLocks noChangeShapeType="1"/>
          </p:cNvCxnSpPr>
          <p:nvPr userDrawn="1"/>
        </p:nvCxnSpPr>
        <p:spPr bwMode="auto">
          <a:xfrm>
            <a:off x="-13926" y="3429000"/>
            <a:ext cx="9180000" cy="0"/>
          </a:xfrm>
          <a:prstGeom prst="line">
            <a:avLst/>
          </a:prstGeom>
          <a:noFill/>
          <a:ln w="6985000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grpSp>
        <p:nvGrpSpPr>
          <p:cNvPr id="5" name="组合 4"/>
          <p:cNvGrpSpPr/>
          <p:nvPr userDrawn="1"/>
        </p:nvGrpSpPr>
        <p:grpSpPr>
          <a:xfrm>
            <a:off x="1747560" y="2649050"/>
            <a:ext cx="5647680" cy="1569660"/>
            <a:chOff x="1691680" y="2649050"/>
            <a:chExt cx="5647680" cy="1569660"/>
          </a:xfrm>
        </p:grpSpPr>
        <p:sp>
          <p:nvSpPr>
            <p:cNvPr id="4" name="TextBox 3"/>
            <p:cNvSpPr txBox="1"/>
            <p:nvPr userDrawn="1"/>
          </p:nvSpPr>
          <p:spPr>
            <a:xfrm>
              <a:off x="4076928" y="2649050"/>
              <a:ext cx="326243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600">
                  <a:solidFill>
                    <a:schemeClr val="bg1"/>
                  </a:solidFill>
                  <a:latin typeface="Arial Black" pitchFamily="34" charset="0"/>
                  <a:ea typeface="Arial Unicode MS" pitchFamily="34" charset="-122"/>
                  <a:cs typeface="Arial Unicode MS" pitchFamily="34" charset="-122"/>
                </a:rPr>
                <a:t>Q&amp;A</a:t>
              </a:r>
              <a:endParaRPr lang="zh-CN" altLang="en-US" sz="9600" dirty="0">
                <a:solidFill>
                  <a:schemeClr val="bg1"/>
                </a:solidFill>
                <a:latin typeface="Arial Black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3" b="8835"/>
            <a:stretch/>
          </p:blipFill>
          <p:spPr>
            <a:xfrm>
              <a:off x="1691680" y="2893820"/>
              <a:ext cx="2385248" cy="10801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298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  <p:sldLayoutId id="214748365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8064A2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8064A2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8064A2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8064A2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8064A2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8064A2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18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朴素贝叶斯分类器的</a:t>
            </a:r>
            <a:r>
              <a:rPr lang="en-US" altLang="zh-CN" dirty="0"/>
              <a:t>Java</a:t>
            </a:r>
            <a:r>
              <a:rPr lang="zh-CN" altLang="en-US" dirty="0"/>
              <a:t>实现</a:t>
            </a:r>
            <a:br>
              <a:rPr lang="en-US" altLang="zh-CN" dirty="0"/>
            </a:br>
            <a:r>
              <a:rPr lang="en-US" altLang="zh-CN" dirty="0"/>
              <a:t>In Our Experiment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246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有监督学习框架回顾</a:t>
            </a:r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64" y="2204864"/>
            <a:ext cx="6876904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20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64" y="2204864"/>
            <a:ext cx="6876904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</a:p>
        </p:txBody>
      </p:sp>
      <p:sp>
        <p:nvSpPr>
          <p:cNvPr id="3" name="矩形 2"/>
          <p:cNvSpPr/>
          <p:nvPr/>
        </p:nvSpPr>
        <p:spPr>
          <a:xfrm>
            <a:off x="2815008" y="2204864"/>
            <a:ext cx="3096344" cy="864096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30110" y="1897087"/>
            <a:ext cx="4319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8064A2"/>
                </a:solidFill>
                <a:latin typeface="微软雅黑" pitchFamily="34" charset="-122"/>
                <a:ea typeface="微软雅黑" pitchFamily="34" charset="-122"/>
              </a:rPr>
              <a:t>void train(String </a:t>
            </a:r>
            <a:r>
              <a:rPr lang="en-US" altLang="zh-CN" sz="1400" b="1" dirty="0" err="1">
                <a:solidFill>
                  <a:srgbClr val="8064A2"/>
                </a:solidFill>
                <a:latin typeface="微软雅黑" pitchFamily="34" charset="-122"/>
                <a:ea typeface="微软雅黑" pitchFamily="34" charset="-122"/>
              </a:rPr>
              <a:t>trainingData</a:t>
            </a:r>
            <a:r>
              <a:rPr lang="en-US" altLang="zh-CN" sz="1400" dirty="0">
                <a:solidFill>
                  <a:srgbClr val="8064A2"/>
                </a:solidFill>
                <a:latin typeface="微软雅黑" pitchFamily="34" charset="-122"/>
                <a:ea typeface="微软雅黑" pitchFamily="34" charset="-122"/>
              </a:rPr>
              <a:t>, String </a:t>
            </a:r>
            <a:r>
              <a:rPr lang="en-US" altLang="zh-CN" sz="1400" b="1" dirty="0" err="1">
                <a:solidFill>
                  <a:srgbClr val="8064A2"/>
                </a:solidFill>
                <a:latin typeface="微软雅黑" pitchFamily="34" charset="-122"/>
                <a:ea typeface="微软雅黑" pitchFamily="34" charset="-122"/>
              </a:rPr>
              <a:t>modelFile</a:t>
            </a:r>
            <a:r>
              <a:rPr lang="en-US" altLang="zh-CN" sz="1400" dirty="0">
                <a:solidFill>
                  <a:srgbClr val="8064A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400" dirty="0">
              <a:solidFill>
                <a:srgbClr val="8064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6702" y="5013329"/>
            <a:ext cx="4370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8064A2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en-US" altLang="zh-CN" sz="1400" dirty="0">
                <a:solidFill>
                  <a:srgbClr val="8064A2"/>
                </a:solidFill>
                <a:latin typeface="微软雅黑" pitchFamily="34" charset="-122"/>
                <a:ea typeface="微软雅黑" pitchFamily="34" charset="-122"/>
              </a:rPr>
              <a:t> predict(String </a:t>
            </a:r>
            <a:r>
              <a:rPr lang="en-US" altLang="zh-CN" sz="1400" b="1" dirty="0">
                <a:solidFill>
                  <a:srgbClr val="8064A2"/>
                </a:solidFill>
                <a:latin typeface="微软雅黑" pitchFamily="34" charset="-122"/>
                <a:ea typeface="微软雅黑" pitchFamily="34" charset="-122"/>
              </a:rPr>
              <a:t>sentence</a:t>
            </a:r>
            <a:r>
              <a:rPr lang="en-US" altLang="zh-CN" sz="1400" dirty="0">
                <a:solidFill>
                  <a:srgbClr val="8064A2"/>
                </a:solidFill>
                <a:latin typeface="微软雅黑" pitchFamily="34" charset="-122"/>
                <a:ea typeface="微软雅黑" pitchFamily="34" charset="-122"/>
              </a:rPr>
              <a:t>, String </a:t>
            </a:r>
            <a:r>
              <a:rPr lang="en-US" altLang="zh-CN" sz="1400" b="1" dirty="0" err="1">
                <a:solidFill>
                  <a:srgbClr val="8064A2"/>
                </a:solidFill>
                <a:latin typeface="微软雅黑" pitchFamily="34" charset="-122"/>
                <a:ea typeface="微软雅黑" pitchFamily="34" charset="-122"/>
              </a:rPr>
              <a:t>modelFile</a:t>
            </a:r>
            <a:r>
              <a:rPr lang="en-US" altLang="zh-CN" sz="1400" dirty="0">
                <a:solidFill>
                  <a:srgbClr val="8064A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400" dirty="0">
              <a:solidFill>
                <a:srgbClr val="8064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68552" y="4149080"/>
            <a:ext cx="3816424" cy="864096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2183980" y="1645412"/>
            <a:ext cx="2267108" cy="636809"/>
          </a:xfrm>
          <a:custGeom>
            <a:avLst/>
            <a:gdLst>
              <a:gd name="connsiteX0" fmla="*/ 2267108 w 2267108"/>
              <a:gd name="connsiteY0" fmla="*/ 296743 h 636809"/>
              <a:gd name="connsiteX1" fmla="*/ 1186453 w 2267108"/>
              <a:gd name="connsiteY1" fmla="*/ 2019 h 636809"/>
              <a:gd name="connsiteX2" fmla="*/ 204040 w 2267108"/>
              <a:gd name="connsiteY2" fmla="*/ 190945 h 636809"/>
              <a:gd name="connsiteX3" fmla="*/ 0 w 2267108"/>
              <a:gd name="connsiteY3" fmla="*/ 636809 h 636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7108" h="636809">
                <a:moveTo>
                  <a:pt x="2267108" y="296743"/>
                </a:moveTo>
                <a:cubicBezTo>
                  <a:pt x="1898703" y="158197"/>
                  <a:pt x="1530298" y="19652"/>
                  <a:pt x="1186453" y="2019"/>
                </a:cubicBezTo>
                <a:cubicBezTo>
                  <a:pt x="842608" y="-15614"/>
                  <a:pt x="401782" y="85147"/>
                  <a:pt x="204040" y="190945"/>
                </a:cubicBezTo>
                <a:cubicBezTo>
                  <a:pt x="6298" y="296743"/>
                  <a:pt x="3149" y="466776"/>
                  <a:pt x="0" y="636809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6128747" y="1650733"/>
            <a:ext cx="551663" cy="525690"/>
          </a:xfrm>
          <a:custGeom>
            <a:avLst/>
            <a:gdLst>
              <a:gd name="connsiteX0" fmla="*/ 0 w 551663"/>
              <a:gd name="connsiteY0" fmla="*/ 321650 h 525690"/>
              <a:gd name="connsiteX1" fmla="*/ 287167 w 551663"/>
              <a:gd name="connsiteY1" fmla="*/ 4255 h 525690"/>
              <a:gd name="connsiteX2" fmla="*/ 551663 w 551663"/>
              <a:gd name="connsiteY2" fmla="*/ 525690 h 52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1663" h="525690">
                <a:moveTo>
                  <a:pt x="0" y="321650"/>
                </a:moveTo>
                <a:cubicBezTo>
                  <a:pt x="97611" y="145949"/>
                  <a:pt x="195223" y="-29752"/>
                  <a:pt x="287167" y="4255"/>
                </a:cubicBezTo>
                <a:cubicBezTo>
                  <a:pt x="379111" y="38262"/>
                  <a:pt x="465387" y="281976"/>
                  <a:pt x="551663" y="525690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6045620" y="3068152"/>
            <a:ext cx="589448" cy="2587588"/>
          </a:xfrm>
          <a:custGeom>
            <a:avLst/>
            <a:gdLst>
              <a:gd name="connsiteX0" fmla="*/ 589448 w 589448"/>
              <a:gd name="connsiteY0" fmla="*/ 0 h 2587588"/>
              <a:gd name="connsiteX1" fmla="*/ 438307 w 589448"/>
              <a:gd name="connsiteY1" fmla="*/ 2418248 h 2587588"/>
              <a:gd name="connsiteX2" fmla="*/ 0 w 589448"/>
              <a:gd name="connsiteY2" fmla="*/ 2191537 h 258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48" h="2587588">
                <a:moveTo>
                  <a:pt x="589448" y="0"/>
                </a:moveTo>
                <a:cubicBezTo>
                  <a:pt x="562998" y="1026496"/>
                  <a:pt x="536548" y="2052992"/>
                  <a:pt x="438307" y="2418248"/>
                </a:cubicBezTo>
                <a:cubicBezTo>
                  <a:pt x="340066" y="2783504"/>
                  <a:pt x="170033" y="2487520"/>
                  <a:pt x="0" y="2191537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821243" y="4934737"/>
            <a:ext cx="2592059" cy="607869"/>
          </a:xfrm>
          <a:custGeom>
            <a:avLst/>
            <a:gdLst>
              <a:gd name="connsiteX0" fmla="*/ 0 w 2592059"/>
              <a:gd name="connsiteY0" fmla="*/ 0 h 607869"/>
              <a:gd name="connsiteX1" fmla="*/ 430750 w 2592059"/>
              <a:gd name="connsiteY1" fmla="*/ 498764 h 607869"/>
              <a:gd name="connsiteX2" fmla="*/ 2047954 w 2592059"/>
              <a:gd name="connsiteY2" fmla="*/ 597005 h 607869"/>
              <a:gd name="connsiteX3" fmla="*/ 2592059 w 2592059"/>
              <a:gd name="connsiteY3" fmla="*/ 324952 h 60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2059" h="607869">
                <a:moveTo>
                  <a:pt x="0" y="0"/>
                </a:moveTo>
                <a:cubicBezTo>
                  <a:pt x="44712" y="199631"/>
                  <a:pt x="89424" y="399263"/>
                  <a:pt x="430750" y="498764"/>
                </a:cubicBezTo>
                <a:cubicBezTo>
                  <a:pt x="772076" y="598265"/>
                  <a:pt x="1687736" y="625974"/>
                  <a:pt x="2047954" y="597005"/>
                </a:cubicBezTo>
                <a:cubicBezTo>
                  <a:pt x="2408172" y="568036"/>
                  <a:pt x="2500115" y="446494"/>
                  <a:pt x="2592059" y="324952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2599200" y="5148000"/>
            <a:ext cx="4651200" cy="826998"/>
          </a:xfrm>
          <a:custGeom>
            <a:avLst/>
            <a:gdLst>
              <a:gd name="connsiteX0" fmla="*/ 0 w 4651200"/>
              <a:gd name="connsiteY0" fmla="*/ 136800 h 826998"/>
              <a:gd name="connsiteX1" fmla="*/ 763200 w 4651200"/>
              <a:gd name="connsiteY1" fmla="*/ 712800 h 826998"/>
              <a:gd name="connsiteX2" fmla="*/ 3931200 w 4651200"/>
              <a:gd name="connsiteY2" fmla="*/ 763200 h 826998"/>
              <a:gd name="connsiteX3" fmla="*/ 4651200 w 4651200"/>
              <a:gd name="connsiteY3" fmla="*/ 0 h 826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1200" h="826998">
                <a:moveTo>
                  <a:pt x="0" y="136800"/>
                </a:moveTo>
                <a:cubicBezTo>
                  <a:pt x="54000" y="372600"/>
                  <a:pt x="108000" y="608400"/>
                  <a:pt x="763200" y="712800"/>
                </a:cubicBezTo>
                <a:cubicBezTo>
                  <a:pt x="1418400" y="817200"/>
                  <a:pt x="3283200" y="882000"/>
                  <a:pt x="3931200" y="763200"/>
                </a:cubicBezTo>
                <a:cubicBezTo>
                  <a:pt x="4579200" y="644400"/>
                  <a:pt x="4615200" y="322200"/>
                  <a:pt x="4651200" y="0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578938" y="3753040"/>
            <a:ext cx="2543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8064A2"/>
                </a:solidFill>
                <a:latin typeface="微软雅黑" pitchFamily="34" charset="-122"/>
                <a:ea typeface="微软雅黑" pitchFamily="34" charset="-122"/>
              </a:rPr>
              <a:t>void load(String </a:t>
            </a:r>
            <a:r>
              <a:rPr lang="en-US" altLang="zh-CN" sz="1400" b="1" dirty="0" err="1">
                <a:solidFill>
                  <a:srgbClr val="8064A2"/>
                </a:solidFill>
                <a:latin typeface="微软雅黑" pitchFamily="34" charset="-122"/>
                <a:ea typeface="微软雅黑" pitchFamily="34" charset="-122"/>
              </a:rPr>
              <a:t>modelFile</a:t>
            </a:r>
            <a:r>
              <a:rPr lang="en-US" altLang="zh-CN" sz="1400" dirty="0">
                <a:solidFill>
                  <a:srgbClr val="8064A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400" dirty="0">
              <a:solidFill>
                <a:srgbClr val="8064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203848" y="2132856"/>
            <a:ext cx="72008" cy="14936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6636328" y="3986134"/>
            <a:ext cx="72008" cy="14936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3369464" y="4919568"/>
            <a:ext cx="72008" cy="14936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89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64" y="2204864"/>
            <a:ext cx="6876904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矩形 19"/>
          <p:cNvSpPr/>
          <p:nvPr/>
        </p:nvSpPr>
        <p:spPr>
          <a:xfrm>
            <a:off x="1354940" y="1556792"/>
            <a:ext cx="6192688" cy="4536504"/>
          </a:xfrm>
          <a:prstGeom prst="rect">
            <a:avLst/>
          </a:prstGeom>
          <a:solidFill>
            <a:srgbClr val="FF99FF">
              <a:alpha val="20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34965" y="6057296"/>
            <a:ext cx="8232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8064A2"/>
                </a:solidFill>
                <a:latin typeface="微软雅黑" pitchFamily="34" charset="-122"/>
                <a:ea typeface="微软雅黑" pitchFamily="34" charset="-122"/>
              </a:rPr>
              <a:t>void validate(String </a:t>
            </a:r>
            <a:r>
              <a:rPr lang="en-US" altLang="zh-CN" sz="1400" b="1" dirty="0" err="1">
                <a:solidFill>
                  <a:srgbClr val="8064A2"/>
                </a:solidFill>
                <a:latin typeface="微软雅黑" pitchFamily="34" charset="-122"/>
                <a:ea typeface="微软雅黑" pitchFamily="34" charset="-122"/>
              </a:rPr>
              <a:t>trainingDataFile</a:t>
            </a:r>
            <a:r>
              <a:rPr lang="en-US" altLang="zh-CN" sz="1400" dirty="0">
                <a:solidFill>
                  <a:srgbClr val="8064A2"/>
                </a:solidFill>
                <a:latin typeface="微软雅黑" pitchFamily="34" charset="-122"/>
                <a:ea typeface="微软雅黑" pitchFamily="34" charset="-122"/>
              </a:rPr>
              <a:t>, String </a:t>
            </a:r>
            <a:r>
              <a:rPr lang="en-US" altLang="zh-CN" sz="1400" b="1" dirty="0" err="1">
                <a:solidFill>
                  <a:srgbClr val="8064A2"/>
                </a:solidFill>
                <a:latin typeface="微软雅黑" pitchFamily="34" charset="-122"/>
                <a:ea typeface="微软雅黑" pitchFamily="34" charset="-122"/>
              </a:rPr>
              <a:t>sentencesFile</a:t>
            </a:r>
            <a:r>
              <a:rPr lang="en-US" altLang="zh-CN" sz="1400" dirty="0">
                <a:solidFill>
                  <a:srgbClr val="8064A2"/>
                </a:solidFill>
                <a:latin typeface="微软雅黑" pitchFamily="34" charset="-122"/>
                <a:ea typeface="微软雅黑" pitchFamily="34" charset="-122"/>
              </a:rPr>
              <a:t>, String </a:t>
            </a:r>
            <a:r>
              <a:rPr lang="en-US" altLang="zh-CN" sz="1400" b="1" dirty="0" err="1">
                <a:solidFill>
                  <a:srgbClr val="8064A2"/>
                </a:solidFill>
                <a:latin typeface="微软雅黑" pitchFamily="34" charset="-122"/>
                <a:ea typeface="微软雅黑" pitchFamily="34" charset="-122"/>
              </a:rPr>
              <a:t>modelFile</a:t>
            </a:r>
            <a:r>
              <a:rPr lang="en-US" altLang="zh-CN" sz="1400" dirty="0">
                <a:solidFill>
                  <a:srgbClr val="8064A2"/>
                </a:solidFill>
                <a:latin typeface="微软雅黑" pitchFamily="34" charset="-122"/>
                <a:ea typeface="微软雅黑" pitchFamily="34" charset="-122"/>
              </a:rPr>
              <a:t>, String </a:t>
            </a:r>
            <a:r>
              <a:rPr lang="en-US" altLang="zh-CN" sz="1400" b="1" dirty="0" err="1">
                <a:solidFill>
                  <a:srgbClr val="8064A2"/>
                </a:solidFill>
                <a:latin typeface="微软雅黑" pitchFamily="34" charset="-122"/>
                <a:ea typeface="微软雅黑" pitchFamily="34" charset="-122"/>
              </a:rPr>
              <a:t>resultFile</a:t>
            </a:r>
            <a:r>
              <a:rPr lang="en-US" altLang="zh-CN" sz="1400" dirty="0">
                <a:solidFill>
                  <a:srgbClr val="8064A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400" dirty="0">
              <a:solidFill>
                <a:srgbClr val="8064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36304" y="3712734"/>
            <a:ext cx="760243" cy="954802"/>
            <a:chOff x="140620" y="3140968"/>
            <a:chExt cx="760243" cy="954802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lasticWrap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7" t="1792" r="14834" b="6100"/>
            <a:stretch/>
          </p:blipFill>
          <p:spPr>
            <a:xfrm>
              <a:off x="140620" y="3140968"/>
              <a:ext cx="629443" cy="831202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lasticWrap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7" t="1792" r="14834" b="6100"/>
            <a:stretch/>
          </p:blipFill>
          <p:spPr>
            <a:xfrm>
              <a:off x="186761" y="3186227"/>
              <a:ext cx="629443" cy="831202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lasticWrap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7" t="1792" r="14834" b="6100"/>
            <a:stretch/>
          </p:blipFill>
          <p:spPr>
            <a:xfrm>
              <a:off x="225702" y="3228397"/>
              <a:ext cx="629443" cy="831202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lasticWrap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7" t="1792" r="14834" b="6100"/>
            <a:stretch/>
          </p:blipFill>
          <p:spPr>
            <a:xfrm>
              <a:off x="271420" y="3264568"/>
              <a:ext cx="629443" cy="831202"/>
            </a:xfrm>
            <a:prstGeom prst="rect">
              <a:avLst/>
            </a:prstGeom>
          </p:spPr>
        </p:pic>
      </p:grpSp>
      <p:sp>
        <p:nvSpPr>
          <p:cNvPr id="15" name="右箭头 14"/>
          <p:cNvSpPr/>
          <p:nvPr/>
        </p:nvSpPr>
        <p:spPr>
          <a:xfrm>
            <a:off x="965964" y="3499982"/>
            <a:ext cx="323896" cy="2880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Picture 11" descr="https://cdn3.iconfinder.com/data/icons/brands-applications/512/File-512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1" t="1978" r="11913" b="1753"/>
          <a:stretch/>
        </p:blipFill>
        <p:spPr bwMode="auto">
          <a:xfrm>
            <a:off x="8015997" y="2925376"/>
            <a:ext cx="1043799" cy="143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右箭头 28"/>
          <p:cNvSpPr/>
          <p:nvPr/>
        </p:nvSpPr>
        <p:spPr>
          <a:xfrm>
            <a:off x="7616433" y="3499982"/>
            <a:ext cx="323896" cy="2880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43503" y="2608521"/>
            <a:ext cx="753044" cy="960197"/>
            <a:chOff x="143503" y="1917453"/>
            <a:chExt cx="753044" cy="960197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7" t="1792" r="14834" b="6100"/>
            <a:stretch/>
          </p:blipFill>
          <p:spPr>
            <a:xfrm>
              <a:off x="143503" y="1917453"/>
              <a:ext cx="629443" cy="831202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7" t="1792" r="14834" b="6100"/>
            <a:stretch/>
          </p:blipFill>
          <p:spPr>
            <a:xfrm>
              <a:off x="182444" y="1964126"/>
              <a:ext cx="629443" cy="831202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7" t="1792" r="14834" b="6100"/>
            <a:stretch/>
          </p:blipFill>
          <p:spPr>
            <a:xfrm>
              <a:off x="221386" y="2003240"/>
              <a:ext cx="629443" cy="831202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7" t="1792" r="14834" b="6100"/>
            <a:stretch/>
          </p:blipFill>
          <p:spPr>
            <a:xfrm>
              <a:off x="267104" y="2046448"/>
              <a:ext cx="629443" cy="831202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8057184" y="3652224"/>
            <a:ext cx="95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8064A2"/>
                </a:solidFill>
                <a:latin typeface="微软雅黑" pitchFamily="34" charset="-122"/>
                <a:ea typeface="微软雅黑" pitchFamily="34" charset="-122"/>
              </a:rPr>
              <a:t>results</a:t>
            </a:r>
            <a:endParaRPr lang="zh-CN" altLang="en-US" b="1" dirty="0">
              <a:solidFill>
                <a:srgbClr val="8064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163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75437" y="2967335"/>
            <a:ext cx="29931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代码演示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2116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37" y="1106959"/>
            <a:ext cx="7583487" cy="498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7545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59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56</Words>
  <Application>Microsoft Office PowerPoint</Application>
  <PresentationFormat>全屏显示(4:3)</PresentationFormat>
  <Paragraphs>13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微软雅黑</vt:lpstr>
      <vt:lpstr>Arial</vt:lpstr>
      <vt:lpstr>Arial Black</vt:lpstr>
      <vt:lpstr>Calibri</vt:lpstr>
      <vt:lpstr>Office 主题</vt:lpstr>
      <vt:lpstr>PowerPoint 演示文稿</vt:lpstr>
      <vt:lpstr>朴素贝叶斯分类器的Java实现 In Our Experiment</vt:lpstr>
      <vt:lpstr>有监督学习框架回顾</vt:lpstr>
      <vt:lpstr>实现</vt:lpstr>
      <vt:lpstr>实现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YaqiangWang</dc:creator>
  <cp:lastModifiedBy>Administrator</cp:lastModifiedBy>
  <cp:revision>196</cp:revision>
  <dcterms:created xsi:type="dcterms:W3CDTF">2017-11-05T05:14:06Z</dcterms:created>
  <dcterms:modified xsi:type="dcterms:W3CDTF">2018-11-22T06:49:52Z</dcterms:modified>
</cp:coreProperties>
</file>