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48" r:id="rId1"/>
  </p:sldMasterIdLst>
  <p:notesMasterIdLst>
    <p:notesMasterId r:id="rId45"/>
  </p:notesMasterIdLst>
  <p:sldIdLst>
    <p:sldId id="256" r:id="rId2"/>
    <p:sldId id="295" r:id="rId3"/>
    <p:sldId id="360" r:id="rId4"/>
    <p:sldId id="361" r:id="rId5"/>
    <p:sldId id="362" r:id="rId6"/>
    <p:sldId id="364" r:id="rId7"/>
    <p:sldId id="365" r:id="rId8"/>
    <p:sldId id="363" r:id="rId9"/>
    <p:sldId id="297" r:id="rId10"/>
    <p:sldId id="366" r:id="rId11"/>
    <p:sldId id="367" r:id="rId12"/>
    <p:sldId id="373" r:id="rId13"/>
    <p:sldId id="375" r:id="rId14"/>
    <p:sldId id="379" r:id="rId15"/>
    <p:sldId id="380" r:id="rId16"/>
    <p:sldId id="376" r:id="rId17"/>
    <p:sldId id="377" r:id="rId18"/>
    <p:sldId id="378" r:id="rId19"/>
    <p:sldId id="352" r:id="rId20"/>
    <p:sldId id="370" r:id="rId21"/>
    <p:sldId id="371" r:id="rId22"/>
    <p:sldId id="372" r:id="rId23"/>
    <p:sldId id="382" r:id="rId24"/>
    <p:sldId id="381" r:id="rId25"/>
    <p:sldId id="383" r:id="rId26"/>
    <p:sldId id="384" r:id="rId27"/>
    <p:sldId id="385" r:id="rId28"/>
    <p:sldId id="386" r:id="rId29"/>
    <p:sldId id="387" r:id="rId30"/>
    <p:sldId id="397" r:id="rId31"/>
    <p:sldId id="398" r:id="rId32"/>
    <p:sldId id="399" r:id="rId33"/>
    <p:sldId id="400" r:id="rId34"/>
    <p:sldId id="388" r:id="rId35"/>
    <p:sldId id="389" r:id="rId36"/>
    <p:sldId id="390" r:id="rId37"/>
    <p:sldId id="391" r:id="rId38"/>
    <p:sldId id="392" r:id="rId39"/>
    <p:sldId id="393" r:id="rId40"/>
    <p:sldId id="394" r:id="rId41"/>
    <p:sldId id="395" r:id="rId42"/>
    <p:sldId id="396" r:id="rId43"/>
    <p:sldId id="369"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00"/>
    <a:srgbClr val="F4FA9C"/>
    <a:srgbClr val="FCF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6"/>
    <p:restoredTop sz="79586"/>
  </p:normalViewPr>
  <p:slideViewPr>
    <p:cSldViewPr snapToGrid="0" snapToObjects="1">
      <p:cViewPr>
        <p:scale>
          <a:sx n="100" d="100"/>
          <a:sy n="100" d="100"/>
        </p:scale>
        <p:origin x="11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3"/>
        <p:cNvGrpSpPr/>
        <p:nvPr/>
      </p:nvGrpSpPr>
      <p:grpSpPr>
        <a:xfrm>
          <a:off x="0" y="0"/>
          <a:ext cx="0" cy="0"/>
          <a:chOff x="0" y="0"/>
          <a:chExt cx="0" cy="0"/>
        </a:xfrm>
      </p:grpSpPr>
      <p:sp>
        <p:nvSpPr>
          <p:cNvPr id="1914" name="Google Shape;19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5" name="Google Shape;191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916" name="Google Shape;191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RDD</a:t>
            </a:r>
          </a:p>
          <a:p>
            <a:r>
              <a:rPr lang="en-US" dirty="0" smtClean="0"/>
              <a:t>Transformation is used to filter the data from 10 column </a:t>
            </a:r>
            <a:r>
              <a:rPr lang="en-US" dirty="0" err="1" smtClean="0"/>
              <a:t>DataFrame</a:t>
            </a:r>
            <a:r>
              <a:rPr lang="en-US" dirty="0" smtClean="0"/>
              <a:t> to 3 column </a:t>
            </a:r>
            <a:r>
              <a:rPr lang="en-US" dirty="0" err="1" smtClean="0"/>
              <a:t>DataFrame</a:t>
            </a:r>
            <a:endParaRPr lang="en-US" dirty="0" smtClean="0"/>
          </a:p>
          <a:p>
            <a:r>
              <a:rPr lang="en-US" dirty="0" smtClean="0"/>
              <a:t>Action- means I want to get some output back to the driver </a:t>
            </a:r>
            <a:r>
              <a:rPr lang="mr-IN" dirty="0" smtClean="0"/>
              <a:t>–</a:t>
            </a:r>
            <a:r>
              <a:rPr lang="en-US" dirty="0" smtClean="0"/>
              <a:t> like some kind of calculation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12</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55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reading </a:t>
            </a:r>
            <a:r>
              <a:rPr lang="en-US" dirty="0" err="1" smtClean="0"/>
              <a:t>json</a:t>
            </a:r>
            <a:r>
              <a:rPr lang="en-US" baseline="0" dirty="0" smtClean="0"/>
              <a:t> file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19</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945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פריסה מותאמת אישית">
  <p:cSld name="פריסה מותאמת אישית">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13" name="Google Shape;13;p2"/>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rchitectures">
  <p:cSld name="Architectures">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81" name="Google Shape;81;p16"/>
          <p:cNvSpPr txBox="1">
            <a:spLocks noGrp="1"/>
          </p:cNvSpPr>
          <p:nvPr>
            <p:ph type="title"/>
          </p:nvPr>
        </p:nvSpPr>
        <p:spPr>
          <a:xfrm>
            <a:off x="972071" y="289793"/>
            <a:ext cx="10247859" cy="905925"/>
          </a:xfrm>
          <a:prstGeom prst="rect">
            <a:avLst/>
          </a:prstGeom>
          <a:noFill/>
          <a:ln>
            <a:noFill/>
          </a:ln>
        </p:spPr>
        <p:txBody>
          <a:bodyPr spcFirstLastPara="1" wrap="square" lIns="91425" tIns="91425" rIns="91425" bIns="91425" anchor="ctr" anchorCtr="0"/>
          <a:lstStyle>
            <a:lvl1pPr marR="0" lvl="0" algn="ctr"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s">
  <p:cSld name="3 columns">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94" name="Google Shape;94;p18"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95" name="Google Shape;95;p18"/>
          <p:cNvSpPr txBox="1">
            <a:spLocks noGrp="1"/>
          </p:cNvSpPr>
          <p:nvPr>
            <p:ph type="body" idx="1"/>
          </p:nvPr>
        </p:nvSpPr>
        <p:spPr>
          <a:xfrm>
            <a:off x="1065403" y="2701255"/>
            <a:ext cx="3330752"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96" name="Google Shape;96;p18"/>
          <p:cNvSpPr txBox="1">
            <a:spLocks noGrp="1"/>
          </p:cNvSpPr>
          <p:nvPr>
            <p:ph type="title"/>
          </p:nvPr>
        </p:nvSpPr>
        <p:spPr>
          <a:xfrm>
            <a:off x="1072975" y="1073833"/>
            <a:ext cx="9266778"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97" name="Google Shape;97;p18"/>
          <p:cNvSpPr txBox="1">
            <a:spLocks noGrp="1"/>
          </p:cNvSpPr>
          <p:nvPr>
            <p:ph type="body" idx="2"/>
          </p:nvPr>
        </p:nvSpPr>
        <p:spPr>
          <a:xfrm>
            <a:off x="4723002"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98" name="Google Shape;98;p18"/>
          <p:cNvSpPr txBox="1">
            <a:spLocks noGrp="1"/>
          </p:cNvSpPr>
          <p:nvPr>
            <p:ph type="body" idx="3"/>
          </p:nvPr>
        </p:nvSpPr>
        <p:spPr>
          <a:xfrm>
            <a:off x="1048001" y="2133857"/>
            <a:ext cx="3344184"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9" name="Google Shape;99;p18"/>
          <p:cNvSpPr txBox="1">
            <a:spLocks noGrp="1"/>
          </p:cNvSpPr>
          <p:nvPr>
            <p:ph type="body" idx="4"/>
          </p:nvPr>
        </p:nvSpPr>
        <p:spPr>
          <a:xfrm>
            <a:off x="4714301"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0" name="Google Shape;100;p18"/>
          <p:cNvSpPr txBox="1">
            <a:spLocks noGrp="1"/>
          </p:cNvSpPr>
          <p:nvPr>
            <p:ph type="body" idx="5"/>
          </p:nvPr>
        </p:nvSpPr>
        <p:spPr>
          <a:xfrm>
            <a:off x="8208919"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01" name="Google Shape;101;p18"/>
          <p:cNvSpPr txBox="1">
            <a:spLocks noGrp="1"/>
          </p:cNvSpPr>
          <p:nvPr>
            <p:ph type="body" idx="6"/>
          </p:nvPr>
        </p:nvSpPr>
        <p:spPr>
          <a:xfrm>
            <a:off x="8200218"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and Content slide">
  <p:cSld name="6_Title and Content slide">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2">
            <a:alphaModFix/>
          </a:blip>
          <a:srcRect l="312" t="7235" b="8754"/>
          <a:stretch/>
        </p:blipFill>
        <p:spPr>
          <a:xfrm>
            <a:off x="0" y="0"/>
            <a:ext cx="12200400" cy="6858000"/>
          </a:xfrm>
          <a:prstGeom prst="rect">
            <a:avLst/>
          </a:prstGeom>
          <a:noFill/>
          <a:ln>
            <a:noFill/>
          </a:ln>
        </p:spPr>
      </p:pic>
      <p:sp>
        <p:nvSpPr>
          <p:cNvPr id="104" name="Google Shape;104;p19"/>
          <p:cNvSpPr/>
          <p:nvPr/>
        </p:nvSpPr>
        <p:spPr>
          <a:xfrm>
            <a:off x="0" y="1430650"/>
            <a:ext cx="5664634" cy="5427350"/>
          </a:xfrm>
          <a:custGeom>
            <a:avLst/>
            <a:gdLst/>
            <a:ahLst/>
            <a:cxnLst/>
            <a:rect l="l" t="t" r="r" b="b"/>
            <a:pathLst>
              <a:path w="5664634" h="5427350" extrusionOk="0">
                <a:moveTo>
                  <a:pt x="2661224" y="53"/>
                </a:moveTo>
                <a:cubicBezTo>
                  <a:pt x="3434402" y="4605"/>
                  <a:pt x="4205844" y="304115"/>
                  <a:pt x="4792286" y="897504"/>
                </a:cubicBezTo>
                <a:cubicBezTo>
                  <a:pt x="5965171" y="2084282"/>
                  <a:pt x="5953909" y="3997165"/>
                  <a:pt x="4767131" y="5170050"/>
                </a:cubicBezTo>
                <a:lnTo>
                  <a:pt x="4506783" y="5427350"/>
                </a:lnTo>
                <a:lnTo>
                  <a:pt x="0" y="5427350"/>
                </a:lnTo>
                <a:lnTo>
                  <a:pt x="0" y="1386006"/>
                </a:lnTo>
                <a:lnTo>
                  <a:pt x="519741" y="872349"/>
                </a:lnTo>
                <a:cubicBezTo>
                  <a:pt x="1113130" y="285906"/>
                  <a:pt x="1888045" y="-4499"/>
                  <a:pt x="2661224" y="53"/>
                </a:cubicBezTo>
                <a:close/>
              </a:path>
            </a:pathLst>
          </a:custGeom>
          <a:gradFill>
            <a:gsLst>
              <a:gs pos="0">
                <a:schemeClr val="accent1"/>
              </a:gs>
              <a:gs pos="29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19"/>
          <p:cNvSpPr/>
          <p:nvPr/>
        </p:nvSpPr>
        <p:spPr>
          <a:xfrm>
            <a:off x="9346800" y="0"/>
            <a:ext cx="2845200" cy="5796212"/>
          </a:xfrm>
          <a:custGeom>
            <a:avLst/>
            <a:gdLst/>
            <a:ahLst/>
            <a:cxnLst/>
            <a:rect l="l" t="t" r="r" b="b"/>
            <a:pathLst>
              <a:path w="2845200" h="5796212" extrusionOk="0">
                <a:moveTo>
                  <a:pt x="1539724" y="0"/>
                </a:moveTo>
                <a:lnTo>
                  <a:pt x="2845200" y="0"/>
                </a:lnTo>
                <a:lnTo>
                  <a:pt x="2845200" y="5796212"/>
                </a:lnTo>
                <a:lnTo>
                  <a:pt x="2713908" y="5789168"/>
                </a:lnTo>
                <a:cubicBezTo>
                  <a:pt x="2040262" y="5720678"/>
                  <a:pt x="1385485" y="5426464"/>
                  <a:pt x="872348" y="4907248"/>
                </a:cubicBezTo>
                <a:cubicBezTo>
                  <a:pt x="-300537" y="3720471"/>
                  <a:pt x="-289275" y="1807588"/>
                  <a:pt x="897503" y="634703"/>
                </a:cubicBezTo>
                <a:lnTo>
                  <a:pt x="1539724" y="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9"/>
          <p:cNvSpPr txBox="1">
            <a:spLocks noGrp="1"/>
          </p:cNvSpPr>
          <p:nvPr>
            <p:ph type="body" idx="1"/>
          </p:nvPr>
        </p:nvSpPr>
        <p:spPr>
          <a:xfrm>
            <a:off x="457200" y="1184275"/>
            <a:ext cx="11286000" cy="5194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19"/>
          <p:cNvSpPr txBox="1">
            <a:spLocks noGrp="1"/>
          </p:cNvSpPr>
          <p:nvPr>
            <p:ph type="title"/>
          </p:nvPr>
        </p:nvSpPr>
        <p:spPr>
          <a:xfrm>
            <a:off x="491491" y="251666"/>
            <a:ext cx="11286000" cy="582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פריסה מותאמת אישית">
  <p:cSld name="9_פריסה מותאמת אישית">
    <p:bg>
      <p:bgPr>
        <a:solidFill>
          <a:schemeClr val="lt1"/>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10" name="Google Shape;110;p20"/>
          <p:cNvSpPr txBox="1">
            <a:spLocks noGrp="1"/>
          </p:cNvSpPr>
          <p:nvPr>
            <p:ph type="body" idx="1"/>
          </p:nvPr>
        </p:nvSpPr>
        <p:spPr>
          <a:xfrm>
            <a:off x="1065403" y="2046913"/>
            <a:ext cx="8598714" cy="2759979"/>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11" name="Google Shape;111;p20"/>
          <p:cNvSpPr txBox="1">
            <a:spLocks noGrp="1"/>
          </p:cNvSpPr>
          <p:nvPr>
            <p:ph type="title"/>
          </p:nvPr>
        </p:nvSpPr>
        <p:spPr>
          <a:xfrm>
            <a:off x="1072975" y="1059021"/>
            <a:ext cx="8595040" cy="863911"/>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9_פריסה מותאמת אישית">
  <p:cSld name="19_פריסה מותאמת אישית">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14" name="Google Shape;114;p21"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15" name="Google Shape;115;p21"/>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16" name="Google Shape;116;p21"/>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פריסה מותאמת אישית">
  <p:cSld name="5_פריסה מותאמת אישית">
    <p:bg>
      <p:bgPr>
        <a:solidFill>
          <a:schemeClr val="lt1"/>
        </a:solidFill>
        <a:effectLst/>
      </p:bgPr>
    </p:bg>
    <p:spTree>
      <p:nvGrpSpPr>
        <p:cNvPr id="1" name="Shape 117"/>
        <p:cNvGrpSpPr/>
        <p:nvPr/>
      </p:nvGrpSpPr>
      <p:grpSpPr>
        <a:xfrm>
          <a:off x="0" y="0"/>
          <a:ext cx="0" cy="0"/>
          <a:chOff x="0" y="0"/>
          <a:chExt cx="0" cy="0"/>
        </a:xfrm>
      </p:grpSpPr>
      <p:sp>
        <p:nvSpPr>
          <p:cNvPr id="118" name="Google Shape;118;p2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2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20" name="Google Shape;120;p22"/>
          <p:cNvSpPr txBox="1">
            <a:spLocks noGrp="1"/>
          </p:cNvSpPr>
          <p:nvPr>
            <p:ph type="body" idx="1"/>
          </p:nvPr>
        </p:nvSpPr>
        <p:spPr>
          <a:xfrm>
            <a:off x="1065403" y="2046913"/>
            <a:ext cx="8598714" cy="2759979"/>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21" name="Google Shape;121;p22"/>
          <p:cNvSpPr txBox="1">
            <a:spLocks noGrp="1"/>
          </p:cNvSpPr>
          <p:nvPr>
            <p:ph type="title"/>
          </p:nvPr>
        </p:nvSpPr>
        <p:spPr>
          <a:xfrm>
            <a:off x="1072975" y="1059021"/>
            <a:ext cx="8595040" cy="863911"/>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122" name="Google Shape;122;p22"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3_פריסה מותאמת אישית">
  <p:cSld name="23_פריסה מותאמת אישית">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25" name="Google Shape;125;p23"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26" name="Google Shape;126;p23"/>
          <p:cNvSpPr txBox="1">
            <a:spLocks noGrp="1"/>
          </p:cNvSpPr>
          <p:nvPr>
            <p:ph type="body" idx="1"/>
          </p:nvPr>
        </p:nvSpPr>
        <p:spPr>
          <a:xfrm>
            <a:off x="1065402" y="2610822"/>
            <a:ext cx="8641306" cy="300620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27" name="Google Shape;127;p23"/>
          <p:cNvSpPr txBox="1">
            <a:spLocks noGrp="1"/>
          </p:cNvSpPr>
          <p:nvPr>
            <p:ph type="title"/>
          </p:nvPr>
        </p:nvSpPr>
        <p:spPr>
          <a:xfrm>
            <a:off x="1072975" y="1622932"/>
            <a:ext cx="8637614" cy="873798"/>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30" name="Google Shape;130;p24"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31" name="Google Shape;131;p24"/>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34" name="Google Shape;134;p25"/>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135" name="Google Shape;135;p25"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6_פריסה מותאמת אישית">
  <p:cSld name="16_פריסה מותאמת אישית">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38" name="Google Shape;138;p26"/>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139" name="Google Shape;139;p26"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2_פריסה מותאמת אישית">
  <p:cSld name="12_פריסה מותאמת אישית">
    <p:bg>
      <p:bgPr>
        <a:solidFill>
          <a:schemeClr val="lt1"/>
        </a:solidFill>
        <a:effectLst/>
      </p:bgPr>
    </p:bg>
    <p:spTree>
      <p:nvGrpSpPr>
        <p:cNvPr id="1" name="Shape 25"/>
        <p:cNvGrpSpPr/>
        <p:nvPr/>
      </p:nvGrpSpPr>
      <p:grpSpPr>
        <a:xfrm>
          <a:off x="0" y="0"/>
          <a:ext cx="0" cy="0"/>
          <a:chOff x="0" y="0"/>
          <a:chExt cx="0" cy="0"/>
        </a:xfrm>
      </p:grpSpPr>
      <p:pic>
        <p:nvPicPr>
          <p:cNvPr id="26" name="Google Shape;26;p5" descr="Z:\favorits\GigaSpaces\sent to arik\jpg\ppt grid_214.jpg"/>
          <p:cNvPicPr preferRelativeResize="0"/>
          <p:nvPr/>
        </p:nvPicPr>
        <p:blipFill rotWithShape="1">
          <a:blip r:embed="rId2">
            <a:alphaModFix/>
          </a:blip>
          <a:srcRect l="63710"/>
          <a:stretch/>
        </p:blipFill>
        <p:spPr>
          <a:xfrm>
            <a:off x="7772400" y="0"/>
            <a:ext cx="4427449" cy="6858000"/>
          </a:xfrm>
          <a:prstGeom prst="rect">
            <a:avLst/>
          </a:prstGeom>
          <a:noFill/>
          <a:ln>
            <a:noFill/>
          </a:ln>
        </p:spPr>
      </p:pic>
      <p:sp>
        <p:nvSpPr>
          <p:cNvPr id="27" name="Google Shape;27;p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28" name="Google Shape;28;p5"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29" name="Google Shape;29;p5"/>
          <p:cNvSpPr txBox="1">
            <a:spLocks noGrp="1"/>
          </p:cNvSpPr>
          <p:nvPr>
            <p:ph type="body" idx="1"/>
          </p:nvPr>
        </p:nvSpPr>
        <p:spPr>
          <a:xfrm>
            <a:off x="1065402" y="2701255"/>
            <a:ext cx="8560919"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30" name="Google Shape;30;p5"/>
          <p:cNvSpPr txBox="1">
            <a:spLocks noGrp="1"/>
          </p:cNvSpPr>
          <p:nvPr>
            <p:ph type="title"/>
          </p:nvPr>
        </p:nvSpPr>
        <p:spPr>
          <a:xfrm>
            <a:off x="1072975" y="1713363"/>
            <a:ext cx="85572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7_פריסה מותאמת אישית">
  <p:cSld name="17_פריסה מותאמת אישית">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2" name="Google Shape;142;p27"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43" name="Google Shape;143;p27"/>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44" name="Google Shape;144;p27"/>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8_פריסה מותאמת אישית">
  <p:cSld name="18_פריסה מותאמת אישית">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8"/>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7" name="Google Shape;147;p28"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48" name="Google Shape;148;p28"/>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49" name="Google Shape;149;p28"/>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_פריסה מותאמת אישית">
  <p:cSld name="21_פריסה מותאמת אישית">
    <p:bg>
      <p:bgPr>
        <a:blipFill>
          <a:blip r:embed="rId2">
            <a:alphaModFix/>
          </a:blip>
          <a:stretch>
            <a:fillRect/>
          </a:stretch>
        </a:blipFill>
        <a:effectLst/>
      </p:bgPr>
    </p:bg>
    <p:spTree>
      <p:nvGrpSpPr>
        <p:cNvPr id="1" name="Shape 150"/>
        <p:cNvGrpSpPr/>
        <p:nvPr/>
      </p:nvGrpSpPr>
      <p:grpSpPr>
        <a:xfrm>
          <a:off x="0" y="0"/>
          <a:ext cx="0" cy="0"/>
          <a:chOff x="0" y="0"/>
          <a:chExt cx="0" cy="0"/>
        </a:xfrm>
      </p:grpSpPr>
      <p:sp>
        <p:nvSpPr>
          <p:cNvPr id="151" name="Google Shape;151;p29"/>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52" name="Google Shape;152;p29"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53" name="Google Shape;153;p29"/>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54" name="Google Shape;154;p29"/>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2_פריסה מותאמת אישית">
  <p:cSld name="22_פריסה מותאמת אישית">
    <p:bg>
      <p:bgPr>
        <a:blipFill>
          <a:blip r:embed="rId2">
            <a:alphaModFix/>
          </a:blip>
          <a:stretch>
            <a:fillRect/>
          </a:stretch>
        </a:blipFill>
        <a:effectLst/>
      </p:bgPr>
    </p:bg>
    <p:spTree>
      <p:nvGrpSpPr>
        <p:cNvPr id="1" name="Shape 155"/>
        <p:cNvGrpSpPr/>
        <p:nvPr/>
      </p:nvGrpSpPr>
      <p:grpSpPr>
        <a:xfrm>
          <a:off x="0" y="0"/>
          <a:ext cx="0" cy="0"/>
          <a:chOff x="0" y="0"/>
          <a:chExt cx="0" cy="0"/>
        </a:xfrm>
      </p:grpSpPr>
      <p:sp>
        <p:nvSpPr>
          <p:cNvPr id="156" name="Google Shape;156;p3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57" name="Google Shape;157;p30"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58" name="Google Shape;158;p30"/>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59" name="Google Shape;159;p30"/>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4_פריסה מותאמת אישית">
  <p:cSld name="24_פריסה מותאמת אישית">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62" name="Google Shape;162;p31"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63" name="Google Shape;163;p31"/>
          <p:cNvSpPr txBox="1">
            <a:spLocks noGrp="1"/>
          </p:cNvSpPr>
          <p:nvPr>
            <p:ph type="body" idx="1"/>
          </p:nvPr>
        </p:nvSpPr>
        <p:spPr>
          <a:xfrm>
            <a:off x="1065402" y="2610822"/>
            <a:ext cx="8641306" cy="300620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64" name="Google Shape;164;p31"/>
          <p:cNvSpPr txBox="1">
            <a:spLocks noGrp="1"/>
          </p:cNvSpPr>
          <p:nvPr>
            <p:ph type="title"/>
          </p:nvPr>
        </p:nvSpPr>
        <p:spPr>
          <a:xfrm>
            <a:off x="1072975" y="1622932"/>
            <a:ext cx="8637614" cy="873798"/>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8_פריסה מותאמת אישית">
  <p:cSld name="28_פריסה מותאמת אישית">
    <p:bg>
      <p:bgPr>
        <a:solidFill>
          <a:srgbClr val="000000"/>
        </a:solidFill>
        <a:effectLst/>
      </p:bgPr>
    </p:bg>
    <p:spTree>
      <p:nvGrpSpPr>
        <p:cNvPr id="1" name="Shape 165"/>
        <p:cNvGrpSpPr/>
        <p:nvPr/>
      </p:nvGrpSpPr>
      <p:grpSpPr>
        <a:xfrm>
          <a:off x="0" y="0"/>
          <a:ext cx="0" cy="0"/>
          <a:chOff x="0" y="0"/>
          <a:chExt cx="0" cy="0"/>
        </a:xfrm>
      </p:grpSpPr>
      <p:sp>
        <p:nvSpPr>
          <p:cNvPr id="166" name="Google Shape;166;p32"/>
          <p:cNvSpPr/>
          <p:nvPr/>
        </p:nvSpPr>
        <p:spPr>
          <a:xfrm>
            <a:off x="5797027" y="1"/>
            <a:ext cx="5435926" cy="2266139"/>
          </a:xfrm>
          <a:custGeom>
            <a:avLst/>
            <a:gdLst/>
            <a:ahLst/>
            <a:cxnLst/>
            <a:rect l="l" t="t" r="r" b="b"/>
            <a:pathLst>
              <a:path w="5435926" h="2266139" extrusionOk="0">
                <a:moveTo>
                  <a:pt x="0" y="0"/>
                </a:moveTo>
                <a:lnTo>
                  <a:pt x="5435926" y="0"/>
                </a:lnTo>
                <a:lnTo>
                  <a:pt x="4146441" y="1462808"/>
                </a:lnTo>
                <a:cubicBezTo>
                  <a:pt x="3280354" y="2445310"/>
                  <a:pt x="1781775" y="2539681"/>
                  <a:pt x="799274" y="1673594"/>
                </a:cubicBezTo>
                <a:lnTo>
                  <a:pt x="799276" y="1673594"/>
                </a:lnTo>
                <a:cubicBezTo>
                  <a:pt x="308026" y="1240550"/>
                  <a:pt x="38807" y="649384"/>
                  <a:pt x="663" y="43665"/>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7" name="Google Shape;167;p3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68" name="Google Shape;168;p32"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
        <p:nvSpPr>
          <p:cNvPr id="169" name="Google Shape;169;p32"/>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70" name="Google Shape;170;p32"/>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71" name="Google Shape;171;p32"/>
          <p:cNvSpPr/>
          <p:nvPr/>
        </p:nvSpPr>
        <p:spPr>
          <a:xfrm rot="2483796">
            <a:off x="4626347" y="-544644"/>
            <a:ext cx="4742985" cy="12008778"/>
          </a:xfrm>
          <a:prstGeom prst="roundRect">
            <a:avLst>
              <a:gd name="adj" fmla="val 50000"/>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9_פריסה מותאמת אישית">
  <p:cSld name="29_פריסה מותאמת אישית">
    <p:bg>
      <p:bgPr>
        <a:solidFill>
          <a:srgbClr val="000000"/>
        </a:solidFill>
        <a:effectLst/>
      </p:bgPr>
    </p:bg>
    <p:spTree>
      <p:nvGrpSpPr>
        <p:cNvPr id="1" name="Shape 172"/>
        <p:cNvGrpSpPr/>
        <p:nvPr/>
      </p:nvGrpSpPr>
      <p:grpSpPr>
        <a:xfrm>
          <a:off x="0" y="0"/>
          <a:ext cx="0" cy="0"/>
          <a:chOff x="0" y="0"/>
          <a:chExt cx="0" cy="0"/>
        </a:xfrm>
      </p:grpSpPr>
      <p:sp>
        <p:nvSpPr>
          <p:cNvPr id="173" name="Google Shape;173;p3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74" name="Google Shape;174;p33"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
        <p:nvSpPr>
          <p:cNvPr id="175" name="Google Shape;175;p33"/>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76" name="Google Shape;176;p33"/>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_פריסה מותאמת אישית">
  <p:cSld name="3_פריסה מותאמת אישית">
    <p:bg>
      <p:bgPr>
        <a:solidFill>
          <a:schemeClr val="lt1"/>
        </a:solidFill>
        <a:effectLst/>
      </p:bgPr>
    </p:bg>
    <p:spTree>
      <p:nvGrpSpPr>
        <p:cNvPr id="1" name="Shape 177"/>
        <p:cNvGrpSpPr/>
        <p:nvPr/>
      </p:nvGrpSpPr>
      <p:grpSpPr>
        <a:xfrm>
          <a:off x="0" y="0"/>
          <a:ext cx="0" cy="0"/>
          <a:chOff x="0" y="0"/>
          <a:chExt cx="0" cy="0"/>
        </a:xfrm>
      </p:grpSpPr>
      <p:sp>
        <p:nvSpPr>
          <p:cNvPr id="178" name="Google Shape;178;p34"/>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79" name="Google Shape;179;p34"/>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80" name="Google Shape;180;p34"/>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פריסה מותאמת אישית">
  <p:cSld name="4_פריסה מותאמת אישית">
    <p:bg>
      <p:bgPr>
        <a:solidFill>
          <a:schemeClr val="lt1"/>
        </a:solidFill>
        <a:effectLst/>
      </p:bgPr>
    </p:bg>
    <p:spTree>
      <p:nvGrpSpPr>
        <p:cNvPr id="1" name="Shape 181"/>
        <p:cNvGrpSpPr/>
        <p:nvPr/>
      </p:nvGrpSpPr>
      <p:grpSpPr>
        <a:xfrm>
          <a:off x="0" y="0"/>
          <a:ext cx="0" cy="0"/>
          <a:chOff x="0" y="0"/>
          <a:chExt cx="0" cy="0"/>
        </a:xfrm>
      </p:grpSpPr>
      <p:sp>
        <p:nvSpPr>
          <p:cNvPr id="182" name="Google Shape;182;p3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83" name="Google Shape;183;p35"/>
          <p:cNvSpPr txBox="1">
            <a:spLocks noGrp="1"/>
          </p:cNvSpPr>
          <p:nvPr>
            <p:ph type="body" idx="1"/>
          </p:nvPr>
        </p:nvSpPr>
        <p:spPr>
          <a:xfrm>
            <a:off x="1065402" y="2610822"/>
            <a:ext cx="8641306" cy="300620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84" name="Google Shape;184;p35"/>
          <p:cNvSpPr txBox="1">
            <a:spLocks noGrp="1"/>
          </p:cNvSpPr>
          <p:nvPr>
            <p:ph type="title"/>
          </p:nvPr>
        </p:nvSpPr>
        <p:spPr>
          <a:xfrm>
            <a:off x="1072975" y="1622932"/>
            <a:ext cx="8637614" cy="873798"/>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85"/>
        <p:cNvGrpSpPr/>
        <p:nvPr/>
      </p:nvGrpSpPr>
      <p:grpSpPr>
        <a:xfrm>
          <a:off x="0" y="0"/>
          <a:ext cx="0" cy="0"/>
          <a:chOff x="0" y="0"/>
          <a:chExt cx="0" cy="0"/>
        </a:xfrm>
      </p:grpSpPr>
      <p:sp>
        <p:nvSpPr>
          <p:cNvPr id="186" name="Google Shape;186;p36"/>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accent5"/>
              </a:buClr>
              <a:buSzPts val="3000"/>
              <a:buFont typeface="Rubik"/>
              <a:buNone/>
              <a:defRPr sz="3000" b="0" i="0" u="none" strike="noStrike" cap="none">
                <a:solidFill>
                  <a:schemeClr val="accent5"/>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87" name="Google Shape;187;p36"/>
          <p:cNvSpPr txBox="1">
            <a:spLocks noGrp="1"/>
          </p:cNvSpPr>
          <p:nvPr>
            <p:ph type="body" idx="1"/>
          </p:nvPr>
        </p:nvSpPr>
        <p:spPr>
          <a:xfrm>
            <a:off x="0" y="0"/>
            <a:ext cx="3000000" cy="30000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accent5"/>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accent5"/>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accent5"/>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accent5"/>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accent5"/>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88" name="Google Shape;188;p36"/>
          <p:cNvSpPr txBox="1">
            <a:spLocks noGrp="1"/>
          </p:cNvSpPr>
          <p:nvPr>
            <p:ph type="dt" idx="10"/>
          </p:nvPr>
        </p:nvSpPr>
        <p:spPr>
          <a:xfrm>
            <a:off x="0" y="0"/>
            <a:ext cx="3000000" cy="3000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800"/>
              <a:buFont typeface="Rubik Light"/>
              <a:buNone/>
              <a:defRPr sz="1800">
                <a:solidFill>
                  <a:schemeClr val="dk1"/>
                </a:solidFill>
                <a:latin typeface="Rubik Light"/>
                <a:ea typeface="Rubik Light"/>
                <a:cs typeface="Rubik Light"/>
                <a:sym typeface="Rubik Light"/>
              </a:defRPr>
            </a:lvl1pPr>
            <a:lvl2pPr marR="0" lvl="1"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2pPr>
            <a:lvl3pPr marR="0" lvl="2"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3pPr>
            <a:lvl4pPr marR="0" lvl="3"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4pPr>
            <a:lvl5pPr marR="0" lvl="4"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5pPr>
            <a:lvl6pPr marR="0" lvl="5"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6pPr>
            <a:lvl7pPr marR="0" lvl="6"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7pPr>
            <a:lvl8pPr marR="0" lvl="7"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8pPr>
            <a:lvl9pPr marR="0" lvl="8"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9pPr>
          </a:lstStyle>
          <a:p>
            <a:endParaRPr/>
          </a:p>
        </p:txBody>
      </p:sp>
      <p:sp>
        <p:nvSpPr>
          <p:cNvPr id="189" name="Google Shape;189;p36"/>
          <p:cNvSpPr txBox="1">
            <a:spLocks noGrp="1"/>
          </p:cNvSpPr>
          <p:nvPr>
            <p:ph type="ftr" idx="11"/>
          </p:nvPr>
        </p:nvSpPr>
        <p:spPr>
          <a:xfrm>
            <a:off x="0" y="0"/>
            <a:ext cx="3000000" cy="3000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800"/>
              <a:buFont typeface="Rubik Light"/>
              <a:buNone/>
              <a:defRPr sz="1800">
                <a:solidFill>
                  <a:schemeClr val="dk1"/>
                </a:solidFill>
                <a:latin typeface="Rubik Light"/>
                <a:ea typeface="Rubik Light"/>
                <a:cs typeface="Rubik Light"/>
                <a:sym typeface="Rubik Light"/>
              </a:defRPr>
            </a:lvl1pPr>
            <a:lvl2pPr marR="0" lvl="1"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2pPr>
            <a:lvl3pPr marR="0" lvl="2"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3pPr>
            <a:lvl4pPr marR="0" lvl="3"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4pPr>
            <a:lvl5pPr marR="0" lvl="4"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5pPr>
            <a:lvl6pPr marR="0" lvl="5"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6pPr>
            <a:lvl7pPr marR="0" lvl="6"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7pPr>
            <a:lvl8pPr marR="0" lvl="7"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8pPr>
            <a:lvl9pPr marR="0" lvl="8"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9pPr>
          </a:lstStyle>
          <a:p>
            <a:endParaRPr/>
          </a:p>
        </p:txBody>
      </p:sp>
      <p:sp>
        <p:nvSpPr>
          <p:cNvPr id="190" name="Google Shape;190;p3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פריסה מותאמת אישית">
  <p:cSld name="1_פריסה מותאמת אישית">
    <p:bg>
      <p:bgPr>
        <a:solidFill>
          <a:schemeClr val="lt1"/>
        </a:solidFill>
        <a:effectLst/>
      </p:bgPr>
    </p:bg>
    <p:spTree>
      <p:nvGrpSpPr>
        <p:cNvPr id="1" name="Shape 31"/>
        <p:cNvGrpSpPr/>
        <p:nvPr/>
      </p:nvGrpSpPr>
      <p:grpSpPr>
        <a:xfrm>
          <a:off x="0" y="0"/>
          <a:ext cx="0" cy="0"/>
          <a:chOff x="0" y="0"/>
          <a:chExt cx="0" cy="0"/>
        </a:xfrm>
      </p:grpSpPr>
      <p:pic>
        <p:nvPicPr>
          <p:cNvPr id="32" name="Google Shape;32;p6" descr="Z:\favorits\GigaSpaces\sent to arik\jpg\ppt grid_213.jpg"/>
          <p:cNvPicPr preferRelativeResize="0"/>
          <p:nvPr/>
        </p:nvPicPr>
        <p:blipFill rotWithShape="1">
          <a:blip r:embed="rId2">
            <a:alphaModFix/>
          </a:blip>
          <a:srcRect l="9149"/>
          <a:stretch/>
        </p:blipFill>
        <p:spPr>
          <a:xfrm>
            <a:off x="1115367" y="4413"/>
            <a:ext cx="11076633" cy="6853587"/>
          </a:xfrm>
          <a:prstGeom prst="rect">
            <a:avLst/>
          </a:prstGeom>
          <a:noFill/>
          <a:ln>
            <a:noFill/>
          </a:ln>
        </p:spPr>
      </p:pic>
      <p:sp>
        <p:nvSpPr>
          <p:cNvPr id="33" name="Google Shape;33;p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34" name="Google Shape;34;p6"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35" name="Google Shape;35;p6"/>
          <p:cNvSpPr txBox="1">
            <a:spLocks noGrp="1"/>
          </p:cNvSpPr>
          <p:nvPr>
            <p:ph type="body" idx="1"/>
          </p:nvPr>
        </p:nvSpPr>
        <p:spPr>
          <a:xfrm>
            <a:off x="1065402" y="2701255"/>
            <a:ext cx="8560919"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36" name="Google Shape;36;p6"/>
          <p:cNvSpPr txBox="1">
            <a:spLocks noGrp="1"/>
          </p:cNvSpPr>
          <p:nvPr>
            <p:ph type="title"/>
          </p:nvPr>
        </p:nvSpPr>
        <p:spPr>
          <a:xfrm>
            <a:off x="1072975" y="1713363"/>
            <a:ext cx="85572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sp>
        <p:nvSpPr>
          <p:cNvPr id="192" name="Google Shape;192;p37"/>
          <p:cNvSpPr txBox="1">
            <a:spLocks noGrp="1"/>
          </p:cNvSpPr>
          <p:nvPr>
            <p:ph type="dt" idx="10"/>
          </p:nvPr>
        </p:nvSpPr>
        <p:spPr>
          <a:xfrm>
            <a:off x="838200" y="6356351"/>
            <a:ext cx="2743199" cy="3650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93" name="Google Shape;193;p37"/>
          <p:cNvSpPr txBox="1">
            <a:spLocks noGrp="1"/>
          </p:cNvSpPr>
          <p:nvPr>
            <p:ph type="ftr" idx="11"/>
          </p:nvPr>
        </p:nvSpPr>
        <p:spPr>
          <a:xfrm>
            <a:off x="4762500" y="4718051"/>
            <a:ext cx="4114800" cy="3650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94" name="Google Shape;194;p37"/>
          <p:cNvSpPr txBox="1">
            <a:spLocks noGrp="1"/>
          </p:cNvSpPr>
          <p:nvPr>
            <p:ph type="sldNum" idx="12"/>
          </p:nvPr>
        </p:nvSpPr>
        <p:spPr>
          <a:xfrm>
            <a:off x="8610600" y="6418496"/>
            <a:ext cx="2743199" cy="36509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פריסה מותאמת אישית">
  <p:cSld name="8_פריסה מותאמת אישית">
    <p:bg>
      <p:bgPr>
        <a:solidFill>
          <a:schemeClr val="lt1"/>
        </a:solidFill>
        <a:effectLst/>
      </p:bgPr>
    </p:bg>
    <p:spTree>
      <p:nvGrpSpPr>
        <p:cNvPr id="1" name="Shape 195"/>
        <p:cNvGrpSpPr/>
        <p:nvPr/>
      </p:nvGrpSpPr>
      <p:grpSpPr>
        <a:xfrm>
          <a:off x="0" y="0"/>
          <a:ext cx="0" cy="0"/>
          <a:chOff x="0" y="0"/>
          <a:chExt cx="0" cy="0"/>
        </a:xfrm>
      </p:grpSpPr>
      <p:sp>
        <p:nvSpPr>
          <p:cNvPr id="196" name="Google Shape;196;p38"/>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197" name="Google Shape;197;p38"/>
          <p:cNvSpPr txBox="1">
            <a:spLocks noGrp="1"/>
          </p:cNvSpPr>
          <p:nvPr>
            <p:ph type="title"/>
          </p:nvPr>
        </p:nvSpPr>
        <p:spPr>
          <a:xfrm>
            <a:off x="1982774" y="1713363"/>
            <a:ext cx="7939550"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98" name="Google Shape;198;p38"/>
          <p:cNvSpPr txBox="1">
            <a:spLocks noGrp="1"/>
          </p:cNvSpPr>
          <p:nvPr>
            <p:ph type="body" idx="1"/>
          </p:nvPr>
        </p:nvSpPr>
        <p:spPr>
          <a:xfrm>
            <a:off x="1982774"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99" name="Google Shape;199;p38"/>
          <p:cNvSpPr txBox="1">
            <a:spLocks noGrp="1"/>
          </p:cNvSpPr>
          <p:nvPr>
            <p:ph type="body" idx="2"/>
          </p:nvPr>
        </p:nvSpPr>
        <p:spPr>
          <a:xfrm>
            <a:off x="4793655"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00" name="Google Shape;200;p38"/>
          <p:cNvSpPr txBox="1">
            <a:spLocks noGrp="1"/>
          </p:cNvSpPr>
          <p:nvPr>
            <p:ph type="body" idx="3"/>
          </p:nvPr>
        </p:nvSpPr>
        <p:spPr>
          <a:xfrm>
            <a:off x="7608360"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4_פריסה מותאמת אישית">
  <p:cSld name="14_פריסה מותאמת אישית">
    <p:bg>
      <p:bgPr>
        <a:solidFill>
          <a:schemeClr val="lt1"/>
        </a:solidFill>
        <a:effectLst/>
      </p:bgPr>
    </p:bg>
    <p:spTree>
      <p:nvGrpSpPr>
        <p:cNvPr id="1" name="Shape 201"/>
        <p:cNvGrpSpPr/>
        <p:nvPr/>
      </p:nvGrpSpPr>
      <p:grpSpPr>
        <a:xfrm>
          <a:off x="0" y="0"/>
          <a:ext cx="0" cy="0"/>
          <a:chOff x="0" y="0"/>
          <a:chExt cx="0" cy="0"/>
        </a:xfrm>
      </p:grpSpPr>
      <p:pic>
        <p:nvPicPr>
          <p:cNvPr id="202" name="Google Shape;202;p39"/>
          <p:cNvPicPr preferRelativeResize="0"/>
          <p:nvPr/>
        </p:nvPicPr>
        <p:blipFill rotWithShape="1">
          <a:blip r:embed="rId2">
            <a:alphaModFix/>
          </a:blip>
          <a:srcRect t="296" r="772"/>
          <a:stretch/>
        </p:blipFill>
        <p:spPr>
          <a:xfrm>
            <a:off x="6016616" y="0"/>
            <a:ext cx="6175384" cy="5410241"/>
          </a:xfrm>
          <a:prstGeom prst="rect">
            <a:avLst/>
          </a:prstGeom>
          <a:noFill/>
          <a:ln>
            <a:noFill/>
          </a:ln>
        </p:spPr>
      </p:pic>
      <p:sp>
        <p:nvSpPr>
          <p:cNvPr id="203" name="Google Shape;203;p39"/>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04" name="Google Shape;204;p39"/>
          <p:cNvSpPr txBox="1">
            <a:spLocks noGrp="1"/>
          </p:cNvSpPr>
          <p:nvPr>
            <p:ph type="title"/>
          </p:nvPr>
        </p:nvSpPr>
        <p:spPr>
          <a:xfrm>
            <a:off x="1982774" y="1045706"/>
            <a:ext cx="7939550"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05" name="Google Shape;205;p39"/>
          <p:cNvSpPr/>
          <p:nvPr/>
        </p:nvSpPr>
        <p:spPr>
          <a:xfrm>
            <a:off x="9115616" y="4198960"/>
            <a:ext cx="3076384" cy="2659040"/>
          </a:xfrm>
          <a:custGeom>
            <a:avLst/>
            <a:gdLst/>
            <a:ahLst/>
            <a:cxnLst/>
            <a:rect l="l" t="t" r="r" b="b"/>
            <a:pathLst>
              <a:path w="3076384" h="2659040" extrusionOk="0">
                <a:moveTo>
                  <a:pt x="3076384" y="0"/>
                </a:moveTo>
                <a:lnTo>
                  <a:pt x="3076384" y="2659040"/>
                </a:lnTo>
                <a:lnTo>
                  <a:pt x="0" y="2659040"/>
                </a:lnTo>
                <a:lnTo>
                  <a:pt x="19996" y="2625996"/>
                </a:lnTo>
                <a:cubicBezTo>
                  <a:pt x="121989" y="2474985"/>
                  <a:pt x="240632" y="2331948"/>
                  <a:pt x="375901" y="2199482"/>
                </a:cubicBezTo>
                <a:lnTo>
                  <a:pt x="1939257" y="668517"/>
                </a:lnTo>
                <a:cubicBezTo>
                  <a:pt x="2209794" y="403585"/>
                  <a:pt x="2521217" y="206022"/>
                  <a:pt x="2852733" y="75610"/>
                </a:cubicBezTo>
                <a:lnTo>
                  <a:pt x="3076384" y="0"/>
                </a:lnTo>
                <a:close/>
              </a:path>
            </a:pathLst>
          </a:custGeom>
          <a:gradFill>
            <a:gsLst>
              <a:gs pos="0">
                <a:schemeClr val="accent1"/>
              </a:gs>
              <a:gs pos="27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Table">
  <p:cSld name="1_Table">
    <p:bg>
      <p:bgPr>
        <a:blipFill>
          <a:blip r:embed="rId2">
            <a:alphaModFix/>
          </a:blip>
          <a:stretch>
            <a:fillRect/>
          </a:stretch>
        </a:blipFill>
        <a:effectLst/>
      </p:bgPr>
    </p:bg>
    <p:spTree>
      <p:nvGrpSpPr>
        <p:cNvPr id="1" name="Shape 206"/>
        <p:cNvGrpSpPr/>
        <p:nvPr/>
      </p:nvGrpSpPr>
      <p:grpSpPr>
        <a:xfrm>
          <a:off x="0" y="0"/>
          <a:ext cx="0" cy="0"/>
          <a:chOff x="0" y="0"/>
          <a:chExt cx="0" cy="0"/>
        </a:xfrm>
      </p:grpSpPr>
      <p:sp>
        <p:nvSpPr>
          <p:cNvPr id="207" name="Google Shape;207;p4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08" name="Google Shape;208;p40"/>
          <p:cNvSpPr txBox="1">
            <a:spLocks noGrp="1"/>
          </p:cNvSpPr>
          <p:nvPr>
            <p:ph type="title"/>
          </p:nvPr>
        </p:nvSpPr>
        <p:spPr>
          <a:xfrm>
            <a:off x="1072975" y="45281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09" name="Google Shape;209;p40"/>
          <p:cNvSpPr>
            <a:spLocks noGrp="1"/>
          </p:cNvSpPr>
          <p:nvPr>
            <p:ph type="tbl" idx="2"/>
          </p:nvPr>
        </p:nvSpPr>
        <p:spPr>
          <a:xfrm>
            <a:off x="1073150" y="1653077"/>
            <a:ext cx="10058400" cy="430224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10" name="Google Shape;210;p40" descr="Z:\favorits\GigaSpaces\sent to arik\new_png\logo-gigaspaces.png"/>
          <p:cNvPicPr preferRelativeResize="0"/>
          <p:nvPr/>
        </p:nvPicPr>
        <p:blipFill rotWithShape="1">
          <a:blip r:embed="rId3">
            <a:alphaModFix/>
          </a:blip>
          <a:srcRect/>
          <a:stretch/>
        </p:blipFill>
        <p:spPr>
          <a:xfrm>
            <a:off x="413210" y="354682"/>
            <a:ext cx="571528" cy="57334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Logos">
  <p:cSld name="1_Logos">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4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13" name="Google Shape;213;p41"/>
          <p:cNvSpPr txBox="1">
            <a:spLocks noGrp="1"/>
          </p:cNvSpPr>
          <p:nvPr>
            <p:ph type="title"/>
          </p:nvPr>
        </p:nvSpPr>
        <p:spPr>
          <a:xfrm>
            <a:off x="603115" y="289793"/>
            <a:ext cx="10247859"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Architectures">
  <p:cSld name="1_Architectures">
    <p:bg>
      <p:bgPr>
        <a:blipFill>
          <a:blip r:embed="rId2">
            <a:alphaModFix/>
          </a:blip>
          <a:stretch>
            <a:fillRect/>
          </a:stretch>
        </a:blipFill>
        <a:effectLst/>
      </p:bgPr>
    </p:bg>
    <p:spTree>
      <p:nvGrpSpPr>
        <p:cNvPr id="1" name="Shape 214"/>
        <p:cNvGrpSpPr/>
        <p:nvPr/>
      </p:nvGrpSpPr>
      <p:grpSpPr>
        <a:xfrm>
          <a:off x="0" y="0"/>
          <a:ext cx="0" cy="0"/>
          <a:chOff x="0" y="0"/>
          <a:chExt cx="0" cy="0"/>
        </a:xfrm>
      </p:grpSpPr>
      <p:sp>
        <p:nvSpPr>
          <p:cNvPr id="215" name="Google Shape;215;p4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16" name="Google Shape;216;p42"/>
          <p:cNvSpPr txBox="1">
            <a:spLocks noGrp="1"/>
          </p:cNvSpPr>
          <p:nvPr>
            <p:ph type="title"/>
          </p:nvPr>
        </p:nvSpPr>
        <p:spPr>
          <a:xfrm>
            <a:off x="972071" y="289793"/>
            <a:ext cx="10247859" cy="905925"/>
          </a:xfrm>
          <a:prstGeom prst="rect">
            <a:avLst/>
          </a:prstGeom>
          <a:noFill/>
          <a:ln>
            <a:noFill/>
          </a:ln>
        </p:spPr>
        <p:txBody>
          <a:bodyPr spcFirstLastPara="1" wrap="square" lIns="91425" tIns="91425" rIns="91425" bIns="91425" anchor="ctr" anchorCtr="0"/>
          <a:lstStyle>
            <a:lvl1pPr marR="0" lvl="0" algn="ctr"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2 columns">
  <p:cSld name="1_2 columns">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4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219" name="Google Shape;219;p43" descr="Z:\favorits\GigaSpaces\sent to arik\new_png\logo-gigaspaces.png"/>
          <p:cNvPicPr preferRelativeResize="0"/>
          <p:nvPr/>
        </p:nvPicPr>
        <p:blipFill rotWithShape="1">
          <a:blip r:embed="rId3">
            <a:alphaModFix/>
          </a:blip>
          <a:srcRect/>
          <a:stretch/>
        </p:blipFill>
        <p:spPr>
          <a:xfrm>
            <a:off x="413210" y="354682"/>
            <a:ext cx="571528" cy="573340"/>
          </a:xfrm>
          <a:prstGeom prst="rect">
            <a:avLst/>
          </a:prstGeom>
          <a:noFill/>
          <a:ln>
            <a:noFill/>
          </a:ln>
        </p:spPr>
      </p:pic>
      <p:sp>
        <p:nvSpPr>
          <p:cNvPr id="220" name="Google Shape;220;p43"/>
          <p:cNvSpPr txBox="1">
            <a:spLocks noGrp="1"/>
          </p:cNvSpPr>
          <p:nvPr>
            <p:ph type="body" idx="1"/>
          </p:nvPr>
        </p:nvSpPr>
        <p:spPr>
          <a:xfrm>
            <a:off x="1065402" y="2701255"/>
            <a:ext cx="4315490"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21" name="Google Shape;221;p43"/>
          <p:cNvSpPr txBox="1">
            <a:spLocks noGrp="1"/>
          </p:cNvSpPr>
          <p:nvPr>
            <p:ph type="title"/>
          </p:nvPr>
        </p:nvSpPr>
        <p:spPr>
          <a:xfrm>
            <a:off x="1072975" y="1073833"/>
            <a:ext cx="9266778"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22" name="Google Shape;222;p43"/>
          <p:cNvSpPr txBox="1">
            <a:spLocks noGrp="1"/>
          </p:cNvSpPr>
          <p:nvPr>
            <p:ph type="body" idx="2"/>
          </p:nvPr>
        </p:nvSpPr>
        <p:spPr>
          <a:xfrm>
            <a:off x="6024263" y="2701255"/>
            <a:ext cx="4315490"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23" name="Google Shape;223;p43"/>
          <p:cNvSpPr txBox="1"/>
          <p:nvPr/>
        </p:nvSpPr>
        <p:spPr>
          <a:xfrm>
            <a:off x="6031836" y="1713363"/>
            <a:ext cx="4313646" cy="905925"/>
          </a:xfrm>
          <a:prstGeom prst="rect">
            <a:avLst/>
          </a:prstGeom>
          <a:noFill/>
          <a:ln>
            <a:noFill/>
          </a:ln>
        </p:spPr>
        <p:txBody>
          <a:bodyPr spcFirstLastPara="1" wrap="square" lIns="91425" tIns="91425" rIns="91425" bIns="91425" anchor="ctr" anchorCtr="0">
            <a:noAutofit/>
          </a:bodyPr>
          <a:lstStyle/>
          <a:p>
            <a:pPr marL="0" marR="0" lvl="0" indent="0" algn="l" rtl="0">
              <a:lnSpc>
                <a:spcPct val="85000"/>
              </a:lnSpc>
              <a:spcBef>
                <a:spcPts val="0"/>
              </a:spcBef>
              <a:spcAft>
                <a:spcPts val="0"/>
              </a:spcAft>
              <a:buClr>
                <a:schemeClr val="accent2"/>
              </a:buClr>
              <a:buSzPts val="3000"/>
              <a:buFont typeface="Rubik"/>
              <a:buNone/>
            </a:pPr>
            <a:endParaRPr sz="3000" b="0" i="0" u="none" strike="noStrike" cap="none">
              <a:solidFill>
                <a:schemeClr val="accent2"/>
              </a:solidFill>
              <a:latin typeface="Rubik"/>
              <a:ea typeface="Rubik"/>
              <a:cs typeface="Rubik"/>
              <a:sym typeface="Rubik"/>
            </a:endParaRPr>
          </a:p>
        </p:txBody>
      </p:sp>
      <p:sp>
        <p:nvSpPr>
          <p:cNvPr id="224" name="Google Shape;224;p43"/>
          <p:cNvSpPr txBox="1">
            <a:spLocks noGrp="1"/>
          </p:cNvSpPr>
          <p:nvPr>
            <p:ph type="body" idx="3"/>
          </p:nvPr>
        </p:nvSpPr>
        <p:spPr>
          <a:xfrm>
            <a:off x="1048001" y="2133857"/>
            <a:ext cx="4332892"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5" name="Google Shape;225;p43"/>
          <p:cNvSpPr txBox="1">
            <a:spLocks noGrp="1"/>
          </p:cNvSpPr>
          <p:nvPr>
            <p:ph type="body" idx="4"/>
          </p:nvPr>
        </p:nvSpPr>
        <p:spPr>
          <a:xfrm>
            <a:off x="6015562" y="2133857"/>
            <a:ext cx="4332892"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3 columns">
  <p:cSld name="1_3 columns">
    <p:bg>
      <p:bgPr>
        <a:blipFill>
          <a:blip r:embed="rId2">
            <a:alphaModFix/>
          </a:blip>
          <a:stretch>
            <a:fillRect/>
          </a:stretch>
        </a:blipFill>
        <a:effectLst/>
      </p:bgPr>
    </p:bg>
    <p:spTree>
      <p:nvGrpSpPr>
        <p:cNvPr id="1" name="Shape 226"/>
        <p:cNvGrpSpPr/>
        <p:nvPr/>
      </p:nvGrpSpPr>
      <p:grpSpPr>
        <a:xfrm>
          <a:off x="0" y="0"/>
          <a:ext cx="0" cy="0"/>
          <a:chOff x="0" y="0"/>
          <a:chExt cx="0" cy="0"/>
        </a:xfrm>
      </p:grpSpPr>
      <p:sp>
        <p:nvSpPr>
          <p:cNvPr id="227" name="Google Shape;227;p44"/>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228" name="Google Shape;228;p44" descr="Z:\favorits\GigaSpaces\sent to arik\new_png\logo-gigaspaces.png"/>
          <p:cNvPicPr preferRelativeResize="0"/>
          <p:nvPr/>
        </p:nvPicPr>
        <p:blipFill rotWithShape="1">
          <a:blip r:embed="rId3">
            <a:alphaModFix/>
          </a:blip>
          <a:srcRect/>
          <a:stretch/>
        </p:blipFill>
        <p:spPr>
          <a:xfrm>
            <a:off x="413210" y="354682"/>
            <a:ext cx="571528" cy="573340"/>
          </a:xfrm>
          <a:prstGeom prst="rect">
            <a:avLst/>
          </a:prstGeom>
          <a:noFill/>
          <a:ln>
            <a:noFill/>
          </a:ln>
        </p:spPr>
      </p:pic>
      <p:sp>
        <p:nvSpPr>
          <p:cNvPr id="229" name="Google Shape;229;p44"/>
          <p:cNvSpPr txBox="1">
            <a:spLocks noGrp="1"/>
          </p:cNvSpPr>
          <p:nvPr>
            <p:ph type="body" idx="1"/>
          </p:nvPr>
        </p:nvSpPr>
        <p:spPr>
          <a:xfrm>
            <a:off x="1065403" y="2701255"/>
            <a:ext cx="3330752"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30" name="Google Shape;230;p44"/>
          <p:cNvSpPr txBox="1">
            <a:spLocks noGrp="1"/>
          </p:cNvSpPr>
          <p:nvPr>
            <p:ph type="title"/>
          </p:nvPr>
        </p:nvSpPr>
        <p:spPr>
          <a:xfrm>
            <a:off x="1072975" y="1073833"/>
            <a:ext cx="9266778"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31" name="Google Shape;231;p44"/>
          <p:cNvSpPr txBox="1">
            <a:spLocks noGrp="1"/>
          </p:cNvSpPr>
          <p:nvPr>
            <p:ph type="body" idx="2"/>
          </p:nvPr>
        </p:nvSpPr>
        <p:spPr>
          <a:xfrm>
            <a:off x="4723002"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32" name="Google Shape;232;p44"/>
          <p:cNvSpPr txBox="1">
            <a:spLocks noGrp="1"/>
          </p:cNvSpPr>
          <p:nvPr>
            <p:ph type="body" idx="3"/>
          </p:nvPr>
        </p:nvSpPr>
        <p:spPr>
          <a:xfrm>
            <a:off x="1048001" y="2133857"/>
            <a:ext cx="3344184"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33" name="Google Shape;233;p44"/>
          <p:cNvSpPr txBox="1">
            <a:spLocks noGrp="1"/>
          </p:cNvSpPr>
          <p:nvPr>
            <p:ph type="body" idx="4"/>
          </p:nvPr>
        </p:nvSpPr>
        <p:spPr>
          <a:xfrm>
            <a:off x="4714301"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34" name="Google Shape;234;p44"/>
          <p:cNvSpPr txBox="1">
            <a:spLocks noGrp="1"/>
          </p:cNvSpPr>
          <p:nvPr>
            <p:ph type="body" idx="5"/>
          </p:nvPr>
        </p:nvSpPr>
        <p:spPr>
          <a:xfrm>
            <a:off x="8208919"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35" name="Google Shape;235;p44"/>
          <p:cNvSpPr txBox="1">
            <a:spLocks noGrp="1"/>
          </p:cNvSpPr>
          <p:nvPr>
            <p:ph type="body" idx="6"/>
          </p:nvPr>
        </p:nvSpPr>
        <p:spPr>
          <a:xfrm>
            <a:off x="8200218"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Use Case 1- new">
  <p:cSld name="Use Case 1- new">
    <p:bg>
      <p:bgPr>
        <a:solidFill>
          <a:srgbClr val="F2F2F2"/>
        </a:solidFill>
        <a:effectLst/>
      </p:bgPr>
    </p:bg>
    <p:spTree>
      <p:nvGrpSpPr>
        <p:cNvPr id="1" name="Shape 236"/>
        <p:cNvGrpSpPr/>
        <p:nvPr/>
      </p:nvGrpSpPr>
      <p:grpSpPr>
        <a:xfrm>
          <a:off x="0" y="0"/>
          <a:ext cx="0" cy="0"/>
          <a:chOff x="0" y="0"/>
          <a:chExt cx="0" cy="0"/>
        </a:xfrm>
      </p:grpSpPr>
      <p:sp>
        <p:nvSpPr>
          <p:cNvPr id="237" name="Google Shape;237;p45"/>
          <p:cNvSpPr>
            <a:spLocks noGrp="1"/>
          </p:cNvSpPr>
          <p:nvPr>
            <p:ph type="body" idx="1"/>
          </p:nvPr>
        </p:nvSpPr>
        <p:spPr>
          <a:xfrm>
            <a:off x="6400801" y="4258733"/>
            <a:ext cx="5155142" cy="2281606"/>
          </a:xfrm>
          <a:prstGeom prst="roundRect">
            <a:avLst>
              <a:gd name="adj" fmla="val 18788"/>
            </a:avLst>
          </a:prstGeom>
          <a:solidFill>
            <a:srgbClr val="E3E4E5"/>
          </a:solidFill>
          <a:ln>
            <a:noFill/>
          </a:ln>
        </p:spPr>
        <p:txBody>
          <a:bodyPr spcFirstLastPara="1" wrap="square" lIns="91425" tIns="45700" rIns="91425" bIns="45700" anchor="ctr" anchorCtr="0"/>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45"/>
          <p:cNvSpPr/>
          <p:nvPr/>
        </p:nvSpPr>
        <p:spPr>
          <a:xfrm>
            <a:off x="9459009" y="-750734"/>
            <a:ext cx="2096934" cy="20969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9" name="Google Shape;239;p45"/>
          <p:cNvSpPr txBox="1">
            <a:spLocks noGrp="1"/>
          </p:cNvSpPr>
          <p:nvPr>
            <p:ph type="body" idx="2"/>
          </p:nvPr>
        </p:nvSpPr>
        <p:spPr>
          <a:xfrm>
            <a:off x="9382998" y="53302"/>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800"/>
              <a:buFont typeface="Rubik"/>
              <a:buNone/>
              <a:defRPr sz="18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Google Shape;240;p45"/>
          <p:cNvSpPr txBox="1">
            <a:spLocks noGrp="1"/>
          </p:cNvSpPr>
          <p:nvPr>
            <p:ph type="body" idx="3"/>
          </p:nvPr>
        </p:nvSpPr>
        <p:spPr>
          <a:xfrm>
            <a:off x="9366065" y="503840"/>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41" name="Google Shape;241;p45"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42" name="Google Shape;242;p45"/>
          <p:cNvSpPr txBox="1">
            <a:spLocks noGrp="1"/>
          </p:cNvSpPr>
          <p:nvPr>
            <p:ph type="body" idx="4"/>
          </p:nvPr>
        </p:nvSpPr>
        <p:spPr>
          <a:xfrm>
            <a:off x="1065402" y="1763246"/>
            <a:ext cx="497804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C0F3"/>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43" name="Google Shape;243;p45"/>
          <p:cNvSpPr txBox="1">
            <a:spLocks noGrp="1"/>
          </p:cNvSpPr>
          <p:nvPr>
            <p:ph type="title"/>
          </p:nvPr>
        </p:nvSpPr>
        <p:spPr>
          <a:xfrm>
            <a:off x="3184634" y="354682"/>
            <a:ext cx="5517932"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44" name="Google Shape;244;p45"/>
          <p:cNvSpPr txBox="1">
            <a:spLocks noGrp="1"/>
          </p:cNvSpPr>
          <p:nvPr>
            <p:ph type="body" idx="5"/>
          </p:nvPr>
        </p:nvSpPr>
        <p:spPr>
          <a:xfrm>
            <a:off x="1065213" y="1407078"/>
            <a:ext cx="4978236"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Light"/>
              <a:buNone/>
              <a:defRPr sz="1600" b="1" i="0" u="none" strike="noStrike" cap="none">
                <a:solidFill>
                  <a:schemeClr val="accent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5" name="Google Shape;245;p45"/>
          <p:cNvSpPr txBox="1">
            <a:spLocks noGrp="1"/>
          </p:cNvSpPr>
          <p:nvPr>
            <p:ph type="body" idx="6"/>
          </p:nvPr>
        </p:nvSpPr>
        <p:spPr>
          <a:xfrm>
            <a:off x="1065433" y="3516793"/>
            <a:ext cx="4978015" cy="124994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C0F3"/>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46" name="Google Shape;246;p45"/>
          <p:cNvSpPr txBox="1">
            <a:spLocks noGrp="1"/>
          </p:cNvSpPr>
          <p:nvPr>
            <p:ph type="body" idx="7"/>
          </p:nvPr>
        </p:nvSpPr>
        <p:spPr>
          <a:xfrm>
            <a:off x="1065213" y="3160625"/>
            <a:ext cx="497824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Light"/>
              <a:buNone/>
              <a:defRPr sz="1600" b="1" i="0" u="none" strike="noStrike" cap="none">
                <a:solidFill>
                  <a:schemeClr val="accent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Google Shape;247;p45"/>
          <p:cNvSpPr txBox="1">
            <a:spLocks noGrp="1"/>
          </p:cNvSpPr>
          <p:nvPr>
            <p:ph type="body" idx="8"/>
          </p:nvPr>
        </p:nvSpPr>
        <p:spPr>
          <a:xfrm>
            <a:off x="1073150" y="501153"/>
            <a:ext cx="2111484" cy="759454"/>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Google Shape;248;p45"/>
          <p:cNvSpPr txBox="1">
            <a:spLocks noGrp="1"/>
          </p:cNvSpPr>
          <p:nvPr>
            <p:ph type="body" idx="9"/>
          </p:nvPr>
        </p:nvSpPr>
        <p:spPr>
          <a:xfrm>
            <a:off x="1073370" y="5270340"/>
            <a:ext cx="497007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C0F3"/>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49" name="Google Shape;249;p45"/>
          <p:cNvSpPr txBox="1">
            <a:spLocks noGrp="1"/>
          </p:cNvSpPr>
          <p:nvPr>
            <p:ph type="body" idx="13"/>
          </p:nvPr>
        </p:nvSpPr>
        <p:spPr>
          <a:xfrm>
            <a:off x="1073150" y="4914172"/>
            <a:ext cx="497030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Light"/>
              <a:buNone/>
              <a:defRPr sz="1600" b="1" i="0" u="none" strike="noStrike" cap="none">
                <a:solidFill>
                  <a:schemeClr val="accent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Google Shape;250;p45"/>
          <p:cNvSpPr txBox="1">
            <a:spLocks noGrp="1"/>
          </p:cNvSpPr>
          <p:nvPr>
            <p:ph type="body" idx="14"/>
          </p:nvPr>
        </p:nvSpPr>
        <p:spPr>
          <a:xfrm>
            <a:off x="6607856" y="5757336"/>
            <a:ext cx="4788278" cy="57573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C0F3"/>
              </a:buClr>
              <a:buSzPts val="1200"/>
              <a:buFont typeface="Arial"/>
              <a:buNone/>
              <a:defRPr sz="1200" b="0" i="1" u="none" strike="noStrike" cap="none">
                <a:solidFill>
                  <a:schemeClr val="accen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51" name="Google Shape;251;p45"/>
          <p:cNvSpPr txBox="1">
            <a:spLocks noGrp="1"/>
          </p:cNvSpPr>
          <p:nvPr>
            <p:ph type="body" idx="15"/>
          </p:nvPr>
        </p:nvSpPr>
        <p:spPr>
          <a:xfrm>
            <a:off x="6607663" y="4461936"/>
            <a:ext cx="4788495" cy="123437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a:buNone/>
              <a:defRPr sz="1600" b="0" i="0" u="none" strike="noStrike" cap="none">
                <a:solidFill>
                  <a:schemeClr val="accent2"/>
                </a:solidFill>
                <a:latin typeface="Rubik"/>
                <a:ea typeface="Rubik"/>
                <a:cs typeface="Rubik"/>
                <a:sym typeface="Rubik"/>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Use Case 3- new">
  <p:cSld name="Use Case 3- new">
    <p:bg>
      <p:bgPr>
        <a:solidFill>
          <a:srgbClr val="F2F2F2"/>
        </a:solidFill>
        <a:effectLst/>
      </p:bgPr>
    </p:bg>
    <p:spTree>
      <p:nvGrpSpPr>
        <p:cNvPr id="1" name="Shape 252"/>
        <p:cNvGrpSpPr/>
        <p:nvPr/>
      </p:nvGrpSpPr>
      <p:grpSpPr>
        <a:xfrm>
          <a:off x="0" y="0"/>
          <a:ext cx="0" cy="0"/>
          <a:chOff x="0" y="0"/>
          <a:chExt cx="0" cy="0"/>
        </a:xfrm>
      </p:grpSpPr>
      <p:sp>
        <p:nvSpPr>
          <p:cNvPr id="253" name="Google Shape;253;p46"/>
          <p:cNvSpPr>
            <a:spLocks noGrp="1"/>
          </p:cNvSpPr>
          <p:nvPr>
            <p:ph type="body" idx="1"/>
          </p:nvPr>
        </p:nvSpPr>
        <p:spPr>
          <a:xfrm>
            <a:off x="6400801" y="4258733"/>
            <a:ext cx="5155142" cy="2281606"/>
          </a:xfrm>
          <a:prstGeom prst="roundRect">
            <a:avLst>
              <a:gd name="adj" fmla="val 18788"/>
            </a:avLst>
          </a:prstGeom>
          <a:solidFill>
            <a:srgbClr val="E3E4E5"/>
          </a:solidFill>
          <a:ln>
            <a:noFill/>
          </a:ln>
        </p:spPr>
        <p:txBody>
          <a:bodyPr spcFirstLastPara="1" wrap="square" lIns="91425" tIns="45700" rIns="91425" bIns="45700" anchor="ctr" anchorCtr="0"/>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Google Shape;254;p46"/>
          <p:cNvSpPr/>
          <p:nvPr/>
        </p:nvSpPr>
        <p:spPr>
          <a:xfrm>
            <a:off x="9459009" y="-750734"/>
            <a:ext cx="2096934" cy="209693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46"/>
          <p:cNvSpPr txBox="1">
            <a:spLocks noGrp="1"/>
          </p:cNvSpPr>
          <p:nvPr>
            <p:ph type="body" idx="2"/>
          </p:nvPr>
        </p:nvSpPr>
        <p:spPr>
          <a:xfrm>
            <a:off x="9382998" y="53302"/>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800"/>
              <a:buFont typeface="Rubik"/>
              <a:buNone/>
              <a:defRPr sz="18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 name="Google Shape;256;p46"/>
          <p:cNvSpPr txBox="1">
            <a:spLocks noGrp="1"/>
          </p:cNvSpPr>
          <p:nvPr>
            <p:ph type="body" idx="3"/>
          </p:nvPr>
        </p:nvSpPr>
        <p:spPr>
          <a:xfrm>
            <a:off x="9366065" y="503840"/>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57" name="Google Shape;257;p46"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58" name="Google Shape;258;p46"/>
          <p:cNvSpPr txBox="1">
            <a:spLocks noGrp="1"/>
          </p:cNvSpPr>
          <p:nvPr>
            <p:ph type="body" idx="4"/>
          </p:nvPr>
        </p:nvSpPr>
        <p:spPr>
          <a:xfrm>
            <a:off x="1065402" y="1763246"/>
            <a:ext cx="497804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59" name="Google Shape;259;p46"/>
          <p:cNvSpPr txBox="1">
            <a:spLocks noGrp="1"/>
          </p:cNvSpPr>
          <p:nvPr>
            <p:ph type="title"/>
          </p:nvPr>
        </p:nvSpPr>
        <p:spPr>
          <a:xfrm>
            <a:off x="3184634" y="354682"/>
            <a:ext cx="5517932"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4"/>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60" name="Google Shape;260;p46"/>
          <p:cNvSpPr txBox="1">
            <a:spLocks noGrp="1"/>
          </p:cNvSpPr>
          <p:nvPr>
            <p:ph type="body" idx="5"/>
          </p:nvPr>
        </p:nvSpPr>
        <p:spPr>
          <a:xfrm>
            <a:off x="1065213" y="1407078"/>
            <a:ext cx="4978236"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Light"/>
              <a:buNone/>
              <a:defRPr sz="1600" b="1" i="0" u="none" strike="noStrike" cap="none">
                <a:solidFill>
                  <a:schemeClr val="accent4"/>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1" name="Google Shape;261;p46"/>
          <p:cNvSpPr txBox="1">
            <a:spLocks noGrp="1"/>
          </p:cNvSpPr>
          <p:nvPr>
            <p:ph type="body" idx="6"/>
          </p:nvPr>
        </p:nvSpPr>
        <p:spPr>
          <a:xfrm>
            <a:off x="1065433" y="3516793"/>
            <a:ext cx="4978015" cy="124994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62" name="Google Shape;262;p46"/>
          <p:cNvSpPr txBox="1">
            <a:spLocks noGrp="1"/>
          </p:cNvSpPr>
          <p:nvPr>
            <p:ph type="body" idx="7"/>
          </p:nvPr>
        </p:nvSpPr>
        <p:spPr>
          <a:xfrm>
            <a:off x="1065213" y="3160625"/>
            <a:ext cx="497824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Light"/>
              <a:buNone/>
              <a:defRPr sz="1600" b="1" i="0" u="none" strike="noStrike" cap="none">
                <a:solidFill>
                  <a:schemeClr val="accent4"/>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 name="Google Shape;263;p46"/>
          <p:cNvSpPr txBox="1">
            <a:spLocks noGrp="1"/>
          </p:cNvSpPr>
          <p:nvPr>
            <p:ph type="body" idx="8"/>
          </p:nvPr>
        </p:nvSpPr>
        <p:spPr>
          <a:xfrm>
            <a:off x="1073150" y="501153"/>
            <a:ext cx="2111484" cy="759454"/>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4" name="Google Shape;264;p46"/>
          <p:cNvSpPr txBox="1">
            <a:spLocks noGrp="1"/>
          </p:cNvSpPr>
          <p:nvPr>
            <p:ph type="body" idx="9"/>
          </p:nvPr>
        </p:nvSpPr>
        <p:spPr>
          <a:xfrm>
            <a:off x="1073370" y="5270340"/>
            <a:ext cx="497007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65" name="Google Shape;265;p46"/>
          <p:cNvSpPr txBox="1">
            <a:spLocks noGrp="1"/>
          </p:cNvSpPr>
          <p:nvPr>
            <p:ph type="body" idx="13"/>
          </p:nvPr>
        </p:nvSpPr>
        <p:spPr>
          <a:xfrm>
            <a:off x="1073150" y="4914172"/>
            <a:ext cx="497030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Light"/>
              <a:buNone/>
              <a:defRPr sz="1600" b="1" i="0" u="none" strike="noStrike" cap="none">
                <a:solidFill>
                  <a:schemeClr val="accent4"/>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6" name="Google Shape;266;p46"/>
          <p:cNvSpPr txBox="1">
            <a:spLocks noGrp="1"/>
          </p:cNvSpPr>
          <p:nvPr>
            <p:ph type="body" idx="14"/>
          </p:nvPr>
        </p:nvSpPr>
        <p:spPr>
          <a:xfrm>
            <a:off x="6607856" y="5757336"/>
            <a:ext cx="4788278" cy="57573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C0F3"/>
              </a:buClr>
              <a:buSzPts val="1200"/>
              <a:buFont typeface="Arial"/>
              <a:buNone/>
              <a:defRPr sz="1200" b="0" i="1" u="none" strike="noStrike" cap="none">
                <a:solidFill>
                  <a:schemeClr val="accent4"/>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67" name="Google Shape;267;p46"/>
          <p:cNvSpPr txBox="1">
            <a:spLocks noGrp="1"/>
          </p:cNvSpPr>
          <p:nvPr>
            <p:ph type="body" idx="15"/>
          </p:nvPr>
        </p:nvSpPr>
        <p:spPr>
          <a:xfrm>
            <a:off x="6607663" y="4461936"/>
            <a:ext cx="4788495" cy="123437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a:buNone/>
              <a:defRPr sz="1600" b="0" i="0" u="none" strike="noStrike" cap="none">
                <a:solidFill>
                  <a:schemeClr val="accent4"/>
                </a:solidFill>
                <a:latin typeface="Rubik"/>
                <a:ea typeface="Rubik"/>
                <a:cs typeface="Rubik"/>
                <a:sym typeface="Rubik"/>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 name="Google Shape;268;p46"/>
          <p:cNvSpPr>
            <a:spLocks noGrp="1"/>
          </p:cNvSpPr>
          <p:nvPr>
            <p:ph type="pic" idx="16"/>
          </p:nvPr>
        </p:nvSpPr>
        <p:spPr>
          <a:xfrm>
            <a:off x="7036858" y="1"/>
            <a:ext cx="5155142" cy="6858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פריסה מותאמת אישית">
  <p:cSld name="6_פריסה מותאמת אישית">
    <p:bg>
      <p:bgPr>
        <a:solidFill>
          <a:schemeClr val="lt1"/>
        </a:solid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39" name="Google Shape;39;p7"/>
          <p:cNvSpPr txBox="1">
            <a:spLocks noGrp="1"/>
          </p:cNvSpPr>
          <p:nvPr>
            <p:ph type="title"/>
          </p:nvPr>
        </p:nvSpPr>
        <p:spPr>
          <a:xfrm>
            <a:off x="1982774" y="1713363"/>
            <a:ext cx="7939550"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40" name="Google Shape;40;p7"/>
          <p:cNvSpPr txBox="1">
            <a:spLocks noGrp="1"/>
          </p:cNvSpPr>
          <p:nvPr>
            <p:ph type="body" idx="1"/>
          </p:nvPr>
        </p:nvSpPr>
        <p:spPr>
          <a:xfrm>
            <a:off x="1982774"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41" name="Google Shape;41;p7"/>
          <p:cNvSpPr txBox="1">
            <a:spLocks noGrp="1"/>
          </p:cNvSpPr>
          <p:nvPr>
            <p:ph type="body" idx="2"/>
          </p:nvPr>
        </p:nvSpPr>
        <p:spPr>
          <a:xfrm>
            <a:off x="4793655"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42" name="Google Shape;42;p7"/>
          <p:cNvSpPr txBox="1">
            <a:spLocks noGrp="1"/>
          </p:cNvSpPr>
          <p:nvPr>
            <p:ph type="body" idx="3"/>
          </p:nvPr>
        </p:nvSpPr>
        <p:spPr>
          <a:xfrm>
            <a:off x="7608360"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se Study 4 new">
  <p:cSld name="Case Study 4 new">
    <p:bg>
      <p:bgPr>
        <a:solidFill>
          <a:srgbClr val="F2F2F2"/>
        </a:solidFill>
        <a:effectLst/>
      </p:bgPr>
    </p:bg>
    <p:spTree>
      <p:nvGrpSpPr>
        <p:cNvPr id="1" name="Shape 269"/>
        <p:cNvGrpSpPr/>
        <p:nvPr/>
      </p:nvGrpSpPr>
      <p:grpSpPr>
        <a:xfrm>
          <a:off x="0" y="0"/>
          <a:ext cx="0" cy="0"/>
          <a:chOff x="0" y="0"/>
          <a:chExt cx="0" cy="0"/>
        </a:xfrm>
      </p:grpSpPr>
      <p:sp>
        <p:nvSpPr>
          <p:cNvPr id="270" name="Google Shape;270;p47"/>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271" name="Google Shape;271;p47"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72" name="Google Shape;272;p47"/>
          <p:cNvSpPr txBox="1">
            <a:spLocks noGrp="1"/>
          </p:cNvSpPr>
          <p:nvPr>
            <p:ph type="title"/>
          </p:nvPr>
        </p:nvSpPr>
        <p:spPr>
          <a:xfrm>
            <a:off x="3657600" y="354682"/>
            <a:ext cx="504496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5"/>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73" name="Google Shape;273;p47"/>
          <p:cNvSpPr txBox="1">
            <a:spLocks noGrp="1"/>
          </p:cNvSpPr>
          <p:nvPr>
            <p:ph type="body" idx="1"/>
          </p:nvPr>
        </p:nvSpPr>
        <p:spPr>
          <a:xfrm>
            <a:off x="1073150" y="501153"/>
            <a:ext cx="2584450" cy="602433"/>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4" name="Google Shape;274;p47"/>
          <p:cNvSpPr txBox="1">
            <a:spLocks noGrp="1"/>
          </p:cNvSpPr>
          <p:nvPr>
            <p:ph type="body" idx="2"/>
          </p:nvPr>
        </p:nvSpPr>
        <p:spPr>
          <a:xfrm>
            <a:off x="1065403" y="2016945"/>
            <a:ext cx="3155822" cy="109031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5"/>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75" name="Google Shape;275;p47"/>
          <p:cNvSpPr txBox="1">
            <a:spLocks noGrp="1"/>
          </p:cNvSpPr>
          <p:nvPr>
            <p:ph type="body" idx="3"/>
          </p:nvPr>
        </p:nvSpPr>
        <p:spPr>
          <a:xfrm>
            <a:off x="1065213" y="1660777"/>
            <a:ext cx="315594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5"/>
              </a:buClr>
              <a:buSzPts val="1600"/>
              <a:buFont typeface="Rubik Light"/>
              <a:buNone/>
              <a:defRPr sz="1600" b="1" i="0" u="none" strike="noStrike" cap="none">
                <a:solidFill>
                  <a:schemeClr val="accent5"/>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 name="Google Shape;276;p47"/>
          <p:cNvSpPr txBox="1">
            <a:spLocks noGrp="1"/>
          </p:cNvSpPr>
          <p:nvPr>
            <p:ph type="body" idx="4"/>
          </p:nvPr>
        </p:nvSpPr>
        <p:spPr>
          <a:xfrm>
            <a:off x="4549896" y="2016945"/>
            <a:ext cx="3239647" cy="109031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5"/>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77" name="Google Shape;277;p47"/>
          <p:cNvSpPr txBox="1">
            <a:spLocks noGrp="1"/>
          </p:cNvSpPr>
          <p:nvPr>
            <p:ph type="body" idx="5"/>
          </p:nvPr>
        </p:nvSpPr>
        <p:spPr>
          <a:xfrm>
            <a:off x="4549676" y="1660778"/>
            <a:ext cx="3239794"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5"/>
              </a:buClr>
              <a:buSzPts val="1600"/>
              <a:buFont typeface="Rubik Light"/>
              <a:buNone/>
              <a:defRPr sz="1600" b="1" i="0" u="none" strike="noStrike" cap="none">
                <a:solidFill>
                  <a:schemeClr val="accent5"/>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8" name="Google Shape;278;p47"/>
          <p:cNvSpPr txBox="1">
            <a:spLocks noGrp="1"/>
          </p:cNvSpPr>
          <p:nvPr>
            <p:ph type="body" idx="6"/>
          </p:nvPr>
        </p:nvSpPr>
        <p:spPr>
          <a:xfrm>
            <a:off x="8118436" y="2016945"/>
            <a:ext cx="3530450" cy="109031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5"/>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79" name="Google Shape;279;p47"/>
          <p:cNvSpPr txBox="1">
            <a:spLocks noGrp="1"/>
          </p:cNvSpPr>
          <p:nvPr>
            <p:ph type="body" idx="7"/>
          </p:nvPr>
        </p:nvSpPr>
        <p:spPr>
          <a:xfrm>
            <a:off x="8118215" y="1660777"/>
            <a:ext cx="353061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5"/>
              </a:buClr>
              <a:buSzPts val="1600"/>
              <a:buFont typeface="Rubik Light"/>
              <a:buNone/>
              <a:defRPr sz="1600" b="1" i="0" u="none" strike="noStrike" cap="none">
                <a:solidFill>
                  <a:schemeClr val="accent5"/>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Google Shape;280;p47"/>
          <p:cNvSpPr/>
          <p:nvPr/>
        </p:nvSpPr>
        <p:spPr>
          <a:xfrm>
            <a:off x="9459009" y="-750734"/>
            <a:ext cx="2096934" cy="209693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47"/>
          <p:cNvSpPr txBox="1">
            <a:spLocks noGrp="1"/>
          </p:cNvSpPr>
          <p:nvPr>
            <p:ph type="body" idx="8"/>
          </p:nvPr>
        </p:nvSpPr>
        <p:spPr>
          <a:xfrm>
            <a:off x="9382998" y="231107"/>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800"/>
              <a:buFont typeface="Rubik"/>
              <a:buNone/>
              <a:defRPr sz="18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47"/>
          <p:cNvSpPr txBox="1">
            <a:spLocks noGrp="1"/>
          </p:cNvSpPr>
          <p:nvPr>
            <p:ph type="body" idx="9"/>
          </p:nvPr>
        </p:nvSpPr>
        <p:spPr>
          <a:xfrm>
            <a:off x="9366065" y="681645"/>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se Study 5 new">
  <p:cSld name="Case Study 5 new">
    <p:bg>
      <p:bgPr>
        <a:solidFill>
          <a:srgbClr val="F2F2F2"/>
        </a:solidFill>
        <a:effectLst/>
      </p:bgPr>
    </p:bg>
    <p:spTree>
      <p:nvGrpSpPr>
        <p:cNvPr id="1" name="Shape 283"/>
        <p:cNvGrpSpPr/>
        <p:nvPr/>
      </p:nvGrpSpPr>
      <p:grpSpPr>
        <a:xfrm>
          <a:off x="0" y="0"/>
          <a:ext cx="0" cy="0"/>
          <a:chOff x="0" y="0"/>
          <a:chExt cx="0" cy="0"/>
        </a:xfrm>
      </p:grpSpPr>
      <p:pic>
        <p:nvPicPr>
          <p:cNvPr id="284" name="Google Shape;284;p48"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85" name="Google Shape;285;p48"/>
          <p:cNvSpPr txBox="1">
            <a:spLocks noGrp="1"/>
          </p:cNvSpPr>
          <p:nvPr>
            <p:ph type="title"/>
          </p:nvPr>
        </p:nvSpPr>
        <p:spPr>
          <a:xfrm>
            <a:off x="3657600" y="354682"/>
            <a:ext cx="504496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86" name="Google Shape;286;p48"/>
          <p:cNvSpPr txBox="1">
            <a:spLocks noGrp="1"/>
          </p:cNvSpPr>
          <p:nvPr>
            <p:ph type="body" idx="1"/>
          </p:nvPr>
        </p:nvSpPr>
        <p:spPr>
          <a:xfrm>
            <a:off x="1073150" y="501153"/>
            <a:ext cx="2584450" cy="602433"/>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 name="Google Shape;287;p48"/>
          <p:cNvSpPr txBox="1">
            <a:spLocks noGrp="1"/>
          </p:cNvSpPr>
          <p:nvPr>
            <p:ph type="body" idx="2"/>
          </p:nvPr>
        </p:nvSpPr>
        <p:spPr>
          <a:xfrm>
            <a:off x="1065402" y="2127313"/>
            <a:ext cx="4978047" cy="893772"/>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88" name="Google Shape;288;p48"/>
          <p:cNvSpPr txBox="1">
            <a:spLocks noGrp="1"/>
          </p:cNvSpPr>
          <p:nvPr>
            <p:ph type="body" idx="3"/>
          </p:nvPr>
        </p:nvSpPr>
        <p:spPr>
          <a:xfrm>
            <a:off x="1065213" y="1771145"/>
            <a:ext cx="4978236"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1"/>
              </a:buClr>
              <a:buSzPts val="1600"/>
              <a:buFont typeface="Rubik Light"/>
              <a:buNone/>
              <a:defRPr sz="1600" b="1" i="0" u="none" strike="noStrike" cap="none">
                <a:solidFill>
                  <a:schemeClr val="accent1"/>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 name="Google Shape;289;p48"/>
          <p:cNvSpPr txBox="1">
            <a:spLocks noGrp="1"/>
          </p:cNvSpPr>
          <p:nvPr>
            <p:ph type="body" idx="4"/>
          </p:nvPr>
        </p:nvSpPr>
        <p:spPr>
          <a:xfrm>
            <a:off x="1065433" y="3517761"/>
            <a:ext cx="4978015" cy="124994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90" name="Google Shape;290;p48"/>
          <p:cNvSpPr txBox="1">
            <a:spLocks noGrp="1"/>
          </p:cNvSpPr>
          <p:nvPr>
            <p:ph type="body" idx="5"/>
          </p:nvPr>
        </p:nvSpPr>
        <p:spPr>
          <a:xfrm>
            <a:off x="1065213" y="3161593"/>
            <a:ext cx="497824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1"/>
              </a:buClr>
              <a:buSzPts val="1600"/>
              <a:buFont typeface="Rubik Light"/>
              <a:buNone/>
              <a:defRPr sz="1600" b="1" i="0" u="none" strike="noStrike" cap="none">
                <a:solidFill>
                  <a:schemeClr val="accent1"/>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 name="Google Shape;291;p48"/>
          <p:cNvSpPr txBox="1">
            <a:spLocks noGrp="1"/>
          </p:cNvSpPr>
          <p:nvPr>
            <p:ph type="body" idx="6"/>
          </p:nvPr>
        </p:nvSpPr>
        <p:spPr>
          <a:xfrm>
            <a:off x="1073370" y="5278239"/>
            <a:ext cx="497007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92" name="Google Shape;292;p48"/>
          <p:cNvSpPr txBox="1">
            <a:spLocks noGrp="1"/>
          </p:cNvSpPr>
          <p:nvPr>
            <p:ph type="body" idx="7"/>
          </p:nvPr>
        </p:nvSpPr>
        <p:spPr>
          <a:xfrm>
            <a:off x="1073150" y="4922071"/>
            <a:ext cx="497030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1"/>
              </a:buClr>
              <a:buSzPts val="1600"/>
              <a:buFont typeface="Rubik Light"/>
              <a:buNone/>
              <a:defRPr sz="1600" b="1" i="0" u="none" strike="noStrike" cap="none">
                <a:solidFill>
                  <a:schemeClr val="accent1"/>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Google Shape;293;p48"/>
          <p:cNvSpPr/>
          <p:nvPr/>
        </p:nvSpPr>
        <p:spPr>
          <a:xfrm>
            <a:off x="9459009" y="-750734"/>
            <a:ext cx="2096934" cy="209693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48"/>
          <p:cNvSpPr txBox="1">
            <a:spLocks noGrp="1"/>
          </p:cNvSpPr>
          <p:nvPr>
            <p:ph type="body" idx="8"/>
          </p:nvPr>
        </p:nvSpPr>
        <p:spPr>
          <a:xfrm>
            <a:off x="9382998" y="53302"/>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5" name="Google Shape;295;p48"/>
          <p:cNvSpPr txBox="1">
            <a:spLocks noGrp="1"/>
          </p:cNvSpPr>
          <p:nvPr>
            <p:ph type="body" idx="9"/>
          </p:nvPr>
        </p:nvSpPr>
        <p:spPr>
          <a:xfrm>
            <a:off x="9366065" y="503840"/>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0_פריסה מותאמת אישית">
  <p:cSld name="20_פריסה מותאמת אישית">
    <p:bg>
      <p:bgPr>
        <a:solidFill>
          <a:schemeClr val="lt1"/>
        </a:solidFill>
        <a:effectLst/>
      </p:bgPr>
    </p:bg>
    <p:spTree>
      <p:nvGrpSpPr>
        <p:cNvPr id="1" name="Shape 296"/>
        <p:cNvGrpSpPr/>
        <p:nvPr/>
      </p:nvGrpSpPr>
      <p:grpSpPr>
        <a:xfrm>
          <a:off x="0" y="0"/>
          <a:ext cx="0" cy="0"/>
          <a:chOff x="0" y="0"/>
          <a:chExt cx="0" cy="0"/>
        </a:xfrm>
      </p:grpSpPr>
      <p:sp>
        <p:nvSpPr>
          <p:cNvPr id="297" name="Google Shape;297;p49"/>
          <p:cNvSpPr txBox="1">
            <a:spLocks noGrp="1"/>
          </p:cNvSpPr>
          <p:nvPr>
            <p:ph type="body" idx="1"/>
          </p:nvPr>
        </p:nvSpPr>
        <p:spPr>
          <a:xfrm>
            <a:off x="882395" y="3657527"/>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8" name="Google Shape;298;p49"/>
          <p:cNvSpPr txBox="1">
            <a:spLocks noGrp="1"/>
          </p:cNvSpPr>
          <p:nvPr>
            <p:ph type="body" idx="2"/>
          </p:nvPr>
        </p:nvSpPr>
        <p:spPr>
          <a:xfrm>
            <a:off x="3693276" y="3657527"/>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49"/>
          <p:cNvSpPr txBox="1">
            <a:spLocks noGrp="1"/>
          </p:cNvSpPr>
          <p:nvPr>
            <p:ph type="body" idx="3"/>
          </p:nvPr>
        </p:nvSpPr>
        <p:spPr>
          <a:xfrm>
            <a:off x="6507981" y="3657527"/>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49"/>
          <p:cNvSpPr txBox="1">
            <a:spLocks noGrp="1"/>
          </p:cNvSpPr>
          <p:nvPr>
            <p:ph type="body" idx="4"/>
          </p:nvPr>
        </p:nvSpPr>
        <p:spPr>
          <a:xfrm>
            <a:off x="9337100" y="3657526"/>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49"/>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800">
                <a:solidFill>
                  <a:srgbClr val="4F4F4F"/>
                </a:solidFill>
                <a:latin typeface="Arial"/>
                <a:ea typeface="Arial"/>
                <a:cs typeface="Arial"/>
                <a:sym typeface="Arial"/>
              </a:defRPr>
            </a:lvl1pPr>
            <a:lvl2pPr marL="0" marR="0" lvl="1" indent="0" algn="l" rtl="1">
              <a:spcBef>
                <a:spcPts val="0"/>
              </a:spcBef>
              <a:buNone/>
              <a:defRPr sz="1800">
                <a:solidFill>
                  <a:srgbClr val="4F4F4F"/>
                </a:solidFill>
                <a:latin typeface="Arial"/>
                <a:ea typeface="Arial"/>
                <a:cs typeface="Arial"/>
                <a:sym typeface="Arial"/>
              </a:defRPr>
            </a:lvl2pPr>
            <a:lvl3pPr marL="0" marR="0" lvl="2" indent="0" algn="l" rtl="1">
              <a:spcBef>
                <a:spcPts val="0"/>
              </a:spcBef>
              <a:buNone/>
              <a:defRPr sz="1800">
                <a:solidFill>
                  <a:srgbClr val="4F4F4F"/>
                </a:solidFill>
                <a:latin typeface="Arial"/>
                <a:ea typeface="Arial"/>
                <a:cs typeface="Arial"/>
                <a:sym typeface="Arial"/>
              </a:defRPr>
            </a:lvl3pPr>
            <a:lvl4pPr marL="0" marR="0" lvl="3" indent="0" algn="l" rtl="1">
              <a:spcBef>
                <a:spcPts val="0"/>
              </a:spcBef>
              <a:buNone/>
              <a:defRPr sz="1800">
                <a:solidFill>
                  <a:srgbClr val="4F4F4F"/>
                </a:solidFill>
                <a:latin typeface="Arial"/>
                <a:ea typeface="Arial"/>
                <a:cs typeface="Arial"/>
                <a:sym typeface="Arial"/>
              </a:defRPr>
            </a:lvl4pPr>
            <a:lvl5pPr marL="0" marR="0" lvl="4" indent="0" algn="l" rtl="1">
              <a:spcBef>
                <a:spcPts val="0"/>
              </a:spcBef>
              <a:buNone/>
              <a:defRPr sz="1800">
                <a:solidFill>
                  <a:srgbClr val="4F4F4F"/>
                </a:solidFill>
                <a:latin typeface="Arial"/>
                <a:ea typeface="Arial"/>
                <a:cs typeface="Arial"/>
                <a:sym typeface="Arial"/>
              </a:defRPr>
            </a:lvl5pPr>
            <a:lvl6pPr marL="0" marR="0" lvl="5" indent="0" algn="l" rtl="1">
              <a:spcBef>
                <a:spcPts val="0"/>
              </a:spcBef>
              <a:buNone/>
              <a:defRPr sz="1800">
                <a:solidFill>
                  <a:srgbClr val="4F4F4F"/>
                </a:solidFill>
                <a:latin typeface="Arial"/>
                <a:ea typeface="Arial"/>
                <a:cs typeface="Arial"/>
                <a:sym typeface="Arial"/>
              </a:defRPr>
            </a:lvl6pPr>
            <a:lvl7pPr marL="0" marR="0" lvl="6" indent="0" algn="l" rtl="1">
              <a:spcBef>
                <a:spcPts val="0"/>
              </a:spcBef>
              <a:buNone/>
              <a:defRPr sz="1800">
                <a:solidFill>
                  <a:srgbClr val="4F4F4F"/>
                </a:solidFill>
                <a:latin typeface="Arial"/>
                <a:ea typeface="Arial"/>
                <a:cs typeface="Arial"/>
                <a:sym typeface="Arial"/>
              </a:defRPr>
            </a:lvl7pPr>
            <a:lvl8pPr marL="0" marR="0" lvl="7" indent="0" algn="l" rtl="1">
              <a:spcBef>
                <a:spcPts val="0"/>
              </a:spcBef>
              <a:buNone/>
              <a:defRPr sz="1800">
                <a:solidFill>
                  <a:srgbClr val="4F4F4F"/>
                </a:solidFill>
                <a:latin typeface="Arial"/>
                <a:ea typeface="Arial"/>
                <a:cs typeface="Arial"/>
                <a:sym typeface="Arial"/>
              </a:defRPr>
            </a:lvl8pPr>
            <a:lvl9pPr marL="0" marR="0" lvl="8" indent="0" algn="l" rtl="1">
              <a:spcBef>
                <a:spcPts val="0"/>
              </a:spcBef>
              <a:buNone/>
              <a:defRPr sz="1800">
                <a:solidFill>
                  <a:srgbClr val="4F4F4F"/>
                </a:solidFill>
                <a:latin typeface="Arial"/>
                <a:ea typeface="Arial"/>
                <a:cs typeface="Arial"/>
                <a:sym typeface="Arial"/>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5F294332-43C9-9846-9C92-B3C543C48E86}" type="datetimeFigureOut">
              <a:rPr lang="en-US" smtClean="0"/>
              <a:t>12/9/18</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ACE2C27-A769-4BFF-A7D8-B959CEAF63DB}" type="slidenum">
              <a:rPr lang="en-US" smtClean="0"/>
              <a:pPr/>
              <a:t>‹#›</a:t>
            </a:fld>
            <a:endParaRPr lang="en-US"/>
          </a:p>
        </p:txBody>
      </p:sp>
    </p:spTree>
    <p:extLst>
      <p:ext uri="{BB962C8B-B14F-4D97-AF65-F5344CB8AC3E}">
        <p14:creationId xmlns:p14="http://schemas.microsoft.com/office/powerpoint/2010/main" val="7015646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5F294332-43C9-9846-9C92-B3C543C48E86}" type="datetimeFigureOut">
              <a:rPr lang="en-US" smtClean="0"/>
              <a:t>12/9/18</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7C6A67F-954C-422D-9DC5-5D9FC15A46A9}" type="slidenum">
              <a:rPr lang="en-US" smtClean="0"/>
              <a:pPr/>
              <a:t>‹#›</a:t>
            </a:fld>
            <a:endParaRPr lang="en-US"/>
          </a:p>
        </p:txBody>
      </p:sp>
    </p:spTree>
    <p:extLst>
      <p:ext uri="{BB962C8B-B14F-4D97-AF65-F5344CB8AC3E}">
        <p14:creationId xmlns:p14="http://schemas.microsoft.com/office/powerpoint/2010/main" val="71696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 Color BG">
  <p:cSld name="Full Color BG">
    <p:bg>
      <p:bgPr>
        <a:gradFill>
          <a:gsLst>
            <a:gs pos="0">
              <a:schemeClr val="accent1"/>
            </a:gs>
            <a:gs pos="29000">
              <a:schemeClr val="accent1"/>
            </a:gs>
            <a:gs pos="100000">
              <a:schemeClr val="accent2"/>
            </a:gs>
          </a:gsLst>
          <a:lin ang="0" scaled="0"/>
        </a:gra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4" name="Google Shape;54;p10"/>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C0F3"/>
              </a:buClr>
              <a:buSzPts val="2400"/>
              <a:buFont typeface="Arial"/>
              <a:buNone/>
              <a:defRPr sz="2400" b="0" i="0" u="none" strike="noStrike" cap="none">
                <a:solidFill>
                  <a:schemeClr val="dk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55" name="Google Shape;55;p10"/>
          <p:cNvSpPr txBox="1">
            <a:spLocks noGrp="1"/>
          </p:cNvSpPr>
          <p:nvPr>
            <p:ph type="title"/>
          </p:nvPr>
        </p:nvSpPr>
        <p:spPr>
          <a:xfrm>
            <a:off x="1072975" y="1248414"/>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600"/>
              <a:buFont typeface="Rubik"/>
              <a:buNone/>
              <a:defRPr sz="3600" b="0" i="0" u="none" strike="noStrike" cap="none">
                <a:solidFill>
                  <a:schemeClr val="dk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56" name="Google Shape;56;p10"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פריסה מותאמת אישית">
  <p:cSld name="7_פריסה מותאמת אישית">
    <p:bg>
      <p:bgPr>
        <a:solidFill>
          <a:schemeClr val="lt1"/>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9" name="Google Shape;59;p11"/>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60" name="Google Shape;60;p11"/>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5_פריסה מותאמת אישית">
  <p:cSld name="15_פריסה מותאמת אישית">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63" name="Google Shape;63;p12" descr="Z:\favorits\GigaSpaces\sent to arik\new_png\logo-gigaspaces.png"/>
          <p:cNvPicPr preferRelativeResize="0"/>
          <p:nvPr/>
        </p:nvPicPr>
        <p:blipFill rotWithShape="1">
          <a:blip r:embed="rId2">
            <a:alphaModFix/>
          </a:blip>
          <a:srcRect r="581"/>
          <a:stretch/>
        </p:blipFill>
        <p:spPr>
          <a:xfrm>
            <a:off x="413210" y="354682"/>
            <a:ext cx="2850026" cy="573340"/>
          </a:xfrm>
          <a:prstGeom prst="rect">
            <a:avLst/>
          </a:prstGeom>
          <a:noFill/>
          <a:ln>
            <a:noFill/>
          </a:ln>
        </p:spPr>
      </p:pic>
      <p:sp>
        <p:nvSpPr>
          <p:cNvPr id="64" name="Google Shape;64;p12"/>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6_פריסה מותאמת אישית">
  <p:cSld name="26_פריסה מותאמת אישית">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67" name="Google Shape;67;p13"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68" name="Google Shape;68;p13"/>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69" name="Google Shape;69;p13"/>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ogos">
  <p:cSld name="Logos">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78" name="Google Shape;78;p15"/>
          <p:cNvSpPr txBox="1">
            <a:spLocks noGrp="1"/>
          </p:cNvSpPr>
          <p:nvPr>
            <p:ph type="title"/>
          </p:nvPr>
        </p:nvSpPr>
        <p:spPr>
          <a:xfrm>
            <a:off x="603115" y="289793"/>
            <a:ext cx="10247859"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7" r:id="rId6"/>
    <p:sldLayoutId id="2147483658" r:id="rId7"/>
    <p:sldLayoutId id="2147483659" r:id="rId8"/>
    <p:sldLayoutId id="2147483661" r:id="rId9"/>
    <p:sldLayoutId id="2147483662"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949" r:id="rId43"/>
    <p:sldLayoutId id="2147483950"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pic>
        <p:nvPicPr>
          <p:cNvPr id="1918" name="Google Shape;1918;p308"/>
          <p:cNvPicPr preferRelativeResize="0"/>
          <p:nvPr/>
        </p:nvPicPr>
        <p:blipFill rotWithShape="1">
          <a:blip r:embed="rId3">
            <a:alphaModFix/>
          </a:blip>
          <a:srcRect/>
          <a:stretch/>
        </p:blipFill>
        <p:spPr>
          <a:xfrm flipH="1">
            <a:off x="0" y="0"/>
            <a:ext cx="12192000" cy="6869723"/>
          </a:xfrm>
          <a:prstGeom prst="rect">
            <a:avLst/>
          </a:prstGeom>
          <a:noFill/>
          <a:ln>
            <a:noFill/>
          </a:ln>
        </p:spPr>
      </p:pic>
      <p:pic>
        <p:nvPicPr>
          <p:cNvPr id="1919" name="Google Shape;1919;p308" descr="Z:\favorits\GigaSpaces\sent to arik\new_png\ppt-grid_4-1.png"/>
          <p:cNvPicPr preferRelativeResize="0"/>
          <p:nvPr/>
        </p:nvPicPr>
        <p:blipFill rotWithShape="1">
          <a:blip r:embed="rId4">
            <a:alphaModFix/>
          </a:blip>
          <a:srcRect/>
          <a:stretch/>
        </p:blipFill>
        <p:spPr>
          <a:xfrm>
            <a:off x="0" y="0"/>
            <a:ext cx="12192000" cy="6869722"/>
          </a:xfrm>
          <a:prstGeom prst="rect">
            <a:avLst/>
          </a:prstGeom>
          <a:noFill/>
          <a:ln>
            <a:noFill/>
          </a:ln>
        </p:spPr>
      </p:pic>
      <p:sp>
        <p:nvSpPr>
          <p:cNvPr id="1920" name="Google Shape;1920;p308"/>
          <p:cNvSpPr txBox="1">
            <a:spLocks noGrp="1"/>
          </p:cNvSpPr>
          <p:nvPr>
            <p:ph type="title"/>
          </p:nvPr>
        </p:nvSpPr>
        <p:spPr>
          <a:xfrm>
            <a:off x="0" y="2536466"/>
            <a:ext cx="5589767" cy="4243145"/>
          </a:xfrm>
          <a:prstGeom prst="rect">
            <a:avLst/>
          </a:prstGeom>
          <a:noFill/>
          <a:ln>
            <a:noFill/>
          </a:ln>
        </p:spPr>
        <p:txBody>
          <a:bodyPr spcFirstLastPara="1" wrap="square" lIns="91425" tIns="45700" rIns="91425" bIns="45700" anchor="ctr" anchorCtr="0">
            <a:noAutofit/>
          </a:bodyPr>
          <a:lstStyle/>
          <a:p>
            <a:pPr lvl="0">
              <a:lnSpc>
                <a:spcPct val="125000"/>
              </a:lnSpc>
              <a:buSzPts val="800"/>
            </a:pPr>
            <a:r>
              <a:rPr lang="en-US" sz="3200" dirty="0" smtClean="0"/>
              <a:t>Structured API &amp; </a:t>
            </a:r>
            <a:r>
              <a:rPr lang="en-US" sz="3200" dirty="0" err="1" smtClean="0"/>
              <a:t>DataFrame</a:t>
            </a:r>
            <a:endParaRPr sz="3200" b="1" i="0" u="none" strike="noStrike" cap="none" dirty="0">
              <a:solidFill>
                <a:schemeClr val="dk1"/>
              </a:solidFill>
              <a:latin typeface="Calibri"/>
              <a:ea typeface="Calibri"/>
              <a:cs typeface="Calibri"/>
              <a:sym typeface="Calibri"/>
            </a:endParaRPr>
          </a:p>
        </p:txBody>
      </p:sp>
      <p:pic>
        <p:nvPicPr>
          <p:cNvPr id="1921" name="Google Shape;1921;p308" descr="A close up of a sign  Description generated with very high confidence"/>
          <p:cNvPicPr preferRelativeResize="0"/>
          <p:nvPr/>
        </p:nvPicPr>
        <p:blipFill rotWithShape="1">
          <a:blip r:embed="rId5">
            <a:alphaModFix/>
          </a:blip>
          <a:srcRect/>
          <a:stretch/>
        </p:blipFill>
        <p:spPr>
          <a:xfrm>
            <a:off x="454687" y="393470"/>
            <a:ext cx="2879339" cy="504558"/>
          </a:xfrm>
          <a:prstGeom prst="rect">
            <a:avLst/>
          </a:prstGeom>
          <a:noFill/>
          <a:ln>
            <a:noFill/>
          </a:ln>
        </p:spPr>
      </p:pic>
      <p:sp>
        <p:nvSpPr>
          <p:cNvPr id="1922" name="Google Shape;1922;p308"/>
          <p:cNvSpPr txBox="1"/>
          <p:nvPr/>
        </p:nvSpPr>
        <p:spPr>
          <a:xfrm>
            <a:off x="305248" y="6371346"/>
            <a:ext cx="377287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450"/>
              <a:buFont typeface="Rubik Light"/>
              <a:buNone/>
            </a:pPr>
            <a:endParaRPr dirty="0"/>
          </a:p>
          <a:p>
            <a:pPr marL="0" marR="0" lvl="0" indent="0" algn="l" rtl="0">
              <a:lnSpc>
                <a:spcPct val="100000"/>
              </a:lnSpc>
              <a:spcBef>
                <a:spcPts val="0"/>
              </a:spcBef>
              <a:spcAft>
                <a:spcPts val="0"/>
              </a:spcAft>
              <a:buClr>
                <a:srgbClr val="FFFFFF"/>
              </a:buClr>
              <a:buSzPts val="450"/>
              <a:buFont typeface="Rubik Light"/>
              <a:buNone/>
            </a:pPr>
            <a:endParaRPr sz="1800" b="0" i="0" u="none" strike="noStrike" cap="none" dirty="0">
              <a:solidFill>
                <a:srgbClr val="FFFFFF"/>
              </a:solidFill>
              <a:latin typeface="Rubik Light"/>
              <a:ea typeface="Rubik Light"/>
              <a:cs typeface="Rubik Light"/>
              <a:sym typeface="Rubik Light"/>
            </a:endParaRPr>
          </a:p>
        </p:txBody>
      </p:sp>
      <p:sp>
        <p:nvSpPr>
          <p:cNvPr id="1923" name="Google Shape;1923;p308"/>
          <p:cNvSpPr/>
          <p:nvPr/>
        </p:nvSpPr>
        <p:spPr>
          <a:xfrm>
            <a:off x="305248" y="4894869"/>
            <a:ext cx="4989563"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lang="en-US" sz="2400" b="0" i="0" u="none" strike="noStrike" cap="none" dirty="0" smtClean="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375" y="138563"/>
            <a:ext cx="10059216" cy="905925"/>
          </a:xfrm>
        </p:spPr>
        <p:txBody>
          <a:bodyPr/>
          <a:lstStyle/>
          <a:p>
            <a:pPr algn="ctr"/>
            <a:r>
              <a:rPr lang="en-US" dirty="0"/>
              <a:t>What is a </a:t>
            </a:r>
            <a:r>
              <a:rPr lang="en-US" b="1" dirty="0"/>
              <a:t>DataFrame </a:t>
            </a:r>
            <a:r>
              <a:rPr lang="en-US" dirty="0"/>
              <a:t>?</a:t>
            </a:r>
          </a:p>
        </p:txBody>
      </p:sp>
      <p:sp>
        <p:nvSpPr>
          <p:cNvPr id="4" name="Rectangle 3"/>
          <p:cNvSpPr/>
          <p:nvPr/>
        </p:nvSpPr>
        <p:spPr>
          <a:xfrm>
            <a:off x="971375" y="1393935"/>
            <a:ext cx="10618076" cy="4062651"/>
          </a:xfrm>
          <a:prstGeom prst="rect">
            <a:avLst/>
          </a:prstGeom>
        </p:spPr>
        <p:txBody>
          <a:bodyPr wrap="square">
            <a:spAutoFit/>
          </a:bodyPr>
          <a:lstStyle/>
          <a:p>
            <a:r>
              <a:rPr lang="en-US" sz="2000" b="1" dirty="0">
                <a:latin typeface="UtopiaStd-Regular"/>
              </a:rPr>
              <a:t>A DataFrame represents a distributed collection of rows organized into named columns.</a:t>
            </a:r>
          </a:p>
          <a:p>
            <a:endParaRPr lang="en-US" sz="2000" dirty="0"/>
          </a:p>
          <a:p>
            <a:r>
              <a:rPr lang="en-US" sz="2000" dirty="0">
                <a:latin typeface="TheSansMonoConNormal"/>
              </a:rPr>
              <a:t>DataFrame </a:t>
            </a:r>
            <a:r>
              <a:rPr lang="en-US" sz="2000" dirty="0">
                <a:latin typeface="UtopiaStd-Regular"/>
              </a:rPr>
              <a:t>is Spark SQL’s primary data abstraction. Conceptually, it is similar to a table in a RDBMS.</a:t>
            </a:r>
          </a:p>
          <a:p>
            <a:endParaRPr lang="en-US" sz="2000" dirty="0">
              <a:latin typeface="UtopiaStd-Regular"/>
            </a:endParaRPr>
          </a:p>
          <a:p>
            <a:r>
              <a:rPr lang="en-US" sz="2000" dirty="0">
                <a:latin typeface="UtopiaStd-Regular"/>
              </a:rPr>
              <a:t>DataFrame is available as a class defined in the Spark SQL library.</a:t>
            </a:r>
          </a:p>
          <a:p>
            <a:endParaRPr lang="en-US" sz="2000" dirty="0">
              <a:latin typeface="UtopiaStd-Regular"/>
            </a:endParaRPr>
          </a:p>
          <a:p>
            <a:r>
              <a:rPr lang="en-US" sz="2000" dirty="0">
                <a:latin typeface="LiberationSerif"/>
              </a:rPr>
              <a:t>To Spark, DataFrames represent immutable, lazily evaluated plans that specify what operations to apply to data residing at a location to generate some output. </a:t>
            </a:r>
          </a:p>
          <a:p>
            <a:endParaRPr lang="en-US" sz="2000" dirty="0">
              <a:latin typeface="LiberationSerif"/>
            </a:endParaRPr>
          </a:p>
          <a:p>
            <a:r>
              <a:rPr lang="en-US" sz="2000" dirty="0">
                <a:latin typeface="LiberationSerif"/>
              </a:rPr>
              <a:t>When we perform an action on a DataFrame, we instruct Spark to perform the actual transformations and return the result. These represent plans of how to manipulate rows and columns to compute the user’s desired result.</a:t>
            </a:r>
            <a:endParaRPr lang="en-US" sz="2000" dirty="0"/>
          </a:p>
          <a:p>
            <a:r>
              <a:rPr lang="en-US" dirty="0">
                <a:latin typeface="UtopiaStd-Regular"/>
              </a:rPr>
              <a:t> </a:t>
            </a:r>
          </a:p>
        </p:txBody>
      </p:sp>
    </p:spTree>
    <p:extLst>
      <p:ext uri="{BB962C8B-B14F-4D97-AF65-F5344CB8AC3E}">
        <p14:creationId xmlns:p14="http://schemas.microsoft.com/office/powerpoint/2010/main" val="14385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58" y="113163"/>
            <a:ext cx="10059216" cy="905925"/>
          </a:xfrm>
        </p:spPr>
        <p:txBody>
          <a:bodyPr/>
          <a:lstStyle/>
          <a:p>
            <a:pPr algn="ctr"/>
            <a:r>
              <a:rPr lang="en-US" b="1" dirty="0"/>
              <a:t>DataFrame Manipulation</a:t>
            </a:r>
            <a:endParaRPr lang="en-US" dirty="0"/>
          </a:p>
        </p:txBody>
      </p:sp>
      <p:sp>
        <p:nvSpPr>
          <p:cNvPr id="4" name="Rectangle 3"/>
          <p:cNvSpPr/>
          <p:nvPr/>
        </p:nvSpPr>
        <p:spPr>
          <a:xfrm>
            <a:off x="897758" y="1019088"/>
            <a:ext cx="10618076" cy="4185761"/>
          </a:xfrm>
          <a:prstGeom prst="rect">
            <a:avLst/>
          </a:prstGeom>
        </p:spPr>
        <p:txBody>
          <a:bodyPr wrap="square">
            <a:spAutoFit/>
          </a:bodyPr>
          <a:lstStyle/>
          <a:p>
            <a:endParaRPr lang="en-US" dirty="0">
              <a:latin typeface="UtopiaStd-Regular"/>
            </a:endParaRPr>
          </a:p>
          <a:p>
            <a:r>
              <a:rPr lang="en-US" sz="2000" dirty="0">
                <a:latin typeface="UtopiaStd-Regular"/>
              </a:rPr>
              <a:t>Some of the methods provided for working with a DataFrame are for:</a:t>
            </a:r>
          </a:p>
          <a:p>
            <a:endParaRPr lang="en-US" sz="2000" dirty="0">
              <a:latin typeface="UtopiaStd-Regular"/>
            </a:endParaRPr>
          </a:p>
          <a:p>
            <a:pPr marL="742950" lvl="1" indent="-285750">
              <a:spcAft>
                <a:spcPts val="600"/>
              </a:spcAft>
              <a:buFont typeface="Arial" panose="020B0604020202020204" pitchFamily="34" charset="0"/>
              <a:buChar char="•"/>
            </a:pPr>
            <a:r>
              <a:rPr lang="en-US" sz="2000" dirty="0">
                <a:latin typeface="UtopiaStd-Regular"/>
              </a:rPr>
              <a:t>selecting columns</a:t>
            </a:r>
          </a:p>
          <a:p>
            <a:pPr marL="742950" lvl="1" indent="-285750">
              <a:spcAft>
                <a:spcPts val="600"/>
              </a:spcAft>
              <a:buFont typeface="Arial" panose="020B0604020202020204" pitchFamily="34" charset="0"/>
              <a:buChar char="•"/>
            </a:pPr>
            <a:r>
              <a:rPr lang="en-US" sz="2000" dirty="0">
                <a:latin typeface="UtopiaStd-Regular"/>
              </a:rPr>
              <a:t>filtering rows</a:t>
            </a:r>
          </a:p>
          <a:p>
            <a:pPr marL="742950" lvl="1" indent="-285750">
              <a:spcAft>
                <a:spcPts val="600"/>
              </a:spcAft>
              <a:buFont typeface="Arial" panose="020B0604020202020204" pitchFamily="34" charset="0"/>
              <a:buChar char="•"/>
            </a:pPr>
            <a:r>
              <a:rPr lang="en-US" sz="2000" dirty="0">
                <a:latin typeface="UtopiaStd-Regular"/>
              </a:rPr>
              <a:t>aggregating columns</a:t>
            </a:r>
          </a:p>
          <a:p>
            <a:pPr marL="742950" lvl="1" indent="-285750">
              <a:spcAft>
                <a:spcPts val="600"/>
              </a:spcAft>
              <a:buFont typeface="Arial" panose="020B0604020202020204" pitchFamily="34" charset="0"/>
              <a:buChar char="•"/>
            </a:pPr>
            <a:r>
              <a:rPr lang="en-US" sz="2000" dirty="0">
                <a:latin typeface="UtopiaStd-Regular"/>
              </a:rPr>
              <a:t>joining tables</a:t>
            </a:r>
          </a:p>
          <a:p>
            <a:pPr marL="742950" lvl="1" indent="-285750">
              <a:spcAft>
                <a:spcPts val="600"/>
              </a:spcAft>
              <a:buFont typeface="Arial" panose="020B0604020202020204" pitchFamily="34" charset="0"/>
              <a:buChar char="•"/>
            </a:pPr>
            <a:r>
              <a:rPr lang="en-US" sz="2000" dirty="0">
                <a:latin typeface="UtopiaStd-Regular"/>
              </a:rPr>
              <a:t>sampling data</a:t>
            </a:r>
          </a:p>
          <a:p>
            <a:pPr marL="742950" lvl="1" indent="-285750">
              <a:spcAft>
                <a:spcPts val="600"/>
              </a:spcAft>
              <a:buFont typeface="Arial" panose="020B0604020202020204" pitchFamily="34" charset="0"/>
              <a:buChar char="•"/>
            </a:pPr>
            <a:endParaRPr lang="en-US" dirty="0">
              <a:latin typeface="UtopiaStd-Regular"/>
            </a:endParaRPr>
          </a:p>
          <a:p>
            <a:r>
              <a:rPr lang="en-US" sz="2000" b="1" dirty="0">
                <a:latin typeface="UtopiaStd-Regular"/>
              </a:rPr>
              <a:t>A DataFrame can be registered as a temporary table, which can be queried with SQL.</a:t>
            </a:r>
            <a:r>
              <a:rPr lang="en-US" sz="2000" dirty="0">
                <a:latin typeface="UtopiaStd-Regular"/>
              </a:rPr>
              <a:t> </a:t>
            </a:r>
          </a:p>
          <a:p>
            <a:endParaRPr lang="en-US" sz="2000" dirty="0">
              <a:latin typeface="UtopiaStd-Regular"/>
            </a:endParaRPr>
          </a:p>
          <a:p>
            <a:r>
              <a:rPr lang="en-US" sz="2000" dirty="0">
                <a:latin typeface="UtopiaStd-Regular"/>
              </a:rPr>
              <a:t>A temporary table is available only while the application that registered it is running.</a:t>
            </a:r>
          </a:p>
        </p:txBody>
      </p:sp>
    </p:spTree>
    <p:extLst>
      <p:ext uri="{BB962C8B-B14F-4D97-AF65-F5344CB8AC3E}">
        <p14:creationId xmlns:p14="http://schemas.microsoft.com/office/powerpoint/2010/main" val="169568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065402" y="1443955"/>
            <a:ext cx="10063516" cy="2894202"/>
          </a:xfrm>
        </p:spPr>
        <p:txBody>
          <a:bodyPr/>
          <a:lstStyle/>
          <a:p>
            <a:r>
              <a:rPr lang="en-US" dirty="0" smtClean="0"/>
              <a:t>There are 2 main types of </a:t>
            </a:r>
            <a:r>
              <a:rPr lang="en-US" dirty="0" err="1" smtClean="0"/>
              <a:t>DataFrame</a:t>
            </a:r>
            <a:r>
              <a:rPr lang="en-US" dirty="0" smtClean="0"/>
              <a:t> operations</a:t>
            </a:r>
          </a:p>
          <a:p>
            <a:pPr lvl="1"/>
            <a:r>
              <a:rPr lang="en-US" dirty="0" smtClean="0"/>
              <a:t>Transformations create a new </a:t>
            </a:r>
            <a:r>
              <a:rPr lang="en-US" dirty="0" err="1" smtClean="0"/>
              <a:t>DataFrame</a:t>
            </a:r>
            <a:r>
              <a:rPr lang="en-US" dirty="0" smtClean="0"/>
              <a:t> based in existing one(s)</a:t>
            </a:r>
          </a:p>
          <a:p>
            <a:pPr lvl="2"/>
            <a:r>
              <a:rPr lang="en-US" dirty="0" smtClean="0"/>
              <a:t>Transformations are </a:t>
            </a:r>
            <a:r>
              <a:rPr lang="en-US" dirty="0" err="1" smtClean="0"/>
              <a:t>exceuted</a:t>
            </a:r>
            <a:r>
              <a:rPr lang="en-US" dirty="0" smtClean="0"/>
              <a:t> in parallel by the application’s executors</a:t>
            </a:r>
          </a:p>
          <a:p>
            <a:pPr lvl="1"/>
            <a:r>
              <a:rPr lang="en-US" dirty="0" smtClean="0"/>
              <a:t>Actions output data values from </a:t>
            </a:r>
            <a:r>
              <a:rPr lang="en-US" dirty="0" err="1" smtClean="0"/>
              <a:t>DataFrame</a:t>
            </a:r>
            <a:endParaRPr lang="en-US" dirty="0" smtClean="0"/>
          </a:p>
          <a:p>
            <a:pPr lvl="2"/>
            <a:r>
              <a:rPr lang="en-US" dirty="0" smtClean="0"/>
              <a:t>Output is typically returned from the executors t </a:t>
            </a:r>
            <a:r>
              <a:rPr lang="en-US" dirty="0" err="1" smtClean="0"/>
              <a:t>othe</a:t>
            </a:r>
            <a:r>
              <a:rPr lang="en-US" dirty="0" smtClean="0"/>
              <a:t> main spark program (called the driver) or saved to the file</a:t>
            </a:r>
            <a:endParaRPr lang="en-US" dirty="0"/>
          </a:p>
        </p:txBody>
      </p:sp>
      <p:sp>
        <p:nvSpPr>
          <p:cNvPr id="7" name="Title 6"/>
          <p:cNvSpPr>
            <a:spLocks noGrp="1"/>
          </p:cNvSpPr>
          <p:nvPr>
            <p:ph type="title"/>
          </p:nvPr>
        </p:nvSpPr>
        <p:spPr>
          <a:xfrm>
            <a:off x="1069702" y="252863"/>
            <a:ext cx="10059216" cy="905925"/>
          </a:xfrm>
        </p:spPr>
        <p:txBody>
          <a:bodyPr/>
          <a:lstStyle/>
          <a:p>
            <a:r>
              <a:rPr lang="en-US" dirty="0" err="1" smtClean="0"/>
              <a:t>DataFrame</a:t>
            </a:r>
            <a:r>
              <a:rPr lang="en-US" dirty="0" smtClean="0"/>
              <a:t> Operations</a:t>
            </a:r>
            <a:endParaRPr lang="en-US" dirty="0"/>
          </a:p>
        </p:txBody>
      </p:sp>
    </p:spTree>
    <p:extLst>
      <p:ext uri="{BB962C8B-B14F-4D97-AF65-F5344CB8AC3E}">
        <p14:creationId xmlns:p14="http://schemas.microsoft.com/office/powerpoint/2010/main" val="81359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2748290"/>
            <a:ext cx="2819400" cy="1938992"/>
          </a:xfrm>
          <a:prstGeom prst="rect">
            <a:avLst/>
          </a:prstGeom>
        </p:spPr>
        <p:txBody>
          <a:bodyPr wrap="square">
            <a:spAutoFit/>
          </a:bodyPr>
          <a:lstStyle/>
          <a:p>
            <a:r>
              <a:rPr lang="en-US" sz="2400" dirty="0">
                <a:solidFill>
                  <a:schemeClr val="bg1"/>
                </a:solidFill>
              </a:rPr>
              <a:t>Loading and Saving </a:t>
            </a:r>
            <a:r>
              <a:rPr lang="en-US" sz="2400" dirty="0" err="1">
                <a:solidFill>
                  <a:schemeClr val="bg1"/>
                </a:solidFill>
              </a:rPr>
              <a:t>DataFrames</a:t>
            </a:r>
            <a:r>
              <a:rPr lang="en-US" sz="2400" dirty="0">
                <a:solidFill>
                  <a:schemeClr val="bg1"/>
                </a:solidFill>
              </a:rPr>
              <a:t/>
            </a:r>
            <a:br>
              <a:rPr lang="en-US" sz="2400" dirty="0">
                <a:solidFill>
                  <a:schemeClr val="bg1"/>
                </a:solidFill>
              </a:rPr>
            </a:br>
            <a:r>
              <a:rPr lang="en-US" sz="2400" dirty="0">
                <a:solidFill>
                  <a:schemeClr val="bg1"/>
                </a:solidFill>
              </a:rPr>
              <a:t>from External Data Sources</a:t>
            </a:r>
          </a:p>
        </p:txBody>
      </p:sp>
    </p:spTree>
    <p:extLst>
      <p:ext uri="{BB962C8B-B14F-4D97-AF65-F5344CB8AC3E}">
        <p14:creationId xmlns:p14="http://schemas.microsoft.com/office/powerpoint/2010/main" val="163202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DataFrames</a:t>
            </a:r>
            <a:r>
              <a:rPr lang="en-US" dirty="0" smtClean="0"/>
              <a:t> read data from and write to data sources</a:t>
            </a:r>
          </a:p>
          <a:p>
            <a:r>
              <a:rPr lang="en-US" dirty="0" smtClean="0"/>
              <a:t>Spark SQL supports a wide range of data source types and formats</a:t>
            </a:r>
          </a:p>
          <a:p>
            <a:pPr lvl="1"/>
            <a:endParaRPr lang="en-US" dirty="0"/>
          </a:p>
        </p:txBody>
      </p:sp>
      <p:sp>
        <p:nvSpPr>
          <p:cNvPr id="3" name="Title 2"/>
          <p:cNvSpPr>
            <a:spLocks noGrp="1"/>
          </p:cNvSpPr>
          <p:nvPr>
            <p:ph type="title"/>
          </p:nvPr>
        </p:nvSpPr>
        <p:spPr/>
        <p:txBody>
          <a:bodyPr/>
          <a:lstStyle/>
          <a:p>
            <a:pPr marR="0" algn="l" rtl="0">
              <a:lnSpc>
                <a:spcPct val="85000"/>
              </a:lnSpc>
              <a:spcBef>
                <a:spcPts val="0"/>
              </a:spcBef>
              <a:spcAft>
                <a:spcPts val="0"/>
              </a:spcAft>
              <a:buClr>
                <a:schemeClr val="accent2"/>
              </a:buClr>
              <a:buSzPts val="3000"/>
              <a:buFont typeface="Rubik"/>
              <a:buNone/>
            </a:pPr>
            <a:r>
              <a:rPr lang="en-US" dirty="0" err="1" smtClean="0"/>
              <a:t>DataFrame</a:t>
            </a:r>
            <a:r>
              <a:rPr lang="en-US" dirty="0" smtClean="0"/>
              <a:t> Data Sources</a:t>
            </a:r>
            <a:endParaRPr lang="en-US" dirty="0"/>
          </a:p>
        </p:txBody>
      </p:sp>
    </p:spTree>
    <p:extLst>
      <p:ext uri="{BB962C8B-B14F-4D97-AF65-F5344CB8AC3E}">
        <p14:creationId xmlns:p14="http://schemas.microsoft.com/office/powerpoint/2010/main" val="208880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75" y="125863"/>
            <a:ext cx="8557261" cy="905925"/>
          </a:xfrm>
        </p:spPr>
        <p:txBody>
          <a:bodyPr/>
          <a:lstStyle/>
          <a:p>
            <a:pPr algn="ctr"/>
            <a:r>
              <a:rPr lang="en-US" dirty="0"/>
              <a:t>Schema</a:t>
            </a:r>
          </a:p>
        </p:txBody>
      </p:sp>
      <p:sp>
        <p:nvSpPr>
          <p:cNvPr id="8" name="Rectangle 7">
            <a:extLst>
              <a:ext uri="{FF2B5EF4-FFF2-40B4-BE49-F238E27FC236}">
                <a16:creationId xmlns="" xmlns:a16="http://schemas.microsoft.com/office/drawing/2014/main" id="{5ECBFBFD-F71F-4101-A5F8-A78127CC343C}"/>
              </a:ext>
            </a:extLst>
          </p:cNvPr>
          <p:cNvSpPr/>
          <p:nvPr/>
        </p:nvSpPr>
        <p:spPr>
          <a:xfrm>
            <a:off x="693545" y="1669599"/>
            <a:ext cx="10575180" cy="4524315"/>
          </a:xfrm>
          <a:prstGeom prst="rect">
            <a:avLst/>
          </a:prstGeom>
        </p:spPr>
        <p:txBody>
          <a:bodyPr wrap="square">
            <a:spAutoFit/>
          </a:bodyPr>
          <a:lstStyle/>
          <a:p>
            <a:r>
              <a:rPr lang="en-US" dirty="0"/>
              <a:t>A schema defines the column names and types of a DataFrame. </a:t>
            </a:r>
          </a:p>
          <a:p>
            <a:endParaRPr lang="en-US" dirty="0"/>
          </a:p>
          <a:p>
            <a:r>
              <a:rPr lang="en-US" dirty="0"/>
              <a:t>We can define schemas manually or read a schema from a data source (often called </a:t>
            </a:r>
            <a:r>
              <a:rPr lang="en-US" i="1" dirty="0"/>
              <a:t>schema on read</a:t>
            </a:r>
            <a:r>
              <a:rPr lang="en-US" dirty="0"/>
              <a:t>). </a:t>
            </a:r>
          </a:p>
          <a:p>
            <a:endParaRPr lang="en-US" dirty="0"/>
          </a:p>
          <a:p>
            <a:r>
              <a:rPr lang="en-US" dirty="0"/>
              <a:t>Schemas consist of types, meaning that you need a way of specifying what lies where.</a:t>
            </a:r>
          </a:p>
          <a:p>
            <a:endParaRPr lang="en-US" dirty="0">
              <a:latin typeface="LiberationSerif"/>
            </a:endParaRPr>
          </a:p>
          <a:p>
            <a:r>
              <a:rPr lang="en-US" dirty="0"/>
              <a:t>Internally, Spark uses an engine called </a:t>
            </a:r>
            <a:r>
              <a:rPr lang="en-US" i="1" dirty="0"/>
              <a:t>Catalyst </a:t>
            </a:r>
            <a:r>
              <a:rPr lang="en-US" dirty="0"/>
              <a:t>that maintains its own type information through the planning and processing of work. </a:t>
            </a:r>
          </a:p>
          <a:p>
            <a:endParaRPr lang="en-US" dirty="0"/>
          </a:p>
          <a:p>
            <a:r>
              <a:rPr lang="en-US" dirty="0"/>
              <a:t>Spark types map directly to the different language APIs that Spark maintains and there exists a lookup table for each of these in Scala, Java, Python, SQL, and R.</a:t>
            </a:r>
          </a:p>
          <a:p>
            <a:endParaRPr lang="en-US" dirty="0"/>
          </a:p>
          <a:p>
            <a:r>
              <a:rPr lang="en-US" dirty="0"/>
              <a:t>Columns represent a </a:t>
            </a:r>
            <a:r>
              <a:rPr lang="en-US" i="1" dirty="0"/>
              <a:t>simple type </a:t>
            </a:r>
            <a:r>
              <a:rPr lang="en-US" dirty="0"/>
              <a:t>like an integer or string, a </a:t>
            </a:r>
            <a:r>
              <a:rPr lang="en-US" i="1" dirty="0"/>
              <a:t>complex type </a:t>
            </a:r>
            <a:r>
              <a:rPr lang="en-US" dirty="0"/>
              <a:t>like an array or map, or a </a:t>
            </a:r>
            <a:r>
              <a:rPr lang="en-US" i="1" dirty="0"/>
              <a:t>null value</a:t>
            </a:r>
            <a:r>
              <a:rPr lang="en-US" dirty="0"/>
              <a:t>.</a:t>
            </a:r>
          </a:p>
          <a:p>
            <a:endParaRPr lang="en-US" dirty="0"/>
          </a:p>
          <a:p>
            <a:r>
              <a:rPr lang="en-US" dirty="0"/>
              <a:t>A row is nothing more than a record of data. Each record in a DataFrame must be of type Row.</a:t>
            </a:r>
          </a:p>
          <a:p>
            <a:endParaRPr lang="en-US" dirty="0"/>
          </a:p>
        </p:txBody>
      </p:sp>
    </p:spTree>
    <p:extLst>
      <p:ext uri="{BB962C8B-B14F-4D97-AF65-F5344CB8AC3E}">
        <p14:creationId xmlns:p14="http://schemas.microsoft.com/office/powerpoint/2010/main" val="6909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25863"/>
            <a:ext cx="10059216" cy="905925"/>
          </a:xfrm>
        </p:spPr>
        <p:txBody>
          <a:bodyPr/>
          <a:lstStyle/>
          <a:p>
            <a:pPr algn="ctr"/>
            <a:r>
              <a:rPr lang="en-US" dirty="0"/>
              <a:t>Data Sources API – Read API Structure</a:t>
            </a:r>
          </a:p>
        </p:txBody>
      </p:sp>
      <p:sp>
        <p:nvSpPr>
          <p:cNvPr id="4" name="Rectangle 3"/>
          <p:cNvSpPr/>
          <p:nvPr/>
        </p:nvSpPr>
        <p:spPr>
          <a:xfrm>
            <a:off x="1065402" y="1031788"/>
            <a:ext cx="11182121" cy="5262979"/>
          </a:xfrm>
          <a:prstGeom prst="rect">
            <a:avLst/>
          </a:prstGeom>
        </p:spPr>
        <p:txBody>
          <a:bodyPr wrap="square">
            <a:spAutoFit/>
          </a:bodyPr>
          <a:lstStyle/>
          <a:p>
            <a:r>
              <a:rPr lang="en-US" dirty="0"/>
              <a:t>The core structure for reading data from a data source is as follows:</a:t>
            </a:r>
          </a:p>
          <a:p>
            <a:endParaRPr lang="en-US" dirty="0"/>
          </a:p>
          <a:p>
            <a:pPr lvl="2"/>
            <a:r>
              <a:rPr lang="en-US" sz="1600" b="1" dirty="0">
                <a:latin typeface="Courier New" panose="02070309020205020404" pitchFamily="49" charset="0"/>
                <a:cs typeface="Courier New" panose="02070309020205020404" pitchFamily="49" charset="0"/>
              </a:rPr>
              <a:t>DataFrameReader.format(...).option("key", "value").schema(...).load()</a:t>
            </a:r>
          </a:p>
          <a:p>
            <a:pPr lvl="1"/>
            <a:endParaRPr lang="en-US" sz="16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b="1" dirty="0"/>
              <a:t>format</a:t>
            </a:r>
            <a:r>
              <a:rPr lang="en-US" dirty="0"/>
              <a:t> is optional because by default Spark will use the Parquet format. </a:t>
            </a:r>
          </a:p>
          <a:p>
            <a:pPr marL="285750" indent="-285750">
              <a:buFont typeface="Arial" panose="020B0604020202020204" pitchFamily="34" charset="0"/>
              <a:buChar char="•"/>
            </a:pPr>
            <a:r>
              <a:rPr lang="en-US" b="1" dirty="0"/>
              <a:t>option</a:t>
            </a:r>
            <a:r>
              <a:rPr lang="en-US" dirty="0"/>
              <a:t> allows setting of key-value configurations to parameterize how the data will be read.</a:t>
            </a:r>
          </a:p>
          <a:p>
            <a:pPr marL="285750" indent="-285750">
              <a:buFont typeface="Arial" panose="020B0604020202020204" pitchFamily="34" charset="0"/>
              <a:buChar char="•"/>
            </a:pPr>
            <a:r>
              <a:rPr lang="en-US" b="1" dirty="0"/>
              <a:t>schema</a:t>
            </a:r>
            <a:r>
              <a:rPr lang="en-US" dirty="0"/>
              <a:t> is optional if the data source provides a schema or if schema inference is used.</a:t>
            </a:r>
          </a:p>
          <a:p>
            <a:endParaRPr lang="en-US" sz="1600" b="1" dirty="0">
              <a:latin typeface="Courier New" panose="02070309020205020404" pitchFamily="49" charset="0"/>
              <a:cs typeface="Courier New" panose="02070309020205020404" pitchFamily="49" charset="0"/>
            </a:endParaRPr>
          </a:p>
          <a:p>
            <a:r>
              <a:rPr lang="en-US" dirty="0"/>
              <a:t>The foundation for reading data in Spark is the </a:t>
            </a:r>
            <a:r>
              <a:rPr lang="en-US" b="1" dirty="0" err="1"/>
              <a:t>DataFrameReader</a:t>
            </a:r>
            <a:r>
              <a:rPr lang="en-US" b="1" dirty="0"/>
              <a:t> </a:t>
            </a:r>
            <a:r>
              <a:rPr lang="en-US" dirty="0"/>
              <a:t>available through the </a:t>
            </a:r>
            <a:r>
              <a:rPr lang="en-US" b="1" dirty="0" err="1"/>
              <a:t>SparkSession</a:t>
            </a:r>
            <a:r>
              <a:rPr lang="en-US" dirty="0"/>
              <a:t> as follows:	</a:t>
            </a:r>
          </a:p>
          <a:p>
            <a:pPr lvl="3"/>
            <a:endParaRPr lang="en-US" dirty="0"/>
          </a:p>
          <a:p>
            <a:pPr lvl="2"/>
            <a:r>
              <a:rPr lang="en-US" b="1" dirty="0" err="1"/>
              <a:t>spark.read</a:t>
            </a:r>
            <a:endParaRPr lang="en-US" b="1" dirty="0"/>
          </a:p>
          <a:p>
            <a:pPr lvl="2"/>
            <a:endParaRPr lang="en-US" b="1" dirty="0"/>
          </a:p>
          <a:p>
            <a:r>
              <a:rPr lang="en-US" dirty="0"/>
              <a:t>Here’s an example of the overall layout:</a:t>
            </a:r>
          </a:p>
          <a:p>
            <a:endParaRPr lang="en-US" dirty="0"/>
          </a:p>
          <a:p>
            <a:pPr lvl="2"/>
            <a:r>
              <a:rPr lang="en-US" b="1" dirty="0" err="1"/>
              <a:t>spark.read.format</a:t>
            </a:r>
            <a:r>
              <a:rPr lang="en-US" b="1" dirty="0"/>
              <a:t>("csv")</a:t>
            </a:r>
          </a:p>
          <a:p>
            <a:pPr lvl="2"/>
            <a:r>
              <a:rPr lang="en-US" b="1" dirty="0"/>
              <a:t>	.option("mode", "FAILFAST")</a:t>
            </a:r>
          </a:p>
          <a:p>
            <a:pPr lvl="2"/>
            <a:r>
              <a:rPr lang="en-US" b="1" dirty="0"/>
              <a:t>	.option("path", "path/to/file(s)")</a:t>
            </a:r>
          </a:p>
          <a:p>
            <a:pPr lvl="2"/>
            <a:r>
              <a:rPr lang="en-US" b="1" dirty="0"/>
              <a:t>	.schema(</a:t>
            </a:r>
            <a:r>
              <a:rPr lang="en-US" b="1" dirty="0" err="1"/>
              <a:t>someSchema</a:t>
            </a:r>
            <a:r>
              <a:rPr lang="en-US" b="1" dirty="0"/>
              <a:t>)</a:t>
            </a:r>
          </a:p>
          <a:p>
            <a:pPr lvl="2"/>
            <a:r>
              <a:rPr lang="en-US" b="1" dirty="0"/>
              <a:t>	.load()</a:t>
            </a:r>
            <a:endParaRPr lang="en-US" dirty="0">
              <a:latin typeface="UtopiaStd-Regular"/>
            </a:endParaRPr>
          </a:p>
        </p:txBody>
      </p:sp>
    </p:spTree>
    <p:extLst>
      <p:ext uri="{BB962C8B-B14F-4D97-AF65-F5344CB8AC3E}">
        <p14:creationId xmlns:p14="http://schemas.microsoft.com/office/powerpoint/2010/main" val="158010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175" y="54377"/>
            <a:ext cx="10059216" cy="905925"/>
          </a:xfrm>
        </p:spPr>
        <p:txBody>
          <a:bodyPr/>
          <a:lstStyle/>
          <a:p>
            <a:pPr algn="ctr"/>
            <a:r>
              <a:rPr lang="en-US" dirty="0"/>
              <a:t>Data Sources API – Write API Structure</a:t>
            </a:r>
          </a:p>
        </p:txBody>
      </p:sp>
      <p:sp>
        <p:nvSpPr>
          <p:cNvPr id="4" name="Rectangle 3"/>
          <p:cNvSpPr/>
          <p:nvPr/>
        </p:nvSpPr>
        <p:spPr>
          <a:xfrm>
            <a:off x="1217363" y="960302"/>
            <a:ext cx="11182121" cy="4678204"/>
          </a:xfrm>
          <a:prstGeom prst="rect">
            <a:avLst/>
          </a:prstGeom>
        </p:spPr>
        <p:txBody>
          <a:bodyPr wrap="square">
            <a:spAutoFit/>
          </a:bodyPr>
          <a:lstStyle/>
          <a:p>
            <a:r>
              <a:rPr lang="en-US" dirty="0"/>
              <a:t>The core structure for writing data to a data sink is as follows:</a:t>
            </a:r>
          </a:p>
          <a:p>
            <a:endParaRPr lang="en-US" dirty="0"/>
          </a:p>
          <a:p>
            <a:pPr lvl="2"/>
            <a:r>
              <a:rPr lang="en-US" b="1" dirty="0" err="1"/>
              <a:t>DataFrameWriter.format</a:t>
            </a:r>
            <a:r>
              <a:rPr lang="en-US" b="1" dirty="0"/>
              <a:t>(...).option(...).</a:t>
            </a:r>
            <a:r>
              <a:rPr lang="en-US" b="1" dirty="0" err="1"/>
              <a:t>partitionBy</a:t>
            </a:r>
            <a:r>
              <a:rPr lang="en-US" b="1" dirty="0"/>
              <a:t>(...).</a:t>
            </a:r>
            <a:r>
              <a:rPr lang="en-US" b="1" dirty="0" err="1"/>
              <a:t>bucketBy</a:t>
            </a:r>
            <a:r>
              <a:rPr lang="en-US" b="1" dirty="0"/>
              <a:t>(...).</a:t>
            </a:r>
            <a:r>
              <a:rPr lang="en-US" b="1" dirty="0" err="1"/>
              <a:t>sortBy</a:t>
            </a:r>
            <a:r>
              <a:rPr lang="en-US" b="1" dirty="0"/>
              <a:t>(...).save()</a:t>
            </a:r>
          </a:p>
          <a:p>
            <a:pPr lvl="1"/>
            <a:endParaRPr lang="en-US" sz="16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b="1" dirty="0"/>
              <a:t>format</a:t>
            </a:r>
            <a:r>
              <a:rPr lang="en-US" dirty="0"/>
              <a:t> is optional because by default Spark will use the Parquet format. </a:t>
            </a:r>
          </a:p>
          <a:p>
            <a:pPr marL="285750" indent="-285750">
              <a:buFont typeface="Arial" panose="020B0604020202020204" pitchFamily="34" charset="0"/>
              <a:buChar char="•"/>
            </a:pPr>
            <a:r>
              <a:rPr lang="en-US" b="1" dirty="0"/>
              <a:t>option</a:t>
            </a:r>
            <a:r>
              <a:rPr lang="en-US" dirty="0"/>
              <a:t> allows setting of key-value configurations to parameterize how the data will be written</a:t>
            </a:r>
            <a:r>
              <a:rPr lang="en-US" dirty="0" smtClean="0"/>
              <a:t>.</a:t>
            </a:r>
          </a:p>
          <a:p>
            <a:pPr marL="285750" indent="-285750">
              <a:buFont typeface="Arial" panose="020B0604020202020204" pitchFamily="34" charset="0"/>
              <a:buChar char="•"/>
            </a:pPr>
            <a:r>
              <a:rPr lang="en-US" b="1" dirty="0" smtClean="0"/>
              <a:t>mode </a:t>
            </a:r>
            <a:r>
              <a:rPr lang="en-US" dirty="0" smtClean="0"/>
              <a:t>determines the behavior if the directory or table already exists (default is </a:t>
            </a:r>
            <a:r>
              <a:rPr lang="en-US" dirty="0" smtClean="0">
                <a:latin typeface="Courier New" charset="0"/>
                <a:ea typeface="Courier New" charset="0"/>
                <a:cs typeface="Courier New" charset="0"/>
              </a:rPr>
              <a:t>error</a:t>
            </a:r>
            <a:r>
              <a:rPr lang="en-US" dirty="0" smtClean="0"/>
              <a:t>) </a:t>
            </a:r>
            <a:endParaRPr lang="en-US" dirty="0"/>
          </a:p>
          <a:p>
            <a:pPr marL="285750" indent="-285750">
              <a:buFont typeface="Arial" panose="020B0604020202020204" pitchFamily="34" charset="0"/>
              <a:buChar char="•"/>
            </a:pPr>
            <a:r>
              <a:rPr lang="en-US" b="1" dirty="0" err="1"/>
              <a:t>partitionBy</a:t>
            </a:r>
            <a:r>
              <a:rPr lang="en-US" b="1" dirty="0"/>
              <a:t>, </a:t>
            </a:r>
            <a:r>
              <a:rPr lang="en-US" b="1" dirty="0" err="1"/>
              <a:t>bucketBy</a:t>
            </a:r>
            <a:r>
              <a:rPr lang="en-US" b="1" dirty="0"/>
              <a:t> </a:t>
            </a:r>
            <a:r>
              <a:rPr lang="en-US" dirty="0"/>
              <a:t>and</a:t>
            </a:r>
            <a:r>
              <a:rPr lang="en-US" b="1" dirty="0"/>
              <a:t> </a:t>
            </a:r>
            <a:r>
              <a:rPr lang="en-US" b="1" dirty="0" err="1"/>
              <a:t>sortBy</a:t>
            </a:r>
            <a:r>
              <a:rPr lang="en-US" dirty="0"/>
              <a:t> are optional and work only for file-based data sources to control the specific layout of files at the destination</a:t>
            </a:r>
            <a:r>
              <a:rPr lang="en-US" dirty="0" smtClean="0"/>
              <a:t>.</a:t>
            </a:r>
          </a:p>
          <a:p>
            <a:pPr marL="285750" indent="-285750">
              <a:buFont typeface="Arial" panose="020B0604020202020204" pitchFamily="34" charset="0"/>
              <a:buChar char="•"/>
            </a:pPr>
            <a:r>
              <a:rPr lang="en-US" b="1" dirty="0" err="1" smtClean="0"/>
              <a:t>saveAsTable</a:t>
            </a:r>
            <a:r>
              <a:rPr lang="en-US" dirty="0" smtClean="0"/>
              <a:t> saves the data to a Hive </a:t>
            </a:r>
            <a:r>
              <a:rPr lang="en-US" dirty="0" err="1" smtClean="0"/>
              <a:t>metastore</a:t>
            </a:r>
            <a:r>
              <a:rPr lang="en-US" dirty="0" smtClean="0"/>
              <a:t> table</a:t>
            </a:r>
            <a:endParaRPr lang="en-US" dirty="0"/>
          </a:p>
          <a:p>
            <a:endParaRPr lang="en-US" sz="1600" b="1" dirty="0">
              <a:latin typeface="Courier New" panose="02070309020205020404" pitchFamily="49" charset="0"/>
              <a:cs typeface="Courier New" panose="02070309020205020404" pitchFamily="49" charset="0"/>
            </a:endParaRPr>
          </a:p>
          <a:p>
            <a:r>
              <a:rPr lang="en-US" dirty="0"/>
              <a:t>The foundation for writing data in Spark is the </a:t>
            </a:r>
            <a:r>
              <a:rPr lang="en-US" b="1" dirty="0" err="1"/>
              <a:t>DataFrameWriter</a:t>
            </a:r>
            <a:r>
              <a:rPr lang="en-US" b="1" dirty="0"/>
              <a:t> </a:t>
            </a:r>
            <a:r>
              <a:rPr lang="en-US" dirty="0"/>
              <a:t>available on a per-DataFrame basis as follows:	</a:t>
            </a:r>
          </a:p>
          <a:p>
            <a:pPr lvl="3"/>
            <a:endParaRPr lang="en-US" dirty="0"/>
          </a:p>
          <a:p>
            <a:pPr lvl="2"/>
            <a:r>
              <a:rPr lang="en-US" b="1" dirty="0" err="1"/>
              <a:t>dataFrame.write</a:t>
            </a:r>
            <a:endParaRPr lang="en-US" b="1" dirty="0"/>
          </a:p>
          <a:p>
            <a:pPr lvl="2"/>
            <a:endParaRPr lang="en-US" b="1" dirty="0"/>
          </a:p>
          <a:p>
            <a:r>
              <a:rPr lang="en-US" dirty="0"/>
              <a:t>Here’s an example of the overall layout:</a:t>
            </a:r>
          </a:p>
          <a:p>
            <a:endParaRPr lang="en-US" dirty="0"/>
          </a:p>
          <a:p>
            <a:pPr lvl="2"/>
            <a:r>
              <a:rPr lang="en-US" b="1" dirty="0" err="1"/>
              <a:t>dataFrame.write.format</a:t>
            </a:r>
            <a:r>
              <a:rPr lang="en-US" b="1" dirty="0"/>
              <a:t>("csv")</a:t>
            </a:r>
          </a:p>
          <a:p>
            <a:pPr lvl="2"/>
            <a:r>
              <a:rPr lang="en-US" b="1" dirty="0"/>
              <a:t>	.option("mode", “OVERWRITE")</a:t>
            </a:r>
          </a:p>
          <a:p>
            <a:pPr lvl="2"/>
            <a:r>
              <a:rPr lang="en-US" b="1" dirty="0"/>
              <a:t>	.option("path", "path/to/file(s)")</a:t>
            </a:r>
          </a:p>
          <a:p>
            <a:pPr lvl="2"/>
            <a:r>
              <a:rPr lang="en-US" b="1" dirty="0"/>
              <a:t>	.save()</a:t>
            </a:r>
            <a:endParaRPr lang="en-US" dirty="0">
              <a:latin typeface="UtopiaStd-Regular"/>
            </a:endParaRPr>
          </a:p>
        </p:txBody>
      </p:sp>
    </p:spTree>
    <p:extLst>
      <p:ext uri="{BB962C8B-B14F-4D97-AF65-F5344CB8AC3E}">
        <p14:creationId xmlns:p14="http://schemas.microsoft.com/office/powerpoint/2010/main" val="191415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2" name="Title 1"/>
          <p:cNvSpPr>
            <a:spLocks noGrp="1"/>
          </p:cNvSpPr>
          <p:nvPr>
            <p:ph type="title"/>
          </p:nvPr>
        </p:nvSpPr>
        <p:spPr>
          <a:xfrm>
            <a:off x="1065403" y="147607"/>
            <a:ext cx="9266778" cy="905925"/>
          </a:xfrm>
        </p:spPr>
        <p:txBody>
          <a:bodyPr/>
          <a:lstStyle/>
          <a:p>
            <a:pPr algn="ctr"/>
            <a:r>
              <a:rPr lang="en-US" dirty="0"/>
              <a:t>Data Sources API – Save Modes</a:t>
            </a:r>
          </a:p>
        </p:txBody>
      </p:sp>
      <p:sp>
        <p:nvSpPr>
          <p:cNvPr id="8" name="Text Placeholder 7"/>
          <p:cNvSpPr>
            <a:spLocks noGrp="1"/>
          </p:cNvSpPr>
          <p:nvPr>
            <p:ph type="body" idx="2"/>
          </p:nvPr>
        </p:nvSpPr>
        <p:spPr/>
        <p:txBody>
          <a:bodyPr/>
          <a:lstStyle/>
          <a:p>
            <a:endParaRPr lang="en-US"/>
          </a:p>
        </p:txBody>
      </p:sp>
      <p:sp>
        <p:nvSpPr>
          <p:cNvPr id="9" name="Text Placeholder 8"/>
          <p:cNvSpPr>
            <a:spLocks noGrp="1"/>
          </p:cNvSpPr>
          <p:nvPr>
            <p:ph type="body" idx="3"/>
          </p:nvPr>
        </p:nvSpPr>
        <p:spPr/>
        <p:txBody>
          <a:bodyPr/>
          <a:lstStyle/>
          <a:p>
            <a:endParaRPr lang="en-US"/>
          </a:p>
        </p:txBody>
      </p:sp>
      <p:sp>
        <p:nvSpPr>
          <p:cNvPr id="10" name="Text Placeholder 9"/>
          <p:cNvSpPr>
            <a:spLocks noGrp="1"/>
          </p:cNvSpPr>
          <p:nvPr>
            <p:ph type="body" idx="4"/>
          </p:nvPr>
        </p:nvSpPr>
        <p:spPr/>
        <p:txBody>
          <a:bodyPr/>
          <a:lstStyle/>
          <a:p>
            <a:endParaRPr lang="en-US"/>
          </a:p>
        </p:txBody>
      </p:sp>
      <p:sp>
        <p:nvSpPr>
          <p:cNvPr id="11" name="Text Placeholder 10"/>
          <p:cNvSpPr>
            <a:spLocks noGrp="1"/>
          </p:cNvSpPr>
          <p:nvPr>
            <p:ph type="body" idx="5"/>
          </p:nvPr>
        </p:nvSpPr>
        <p:spPr/>
        <p:txBody>
          <a:bodyPr/>
          <a:lstStyle/>
          <a:p>
            <a:endParaRPr lang="en-US"/>
          </a:p>
        </p:txBody>
      </p:sp>
      <p:sp>
        <p:nvSpPr>
          <p:cNvPr id="12" name="Text Placeholder 11"/>
          <p:cNvSpPr>
            <a:spLocks noGrp="1"/>
          </p:cNvSpPr>
          <p:nvPr>
            <p:ph type="body" idx="6"/>
          </p:nvPr>
        </p:nvSpPr>
        <p:spPr/>
        <p:txBody>
          <a:bodyPr/>
          <a:lstStyle/>
          <a:p>
            <a:endParaRPr lang="en-US"/>
          </a:p>
        </p:txBody>
      </p:sp>
      <p:sp>
        <p:nvSpPr>
          <p:cNvPr id="4" name="Rectangle 3"/>
          <p:cNvSpPr/>
          <p:nvPr/>
        </p:nvSpPr>
        <p:spPr>
          <a:xfrm>
            <a:off x="760163" y="958539"/>
            <a:ext cx="11182121" cy="369332"/>
          </a:xfrm>
          <a:prstGeom prst="rect">
            <a:avLst/>
          </a:prstGeom>
        </p:spPr>
        <p:txBody>
          <a:bodyPr wrap="square">
            <a:spAutoFit/>
          </a:bodyPr>
          <a:lstStyle/>
          <a:p>
            <a:r>
              <a:rPr lang="en-US" dirty="0"/>
              <a:t>Save modes specify what will happen if Spark finds data at the specified location (assuming all else equal).</a:t>
            </a:r>
          </a:p>
        </p:txBody>
      </p:sp>
      <p:graphicFrame>
        <p:nvGraphicFramePr>
          <p:cNvPr id="3" name="Table 2">
            <a:extLst>
              <a:ext uri="{FF2B5EF4-FFF2-40B4-BE49-F238E27FC236}">
                <a16:creationId xmlns="" xmlns:a16="http://schemas.microsoft.com/office/drawing/2014/main" id="{628682B9-56C5-40CD-8681-A5F72477D135}"/>
              </a:ext>
            </a:extLst>
          </p:cNvPr>
          <p:cNvGraphicFramePr>
            <a:graphicFrameLocks noGrp="1"/>
          </p:cNvGraphicFramePr>
          <p:nvPr>
            <p:extLst>
              <p:ext uri="{D42A27DB-BD31-4B8C-83A1-F6EECF244321}">
                <p14:modId xmlns:p14="http://schemas.microsoft.com/office/powerpoint/2010/main" val="266732059"/>
              </p:ext>
            </p:extLst>
          </p:nvPr>
        </p:nvGraphicFramePr>
        <p:xfrm>
          <a:off x="760163" y="1909487"/>
          <a:ext cx="10515600" cy="3810130"/>
        </p:xfrm>
        <a:graphic>
          <a:graphicData uri="http://schemas.openxmlformats.org/drawingml/2006/table">
            <a:tbl>
              <a:tblPr firstRow="1" bandRow="1">
                <a:tableStyleId>{5C22544A-7EE6-4342-B048-85BDC9FD1C3A}</a:tableStyleId>
              </a:tblPr>
              <a:tblGrid>
                <a:gridCol w="2050246">
                  <a:extLst>
                    <a:ext uri="{9D8B030D-6E8A-4147-A177-3AD203B41FA5}">
                      <a16:colId xmlns="" xmlns:a16="http://schemas.microsoft.com/office/drawing/2014/main" val="2131508791"/>
                    </a:ext>
                  </a:extLst>
                </a:gridCol>
                <a:gridCol w="8465354">
                  <a:extLst>
                    <a:ext uri="{9D8B030D-6E8A-4147-A177-3AD203B41FA5}">
                      <a16:colId xmlns="" xmlns:a16="http://schemas.microsoft.com/office/drawing/2014/main" val="2614392431"/>
                    </a:ext>
                  </a:extLst>
                </a:gridCol>
              </a:tblGrid>
              <a:tr h="762026">
                <a:tc>
                  <a:txBody>
                    <a:bodyPr/>
                    <a:lstStyle/>
                    <a:p>
                      <a:r>
                        <a:rPr lang="en-US" sz="1800" dirty="0">
                          <a:solidFill>
                            <a:schemeClr val="tx1"/>
                          </a:solidFill>
                        </a:rPr>
                        <a:t>Save Mode</a:t>
                      </a:r>
                    </a:p>
                  </a:txBody>
                  <a:tcPr anchor="ctr"/>
                </a:tc>
                <a:tc>
                  <a:txBody>
                    <a:bodyPr/>
                    <a:lstStyle/>
                    <a:p>
                      <a:r>
                        <a:rPr lang="en-US" sz="1800" dirty="0">
                          <a:solidFill>
                            <a:schemeClr val="tx1"/>
                          </a:solidFill>
                        </a:rPr>
                        <a:t>Description</a:t>
                      </a:r>
                    </a:p>
                  </a:txBody>
                  <a:tcPr anchor="ctr"/>
                </a:tc>
                <a:extLst>
                  <a:ext uri="{0D108BD9-81ED-4DB2-BD59-A6C34878D82A}">
                    <a16:rowId xmlns="" xmlns:a16="http://schemas.microsoft.com/office/drawing/2014/main" val="582521221"/>
                  </a:ext>
                </a:extLst>
              </a:tr>
              <a:tr h="762026">
                <a:tc>
                  <a:txBody>
                    <a:bodyPr/>
                    <a:lstStyle/>
                    <a:p>
                      <a:r>
                        <a:rPr lang="en-US" sz="1600" b="0" i="0" u="none" strike="noStrike" baseline="0" dirty="0">
                          <a:solidFill>
                            <a:schemeClr val="bg2"/>
                          </a:solidFill>
                          <a:latin typeface="UbuntuMono-Regular"/>
                        </a:rPr>
                        <a:t>errorIfExists</a:t>
                      </a:r>
                      <a:r>
                        <a:rPr lang="en-US" sz="1600" dirty="0">
                          <a:solidFill>
                            <a:schemeClr val="bg2"/>
                          </a:solidFill>
                        </a:rPr>
                        <a:t> (default)</a:t>
                      </a:r>
                    </a:p>
                  </a:txBody>
                  <a:tcPr anchor="ctr"/>
                </a:tc>
                <a:tc>
                  <a:txBody>
                    <a:bodyPr/>
                    <a:lstStyle/>
                    <a:p>
                      <a:r>
                        <a:rPr lang="en-US" sz="1600" b="0" i="0" u="none" strike="noStrike" kern="1200" baseline="0" dirty="0">
                          <a:solidFill>
                            <a:schemeClr val="bg2"/>
                          </a:solidFill>
                          <a:latin typeface="+mn-lt"/>
                          <a:ea typeface="+mn-ea"/>
                          <a:cs typeface="+mn-cs"/>
                        </a:rPr>
                        <a:t>Throws an error and fails the write if data or files already exist at the specified location</a:t>
                      </a:r>
                    </a:p>
                  </a:txBody>
                  <a:tcPr anchor="ctr"/>
                </a:tc>
                <a:extLst>
                  <a:ext uri="{0D108BD9-81ED-4DB2-BD59-A6C34878D82A}">
                    <a16:rowId xmlns="" xmlns:a16="http://schemas.microsoft.com/office/drawing/2014/main" val="1590647838"/>
                  </a:ext>
                </a:extLst>
              </a:tr>
              <a:tr h="762026">
                <a:tc>
                  <a:txBody>
                    <a:bodyPr/>
                    <a:lstStyle/>
                    <a:p>
                      <a:r>
                        <a:rPr lang="en-US" sz="1600" dirty="0">
                          <a:solidFill>
                            <a:schemeClr val="bg2"/>
                          </a:solidFill>
                        </a:rPr>
                        <a:t>append</a:t>
                      </a:r>
                    </a:p>
                  </a:txBody>
                  <a:tcPr anchor="ctr"/>
                </a:tc>
                <a:tc>
                  <a:txBody>
                    <a:bodyPr/>
                    <a:lstStyle/>
                    <a:p>
                      <a:r>
                        <a:rPr lang="en-US" sz="1600" b="0" i="0" u="none" strike="noStrike" baseline="0" dirty="0">
                          <a:solidFill>
                            <a:schemeClr val="bg2"/>
                          </a:solidFill>
                          <a:latin typeface="LiberationSerif"/>
                        </a:rPr>
                        <a:t>Appends the output files to the list of files that already exist at that location</a:t>
                      </a:r>
                      <a:endParaRPr lang="en-US" sz="1600" dirty="0">
                        <a:solidFill>
                          <a:schemeClr val="bg2"/>
                        </a:solidFill>
                      </a:endParaRPr>
                    </a:p>
                  </a:txBody>
                  <a:tcPr anchor="ctr"/>
                </a:tc>
                <a:extLst>
                  <a:ext uri="{0D108BD9-81ED-4DB2-BD59-A6C34878D82A}">
                    <a16:rowId xmlns="" xmlns:a16="http://schemas.microsoft.com/office/drawing/2014/main" val="3637719275"/>
                  </a:ext>
                </a:extLst>
              </a:tr>
              <a:tr h="762026">
                <a:tc>
                  <a:txBody>
                    <a:bodyPr/>
                    <a:lstStyle/>
                    <a:p>
                      <a:r>
                        <a:rPr lang="en-US" sz="1600" dirty="0">
                          <a:solidFill>
                            <a:schemeClr val="bg2"/>
                          </a:solidFill>
                        </a:rPr>
                        <a:t>overwrite</a:t>
                      </a:r>
                    </a:p>
                  </a:txBody>
                  <a:tcPr anchor="ctr"/>
                </a:tc>
                <a:tc>
                  <a:txBody>
                    <a:bodyPr/>
                    <a:lstStyle/>
                    <a:p>
                      <a:r>
                        <a:rPr lang="en-US" sz="1600" b="0" i="0" u="none" strike="noStrike" baseline="0" dirty="0">
                          <a:solidFill>
                            <a:schemeClr val="bg2"/>
                          </a:solidFill>
                          <a:latin typeface="LiberationSerif"/>
                        </a:rPr>
                        <a:t>Will completely overwrite any data that already exists there</a:t>
                      </a:r>
                      <a:endParaRPr lang="en-US" sz="1600" dirty="0">
                        <a:solidFill>
                          <a:schemeClr val="bg2"/>
                        </a:solidFill>
                      </a:endParaRPr>
                    </a:p>
                  </a:txBody>
                  <a:tcPr anchor="ctr"/>
                </a:tc>
                <a:extLst>
                  <a:ext uri="{0D108BD9-81ED-4DB2-BD59-A6C34878D82A}">
                    <a16:rowId xmlns="" xmlns:a16="http://schemas.microsoft.com/office/drawing/2014/main" val="3613779356"/>
                  </a:ext>
                </a:extLst>
              </a:tr>
              <a:tr h="762026">
                <a:tc>
                  <a:txBody>
                    <a:bodyPr/>
                    <a:lstStyle/>
                    <a:p>
                      <a:r>
                        <a:rPr lang="en-US" sz="1600" dirty="0">
                          <a:solidFill>
                            <a:schemeClr val="bg2"/>
                          </a:solidFill>
                        </a:rPr>
                        <a:t>ignore</a:t>
                      </a:r>
                    </a:p>
                  </a:txBody>
                  <a:tcPr anchor="ctr"/>
                </a:tc>
                <a:tc>
                  <a:txBody>
                    <a:bodyPr/>
                    <a:lstStyle/>
                    <a:p>
                      <a:r>
                        <a:rPr lang="en-US" sz="1600" b="0" i="0" u="none" strike="noStrike" baseline="0" dirty="0">
                          <a:solidFill>
                            <a:schemeClr val="bg2"/>
                          </a:solidFill>
                          <a:latin typeface="LiberationSerif"/>
                        </a:rPr>
                        <a:t>If data or files exist at the location, do nothing with the current DataFrame</a:t>
                      </a:r>
                      <a:endParaRPr lang="en-US" sz="1600" dirty="0">
                        <a:solidFill>
                          <a:schemeClr val="bg2"/>
                        </a:solidFill>
                      </a:endParaRPr>
                    </a:p>
                  </a:txBody>
                  <a:tcPr anchor="ctr"/>
                </a:tc>
                <a:extLst>
                  <a:ext uri="{0D108BD9-81ED-4DB2-BD59-A6C34878D82A}">
                    <a16:rowId xmlns="" xmlns:a16="http://schemas.microsoft.com/office/drawing/2014/main" val="3028210868"/>
                  </a:ext>
                </a:extLst>
              </a:tr>
            </a:tbl>
          </a:graphicData>
        </a:graphic>
      </p:graphicFrame>
    </p:spTree>
    <p:extLst>
      <p:ext uri="{BB962C8B-B14F-4D97-AF65-F5344CB8AC3E}">
        <p14:creationId xmlns:p14="http://schemas.microsoft.com/office/powerpoint/2010/main" val="35012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Example: Creating a </a:t>
            </a:r>
            <a:r>
              <a:rPr lang="en-US" b="1" dirty="0" err="1"/>
              <a:t>DataFrame</a:t>
            </a:r>
            <a:r>
              <a:rPr lang="en-US" b="1" dirty="0"/>
              <a:t> (1) </a:t>
            </a:r>
            <a:r>
              <a:rPr lang="en-US" dirty="0"/>
              <a:t/>
            </a:r>
            <a:br>
              <a:rPr lang="en-US" dirty="0"/>
            </a:br>
            <a:endParaRPr lang="en-US" dirty="0"/>
          </a:p>
        </p:txBody>
      </p:sp>
      <p:sp>
        <p:nvSpPr>
          <p:cNvPr id="9" name="TextBox 8"/>
          <p:cNvSpPr txBox="1"/>
          <p:nvPr/>
        </p:nvSpPr>
        <p:spPr>
          <a:xfrm>
            <a:off x="1333500" y="3733800"/>
            <a:ext cx="6553200" cy="2195473"/>
          </a:xfrm>
          <a:prstGeom prst="rect">
            <a:avLst/>
          </a:prstGeom>
          <a:solidFill>
            <a:schemeClr val="accent1">
              <a:lumMod val="20000"/>
              <a:lumOff val="8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76200" indent="0">
              <a:spcBef>
                <a:spcPts val="480"/>
              </a:spcBef>
              <a:buClr>
                <a:srgbClr val="00C0F3"/>
              </a:buClr>
              <a:buSzPts val="2400"/>
              <a:buNone/>
              <a:defRPr sz="2400">
                <a:solidFill>
                  <a:schemeClr val="lt2"/>
                </a:solidFill>
                <a:latin typeface="Rubik Light"/>
                <a:ea typeface="Rubik Light"/>
                <a:cs typeface="Rubik Light"/>
                <a:sym typeface="Rubik Light"/>
              </a:defRPr>
            </a:lvl1pPr>
            <a:lvl2pPr marL="914400" indent="-355600">
              <a:spcBef>
                <a:spcPts val="400"/>
              </a:spcBef>
              <a:buClr>
                <a:srgbClr val="00C0F3"/>
              </a:buClr>
              <a:buSzPts val="2000"/>
              <a:buChar char="•"/>
              <a:defRPr sz="2000">
                <a:solidFill>
                  <a:schemeClr val="lt2"/>
                </a:solidFill>
                <a:latin typeface="Rubik Light"/>
                <a:ea typeface="Rubik Light"/>
                <a:cs typeface="Rubik Light"/>
                <a:sym typeface="Rubik Light"/>
              </a:defRPr>
            </a:lvl2pPr>
            <a:lvl3pPr marL="1371600" indent="-342900">
              <a:spcBef>
                <a:spcPts val="360"/>
              </a:spcBef>
              <a:buClr>
                <a:srgbClr val="00C0F3"/>
              </a:buClr>
              <a:buSzPts val="1800"/>
              <a:buChar char="•"/>
              <a:defRPr sz="1800">
                <a:solidFill>
                  <a:schemeClr val="lt2"/>
                </a:solidFill>
                <a:latin typeface="Rubik Light"/>
                <a:ea typeface="Rubik Light"/>
                <a:cs typeface="Rubik Light"/>
                <a:sym typeface="Rubik Light"/>
              </a:defRPr>
            </a:lvl3pPr>
            <a:lvl4pPr marL="1828800" indent="-330200">
              <a:spcBef>
                <a:spcPts val="320"/>
              </a:spcBef>
              <a:buClr>
                <a:srgbClr val="00C0F3"/>
              </a:buClr>
              <a:buSzPts val="1600"/>
              <a:buChar char="•"/>
              <a:defRPr sz="1600">
                <a:solidFill>
                  <a:schemeClr val="lt2"/>
                </a:solidFill>
                <a:latin typeface="Rubik Light"/>
                <a:ea typeface="Rubik Light"/>
                <a:cs typeface="Rubik Light"/>
                <a:sym typeface="Rubik Light"/>
              </a:defRPr>
            </a:lvl4pPr>
            <a:lvl5pPr marL="2286000" indent="-330200">
              <a:spcBef>
                <a:spcPts val="320"/>
              </a:spcBef>
              <a:buClr>
                <a:srgbClr val="00C0F3"/>
              </a:buClr>
              <a:buSzPts val="1600"/>
              <a:buChar char="•"/>
              <a:defRPr sz="1600">
                <a:solidFill>
                  <a:schemeClr val="lt2"/>
                </a:solidFill>
                <a:latin typeface="Rubik Light"/>
                <a:ea typeface="Rubik Light"/>
                <a:cs typeface="Rubik Light"/>
                <a:sym typeface="Rubik Light"/>
              </a:defRPr>
            </a:lvl5pPr>
            <a:lvl6pPr marL="2743200" indent="-355600">
              <a:spcBef>
                <a:spcPts val="400"/>
              </a:spcBef>
              <a:buClr>
                <a:schemeClr val="dk1"/>
              </a:buClr>
              <a:buSzPts val="2000"/>
              <a:buChar char="•"/>
              <a:defRPr sz="2000">
                <a:solidFill>
                  <a:schemeClr val="dk1"/>
                </a:solidFill>
                <a:latin typeface="Rubik Light"/>
                <a:ea typeface="Rubik Light"/>
                <a:cs typeface="Rubik Light"/>
                <a:sym typeface="Rubik Light"/>
              </a:defRPr>
            </a:lvl6pPr>
            <a:lvl7pPr marL="3200400" indent="-355600">
              <a:spcBef>
                <a:spcPts val="400"/>
              </a:spcBef>
              <a:buClr>
                <a:schemeClr val="dk1"/>
              </a:buClr>
              <a:buSzPts val="2000"/>
              <a:buChar char="•"/>
              <a:defRPr sz="2000">
                <a:solidFill>
                  <a:schemeClr val="dk1"/>
                </a:solidFill>
                <a:latin typeface="Rubik Light"/>
                <a:ea typeface="Rubik Light"/>
                <a:cs typeface="Rubik Light"/>
                <a:sym typeface="Rubik Light"/>
              </a:defRPr>
            </a:lvl7pPr>
            <a:lvl8pPr marL="3657600" indent="-355600">
              <a:spcBef>
                <a:spcPts val="400"/>
              </a:spcBef>
              <a:buClr>
                <a:schemeClr val="dk1"/>
              </a:buClr>
              <a:buSzPts val="2000"/>
              <a:buChar char="•"/>
              <a:defRPr sz="2000">
                <a:solidFill>
                  <a:schemeClr val="dk1"/>
                </a:solidFill>
                <a:latin typeface="Rubik Light"/>
                <a:ea typeface="Rubik Light"/>
                <a:cs typeface="Rubik Light"/>
                <a:sym typeface="Rubik Light"/>
              </a:defRPr>
            </a:lvl8pPr>
            <a:lvl9pPr marL="4114800" indent="-355600">
              <a:spcBef>
                <a:spcPts val="400"/>
              </a:spcBef>
              <a:buClr>
                <a:schemeClr val="dk1"/>
              </a:buClr>
              <a:buSzPts val="2000"/>
              <a:buChar char="•"/>
              <a:defRPr sz="2000">
                <a:solidFill>
                  <a:schemeClr val="dk1"/>
                </a:solidFill>
                <a:latin typeface="Rubik Light"/>
                <a:ea typeface="Rubik Light"/>
                <a:cs typeface="Rubik Light"/>
                <a:sym typeface="Rubik Light"/>
              </a:defRPr>
            </a:lvl9pPr>
          </a:lstStyle>
          <a:p>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Alice</a:t>
            </a:r>
            <a:r>
              <a:rPr lang="mr-IN" sz="1600" dirty="0">
                <a:latin typeface="Courier New" charset="0"/>
                <a:ea typeface="Courier New" charset="0"/>
                <a:cs typeface="Courier New" charset="0"/>
              </a:rPr>
              <a:t>", "pcode":"94304"} </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Brayden</a:t>
            </a:r>
            <a:r>
              <a:rPr lang="mr-IN" sz="1600" dirty="0">
                <a:latin typeface="Courier New" charset="0"/>
                <a:ea typeface="Courier New" charset="0"/>
                <a:cs typeface="Courier New" charset="0"/>
              </a:rPr>
              <a:t>", "age":30, "pcode":"94304"}</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 {"</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Carla</a:t>
            </a:r>
            <a:r>
              <a:rPr lang="mr-IN" sz="1600" dirty="0">
                <a:latin typeface="Courier New" charset="0"/>
                <a:ea typeface="Courier New" charset="0"/>
                <a:cs typeface="Courier New" charset="0"/>
              </a:rPr>
              <a:t>", "age":19, "pcode":"10036"}</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 {"</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Diana</a:t>
            </a:r>
            <a:r>
              <a:rPr lang="mr-IN" sz="1600" dirty="0">
                <a:latin typeface="Courier New" charset="0"/>
                <a:ea typeface="Courier New" charset="0"/>
                <a:cs typeface="Courier New" charset="0"/>
              </a:rPr>
              <a:t>", "age":46} </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Étienne</a:t>
            </a:r>
            <a:r>
              <a:rPr lang="mr-IN" sz="1600" dirty="0">
                <a:latin typeface="Courier New" charset="0"/>
                <a:ea typeface="Courier New" charset="0"/>
                <a:cs typeface="Courier New" charset="0"/>
              </a:rPr>
              <a:t>", "pcode":"94104"} </a:t>
            </a:r>
          </a:p>
        </p:txBody>
      </p:sp>
      <p:sp>
        <p:nvSpPr>
          <p:cNvPr id="10" name="Rectangle 9"/>
          <p:cNvSpPr>
            <a:spLocks noChangeArrowheads="1"/>
          </p:cNvSpPr>
          <p:nvPr/>
        </p:nvSpPr>
        <p:spPr bwMode="auto">
          <a:xfrm>
            <a:off x="1072975" y="2667282"/>
            <a:ext cx="75280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a:t>
            </a:r>
            <a:r>
              <a:rPr lang="en-US" altLang="en-US" dirty="0" err="1"/>
              <a:t>users.json</a:t>
            </a:r>
            <a:r>
              <a:rPr lang="en-US" altLang="en-US" dirty="0"/>
              <a:t> text file contains sample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Each </a:t>
            </a:r>
            <a:r>
              <a:rPr lang="en-US" altLang="en-US" dirty="0"/>
              <a:t>line contains a single JSON record that can include a name, age, and postal code field </a:t>
            </a:r>
          </a:p>
        </p:txBody>
      </p:sp>
      <p:pic>
        <p:nvPicPr>
          <p:cNvPr id="1034" name="Picture 10" descr="age103image19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054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6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264509"/>
            <a:ext cx="8557261" cy="905925"/>
          </a:xfrm>
        </p:spPr>
        <p:txBody>
          <a:bodyPr/>
          <a:lstStyle/>
          <a:p>
            <a:pPr algn="ctr"/>
            <a:r>
              <a:rPr lang="en-US" dirty="0"/>
              <a:t>Module Objectives</a:t>
            </a:r>
          </a:p>
        </p:txBody>
      </p:sp>
      <p:sp>
        <p:nvSpPr>
          <p:cNvPr id="4" name="TextBox 3"/>
          <p:cNvSpPr txBox="1"/>
          <p:nvPr/>
        </p:nvSpPr>
        <p:spPr>
          <a:xfrm>
            <a:off x="1246143" y="2170434"/>
            <a:ext cx="7186657" cy="3877985"/>
          </a:xfrm>
          <a:prstGeom prst="rect">
            <a:avLst/>
          </a:prstGeom>
          <a:noFill/>
        </p:spPr>
        <p:txBody>
          <a:bodyPr wrap="square" rtlCol="0">
            <a:spAutoFit/>
          </a:bodyPr>
          <a:lstStyle/>
          <a:p>
            <a:r>
              <a:rPr lang="en-US" sz="1800" dirty="0"/>
              <a:t>This module covers Spark SQL, </a:t>
            </a:r>
            <a:endParaRPr lang="en-US" sz="1800" dirty="0" smtClean="0"/>
          </a:p>
          <a:p>
            <a:r>
              <a:rPr lang="en-US" sz="1800" dirty="0" smtClean="0"/>
              <a:t>which </a:t>
            </a:r>
            <a:r>
              <a:rPr lang="en-US" sz="1800" dirty="0"/>
              <a:t>brings the simplicity and power of SQL to Spark.</a:t>
            </a:r>
          </a:p>
          <a:p>
            <a:endParaRPr lang="en-US" sz="1800" dirty="0"/>
          </a:p>
          <a:p>
            <a:r>
              <a:rPr lang="en-US" sz="1800" dirty="0"/>
              <a:t>It describes Spark SQL and its API in detail</a:t>
            </a:r>
            <a:r>
              <a:rPr lang="en-US" sz="1800" dirty="0" smtClean="0"/>
              <a:t>.</a:t>
            </a:r>
          </a:p>
          <a:p>
            <a:endParaRPr lang="en-US" sz="1800" dirty="0"/>
          </a:p>
          <a:p>
            <a:pPr marL="365760" indent="-365760">
              <a:spcAft>
                <a:spcPts val="1200"/>
              </a:spcAft>
            </a:pPr>
            <a:r>
              <a:rPr lang="en-US" sz="1800" dirty="0"/>
              <a:t>We will learn about the abstraction called </a:t>
            </a:r>
            <a:r>
              <a:rPr lang="en-US" sz="1800" dirty="0" err="1"/>
              <a:t>DataFrame</a:t>
            </a:r>
            <a:r>
              <a:rPr lang="en-US" sz="1800" dirty="0"/>
              <a:t> which provides a higher level API than that of RDDs for handling collections of entities. </a:t>
            </a:r>
          </a:p>
          <a:p>
            <a:pPr marL="365760" indent="-365760">
              <a:spcAft>
                <a:spcPts val="1200"/>
              </a:spcAft>
            </a:pPr>
            <a:r>
              <a:rPr lang="en-US" sz="1800" dirty="0"/>
              <a:t>We will learn about how </a:t>
            </a:r>
            <a:r>
              <a:rPr lang="en-US" sz="1800" dirty="0" err="1"/>
              <a:t>DataFrames</a:t>
            </a:r>
            <a:r>
              <a:rPr lang="en-US" sz="1800" dirty="0"/>
              <a:t> are created, how they can be queried, and how </a:t>
            </a:r>
            <a:r>
              <a:rPr lang="en-US" sz="1800" dirty="0" err="1"/>
              <a:t>DataFrame</a:t>
            </a:r>
            <a:r>
              <a:rPr lang="en-US" sz="1800" dirty="0"/>
              <a:t> can be saved to external entities. </a:t>
            </a:r>
          </a:p>
          <a:p>
            <a:pPr marL="365760" indent="-365760">
              <a:spcAft>
                <a:spcPts val="1200"/>
              </a:spcAft>
            </a:pPr>
            <a:r>
              <a:rPr lang="en-US" sz="1800" dirty="0"/>
              <a:t>We will learn about the interplay of </a:t>
            </a:r>
            <a:r>
              <a:rPr lang="en-US" sz="1800" dirty="0" err="1"/>
              <a:t>DataFrames</a:t>
            </a:r>
            <a:r>
              <a:rPr lang="en-US" sz="1800" dirty="0"/>
              <a:t> with the Data Grid. </a:t>
            </a:r>
          </a:p>
          <a:p>
            <a:endParaRPr lang="en-US" sz="1800" dirty="0"/>
          </a:p>
        </p:txBody>
      </p:sp>
    </p:spTree>
    <p:extLst>
      <p:ext uri="{BB962C8B-B14F-4D97-AF65-F5344CB8AC3E}">
        <p14:creationId xmlns:p14="http://schemas.microsoft.com/office/powerpoint/2010/main" val="111877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Creating a </a:t>
            </a:r>
            <a:r>
              <a:rPr lang="en-US" b="1" dirty="0" err="1"/>
              <a:t>DataFrame</a:t>
            </a:r>
            <a:r>
              <a:rPr lang="en-US" b="1" dirty="0"/>
              <a:t> (2) </a:t>
            </a:r>
            <a:r>
              <a:rPr lang="en-US" dirty="0"/>
              <a:t/>
            </a:r>
            <a:br>
              <a:rPr lang="en-US" dirty="0"/>
            </a:br>
            <a:endParaRPr lang="en-US" dirty="0"/>
          </a:p>
        </p:txBody>
      </p:sp>
      <p:sp>
        <p:nvSpPr>
          <p:cNvPr id="6" name="Text Placeholder 5"/>
          <p:cNvSpPr>
            <a:spLocks noGrp="1"/>
          </p:cNvSpPr>
          <p:nvPr>
            <p:ph type="body" idx="1"/>
          </p:nvPr>
        </p:nvSpPr>
        <p:spPr/>
        <p:txBody>
          <a:bodyPr/>
          <a:lstStyle/>
          <a:p>
            <a:r>
              <a:rPr lang="en-US" b="1" dirty="0"/>
              <a:t>Create a </a:t>
            </a:r>
            <a:r>
              <a:rPr lang="en-US" b="1" dirty="0" err="1"/>
              <a:t>DataFrame</a:t>
            </a:r>
            <a:r>
              <a:rPr lang="en-US" b="1" dirty="0"/>
              <a:t> using </a:t>
            </a:r>
            <a:r>
              <a:rPr lang="en-US" b="1" dirty="0" err="1"/>
              <a:t>spark.read</a:t>
            </a:r>
            <a:r>
              <a:rPr lang="en-US" b="1" dirty="0"/>
              <a:t> </a:t>
            </a:r>
            <a:endParaRPr lang="en-US" b="1" dirty="0" smtClean="0"/>
          </a:p>
          <a:p>
            <a:r>
              <a:rPr lang="en-US" b="1" dirty="0"/>
              <a:t>Returns the</a:t>
            </a:r>
            <a:br>
              <a:rPr lang="en-US" b="1" dirty="0"/>
            </a:br>
            <a:r>
              <a:rPr lang="en-US" b="1" dirty="0"/>
              <a:t>Spark session’s </a:t>
            </a:r>
            <a:r>
              <a:rPr lang="en-US" b="1" dirty="0" err="1"/>
              <a:t>DataFrameReader</a:t>
            </a:r>
            <a:r>
              <a:rPr lang="en-US" b="1" dirty="0"/>
              <a:t> </a:t>
            </a:r>
            <a:endParaRPr lang="en-US" dirty="0"/>
          </a:p>
          <a:p>
            <a:r>
              <a:rPr lang="en-US" b="1" dirty="0"/>
              <a:t>Call </a:t>
            </a:r>
            <a:r>
              <a:rPr lang="en-US" b="1" dirty="0" err="1"/>
              <a:t>json</a:t>
            </a:r>
            <a:r>
              <a:rPr lang="en-US" b="1" dirty="0"/>
              <a:t> function to create a new </a:t>
            </a:r>
            <a:r>
              <a:rPr lang="en-US" b="1" dirty="0" err="1"/>
              <a:t>DataFrame</a:t>
            </a:r>
            <a:r>
              <a:rPr lang="en-US" b="1" dirty="0"/>
              <a:t> </a:t>
            </a:r>
            <a:endParaRPr lang="en-US" dirty="0"/>
          </a:p>
          <a:p>
            <a:endParaRPr lang="en-US" dirty="0"/>
          </a:p>
          <a:p>
            <a:endParaRPr lang="en-US" dirty="0"/>
          </a:p>
        </p:txBody>
      </p:sp>
      <p:sp>
        <p:nvSpPr>
          <p:cNvPr id="7" name="Text Placeholder 6"/>
          <p:cNvSpPr>
            <a:spLocks noGrp="1"/>
          </p:cNvSpPr>
          <p:nvPr>
            <p:ph type="body" idx="2"/>
          </p:nvPr>
        </p:nvSpPr>
        <p:spPr>
          <a:solidFill>
            <a:schemeClr val="accent1">
              <a:lumMod val="20000"/>
              <a:lumOff val="80000"/>
            </a:schemeClr>
          </a:solidFill>
        </p:spPr>
        <p:txBody>
          <a:bodyPr/>
          <a:lstStyle/>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a:t>
            </a:r>
            <a:r>
              <a:rPr lang="en-US" sz="1600" dirty="0">
                <a:latin typeface="Courier New" charset="0"/>
                <a:ea typeface="Courier New" charset="0"/>
                <a:cs typeface="Courier New" charset="0"/>
              </a:rPr>
              <a:t> = \ </a:t>
            </a:r>
            <a:r>
              <a:rPr lang="en-US" sz="1600" dirty="0" err="1">
                <a:latin typeface="Courier New" charset="0"/>
                <a:ea typeface="Courier New" charset="0"/>
                <a:cs typeface="Courier New" charset="0"/>
              </a:rPr>
              <a:t>spark.read.json</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users.json</a:t>
            </a:r>
            <a:r>
              <a:rPr lang="en-US" sz="1600" dirty="0">
                <a:latin typeface="Courier New" charset="0"/>
                <a:ea typeface="Courier New" charset="0"/>
                <a:cs typeface="Courier New" charset="0"/>
              </a:rPr>
              <a:t> ") </a:t>
            </a:r>
          </a:p>
          <a:p>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84174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Creating a </a:t>
            </a:r>
            <a:r>
              <a:rPr lang="en-US" b="1" dirty="0" err="1"/>
              <a:t>DataFrame</a:t>
            </a:r>
            <a:r>
              <a:rPr lang="en-US" b="1" dirty="0"/>
              <a:t> (3) </a:t>
            </a:r>
            <a:r>
              <a:rPr lang="en-US" dirty="0"/>
              <a:t/>
            </a:r>
            <a:br>
              <a:rPr lang="en-US" dirty="0"/>
            </a:br>
            <a:r>
              <a:rPr lang="en-US" dirty="0"/>
              <a:t/>
            </a:r>
            <a:br>
              <a:rPr lang="en-US" dirty="0"/>
            </a:br>
            <a:endParaRPr lang="en-US" dirty="0"/>
          </a:p>
        </p:txBody>
      </p:sp>
      <p:sp>
        <p:nvSpPr>
          <p:cNvPr id="6" name="Text Placeholder 5"/>
          <p:cNvSpPr>
            <a:spLocks noGrp="1"/>
          </p:cNvSpPr>
          <p:nvPr>
            <p:ph type="body" idx="1"/>
          </p:nvPr>
        </p:nvSpPr>
        <p:spPr/>
        <p:txBody>
          <a:bodyPr/>
          <a:lstStyle/>
          <a:p>
            <a:r>
              <a:rPr lang="en-US" b="1" dirty="0" err="1"/>
              <a:t>DataFrames</a:t>
            </a:r>
            <a:r>
              <a:rPr lang="en-US" b="1" dirty="0"/>
              <a:t> always have an associated schema </a:t>
            </a:r>
            <a:endParaRPr lang="en-US" dirty="0"/>
          </a:p>
          <a:p>
            <a:r>
              <a:rPr lang="en-US" b="1" dirty="0" err="1" smtClean="0"/>
              <a:t>DataFrameReader</a:t>
            </a:r>
            <a:r>
              <a:rPr lang="en-US" b="1" dirty="0" smtClean="0"/>
              <a:t> </a:t>
            </a:r>
            <a:r>
              <a:rPr lang="en-US" b="1" dirty="0"/>
              <a:t>can infer the schema from the data </a:t>
            </a:r>
            <a:endParaRPr lang="en-US" dirty="0"/>
          </a:p>
          <a:p>
            <a:r>
              <a:rPr lang="en-US" b="1" dirty="0" smtClean="0"/>
              <a:t>Use </a:t>
            </a:r>
            <a:r>
              <a:rPr lang="en-US" b="1" dirty="0" err="1"/>
              <a:t>printSchema</a:t>
            </a:r>
            <a:r>
              <a:rPr lang="en-US" b="1" dirty="0"/>
              <a:t> to show the </a:t>
            </a:r>
            <a:endParaRPr lang="en-US" dirty="0"/>
          </a:p>
          <a:p>
            <a:r>
              <a:rPr lang="en-US" b="1" dirty="0" err="1"/>
              <a:t>DataFrame’s</a:t>
            </a:r>
            <a:r>
              <a:rPr lang="en-US" b="1" dirty="0"/>
              <a:t> schema </a:t>
            </a:r>
            <a:endParaRPr lang="en-US" dirty="0"/>
          </a:p>
          <a:p>
            <a:endParaRPr lang="en-US" dirty="0"/>
          </a:p>
          <a:p>
            <a:endParaRPr lang="en-US" dirty="0"/>
          </a:p>
        </p:txBody>
      </p:sp>
      <p:sp>
        <p:nvSpPr>
          <p:cNvPr id="7" name="Text Placeholder 6"/>
          <p:cNvSpPr>
            <a:spLocks noGrp="1"/>
          </p:cNvSpPr>
          <p:nvPr>
            <p:ph type="body" idx="2"/>
          </p:nvPr>
        </p:nvSpPr>
        <p:spPr>
          <a:xfrm>
            <a:off x="6024262" y="2701254"/>
            <a:ext cx="4554837" cy="3356645"/>
          </a:xfrm>
          <a:solidFill>
            <a:schemeClr val="accent1">
              <a:lumMod val="20000"/>
              <a:lumOff val="80000"/>
            </a:schemeClr>
          </a:solidFill>
        </p:spPr>
        <p:txBody>
          <a:bodyPr/>
          <a:lstStyle/>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a:t>
            </a:r>
            <a:r>
              <a:rPr lang="en-US" sz="1600" dirty="0">
                <a:latin typeface="Courier New" charset="0"/>
                <a:ea typeface="Courier New" charset="0"/>
                <a:cs typeface="Courier New" charset="0"/>
              </a:rPr>
              <a:t> = \ </a:t>
            </a:r>
            <a:r>
              <a:rPr lang="en-US" sz="1600" dirty="0" err="1">
                <a:latin typeface="Courier New" charset="0"/>
                <a:ea typeface="Courier New" charset="0"/>
                <a:cs typeface="Courier New" charset="0"/>
              </a:rPr>
              <a:t>spark.read.json</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users.json</a:t>
            </a:r>
            <a:r>
              <a:rPr lang="en-US" sz="1600" dirty="0">
                <a:latin typeface="Courier New" charset="0"/>
                <a:ea typeface="Courier New" charset="0"/>
                <a:cs typeface="Courier New" charset="0"/>
              </a:rPr>
              <a:t> ") </a:t>
            </a:r>
          </a:p>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usersDF.printSchema</a:t>
            </a:r>
            <a:r>
              <a:rPr lang="en-US" sz="1600" dirty="0">
                <a:latin typeface="Courier New" charset="0"/>
                <a:ea typeface="Courier New" charset="0"/>
                <a:cs typeface="Courier New" charset="0"/>
              </a:rPr>
              <a:t> ( </a:t>
            </a:r>
          </a:p>
          <a:p>
            <a:pPr marL="76200" indent="0">
              <a:buNone/>
            </a:pPr>
            <a:r>
              <a:rPr lang="en-US" sz="1600" dirty="0">
                <a:latin typeface="Courier New" charset="0"/>
                <a:ea typeface="Courier New" charset="0"/>
                <a:cs typeface="Courier New" charset="0"/>
              </a:rPr>
              <a:t>) root </a:t>
            </a:r>
          </a:p>
          <a:p>
            <a:pPr marL="76200" indent="0">
              <a:buNone/>
            </a:pPr>
            <a:r>
              <a:rPr lang="en-US" sz="1600" dirty="0">
                <a:latin typeface="Courier New" charset="0"/>
                <a:ea typeface="Courier New" charset="0"/>
                <a:cs typeface="Courier New" charset="0"/>
              </a:rPr>
              <a:t>|-- age: long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r>
              <a:rPr lang="en-US" sz="1600" dirty="0">
                <a:latin typeface="Courier New" charset="0"/>
                <a:ea typeface="Courier New" charset="0"/>
                <a:cs typeface="Courier New" charset="0"/>
              </a:rPr>
              <a:t>|-- name: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pcode</a:t>
            </a:r>
            <a:r>
              <a:rPr lang="en-US" sz="1600" dirty="0">
                <a:latin typeface="Courier New" charset="0"/>
                <a:ea typeface="Courier New" charset="0"/>
                <a:cs typeface="Courier New" charset="0"/>
              </a:rPr>
              <a:t>: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210589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0275" y="362633"/>
            <a:ext cx="9266778" cy="905925"/>
          </a:xfrm>
        </p:spPr>
        <p:txBody>
          <a:bodyPr/>
          <a:lstStyle/>
          <a:p>
            <a:r>
              <a:rPr lang="en-US" b="1" dirty="0"/>
              <a:t>Example: Creating a </a:t>
            </a:r>
            <a:r>
              <a:rPr lang="en-US" b="1" dirty="0" err="1"/>
              <a:t>DataFrame</a:t>
            </a:r>
            <a:r>
              <a:rPr lang="en-US" b="1" dirty="0"/>
              <a:t> (4) </a:t>
            </a:r>
            <a:r>
              <a:rPr lang="en-US" dirty="0"/>
              <a:t/>
            </a:r>
            <a:br>
              <a:rPr lang="en-US" dirty="0"/>
            </a:br>
            <a:r>
              <a:rPr lang="en-US" dirty="0"/>
              <a:t/>
            </a:r>
            <a:br>
              <a:rPr lang="en-US" dirty="0"/>
            </a:br>
            <a:r>
              <a:rPr lang="en-US" dirty="0"/>
              <a:t/>
            </a:r>
            <a:br>
              <a:rPr lang="en-US" dirty="0"/>
            </a:br>
            <a:endParaRPr lang="en-US" dirty="0"/>
          </a:p>
        </p:txBody>
      </p:sp>
      <p:sp>
        <p:nvSpPr>
          <p:cNvPr id="6" name="Text Placeholder 5"/>
          <p:cNvSpPr>
            <a:spLocks noGrp="1"/>
          </p:cNvSpPr>
          <p:nvPr>
            <p:ph type="body" idx="1"/>
          </p:nvPr>
        </p:nvSpPr>
        <p:spPr>
          <a:xfrm>
            <a:off x="370810" y="1268558"/>
            <a:ext cx="4315490" cy="2894202"/>
          </a:xfrm>
        </p:spPr>
        <p:txBody>
          <a:bodyPr/>
          <a:lstStyle/>
          <a:p>
            <a:r>
              <a:rPr lang="en-US" b="1" dirty="0" smtClean="0"/>
              <a:t>The </a:t>
            </a:r>
            <a:r>
              <a:rPr lang="en-US" b="1" dirty="0" smtClean="0">
                <a:latin typeface="Courier New" charset="0"/>
                <a:ea typeface="Courier New" charset="0"/>
                <a:cs typeface="Courier New" charset="0"/>
              </a:rPr>
              <a:t>show</a:t>
            </a:r>
            <a:r>
              <a:rPr lang="en-US" b="1" dirty="0" smtClean="0"/>
              <a:t> </a:t>
            </a:r>
            <a:r>
              <a:rPr lang="en-US" b="1" dirty="0"/>
              <a:t>method displays the first few rows in a tabular format </a:t>
            </a:r>
            <a:endParaRPr lang="en-US" dirty="0"/>
          </a:p>
          <a:p>
            <a:endParaRPr lang="en-US" dirty="0"/>
          </a:p>
          <a:p>
            <a:endParaRPr lang="en-US" dirty="0"/>
          </a:p>
        </p:txBody>
      </p:sp>
      <p:sp>
        <p:nvSpPr>
          <p:cNvPr id="7" name="Text Placeholder 6"/>
          <p:cNvSpPr>
            <a:spLocks noGrp="1"/>
          </p:cNvSpPr>
          <p:nvPr>
            <p:ph type="body" idx="2"/>
          </p:nvPr>
        </p:nvSpPr>
        <p:spPr>
          <a:xfrm>
            <a:off x="4914900" y="815594"/>
            <a:ext cx="5640753" cy="5953505"/>
          </a:xfrm>
          <a:solidFill>
            <a:schemeClr val="accent1">
              <a:lumMod val="20000"/>
              <a:lumOff val="80000"/>
            </a:schemeClr>
          </a:solidFill>
        </p:spPr>
        <p:txBody>
          <a:bodyPr/>
          <a:lstStyle/>
          <a:p>
            <a:pPr marL="76200" indent="0">
              <a:buNone/>
            </a:pPr>
            <a:r>
              <a:rPr lang="en-US" sz="1600" dirty="0" err="1">
                <a:latin typeface="Courier New" charset="0"/>
                <a:ea typeface="Courier New" charset="0"/>
                <a:cs typeface="Courier New" charset="0"/>
              </a:rPr>
              <a:t>usersDF</a:t>
            </a:r>
            <a:r>
              <a:rPr lang="en-US" sz="1600" dirty="0">
                <a:latin typeface="Courier New" charset="0"/>
                <a:ea typeface="Courier New" charset="0"/>
                <a:cs typeface="Courier New" charset="0"/>
              </a:rPr>
              <a:t> = \</a:t>
            </a:r>
          </a:p>
          <a:p>
            <a:pPr marL="76200" indent="0">
              <a:buNone/>
            </a:pPr>
            <a:r>
              <a:rPr lang="en-US" sz="1600" dirty="0" err="1">
                <a:latin typeface="Courier New" charset="0"/>
                <a:ea typeface="Courier New" charset="0"/>
                <a:cs typeface="Courier New" charset="0"/>
              </a:rPr>
              <a:t>spark.read.json</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users.json</a:t>
            </a:r>
            <a:r>
              <a:rPr lang="en-US" sz="1600" dirty="0">
                <a:latin typeface="Courier New" charset="0"/>
                <a:ea typeface="Courier New" charset="0"/>
                <a:cs typeface="Courier New" charset="0"/>
              </a:rPr>
              <a:t> ") </a:t>
            </a:r>
          </a:p>
          <a:p>
            <a:pPr marL="76200" indent="0">
              <a:buNone/>
            </a:pPr>
            <a:r>
              <a:rPr lang="en-US" sz="1600" dirty="0">
                <a:latin typeface="Courier New" charset="0"/>
                <a:ea typeface="Courier New" charset="0"/>
                <a:cs typeface="Courier New" charset="0"/>
              </a:rPr>
              <a:t>&gt; </a:t>
            </a:r>
          </a:p>
          <a:p>
            <a:pPr marL="76200" indent="0">
              <a:buNone/>
            </a:pPr>
            <a:r>
              <a:rPr lang="en-US" sz="1600" dirty="0" err="1">
                <a:latin typeface="Courier New" charset="0"/>
                <a:ea typeface="Courier New" charset="0"/>
                <a:cs typeface="Courier New" charset="0"/>
              </a:rPr>
              <a:t>usersDF.printSchema</a:t>
            </a:r>
            <a:r>
              <a:rPr lang="en-US" sz="1600" dirty="0">
                <a:latin typeface="Courier New" charset="0"/>
                <a:ea typeface="Courier New" charset="0"/>
                <a:cs typeface="Courier New" charset="0"/>
              </a:rPr>
              <a:t>(</a:t>
            </a:r>
          </a:p>
          <a:p>
            <a:pPr marL="76200" indent="0">
              <a:buNone/>
            </a:pPr>
            <a:r>
              <a:rPr lang="en-US" sz="1600" dirty="0">
                <a:latin typeface="Courier New" charset="0"/>
                <a:ea typeface="Courier New" charset="0"/>
                <a:cs typeface="Courier New" charset="0"/>
              </a:rPr>
              <a:t> ) root </a:t>
            </a:r>
          </a:p>
          <a:p>
            <a:pPr marL="76200" indent="0">
              <a:buNone/>
            </a:pPr>
            <a:r>
              <a:rPr lang="en-US" sz="1600" dirty="0">
                <a:latin typeface="Courier New" charset="0"/>
                <a:ea typeface="Courier New" charset="0"/>
                <a:cs typeface="Courier New" charset="0"/>
              </a:rPr>
              <a:t>|-- age: long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a:t>
            </a:r>
          </a:p>
          <a:p>
            <a:pPr marL="76200" indent="0">
              <a:buNone/>
            </a:pPr>
            <a:r>
              <a:rPr lang="en-US" sz="1600" dirty="0">
                <a:latin typeface="Courier New" charset="0"/>
                <a:ea typeface="Courier New" charset="0"/>
                <a:cs typeface="Courier New" charset="0"/>
              </a:rPr>
              <a:t>|-- name: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a:t>
            </a:r>
          </a:p>
          <a:p>
            <a:pPr marL="7620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pcode</a:t>
            </a:r>
            <a:r>
              <a:rPr lang="en-US" sz="1600" dirty="0">
                <a:latin typeface="Courier New" charset="0"/>
                <a:ea typeface="Courier New" charset="0"/>
                <a:cs typeface="Courier New" charset="0"/>
              </a:rPr>
              <a:t>: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endParaRPr lang="en-US" sz="1600" dirty="0">
              <a:latin typeface="Courier New" charset="0"/>
              <a:ea typeface="Courier New" charset="0"/>
              <a:cs typeface="Courier New" charset="0"/>
            </a:endParaRPr>
          </a:p>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usersDF.show</a:t>
            </a: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 age| </a:t>
            </a:r>
            <a:r>
              <a:rPr lang="en-US" sz="1600" dirty="0" err="1">
                <a:latin typeface="Courier New" charset="0"/>
                <a:ea typeface="Courier New" charset="0"/>
                <a:cs typeface="Courier New" charset="0"/>
              </a:rPr>
              <a:t>name|pcode</a:t>
            </a: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|null| Alice|94304|</a:t>
            </a:r>
          </a:p>
          <a:p>
            <a:pPr marL="76200" indent="0">
              <a:buNone/>
            </a:pPr>
            <a:r>
              <a:rPr lang="en-US"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30|Brayden|94304</a:t>
            </a:r>
            <a:r>
              <a:rPr lang="en-US" sz="1600" dirty="0" smtClean="0">
                <a:latin typeface="Courier New" charset="0"/>
                <a:ea typeface="Courier New" charset="0"/>
                <a:cs typeface="Courier New" charset="0"/>
              </a:rPr>
              <a:t>|</a:t>
            </a:r>
          </a:p>
          <a:p>
            <a:pPr marL="76200" indent="0">
              <a:buNone/>
            </a:pPr>
            <a:r>
              <a:rPr lang="en-US"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19| Carla|10036</a:t>
            </a:r>
            <a:r>
              <a:rPr lang="en-US" sz="1600" dirty="0" smtClean="0">
                <a:latin typeface="Courier New" charset="0"/>
                <a:ea typeface="Courier New" charset="0"/>
                <a:cs typeface="Courier New" charset="0"/>
              </a:rPr>
              <a:t>|</a:t>
            </a:r>
          </a:p>
          <a:p>
            <a:pPr marL="76200" indent="0">
              <a:buNone/>
            </a:pPr>
            <a:r>
              <a:rPr lang="en-US"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46| Diana| null</a:t>
            </a:r>
            <a:r>
              <a:rPr lang="en-US" sz="1600" dirty="0" smtClean="0">
                <a:latin typeface="Courier New" charset="0"/>
                <a:ea typeface="Courier New" charset="0"/>
                <a:cs typeface="Courier New" charset="0"/>
              </a:rPr>
              <a:t>|</a:t>
            </a:r>
          </a:p>
          <a:p>
            <a:pPr marL="76200" indent="0">
              <a:buNone/>
            </a:pPr>
            <a:r>
              <a:rPr lang="en-US" sz="1600" dirty="0" smtClean="0">
                <a:latin typeface="Courier New" charset="0"/>
                <a:ea typeface="Courier New" charset="0"/>
                <a:cs typeface="Courier New" charset="0"/>
              </a:rPr>
              <a:t>|</a:t>
            </a:r>
            <a:r>
              <a:rPr lang="en-US" sz="1600" dirty="0">
                <a:latin typeface="Courier New" charset="0"/>
                <a:ea typeface="Courier New" charset="0"/>
                <a:cs typeface="Courier New" charset="0"/>
              </a:rPr>
              <a:t>null|Etienne|94104| </a:t>
            </a:r>
          </a:p>
          <a:p>
            <a:pPr marL="76200" indent="0">
              <a:buNone/>
            </a:pPr>
            <a:r>
              <a:rPr lang="en-US" sz="1600" dirty="0">
                <a:latin typeface="Courier New" charset="0"/>
                <a:ea typeface="Courier New" charset="0"/>
                <a:cs typeface="Courier New" charset="0"/>
              </a:rPr>
              <a:t>+----+-------+-----+ </a:t>
            </a:r>
          </a:p>
          <a:p>
            <a:pPr marL="76200" indent="0">
              <a:buNone/>
            </a:pPr>
            <a:endParaRPr lang="en-US" dirty="0"/>
          </a:p>
          <a:p>
            <a:pPr marL="76200" indent="0">
              <a:buNone/>
            </a:pPr>
            <a:endParaRPr lang="en-US" dirty="0"/>
          </a:p>
        </p:txBody>
      </p:sp>
    </p:spTree>
    <p:extLst>
      <p:ext uri="{BB962C8B-B14F-4D97-AF65-F5344CB8AC3E}">
        <p14:creationId xmlns:p14="http://schemas.microsoft.com/office/powerpoint/2010/main" val="166511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89000" y="1469354"/>
            <a:ext cx="10087518" cy="4347245"/>
          </a:xfrm>
        </p:spPr>
        <p:txBody>
          <a:bodyPr/>
          <a:lstStyle/>
          <a:p>
            <a:r>
              <a:rPr lang="en-US" b="1" dirty="0" smtClean="0"/>
              <a:t>Example: Write data to a Hive </a:t>
            </a:r>
            <a:r>
              <a:rPr lang="en-US" b="1" dirty="0" err="1" smtClean="0"/>
              <a:t>metastore</a:t>
            </a:r>
            <a:r>
              <a:rPr lang="en-US" b="1" dirty="0" smtClean="0"/>
              <a:t> table called </a:t>
            </a:r>
            <a:r>
              <a:rPr lang="en-US" b="1" dirty="0" err="1" smtClean="0">
                <a:latin typeface="Courier New" charset="0"/>
                <a:ea typeface="Courier New" charset="0"/>
                <a:cs typeface="Courier New" charset="0"/>
              </a:rPr>
              <a:t>my_table</a:t>
            </a:r>
            <a:endParaRPr lang="en-US" b="1" dirty="0" smtClean="0">
              <a:latin typeface="Courier New" charset="0"/>
              <a:ea typeface="Courier New" charset="0"/>
              <a:cs typeface="Courier New" charset="0"/>
            </a:endParaRPr>
          </a:p>
          <a:p>
            <a:pPr lvl="1"/>
            <a:r>
              <a:rPr lang="en-US" sz="2400" dirty="0"/>
              <a:t>Append the data if the table already exists</a:t>
            </a:r>
          </a:p>
          <a:p>
            <a:pPr lvl="1"/>
            <a:r>
              <a:rPr lang="en-US" sz="2400" dirty="0"/>
              <a:t>Use an alternate </a:t>
            </a:r>
            <a:r>
              <a:rPr lang="en-US" sz="2400" dirty="0" smtClean="0"/>
              <a:t>location</a:t>
            </a:r>
          </a:p>
          <a:p>
            <a:pPr lvl="1"/>
            <a:endParaRPr lang="en-US" sz="2400" dirty="0"/>
          </a:p>
          <a:p>
            <a:pPr lvl="1"/>
            <a:endParaRPr lang="en-US" sz="2400" dirty="0" smtClean="0"/>
          </a:p>
          <a:p>
            <a:pPr lvl="1"/>
            <a:endParaRPr lang="en-US" sz="2400" dirty="0"/>
          </a:p>
          <a:p>
            <a:pPr lvl="1"/>
            <a:endParaRPr lang="en-US" sz="2400" dirty="0" smtClean="0"/>
          </a:p>
          <a:p>
            <a:pPr lvl="1"/>
            <a:r>
              <a:rPr lang="en-US" sz="2400" b="1" dirty="0"/>
              <a:t>Example: Write data as Parquet files in the </a:t>
            </a:r>
            <a:r>
              <a:rPr lang="en-US" sz="2400" b="1" dirty="0" err="1"/>
              <a:t>mydata</a:t>
            </a:r>
            <a:r>
              <a:rPr lang="en-US" sz="2400" b="1" dirty="0"/>
              <a:t> directory</a:t>
            </a:r>
          </a:p>
        </p:txBody>
      </p:sp>
      <p:sp>
        <p:nvSpPr>
          <p:cNvPr id="7" name="Title 6"/>
          <p:cNvSpPr>
            <a:spLocks noGrp="1"/>
          </p:cNvSpPr>
          <p:nvPr>
            <p:ph type="title"/>
          </p:nvPr>
        </p:nvSpPr>
        <p:spPr>
          <a:xfrm>
            <a:off x="1065402" y="190500"/>
            <a:ext cx="10059216" cy="905925"/>
          </a:xfrm>
        </p:spPr>
        <p:txBody>
          <a:bodyPr/>
          <a:lstStyle/>
          <a:p>
            <a:r>
              <a:rPr lang="en-US" dirty="0" smtClean="0"/>
              <a:t>Examples: Saving </a:t>
            </a:r>
            <a:r>
              <a:rPr lang="en-US" dirty="0" err="1" smtClean="0"/>
              <a:t>DataFrame</a:t>
            </a:r>
            <a:r>
              <a:rPr lang="en-US" dirty="0" smtClean="0"/>
              <a:t> to Data Source</a:t>
            </a:r>
            <a:endParaRPr lang="en-US" dirty="0"/>
          </a:p>
        </p:txBody>
      </p:sp>
      <p:sp>
        <p:nvSpPr>
          <p:cNvPr id="9" name="Text Placeholder 6"/>
          <p:cNvSpPr txBox="1">
            <a:spLocks/>
          </p:cNvSpPr>
          <p:nvPr/>
        </p:nvSpPr>
        <p:spPr>
          <a:xfrm>
            <a:off x="1065402" y="3000811"/>
            <a:ext cx="7797800" cy="1164789"/>
          </a:xfrm>
          <a:prstGeom prst="rect">
            <a:avLst/>
          </a:prstGeom>
          <a:solidFill>
            <a:schemeClr val="accent1">
              <a:lumMod val="20000"/>
              <a:lumOff val="80000"/>
            </a:schemeClr>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1600" dirty="0" err="1" smtClean="0">
                <a:latin typeface="Courier New" charset="0"/>
                <a:ea typeface="Courier New" charset="0"/>
                <a:cs typeface="Courier New" charset="0"/>
              </a:rPr>
              <a:t>myDF.write</a:t>
            </a:r>
            <a:r>
              <a:rPr lang="en-US" sz="1600" dirty="0" smtClean="0">
                <a:latin typeface="Courier New" charset="0"/>
                <a:ea typeface="Courier New" charset="0"/>
                <a:cs typeface="Courier New" charset="0"/>
              </a:rPr>
              <a:t>. \</a:t>
            </a:r>
          </a:p>
          <a:p>
            <a:pPr marL="76200"/>
            <a:r>
              <a:rPr lang="en-US" sz="1600" dirty="0">
                <a:latin typeface="Courier New" charset="0"/>
                <a:ea typeface="Courier New" charset="0"/>
                <a:cs typeface="Courier New" charset="0"/>
              </a:rPr>
              <a:t>	</a:t>
            </a:r>
            <a:r>
              <a:rPr lang="en-US" sz="1600" dirty="0" smtClean="0">
                <a:latin typeface="Courier New" charset="0"/>
                <a:ea typeface="Courier New" charset="0"/>
                <a:cs typeface="Courier New" charset="0"/>
              </a:rPr>
              <a:t>mode( “append”). \</a:t>
            </a:r>
          </a:p>
          <a:p>
            <a:pPr marL="76200"/>
            <a:r>
              <a:rPr lang="en-US" sz="1600" dirty="0" smtClean="0">
                <a:latin typeface="Courier New" charset="0"/>
                <a:ea typeface="Courier New" charset="0"/>
                <a:cs typeface="Courier New" charset="0"/>
              </a:rPr>
              <a:t>	option(“path”,”/</a:t>
            </a:r>
            <a:r>
              <a:rPr lang="en-US" sz="1600" dirty="0" err="1" smtClean="0">
                <a:latin typeface="Courier New" charset="0"/>
                <a:ea typeface="Courier New" charset="0"/>
                <a:cs typeface="Courier New" charset="0"/>
              </a:rPr>
              <a:t>loudacre</a:t>
            </a:r>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mydata</a:t>
            </a:r>
            <a:r>
              <a:rPr lang="en-US" sz="1600" dirty="0" smtClean="0">
                <a:latin typeface="Courier New" charset="0"/>
                <a:ea typeface="Courier New" charset="0"/>
                <a:cs typeface="Courier New" charset="0"/>
              </a:rPr>
              <a:t>”). \</a:t>
            </a:r>
          </a:p>
          <a:p>
            <a:pPr marL="76200"/>
            <a:r>
              <a:rPr lang="en-US" sz="1600" dirty="0">
                <a:latin typeface="Courier New" charset="0"/>
                <a:ea typeface="Courier New" charset="0"/>
                <a:cs typeface="Courier New" charset="0"/>
              </a:rPr>
              <a:t>	</a:t>
            </a:r>
            <a:r>
              <a:rPr lang="en-US" sz="1600" dirty="0" err="1" smtClean="0">
                <a:latin typeface="Courier New" charset="0"/>
                <a:ea typeface="Courier New" charset="0"/>
                <a:cs typeface="Courier New" charset="0"/>
              </a:rPr>
              <a:t>saveAsTable</a:t>
            </a:r>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my_table</a:t>
            </a:r>
            <a:r>
              <a:rPr lang="en-US" sz="1600" dirty="0" smtClean="0">
                <a:latin typeface="Courier New" charset="0"/>
                <a:ea typeface="Courier New" charset="0"/>
                <a:cs typeface="Courier New" charset="0"/>
              </a:rPr>
              <a:t>”)</a:t>
            </a:r>
          </a:p>
          <a:p>
            <a:pPr marL="76200"/>
            <a:endParaRPr lang="en-US" sz="1600" dirty="0">
              <a:latin typeface="Courier New" charset="0"/>
              <a:ea typeface="Courier New" charset="0"/>
              <a:cs typeface="Courier New" charset="0"/>
            </a:endParaRPr>
          </a:p>
        </p:txBody>
      </p:sp>
      <p:sp>
        <p:nvSpPr>
          <p:cNvPr id="10" name="Text Placeholder 6"/>
          <p:cNvSpPr txBox="1">
            <a:spLocks/>
          </p:cNvSpPr>
          <p:nvPr/>
        </p:nvSpPr>
        <p:spPr>
          <a:xfrm>
            <a:off x="1065402" y="5114662"/>
            <a:ext cx="7797800" cy="582395"/>
          </a:xfrm>
          <a:prstGeom prst="rect">
            <a:avLst/>
          </a:prstGeom>
          <a:solidFill>
            <a:schemeClr val="accent1">
              <a:lumMod val="20000"/>
              <a:lumOff val="80000"/>
            </a:schemeClr>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1600" dirty="0" err="1" smtClean="0">
                <a:latin typeface="Courier New" charset="0"/>
                <a:ea typeface="Courier New" charset="0"/>
                <a:cs typeface="Courier New" charset="0"/>
              </a:rPr>
              <a:t>myDF.write.save</a:t>
            </a:r>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mydata</a:t>
            </a:r>
            <a:r>
              <a:rPr lang="en-US" sz="1600" dirty="0" smtClean="0">
                <a:latin typeface="Courier New" charset="0"/>
                <a:ea typeface="Courier New" charset="0"/>
                <a:cs typeface="Courier New" charset="0"/>
              </a:rPr>
              <a:t>”)</a:t>
            </a:r>
          </a:p>
          <a:p>
            <a:pPr marL="76200"/>
            <a:r>
              <a:rPr lang="en-US" sz="1600" dirty="0">
                <a:latin typeface="Courier New" charset="0"/>
                <a:ea typeface="Courier New" charset="0"/>
                <a:cs typeface="Courier New" charset="0"/>
              </a:rPr>
              <a:t>	</a:t>
            </a:r>
          </a:p>
        </p:txBody>
      </p:sp>
    </p:spTree>
    <p:extLst>
      <p:ext uri="{BB962C8B-B14F-4D97-AF65-F5344CB8AC3E}">
        <p14:creationId xmlns:p14="http://schemas.microsoft.com/office/powerpoint/2010/main" val="1042287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845" y="0"/>
            <a:ext cx="10059216" cy="905925"/>
          </a:xfrm>
        </p:spPr>
        <p:txBody>
          <a:bodyPr/>
          <a:lstStyle/>
          <a:p>
            <a:pPr algn="ctr"/>
            <a:r>
              <a:rPr lang="en-US" dirty="0"/>
              <a:t>Preparing for using DataFrame with XAP </a:t>
            </a:r>
          </a:p>
        </p:txBody>
      </p:sp>
      <p:sp>
        <p:nvSpPr>
          <p:cNvPr id="6" name="Rectangle 5"/>
          <p:cNvSpPr/>
          <p:nvPr/>
        </p:nvSpPr>
        <p:spPr>
          <a:xfrm>
            <a:off x="1063945" y="905925"/>
            <a:ext cx="11420155" cy="3600986"/>
          </a:xfrm>
          <a:prstGeom prst="rect">
            <a:avLst/>
          </a:prstGeom>
        </p:spPr>
        <p:txBody>
          <a:bodyPr wrap="square">
            <a:spAutoFit/>
          </a:bodyPr>
          <a:lstStyle/>
          <a:p>
            <a:r>
              <a:rPr lang="en-US" sz="2400" dirty="0">
                <a:latin typeface="UtopiaStd-Regular"/>
              </a:rPr>
              <a:t>The entry point to Dataset features is Spark </a:t>
            </a:r>
            <a:r>
              <a:rPr lang="en-US" sz="2400" b="1" dirty="0" err="1">
                <a:latin typeface="UtopiaStd-Regular"/>
              </a:rPr>
              <a:t>SparkSession</a:t>
            </a:r>
            <a:r>
              <a:rPr lang="en-US" sz="2400" dirty="0">
                <a:latin typeface="UtopiaStd-Regular"/>
              </a:rPr>
              <a:t>.</a:t>
            </a:r>
          </a:p>
          <a:p>
            <a:endParaRPr lang="en-US" sz="2400" dirty="0">
              <a:latin typeface="UtopiaStd-Regular"/>
            </a:endParaRPr>
          </a:p>
          <a:p>
            <a:r>
              <a:rPr lang="en-US" sz="2000" b="1" dirty="0">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org.apache.spark.sql.SparkSession</a:t>
            </a:r>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 </a:t>
            </a:r>
            <a:r>
              <a:rPr lang="en-US" sz="2000" b="1" dirty="0" err="1">
                <a:latin typeface="Courier New" panose="02070309020205020404" pitchFamily="49" charset="0"/>
                <a:cs typeface="Courier New" panose="02070309020205020404" pitchFamily="49" charset="0"/>
              </a:rPr>
              <a:t>SparkSession.builder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getOrCreate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 For implicit conversions like converting RDDs to DataFrames to Dataset</a:t>
            </a:r>
          </a:p>
          <a:p>
            <a:r>
              <a:rPr lang="en-US" sz="2000" b="1" dirty="0">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spark.implicits</a:t>
            </a:r>
            <a:r>
              <a:rPr lang="en-US" sz="2000" b="1" dirty="0">
                <a:latin typeface="Courier New" panose="02070309020205020404" pitchFamily="49" charset="0"/>
                <a:cs typeface="Courier New" panose="02070309020205020404" pitchFamily="49" charset="0"/>
              </a:rPr>
              <a:t>._</a:t>
            </a:r>
          </a:p>
          <a:p>
            <a:endParaRPr lang="en-US" sz="2000" b="1"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 This is used to simplify calling Data Grid features</a:t>
            </a:r>
          </a:p>
          <a:p>
            <a:r>
              <a:rPr lang="en-US" sz="2000" b="1" dirty="0">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org.insightedge.spark.implicits.all</a:t>
            </a:r>
            <a:r>
              <a:rPr lang="en-US" sz="2000" b="1" dirty="0">
                <a:latin typeface="Courier New" panose="02070309020205020404" pitchFamily="49" charset="0"/>
                <a:cs typeface="Courier New" panose="02070309020205020404" pitchFamily="49" charset="0"/>
              </a:rPr>
              <a:t>._</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87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76663"/>
            <a:ext cx="10059216" cy="905925"/>
          </a:xfrm>
        </p:spPr>
        <p:txBody>
          <a:bodyPr/>
          <a:lstStyle/>
          <a:p>
            <a:pPr algn="ctr"/>
            <a:r>
              <a:rPr lang="en-US" dirty="0"/>
              <a:t>Define a Case Class </a:t>
            </a:r>
          </a:p>
        </p:txBody>
      </p:sp>
      <p:sp>
        <p:nvSpPr>
          <p:cNvPr id="6" name="Rectangle 5"/>
          <p:cNvSpPr/>
          <p:nvPr/>
        </p:nvSpPr>
        <p:spPr>
          <a:xfrm>
            <a:off x="1132813" y="1082588"/>
            <a:ext cx="9924393" cy="4647426"/>
          </a:xfrm>
          <a:prstGeom prst="rect">
            <a:avLst/>
          </a:prstGeom>
        </p:spPr>
        <p:txBody>
          <a:bodyPr wrap="square">
            <a:spAutoFit/>
          </a:bodyPr>
          <a:lstStyle/>
          <a:p>
            <a:r>
              <a:rPr lang="en-US" sz="2400" dirty="0">
                <a:latin typeface="UtopiaStd-Regular"/>
              </a:rPr>
              <a:t>A Scala case class instance can be written to and loaded from a Data Grid.</a:t>
            </a:r>
          </a:p>
          <a:p>
            <a:endParaRPr lang="en-US" sz="2400" dirty="0">
              <a:latin typeface="UtopiaStd-Regular"/>
            </a:endParaRPr>
          </a:p>
          <a:p>
            <a:pPr lvl="1"/>
            <a:r>
              <a:rPr lang="en-US" sz="1400" b="1" dirty="0">
                <a:solidFill>
                  <a:srgbClr val="00B0F0"/>
                </a:solidFill>
                <a:latin typeface="Courier New" panose="02070309020205020404" pitchFamily="49" charset="0"/>
                <a:cs typeface="Courier New" panose="02070309020205020404" pitchFamily="49" charset="0"/>
              </a:rPr>
              <a:t>case</a:t>
            </a:r>
            <a:r>
              <a:rPr lang="en-US" sz="1400" b="1" dirty="0">
                <a:latin typeface="Courier New" panose="02070309020205020404" pitchFamily="49" charset="0"/>
                <a:cs typeface="Courier New" panose="02070309020205020404" pitchFamily="49" charset="0"/>
              </a:rPr>
              <a:t> </a:t>
            </a:r>
            <a:r>
              <a:rPr lang="en-US" sz="1400" b="1" dirty="0">
                <a:solidFill>
                  <a:srgbClr val="00B0F0"/>
                </a:solidFill>
                <a:latin typeface="Courier New" panose="02070309020205020404" pitchFamily="49" charset="0"/>
                <a:cs typeface="Courier New" panose="02070309020205020404" pitchFamily="49" charset="0"/>
              </a:rPr>
              <a:t>class</a:t>
            </a:r>
            <a:r>
              <a:rPr lang="en-US" sz="1400" b="1" dirty="0">
                <a:latin typeface="Courier New" panose="02070309020205020404" pitchFamily="49" charset="0"/>
                <a:cs typeface="Courier New" panose="02070309020205020404" pitchFamily="49" charset="0"/>
              </a:rPr>
              <a:t> Person(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BeanProperty</a:t>
            </a:r>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SpaceId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autoGenerate</a:t>
            </a:r>
            <a:r>
              <a:rPr lang="en-US" sz="1400" b="1" dirty="0">
                <a:latin typeface="Courier New" panose="02070309020205020404" pitchFamily="49" charset="0"/>
                <a:cs typeface="Courier New" panose="02070309020205020404" pitchFamily="49" charset="0"/>
              </a:rPr>
              <a:t> = true) </a:t>
            </a:r>
          </a:p>
          <a:p>
            <a:pPr lvl="1"/>
            <a:r>
              <a:rPr lang="en-US" sz="1400" b="1" dirty="0">
                <a:latin typeface="Courier New" panose="02070309020205020404" pitchFamily="49" charset="0"/>
                <a:cs typeface="Courier New" panose="02070309020205020404" pitchFamily="49" charset="0"/>
              </a:rPr>
              <a:t>	</a:t>
            </a:r>
            <a:r>
              <a:rPr lang="en-US" sz="1400" b="1" dirty="0" err="1">
                <a:solidFill>
                  <a:srgbClr val="00B0F0"/>
                </a:solidFill>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id: String,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BeanProperty</a:t>
            </a:r>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r>
              <a:rPr lang="en-US" sz="1400" b="1" dirty="0" err="1">
                <a:solidFill>
                  <a:srgbClr val="00B0F0"/>
                </a:solidFill>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name: String,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BeanProperty</a:t>
            </a:r>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r>
              <a:rPr lang="en-US" sz="1400" b="1" dirty="0" err="1">
                <a:solidFill>
                  <a:srgbClr val="00B0F0"/>
                </a:solidFill>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age: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r>
              <a:rPr lang="en-US" sz="1400" b="1" dirty="0">
                <a:solidFill>
                  <a:srgbClr val="00B0F0"/>
                </a:solidFill>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this() = this(null, null, -1)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sz="2400" dirty="0">
              <a:latin typeface="UtopiaStd-Regular"/>
            </a:endParaRPr>
          </a:p>
        </p:txBody>
      </p:sp>
    </p:spTree>
    <p:extLst>
      <p:ext uri="{BB962C8B-B14F-4D97-AF65-F5344CB8AC3E}">
        <p14:creationId xmlns:p14="http://schemas.microsoft.com/office/powerpoint/2010/main" val="151021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54" y="151263"/>
            <a:ext cx="10059216" cy="905925"/>
          </a:xfrm>
        </p:spPr>
        <p:txBody>
          <a:bodyPr/>
          <a:lstStyle/>
          <a:p>
            <a:pPr algn="ctr"/>
            <a:r>
              <a:rPr lang="en-US" dirty="0"/>
              <a:t>Creating a DataFrame from Grid</a:t>
            </a:r>
          </a:p>
        </p:txBody>
      </p:sp>
      <p:sp>
        <p:nvSpPr>
          <p:cNvPr id="4" name="Rectangle 3">
            <a:extLst>
              <a:ext uri="{FF2B5EF4-FFF2-40B4-BE49-F238E27FC236}">
                <a16:creationId xmlns="" xmlns:a16="http://schemas.microsoft.com/office/drawing/2014/main" id="{3D0A1991-1756-4E27-B9DB-1227C8398F7D}"/>
              </a:ext>
            </a:extLst>
          </p:cNvPr>
          <p:cNvSpPr/>
          <p:nvPr/>
        </p:nvSpPr>
        <p:spPr>
          <a:xfrm>
            <a:off x="2370498" y="1266155"/>
            <a:ext cx="7028527" cy="3046988"/>
          </a:xfrm>
          <a:prstGeom prst="rect">
            <a:avLst/>
          </a:prstGeom>
        </p:spPr>
        <p:txBody>
          <a:bodyPr wrap="none">
            <a:spAutoFit/>
          </a:bodyPr>
          <a:lstStyle/>
          <a:p>
            <a:pPr>
              <a:lnSpc>
                <a:spcPct val="200000"/>
              </a:lnSpc>
            </a:pPr>
            <a:r>
              <a:rPr lang="en-US" sz="2400" dirty="0"/>
              <a:t>We can create DataFrame from the Grid in three ways:</a:t>
            </a:r>
          </a:p>
          <a:p>
            <a:pPr marL="285750" indent="-285750">
              <a:lnSpc>
                <a:spcPct val="200000"/>
              </a:lnSpc>
              <a:buFont typeface="Arial" panose="020B0604020202020204" pitchFamily="34" charset="0"/>
              <a:buChar char="•"/>
            </a:pPr>
            <a:r>
              <a:rPr lang="en-US" sz="2400" dirty="0"/>
              <a:t>Using </a:t>
            </a:r>
            <a:r>
              <a:rPr lang="en-US" sz="2400" dirty="0" err="1"/>
              <a:t>SparkSession</a:t>
            </a:r>
            <a:r>
              <a:rPr lang="en-US" sz="2400" dirty="0"/>
              <a:t> and Scala </a:t>
            </a:r>
            <a:r>
              <a:rPr lang="en-US" sz="2400" dirty="0" err="1"/>
              <a:t>Implicits</a:t>
            </a:r>
            <a:endParaRPr lang="en-US" sz="2400" dirty="0"/>
          </a:p>
          <a:p>
            <a:pPr marL="285750" indent="-285750">
              <a:lnSpc>
                <a:spcPct val="200000"/>
              </a:lnSpc>
              <a:buFont typeface="Arial" panose="020B0604020202020204" pitchFamily="34" charset="0"/>
              <a:buChar char="•"/>
            </a:pPr>
            <a:r>
              <a:rPr lang="en-US" sz="2400" dirty="0"/>
              <a:t>Using  SQL Syntax</a:t>
            </a:r>
          </a:p>
          <a:p>
            <a:pPr marL="285750" indent="-285750">
              <a:lnSpc>
                <a:spcPct val="200000"/>
              </a:lnSpc>
              <a:buFont typeface="Arial" panose="020B0604020202020204" pitchFamily="34" charset="0"/>
              <a:buChar char="•"/>
            </a:pPr>
            <a:r>
              <a:rPr lang="en-US" sz="2400" dirty="0"/>
              <a:t>Using </a:t>
            </a:r>
            <a:r>
              <a:rPr lang="en-US" sz="2400" dirty="0" err="1"/>
              <a:t>SparkSession</a:t>
            </a:r>
            <a:r>
              <a:rPr lang="en-US" sz="2400" dirty="0"/>
              <a:t> without importing Scala </a:t>
            </a:r>
            <a:r>
              <a:rPr lang="en-US" sz="2400" dirty="0" err="1"/>
              <a:t>Implicits</a:t>
            </a:r>
            <a:endParaRPr lang="en-US" sz="2400" dirty="0"/>
          </a:p>
        </p:txBody>
      </p:sp>
    </p:spTree>
    <p:extLst>
      <p:ext uri="{BB962C8B-B14F-4D97-AF65-F5344CB8AC3E}">
        <p14:creationId xmlns:p14="http://schemas.microsoft.com/office/powerpoint/2010/main" val="210516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76663"/>
            <a:ext cx="10059216" cy="905925"/>
          </a:xfrm>
        </p:spPr>
        <p:txBody>
          <a:bodyPr/>
          <a:lstStyle/>
          <a:p>
            <a:pPr algn="ctr"/>
            <a:r>
              <a:rPr lang="en-US" dirty="0"/>
              <a:t>Creating a DataFrame from XAP Using Scala </a:t>
            </a:r>
            <a:r>
              <a:rPr lang="en-US" dirty="0" err="1"/>
              <a:t>Implicits</a:t>
            </a:r>
            <a:r>
              <a:rPr lang="en-US" dirty="0"/>
              <a:t> </a:t>
            </a:r>
          </a:p>
        </p:txBody>
      </p:sp>
      <p:sp>
        <p:nvSpPr>
          <p:cNvPr id="3" name="Rectangle 2">
            <a:extLst>
              <a:ext uri="{FF2B5EF4-FFF2-40B4-BE49-F238E27FC236}">
                <a16:creationId xmlns="" xmlns:a16="http://schemas.microsoft.com/office/drawing/2014/main" id="{74F81F0E-D91F-4493-A9C1-2738399F076D}"/>
              </a:ext>
            </a:extLst>
          </p:cNvPr>
          <p:cNvSpPr/>
          <p:nvPr/>
        </p:nvSpPr>
        <p:spPr>
          <a:xfrm>
            <a:off x="1398400" y="1418169"/>
            <a:ext cx="10260199" cy="3046988"/>
          </a:xfrm>
          <a:prstGeom prst="rect">
            <a:avLst/>
          </a:prstGeom>
        </p:spPr>
        <p:txBody>
          <a:bodyPr wrap="square">
            <a:spAutoFit/>
          </a:bodyPr>
          <a:lstStyle/>
          <a:p>
            <a:r>
              <a:rPr lang="en-US" sz="2400" b="1" dirty="0" err="1">
                <a:solidFill>
                  <a:srgbClr val="00B0F0"/>
                </a:solidFill>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 spark: </a:t>
            </a:r>
            <a:r>
              <a:rPr lang="en-US" sz="2400" b="1" dirty="0" err="1">
                <a:latin typeface="Courier New" panose="02070309020205020404" pitchFamily="49" charset="0"/>
                <a:cs typeface="Courier New" panose="02070309020205020404" pitchFamily="49" charset="0"/>
              </a:rPr>
              <a:t>SparkSession</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 An existing </a:t>
            </a:r>
            <a:r>
              <a:rPr lang="en-US" sz="2400" b="1" dirty="0" err="1">
                <a:solidFill>
                  <a:srgbClr val="00B050"/>
                </a:solidFill>
                <a:latin typeface="Courier New" panose="02070309020205020404" pitchFamily="49" charset="0"/>
                <a:cs typeface="Courier New" panose="02070309020205020404" pitchFamily="49" charset="0"/>
              </a:rPr>
              <a:t>SparkSession</a:t>
            </a:r>
            <a:r>
              <a:rPr lang="en-US" sz="2400" b="1" dirty="0">
                <a:solidFill>
                  <a:srgbClr val="00B050"/>
                </a:solidFill>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import </a:t>
            </a:r>
            <a:r>
              <a:rPr lang="en-US" sz="2400" b="1" dirty="0" err="1">
                <a:latin typeface="Courier New" panose="02070309020205020404" pitchFamily="49" charset="0"/>
                <a:cs typeface="Courier New" panose="02070309020205020404" pitchFamily="49" charset="0"/>
              </a:rPr>
              <a:t>org.insightedge.spark.implicits.all</a:t>
            </a:r>
            <a:r>
              <a:rPr lang="en-US" sz="2400" b="1" dirty="0">
                <a:latin typeface="Courier New" panose="02070309020205020404" pitchFamily="49" charset="0"/>
                <a:cs typeface="Courier New" panose="02070309020205020404" pitchFamily="49" charset="0"/>
              </a:rPr>
              <a:t>._</a:t>
            </a:r>
          </a:p>
          <a:p>
            <a:endParaRPr lang="en-US" sz="2400" b="1" dirty="0">
              <a:latin typeface="Courier New" panose="02070309020205020404" pitchFamily="49" charset="0"/>
              <a:cs typeface="Courier New" panose="02070309020205020404" pitchFamily="49" charset="0"/>
            </a:endParaRPr>
          </a:p>
          <a:p>
            <a:r>
              <a:rPr lang="en-US" sz="2400" b="1" dirty="0" err="1">
                <a:solidFill>
                  <a:srgbClr val="00B0F0"/>
                </a:solidFill>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spark.read.grid</a:t>
            </a:r>
            <a:r>
              <a:rPr lang="en-US" sz="2400" b="1" dirty="0">
                <a:latin typeface="Courier New" panose="02070309020205020404" pitchFamily="49" charset="0"/>
                <a:cs typeface="Courier New" panose="02070309020205020404" pitchFamily="49" charset="0"/>
              </a:rPr>
              <a:t>[Person]</a:t>
            </a:r>
          </a:p>
          <a:p>
            <a:endParaRPr lang="en-US" sz="2400" b="1" dirty="0">
              <a:latin typeface="Courier New" panose="02070309020205020404" pitchFamily="49" charset="0"/>
              <a:cs typeface="Courier New" panose="02070309020205020404" pitchFamily="49" charset="0"/>
            </a:endParaRPr>
          </a:p>
          <a:p>
            <a:r>
              <a:rPr lang="en-US" sz="24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400" b="1" dirty="0" err="1">
                <a:solidFill>
                  <a:srgbClr val="00B050"/>
                </a:solidFill>
                <a:latin typeface="Courier New" panose="02070309020205020404" pitchFamily="49" charset="0"/>
                <a:cs typeface="Courier New" panose="02070309020205020404" pitchFamily="49" charset="0"/>
              </a:rPr>
              <a:t>stdout</a:t>
            </a:r>
            <a:endParaRPr lang="en-US" sz="2400" b="1" dirty="0">
              <a:solidFill>
                <a:srgbClr val="00B050"/>
              </a:solidFill>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df.show</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9168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75" y="151263"/>
            <a:ext cx="10059216" cy="905925"/>
          </a:xfrm>
        </p:spPr>
        <p:txBody>
          <a:bodyPr/>
          <a:lstStyle/>
          <a:p>
            <a:pPr algn="ctr"/>
            <a:r>
              <a:rPr lang="en-US" dirty="0"/>
              <a:t>Creating a DataFrame from XAP using SQL syntax</a:t>
            </a:r>
          </a:p>
        </p:txBody>
      </p:sp>
      <p:sp>
        <p:nvSpPr>
          <p:cNvPr id="6" name="Rectangle 5">
            <a:extLst>
              <a:ext uri="{FF2B5EF4-FFF2-40B4-BE49-F238E27FC236}">
                <a16:creationId xmlns="" xmlns:a16="http://schemas.microsoft.com/office/drawing/2014/main" id="{56A5D162-6BF6-44DA-A96D-586D46BB5075}"/>
              </a:ext>
            </a:extLst>
          </p:cNvPr>
          <p:cNvSpPr/>
          <p:nvPr/>
        </p:nvSpPr>
        <p:spPr>
          <a:xfrm>
            <a:off x="1754138" y="1452587"/>
            <a:ext cx="8930280" cy="4093428"/>
          </a:xfrm>
          <a:prstGeom prst="rect">
            <a:avLst/>
          </a:prstGeom>
        </p:spPr>
        <p:txBody>
          <a:bodyPr wrap="square">
            <a:spAutoFit/>
          </a:bodyPr>
          <a:lstStyle/>
          <a:p>
            <a:r>
              <a:rPr lang="en-US" sz="2000" b="1" dirty="0" err="1">
                <a:solidFill>
                  <a:srgbClr val="0070C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spark.sql</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s</a:t>
            </a:r>
            <a:r>
              <a:rPr lang="en-US" sz="2000" b="1" dirty="0">
                <a:solidFill>
                  <a:srgbClr val="C00000"/>
                </a:solidFill>
                <a:latin typeface="Courier New" panose="02070309020205020404" pitchFamily="49" charset="0"/>
                <a:cs typeface="Courier New" panose="02070309020205020404" pitchFamily="49" charset="0"/>
              </a:rPr>
              <a:t>"""</a:t>
            </a:r>
          </a:p>
          <a:p>
            <a:r>
              <a:rPr lang="en-US" sz="2000" b="1" dirty="0">
                <a:solidFill>
                  <a:srgbClr val="C00000"/>
                </a:solidFill>
                <a:latin typeface="Courier New" panose="02070309020205020404" pitchFamily="49" charset="0"/>
                <a:cs typeface="Courier New" panose="02070309020205020404" pitchFamily="49" charset="0"/>
              </a:rPr>
              <a:t>     |create temporary table people</a:t>
            </a:r>
          </a:p>
          <a:p>
            <a:r>
              <a:rPr lang="en-US" sz="2000" b="1" dirty="0">
                <a:solidFill>
                  <a:srgbClr val="C00000"/>
                </a:solidFill>
                <a:latin typeface="Courier New" panose="02070309020205020404" pitchFamily="49" charset="0"/>
                <a:cs typeface="Courier New" panose="02070309020205020404" pitchFamily="49" charset="0"/>
              </a:rPr>
              <a:t>     |using </a:t>
            </a:r>
            <a:r>
              <a:rPr lang="en-US" sz="2000" b="1" dirty="0" err="1">
                <a:solidFill>
                  <a:srgbClr val="C00000"/>
                </a:solidFill>
                <a:latin typeface="Courier New" panose="02070309020205020404" pitchFamily="49" charset="0"/>
                <a:cs typeface="Courier New" panose="02070309020205020404" pitchFamily="49" charset="0"/>
              </a:rPr>
              <a:t>org.apache.spark.sql.insightedge</a:t>
            </a:r>
            <a:endParaRPr lang="en-US" sz="2000" b="1" dirty="0">
              <a:solidFill>
                <a:srgbClr val="C00000"/>
              </a:solidFill>
              <a:latin typeface="Courier New" panose="02070309020205020404" pitchFamily="49" charset="0"/>
              <a:cs typeface="Courier New" panose="02070309020205020404" pitchFamily="49" charset="0"/>
            </a:endParaRPr>
          </a:p>
          <a:p>
            <a:r>
              <a:rPr lang="en-US" sz="2000" b="1" dirty="0">
                <a:solidFill>
                  <a:srgbClr val="C00000"/>
                </a:solidFill>
                <a:latin typeface="Courier New" panose="02070309020205020404" pitchFamily="49" charset="0"/>
                <a:cs typeface="Courier New" panose="02070309020205020404" pitchFamily="49" charset="0"/>
              </a:rPr>
              <a:t>     |options (class "${</a:t>
            </a:r>
            <a:r>
              <a:rPr lang="en-US" sz="2000" b="1" dirty="0" err="1">
                <a:solidFill>
                  <a:srgbClr val="C00000"/>
                </a:solidFill>
                <a:latin typeface="Courier New" panose="02070309020205020404" pitchFamily="49" charset="0"/>
                <a:cs typeface="Courier New" panose="02070309020205020404" pitchFamily="49" charset="0"/>
              </a:rPr>
              <a:t>classOf</a:t>
            </a:r>
            <a:r>
              <a:rPr lang="en-US" sz="2000" b="1" dirty="0">
                <a:solidFill>
                  <a:srgbClr val="C00000"/>
                </a:solidFill>
                <a:latin typeface="Courier New" panose="02070309020205020404" pitchFamily="49" charset="0"/>
                <a:cs typeface="Courier New" panose="02070309020205020404" pitchFamily="49" charset="0"/>
              </a:rPr>
              <a:t>[Person].</a:t>
            </a:r>
            <a:r>
              <a:rPr lang="en-US" sz="2000" b="1" dirty="0" err="1">
                <a:solidFill>
                  <a:srgbClr val="C00000"/>
                </a:solidFill>
                <a:latin typeface="Courier New" panose="02070309020205020404" pitchFamily="49" charset="0"/>
                <a:cs typeface="Courier New" panose="02070309020205020404" pitchFamily="49" charset="0"/>
              </a:rPr>
              <a:t>getName</a:t>
            </a:r>
            <a:r>
              <a:rPr lang="en-US" sz="2000" b="1" dirty="0">
                <a:solidFill>
                  <a:srgbClr val="C00000"/>
                </a:solidFill>
                <a:latin typeface="Courier New" panose="02070309020205020404" pitchFamily="49" charset="0"/>
                <a:cs typeface="Courier New" panose="02070309020205020404" pitchFamily="49" charset="0"/>
              </a:rPr>
              <a:t>}")</a:t>
            </a:r>
          </a:p>
          <a:p>
            <a:r>
              <a:rPr lang="en-US" sz="2000" b="1" dirty="0">
                <a:solidFill>
                  <a:srgbClr val="C0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stripMargin</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70C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spark.sql</a:t>
            </a:r>
            <a:r>
              <a:rPr lang="en-US" sz="2000" b="1" dirty="0">
                <a:latin typeface="Courier New" panose="02070309020205020404" pitchFamily="49" charset="0"/>
                <a:cs typeface="Courier New" panose="02070309020205020404" pitchFamily="49" charset="0"/>
              </a:rPr>
              <a:t>(</a:t>
            </a:r>
            <a:r>
              <a:rPr lang="en-US" sz="2000" b="1" dirty="0">
                <a:solidFill>
                  <a:srgbClr val="C00000"/>
                </a:solidFill>
                <a:latin typeface="Courier New" panose="02070309020205020404" pitchFamily="49" charset="0"/>
                <a:cs typeface="Courier New" panose="02070309020205020404" pitchFamily="49" charset="0"/>
              </a:rPr>
              <a:t>"select * from people"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df.show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116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214763"/>
            <a:ext cx="10059216" cy="905925"/>
          </a:xfrm>
        </p:spPr>
        <p:txBody>
          <a:bodyPr/>
          <a:lstStyle/>
          <a:p>
            <a:pPr algn="ctr"/>
            <a:r>
              <a:rPr lang="en-US" dirty="0"/>
              <a:t>Creating a DataFrame from XAP </a:t>
            </a:r>
            <a:r>
              <a:rPr lang="en-US" dirty="0" smtClean="0"/>
              <a:t>without imports</a:t>
            </a:r>
            <a:endParaRPr lang="en-US" dirty="0"/>
          </a:p>
        </p:txBody>
      </p:sp>
      <p:sp>
        <p:nvSpPr>
          <p:cNvPr id="5" name="Rectangle 4">
            <a:extLst>
              <a:ext uri="{FF2B5EF4-FFF2-40B4-BE49-F238E27FC236}">
                <a16:creationId xmlns="" xmlns:a16="http://schemas.microsoft.com/office/drawing/2014/main" id="{2A87872E-0C5E-48A4-9644-2E8D9526126D}"/>
              </a:ext>
            </a:extLst>
          </p:cNvPr>
          <p:cNvSpPr/>
          <p:nvPr/>
        </p:nvSpPr>
        <p:spPr>
          <a:xfrm>
            <a:off x="1511300" y="1425139"/>
            <a:ext cx="8900160" cy="2862322"/>
          </a:xfrm>
          <a:prstGeom prst="rect">
            <a:avLst/>
          </a:prstGeom>
        </p:spPr>
        <p:txBody>
          <a:bodyPr wrap="square">
            <a:spAutoFit/>
          </a:bodyPr>
          <a:lstStyle/>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spark.read</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.format(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org.apache.spark.sql.insightedge</a:t>
            </a:r>
            <a:r>
              <a:rPr lang="en-US" sz="2000" b="1" dirty="0">
                <a:solidFill>
                  <a:srgbClr val="C0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.option(</a:t>
            </a:r>
            <a:r>
              <a:rPr lang="en-US" sz="2000" b="1" dirty="0">
                <a:solidFill>
                  <a:srgbClr val="C00000"/>
                </a:solidFill>
                <a:latin typeface="Courier New" panose="02070309020205020404" pitchFamily="49" charset="0"/>
                <a:cs typeface="Courier New" panose="02070309020205020404" pitchFamily="49" charset="0"/>
              </a:rPr>
              <a:t>"class"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classOf</a:t>
            </a:r>
            <a:r>
              <a:rPr lang="en-US" sz="2000" b="1" dirty="0">
                <a:latin typeface="Courier New" panose="02070309020205020404" pitchFamily="49" charset="0"/>
                <a:cs typeface="Courier New" panose="02070309020205020404" pitchFamily="49" charset="0"/>
              </a:rPr>
              <a:t>[Person].</a:t>
            </a:r>
            <a:r>
              <a:rPr lang="en-US" sz="2000" b="1" dirty="0" err="1">
                <a:latin typeface="Courier New" panose="02070309020205020404" pitchFamily="49" charset="0"/>
                <a:cs typeface="Courier New" panose="02070309020205020404" pitchFamily="49" charset="0"/>
              </a:rPr>
              <a:t>getName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.load()</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df.show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5724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8"/>
            <a:ext cx="10515600" cy="675397"/>
          </a:xfrm>
        </p:spPr>
        <p:txBody>
          <a:bodyPr/>
          <a:lstStyle/>
          <a:p>
            <a:pPr algn="ctr">
              <a:buClr>
                <a:schemeClr val="accent2"/>
              </a:buClr>
            </a:pPr>
            <a:r>
              <a:rPr lang="en-US" dirty="0">
                <a:solidFill>
                  <a:schemeClr val="accent2"/>
                </a:solidFill>
              </a:rPr>
              <a:t>Topics</a:t>
            </a:r>
          </a:p>
        </p:txBody>
      </p:sp>
      <p:sp>
        <p:nvSpPr>
          <p:cNvPr id="3" name="Content Placeholder 2"/>
          <p:cNvSpPr>
            <a:spLocks noGrp="1"/>
          </p:cNvSpPr>
          <p:nvPr>
            <p:ph idx="1"/>
          </p:nvPr>
        </p:nvSpPr>
        <p:spPr>
          <a:xfrm>
            <a:off x="2260991" y="1490506"/>
            <a:ext cx="8156027" cy="4249282"/>
          </a:xfrm>
        </p:spPr>
        <p:txBody>
          <a:bodyPr>
            <a:normAutofit/>
          </a:bodyPr>
          <a:lstStyle/>
          <a:p>
            <a:pPr indent="-457200"/>
            <a:r>
              <a:rPr lang="en-US" sz="2800" dirty="0"/>
              <a:t>Structured API Overview</a:t>
            </a:r>
          </a:p>
          <a:p>
            <a:pPr indent="-457200"/>
            <a:r>
              <a:rPr lang="en-US" sz="2800" dirty="0"/>
              <a:t>DataFrame</a:t>
            </a:r>
          </a:p>
          <a:p>
            <a:pPr indent="-457200"/>
            <a:r>
              <a:rPr lang="en-US" sz="2800" dirty="0"/>
              <a:t>Loading DataFrames from External Data Sources</a:t>
            </a:r>
          </a:p>
          <a:p>
            <a:pPr indent="-457200"/>
            <a:r>
              <a:rPr lang="en-US" sz="2800" dirty="0"/>
              <a:t>Saving DataFrames to External Entities</a:t>
            </a:r>
          </a:p>
          <a:p>
            <a:pPr indent="-457200"/>
            <a:r>
              <a:rPr lang="en-US" sz="2800" dirty="0"/>
              <a:t>DataFrame Methods</a:t>
            </a:r>
          </a:p>
          <a:p>
            <a:pPr indent="-457200"/>
            <a:r>
              <a:rPr lang="en-US" sz="2800" dirty="0"/>
              <a:t>DataFrame and SQL</a:t>
            </a:r>
          </a:p>
          <a:p>
            <a:pPr indent="-457200"/>
            <a:r>
              <a:rPr lang="en-US" sz="2800" dirty="0"/>
              <a:t>DataFrame and the Data Grid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ACE2C27-A769-4BFF-A7D8-B959CEAF63DB}" type="slidenum">
              <a:rPr lang="en-US" smtClean="0"/>
              <a:pPr/>
              <a:t>3</a:t>
            </a:fld>
            <a:endParaRPr lang="en-US"/>
          </a:p>
        </p:txBody>
      </p:sp>
    </p:spTree>
    <p:extLst>
      <p:ext uri="{BB962C8B-B14F-4D97-AF65-F5344CB8AC3E}">
        <p14:creationId xmlns:p14="http://schemas.microsoft.com/office/powerpoint/2010/main" val="267211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575" y="163963"/>
            <a:ext cx="10059216" cy="905925"/>
          </a:xfrm>
        </p:spPr>
        <p:txBody>
          <a:bodyPr/>
          <a:lstStyle/>
          <a:p>
            <a:pPr algn="ctr"/>
            <a:r>
              <a:rPr lang="en-US" dirty="0"/>
              <a:t>Saving a </a:t>
            </a:r>
            <a:r>
              <a:rPr lang="en-US" dirty="0" err="1"/>
              <a:t>DataFrame</a:t>
            </a:r>
            <a:r>
              <a:rPr lang="en-US" dirty="0"/>
              <a:t> to XAP</a:t>
            </a:r>
          </a:p>
        </p:txBody>
      </p:sp>
      <p:sp>
        <p:nvSpPr>
          <p:cNvPr id="6" name="Rectangle 5"/>
          <p:cNvSpPr/>
          <p:nvPr/>
        </p:nvSpPr>
        <p:spPr>
          <a:xfrm>
            <a:off x="1344448" y="1214099"/>
            <a:ext cx="9924393" cy="4154984"/>
          </a:xfrm>
          <a:prstGeom prst="rect">
            <a:avLst/>
          </a:prstGeom>
        </p:spPr>
        <p:txBody>
          <a:bodyPr wrap="square">
            <a:spAutoFit/>
          </a:bodyPr>
          <a:lstStyle/>
          <a:p>
            <a:r>
              <a:rPr lang="en-US" sz="2400" dirty="0">
                <a:latin typeface="UtopiaStd-Regular"/>
              </a:rPr>
              <a:t>To write a DataFrame, the </a:t>
            </a:r>
            <a:r>
              <a:rPr lang="en-US" sz="2400" b="1" dirty="0" err="1">
                <a:latin typeface="UtopiaStd-Regular"/>
              </a:rPr>
              <a:t>DataFrame.write</a:t>
            </a:r>
            <a:r>
              <a:rPr lang="en-US" sz="2400" dirty="0">
                <a:latin typeface="UtopiaStd-Regular"/>
              </a:rPr>
              <a:t> method is used. </a:t>
            </a:r>
          </a:p>
          <a:p>
            <a:endParaRPr lang="en-US" sz="2400" dirty="0">
              <a:latin typeface="UtopiaStd-Regular"/>
            </a:endParaRPr>
          </a:p>
          <a:p>
            <a:r>
              <a:rPr lang="en-US" sz="2400" dirty="0">
                <a:latin typeface="UtopiaStd-Regular"/>
              </a:rPr>
              <a:t>The content of the DataFrame is saved with a specified collection name. </a:t>
            </a:r>
          </a:p>
          <a:p>
            <a:endParaRPr lang="en-US" sz="2400" dirty="0">
              <a:latin typeface="UtopiaStd-Regular"/>
            </a:endParaRPr>
          </a:p>
          <a:p>
            <a:r>
              <a:rPr lang="en-US" sz="2400" dirty="0">
                <a:latin typeface="UtopiaStd-Regular"/>
              </a:rPr>
              <a:t>The behavior of the write operation is controlled by the </a:t>
            </a:r>
            <a:r>
              <a:rPr lang="en-US" sz="2400" b="1" dirty="0" err="1">
                <a:latin typeface="UtopiaStd-Regular"/>
              </a:rPr>
              <a:t>SaveMode</a:t>
            </a:r>
            <a:r>
              <a:rPr lang="en-US" sz="2400" dirty="0">
                <a:latin typeface="UtopiaStd-Regular"/>
              </a:rPr>
              <a:t>.</a:t>
            </a:r>
          </a:p>
          <a:p>
            <a:endParaRPr lang="en-US" sz="2400" dirty="0">
              <a:latin typeface="UtopiaStd-Regular"/>
            </a:endParaRPr>
          </a:p>
          <a:p>
            <a:r>
              <a:rPr lang="en-US" sz="2400" dirty="0">
                <a:latin typeface="UtopiaStd-Regular"/>
              </a:rPr>
              <a:t>When saving a DataFrame to the Data Grid, the collection name must be provided. </a:t>
            </a:r>
          </a:p>
          <a:p>
            <a:endParaRPr lang="en-US" sz="2400" dirty="0">
              <a:latin typeface="UtopiaStd-Regular"/>
            </a:endParaRPr>
          </a:p>
          <a:p>
            <a:r>
              <a:rPr lang="en-US" sz="2400" dirty="0">
                <a:latin typeface="UtopiaStd-Regular"/>
              </a:rPr>
              <a:t>When loading persisted DataFrame, the same collection name must be used instead of object type.</a:t>
            </a:r>
          </a:p>
        </p:txBody>
      </p:sp>
    </p:spTree>
    <p:extLst>
      <p:ext uri="{BB962C8B-B14F-4D97-AF65-F5344CB8AC3E}">
        <p14:creationId xmlns:p14="http://schemas.microsoft.com/office/powerpoint/2010/main" val="1918265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375" y="202063"/>
            <a:ext cx="10059216" cy="905925"/>
          </a:xfrm>
        </p:spPr>
        <p:txBody>
          <a:bodyPr/>
          <a:lstStyle/>
          <a:p>
            <a:pPr algn="ctr"/>
            <a:r>
              <a:rPr lang="en-US" dirty="0"/>
              <a:t>Saving a </a:t>
            </a:r>
            <a:r>
              <a:rPr lang="en-US" dirty="0" err="1"/>
              <a:t>DataFrame</a:t>
            </a:r>
            <a:r>
              <a:rPr lang="en-US" dirty="0"/>
              <a:t> to XAP</a:t>
            </a:r>
          </a:p>
        </p:txBody>
      </p:sp>
      <p:sp>
        <p:nvSpPr>
          <p:cNvPr id="6" name="Rectangle 5"/>
          <p:cNvSpPr/>
          <p:nvPr/>
        </p:nvSpPr>
        <p:spPr>
          <a:xfrm>
            <a:off x="1445825" y="1616427"/>
            <a:ext cx="9924393" cy="2677656"/>
          </a:xfrm>
          <a:prstGeom prst="rect">
            <a:avLst/>
          </a:prstGeom>
        </p:spPr>
        <p:txBody>
          <a:bodyPr wrap="square">
            <a:spAutoFit/>
          </a:bodyPr>
          <a:lstStyle/>
          <a:p>
            <a:r>
              <a:rPr lang="en-US" sz="2400" dirty="0" err="1">
                <a:latin typeface="UtopiaStd-Regular"/>
              </a:rPr>
              <a:t>InsightEdge</a:t>
            </a:r>
            <a:r>
              <a:rPr lang="en-US" sz="2400" dirty="0">
                <a:latin typeface="UtopiaStd-Regular"/>
              </a:rPr>
              <a:t> provides two mechanisms for persisting data frames in the space:</a:t>
            </a:r>
          </a:p>
          <a:p>
            <a:endParaRPr lang="en-US" sz="2400" dirty="0">
              <a:latin typeface="UtopiaStd-Regular"/>
            </a:endParaRPr>
          </a:p>
          <a:p>
            <a:pPr marL="285750" indent="-285750">
              <a:lnSpc>
                <a:spcPct val="200000"/>
              </a:lnSpc>
              <a:buFont typeface="Arial" charset="0"/>
              <a:buChar char="•"/>
            </a:pPr>
            <a:r>
              <a:rPr lang="en-US" sz="2400" dirty="0">
                <a:latin typeface="UtopiaStd-Regular"/>
              </a:rPr>
              <a:t>Simplified Syntax (with imports)</a:t>
            </a:r>
          </a:p>
          <a:p>
            <a:pPr marL="285750" indent="-285750">
              <a:lnSpc>
                <a:spcPct val="200000"/>
              </a:lnSpc>
              <a:buFont typeface="Arial" charset="0"/>
              <a:buChar char="•"/>
            </a:pPr>
            <a:r>
              <a:rPr lang="en-US" sz="2400" dirty="0">
                <a:latin typeface="UtopiaStd-Regular"/>
              </a:rPr>
              <a:t>Without imports</a:t>
            </a:r>
          </a:p>
          <a:p>
            <a:pPr marL="285750" indent="-285750">
              <a:buFont typeface="Arial" charset="0"/>
              <a:buChar char="•"/>
            </a:pPr>
            <a:endParaRPr lang="en-US" sz="2400" dirty="0">
              <a:latin typeface="UtopiaStd-Regular"/>
            </a:endParaRPr>
          </a:p>
        </p:txBody>
      </p:sp>
    </p:spTree>
    <p:extLst>
      <p:ext uri="{BB962C8B-B14F-4D97-AF65-F5344CB8AC3E}">
        <p14:creationId xmlns:p14="http://schemas.microsoft.com/office/powerpoint/2010/main" val="123543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702" y="138563"/>
            <a:ext cx="10059216" cy="905925"/>
          </a:xfrm>
        </p:spPr>
        <p:txBody>
          <a:bodyPr/>
          <a:lstStyle/>
          <a:p>
            <a:pPr algn="ctr"/>
            <a:r>
              <a:rPr lang="en-US" dirty="0"/>
              <a:t>Saving a </a:t>
            </a:r>
            <a:r>
              <a:rPr lang="en-US" dirty="0" err="1"/>
              <a:t>DataFrame</a:t>
            </a:r>
            <a:r>
              <a:rPr lang="en-US" dirty="0"/>
              <a:t> to XAP (Simplified Syntax)</a:t>
            </a:r>
          </a:p>
        </p:txBody>
      </p:sp>
      <p:sp>
        <p:nvSpPr>
          <p:cNvPr id="4" name="Rectangle 3">
            <a:extLst>
              <a:ext uri="{FF2B5EF4-FFF2-40B4-BE49-F238E27FC236}">
                <a16:creationId xmlns="" xmlns:a16="http://schemas.microsoft.com/office/drawing/2014/main" id="{7349AE2F-A172-4414-BBDF-ED90C7532D06}"/>
              </a:ext>
            </a:extLst>
          </p:cNvPr>
          <p:cNvSpPr/>
          <p:nvPr/>
        </p:nvSpPr>
        <p:spPr>
          <a:xfrm>
            <a:off x="1534160" y="1372949"/>
            <a:ext cx="8290560" cy="4062651"/>
          </a:xfrm>
          <a:prstGeom prst="rect">
            <a:avLst/>
          </a:prstGeom>
        </p:spPr>
        <p:txBody>
          <a:bodyPr wrap="square">
            <a:spAutoFit/>
          </a:bodyPr>
          <a:lstStyle/>
          <a:p>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org.insightedge.spark.implicits.all</a:t>
            </a:r>
            <a:r>
              <a:rPr lang="en-US" sz="2000" b="1" dirty="0">
                <a:latin typeface="Courier New" panose="02070309020205020404" pitchFamily="49" charset="0"/>
                <a:cs typeface="Courier New" panose="02070309020205020404" pitchFamily="49" charset="0"/>
              </a:rPr>
              <a:t>._</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DataFrame </a:t>
            </a:r>
            <a:r>
              <a:rPr lang="en-US" sz="2000" b="1" dirty="0">
                <a:solidFill>
                  <a:srgbClr val="00B050"/>
                </a:solidFill>
                <a:latin typeface="Courier New" panose="02070309020205020404" pitchFamily="49" charset="0"/>
                <a:cs typeface="Courier New" panose="02070309020205020404" pitchFamily="49" charset="0"/>
              </a:rPr>
              <a:t>// An existing DataFrame</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Persist DataFrame into a collection named "people"</a:t>
            </a:r>
          </a:p>
          <a:p>
            <a:r>
              <a:rPr lang="en-US" sz="2000" b="1" dirty="0" err="1">
                <a:latin typeface="Courier New" panose="02070309020205020404" pitchFamily="49" charset="0"/>
                <a:cs typeface="Courier New" panose="02070309020205020404" pitchFamily="49" charset="0"/>
              </a:rPr>
              <a:t>df.write.mode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SaveMode.Overwrite</a:t>
            </a:r>
            <a:r>
              <a:rPr lang="en-US" sz="2000" b="1" dirty="0">
                <a:latin typeface="Courier New" panose="02070309020205020404" pitchFamily="49" charset="0"/>
                <a:cs typeface="Courier New" panose="02070309020205020404" pitchFamily="49" charset="0"/>
              </a:rPr>
              <a:t>).grid("people")</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Load the DataFrame from the collection by name</a:t>
            </a: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persisted = </a:t>
            </a:r>
            <a:r>
              <a:rPr lang="en-US" sz="2000" b="1" dirty="0" err="1">
                <a:latin typeface="Courier New" panose="02070309020205020404" pitchFamily="49" charset="0"/>
                <a:cs typeface="Courier New" panose="02070309020205020404" pitchFamily="49" charset="0"/>
              </a:rPr>
              <a:t>spark.read.grid</a:t>
            </a:r>
            <a:r>
              <a:rPr lang="en-US" sz="2000" b="1" dirty="0">
                <a:latin typeface="Courier New" panose="02070309020205020404" pitchFamily="49" charset="0"/>
                <a:cs typeface="Courier New" panose="02070309020205020404" pitchFamily="49" charset="0"/>
              </a:rPr>
              <a:t>("people")</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persisted.show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2673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702" y="151263"/>
            <a:ext cx="10059216" cy="905925"/>
          </a:xfrm>
        </p:spPr>
        <p:txBody>
          <a:bodyPr/>
          <a:lstStyle/>
          <a:p>
            <a:pPr algn="ctr"/>
            <a:r>
              <a:rPr lang="en-US" dirty="0"/>
              <a:t>Saving a </a:t>
            </a:r>
            <a:r>
              <a:rPr lang="en-US" dirty="0" err="1"/>
              <a:t>DataFrame</a:t>
            </a:r>
            <a:r>
              <a:rPr lang="en-US" dirty="0"/>
              <a:t> to XAP (Without Imports)</a:t>
            </a:r>
          </a:p>
        </p:txBody>
      </p:sp>
      <p:sp>
        <p:nvSpPr>
          <p:cNvPr id="4" name="Rectangle 3">
            <a:extLst>
              <a:ext uri="{FF2B5EF4-FFF2-40B4-BE49-F238E27FC236}">
                <a16:creationId xmlns="" xmlns:a16="http://schemas.microsoft.com/office/drawing/2014/main" id="{DD8CAAC1-EF7D-4188-BE43-9D1D9CEF4E9D}"/>
              </a:ext>
            </a:extLst>
          </p:cNvPr>
          <p:cNvSpPr/>
          <p:nvPr/>
        </p:nvSpPr>
        <p:spPr>
          <a:xfrm>
            <a:off x="2144938" y="1440795"/>
            <a:ext cx="8564880" cy="4401205"/>
          </a:xfrm>
          <a:prstGeom prst="rect">
            <a:avLst/>
          </a:prstGeom>
        </p:spPr>
        <p:txBody>
          <a:bodyPr wrap="square">
            <a:spAutoFit/>
          </a:bodyPr>
          <a:lstStyle/>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DataFrame </a:t>
            </a:r>
            <a:r>
              <a:rPr lang="en-US" sz="2000" b="1" dirty="0">
                <a:solidFill>
                  <a:srgbClr val="00B050"/>
                </a:solidFill>
                <a:latin typeface="Courier New" panose="02070309020205020404" pitchFamily="49" charset="0"/>
                <a:cs typeface="Courier New" panose="02070309020205020404" pitchFamily="49" charset="0"/>
              </a:rPr>
              <a:t>// An existing DataFrame</a:t>
            </a: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df.write</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.format(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org.apache.spark.sql.insightedge</a:t>
            </a:r>
            <a:r>
              <a:rPr lang="en-US" sz="2000" b="1" dirty="0">
                <a:solidFill>
                  <a:srgbClr val="C0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.mode(</a:t>
            </a:r>
            <a:r>
              <a:rPr lang="en-US" sz="2000" b="1" dirty="0" err="1">
                <a:latin typeface="Courier New" panose="02070309020205020404" pitchFamily="49" charset="0"/>
                <a:cs typeface="Courier New" panose="02070309020205020404" pitchFamily="49" charset="0"/>
              </a:rPr>
              <a:t>SaveMode.Overwrite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.save(</a:t>
            </a:r>
            <a:r>
              <a:rPr lang="en-US" sz="2000" b="1" dirty="0">
                <a:solidFill>
                  <a:srgbClr val="C00000"/>
                </a:solidFill>
                <a:latin typeface="Courier New" panose="02070309020205020404" pitchFamily="49" charset="0"/>
                <a:cs typeface="Courier New" panose="02070309020205020404" pitchFamily="49" charset="0"/>
              </a:rPr>
              <a:t>"people"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persisted = </a:t>
            </a:r>
            <a:r>
              <a:rPr lang="en-US" sz="2000" b="1" dirty="0" err="1">
                <a:latin typeface="Courier New" panose="02070309020205020404" pitchFamily="49" charset="0"/>
                <a:cs typeface="Courier New" panose="02070309020205020404" pitchFamily="49" charset="0"/>
              </a:rPr>
              <a:t>spark.read</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.format(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org.apache.spark.sql.insightedge</a:t>
            </a:r>
            <a:r>
              <a:rPr lang="en-US" sz="2000" b="1" dirty="0">
                <a:solidFill>
                  <a:srgbClr val="C0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.load(</a:t>
            </a:r>
            <a:r>
              <a:rPr lang="en-US" sz="2000" b="1" dirty="0">
                <a:solidFill>
                  <a:srgbClr val="C00000"/>
                </a:solidFill>
                <a:latin typeface="Courier New" panose="02070309020205020404" pitchFamily="49" charset="0"/>
                <a:cs typeface="Courier New" panose="02070309020205020404" pitchFamily="49" charset="0"/>
              </a:rPr>
              <a:t>"people"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persisted.show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3568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475" y="0"/>
            <a:ext cx="8557261" cy="905925"/>
          </a:xfrm>
        </p:spPr>
        <p:txBody>
          <a:bodyPr>
            <a:normAutofit/>
          </a:bodyPr>
          <a:lstStyle/>
          <a:p>
            <a:pPr algn="ctr"/>
            <a:r>
              <a:rPr lang="en-US" dirty="0"/>
              <a:t>DataFrame and RDD</a:t>
            </a:r>
          </a:p>
        </p:txBody>
      </p:sp>
      <p:sp>
        <p:nvSpPr>
          <p:cNvPr id="4" name="Rectangle 3"/>
          <p:cNvSpPr/>
          <p:nvPr/>
        </p:nvSpPr>
        <p:spPr>
          <a:xfrm>
            <a:off x="1328683" y="1244980"/>
            <a:ext cx="10355317" cy="4062651"/>
          </a:xfrm>
          <a:prstGeom prst="rect">
            <a:avLst/>
          </a:prstGeom>
        </p:spPr>
        <p:txBody>
          <a:bodyPr wrap="square">
            <a:spAutoFit/>
          </a:bodyPr>
          <a:lstStyle/>
          <a:p>
            <a:r>
              <a:rPr lang="en-US" sz="2000" b="1" dirty="0">
                <a:latin typeface="TheSansMonoConNormal"/>
              </a:rPr>
              <a:t>DataFrame </a:t>
            </a:r>
            <a:r>
              <a:rPr lang="en-US" sz="2000" b="1" dirty="0">
                <a:latin typeface="UtopiaStd-Regular"/>
              </a:rPr>
              <a:t>is schema aware. RDD is not schema aware. </a:t>
            </a:r>
          </a:p>
          <a:p>
            <a:endParaRPr lang="en-US" dirty="0">
              <a:latin typeface="UtopiaStd-Regular"/>
            </a:endParaRPr>
          </a:p>
          <a:p>
            <a:r>
              <a:rPr lang="en-US" dirty="0">
                <a:latin typeface="UtopiaStd-Regular"/>
              </a:rPr>
              <a:t>An </a:t>
            </a:r>
            <a:r>
              <a:rPr lang="en-US" b="1" dirty="0">
                <a:latin typeface="UtopiaStd-Regular"/>
              </a:rPr>
              <a:t>RDD</a:t>
            </a:r>
            <a:r>
              <a:rPr lang="en-US" dirty="0">
                <a:latin typeface="UtopiaStd-Regular"/>
              </a:rPr>
              <a:t> is a partitioned collection of opaque elements.</a:t>
            </a:r>
          </a:p>
          <a:p>
            <a:endParaRPr lang="en-US" dirty="0">
              <a:latin typeface="UtopiaStd-Regular"/>
            </a:endParaRPr>
          </a:p>
          <a:p>
            <a:r>
              <a:rPr lang="en-US" dirty="0">
                <a:latin typeface="UtopiaStd-Regular"/>
              </a:rPr>
              <a:t>A </a:t>
            </a:r>
            <a:r>
              <a:rPr lang="en-US" b="1" dirty="0">
                <a:latin typeface="UtopiaStd-Regular"/>
              </a:rPr>
              <a:t>DataFrame</a:t>
            </a:r>
            <a:r>
              <a:rPr lang="en-US" dirty="0">
                <a:latin typeface="UtopiaStd-Regular"/>
              </a:rPr>
              <a:t> knows the names and types of the columns in a dataset. </a:t>
            </a:r>
          </a:p>
          <a:p>
            <a:endParaRPr lang="en-US" dirty="0">
              <a:latin typeface="UtopiaStd-Regular"/>
            </a:endParaRPr>
          </a:p>
          <a:p>
            <a:r>
              <a:rPr lang="en-US" dirty="0">
                <a:latin typeface="UtopiaStd-Regular"/>
              </a:rPr>
              <a:t>The </a:t>
            </a:r>
            <a:r>
              <a:rPr lang="en-US" b="1" dirty="0">
                <a:latin typeface="TheSansMonoConNormal"/>
              </a:rPr>
              <a:t>DataFrame</a:t>
            </a:r>
            <a:r>
              <a:rPr lang="en-US" dirty="0">
                <a:latin typeface="TheSansMonoConNormal"/>
              </a:rPr>
              <a:t> </a:t>
            </a:r>
            <a:r>
              <a:rPr lang="en-US" dirty="0">
                <a:latin typeface="UtopiaStd-Regular"/>
              </a:rPr>
              <a:t>class is able to provide a rich domain-specific-language (DSL) for data processing.</a:t>
            </a:r>
          </a:p>
          <a:p>
            <a:endParaRPr lang="en-US" dirty="0">
              <a:latin typeface="UtopiaStd-Regular"/>
            </a:endParaRPr>
          </a:p>
          <a:p>
            <a:r>
              <a:rPr lang="en-US" dirty="0">
                <a:latin typeface="UtopiaStd-Regular"/>
              </a:rPr>
              <a:t>The </a:t>
            </a:r>
            <a:r>
              <a:rPr lang="en-US" b="1" dirty="0">
                <a:latin typeface="UtopiaStd-Regular"/>
              </a:rPr>
              <a:t>DataFrame</a:t>
            </a:r>
            <a:r>
              <a:rPr lang="en-US" dirty="0">
                <a:latin typeface="UtopiaStd-Regular"/>
              </a:rPr>
              <a:t> API is easier to understand and use than the </a:t>
            </a:r>
            <a:r>
              <a:rPr lang="en-US" b="1" dirty="0">
                <a:latin typeface="UtopiaStd-Regular"/>
              </a:rPr>
              <a:t>RDD</a:t>
            </a:r>
            <a:r>
              <a:rPr lang="en-US" dirty="0">
                <a:latin typeface="UtopiaStd-Regular"/>
              </a:rPr>
              <a:t> API. </a:t>
            </a:r>
          </a:p>
          <a:p>
            <a:endParaRPr lang="en-US" dirty="0">
              <a:latin typeface="UtopiaStd-Regular"/>
            </a:endParaRPr>
          </a:p>
          <a:p>
            <a:r>
              <a:rPr lang="en-US" sz="2000" b="1" dirty="0">
                <a:latin typeface="UtopiaStd-Regular"/>
              </a:rPr>
              <a:t>If required, a DataFrame can also be operated on as an RDD.</a:t>
            </a:r>
            <a:r>
              <a:rPr lang="en-US" sz="2000" dirty="0">
                <a:latin typeface="UtopiaStd-Regular"/>
              </a:rPr>
              <a:t> </a:t>
            </a:r>
          </a:p>
          <a:p>
            <a:endParaRPr lang="en-US" dirty="0">
              <a:latin typeface="UtopiaStd-Regular"/>
            </a:endParaRPr>
          </a:p>
          <a:p>
            <a:r>
              <a:rPr lang="en-US" dirty="0">
                <a:latin typeface="UtopiaStd-Regular"/>
              </a:rPr>
              <a:t>An </a:t>
            </a:r>
            <a:r>
              <a:rPr lang="en-US" b="1" dirty="0">
                <a:latin typeface="UtopiaStd-Regular"/>
              </a:rPr>
              <a:t>RDD</a:t>
            </a:r>
            <a:r>
              <a:rPr lang="en-US" dirty="0">
                <a:latin typeface="UtopiaStd-Regular"/>
              </a:rPr>
              <a:t> can be easily created from a </a:t>
            </a:r>
            <a:r>
              <a:rPr lang="en-US" b="1" dirty="0">
                <a:latin typeface="UtopiaStd-Regular"/>
              </a:rPr>
              <a:t>DataFrame</a:t>
            </a:r>
            <a:r>
              <a:rPr lang="en-US" dirty="0">
                <a:latin typeface="UtopiaStd-Regular"/>
              </a:rPr>
              <a:t>. Thus, the complete </a:t>
            </a:r>
            <a:r>
              <a:rPr lang="en-US" b="1" dirty="0">
                <a:latin typeface="UtopiaStd-Regular"/>
              </a:rPr>
              <a:t>RDD</a:t>
            </a:r>
            <a:r>
              <a:rPr lang="en-US" dirty="0">
                <a:latin typeface="UtopiaStd-Regular"/>
              </a:rPr>
              <a:t> interface is also available to process data represented by a </a:t>
            </a:r>
            <a:r>
              <a:rPr lang="en-US" b="1" dirty="0">
                <a:latin typeface="UtopiaStd-Regular"/>
              </a:rPr>
              <a:t>DataFrame</a:t>
            </a:r>
            <a:r>
              <a:rPr lang="en-US" dirty="0">
                <a:latin typeface="UtopiaStd-Regular"/>
              </a:rPr>
              <a:t>.</a:t>
            </a:r>
            <a:endParaRPr lang="en-US" dirty="0"/>
          </a:p>
        </p:txBody>
      </p:sp>
    </p:spTree>
    <p:extLst>
      <p:ext uri="{BB962C8B-B14F-4D97-AF65-F5344CB8AC3E}">
        <p14:creationId xmlns:p14="http://schemas.microsoft.com/office/powerpoint/2010/main" val="191367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96466"/>
            <a:ext cx="5033009" cy="1450134"/>
          </a:xfrm>
        </p:spPr>
        <p:txBody>
          <a:bodyPr/>
          <a:lstStyle/>
          <a:p>
            <a:pPr algn="ctr"/>
            <a:r>
              <a:rPr lang="en-US" dirty="0"/>
              <a:t>DataFrame Operations</a:t>
            </a:r>
          </a:p>
        </p:txBody>
      </p:sp>
    </p:spTree>
    <p:extLst>
      <p:ext uri="{BB962C8B-B14F-4D97-AF65-F5344CB8AC3E}">
        <p14:creationId xmlns:p14="http://schemas.microsoft.com/office/powerpoint/2010/main" val="346239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742" y="224213"/>
            <a:ext cx="10059216" cy="905925"/>
          </a:xfrm>
        </p:spPr>
        <p:txBody>
          <a:bodyPr/>
          <a:lstStyle/>
          <a:p>
            <a:pPr algn="ctr"/>
            <a:r>
              <a:rPr lang="en-US" dirty="0"/>
              <a:t>Some DataFrame methods</a:t>
            </a:r>
          </a:p>
        </p:txBody>
      </p:sp>
      <p:graphicFrame>
        <p:nvGraphicFramePr>
          <p:cNvPr id="4" name="Table 3"/>
          <p:cNvGraphicFramePr>
            <a:graphicFrameLocks noGrp="1"/>
          </p:cNvGraphicFramePr>
          <p:nvPr>
            <p:extLst>
              <p:ext uri="{D42A27DB-BD31-4B8C-83A1-F6EECF244321}">
                <p14:modId xmlns:p14="http://schemas.microsoft.com/office/powerpoint/2010/main" val="162264206"/>
              </p:ext>
            </p:extLst>
          </p:nvPr>
        </p:nvGraphicFramePr>
        <p:xfrm>
          <a:off x="941332" y="967812"/>
          <a:ext cx="10906236" cy="5407588"/>
        </p:xfrm>
        <a:graphic>
          <a:graphicData uri="http://schemas.openxmlformats.org/drawingml/2006/table">
            <a:tbl>
              <a:tblPr firstRow="1" bandRow="1">
                <a:tableStyleId>{5C22544A-7EE6-4342-B048-85BDC9FD1C3A}</a:tableStyleId>
              </a:tblPr>
              <a:tblGrid>
                <a:gridCol w="2203671">
                  <a:extLst>
                    <a:ext uri="{9D8B030D-6E8A-4147-A177-3AD203B41FA5}">
                      <a16:colId xmlns="" xmlns:a16="http://schemas.microsoft.com/office/drawing/2014/main" val="2943930627"/>
                    </a:ext>
                  </a:extLst>
                </a:gridCol>
                <a:gridCol w="8702565">
                  <a:extLst>
                    <a:ext uri="{9D8B030D-6E8A-4147-A177-3AD203B41FA5}">
                      <a16:colId xmlns="" xmlns:a16="http://schemas.microsoft.com/office/drawing/2014/main" val="2626898212"/>
                    </a:ext>
                  </a:extLst>
                </a:gridCol>
              </a:tblGrid>
              <a:tr h="757537">
                <a:tc>
                  <a:txBody>
                    <a:bodyPr/>
                    <a:lstStyle/>
                    <a:p>
                      <a:pPr algn="ctr"/>
                      <a:r>
                        <a:rPr lang="en-US" dirty="0"/>
                        <a:t>Method</a:t>
                      </a:r>
                    </a:p>
                  </a:txBody>
                  <a:tcPr anchor="ctr"/>
                </a:tc>
                <a:tc>
                  <a:txBody>
                    <a:bodyPr/>
                    <a:lstStyle/>
                    <a:p>
                      <a:pPr algn="ctr"/>
                      <a:r>
                        <a:rPr lang="en-US" dirty="0"/>
                        <a:t>Description</a:t>
                      </a:r>
                    </a:p>
                  </a:txBody>
                  <a:tcPr anchor="ctr"/>
                </a:tc>
                <a:extLst>
                  <a:ext uri="{0D108BD9-81ED-4DB2-BD59-A6C34878D82A}">
                    <a16:rowId xmlns="" xmlns:a16="http://schemas.microsoft.com/office/drawing/2014/main" val="2650750080"/>
                  </a:ext>
                </a:extLst>
              </a:tr>
              <a:tr h="757537">
                <a:tc>
                  <a:txBody>
                    <a:bodyPr/>
                    <a:lstStyle/>
                    <a:p>
                      <a:pPr algn="ctr"/>
                      <a:r>
                        <a:rPr lang="en-US" sz="1600" b="1" kern="1200" dirty="0">
                          <a:solidFill>
                            <a:schemeClr val="bg2"/>
                          </a:solidFill>
                          <a:latin typeface="+mn-lt"/>
                          <a:ea typeface="+mn-ea"/>
                          <a:cs typeface="+mn-cs"/>
                        </a:rPr>
                        <a:t>cache</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cache</a:t>
                      </a:r>
                      <a:r>
                        <a:rPr lang="en-US" sz="1800" b="0" i="0" u="none" strike="noStrike" kern="1200" baseline="0" dirty="0">
                          <a:solidFill>
                            <a:schemeClr val="bg2"/>
                          </a:solidFill>
                          <a:latin typeface="+mn-lt"/>
                          <a:ea typeface="+mn-ea"/>
                          <a:cs typeface="+mn-cs"/>
                        </a:rPr>
                        <a:t> method stores the source DataFrame in memory using a columnar format. It scans only the required columns and stores them in compressed in-memory columnar format. Spark SQL automatically selects a compression codec for each column based on data statistics.</a:t>
                      </a:r>
                      <a:endParaRPr lang="en-US" dirty="0">
                        <a:solidFill>
                          <a:schemeClr val="bg2"/>
                        </a:solidFill>
                      </a:endParaRPr>
                    </a:p>
                  </a:txBody>
                  <a:tcPr anchor="ctr"/>
                </a:tc>
                <a:extLst>
                  <a:ext uri="{0D108BD9-81ED-4DB2-BD59-A6C34878D82A}">
                    <a16:rowId xmlns="" xmlns:a16="http://schemas.microsoft.com/office/drawing/2014/main" val="2390640150"/>
                  </a:ext>
                </a:extLst>
              </a:tr>
              <a:tr h="757537">
                <a:tc>
                  <a:txBody>
                    <a:bodyPr/>
                    <a:lstStyle/>
                    <a:p>
                      <a:pPr algn="ctr"/>
                      <a:r>
                        <a:rPr lang="en-US" sz="1600" b="1" kern="1200" dirty="0">
                          <a:solidFill>
                            <a:schemeClr val="bg2"/>
                          </a:solidFill>
                          <a:latin typeface="+mn-lt"/>
                          <a:ea typeface="+mn-ea"/>
                          <a:cs typeface="+mn-cs"/>
                        </a:rPr>
                        <a:t>columns</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columns</a:t>
                      </a:r>
                      <a:r>
                        <a:rPr lang="en-US" sz="1800" b="0" i="0" u="none" strike="noStrike" kern="1200" baseline="0" dirty="0">
                          <a:solidFill>
                            <a:schemeClr val="bg2"/>
                          </a:solidFill>
                          <a:latin typeface="+mn-lt"/>
                          <a:ea typeface="+mn-ea"/>
                          <a:cs typeface="+mn-cs"/>
                        </a:rPr>
                        <a:t> method returns the names of all the columns in the source DataFrame as an array of String.</a:t>
                      </a:r>
                      <a:endParaRPr lang="en-US" dirty="0">
                        <a:solidFill>
                          <a:schemeClr val="bg2"/>
                        </a:solidFill>
                      </a:endParaRPr>
                    </a:p>
                  </a:txBody>
                  <a:tcPr anchor="ctr"/>
                </a:tc>
                <a:extLst>
                  <a:ext uri="{0D108BD9-81ED-4DB2-BD59-A6C34878D82A}">
                    <a16:rowId xmlns="" xmlns:a16="http://schemas.microsoft.com/office/drawing/2014/main" val="1070699386"/>
                  </a:ext>
                </a:extLst>
              </a:tr>
              <a:tr h="757537">
                <a:tc>
                  <a:txBody>
                    <a:bodyPr/>
                    <a:lstStyle/>
                    <a:p>
                      <a:pPr algn="ctr"/>
                      <a:r>
                        <a:rPr lang="en-US" sz="1600" b="1" kern="1200" dirty="0" err="1">
                          <a:solidFill>
                            <a:schemeClr val="bg2"/>
                          </a:solidFill>
                          <a:latin typeface="+mn-lt"/>
                          <a:ea typeface="+mn-ea"/>
                          <a:cs typeface="+mn-cs"/>
                        </a:rPr>
                        <a:t>registerTempTable</a:t>
                      </a:r>
                      <a:endParaRPr lang="en-US" sz="1600" b="1" kern="1200" dirty="0">
                        <a:solidFill>
                          <a:schemeClr val="bg2"/>
                        </a:solidFill>
                        <a:latin typeface="+mn-lt"/>
                        <a:ea typeface="+mn-ea"/>
                        <a:cs typeface="+mn-cs"/>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registerTempTable</a:t>
                      </a:r>
                      <a:r>
                        <a:rPr lang="en-US" sz="1800" b="0" i="0" u="none" strike="noStrike" kern="1200" baseline="0" dirty="0">
                          <a:solidFill>
                            <a:schemeClr val="bg2"/>
                          </a:solidFill>
                          <a:latin typeface="+mn-lt"/>
                          <a:ea typeface="+mn-ea"/>
                          <a:cs typeface="+mn-cs"/>
                        </a:rPr>
                        <a:t> method creates a temporary table in Hive </a:t>
                      </a:r>
                      <a:r>
                        <a:rPr lang="en-US" sz="1800" b="0" i="0" u="none" strike="noStrike" kern="1200" baseline="0" dirty="0" err="1">
                          <a:solidFill>
                            <a:schemeClr val="bg2"/>
                          </a:solidFill>
                          <a:latin typeface="+mn-lt"/>
                          <a:ea typeface="+mn-ea"/>
                          <a:cs typeface="+mn-cs"/>
                        </a:rPr>
                        <a:t>metastore</a:t>
                      </a:r>
                      <a:r>
                        <a:rPr lang="en-US" sz="1800" b="0" i="0" u="none" strike="noStrike" kern="1200" baseline="0" dirty="0">
                          <a:solidFill>
                            <a:schemeClr val="bg2"/>
                          </a:solidFill>
                          <a:latin typeface="+mn-lt"/>
                          <a:ea typeface="+mn-ea"/>
                          <a:cs typeface="+mn-cs"/>
                        </a:rPr>
                        <a:t>. It takes a table name as an argument. A temporary table can be queried using the </a:t>
                      </a:r>
                      <a:r>
                        <a:rPr lang="en-US" sz="1800" b="0" i="0" u="none" strike="noStrike" kern="1200" baseline="0" dirty="0" err="1">
                          <a:solidFill>
                            <a:schemeClr val="bg2"/>
                          </a:solidFill>
                          <a:latin typeface="+mn-lt"/>
                          <a:ea typeface="+mn-ea"/>
                          <a:cs typeface="+mn-cs"/>
                        </a:rPr>
                        <a:t>sql</a:t>
                      </a:r>
                      <a:r>
                        <a:rPr lang="en-US" sz="1800" b="0" i="0" u="none" strike="noStrike" kern="1200" baseline="0" dirty="0">
                          <a:solidFill>
                            <a:schemeClr val="bg2"/>
                          </a:solidFill>
                          <a:latin typeface="+mn-lt"/>
                          <a:ea typeface="+mn-ea"/>
                          <a:cs typeface="+mn-cs"/>
                        </a:rPr>
                        <a:t> method in SQLContext. It is available only during the lifespan of the application that creates it.</a:t>
                      </a:r>
                      <a:endParaRPr lang="en-US" dirty="0">
                        <a:solidFill>
                          <a:schemeClr val="bg2"/>
                        </a:solidFill>
                      </a:endParaRPr>
                    </a:p>
                  </a:txBody>
                  <a:tcPr anchor="ctr"/>
                </a:tc>
                <a:extLst>
                  <a:ext uri="{0D108BD9-81ED-4DB2-BD59-A6C34878D82A}">
                    <a16:rowId xmlns="" xmlns:a16="http://schemas.microsoft.com/office/drawing/2014/main" val="3709084733"/>
                  </a:ext>
                </a:extLst>
              </a:tr>
              <a:tr h="757537">
                <a:tc>
                  <a:txBody>
                    <a:bodyPr/>
                    <a:lstStyle/>
                    <a:p>
                      <a:pPr algn="ctr"/>
                      <a:r>
                        <a:rPr lang="en-US" sz="1600" b="1" kern="1200" dirty="0">
                          <a:solidFill>
                            <a:schemeClr val="bg2"/>
                          </a:solidFill>
                          <a:latin typeface="+mn-lt"/>
                          <a:ea typeface="+mn-ea"/>
                          <a:cs typeface="+mn-cs"/>
                        </a:rPr>
                        <a:t>persist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persist</a:t>
                      </a:r>
                      <a:r>
                        <a:rPr lang="en-US" sz="1800" b="0" i="0" u="none" strike="noStrike" kern="1200" baseline="0" dirty="0">
                          <a:solidFill>
                            <a:schemeClr val="bg2"/>
                          </a:solidFill>
                          <a:latin typeface="+mn-lt"/>
                          <a:ea typeface="+mn-ea"/>
                          <a:cs typeface="+mn-cs"/>
                        </a:rPr>
                        <a:t> method caches the source DataFrame in memory.</a:t>
                      </a:r>
                      <a:endParaRPr lang="en-US" dirty="0">
                        <a:solidFill>
                          <a:schemeClr val="bg2"/>
                        </a:solidFill>
                      </a:endParaRPr>
                    </a:p>
                  </a:txBody>
                  <a:tcPr anchor="ctr"/>
                </a:tc>
                <a:extLst>
                  <a:ext uri="{0D108BD9-81ED-4DB2-BD59-A6C34878D82A}">
                    <a16:rowId xmlns="" xmlns:a16="http://schemas.microsoft.com/office/drawing/2014/main" val="1861287201"/>
                  </a:ext>
                </a:extLst>
              </a:tr>
              <a:tr h="757537">
                <a:tc>
                  <a:txBody>
                    <a:bodyPr/>
                    <a:lstStyle/>
                    <a:p>
                      <a:pPr algn="ctr"/>
                      <a:r>
                        <a:rPr lang="en-US" sz="1600" b="1" kern="1200" dirty="0" err="1">
                          <a:solidFill>
                            <a:schemeClr val="bg2"/>
                          </a:solidFill>
                          <a:latin typeface="+mn-lt"/>
                          <a:ea typeface="+mn-ea"/>
                          <a:cs typeface="+mn-cs"/>
                        </a:rPr>
                        <a:t>rdd</a:t>
                      </a:r>
                      <a:endParaRPr lang="en-US" sz="1600" b="1" kern="1200" dirty="0">
                        <a:solidFill>
                          <a:schemeClr val="bg2"/>
                        </a:solidFill>
                        <a:latin typeface="+mn-lt"/>
                        <a:ea typeface="+mn-ea"/>
                        <a:cs typeface="+mn-cs"/>
                      </a:endParaRPr>
                    </a:p>
                  </a:txBody>
                  <a:tcPr anchor="ctr"/>
                </a:tc>
                <a:tc>
                  <a:txBody>
                    <a:bodyPr/>
                    <a:lstStyle/>
                    <a:p>
                      <a:r>
                        <a:rPr lang="en-US" sz="1800" b="1" i="0" u="none" strike="noStrike" kern="1200" baseline="0" dirty="0" err="1">
                          <a:solidFill>
                            <a:schemeClr val="bg2"/>
                          </a:solidFill>
                          <a:latin typeface="+mn-lt"/>
                          <a:ea typeface="+mn-ea"/>
                          <a:cs typeface="+mn-cs"/>
                        </a:rPr>
                        <a:t>rdd</a:t>
                      </a:r>
                      <a:r>
                        <a:rPr lang="en-US" sz="1800" b="0" i="0" u="none" strike="noStrike" kern="1200" baseline="0" dirty="0">
                          <a:solidFill>
                            <a:schemeClr val="bg2"/>
                          </a:solidFill>
                          <a:latin typeface="+mn-lt"/>
                          <a:ea typeface="+mn-ea"/>
                          <a:cs typeface="+mn-cs"/>
                        </a:rPr>
                        <a:t> is defined as a </a:t>
                      </a:r>
                      <a:r>
                        <a:rPr lang="en-US" sz="1800" b="0" i="1" u="none" strike="noStrike" kern="1200" baseline="0" dirty="0">
                          <a:solidFill>
                            <a:schemeClr val="bg2"/>
                          </a:solidFill>
                          <a:latin typeface="+mn-lt"/>
                          <a:ea typeface="+mn-ea"/>
                          <a:cs typeface="+mn-cs"/>
                        </a:rPr>
                        <a:t>lazy val </a:t>
                      </a:r>
                      <a:r>
                        <a:rPr lang="en-US" sz="1800" b="0" i="0" u="none" strike="noStrike" kern="1200" baseline="0" dirty="0">
                          <a:solidFill>
                            <a:schemeClr val="bg2"/>
                          </a:solidFill>
                          <a:latin typeface="+mn-lt"/>
                          <a:ea typeface="+mn-ea"/>
                          <a:cs typeface="+mn-cs"/>
                        </a:rPr>
                        <a:t>in the DataFrame class. It represents the source DataFrame as an RDD of Row instances.</a:t>
                      </a:r>
                      <a:endParaRPr lang="en-US" dirty="0">
                        <a:solidFill>
                          <a:schemeClr val="bg2"/>
                        </a:solidFill>
                      </a:endParaRPr>
                    </a:p>
                  </a:txBody>
                  <a:tcPr anchor="ctr"/>
                </a:tc>
                <a:extLst>
                  <a:ext uri="{0D108BD9-81ED-4DB2-BD59-A6C34878D82A}">
                    <a16:rowId xmlns="" xmlns:a16="http://schemas.microsoft.com/office/drawing/2014/main" val="3987559313"/>
                  </a:ext>
                </a:extLst>
              </a:tr>
            </a:tbl>
          </a:graphicData>
        </a:graphic>
      </p:graphicFrame>
    </p:spTree>
    <p:extLst>
      <p:ext uri="{BB962C8B-B14F-4D97-AF65-F5344CB8AC3E}">
        <p14:creationId xmlns:p14="http://schemas.microsoft.com/office/powerpoint/2010/main" val="1713219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Some DataFrame query methods</a:t>
            </a:r>
          </a:p>
        </p:txBody>
      </p:sp>
      <p:graphicFrame>
        <p:nvGraphicFramePr>
          <p:cNvPr id="4" name="Table 3"/>
          <p:cNvGraphicFramePr>
            <a:graphicFrameLocks noGrp="1"/>
          </p:cNvGraphicFramePr>
          <p:nvPr>
            <p:extLst>
              <p:ext uri="{D42A27DB-BD31-4B8C-83A1-F6EECF244321}">
                <p14:modId xmlns:p14="http://schemas.microsoft.com/office/powerpoint/2010/main" val="215689348"/>
              </p:ext>
            </p:extLst>
          </p:nvPr>
        </p:nvGraphicFramePr>
        <p:xfrm>
          <a:off x="655582" y="1358738"/>
          <a:ext cx="11181256" cy="5616485"/>
        </p:xfrm>
        <a:graphic>
          <a:graphicData uri="http://schemas.openxmlformats.org/drawingml/2006/table">
            <a:tbl>
              <a:tblPr firstRow="1" bandRow="1">
                <a:tableStyleId>{5C22544A-7EE6-4342-B048-85BDC9FD1C3A}</a:tableStyleId>
              </a:tblPr>
              <a:tblGrid>
                <a:gridCol w="2016235">
                  <a:extLst>
                    <a:ext uri="{9D8B030D-6E8A-4147-A177-3AD203B41FA5}">
                      <a16:colId xmlns="" xmlns:a16="http://schemas.microsoft.com/office/drawing/2014/main" val="2943930627"/>
                    </a:ext>
                  </a:extLst>
                </a:gridCol>
                <a:gridCol w="9165021">
                  <a:extLst>
                    <a:ext uri="{9D8B030D-6E8A-4147-A177-3AD203B41FA5}">
                      <a16:colId xmlns="" xmlns:a16="http://schemas.microsoft.com/office/drawing/2014/main" val="2626898212"/>
                    </a:ext>
                  </a:extLst>
                </a:gridCol>
              </a:tblGrid>
              <a:tr h="757537">
                <a:tc>
                  <a:txBody>
                    <a:bodyPr/>
                    <a:lstStyle/>
                    <a:p>
                      <a:pPr algn="ctr"/>
                      <a:r>
                        <a:rPr lang="en-US" dirty="0">
                          <a:solidFill>
                            <a:schemeClr val="bg2"/>
                          </a:solidFill>
                        </a:rPr>
                        <a:t>Method</a:t>
                      </a:r>
                    </a:p>
                  </a:txBody>
                  <a:tcPr anchor="ctr"/>
                </a:tc>
                <a:tc>
                  <a:txBody>
                    <a:bodyPr/>
                    <a:lstStyle/>
                    <a:p>
                      <a:pPr algn="ctr"/>
                      <a:r>
                        <a:rPr lang="en-US" dirty="0">
                          <a:solidFill>
                            <a:schemeClr val="bg2"/>
                          </a:solidFill>
                        </a:rPr>
                        <a:t>Description</a:t>
                      </a:r>
                    </a:p>
                  </a:txBody>
                  <a:tcPr anchor="ctr"/>
                </a:tc>
                <a:extLst>
                  <a:ext uri="{0D108BD9-81ED-4DB2-BD59-A6C34878D82A}">
                    <a16:rowId xmlns="" xmlns:a16="http://schemas.microsoft.com/office/drawing/2014/main" val="2650750080"/>
                  </a:ext>
                </a:extLst>
              </a:tr>
              <a:tr h="757537">
                <a:tc>
                  <a:txBody>
                    <a:bodyPr/>
                    <a:lstStyle/>
                    <a:p>
                      <a:pPr algn="ctr"/>
                      <a:r>
                        <a:rPr lang="en-US" sz="1600" b="1" dirty="0">
                          <a:solidFill>
                            <a:schemeClr val="bg2"/>
                          </a:solidFill>
                        </a:rPr>
                        <a:t>select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persist</a:t>
                      </a:r>
                      <a:r>
                        <a:rPr lang="en-US" sz="1800" b="0" i="0" u="none" strike="noStrike" kern="1200" baseline="0" dirty="0">
                          <a:solidFill>
                            <a:schemeClr val="bg2"/>
                          </a:solidFill>
                          <a:latin typeface="+mn-lt"/>
                          <a:ea typeface="+mn-ea"/>
                          <a:cs typeface="+mn-cs"/>
                        </a:rPr>
                        <a:t> method caches the source DataFrame in memory.</a:t>
                      </a:r>
                      <a:endParaRPr lang="en-US" dirty="0">
                        <a:solidFill>
                          <a:schemeClr val="bg2"/>
                        </a:solidFill>
                      </a:endParaRPr>
                    </a:p>
                  </a:txBody>
                  <a:tcPr anchor="ctr"/>
                </a:tc>
                <a:extLst>
                  <a:ext uri="{0D108BD9-81ED-4DB2-BD59-A6C34878D82A}">
                    <a16:rowId xmlns="" xmlns:a16="http://schemas.microsoft.com/office/drawing/2014/main" val="2390640150"/>
                  </a:ext>
                </a:extLst>
              </a:tr>
              <a:tr h="757537">
                <a:tc>
                  <a:txBody>
                    <a:bodyPr/>
                    <a:lstStyle/>
                    <a:p>
                      <a:pPr algn="ctr"/>
                      <a:r>
                        <a:rPr lang="en-US" sz="1600" b="1" dirty="0">
                          <a:solidFill>
                            <a:schemeClr val="bg2"/>
                          </a:solidFill>
                        </a:rPr>
                        <a:t>filter</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filter</a:t>
                      </a:r>
                      <a:r>
                        <a:rPr lang="en-US" sz="1800" b="0" i="0" u="none" strike="noStrike" kern="1200" baseline="0" dirty="0">
                          <a:solidFill>
                            <a:schemeClr val="bg2"/>
                          </a:solidFill>
                          <a:latin typeface="+mn-lt"/>
                          <a:ea typeface="+mn-ea"/>
                          <a:cs typeface="+mn-cs"/>
                        </a:rPr>
                        <a:t> method filters rows in the source DataFrame using a SQL expression provided to it as an argument. It returns a new DataFrame containing only the filtered rows. The SQL expression can be passed as a string argument.</a:t>
                      </a:r>
                      <a:endParaRPr lang="en-US" dirty="0">
                        <a:solidFill>
                          <a:schemeClr val="bg2"/>
                        </a:solidFill>
                      </a:endParaRPr>
                    </a:p>
                  </a:txBody>
                  <a:tcPr anchor="ctr"/>
                </a:tc>
                <a:extLst>
                  <a:ext uri="{0D108BD9-81ED-4DB2-BD59-A6C34878D82A}">
                    <a16:rowId xmlns="" xmlns:a16="http://schemas.microsoft.com/office/drawing/2014/main" val="1070699386"/>
                  </a:ext>
                </a:extLst>
              </a:tr>
              <a:tr h="757537">
                <a:tc>
                  <a:txBody>
                    <a:bodyPr/>
                    <a:lstStyle/>
                    <a:p>
                      <a:pPr algn="ctr"/>
                      <a:r>
                        <a:rPr lang="en-US" sz="1600" b="1" dirty="0">
                          <a:solidFill>
                            <a:schemeClr val="bg2"/>
                          </a:solidFill>
                        </a:rPr>
                        <a:t>distinct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distinct</a:t>
                      </a:r>
                      <a:r>
                        <a:rPr lang="en-US" sz="1800" b="0" i="0" u="none" strike="noStrike" kern="1200" baseline="0" dirty="0">
                          <a:solidFill>
                            <a:schemeClr val="bg2"/>
                          </a:solidFill>
                          <a:latin typeface="+mn-lt"/>
                          <a:ea typeface="+mn-ea"/>
                          <a:cs typeface="+mn-cs"/>
                        </a:rPr>
                        <a:t> method returns a new DataFrame containing only the unique rows in the source DataFrame.</a:t>
                      </a:r>
                      <a:endParaRPr lang="en-US" dirty="0">
                        <a:solidFill>
                          <a:schemeClr val="bg2"/>
                        </a:solidFill>
                      </a:endParaRPr>
                    </a:p>
                  </a:txBody>
                  <a:tcPr anchor="ctr"/>
                </a:tc>
                <a:extLst>
                  <a:ext uri="{0D108BD9-81ED-4DB2-BD59-A6C34878D82A}">
                    <a16:rowId xmlns="" xmlns:a16="http://schemas.microsoft.com/office/drawing/2014/main" val="1861287201"/>
                  </a:ext>
                </a:extLst>
              </a:tr>
              <a:tr h="757537">
                <a:tc>
                  <a:txBody>
                    <a:bodyPr/>
                    <a:lstStyle/>
                    <a:p>
                      <a:pPr algn="ctr"/>
                      <a:r>
                        <a:rPr lang="en-US" sz="1600" b="1" dirty="0" err="1">
                          <a:solidFill>
                            <a:schemeClr val="bg2"/>
                          </a:solidFill>
                        </a:rPr>
                        <a:t>agg</a:t>
                      </a:r>
                      <a:endParaRPr lang="en-US" sz="1600" b="1" dirty="0">
                        <a:solidFill>
                          <a:schemeClr val="bg2"/>
                        </a:solidFill>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agg</a:t>
                      </a:r>
                      <a:r>
                        <a:rPr lang="en-US" sz="1800" b="0" i="0" u="none" strike="noStrike" kern="1200" baseline="0" dirty="0">
                          <a:solidFill>
                            <a:schemeClr val="bg2"/>
                          </a:solidFill>
                          <a:latin typeface="+mn-lt"/>
                          <a:ea typeface="+mn-ea"/>
                          <a:cs typeface="+mn-cs"/>
                        </a:rPr>
                        <a:t> method performs specified aggregations on one or more columns in the source DataFrame and returns the result as a new DataFrame.</a:t>
                      </a:r>
                    </a:p>
                  </a:txBody>
                  <a:tcPr anchor="ctr"/>
                </a:tc>
                <a:extLst>
                  <a:ext uri="{0D108BD9-81ED-4DB2-BD59-A6C34878D82A}">
                    <a16:rowId xmlns="" xmlns:a16="http://schemas.microsoft.com/office/drawing/2014/main" val="721029968"/>
                  </a:ext>
                </a:extLst>
              </a:tr>
              <a:tr h="757537">
                <a:tc>
                  <a:txBody>
                    <a:bodyPr/>
                    <a:lstStyle/>
                    <a:p>
                      <a:pPr algn="ctr"/>
                      <a:r>
                        <a:rPr lang="en-US" sz="1600" b="1" dirty="0" err="1">
                          <a:solidFill>
                            <a:schemeClr val="bg2"/>
                          </a:solidFill>
                        </a:rPr>
                        <a:t>groupBy</a:t>
                      </a:r>
                      <a:endParaRPr lang="en-US" sz="1600" b="1" dirty="0">
                        <a:solidFill>
                          <a:schemeClr val="bg2"/>
                        </a:solidFill>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groupBy</a:t>
                      </a:r>
                      <a:r>
                        <a:rPr lang="en-US" sz="1800" b="0" i="0" u="none" strike="noStrike" kern="1200" baseline="0" dirty="0">
                          <a:solidFill>
                            <a:schemeClr val="bg2"/>
                          </a:solidFill>
                          <a:latin typeface="+mn-lt"/>
                          <a:ea typeface="+mn-ea"/>
                          <a:cs typeface="+mn-cs"/>
                        </a:rPr>
                        <a:t> method groups the rows in the source DataFrame using the columns provided to it as arguments. Aggregation can be performed on the grouped data returned by this method.</a:t>
                      </a:r>
                    </a:p>
                  </a:txBody>
                  <a:tcPr anchor="ctr"/>
                </a:tc>
                <a:extLst>
                  <a:ext uri="{0D108BD9-81ED-4DB2-BD59-A6C34878D82A}">
                    <a16:rowId xmlns="" xmlns:a16="http://schemas.microsoft.com/office/drawing/2014/main" val="3568258125"/>
                  </a:ext>
                </a:extLst>
              </a:tr>
              <a:tr h="757537">
                <a:tc>
                  <a:txBody>
                    <a:bodyPr/>
                    <a:lstStyle/>
                    <a:p>
                      <a:pPr algn="ctr"/>
                      <a:r>
                        <a:rPr lang="en-US" sz="1600" b="1" dirty="0" err="1">
                          <a:solidFill>
                            <a:schemeClr val="bg2"/>
                          </a:solidFill>
                        </a:rPr>
                        <a:t>orderBy</a:t>
                      </a:r>
                      <a:endParaRPr lang="en-US" sz="1600" b="1" dirty="0">
                        <a:solidFill>
                          <a:schemeClr val="bg2"/>
                        </a:solidFill>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orderBy</a:t>
                      </a:r>
                      <a:r>
                        <a:rPr lang="en-US" sz="1800" b="0" i="0" u="none" strike="noStrike" kern="1200" baseline="0" dirty="0">
                          <a:solidFill>
                            <a:schemeClr val="bg2"/>
                          </a:solidFill>
                          <a:latin typeface="+mn-lt"/>
                          <a:ea typeface="+mn-ea"/>
                          <a:cs typeface="+mn-cs"/>
                        </a:rPr>
                        <a:t> method returns a DataFrame sorted by the given columns. It takes the names of one or more columns as arguments.</a:t>
                      </a:r>
                    </a:p>
                  </a:txBody>
                  <a:tcPr anchor="ctr"/>
                </a:tc>
                <a:extLst>
                  <a:ext uri="{0D108BD9-81ED-4DB2-BD59-A6C34878D82A}">
                    <a16:rowId xmlns="" xmlns:a16="http://schemas.microsoft.com/office/drawing/2014/main" val="3219754137"/>
                  </a:ext>
                </a:extLst>
              </a:tr>
            </a:tbl>
          </a:graphicData>
        </a:graphic>
      </p:graphicFrame>
    </p:spTree>
    <p:extLst>
      <p:ext uri="{BB962C8B-B14F-4D97-AF65-F5344CB8AC3E}">
        <p14:creationId xmlns:p14="http://schemas.microsoft.com/office/powerpoint/2010/main" val="621414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175" y="97213"/>
            <a:ext cx="10059216" cy="905925"/>
          </a:xfrm>
        </p:spPr>
        <p:txBody>
          <a:bodyPr/>
          <a:lstStyle/>
          <a:p>
            <a:pPr algn="ctr"/>
            <a:r>
              <a:rPr lang="en-US" dirty="0"/>
              <a:t>Some DataFrame action methods</a:t>
            </a:r>
          </a:p>
        </p:txBody>
      </p:sp>
      <p:graphicFrame>
        <p:nvGraphicFramePr>
          <p:cNvPr id="4" name="Table 3"/>
          <p:cNvGraphicFramePr>
            <a:graphicFrameLocks noGrp="1"/>
          </p:cNvGraphicFramePr>
          <p:nvPr>
            <p:extLst>
              <p:ext uri="{D42A27DB-BD31-4B8C-83A1-F6EECF244321}">
                <p14:modId xmlns:p14="http://schemas.microsoft.com/office/powerpoint/2010/main" val="157178594"/>
              </p:ext>
            </p:extLst>
          </p:nvPr>
        </p:nvGraphicFramePr>
        <p:xfrm>
          <a:off x="733972" y="1003138"/>
          <a:ext cx="11181256" cy="5708360"/>
        </p:xfrm>
        <a:graphic>
          <a:graphicData uri="http://schemas.openxmlformats.org/drawingml/2006/table">
            <a:tbl>
              <a:tblPr firstRow="1" bandRow="1">
                <a:tableStyleId>{5C22544A-7EE6-4342-B048-85BDC9FD1C3A}</a:tableStyleId>
              </a:tblPr>
              <a:tblGrid>
                <a:gridCol w="2016235">
                  <a:extLst>
                    <a:ext uri="{9D8B030D-6E8A-4147-A177-3AD203B41FA5}">
                      <a16:colId xmlns="" xmlns:a16="http://schemas.microsoft.com/office/drawing/2014/main" val="2943930627"/>
                    </a:ext>
                  </a:extLst>
                </a:gridCol>
                <a:gridCol w="9165021">
                  <a:extLst>
                    <a:ext uri="{9D8B030D-6E8A-4147-A177-3AD203B41FA5}">
                      <a16:colId xmlns="" xmlns:a16="http://schemas.microsoft.com/office/drawing/2014/main" val="2626898212"/>
                    </a:ext>
                  </a:extLst>
                </a:gridCol>
              </a:tblGrid>
              <a:tr h="721048">
                <a:tc>
                  <a:txBody>
                    <a:bodyPr/>
                    <a:lstStyle/>
                    <a:p>
                      <a:pPr algn="ctr"/>
                      <a:r>
                        <a:rPr lang="en-US" dirty="0"/>
                        <a:t>Method</a:t>
                      </a:r>
                    </a:p>
                  </a:txBody>
                  <a:tcPr anchor="ctr"/>
                </a:tc>
                <a:tc>
                  <a:txBody>
                    <a:bodyPr/>
                    <a:lstStyle/>
                    <a:p>
                      <a:pPr algn="ctr"/>
                      <a:r>
                        <a:rPr lang="en-US" dirty="0"/>
                        <a:t>Description</a:t>
                      </a:r>
                    </a:p>
                  </a:txBody>
                  <a:tcPr anchor="ctr"/>
                </a:tc>
                <a:extLst>
                  <a:ext uri="{0D108BD9-81ED-4DB2-BD59-A6C34878D82A}">
                    <a16:rowId xmlns="" xmlns:a16="http://schemas.microsoft.com/office/drawing/2014/main" val="2650750080"/>
                  </a:ext>
                </a:extLst>
              </a:tr>
              <a:tr h="870356">
                <a:tc>
                  <a:txBody>
                    <a:bodyPr/>
                    <a:lstStyle/>
                    <a:p>
                      <a:pPr algn="ctr"/>
                      <a:r>
                        <a:rPr lang="en-US" sz="1800" b="1" dirty="0">
                          <a:solidFill>
                            <a:schemeClr val="bg2"/>
                          </a:solidFill>
                        </a:rPr>
                        <a:t>show</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show</a:t>
                      </a:r>
                      <a:r>
                        <a:rPr lang="en-US" sz="1800" b="0" i="0" u="none" strike="noStrike" kern="1200" baseline="0" dirty="0">
                          <a:solidFill>
                            <a:schemeClr val="bg2"/>
                          </a:solidFill>
                          <a:latin typeface="+mn-lt"/>
                          <a:ea typeface="+mn-ea"/>
                          <a:cs typeface="+mn-cs"/>
                        </a:rPr>
                        <a:t> method displays the rows in the source DataFrame on the driver console in a tabular format. It optionally takes an integer N as an argument and displays the top N rows. If no argument is provided, it shows the top 20 rows.</a:t>
                      </a:r>
                      <a:endParaRPr lang="en-US" dirty="0">
                        <a:solidFill>
                          <a:schemeClr val="bg2"/>
                        </a:solidFill>
                      </a:endParaRPr>
                    </a:p>
                  </a:txBody>
                  <a:tcPr anchor="ctr"/>
                </a:tc>
                <a:extLst>
                  <a:ext uri="{0D108BD9-81ED-4DB2-BD59-A6C34878D82A}">
                    <a16:rowId xmlns="" xmlns:a16="http://schemas.microsoft.com/office/drawing/2014/main" val="2390640150"/>
                  </a:ext>
                </a:extLst>
              </a:tr>
              <a:tr h="721048">
                <a:tc>
                  <a:txBody>
                    <a:bodyPr/>
                    <a:lstStyle/>
                    <a:p>
                      <a:pPr algn="ctr"/>
                      <a:r>
                        <a:rPr lang="en-US" sz="1800" b="1" dirty="0">
                          <a:solidFill>
                            <a:schemeClr val="bg2"/>
                          </a:solidFill>
                        </a:rPr>
                        <a:t>take</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take</a:t>
                      </a:r>
                      <a:r>
                        <a:rPr lang="en-US" sz="1800" b="0" i="0" u="none" strike="noStrike" kern="1200" baseline="0" dirty="0">
                          <a:solidFill>
                            <a:schemeClr val="bg2"/>
                          </a:solidFill>
                          <a:latin typeface="+mn-lt"/>
                          <a:ea typeface="+mn-ea"/>
                          <a:cs typeface="+mn-cs"/>
                        </a:rPr>
                        <a:t> method takes an integer N as an argument and returns the first N rows from the source DataFrame as an array of Rows.</a:t>
                      </a:r>
                      <a:endParaRPr lang="en-US" dirty="0">
                        <a:solidFill>
                          <a:schemeClr val="bg2"/>
                        </a:solidFill>
                      </a:endParaRPr>
                    </a:p>
                  </a:txBody>
                  <a:tcPr anchor="ctr"/>
                </a:tc>
                <a:extLst>
                  <a:ext uri="{0D108BD9-81ED-4DB2-BD59-A6C34878D82A}">
                    <a16:rowId xmlns="" xmlns:a16="http://schemas.microsoft.com/office/drawing/2014/main" val="1070699386"/>
                  </a:ext>
                </a:extLst>
              </a:tr>
              <a:tr h="721048">
                <a:tc>
                  <a:txBody>
                    <a:bodyPr/>
                    <a:lstStyle/>
                    <a:p>
                      <a:pPr algn="ctr"/>
                      <a:r>
                        <a:rPr lang="en-US" sz="1800" b="1" dirty="0">
                          <a:solidFill>
                            <a:schemeClr val="bg2"/>
                          </a:solidFill>
                        </a:rPr>
                        <a:t>first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first</a:t>
                      </a:r>
                      <a:r>
                        <a:rPr lang="en-US" sz="1800" b="0" i="0" u="none" strike="noStrike" kern="1200" baseline="0" dirty="0">
                          <a:solidFill>
                            <a:schemeClr val="bg2"/>
                          </a:solidFill>
                          <a:latin typeface="+mn-lt"/>
                          <a:ea typeface="+mn-ea"/>
                          <a:cs typeface="+mn-cs"/>
                        </a:rPr>
                        <a:t> method returns the first row in the source DataFrame.</a:t>
                      </a:r>
                      <a:endParaRPr lang="en-US" dirty="0">
                        <a:solidFill>
                          <a:schemeClr val="bg2"/>
                        </a:solidFill>
                      </a:endParaRPr>
                    </a:p>
                  </a:txBody>
                  <a:tcPr anchor="ctr"/>
                </a:tc>
                <a:extLst>
                  <a:ext uri="{0D108BD9-81ED-4DB2-BD59-A6C34878D82A}">
                    <a16:rowId xmlns="" xmlns:a16="http://schemas.microsoft.com/office/drawing/2014/main" val="1861287201"/>
                  </a:ext>
                </a:extLst>
              </a:tr>
              <a:tr h="721048">
                <a:tc>
                  <a:txBody>
                    <a:bodyPr/>
                    <a:lstStyle/>
                    <a:p>
                      <a:pPr algn="ctr"/>
                      <a:r>
                        <a:rPr lang="en-US" sz="1800" b="1" dirty="0">
                          <a:solidFill>
                            <a:schemeClr val="bg2"/>
                          </a:solidFill>
                        </a:rPr>
                        <a:t>count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count</a:t>
                      </a:r>
                      <a:r>
                        <a:rPr lang="en-US" sz="1800" b="0" i="0" u="none" strike="noStrike" kern="1200" baseline="0" dirty="0">
                          <a:solidFill>
                            <a:schemeClr val="bg2"/>
                          </a:solidFill>
                          <a:latin typeface="+mn-lt"/>
                          <a:ea typeface="+mn-ea"/>
                          <a:cs typeface="+mn-cs"/>
                        </a:rPr>
                        <a:t> method returns the number of rows in the source DataFrame.</a:t>
                      </a:r>
                    </a:p>
                  </a:txBody>
                  <a:tcPr anchor="ctr"/>
                </a:tc>
                <a:extLst>
                  <a:ext uri="{0D108BD9-81ED-4DB2-BD59-A6C34878D82A}">
                    <a16:rowId xmlns="" xmlns:a16="http://schemas.microsoft.com/office/drawing/2014/main" val="721029968"/>
                  </a:ext>
                </a:extLst>
              </a:tr>
              <a:tr h="721048">
                <a:tc>
                  <a:txBody>
                    <a:bodyPr/>
                    <a:lstStyle/>
                    <a:p>
                      <a:pPr algn="ctr"/>
                      <a:r>
                        <a:rPr lang="en-US" sz="1800" b="1" dirty="0">
                          <a:solidFill>
                            <a:schemeClr val="bg2"/>
                          </a:solidFill>
                        </a:rPr>
                        <a:t>collect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collect</a:t>
                      </a:r>
                      <a:r>
                        <a:rPr lang="en-US" sz="1800" b="0" i="0" u="none" strike="noStrike" kern="1200" baseline="0" dirty="0">
                          <a:solidFill>
                            <a:schemeClr val="bg2"/>
                          </a:solidFill>
                          <a:latin typeface="+mn-lt"/>
                          <a:ea typeface="+mn-ea"/>
                          <a:cs typeface="+mn-cs"/>
                        </a:rPr>
                        <a:t> method returns the data in a DataFrame as an array of Rows.</a:t>
                      </a:r>
                    </a:p>
                  </a:txBody>
                  <a:tcPr anchor="ctr"/>
                </a:tc>
                <a:extLst>
                  <a:ext uri="{0D108BD9-81ED-4DB2-BD59-A6C34878D82A}">
                    <a16:rowId xmlns="" xmlns:a16="http://schemas.microsoft.com/office/drawing/2014/main" val="3568258125"/>
                  </a:ext>
                </a:extLst>
              </a:tr>
              <a:tr h="870356">
                <a:tc>
                  <a:txBody>
                    <a:bodyPr/>
                    <a:lstStyle/>
                    <a:p>
                      <a:pPr algn="ctr"/>
                      <a:r>
                        <a:rPr lang="en-US" sz="1800" b="1" dirty="0">
                          <a:solidFill>
                            <a:schemeClr val="bg2"/>
                          </a:solidFill>
                        </a:rPr>
                        <a:t>describe</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describe</a:t>
                      </a:r>
                      <a:r>
                        <a:rPr lang="en-US" sz="1800" b="0" i="0" u="none" strike="noStrike" kern="1200" baseline="0" dirty="0">
                          <a:solidFill>
                            <a:schemeClr val="bg2"/>
                          </a:solidFill>
                          <a:latin typeface="+mn-lt"/>
                          <a:ea typeface="+mn-ea"/>
                          <a:cs typeface="+mn-cs"/>
                        </a:rPr>
                        <a:t> method can be used for exploratory data analysis. It returns summary statistics for numeric columns in the source DataFrame. The summary statistics includes min, max, count, mean, and standard deviation. It takes the names of one or more columns as arguments.</a:t>
                      </a:r>
                    </a:p>
                  </a:txBody>
                  <a:tcPr anchor="ctr"/>
                </a:tc>
                <a:extLst>
                  <a:ext uri="{0D108BD9-81ED-4DB2-BD59-A6C34878D82A}">
                    <a16:rowId xmlns="" xmlns:a16="http://schemas.microsoft.com/office/drawing/2014/main" val="3219754137"/>
                  </a:ext>
                </a:extLst>
              </a:tr>
            </a:tbl>
          </a:graphicData>
        </a:graphic>
      </p:graphicFrame>
    </p:spTree>
    <p:extLst>
      <p:ext uri="{BB962C8B-B14F-4D97-AF65-F5344CB8AC3E}">
        <p14:creationId xmlns:p14="http://schemas.microsoft.com/office/powerpoint/2010/main" val="898240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3390900"/>
            <a:ext cx="4876801" cy="927100"/>
          </a:xfrm>
        </p:spPr>
        <p:txBody>
          <a:bodyPr/>
          <a:lstStyle/>
          <a:p>
            <a:pPr algn="ctr"/>
            <a:r>
              <a:rPr lang="en-US" dirty="0" smtClean="0"/>
              <a:t>Spark SQL &amp; Built-In </a:t>
            </a:r>
            <a:r>
              <a:rPr lang="en-US" dirty="0"/>
              <a:t>Functions</a:t>
            </a:r>
          </a:p>
        </p:txBody>
      </p:sp>
    </p:spTree>
    <p:extLst>
      <p:ext uri="{BB962C8B-B14F-4D97-AF65-F5344CB8AC3E}">
        <p14:creationId xmlns:p14="http://schemas.microsoft.com/office/powerpoint/2010/main" val="199100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4ACE2C27-A769-4BFF-A7D8-B959CEAF63DB}" type="slidenum">
              <a:rPr lang="en-US" smtClean="0"/>
              <a:pPr/>
              <a:t>4</a:t>
            </a:fld>
            <a:endParaRPr lang="en-US"/>
          </a:p>
        </p:txBody>
      </p:sp>
      <p:sp>
        <p:nvSpPr>
          <p:cNvPr id="2" name="Title 1"/>
          <p:cNvSpPr>
            <a:spLocks noGrp="1"/>
          </p:cNvSpPr>
          <p:nvPr>
            <p:ph type="title"/>
          </p:nvPr>
        </p:nvSpPr>
        <p:spPr>
          <a:xfrm>
            <a:off x="945975" y="94518"/>
            <a:ext cx="10059216" cy="905925"/>
          </a:xfrm>
        </p:spPr>
        <p:txBody>
          <a:bodyPr/>
          <a:lstStyle/>
          <a:p>
            <a:pPr algn="ctr"/>
            <a:r>
              <a:rPr lang="en-US" dirty="0"/>
              <a:t>Structured API Overview</a:t>
            </a:r>
          </a:p>
        </p:txBody>
      </p:sp>
      <p:sp>
        <p:nvSpPr>
          <p:cNvPr id="5" name="TextBox 4"/>
          <p:cNvSpPr txBox="1"/>
          <p:nvPr/>
        </p:nvSpPr>
        <p:spPr>
          <a:xfrm>
            <a:off x="562755" y="1163548"/>
            <a:ext cx="10825655" cy="4524315"/>
          </a:xfrm>
          <a:prstGeom prst="rect">
            <a:avLst/>
          </a:prstGeom>
          <a:noFill/>
        </p:spPr>
        <p:txBody>
          <a:bodyPr wrap="square" rtlCol="0">
            <a:spAutoFit/>
          </a:bodyPr>
          <a:lstStyle/>
          <a:p>
            <a:r>
              <a:rPr lang="en-US" sz="2400" dirty="0"/>
              <a:t>Spark’s Structured APIs provide tools to manipulate all kinds of data:</a:t>
            </a:r>
          </a:p>
          <a:p>
            <a:endParaRPr lang="en-US" sz="2400" dirty="0"/>
          </a:p>
          <a:p>
            <a:pPr marL="800100" lvl="1" indent="-342900">
              <a:buFont typeface="Arial" panose="020B0604020202020204" pitchFamily="34" charset="0"/>
              <a:buChar char="•"/>
            </a:pPr>
            <a:r>
              <a:rPr lang="en-US" sz="2400" dirty="0"/>
              <a:t>Unstructured data like log files</a:t>
            </a:r>
          </a:p>
          <a:p>
            <a:pPr marL="800100" lvl="1" indent="-342900">
              <a:buFont typeface="Arial" panose="020B0604020202020204" pitchFamily="34" charset="0"/>
              <a:buChar char="•"/>
            </a:pPr>
            <a:r>
              <a:rPr lang="en-US" sz="2400" dirty="0"/>
              <a:t>Semi-structured data like CSV and JSON files</a:t>
            </a:r>
          </a:p>
          <a:p>
            <a:pPr marL="800100" lvl="1" indent="-342900">
              <a:buFont typeface="Arial" panose="020B0604020202020204" pitchFamily="34" charset="0"/>
              <a:buChar char="•"/>
            </a:pPr>
            <a:r>
              <a:rPr lang="en-US" sz="2400" dirty="0"/>
              <a:t>Highly structured data like Parquet files and Relational database tables</a:t>
            </a:r>
          </a:p>
          <a:p>
            <a:endParaRPr lang="en-US" sz="2400" dirty="0"/>
          </a:p>
          <a:p>
            <a:r>
              <a:rPr lang="en-US" sz="2400" dirty="0"/>
              <a:t>The Structured APIs refer to three core types of distributed collection APIs:</a:t>
            </a:r>
          </a:p>
          <a:p>
            <a:endParaRPr lang="en-US" sz="2400" dirty="0"/>
          </a:p>
          <a:p>
            <a:pPr marL="800100" lvl="1" indent="-342900">
              <a:buFont typeface="Arial" panose="020B0604020202020204" pitchFamily="34" charset="0"/>
              <a:buChar char="•"/>
            </a:pPr>
            <a:r>
              <a:rPr lang="en-US" sz="2400" dirty="0"/>
              <a:t>DataFrames</a:t>
            </a:r>
          </a:p>
          <a:p>
            <a:pPr marL="800100" lvl="1" indent="-342900">
              <a:buFont typeface="Arial" panose="020B0604020202020204" pitchFamily="34" charset="0"/>
              <a:buChar char="•"/>
            </a:pPr>
            <a:r>
              <a:rPr lang="en-US" sz="2400" dirty="0"/>
              <a:t>Datasets</a:t>
            </a:r>
          </a:p>
          <a:p>
            <a:pPr marL="800100" lvl="1" indent="-342900">
              <a:buFont typeface="Arial" panose="020B0604020202020204" pitchFamily="34" charset="0"/>
              <a:buChar char="•"/>
            </a:pPr>
            <a:r>
              <a:rPr lang="en-US" sz="2400" dirty="0"/>
              <a:t>SQL tables and views</a:t>
            </a:r>
          </a:p>
          <a:p>
            <a:endParaRPr lang="en-US" sz="2400" dirty="0"/>
          </a:p>
        </p:txBody>
      </p:sp>
    </p:spTree>
    <p:extLst>
      <p:ext uri="{BB962C8B-B14F-4D97-AF65-F5344CB8AC3E}">
        <p14:creationId xmlns:p14="http://schemas.microsoft.com/office/powerpoint/2010/main" val="854337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75" y="163963"/>
            <a:ext cx="8557261" cy="905925"/>
          </a:xfrm>
        </p:spPr>
        <p:txBody>
          <a:bodyPr>
            <a:normAutofit/>
          </a:bodyPr>
          <a:lstStyle/>
          <a:p>
            <a:pPr algn="ctr"/>
            <a:r>
              <a:rPr lang="en-US" dirty="0"/>
              <a:t>SPARK SQL Built-In Functions</a:t>
            </a:r>
          </a:p>
        </p:txBody>
      </p:sp>
      <p:sp>
        <p:nvSpPr>
          <p:cNvPr id="4" name="Rectangle 3"/>
          <p:cNvSpPr/>
          <p:nvPr/>
        </p:nvSpPr>
        <p:spPr>
          <a:xfrm>
            <a:off x="1110593" y="1069888"/>
            <a:ext cx="10649607" cy="5324535"/>
          </a:xfrm>
          <a:prstGeom prst="rect">
            <a:avLst/>
          </a:prstGeom>
        </p:spPr>
        <p:txBody>
          <a:bodyPr wrap="square">
            <a:spAutoFit/>
          </a:bodyPr>
          <a:lstStyle/>
          <a:p>
            <a:r>
              <a:rPr lang="en-US" i="1" dirty="0">
                <a:latin typeface="UtopiaStd-Regular"/>
              </a:rPr>
              <a:t>Spark SQL comes with a comprehensive list of built-in functions, which are optimized for fast execution. </a:t>
            </a:r>
          </a:p>
          <a:p>
            <a:endParaRPr lang="en-US" dirty="0">
              <a:latin typeface="UtopiaStd-Regular"/>
            </a:endParaRPr>
          </a:p>
          <a:p>
            <a:r>
              <a:rPr lang="en-US" dirty="0">
                <a:latin typeface="UtopiaStd-Regular"/>
              </a:rPr>
              <a:t>It implements these functions with code generation techniques. </a:t>
            </a:r>
          </a:p>
          <a:p>
            <a:endParaRPr lang="en-US" dirty="0">
              <a:latin typeface="UtopiaStd-Regular"/>
            </a:endParaRPr>
          </a:p>
          <a:p>
            <a:r>
              <a:rPr lang="en-US" b="1" dirty="0">
                <a:latin typeface="UtopiaStd-Regular"/>
              </a:rPr>
              <a:t>The built-in functions can be used from both the DataFrame API and SQL interface.</a:t>
            </a:r>
          </a:p>
          <a:p>
            <a:endParaRPr lang="en-US" dirty="0">
              <a:latin typeface="UtopiaStd-Regular"/>
            </a:endParaRPr>
          </a:p>
          <a:p>
            <a:r>
              <a:rPr lang="en-US" dirty="0">
                <a:latin typeface="UtopiaStd-Regular"/>
              </a:rPr>
              <a:t>To use Spark’s built-in functions from the DataFrame API, we need to add the following import</a:t>
            </a:r>
          </a:p>
          <a:p>
            <a:r>
              <a:rPr lang="en-US" dirty="0">
                <a:latin typeface="UtopiaStd-Regular"/>
              </a:rPr>
              <a:t>statement to your source code.</a:t>
            </a:r>
          </a:p>
          <a:p>
            <a:endParaRPr lang="en-US" dirty="0">
              <a:latin typeface="UtopiaStd-Regular"/>
            </a:endParaRPr>
          </a:p>
          <a:p>
            <a:r>
              <a:rPr lang="en-US" sz="1600" b="1" dirty="0">
                <a:latin typeface="Courier New" panose="02070309020205020404" pitchFamily="49" charset="0"/>
                <a:cs typeface="Courier New" panose="02070309020205020404" pitchFamily="49" charset="0"/>
              </a:rPr>
              <a:t>import </a:t>
            </a:r>
            <a:r>
              <a:rPr lang="en-US" sz="1600" b="1" dirty="0" err="1">
                <a:latin typeface="Courier New" panose="02070309020205020404" pitchFamily="49" charset="0"/>
                <a:cs typeface="Courier New" panose="02070309020205020404" pitchFamily="49" charset="0"/>
              </a:rPr>
              <a:t>org.apache.spark.sql.functions</a:t>
            </a:r>
            <a:r>
              <a:rPr lang="en-US" sz="1600" b="1" dirty="0">
                <a:latin typeface="Courier New" panose="02070309020205020404" pitchFamily="49" charset="0"/>
                <a:cs typeface="Courier New" panose="02070309020205020404" pitchFamily="49" charset="0"/>
              </a:rPr>
              <a:t>._</a:t>
            </a:r>
          </a:p>
          <a:p>
            <a:endParaRPr lang="en-US" dirty="0">
              <a:latin typeface="TheSansMonoConNormal"/>
            </a:endParaRPr>
          </a:p>
          <a:p>
            <a:r>
              <a:rPr lang="en-US" dirty="0">
                <a:latin typeface="UtopiaStd-Regular"/>
              </a:rPr>
              <a:t>The built-in functions can be classified into the following categories: </a:t>
            </a:r>
          </a:p>
          <a:p>
            <a:endParaRPr lang="en-US" dirty="0">
              <a:latin typeface="UtopiaStd-Regular"/>
            </a:endParaRPr>
          </a:p>
          <a:p>
            <a:pPr marL="742950" lvl="1" indent="-285750">
              <a:buFont typeface="Arial" panose="020B0604020202020204" pitchFamily="34" charset="0"/>
              <a:buChar char="•"/>
            </a:pPr>
            <a:r>
              <a:rPr lang="en-US" dirty="0">
                <a:latin typeface="UtopiaStd-Regular"/>
              </a:rPr>
              <a:t>Aggregate</a:t>
            </a:r>
          </a:p>
          <a:p>
            <a:pPr marL="742950" lvl="1" indent="-285750">
              <a:buFont typeface="Arial" panose="020B0604020202020204" pitchFamily="34" charset="0"/>
              <a:buChar char="•"/>
            </a:pPr>
            <a:r>
              <a:rPr lang="en-US" dirty="0">
                <a:latin typeface="UtopiaStd-Regular"/>
              </a:rPr>
              <a:t>Collection</a:t>
            </a:r>
          </a:p>
          <a:p>
            <a:pPr marL="742950" lvl="1" indent="-285750">
              <a:buFont typeface="Arial" panose="020B0604020202020204" pitchFamily="34" charset="0"/>
              <a:buChar char="•"/>
            </a:pPr>
            <a:r>
              <a:rPr lang="en-US" dirty="0">
                <a:latin typeface="UtopiaStd-Regular"/>
              </a:rPr>
              <a:t>Math</a:t>
            </a:r>
          </a:p>
          <a:p>
            <a:pPr marL="742950" lvl="1" indent="-285750">
              <a:buFont typeface="Arial" panose="020B0604020202020204" pitchFamily="34" charset="0"/>
              <a:buChar char="•"/>
            </a:pPr>
            <a:r>
              <a:rPr lang="en-US" dirty="0">
                <a:latin typeface="UtopiaStd-Regular"/>
              </a:rPr>
              <a:t>String</a:t>
            </a:r>
          </a:p>
          <a:p>
            <a:pPr marL="742950" lvl="1" indent="-285750">
              <a:buFont typeface="Arial" panose="020B0604020202020204" pitchFamily="34" charset="0"/>
              <a:buChar char="•"/>
            </a:pPr>
            <a:r>
              <a:rPr lang="en-US" dirty="0">
                <a:latin typeface="UtopiaStd-Regular"/>
              </a:rPr>
              <a:t>Window</a:t>
            </a:r>
          </a:p>
          <a:p>
            <a:pPr marL="742950" lvl="1" indent="-285750">
              <a:buFont typeface="Arial" panose="020B0604020202020204" pitchFamily="34" charset="0"/>
              <a:buChar char="•"/>
            </a:pPr>
            <a:r>
              <a:rPr lang="en-US" dirty="0">
                <a:latin typeface="UtopiaStd-Regular"/>
              </a:rPr>
              <a:t>Date/Time</a:t>
            </a:r>
            <a:endParaRPr lang="en-US" dirty="0"/>
          </a:p>
        </p:txBody>
      </p:sp>
    </p:spTree>
    <p:extLst>
      <p:ext uri="{BB962C8B-B14F-4D97-AF65-F5344CB8AC3E}">
        <p14:creationId xmlns:p14="http://schemas.microsoft.com/office/powerpoint/2010/main" val="2145238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75" y="148013"/>
            <a:ext cx="10059216" cy="905925"/>
          </a:xfrm>
        </p:spPr>
        <p:txBody>
          <a:bodyPr>
            <a:normAutofit/>
          </a:bodyPr>
          <a:lstStyle/>
          <a:p>
            <a:pPr algn="ctr"/>
            <a:r>
              <a:rPr lang="en-US" dirty="0"/>
              <a:t>Spark SQL Build-In Functions List</a:t>
            </a:r>
          </a:p>
        </p:txBody>
      </p:sp>
      <p:graphicFrame>
        <p:nvGraphicFramePr>
          <p:cNvPr id="4" name="Table 3"/>
          <p:cNvGraphicFramePr>
            <a:graphicFrameLocks noGrp="1"/>
          </p:cNvGraphicFramePr>
          <p:nvPr>
            <p:extLst>
              <p:ext uri="{D42A27DB-BD31-4B8C-83A1-F6EECF244321}">
                <p14:modId xmlns:p14="http://schemas.microsoft.com/office/powerpoint/2010/main" val="907465650"/>
              </p:ext>
            </p:extLst>
          </p:nvPr>
        </p:nvGraphicFramePr>
        <p:xfrm>
          <a:off x="787414" y="1053938"/>
          <a:ext cx="11011338" cy="5825182"/>
        </p:xfrm>
        <a:graphic>
          <a:graphicData uri="http://schemas.openxmlformats.org/drawingml/2006/table">
            <a:tbl>
              <a:tblPr firstRow="1" bandRow="1">
                <a:tableStyleId>{5C22544A-7EE6-4342-B048-85BDC9FD1C3A}</a:tableStyleId>
              </a:tblPr>
              <a:tblGrid>
                <a:gridCol w="2203669">
                  <a:extLst>
                    <a:ext uri="{9D8B030D-6E8A-4147-A177-3AD203B41FA5}">
                      <a16:colId xmlns="" xmlns:a16="http://schemas.microsoft.com/office/drawing/2014/main" val="1399987588"/>
                    </a:ext>
                  </a:extLst>
                </a:gridCol>
                <a:gridCol w="8807669">
                  <a:extLst>
                    <a:ext uri="{9D8B030D-6E8A-4147-A177-3AD203B41FA5}">
                      <a16:colId xmlns="" xmlns:a16="http://schemas.microsoft.com/office/drawing/2014/main" val="3470783598"/>
                    </a:ext>
                  </a:extLst>
                </a:gridCol>
              </a:tblGrid>
              <a:tr h="636167">
                <a:tc>
                  <a:txBody>
                    <a:bodyPr/>
                    <a:lstStyle/>
                    <a:p>
                      <a:pPr algn="ctr"/>
                      <a:r>
                        <a:rPr lang="en-US" dirty="0"/>
                        <a:t>Function category</a:t>
                      </a:r>
                    </a:p>
                  </a:txBody>
                  <a:tcPr anchor="ctr"/>
                </a:tc>
                <a:tc>
                  <a:txBody>
                    <a:bodyPr/>
                    <a:lstStyle/>
                    <a:p>
                      <a:pPr algn="ctr"/>
                      <a:r>
                        <a:rPr lang="en-US" dirty="0"/>
                        <a:t>Description</a:t>
                      </a:r>
                    </a:p>
                  </a:txBody>
                  <a:tcPr anchor="ctr"/>
                </a:tc>
                <a:extLst>
                  <a:ext uri="{0D108BD9-81ED-4DB2-BD59-A6C34878D82A}">
                    <a16:rowId xmlns="" xmlns:a16="http://schemas.microsoft.com/office/drawing/2014/main" val="1537962242"/>
                  </a:ext>
                </a:extLst>
              </a:tr>
              <a:tr h="1035327">
                <a:tc>
                  <a:txBody>
                    <a:bodyPr/>
                    <a:lstStyle/>
                    <a:p>
                      <a:pPr algn="ctr"/>
                      <a:r>
                        <a:rPr lang="en-US" dirty="0">
                          <a:solidFill>
                            <a:schemeClr val="bg2"/>
                          </a:solidFill>
                        </a:rPr>
                        <a:t>Aggregate</a:t>
                      </a:r>
                    </a:p>
                  </a:txBody>
                  <a:tcPr anchor="ctr"/>
                </a:tc>
                <a:tc>
                  <a:txBody>
                    <a:bodyPr/>
                    <a:lstStyle/>
                    <a:p>
                      <a:r>
                        <a:rPr lang="en-US" sz="1800" b="0" i="1" u="none" strike="noStrike" kern="1200" baseline="0" dirty="0">
                          <a:solidFill>
                            <a:schemeClr val="bg2"/>
                          </a:solidFill>
                          <a:latin typeface="+mn-lt"/>
                          <a:ea typeface="+mn-ea"/>
                          <a:cs typeface="+mn-cs"/>
                        </a:rPr>
                        <a:t>The aggregate functions can be used to perform aggregations on a column</a:t>
                      </a:r>
                      <a:r>
                        <a:rPr lang="en-US" sz="1800" b="0" i="0" u="none" strike="noStrike" kern="1200" baseline="0" dirty="0">
                          <a:solidFill>
                            <a:schemeClr val="bg2"/>
                          </a:solidFill>
                          <a:latin typeface="+mn-lt"/>
                          <a:ea typeface="+mn-ea"/>
                          <a:cs typeface="+mn-cs"/>
                        </a:rPr>
                        <a:t>. The built-in aggregate functions include </a:t>
                      </a:r>
                      <a:r>
                        <a:rPr lang="en-US" sz="1800" b="1" i="0" u="none" strike="noStrike" kern="1200" baseline="0" dirty="0" err="1">
                          <a:solidFill>
                            <a:schemeClr val="bg2"/>
                          </a:solidFill>
                          <a:latin typeface="+mn-lt"/>
                          <a:ea typeface="+mn-ea"/>
                          <a:cs typeface="+mn-cs"/>
                        </a:rPr>
                        <a:t>approxCountDistinct</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avg</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count</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countDistinct</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first</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last</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max</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mean</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min</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sum</a:t>
                      </a:r>
                      <a:r>
                        <a:rPr lang="en-US" sz="1800" b="0" i="1"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sumDistinct</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2956765141"/>
                  </a:ext>
                </a:extLst>
              </a:tr>
              <a:tr h="740921">
                <a:tc>
                  <a:txBody>
                    <a:bodyPr/>
                    <a:lstStyle/>
                    <a:p>
                      <a:pPr algn="ctr"/>
                      <a:r>
                        <a:rPr lang="en-US" dirty="0">
                          <a:solidFill>
                            <a:schemeClr val="bg2"/>
                          </a:solidFill>
                        </a:rPr>
                        <a:t>Collection</a:t>
                      </a:r>
                    </a:p>
                  </a:txBody>
                  <a:tcPr anchor="ctr"/>
                </a:tc>
                <a:tc>
                  <a:txBody>
                    <a:bodyPr/>
                    <a:lstStyle/>
                    <a:p>
                      <a:r>
                        <a:rPr lang="en-US" sz="1800" b="0" i="1" u="none" strike="noStrike" kern="1200" baseline="0" dirty="0">
                          <a:solidFill>
                            <a:schemeClr val="bg2"/>
                          </a:solidFill>
                          <a:latin typeface="+mn-lt"/>
                          <a:ea typeface="+mn-ea"/>
                          <a:cs typeface="+mn-cs"/>
                        </a:rPr>
                        <a:t>The collection functions operate on columns containing a collection of elements</a:t>
                      </a:r>
                      <a:r>
                        <a:rPr lang="en-US" sz="1800" b="0" i="0" u="none" strike="noStrike" kern="1200" baseline="0" dirty="0">
                          <a:solidFill>
                            <a:schemeClr val="bg2"/>
                          </a:solidFill>
                          <a:latin typeface="+mn-lt"/>
                          <a:ea typeface="+mn-ea"/>
                          <a:cs typeface="+mn-cs"/>
                        </a:rPr>
                        <a:t>. The built-in collection functions include </a:t>
                      </a:r>
                      <a:r>
                        <a:rPr lang="en-US" sz="1800" b="1" i="0" u="none" strike="noStrike" kern="1200" baseline="0" dirty="0" err="1">
                          <a:solidFill>
                            <a:schemeClr val="bg2"/>
                          </a:solidFill>
                          <a:latin typeface="+mn-lt"/>
                          <a:ea typeface="+mn-ea"/>
                          <a:cs typeface="+mn-cs"/>
                        </a:rPr>
                        <a:t>array_contains</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explode</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size</a:t>
                      </a:r>
                      <a:r>
                        <a:rPr lang="en-US" sz="1800" b="0" i="1"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 </a:t>
                      </a:r>
                      <a:r>
                        <a:rPr lang="en-US" sz="1800" b="1" i="0" u="none" strike="noStrike" kern="1200" baseline="0" dirty="0" err="1">
                          <a:solidFill>
                            <a:schemeClr val="bg2"/>
                          </a:solidFill>
                          <a:latin typeface="+mn-lt"/>
                          <a:ea typeface="+mn-ea"/>
                          <a:cs typeface="+mn-cs"/>
                        </a:rPr>
                        <a:t>sort_array</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2693322016"/>
                  </a:ext>
                </a:extLst>
              </a:tr>
              <a:tr h="798786">
                <a:tc>
                  <a:txBody>
                    <a:bodyPr/>
                    <a:lstStyle/>
                    <a:p>
                      <a:pPr algn="ctr"/>
                      <a:r>
                        <a:rPr lang="en-US" dirty="0">
                          <a:solidFill>
                            <a:schemeClr val="bg2"/>
                          </a:solidFill>
                        </a:rPr>
                        <a:t>Math</a:t>
                      </a:r>
                    </a:p>
                  </a:txBody>
                  <a:tcPr anchor="ctr"/>
                </a:tc>
                <a:tc>
                  <a:txBody>
                    <a:bodyPr/>
                    <a:lstStyle/>
                    <a:p>
                      <a:r>
                        <a:rPr lang="en-US" sz="1800" b="0" i="1" u="none" strike="noStrike" kern="1200" baseline="0" dirty="0">
                          <a:solidFill>
                            <a:schemeClr val="bg2"/>
                          </a:solidFill>
                          <a:latin typeface="+mn-lt"/>
                          <a:ea typeface="+mn-ea"/>
                          <a:cs typeface="+mn-cs"/>
                        </a:rPr>
                        <a:t>The math functions operate on columns containing numerical values</a:t>
                      </a:r>
                      <a:r>
                        <a:rPr lang="en-US" sz="1800" b="0" i="0" u="none" strike="noStrike" kern="1200" baseline="0" dirty="0">
                          <a:solidFill>
                            <a:schemeClr val="bg2"/>
                          </a:solidFill>
                          <a:latin typeface="+mn-lt"/>
                          <a:ea typeface="+mn-ea"/>
                          <a:cs typeface="+mn-cs"/>
                        </a:rPr>
                        <a:t>. The math functions  include </a:t>
                      </a:r>
                      <a:r>
                        <a:rPr lang="en-US" sz="1800" b="1" i="0" u="none" strike="noStrike" kern="1200" baseline="0" dirty="0">
                          <a:solidFill>
                            <a:schemeClr val="bg2"/>
                          </a:solidFill>
                          <a:latin typeface="+mn-lt"/>
                          <a:ea typeface="+mn-ea"/>
                          <a:cs typeface="+mn-cs"/>
                        </a:rPr>
                        <a:t>abs</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ceil</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cos</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exp</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factorial</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floor</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hex</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log</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log10</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pow</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round</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sin</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sqrt</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tan</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751947738"/>
                  </a:ext>
                </a:extLst>
              </a:tr>
              <a:tr h="1035327">
                <a:tc>
                  <a:txBody>
                    <a:bodyPr/>
                    <a:lstStyle/>
                    <a:p>
                      <a:pPr algn="ctr"/>
                      <a:r>
                        <a:rPr lang="en-US" dirty="0">
                          <a:solidFill>
                            <a:schemeClr val="bg2"/>
                          </a:solidFill>
                        </a:rPr>
                        <a:t>String</a:t>
                      </a:r>
                    </a:p>
                  </a:txBody>
                  <a:tcPr anchor="ctr"/>
                </a:tc>
                <a:tc>
                  <a:txBody>
                    <a:bodyPr/>
                    <a:lstStyle/>
                    <a:p>
                      <a:r>
                        <a:rPr lang="en-US" sz="1800" b="0" i="1" u="none" strike="noStrike" kern="1200" baseline="0" dirty="0">
                          <a:solidFill>
                            <a:schemeClr val="bg2"/>
                          </a:solidFill>
                          <a:latin typeface="+mn-lt"/>
                          <a:ea typeface="+mn-ea"/>
                          <a:cs typeface="+mn-cs"/>
                        </a:rPr>
                        <a:t>The string functions operate on columns that contain string values</a:t>
                      </a:r>
                      <a:r>
                        <a:rPr lang="en-US" sz="1800" b="0" i="0" u="none" strike="noStrike" kern="1200" baseline="0" dirty="0">
                          <a:solidFill>
                            <a:schemeClr val="bg2"/>
                          </a:solidFill>
                          <a:latin typeface="+mn-lt"/>
                          <a:ea typeface="+mn-ea"/>
                          <a:cs typeface="+mn-cs"/>
                        </a:rPr>
                        <a:t>. The string functions include </a:t>
                      </a:r>
                      <a:r>
                        <a:rPr lang="en-US" sz="1800" b="1" i="0" u="none" strike="noStrike" kern="1200" baseline="0" dirty="0" err="1">
                          <a:solidFill>
                            <a:schemeClr val="bg2"/>
                          </a:solidFill>
                          <a:latin typeface="+mn-lt"/>
                          <a:ea typeface="+mn-ea"/>
                          <a:cs typeface="+mn-cs"/>
                        </a:rPr>
                        <a:t>concat</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decode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encode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format_number</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format_string</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initcap</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instr</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length</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locate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lower</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lpad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ltrim</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regexp_extract</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regexp_replace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repeat</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reverse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rpad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rtrim</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soundex</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space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split</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substring</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substring_index</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translate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trim</a:t>
                      </a:r>
                      <a:r>
                        <a:rPr lang="en-US" sz="1800" b="1" i="1"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upper.</a:t>
                      </a:r>
                      <a:endParaRPr lang="en-US" dirty="0">
                        <a:solidFill>
                          <a:schemeClr val="bg2"/>
                        </a:solidFill>
                      </a:endParaRPr>
                    </a:p>
                  </a:txBody>
                  <a:tcPr anchor="ctr"/>
                </a:tc>
                <a:extLst>
                  <a:ext uri="{0D108BD9-81ED-4DB2-BD59-A6C34878D82A}">
                    <a16:rowId xmlns="" xmlns:a16="http://schemas.microsoft.com/office/drawing/2014/main" val="2583755049"/>
                  </a:ext>
                </a:extLst>
              </a:tr>
              <a:tr h="1035327">
                <a:tc>
                  <a:txBody>
                    <a:bodyPr/>
                    <a:lstStyle/>
                    <a:p>
                      <a:pPr algn="ctr"/>
                      <a:r>
                        <a:rPr lang="en-US" dirty="0">
                          <a:solidFill>
                            <a:schemeClr val="bg2"/>
                          </a:solidFill>
                        </a:rPr>
                        <a:t>Window</a:t>
                      </a:r>
                    </a:p>
                  </a:txBody>
                  <a:tcPr anchor="ctr"/>
                </a:tc>
                <a:tc>
                  <a:txBody>
                    <a:bodyPr/>
                    <a:lstStyle/>
                    <a:p>
                      <a:r>
                        <a:rPr lang="en-US" sz="1800" b="0" i="1" u="none" strike="noStrike" kern="1200" baseline="0" dirty="0">
                          <a:solidFill>
                            <a:schemeClr val="bg2"/>
                          </a:solidFill>
                          <a:latin typeface="+mn-lt"/>
                          <a:ea typeface="+mn-ea"/>
                          <a:cs typeface="+mn-cs"/>
                        </a:rPr>
                        <a:t>A window function performs a calculation across a set of rows that are related to the current row</a:t>
                      </a:r>
                      <a:r>
                        <a:rPr lang="en-US" sz="1800" b="0" i="0" u="none" strike="noStrike" kern="1200" baseline="0" dirty="0">
                          <a:solidFill>
                            <a:schemeClr val="bg2"/>
                          </a:solidFill>
                          <a:latin typeface="+mn-lt"/>
                          <a:ea typeface="+mn-ea"/>
                          <a:cs typeface="+mn-cs"/>
                        </a:rPr>
                        <a:t>. The window functions include </a:t>
                      </a:r>
                      <a:r>
                        <a:rPr lang="en-US" sz="1800" b="1" i="0" u="none" strike="noStrike" kern="1200" baseline="0" dirty="0" err="1">
                          <a:solidFill>
                            <a:schemeClr val="bg2"/>
                          </a:solidFill>
                          <a:latin typeface="+mn-lt"/>
                          <a:ea typeface="+mn-ea"/>
                          <a:cs typeface="+mn-cs"/>
                        </a:rPr>
                        <a:t>cumeDist</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denseRank</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lag</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lead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ntile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percentRank</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rank</a:t>
                      </a:r>
                      <a:r>
                        <a:rPr lang="en-US" sz="1800" b="1" i="1" u="none" strike="noStrike" kern="1200" baseline="0" dirty="0">
                          <a:solidFill>
                            <a:schemeClr val="bg2"/>
                          </a:solidFill>
                          <a:latin typeface="+mn-lt"/>
                          <a:ea typeface="+mn-ea"/>
                          <a:cs typeface="+mn-cs"/>
                        </a:rPr>
                        <a:t> </a:t>
                      </a:r>
                      <a:r>
                        <a:rPr lang="en-US" sz="1800" b="0" i="1" u="none" strike="noStrike" kern="1200" baseline="0" dirty="0">
                          <a:solidFill>
                            <a:schemeClr val="bg2"/>
                          </a:solidFill>
                          <a:latin typeface="+mn-lt"/>
                          <a:ea typeface="+mn-ea"/>
                          <a:cs typeface="+mn-cs"/>
                        </a:rPr>
                        <a:t>and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rowNumber</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47145807"/>
                  </a:ext>
                </a:extLst>
              </a:tr>
            </a:tbl>
          </a:graphicData>
        </a:graphic>
      </p:graphicFrame>
    </p:spTree>
    <p:extLst>
      <p:ext uri="{BB962C8B-B14F-4D97-AF65-F5344CB8AC3E}">
        <p14:creationId xmlns:p14="http://schemas.microsoft.com/office/powerpoint/2010/main" val="1945449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75" y="135313"/>
            <a:ext cx="10059216" cy="905925"/>
          </a:xfrm>
        </p:spPr>
        <p:txBody>
          <a:bodyPr>
            <a:normAutofit/>
          </a:bodyPr>
          <a:lstStyle/>
          <a:p>
            <a:pPr algn="ctr"/>
            <a:r>
              <a:rPr lang="en-US" dirty="0"/>
              <a:t>Spark SQL Date/Time Functions</a:t>
            </a:r>
          </a:p>
        </p:txBody>
      </p:sp>
      <p:sp>
        <p:nvSpPr>
          <p:cNvPr id="4" name="Rectangle 3"/>
          <p:cNvSpPr/>
          <p:nvPr/>
        </p:nvSpPr>
        <p:spPr>
          <a:xfrm>
            <a:off x="683172" y="804729"/>
            <a:ext cx="10723179" cy="923330"/>
          </a:xfrm>
          <a:prstGeom prst="rect">
            <a:avLst/>
          </a:prstGeom>
        </p:spPr>
        <p:txBody>
          <a:bodyPr wrap="square">
            <a:spAutoFit/>
          </a:bodyPr>
          <a:lstStyle/>
          <a:p>
            <a:r>
              <a:rPr lang="en-US" dirty="0">
                <a:latin typeface="UtopiaStd-Regular"/>
              </a:rPr>
              <a:t>The date/time functions make it easy to process columns containing date/time values. </a:t>
            </a:r>
          </a:p>
          <a:p>
            <a:endParaRPr lang="en-US" dirty="0">
              <a:latin typeface="UtopiaStd-Regular"/>
            </a:endParaRPr>
          </a:p>
          <a:p>
            <a:r>
              <a:rPr lang="en-US" dirty="0">
                <a:latin typeface="UtopiaStd-Regular"/>
              </a:rPr>
              <a:t>These functions can be further sub-classified as follows: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4944052"/>
              </p:ext>
            </p:extLst>
          </p:nvPr>
        </p:nvGraphicFramePr>
        <p:xfrm>
          <a:off x="812799" y="2091667"/>
          <a:ext cx="10319391" cy="4622905"/>
        </p:xfrm>
        <a:graphic>
          <a:graphicData uri="http://schemas.openxmlformats.org/drawingml/2006/table">
            <a:tbl>
              <a:tblPr firstRow="1" bandRow="1">
                <a:tableStyleId>{5C22544A-7EE6-4342-B048-85BDC9FD1C3A}</a:tableStyleId>
              </a:tblPr>
              <a:tblGrid>
                <a:gridCol w="2198712">
                  <a:extLst>
                    <a:ext uri="{9D8B030D-6E8A-4147-A177-3AD203B41FA5}">
                      <a16:colId xmlns="" xmlns:a16="http://schemas.microsoft.com/office/drawing/2014/main" val="2960970393"/>
                    </a:ext>
                  </a:extLst>
                </a:gridCol>
                <a:gridCol w="8120679">
                  <a:extLst>
                    <a:ext uri="{9D8B030D-6E8A-4147-A177-3AD203B41FA5}">
                      <a16:colId xmlns="" xmlns:a16="http://schemas.microsoft.com/office/drawing/2014/main" val="1978288338"/>
                    </a:ext>
                  </a:extLst>
                </a:gridCol>
              </a:tblGrid>
              <a:tr h="416665">
                <a:tc>
                  <a:txBody>
                    <a:bodyPr/>
                    <a:lstStyle/>
                    <a:p>
                      <a:pPr algn="ctr"/>
                      <a:r>
                        <a:rPr lang="en-US" dirty="0"/>
                        <a:t>Category</a:t>
                      </a:r>
                    </a:p>
                  </a:txBody>
                  <a:tcPr anchor="ctr"/>
                </a:tc>
                <a:tc>
                  <a:txBody>
                    <a:bodyPr/>
                    <a:lstStyle/>
                    <a:p>
                      <a:pPr algn="ctr"/>
                      <a:r>
                        <a:rPr lang="en-US" dirty="0"/>
                        <a:t>Description</a:t>
                      </a:r>
                    </a:p>
                  </a:txBody>
                  <a:tcPr anchor="ctr"/>
                </a:tc>
                <a:extLst>
                  <a:ext uri="{0D108BD9-81ED-4DB2-BD59-A6C34878D82A}">
                    <a16:rowId xmlns="" xmlns:a16="http://schemas.microsoft.com/office/drawing/2014/main" val="1628415982"/>
                  </a:ext>
                </a:extLst>
              </a:tr>
              <a:tr h="624123">
                <a:tc>
                  <a:txBody>
                    <a:bodyPr/>
                    <a:lstStyle/>
                    <a:p>
                      <a:pPr algn="ctr"/>
                      <a:r>
                        <a:rPr lang="en-US" dirty="0">
                          <a:solidFill>
                            <a:schemeClr val="bg2"/>
                          </a:solidFill>
                        </a:rPr>
                        <a:t>Conversion</a:t>
                      </a:r>
                    </a:p>
                  </a:txBody>
                  <a:tcPr anchor="ctr"/>
                </a:tc>
                <a:tc>
                  <a:txBody>
                    <a:bodyPr/>
                    <a:lstStyle/>
                    <a:p>
                      <a:r>
                        <a:rPr lang="en-US" sz="1800" b="0" i="1" u="none" strike="noStrike" kern="1200" baseline="0" dirty="0">
                          <a:solidFill>
                            <a:schemeClr val="bg2"/>
                          </a:solidFill>
                          <a:latin typeface="+mn-lt"/>
                          <a:ea typeface="+mn-ea"/>
                          <a:cs typeface="+mn-cs"/>
                        </a:rPr>
                        <a:t>The conversion functions convert date/time values from one format to another</a:t>
                      </a:r>
                      <a:r>
                        <a:rPr lang="en-US" sz="1800" b="0" i="0" u="none" strike="noStrike" kern="1200" baseline="0" dirty="0">
                          <a:solidFill>
                            <a:schemeClr val="bg2"/>
                          </a:solidFill>
                          <a:latin typeface="+mn-lt"/>
                          <a:ea typeface="+mn-ea"/>
                          <a:cs typeface="+mn-cs"/>
                        </a:rPr>
                        <a:t>. The conversion functions include </a:t>
                      </a:r>
                      <a:r>
                        <a:rPr lang="en-US" sz="1800" b="1" i="0" u="none" strike="noStrike" kern="1200" baseline="0" dirty="0" err="1">
                          <a:solidFill>
                            <a:schemeClr val="bg2"/>
                          </a:solidFill>
                          <a:latin typeface="+mn-lt"/>
                          <a:ea typeface="+mn-ea"/>
                          <a:cs typeface="+mn-cs"/>
                        </a:rPr>
                        <a:t>unix_timestamp</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from_unixtime</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to_date</a:t>
                      </a:r>
                      <a:r>
                        <a:rPr lang="en-US" sz="1800" b="1" i="0" u="none" strike="noStrike" kern="1200" baseline="0" dirty="0">
                          <a:solidFill>
                            <a:schemeClr val="bg2"/>
                          </a:solidFill>
                          <a:latin typeface="+mn-lt"/>
                          <a:ea typeface="+mn-ea"/>
                          <a:cs typeface="+mn-cs"/>
                        </a:rPr>
                        <a:t>, quarter, day, </a:t>
                      </a:r>
                      <a:r>
                        <a:rPr lang="en-US" sz="1800" b="1" i="0" u="none" strike="noStrike" kern="1200" baseline="0" dirty="0" err="1">
                          <a:solidFill>
                            <a:schemeClr val="bg2"/>
                          </a:solidFill>
                          <a:latin typeface="+mn-lt"/>
                          <a:ea typeface="+mn-ea"/>
                          <a:cs typeface="+mn-cs"/>
                        </a:rPr>
                        <a:t>dayofyear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weekofyear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from_utc_timestamp</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to_utc_timestamp</a:t>
                      </a:r>
                      <a:r>
                        <a:rPr lang="en-US" sz="1800" b="0" i="1"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1086234432"/>
                  </a:ext>
                </a:extLst>
              </a:tr>
              <a:tr h="624123">
                <a:tc>
                  <a:txBody>
                    <a:bodyPr/>
                    <a:lstStyle/>
                    <a:p>
                      <a:pPr algn="ctr"/>
                      <a:r>
                        <a:rPr lang="en-US" dirty="0">
                          <a:solidFill>
                            <a:schemeClr val="bg2"/>
                          </a:solidFill>
                        </a:rPr>
                        <a:t>Field Extraction</a:t>
                      </a:r>
                    </a:p>
                  </a:txBody>
                  <a:tcPr anchor="ctr"/>
                </a:tc>
                <a:tc>
                  <a:txBody>
                    <a:bodyPr/>
                    <a:lstStyle/>
                    <a:p>
                      <a:r>
                        <a:rPr lang="en-US" sz="1800" b="0" i="1" u="none" strike="noStrike" kern="1200" baseline="0" dirty="0">
                          <a:solidFill>
                            <a:schemeClr val="bg2"/>
                          </a:solidFill>
                          <a:latin typeface="+mn-lt"/>
                          <a:ea typeface="+mn-ea"/>
                          <a:cs typeface="+mn-cs"/>
                        </a:rPr>
                        <a:t>The field extraction functions allow extraction of year, month, day, hour, minute, and second from a Date/Time value</a:t>
                      </a:r>
                      <a:r>
                        <a:rPr lang="en-US" sz="1800" b="0" i="0" u="none" strike="noStrike" kern="1200" baseline="0" dirty="0">
                          <a:solidFill>
                            <a:schemeClr val="bg2"/>
                          </a:solidFill>
                          <a:latin typeface="+mn-lt"/>
                          <a:ea typeface="+mn-ea"/>
                          <a:cs typeface="+mn-cs"/>
                        </a:rPr>
                        <a:t>. The field extraction functions include </a:t>
                      </a:r>
                      <a:r>
                        <a:rPr lang="en-US" sz="1800" b="1" i="0" u="none" strike="noStrike" kern="1200" baseline="0" dirty="0">
                          <a:solidFill>
                            <a:schemeClr val="bg2"/>
                          </a:solidFill>
                          <a:latin typeface="+mn-lt"/>
                          <a:ea typeface="+mn-ea"/>
                          <a:cs typeface="+mn-cs"/>
                        </a:rPr>
                        <a:t>year, quarter, month, </a:t>
                      </a:r>
                      <a:r>
                        <a:rPr lang="en-US" sz="1800" b="1" i="0" u="none" strike="noStrike" kern="1200" baseline="0" dirty="0" err="1">
                          <a:solidFill>
                            <a:schemeClr val="bg2"/>
                          </a:solidFill>
                          <a:latin typeface="+mn-lt"/>
                          <a:ea typeface="+mn-ea"/>
                          <a:cs typeface="+mn-cs"/>
                        </a:rPr>
                        <a:t>weekofyear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dayofyear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dayofmonth</a:t>
                      </a:r>
                      <a:r>
                        <a:rPr lang="en-US" sz="1800" b="1" i="0" u="none" strike="noStrike" kern="1200" baseline="0" dirty="0">
                          <a:solidFill>
                            <a:schemeClr val="bg2"/>
                          </a:solidFill>
                          <a:latin typeface="+mn-lt"/>
                          <a:ea typeface="+mn-ea"/>
                          <a:cs typeface="+mn-cs"/>
                        </a:rPr>
                        <a:t>, hour, minute </a:t>
                      </a:r>
                      <a:r>
                        <a:rPr lang="en-US" sz="1800" b="0" i="0" u="none" strike="noStrike" kern="1200" baseline="0" dirty="0">
                          <a:solidFill>
                            <a:schemeClr val="bg2"/>
                          </a:solidFill>
                          <a:latin typeface="+mn-lt"/>
                          <a:ea typeface="+mn-ea"/>
                          <a:cs typeface="+mn-cs"/>
                        </a:rPr>
                        <a:t>and</a:t>
                      </a:r>
                      <a:r>
                        <a:rPr lang="en-US" sz="1800" b="1" i="0" u="none" strike="noStrike" kern="1200" baseline="0" dirty="0">
                          <a:solidFill>
                            <a:schemeClr val="bg2"/>
                          </a:solidFill>
                          <a:latin typeface="+mn-lt"/>
                          <a:ea typeface="+mn-ea"/>
                          <a:cs typeface="+mn-cs"/>
                        </a:rPr>
                        <a:t> second</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2281614295"/>
                  </a:ext>
                </a:extLst>
              </a:tr>
              <a:tr h="480095">
                <a:tc>
                  <a:txBody>
                    <a:bodyPr/>
                    <a:lstStyle/>
                    <a:p>
                      <a:pPr algn="ctr"/>
                      <a:r>
                        <a:rPr lang="en-US" dirty="0">
                          <a:solidFill>
                            <a:schemeClr val="bg2"/>
                          </a:solidFill>
                        </a:rPr>
                        <a:t>Date Arithmetic</a:t>
                      </a:r>
                    </a:p>
                  </a:txBody>
                  <a:tcPr anchor="ctr"/>
                </a:tc>
                <a:tc>
                  <a:txBody>
                    <a:bodyPr/>
                    <a:lstStyle/>
                    <a:p>
                      <a:r>
                        <a:rPr lang="en-US" sz="1800" b="0" i="1" u="none" strike="noStrike" kern="1200" baseline="0" dirty="0">
                          <a:solidFill>
                            <a:schemeClr val="bg2"/>
                          </a:solidFill>
                          <a:latin typeface="+mn-lt"/>
                          <a:ea typeface="+mn-ea"/>
                          <a:cs typeface="+mn-cs"/>
                        </a:rPr>
                        <a:t>The arithmetic functions allow performing arithmetic operation on columns containing dates</a:t>
                      </a:r>
                      <a:r>
                        <a:rPr lang="en-US" sz="1800" b="0" i="0" u="none" strike="noStrike" kern="1200" baseline="0" dirty="0">
                          <a:solidFill>
                            <a:schemeClr val="bg2"/>
                          </a:solidFill>
                          <a:latin typeface="+mn-lt"/>
                          <a:ea typeface="+mn-ea"/>
                          <a:cs typeface="+mn-cs"/>
                        </a:rPr>
                        <a:t>. The date arithmetic functions include </a:t>
                      </a:r>
                      <a:r>
                        <a:rPr lang="en-US" sz="1800" b="1" i="0" u="none" strike="noStrike" kern="1200" baseline="0" dirty="0" err="1">
                          <a:solidFill>
                            <a:schemeClr val="bg2"/>
                          </a:solidFill>
                          <a:latin typeface="+mn-lt"/>
                          <a:ea typeface="+mn-ea"/>
                          <a:cs typeface="+mn-cs"/>
                        </a:rPr>
                        <a:t>datediff</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date_add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date_sub</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add_months</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last_day</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next_day</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months_between</a:t>
                      </a:r>
                      <a:r>
                        <a:rPr lang="en-US" sz="1800" b="0" i="1"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3595982318"/>
                  </a:ext>
                </a:extLst>
              </a:tr>
              <a:tr h="416665">
                <a:tc>
                  <a:txBody>
                    <a:bodyPr/>
                    <a:lstStyle/>
                    <a:p>
                      <a:pPr algn="ctr"/>
                      <a:r>
                        <a:rPr lang="en-US" dirty="0">
                          <a:solidFill>
                            <a:schemeClr val="bg2"/>
                          </a:solidFill>
                        </a:rPr>
                        <a:t>Miscellaneous</a:t>
                      </a:r>
                    </a:p>
                  </a:txBody>
                  <a:tcPr anchor="ctr"/>
                </a:tc>
                <a:tc>
                  <a:txBody>
                    <a:bodyPr/>
                    <a:lstStyle/>
                    <a:p>
                      <a:r>
                        <a:rPr lang="en-US" sz="1800" b="0" i="0" u="none" strike="noStrike" kern="1200" baseline="0" dirty="0">
                          <a:solidFill>
                            <a:schemeClr val="bg2"/>
                          </a:solidFill>
                          <a:latin typeface="+mn-lt"/>
                          <a:ea typeface="+mn-ea"/>
                          <a:cs typeface="+mn-cs"/>
                        </a:rPr>
                        <a:t>Spark SQL provides a few other useful date-related and time-related functions, such as </a:t>
                      </a:r>
                      <a:r>
                        <a:rPr lang="en-US" sz="1800" b="1" i="0" u="none" strike="noStrike" kern="1200" baseline="0" dirty="0" err="1">
                          <a:solidFill>
                            <a:schemeClr val="bg2"/>
                          </a:solidFill>
                          <a:latin typeface="+mn-lt"/>
                          <a:ea typeface="+mn-ea"/>
                          <a:cs typeface="+mn-cs"/>
                        </a:rPr>
                        <a:t>current_date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current_timestamp</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trunc</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date_format</a:t>
                      </a:r>
                      <a:r>
                        <a:rPr lang="en-US" sz="1800" b="0" i="1"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 xmlns:a16="http://schemas.microsoft.com/office/drawing/2014/main" val="3818008504"/>
                  </a:ext>
                </a:extLst>
              </a:tr>
            </a:tbl>
          </a:graphicData>
        </a:graphic>
      </p:graphicFrame>
    </p:spTree>
    <p:extLst>
      <p:ext uri="{BB962C8B-B14F-4D97-AF65-F5344CB8AC3E}">
        <p14:creationId xmlns:p14="http://schemas.microsoft.com/office/powerpoint/2010/main" val="1734968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3578314" y="3722564"/>
            <a:ext cx="4309242" cy="2339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7917" y="1136971"/>
            <a:ext cx="4698124" cy="233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9284" y="136818"/>
            <a:ext cx="10059216" cy="905925"/>
          </a:xfrm>
        </p:spPr>
        <p:txBody>
          <a:bodyPr/>
          <a:lstStyle/>
          <a:p>
            <a:pPr algn="ctr"/>
            <a:r>
              <a:rPr lang="en-US" dirty="0"/>
              <a:t>DataFrame Operation Overview</a:t>
            </a:r>
          </a:p>
        </p:txBody>
      </p:sp>
      <p:sp>
        <p:nvSpPr>
          <p:cNvPr id="3" name="TextBox 2"/>
          <p:cNvSpPr txBox="1"/>
          <p:nvPr/>
        </p:nvSpPr>
        <p:spPr>
          <a:xfrm>
            <a:off x="1156137" y="1181256"/>
            <a:ext cx="3741683" cy="2308324"/>
          </a:xfrm>
          <a:prstGeom prst="rect">
            <a:avLst/>
          </a:prstGeom>
          <a:noFill/>
        </p:spPr>
        <p:txBody>
          <a:bodyPr wrap="square" rtlCol="0">
            <a:spAutoFit/>
          </a:bodyPr>
          <a:lstStyle/>
          <a:p>
            <a:r>
              <a:rPr lang="en-US" dirty="0">
                <a:latin typeface="UtopiaStd-Regular"/>
              </a:rPr>
              <a:t>Data Sources</a:t>
            </a:r>
          </a:p>
          <a:p>
            <a:endParaRPr lang="en-US" dirty="0">
              <a:latin typeface="UtopiaStd-Regular"/>
            </a:endParaRPr>
          </a:p>
          <a:p>
            <a:pPr marL="742950" lvl="1" indent="-285750">
              <a:buFont typeface="Arial" panose="020B0604020202020204" pitchFamily="34" charset="0"/>
              <a:buChar char="•"/>
            </a:pPr>
            <a:r>
              <a:rPr lang="en-US" dirty="0">
                <a:latin typeface="UtopiaStd-Regular"/>
              </a:rPr>
              <a:t>XAP Data Grid</a:t>
            </a:r>
          </a:p>
          <a:p>
            <a:pPr marL="742950" lvl="1" indent="-285750">
              <a:buFont typeface="Arial" panose="020B0604020202020204" pitchFamily="34" charset="0"/>
              <a:buChar char="•"/>
            </a:pPr>
            <a:r>
              <a:rPr lang="en-US" dirty="0">
                <a:latin typeface="UtopiaStd-Regular"/>
              </a:rPr>
              <a:t>Relational data store</a:t>
            </a:r>
          </a:p>
          <a:p>
            <a:pPr marL="742950" lvl="1" indent="-285750">
              <a:buFont typeface="Arial" panose="020B0604020202020204" pitchFamily="34" charset="0"/>
              <a:buChar char="•"/>
            </a:pPr>
            <a:r>
              <a:rPr lang="en-US" dirty="0">
                <a:latin typeface="UtopiaStd-Regular"/>
              </a:rPr>
              <a:t>NoSQL data store</a:t>
            </a:r>
          </a:p>
          <a:p>
            <a:pPr marL="742950" lvl="1" indent="-285750">
              <a:buFont typeface="Arial" panose="020B0604020202020204" pitchFamily="34" charset="0"/>
              <a:buChar char="•"/>
            </a:pPr>
            <a:r>
              <a:rPr lang="en-US" dirty="0">
                <a:latin typeface="UtopiaStd-Regular"/>
              </a:rPr>
              <a:t>Parquet</a:t>
            </a:r>
          </a:p>
          <a:p>
            <a:pPr marL="742950" lvl="1" indent="-285750">
              <a:buFont typeface="Arial" panose="020B0604020202020204" pitchFamily="34" charset="0"/>
              <a:buChar char="•"/>
            </a:pPr>
            <a:r>
              <a:rPr lang="en-US" dirty="0">
                <a:latin typeface="UtopiaStd-Regular"/>
              </a:rPr>
              <a:t>JSON</a:t>
            </a:r>
          </a:p>
          <a:p>
            <a:pPr marL="742950" lvl="1" indent="-285750">
              <a:buFont typeface="Arial" panose="020B0604020202020204" pitchFamily="34" charset="0"/>
              <a:buChar char="•"/>
            </a:pPr>
            <a:r>
              <a:rPr lang="en-US" dirty="0">
                <a:latin typeface="UtopiaStd-Regular"/>
              </a:rPr>
              <a:t>CSV</a:t>
            </a:r>
            <a:endParaRPr lang="en-US" dirty="0"/>
          </a:p>
        </p:txBody>
      </p:sp>
      <p:sp>
        <p:nvSpPr>
          <p:cNvPr id="5" name="TextBox 4"/>
          <p:cNvSpPr txBox="1"/>
          <p:nvPr/>
        </p:nvSpPr>
        <p:spPr>
          <a:xfrm>
            <a:off x="3922636" y="3999589"/>
            <a:ext cx="3620598" cy="1477328"/>
          </a:xfrm>
          <a:prstGeom prst="rect">
            <a:avLst/>
          </a:prstGeom>
          <a:noFill/>
        </p:spPr>
        <p:txBody>
          <a:bodyPr wrap="square" rtlCol="0">
            <a:spAutoFit/>
          </a:bodyPr>
          <a:lstStyle/>
          <a:p>
            <a:r>
              <a:rPr lang="en-US" dirty="0"/>
              <a:t>Query Mechanisms</a:t>
            </a:r>
          </a:p>
          <a:p>
            <a:endParaRPr lang="en-US" dirty="0"/>
          </a:p>
          <a:p>
            <a:pPr marL="285750" indent="-285750">
              <a:buFont typeface="Arial" panose="020B0604020202020204" pitchFamily="34" charset="0"/>
              <a:buChar char="•"/>
            </a:pPr>
            <a:r>
              <a:rPr lang="en-US" dirty="0"/>
              <a:t>SQL</a:t>
            </a:r>
          </a:p>
          <a:p>
            <a:pPr marL="285750" indent="-285750">
              <a:buFont typeface="Arial" panose="020B0604020202020204" pitchFamily="34" charset="0"/>
              <a:buChar char="•"/>
            </a:pPr>
            <a:r>
              <a:rPr lang="en-US" dirty="0"/>
              <a:t>HiveQL</a:t>
            </a:r>
          </a:p>
          <a:p>
            <a:pPr marL="285750" indent="-285750">
              <a:buFont typeface="Arial" panose="020B0604020202020204" pitchFamily="34" charset="0"/>
              <a:buChar char="•"/>
            </a:pPr>
            <a:r>
              <a:rPr lang="en-US" dirty="0"/>
              <a:t>Language Integrated Queries</a:t>
            </a:r>
          </a:p>
        </p:txBody>
      </p:sp>
      <p:sp>
        <p:nvSpPr>
          <p:cNvPr id="9" name="Rectangle 8">
            <a:extLst>
              <a:ext uri="{FF2B5EF4-FFF2-40B4-BE49-F238E27FC236}">
                <a16:creationId xmlns="" xmlns:a16="http://schemas.microsoft.com/office/drawing/2014/main" id="{10EB9B14-4CAF-45DF-9FD1-B54389F34D16}"/>
              </a:ext>
            </a:extLst>
          </p:cNvPr>
          <p:cNvSpPr/>
          <p:nvPr/>
        </p:nvSpPr>
        <p:spPr>
          <a:xfrm>
            <a:off x="6048892" y="1137751"/>
            <a:ext cx="4698124" cy="233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604A4AB2-DBA6-41D6-8989-BC80BE7F783E}"/>
              </a:ext>
            </a:extLst>
          </p:cNvPr>
          <p:cNvSpPr txBox="1"/>
          <p:nvPr/>
        </p:nvSpPr>
        <p:spPr>
          <a:xfrm>
            <a:off x="6527112" y="1182036"/>
            <a:ext cx="3741683" cy="2308324"/>
          </a:xfrm>
          <a:prstGeom prst="rect">
            <a:avLst/>
          </a:prstGeom>
          <a:noFill/>
        </p:spPr>
        <p:txBody>
          <a:bodyPr wrap="square" rtlCol="0">
            <a:spAutoFit/>
          </a:bodyPr>
          <a:lstStyle/>
          <a:p>
            <a:r>
              <a:rPr lang="en-US" dirty="0">
                <a:latin typeface="UtopiaStd-Regular"/>
              </a:rPr>
              <a:t>Data Sinks</a:t>
            </a:r>
          </a:p>
          <a:p>
            <a:endParaRPr lang="en-US" dirty="0">
              <a:latin typeface="UtopiaStd-Regular"/>
            </a:endParaRPr>
          </a:p>
          <a:p>
            <a:pPr marL="742950" lvl="1" indent="-285750">
              <a:buFont typeface="Arial" panose="020B0604020202020204" pitchFamily="34" charset="0"/>
              <a:buChar char="•"/>
            </a:pPr>
            <a:r>
              <a:rPr lang="en-US" dirty="0">
                <a:latin typeface="UtopiaStd-Regular"/>
              </a:rPr>
              <a:t>XAP Data Grid</a:t>
            </a:r>
          </a:p>
          <a:p>
            <a:pPr marL="742950" lvl="1" indent="-285750">
              <a:buFont typeface="Arial" panose="020B0604020202020204" pitchFamily="34" charset="0"/>
              <a:buChar char="•"/>
            </a:pPr>
            <a:r>
              <a:rPr lang="en-US" dirty="0">
                <a:latin typeface="UtopiaStd-Regular"/>
              </a:rPr>
              <a:t>Relational data store</a:t>
            </a:r>
          </a:p>
          <a:p>
            <a:pPr marL="742950" lvl="1" indent="-285750">
              <a:buFont typeface="Arial" panose="020B0604020202020204" pitchFamily="34" charset="0"/>
              <a:buChar char="•"/>
            </a:pPr>
            <a:r>
              <a:rPr lang="en-US" dirty="0">
                <a:latin typeface="UtopiaStd-Regular"/>
              </a:rPr>
              <a:t>NoSQL data store</a:t>
            </a:r>
          </a:p>
          <a:p>
            <a:pPr marL="742950" lvl="1" indent="-285750">
              <a:buFont typeface="Arial" panose="020B0604020202020204" pitchFamily="34" charset="0"/>
              <a:buChar char="•"/>
            </a:pPr>
            <a:r>
              <a:rPr lang="en-US" dirty="0">
                <a:latin typeface="UtopiaStd-Regular"/>
              </a:rPr>
              <a:t>Parquet</a:t>
            </a:r>
          </a:p>
          <a:p>
            <a:pPr marL="742950" lvl="1" indent="-285750">
              <a:buFont typeface="Arial" panose="020B0604020202020204" pitchFamily="34" charset="0"/>
              <a:buChar char="•"/>
            </a:pPr>
            <a:r>
              <a:rPr lang="en-US" dirty="0">
                <a:latin typeface="UtopiaStd-Regular"/>
              </a:rPr>
              <a:t>JSON</a:t>
            </a:r>
          </a:p>
          <a:p>
            <a:pPr marL="742950" lvl="1" indent="-285750">
              <a:buFont typeface="Arial" panose="020B0604020202020204" pitchFamily="34" charset="0"/>
              <a:buChar char="•"/>
            </a:pPr>
            <a:r>
              <a:rPr lang="en-US" dirty="0">
                <a:latin typeface="UtopiaStd-Regular"/>
              </a:rPr>
              <a:t>CSV</a:t>
            </a:r>
            <a:endParaRPr lang="en-US" dirty="0"/>
          </a:p>
        </p:txBody>
      </p:sp>
    </p:spTree>
    <p:extLst>
      <p:ext uri="{BB962C8B-B14F-4D97-AF65-F5344CB8AC3E}">
        <p14:creationId xmlns:p14="http://schemas.microsoft.com/office/powerpoint/2010/main" val="2075819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798702" y="1494755"/>
            <a:ext cx="10063516" cy="2894202"/>
          </a:xfrm>
          <a:prstGeom prst="rect">
            <a:avLst/>
          </a:prstGeom>
        </p:spPr>
        <p:txBody>
          <a:bodyPr>
            <a:normAutofit fontScale="70000" lnSpcReduction="20000"/>
          </a:bodyPr>
          <a:lstStyle/>
          <a:p>
            <a:r>
              <a:rPr lang="en-US" dirty="0"/>
              <a:t>Reduced disk I/O</a:t>
            </a:r>
          </a:p>
          <a:p>
            <a:pPr marL="0" lvl="1" indent="0">
              <a:spcBef>
                <a:spcPts val="1000"/>
              </a:spcBef>
              <a:buNone/>
            </a:pPr>
            <a:r>
              <a:rPr lang="en-US" sz="1800" i="1" dirty="0"/>
              <a:t>Structured API reduces disk I/O wherever possible</a:t>
            </a:r>
            <a:r>
              <a:rPr lang="en-US" sz="1800" dirty="0"/>
              <a:t>. For example, depending on the data source, it can skip non-required partitions, rows, or columns while reading data.</a:t>
            </a:r>
          </a:p>
          <a:p>
            <a:r>
              <a:rPr lang="en-US" dirty="0"/>
              <a:t>In-Memory Columnar Caching</a:t>
            </a:r>
          </a:p>
          <a:p>
            <a:pPr marL="0" indent="0">
              <a:buNone/>
            </a:pPr>
            <a:r>
              <a:rPr lang="en-US" sz="1800" i="1" dirty="0"/>
              <a:t>Structured API allows an application to cache data in an in-memory columnar format from any data source</a:t>
            </a:r>
            <a:r>
              <a:rPr lang="en-US" sz="1800" dirty="0"/>
              <a:t>. For example, we can use Spark SQL to cache a CSV or Avro file in memory in a columnar format.</a:t>
            </a:r>
          </a:p>
          <a:p>
            <a:r>
              <a:rPr lang="en-US" dirty="0"/>
              <a:t>Predicate Pushdown</a:t>
            </a:r>
          </a:p>
          <a:p>
            <a:pPr marL="0" indent="0">
              <a:buNone/>
            </a:pPr>
            <a:r>
              <a:rPr lang="en-US" sz="1800" i="1" dirty="0"/>
              <a:t>Structured API also reduces disk I/O by using predicate pushdowns if a data source supports it</a:t>
            </a:r>
            <a:r>
              <a:rPr lang="en-US" sz="1800" dirty="0"/>
              <a:t>. For example, if we read data from a relational database using Spark SQL and then apply some filtering operation to it, Spark SQL will push the filtering operation to the database.</a:t>
            </a:r>
          </a:p>
          <a:p>
            <a:r>
              <a:rPr lang="en-US" dirty="0"/>
              <a:t>Query Optimization</a:t>
            </a:r>
          </a:p>
          <a:p>
            <a:pPr marL="0" indent="0">
              <a:buNone/>
            </a:pPr>
            <a:r>
              <a:rPr lang="en-US" sz="1800" i="1" dirty="0"/>
              <a:t>Structured API optimizes a query before executing it</a:t>
            </a:r>
            <a:r>
              <a:rPr lang="en-US" sz="1800" dirty="0"/>
              <a:t>. It generates an optimized physical query plan when a query is given to it for execution. It comes with a query optimizer called Catalyst, which supports both rule and cost based optimizations. It can even optimize across functions.</a:t>
            </a:r>
          </a:p>
        </p:txBody>
      </p:sp>
      <p:sp>
        <p:nvSpPr>
          <p:cNvPr id="2" name="Title 1"/>
          <p:cNvSpPr>
            <a:spLocks noGrp="1"/>
          </p:cNvSpPr>
          <p:nvPr>
            <p:ph type="title"/>
          </p:nvPr>
        </p:nvSpPr>
        <p:spPr>
          <a:xfrm>
            <a:off x="895175" y="125863"/>
            <a:ext cx="10059216" cy="905925"/>
          </a:xfrm>
        </p:spPr>
        <p:txBody>
          <a:bodyPr/>
          <a:lstStyle/>
          <a:p>
            <a:pPr algn="ctr"/>
            <a:r>
              <a:rPr lang="en-US" dirty="0"/>
              <a:t>Structured API Advantages</a:t>
            </a:r>
          </a:p>
        </p:txBody>
      </p:sp>
    </p:spTree>
    <p:extLst>
      <p:ext uri="{BB962C8B-B14F-4D97-AF65-F5344CB8AC3E}">
        <p14:creationId xmlns:p14="http://schemas.microsoft.com/office/powerpoint/2010/main" val="76916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887" y="138563"/>
            <a:ext cx="10059216" cy="905925"/>
          </a:xfrm>
        </p:spPr>
        <p:txBody>
          <a:bodyPr/>
          <a:lstStyle/>
          <a:p>
            <a:pPr algn="ctr"/>
            <a:r>
              <a:rPr lang="en-US" dirty="0" err="1"/>
              <a:t>SparkSession</a:t>
            </a:r>
            <a:endParaRPr lang="en-US" dirty="0"/>
          </a:p>
        </p:txBody>
      </p:sp>
      <p:sp>
        <p:nvSpPr>
          <p:cNvPr id="4" name="TextBox 3">
            <a:extLst>
              <a:ext uri="{FF2B5EF4-FFF2-40B4-BE49-F238E27FC236}">
                <a16:creationId xmlns="" xmlns:a16="http://schemas.microsoft.com/office/drawing/2014/main" id="{D1607BFC-CF6B-4DA9-8D9A-FE712549AAE1}"/>
              </a:ext>
            </a:extLst>
          </p:cNvPr>
          <p:cNvSpPr txBox="1"/>
          <p:nvPr/>
        </p:nvSpPr>
        <p:spPr>
          <a:xfrm>
            <a:off x="965887" y="1371600"/>
            <a:ext cx="9845040" cy="3693319"/>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SparkSession</a:t>
            </a:r>
            <a:r>
              <a:rPr lang="en-US" sz="2400" dirty="0"/>
              <a:t> is the main entry point into the Spark Structured API</a:t>
            </a:r>
          </a:p>
          <a:p>
            <a:endParaRPr lang="en-US" sz="2400" dirty="0"/>
          </a:p>
          <a:p>
            <a:pPr marL="285750" indent="-285750">
              <a:buFont typeface="Arial" panose="020B0604020202020204" pitchFamily="34" charset="0"/>
              <a:buChar char="•"/>
            </a:pPr>
            <a:r>
              <a:rPr lang="en-US" sz="2400" dirty="0"/>
              <a:t>A Structured API application must create an instance of the </a:t>
            </a:r>
            <a:r>
              <a:rPr lang="en-US" sz="2400" b="1" dirty="0" err="1"/>
              <a:t>SparkSession</a:t>
            </a:r>
            <a:r>
              <a:rPr lang="en-US" sz="2400" dirty="0"/>
              <a:t/>
            </a:r>
            <a:br>
              <a:rPr lang="en-US" sz="2400" dirty="0"/>
            </a:br>
            <a:r>
              <a:rPr lang="en-US" sz="2400" dirty="0"/>
              <a:t>class.</a:t>
            </a:r>
          </a:p>
          <a:p>
            <a:endParaRPr lang="en-US" sz="2400" dirty="0"/>
          </a:p>
          <a:p>
            <a:pPr marL="285750" indent="-285750">
              <a:buFont typeface="Arial" panose="020B0604020202020204" pitchFamily="34" charset="0"/>
              <a:buChar char="•"/>
            </a:pPr>
            <a:r>
              <a:rPr lang="en-US" sz="2400" b="1" dirty="0" err="1"/>
              <a:t>SparkSession</a:t>
            </a:r>
            <a:r>
              <a:rPr lang="en-US" sz="2400" dirty="0"/>
              <a:t> is required to create instances of the other classes provided by the Structured API</a:t>
            </a:r>
          </a:p>
          <a:p>
            <a:endParaRPr lang="en-US" sz="2400" dirty="0"/>
          </a:p>
          <a:p>
            <a:pPr marL="285750" indent="-285750">
              <a:buFont typeface="Arial" panose="020B0604020202020204" pitchFamily="34" charset="0"/>
              <a:buChar char="•"/>
            </a:pPr>
            <a:r>
              <a:rPr lang="en-US" sz="2400" b="1" dirty="0" err="1"/>
              <a:t>SparkSession</a:t>
            </a:r>
            <a:r>
              <a:rPr lang="en-US" sz="2400" dirty="0"/>
              <a:t> is required to execute SQL queries.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589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014" y="75271"/>
            <a:ext cx="10059216" cy="905925"/>
          </a:xfrm>
        </p:spPr>
        <p:txBody>
          <a:bodyPr/>
          <a:lstStyle/>
          <a:p>
            <a:pPr algn="ctr"/>
            <a:r>
              <a:rPr lang="en-US" dirty="0"/>
              <a:t>Creating an Instance of </a:t>
            </a:r>
            <a:r>
              <a:rPr lang="en-US" dirty="0" err="1"/>
              <a:t>SparkSession</a:t>
            </a:r>
            <a:endParaRPr lang="en-US" dirty="0"/>
          </a:p>
        </p:txBody>
      </p:sp>
      <p:sp>
        <p:nvSpPr>
          <p:cNvPr id="4" name="Rectangle 3"/>
          <p:cNvSpPr/>
          <p:nvPr/>
        </p:nvSpPr>
        <p:spPr>
          <a:xfrm>
            <a:off x="1030014" y="1219818"/>
            <a:ext cx="10323786" cy="707886"/>
          </a:xfrm>
          <a:prstGeom prst="rect">
            <a:avLst/>
          </a:prstGeom>
        </p:spPr>
        <p:txBody>
          <a:bodyPr wrap="square">
            <a:spAutoFit/>
          </a:bodyPr>
          <a:lstStyle/>
          <a:p>
            <a:r>
              <a:rPr lang="en-US" sz="2400" dirty="0">
                <a:latin typeface="UtopiaStd-Regular"/>
              </a:rPr>
              <a:t>An application can create an instance of the </a:t>
            </a:r>
            <a:r>
              <a:rPr lang="en-US" sz="2400" dirty="0" err="1">
                <a:latin typeface="TheSansMonoConNormal"/>
              </a:rPr>
              <a:t>SparkSession</a:t>
            </a:r>
            <a:r>
              <a:rPr lang="en-US" sz="2400" dirty="0">
                <a:latin typeface="TheSansMonoConNormal"/>
              </a:rPr>
              <a:t> </a:t>
            </a:r>
            <a:r>
              <a:rPr lang="en-US" sz="2400" dirty="0">
                <a:latin typeface="UtopiaStd-Regular"/>
              </a:rPr>
              <a:t>class as follows:</a:t>
            </a:r>
          </a:p>
          <a:p>
            <a:pPr lvl="1"/>
            <a:endParaRPr lang="en-US" sz="1600" b="1" dirty="0">
              <a:latin typeface="Courier New" panose="02070309020205020404" pitchFamily="49" charset="0"/>
              <a:cs typeface="Courier New" panose="02070309020205020404" pitchFamily="49" charset="0"/>
            </a:endParaRPr>
          </a:p>
        </p:txBody>
      </p:sp>
      <p:sp>
        <p:nvSpPr>
          <p:cNvPr id="3" name="TextBox 2"/>
          <p:cNvSpPr txBox="1"/>
          <p:nvPr/>
        </p:nvSpPr>
        <p:spPr>
          <a:xfrm>
            <a:off x="1030014" y="2619288"/>
            <a:ext cx="10779147" cy="2862322"/>
          </a:xfrm>
          <a:prstGeom prst="rect">
            <a:avLst/>
          </a:prstGeom>
          <a:noFill/>
        </p:spPr>
        <p:txBody>
          <a:bodyPr wrap="square" rtlCol="0">
            <a:spAutoFit/>
          </a:bodyPr>
          <a:lstStyle/>
          <a:p>
            <a:pPr lvl="1"/>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org.apache.spark.sql.SparkSession</a:t>
            </a:r>
            <a:endParaRPr lang="en-US" sz="2000" b="1" dirty="0">
              <a:latin typeface="Courier New" panose="02070309020205020404" pitchFamily="49" charset="0"/>
              <a:cs typeface="Courier New" panose="02070309020205020404" pitchFamily="49" charset="0"/>
            </a:endParaRPr>
          </a:p>
          <a:p>
            <a:pPr lvl="1"/>
            <a:endParaRPr lang="en-US" sz="2000" b="1" dirty="0">
              <a:latin typeface="Courier New" panose="02070309020205020404" pitchFamily="49" charset="0"/>
              <a:cs typeface="Courier New" panose="02070309020205020404" pitchFamily="49" charset="0"/>
            </a:endParaRPr>
          </a:p>
          <a:p>
            <a:pPr lvl="1"/>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 </a:t>
            </a:r>
            <a:r>
              <a:rPr lang="en-US" sz="2000" b="1" dirty="0" err="1">
                <a:latin typeface="Courier New" panose="02070309020205020404" pitchFamily="49" charset="0"/>
                <a:cs typeface="Courier New" panose="02070309020205020404" pitchFamily="49" charset="0"/>
              </a:rPr>
              <a:t>SparkSession.builder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getOrCreate</a:t>
            </a:r>
            <a:r>
              <a:rPr lang="en-US" sz="2000" b="1" dirty="0">
                <a:latin typeface="Courier New" panose="02070309020205020404" pitchFamily="49" charset="0"/>
                <a:cs typeface="Courier New" panose="02070309020205020404" pitchFamily="49" charset="0"/>
              </a:rPr>
              <a:t>()</a:t>
            </a:r>
          </a:p>
          <a:p>
            <a:pPr lvl="1"/>
            <a:endParaRPr lang="en-US" sz="2000" b="1"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 For implicit conversions like converting RDDs to DataFrames</a:t>
            </a:r>
          </a:p>
          <a:p>
            <a:pPr lvl="1"/>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spark.implicits</a:t>
            </a:r>
            <a:r>
              <a:rPr lang="en-US" sz="2000" b="1" dirty="0">
                <a:latin typeface="Courier New" panose="02070309020205020404" pitchFamily="49" charset="0"/>
                <a:cs typeface="Courier New" panose="02070309020205020404" pitchFamily="49" charset="0"/>
              </a:rPr>
              <a:t>._</a:t>
            </a:r>
          </a:p>
          <a:p>
            <a:pPr lvl="1"/>
            <a:endParaRPr lang="en-US" sz="2000" b="1"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 This is used to simplify calling Data Grid features</a:t>
            </a:r>
          </a:p>
          <a:p>
            <a:pPr lvl="1"/>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org.insightedge.spark.implicits.all</a:t>
            </a:r>
            <a:r>
              <a:rPr lang="en-US" sz="2000" b="1" dirty="0">
                <a:latin typeface="Courier New" panose="02070309020205020404" pitchFamily="49" charset="0"/>
                <a:cs typeface="Courier New" panose="02070309020205020404" pitchFamily="49" charset="0"/>
              </a:rPr>
              <a:t>._</a:t>
            </a:r>
            <a:endParaRPr lang="en-US" sz="2400" dirty="0"/>
          </a:p>
        </p:txBody>
      </p:sp>
    </p:spTree>
    <p:extLst>
      <p:ext uri="{BB962C8B-B14F-4D97-AF65-F5344CB8AC3E}">
        <p14:creationId xmlns:p14="http://schemas.microsoft.com/office/powerpoint/2010/main" val="39998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357" y="202063"/>
            <a:ext cx="10059216" cy="905925"/>
          </a:xfrm>
        </p:spPr>
        <p:txBody>
          <a:bodyPr>
            <a:normAutofit/>
          </a:bodyPr>
          <a:lstStyle/>
          <a:p>
            <a:pPr algn="ctr"/>
            <a:r>
              <a:rPr lang="en-US" dirty="0"/>
              <a:t>Structured API Application Programming Interface</a:t>
            </a:r>
          </a:p>
        </p:txBody>
      </p:sp>
      <p:sp>
        <p:nvSpPr>
          <p:cNvPr id="4" name="Rectangle 3"/>
          <p:cNvSpPr/>
          <p:nvPr/>
        </p:nvSpPr>
        <p:spPr>
          <a:xfrm>
            <a:off x="736600" y="1392972"/>
            <a:ext cx="10089930" cy="4093428"/>
          </a:xfrm>
          <a:prstGeom prst="rect">
            <a:avLst/>
          </a:prstGeom>
        </p:spPr>
        <p:txBody>
          <a:bodyPr wrap="square">
            <a:spAutoFit/>
          </a:bodyPr>
          <a:lstStyle/>
          <a:p>
            <a:r>
              <a:rPr lang="en-US" sz="2000" dirty="0">
                <a:latin typeface="UtopiaStd-Regular"/>
              </a:rPr>
              <a:t>The Structured API is accessible from multiple languages:</a:t>
            </a:r>
          </a:p>
          <a:p>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SQL</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HiveQL</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Scala</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Python</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Java</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R</a:t>
            </a:r>
            <a:endParaRPr lang="en-US" sz="2000" dirty="0"/>
          </a:p>
        </p:txBody>
      </p:sp>
    </p:spTree>
    <p:extLst>
      <p:ext uri="{BB962C8B-B14F-4D97-AF65-F5344CB8AC3E}">
        <p14:creationId xmlns:p14="http://schemas.microsoft.com/office/powerpoint/2010/main" val="172191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115122" y="2988527"/>
            <a:ext cx="2720897" cy="3077713"/>
          </a:xfrm>
        </p:spPr>
        <p:txBody>
          <a:bodyPr/>
          <a:lstStyle/>
          <a:p>
            <a:pPr marL="50800" indent="0">
              <a:buNone/>
            </a:pPr>
            <a:r>
              <a:rPr lang="en-US" dirty="0" err="1" smtClean="0">
                <a:solidFill>
                  <a:schemeClr val="bg1"/>
                </a:solidFill>
              </a:rPr>
              <a:t>DataFrame</a:t>
            </a:r>
            <a:endParaRPr lang="en-US" dirty="0">
              <a:solidFill>
                <a:schemeClr val="bg1"/>
              </a:solidFill>
            </a:endParaRPr>
          </a:p>
        </p:txBody>
      </p:sp>
    </p:spTree>
    <p:extLst>
      <p:ext uri="{BB962C8B-B14F-4D97-AF65-F5344CB8AC3E}">
        <p14:creationId xmlns:p14="http://schemas.microsoft.com/office/powerpoint/2010/main" val="1786554806"/>
      </p:ext>
    </p:extLst>
  </p:cSld>
  <p:clrMapOvr>
    <a:masterClrMapping/>
  </p:clrMapOvr>
</p:sld>
</file>

<file path=ppt/theme/theme1.xml><?xml version="1.0" encoding="utf-8"?>
<a:theme xmlns:a="http://schemas.openxmlformats.org/drawingml/2006/main" name="GigaSpaces">
  <a:themeElements>
    <a:clrScheme name="התאמה אישית 1">
      <a:dk1>
        <a:srgbClr val="FFFFFF"/>
      </a:dk1>
      <a:lt1>
        <a:srgbClr val="FFFFFF"/>
      </a:lt1>
      <a:dk2>
        <a:srgbClr val="4F4F4F"/>
      </a:dk2>
      <a:lt2>
        <a:srgbClr val="4F4F4F"/>
      </a:lt2>
      <a:accent1>
        <a:srgbClr val="006DB8"/>
      </a:accent1>
      <a:accent2>
        <a:srgbClr val="00C0F3"/>
      </a:accent2>
      <a:accent3>
        <a:srgbClr val="EC008C"/>
      </a:accent3>
      <a:accent4>
        <a:srgbClr val="F7941E"/>
      </a:accent4>
      <a:accent5>
        <a:srgbClr val="BFD730"/>
      </a:accent5>
      <a:accent6>
        <a:srgbClr val="BCBEC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18441</TotalTime>
  <Words>3197</Words>
  <Application>Microsoft Macintosh PowerPoint</Application>
  <PresentationFormat>Widescreen</PresentationFormat>
  <Paragraphs>486</Paragraphs>
  <Slides>43</Slides>
  <Notes>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Calibri</vt:lpstr>
      <vt:lpstr>Courier New</vt:lpstr>
      <vt:lpstr>LiberationSerif</vt:lpstr>
      <vt:lpstr>Rubik</vt:lpstr>
      <vt:lpstr>Rubik Light</vt:lpstr>
      <vt:lpstr>TheSansMonoConNormal</vt:lpstr>
      <vt:lpstr>UbuntuMono-Regular</vt:lpstr>
      <vt:lpstr>UtopiaStd-Regular</vt:lpstr>
      <vt:lpstr>Arial</vt:lpstr>
      <vt:lpstr>GigaSpaces</vt:lpstr>
      <vt:lpstr>Structured API &amp; DataFrame</vt:lpstr>
      <vt:lpstr>Module Objectives</vt:lpstr>
      <vt:lpstr>Topics</vt:lpstr>
      <vt:lpstr>Structured API Overview</vt:lpstr>
      <vt:lpstr>Structured API Advantages</vt:lpstr>
      <vt:lpstr>SparkSession</vt:lpstr>
      <vt:lpstr>Creating an Instance of SparkSession</vt:lpstr>
      <vt:lpstr>Structured API Application Programming Interface</vt:lpstr>
      <vt:lpstr>PowerPoint Presentation</vt:lpstr>
      <vt:lpstr>What is a DataFrame ?</vt:lpstr>
      <vt:lpstr>DataFrame Manipulation</vt:lpstr>
      <vt:lpstr>DataFrame Operations</vt:lpstr>
      <vt:lpstr>PowerPoint Presentation</vt:lpstr>
      <vt:lpstr>DataFrame Data Sources</vt:lpstr>
      <vt:lpstr>Schema</vt:lpstr>
      <vt:lpstr>Data Sources API – Read API Structure</vt:lpstr>
      <vt:lpstr>Data Sources API – Write API Structure</vt:lpstr>
      <vt:lpstr>Data Sources API – Save Modes</vt:lpstr>
      <vt:lpstr>Example: Creating a DataFrame (1)  </vt:lpstr>
      <vt:lpstr>Example: Creating a DataFrame (2)  </vt:lpstr>
      <vt:lpstr>Example: Creating a DataFrame (3)   </vt:lpstr>
      <vt:lpstr>Example: Creating a DataFrame (4)    </vt:lpstr>
      <vt:lpstr>Examples: Saving DataFrame to Data Source</vt:lpstr>
      <vt:lpstr>Preparing for using DataFrame with XAP </vt:lpstr>
      <vt:lpstr>Define a Case Class </vt:lpstr>
      <vt:lpstr>Creating a DataFrame from Grid</vt:lpstr>
      <vt:lpstr>Creating a DataFrame from XAP Using Scala Implicits </vt:lpstr>
      <vt:lpstr>Creating a DataFrame from XAP using SQL syntax</vt:lpstr>
      <vt:lpstr>Creating a DataFrame from XAP without imports</vt:lpstr>
      <vt:lpstr>Saving a DataFrame to XAP</vt:lpstr>
      <vt:lpstr>Saving a DataFrame to XAP</vt:lpstr>
      <vt:lpstr>Saving a DataFrame to XAP (Simplified Syntax)</vt:lpstr>
      <vt:lpstr>Saving a DataFrame to XAP (Without Imports)</vt:lpstr>
      <vt:lpstr>DataFrame and RDD</vt:lpstr>
      <vt:lpstr>DataFrame Operations</vt:lpstr>
      <vt:lpstr>Some DataFrame methods</vt:lpstr>
      <vt:lpstr>Some DataFrame query methods</vt:lpstr>
      <vt:lpstr>Some DataFrame action methods</vt:lpstr>
      <vt:lpstr>Spark SQL &amp; Built-In Functions</vt:lpstr>
      <vt:lpstr>SPARK SQL Built-In Functions</vt:lpstr>
      <vt:lpstr>Spark SQL Build-In Functions List</vt:lpstr>
      <vt:lpstr>Spark SQL Date/Time Functions</vt:lpstr>
      <vt:lpstr>DataFrame Operation Overview</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InsightEdge Training</dc:title>
  <cp:lastModifiedBy>Inbar Cisling</cp:lastModifiedBy>
  <cp:revision>57</cp:revision>
  <dcterms:modified xsi:type="dcterms:W3CDTF">2018-12-09T10:42:40Z</dcterms:modified>
</cp:coreProperties>
</file>