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56" r:id="rId5"/>
    <p:sldId id="498" r:id="rId6"/>
    <p:sldId id="492" r:id="rId7"/>
    <p:sldId id="483" r:id="rId8"/>
    <p:sldId id="485" r:id="rId9"/>
    <p:sldId id="486" r:id="rId10"/>
    <p:sldId id="481" r:id="rId11"/>
    <p:sldId id="484" r:id="rId12"/>
    <p:sldId id="495" r:id="rId13"/>
    <p:sldId id="499" r:id="rId14"/>
    <p:sldId id="491" r:id="rId15"/>
    <p:sldId id="493" r:id="rId16"/>
    <p:sldId id="497" r:id="rId17"/>
    <p:sldId id="489" r:id="rId18"/>
    <p:sldId id="494" r:id="rId19"/>
    <p:sldId id="488" r:id="rId20"/>
    <p:sldId id="496" r:id="rId21"/>
    <p:sldId id="487" r:id="rId22"/>
    <p:sldId id="490" r:id="rId23"/>
    <p:sldId id="3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ron Parasol" initials="YP" lastIdx="21" clrIdx="0"/>
  <p:cmAuthor id="1" name="Uri Cohen" initials="UC" lastIdx="1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670C6"/>
    <a:srgbClr val="E67F18"/>
    <a:srgbClr val="26424E"/>
    <a:srgbClr val="5E6E7E"/>
    <a:srgbClr val="00B6FF"/>
    <a:srgbClr val="FF8A00"/>
    <a:srgbClr val="464646"/>
    <a:srgbClr val="CD0004"/>
    <a:srgbClr val="5E6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 autoAdjust="0"/>
    <p:restoredTop sz="86331" autoAdjust="0"/>
  </p:normalViewPr>
  <p:slideViewPr>
    <p:cSldViewPr>
      <p:cViewPr varScale="1">
        <p:scale>
          <a:sx n="79" d="100"/>
          <a:sy n="79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7ADE1-D54F-4123-A8F3-6D9A43218AC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24A5-C99B-47FE-9E78-F0CFD41AC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224A5-C99B-47FE-9E78-F0CFD41ACA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B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724400"/>
            <a:ext cx="6400800" cy="9144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2011 GigaSpaces.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</a:t>
            </a:r>
            <a:r>
              <a:rPr lang="en-US" smtClean="0"/>
              <a:t>2011 GigaSpaces. </a:t>
            </a:r>
            <a:r>
              <a:rPr lang="en-US" dirty="0" smtClean="0"/>
              <a:t>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</a:t>
            </a:r>
            <a:r>
              <a:rPr lang="en-US" smtClean="0"/>
              <a:t>2011 GigaSpaces. </a:t>
            </a:r>
            <a:r>
              <a:rPr lang="en-US" dirty="0" smtClean="0"/>
              <a:t>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</a:t>
            </a:r>
            <a:r>
              <a:rPr lang="en-US" smtClean="0"/>
              <a:t>2011 GigaSpaces. </a:t>
            </a:r>
            <a:r>
              <a:rPr lang="en-US" dirty="0" smtClean="0"/>
              <a:t>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 sz="2000">
                <a:solidFill>
                  <a:schemeClr val="accent6"/>
                </a:solidFill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® Copyright 2011 GigaSpaces.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2pPr>
              <a:buFont typeface="Wingdings" pitchFamily="2" charset="2"/>
              <a:buChar char="§"/>
              <a:defRPr sz="2000">
                <a:solidFill>
                  <a:schemeClr val="accent6"/>
                </a:solidFill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niB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24400"/>
            <a:ext cx="7772400" cy="1044575"/>
          </a:xfrm>
        </p:spPr>
        <p:txBody>
          <a:bodyPr anchor="t"/>
          <a:lstStyle>
            <a:lvl1pPr algn="ctr">
              <a:defRPr sz="4000" b="1"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13188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2011 GigaSpaces.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2011 GigaSpaces.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6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® Copyright 2011 GigaSpaces.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416675"/>
            <a:ext cx="4648200" cy="365125"/>
          </a:xfrm>
        </p:spPr>
        <p:txBody>
          <a:bodyPr/>
          <a:lstStyle/>
          <a:p>
            <a:r>
              <a:rPr lang="en-US" dirty="0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4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eneralBG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8426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spcBef>
                <a:spcPct val="50000"/>
              </a:spcBef>
            </a:pPr>
            <a:r>
              <a:rPr lang="en-US" smtClean="0"/>
              <a:t>® Copyright 2011 Gigaspaces Ltd. All Rights Reserved</a:t>
            </a:r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1BECDA0-194B-4394-9358-FB7F8F3566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lang="en-US" sz="24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kern="1200" dirty="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gaspaces.com/wiki/display/XAP8/Elastic+Processing+Un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686800" cy="1470025"/>
          </a:xfrm>
        </p:spPr>
        <p:txBody>
          <a:bodyPr/>
          <a:lstStyle/>
          <a:p>
            <a:r>
              <a:rPr lang="en-US" b="1" dirty="0" smtClean="0"/>
              <a:t>Trading Settlement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248400" y="5715000"/>
            <a:ext cx="2438400" cy="457200"/>
          </a:xfrm>
        </p:spPr>
        <p:txBody>
          <a:bodyPr/>
          <a:lstStyle/>
          <a:p>
            <a:r>
              <a:rPr lang="en-US" dirty="0" smtClean="0"/>
              <a:t>November 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public interface </a:t>
            </a:r>
            <a:r>
              <a:rPr lang="en-US" i="1" dirty="0" err="1"/>
              <a:t>SettlementAppDAO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MatchedDeal</a:t>
            </a:r>
            <a:r>
              <a:rPr lang="en-US" i="1" dirty="0"/>
              <a:t>[] </a:t>
            </a:r>
            <a:r>
              <a:rPr lang="en-US" i="1" dirty="0" err="1"/>
              <a:t>getMatchedDeals</a:t>
            </a:r>
            <a:r>
              <a:rPr lang="en-US" i="1" dirty="0"/>
              <a:t>(String entity);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MatchedDeal</a:t>
            </a:r>
            <a:r>
              <a:rPr lang="en-US" i="1" dirty="0"/>
              <a:t>[] </a:t>
            </a:r>
            <a:r>
              <a:rPr lang="en-US" i="1" dirty="0" err="1"/>
              <a:t>getMatchedDeals</a:t>
            </a:r>
            <a:r>
              <a:rPr lang="en-US" i="1" dirty="0"/>
              <a:t>(String entity, String counterparty);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Trade[] </a:t>
            </a:r>
            <a:r>
              <a:rPr lang="en-US" i="1" dirty="0" err="1"/>
              <a:t>getTrades</a:t>
            </a:r>
            <a:r>
              <a:rPr lang="en-US" i="1" dirty="0"/>
              <a:t>(String entity, String counterparty);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SpaceDocument</a:t>
            </a:r>
            <a:r>
              <a:rPr lang="en-US" i="1" dirty="0"/>
              <a:t> </a:t>
            </a:r>
            <a:r>
              <a:rPr lang="en-US" i="1" dirty="0" err="1"/>
              <a:t>saveDocument</a:t>
            </a:r>
            <a:r>
              <a:rPr lang="en-US" i="1" dirty="0"/>
              <a:t>(</a:t>
            </a:r>
            <a:r>
              <a:rPr lang="en-US" i="1" dirty="0" err="1"/>
              <a:t>SpaceDocument</a:t>
            </a:r>
            <a:r>
              <a:rPr lang="en-US" i="1" dirty="0"/>
              <a:t> document);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r>
              <a:rPr lang="en-US" i="1" dirty="0"/>
              <a:t>	Trade </a:t>
            </a:r>
            <a:r>
              <a:rPr lang="en-US" i="1" dirty="0" err="1"/>
              <a:t>saveTrade</a:t>
            </a:r>
            <a:r>
              <a:rPr lang="en-US" i="1" dirty="0"/>
              <a:t>(Trade trade);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Trade[] </a:t>
            </a:r>
            <a:r>
              <a:rPr lang="en-US" i="1" dirty="0" err="1"/>
              <a:t>getCounterpartyTrades</a:t>
            </a:r>
            <a:r>
              <a:rPr lang="en-US" i="1" dirty="0"/>
              <a:t>(String entity, String counterparty);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void </a:t>
            </a:r>
            <a:r>
              <a:rPr lang="en-US" i="1" dirty="0" err="1"/>
              <a:t>clearUnmatchedTrades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Settlement App 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5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When number of matched deals = 50, memory capacity is increased:</a:t>
            </a:r>
          </a:p>
          <a:p>
            <a:pPr lvl="1"/>
            <a:r>
              <a:rPr lang="en-US" dirty="0" smtClean="0"/>
              <a:t>Specify memory increase through admin API</a:t>
            </a:r>
          </a:p>
          <a:p>
            <a:pPr lvl="1"/>
            <a:r>
              <a:rPr lang="en-US" dirty="0" smtClean="0"/>
              <a:t>XAP automatically provisions new processing containers and rebalances processing units</a:t>
            </a:r>
          </a:p>
          <a:p>
            <a:r>
              <a:rPr lang="en-US" dirty="0" smtClean="0"/>
              <a:t>Scaling down is the reverse process</a:t>
            </a:r>
          </a:p>
          <a:p>
            <a:r>
              <a:rPr lang="en-US" dirty="0"/>
              <a:t>For more info: </a:t>
            </a:r>
            <a:r>
              <a:rPr lang="en-US" dirty="0">
                <a:hlinkClick r:id="rId3"/>
              </a:rPr>
              <a:t>http://www.gigaspaces.com/wiki/display/XAP8/Elastic+Processing+Unit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57026"/>
            <a:ext cx="8229600" cy="585974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Elastic Processing Unit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496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@</a:t>
            </a:r>
            <a:r>
              <a:rPr lang="en-US" i="1" dirty="0" err="1"/>
              <a:t>SpaceClass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public class Trade implements </a:t>
            </a:r>
            <a:r>
              <a:rPr lang="en-US" i="1" dirty="0" err="1"/>
              <a:t>Serializable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 smtClean="0"/>
              <a:t>…</a:t>
            </a:r>
          </a:p>
          <a:p>
            <a:pPr marL="0" indent="0">
              <a:buNone/>
            </a:pPr>
            <a:r>
              <a:rPr lang="en-US" i="1" dirty="0" smtClean="0"/>
              <a:t>@</a:t>
            </a:r>
            <a:r>
              <a:rPr lang="en-US" i="1" dirty="0" err="1"/>
              <a:t>SpaceRouting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public String </a:t>
            </a:r>
            <a:r>
              <a:rPr lang="en-US" i="1" dirty="0" err="1"/>
              <a:t>getRouting</a:t>
            </a:r>
            <a:r>
              <a:rPr lang="en-US" i="1" dirty="0"/>
              <a:t>() {</a:t>
            </a:r>
          </a:p>
          <a:p>
            <a:pPr marL="0" indent="0">
              <a:buNone/>
            </a:pPr>
            <a:r>
              <a:rPr lang="en-US" i="1" dirty="0"/>
              <a:t>	if (</a:t>
            </a:r>
            <a:r>
              <a:rPr lang="en-US" i="1" dirty="0" err="1"/>
              <a:t>tradingParty</a:t>
            </a:r>
            <a:r>
              <a:rPr lang="en-US" i="1" dirty="0"/>
              <a:t> == null) {</a:t>
            </a:r>
          </a:p>
          <a:p>
            <a:pPr marL="0" indent="0">
              <a:buNone/>
            </a:pPr>
            <a:r>
              <a:rPr lang="en-US" i="1" dirty="0"/>
              <a:t>		return null;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	String[] entities = new String[] {</a:t>
            </a:r>
            <a:r>
              <a:rPr lang="en-US" i="1" dirty="0" err="1"/>
              <a:t>tradingParty,counterparty</a:t>
            </a:r>
            <a:r>
              <a:rPr lang="en-US" i="1" dirty="0"/>
              <a:t>};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Arrays.sort</a:t>
            </a:r>
            <a:r>
              <a:rPr lang="en-US" i="1" dirty="0"/>
              <a:t>(entities);</a:t>
            </a:r>
          </a:p>
          <a:p>
            <a:pPr marL="0" indent="0">
              <a:buNone/>
            </a:pPr>
            <a:r>
              <a:rPr lang="en-US" i="1" dirty="0"/>
              <a:t>	routing = entities[0] + "-" + entities[1];</a:t>
            </a:r>
          </a:p>
          <a:p>
            <a:pPr marL="0" indent="0">
              <a:buNone/>
            </a:pPr>
            <a:r>
              <a:rPr lang="en-US" i="1" dirty="0"/>
              <a:t>	return routing;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Field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err="1"/>
              <a:t>pu</a:t>
            </a:r>
            <a:r>
              <a:rPr lang="en-US" sz="1800" i="1" dirty="0"/>
              <a:t> = </a:t>
            </a:r>
            <a:r>
              <a:rPr lang="en-US" sz="1800" i="1" dirty="0" err="1"/>
              <a:t>gsm.deploy</a:t>
            </a:r>
            <a:r>
              <a:rPr lang="en-US" sz="1800" i="1" dirty="0"/>
              <a:t>(new </a:t>
            </a:r>
            <a:r>
              <a:rPr lang="en-US" sz="1800" i="1" dirty="0" err="1"/>
              <a:t>ElasticStatefulProcessingUnitDeployment</a:t>
            </a:r>
            <a:r>
              <a:rPr lang="en-US" sz="1800" i="1" dirty="0"/>
              <a:t>(</a:t>
            </a:r>
            <a:r>
              <a:rPr lang="en-US" sz="1800" i="1" dirty="0" err="1"/>
              <a:t>archiveFile</a:t>
            </a:r>
            <a:r>
              <a:rPr lang="en-US" sz="1800" i="1" dirty="0"/>
              <a:t>)</a:t>
            </a:r>
          </a:p>
          <a:p>
            <a:pPr marL="0" indent="0">
              <a:buNone/>
            </a:pPr>
            <a:r>
              <a:rPr lang="en-US" sz="1800" i="1" dirty="0"/>
              <a:t> .</a:t>
            </a:r>
            <a:r>
              <a:rPr lang="en-US" sz="1800" i="1" dirty="0" err="1"/>
              <a:t>singleMachineDeployment</a:t>
            </a:r>
            <a:r>
              <a:rPr lang="en-US" sz="1800" i="1" dirty="0"/>
              <a:t>()</a:t>
            </a:r>
          </a:p>
          <a:p>
            <a:pPr marL="0" indent="0">
              <a:buNone/>
            </a:pPr>
            <a:r>
              <a:rPr lang="en-US" sz="1800" i="1" dirty="0"/>
              <a:t> .</a:t>
            </a:r>
            <a:r>
              <a:rPr lang="en-US" sz="1800" i="1" dirty="0" err="1"/>
              <a:t>memoryCapacityPerContainer</a:t>
            </a:r>
            <a:r>
              <a:rPr lang="en-US" sz="1800" i="1" dirty="0"/>
              <a:t>(</a:t>
            </a:r>
            <a:r>
              <a:rPr lang="en-US" sz="1800" i="1" dirty="0" err="1"/>
              <a:t>CONTAINER_MEMORY_CAPACITY_MB,MemoryUnit.MEGABYTES</a:t>
            </a:r>
            <a:r>
              <a:rPr lang="en-US" sz="1800" i="1" dirty="0"/>
              <a:t>)</a:t>
            </a:r>
          </a:p>
          <a:p>
            <a:pPr marL="0" indent="0">
              <a:buNone/>
            </a:pPr>
            <a:r>
              <a:rPr lang="en-US" sz="1800" i="1" dirty="0"/>
              <a:t> .</a:t>
            </a:r>
            <a:r>
              <a:rPr lang="en-US" sz="1800" i="1" dirty="0" err="1"/>
              <a:t>maxMemoryCapacity</a:t>
            </a:r>
            <a:r>
              <a:rPr lang="en-US" sz="1800" i="1" dirty="0"/>
              <a:t>(</a:t>
            </a:r>
            <a:r>
              <a:rPr lang="en-US" sz="1800" i="1" dirty="0" err="1"/>
              <a:t>MAX_MEMORY_CAPACITY_MB,MemoryUnit.MEGABYTES</a:t>
            </a:r>
            <a:r>
              <a:rPr lang="en-US" sz="1800" i="1" dirty="0"/>
              <a:t>)</a:t>
            </a:r>
          </a:p>
          <a:p>
            <a:pPr marL="0" indent="0">
              <a:buNone/>
            </a:pPr>
            <a:r>
              <a:rPr lang="en-US" sz="1800" i="1" dirty="0"/>
              <a:t>	//initial scale</a:t>
            </a:r>
          </a:p>
          <a:p>
            <a:pPr marL="0" indent="0">
              <a:buNone/>
            </a:pPr>
            <a:r>
              <a:rPr lang="en-US" sz="1800" i="1" dirty="0"/>
              <a:t>	.</a:t>
            </a:r>
            <a:r>
              <a:rPr lang="en-US" sz="1800" i="1" dirty="0" smtClean="0"/>
              <a:t>scale(new </a:t>
            </a:r>
            <a:r>
              <a:rPr lang="en-US" sz="1800" i="1" dirty="0" err="1"/>
              <a:t>ManualCapacityScaleConfigurer</a:t>
            </a:r>
            <a:r>
              <a:rPr lang="en-US" sz="1800" i="1" dirty="0"/>
              <a:t>().</a:t>
            </a:r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err="1"/>
              <a:t>memoryCapacity</a:t>
            </a:r>
            <a:r>
              <a:rPr lang="en-US" sz="1800" i="1" dirty="0"/>
              <a:t>(</a:t>
            </a:r>
            <a:r>
              <a:rPr lang="en-US" sz="1800" i="1" dirty="0" err="1"/>
              <a:t>INITIAL_MEMORY_CAPACITY_MB,MemoryUnit.MEGABYTES</a:t>
            </a:r>
            <a:r>
              <a:rPr lang="en-US" sz="1800" i="1" dirty="0" smtClean="0"/>
              <a:t>).create</a:t>
            </a:r>
            <a:r>
              <a:rPr lang="en-US" sz="1800" i="1" dirty="0"/>
              <a:t>())       </a:t>
            </a:r>
          </a:p>
          <a:p>
            <a:pPr marL="0" indent="0">
              <a:buNone/>
            </a:pPr>
            <a:r>
              <a:rPr lang="en-US" sz="1800" i="1" dirty="0"/>
              <a:t>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For saving matched deals</a:t>
            </a:r>
          </a:p>
          <a:p>
            <a:pPr lvl="1"/>
            <a:r>
              <a:rPr lang="en-US" dirty="0" smtClean="0"/>
              <a:t>Deal ID</a:t>
            </a:r>
          </a:p>
          <a:p>
            <a:pPr lvl="1"/>
            <a:r>
              <a:rPr lang="en-US" dirty="0" smtClean="0"/>
              <a:t>Routing string</a:t>
            </a:r>
          </a:p>
          <a:p>
            <a:pPr lvl="1"/>
            <a:r>
              <a:rPr lang="en-US" dirty="0" smtClean="0"/>
              <a:t>Buy-side party</a:t>
            </a:r>
          </a:p>
          <a:p>
            <a:pPr lvl="1"/>
            <a:r>
              <a:rPr lang="en-US" dirty="0" smtClean="0"/>
              <a:t>Sell-side party</a:t>
            </a:r>
          </a:p>
          <a:p>
            <a:pPr lvl="1"/>
            <a:r>
              <a:rPr lang="en-US" dirty="0" err="1" smtClean="0"/>
              <a:t>MatchedDeal</a:t>
            </a:r>
            <a:r>
              <a:rPr lang="en-US" dirty="0" smtClean="0"/>
              <a:t> object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826"/>
            <a:ext cx="8229600" cy="585974"/>
          </a:xfrm>
        </p:spPr>
        <p:txBody>
          <a:bodyPr/>
          <a:lstStyle/>
          <a:p>
            <a:r>
              <a:rPr lang="en-US" cap="none" dirty="0" smtClean="0"/>
              <a:t>Space Document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7505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MatchedDeal</a:t>
            </a:r>
            <a:r>
              <a:rPr lang="en-US" i="1" dirty="0"/>
              <a:t> extends </a:t>
            </a:r>
            <a:r>
              <a:rPr lang="en-US" i="1" dirty="0" err="1"/>
              <a:t>SpaceDocument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public String </a:t>
            </a:r>
            <a:r>
              <a:rPr lang="en-US" i="1" dirty="0" err="1"/>
              <a:t>getDealId</a:t>
            </a:r>
            <a:r>
              <a:rPr lang="en-US" i="1" dirty="0"/>
              <a:t>() {</a:t>
            </a:r>
          </a:p>
          <a:p>
            <a:pPr marL="0" indent="0">
              <a:buNone/>
            </a:pPr>
            <a:r>
              <a:rPr lang="en-US" i="1" dirty="0"/>
              <a:t>		return </a:t>
            </a:r>
            <a:r>
              <a:rPr lang="en-US" i="1" dirty="0" err="1"/>
              <a:t>getProperty</a:t>
            </a:r>
            <a:r>
              <a:rPr lang="en-US" i="1" dirty="0"/>
              <a:t>("</a:t>
            </a:r>
            <a:r>
              <a:rPr lang="en-US" i="1" dirty="0" err="1"/>
              <a:t>DealId</a:t>
            </a:r>
            <a:r>
              <a:rPr lang="en-US" i="1" dirty="0"/>
              <a:t>");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public </a:t>
            </a:r>
            <a:r>
              <a:rPr lang="en-US" i="1" dirty="0" err="1"/>
              <a:t>MatchedDeal</a:t>
            </a:r>
            <a:r>
              <a:rPr lang="en-US" i="1" dirty="0"/>
              <a:t> </a:t>
            </a:r>
            <a:r>
              <a:rPr lang="en-US" i="1" dirty="0" err="1"/>
              <a:t>setDealId</a:t>
            </a:r>
            <a:r>
              <a:rPr lang="en-US" i="1" dirty="0"/>
              <a:t>(String </a:t>
            </a:r>
            <a:r>
              <a:rPr lang="en-US" i="1" dirty="0" err="1"/>
              <a:t>dealId</a:t>
            </a:r>
            <a:r>
              <a:rPr lang="en-US" i="1" dirty="0"/>
              <a:t>)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setProperty</a:t>
            </a:r>
            <a:r>
              <a:rPr lang="en-US" i="1" dirty="0"/>
              <a:t>("</a:t>
            </a:r>
            <a:r>
              <a:rPr lang="en-US" i="1" dirty="0" err="1"/>
              <a:t>DealId</a:t>
            </a:r>
            <a:r>
              <a:rPr lang="en-US" i="1" dirty="0"/>
              <a:t>", </a:t>
            </a:r>
            <a:r>
              <a:rPr lang="en-US" i="1" dirty="0" err="1"/>
              <a:t>dealId</a:t>
            </a:r>
            <a:r>
              <a:rPr lang="en-US" i="1" dirty="0"/>
              <a:t>);</a:t>
            </a:r>
          </a:p>
          <a:p>
            <a:pPr marL="0" indent="0">
              <a:buNone/>
            </a:pPr>
            <a:r>
              <a:rPr lang="en-US" i="1" dirty="0"/>
              <a:t>		return this;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MatchedDeal</a:t>
            </a:r>
            <a:r>
              <a:rPr lang="en-US" dirty="0"/>
              <a:t> Space </a:t>
            </a:r>
            <a:r>
              <a:rPr lang="en-US" dirty="0" smtClean="0"/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2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143000"/>
            <a:ext cx="5791200" cy="495300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i="1" dirty="0"/>
              <a:t>&lt;hibernate-mapping&gt;</a:t>
            </a:r>
          </a:p>
          <a:p>
            <a:pPr>
              <a:buNone/>
            </a:pPr>
            <a:r>
              <a:rPr lang="en-US" sz="1200" i="1" dirty="0"/>
              <a:t>    &lt;class</a:t>
            </a:r>
          </a:p>
          <a:p>
            <a:pPr>
              <a:buNone/>
            </a:pPr>
            <a:r>
              <a:rPr lang="en-US" sz="1200" i="1" dirty="0"/>
              <a:t>        name="</a:t>
            </a:r>
            <a:r>
              <a:rPr lang="en-US" sz="1200" i="1" dirty="0" err="1"/>
              <a:t>com.gigaspaces.settlement.model.Trade</a:t>
            </a:r>
            <a:r>
              <a:rPr lang="en-US" sz="1200" i="1" dirty="0"/>
              <a:t>"</a:t>
            </a:r>
          </a:p>
          <a:p>
            <a:pPr>
              <a:buNone/>
            </a:pPr>
            <a:r>
              <a:rPr lang="en-US" sz="1200" i="1" dirty="0"/>
              <a:t>        table="TRADE"</a:t>
            </a:r>
          </a:p>
          <a:p>
            <a:pPr>
              <a:buNone/>
            </a:pPr>
            <a:r>
              <a:rPr lang="en-US" sz="1200" i="1" dirty="0"/>
              <a:t>        mutable="true"&gt;</a:t>
            </a:r>
          </a:p>
          <a:p>
            <a:pPr>
              <a:buNone/>
            </a:pPr>
            <a:endParaRPr lang="en-US" sz="1200" i="1" dirty="0"/>
          </a:p>
          <a:p>
            <a:pPr>
              <a:buNone/>
            </a:pPr>
            <a:r>
              <a:rPr lang="en-US" sz="1200" i="1" dirty="0"/>
              <a:t>        &lt;id</a:t>
            </a:r>
          </a:p>
          <a:p>
            <a:pPr>
              <a:buNone/>
            </a:pPr>
            <a:r>
              <a:rPr lang="en-US" sz="1200" i="1" dirty="0"/>
              <a:t>            name="</a:t>
            </a:r>
            <a:r>
              <a:rPr lang="en-US" sz="1200" i="1" dirty="0" err="1"/>
              <a:t>tradeId</a:t>
            </a:r>
            <a:r>
              <a:rPr lang="en-US" sz="1200" i="1" dirty="0"/>
              <a:t>"</a:t>
            </a:r>
          </a:p>
          <a:p>
            <a:pPr>
              <a:buNone/>
            </a:pPr>
            <a:r>
              <a:rPr lang="en-US" sz="1200" i="1" dirty="0"/>
              <a:t>            column="TRADE_ID"</a:t>
            </a:r>
          </a:p>
          <a:p>
            <a:pPr>
              <a:buNone/>
            </a:pPr>
            <a:r>
              <a:rPr lang="en-US" sz="1200" i="1" dirty="0"/>
              <a:t>            type="</a:t>
            </a:r>
            <a:r>
              <a:rPr lang="en-US" sz="1200" i="1" dirty="0" err="1"/>
              <a:t>java.lang.String</a:t>
            </a:r>
            <a:r>
              <a:rPr lang="en-US" sz="1200" i="1" dirty="0"/>
              <a:t>"&gt;</a:t>
            </a:r>
          </a:p>
          <a:p>
            <a:pPr>
              <a:buNone/>
            </a:pPr>
            <a:r>
              <a:rPr lang="en-US" sz="1200" i="1" dirty="0"/>
              <a:t>            </a:t>
            </a:r>
          </a:p>
          <a:p>
            <a:pPr>
              <a:buNone/>
            </a:pPr>
            <a:r>
              <a:rPr lang="en-US" sz="1200" i="1" dirty="0"/>
              <a:t>            &lt;generator class="assigned"&gt;</a:t>
            </a:r>
          </a:p>
          <a:p>
            <a:pPr>
              <a:buNone/>
            </a:pPr>
            <a:r>
              <a:rPr lang="en-US" sz="1200" i="1" dirty="0" smtClean="0"/>
              <a:t>	&lt;/</a:t>
            </a:r>
            <a:r>
              <a:rPr lang="en-US" sz="1200" i="1" dirty="0"/>
              <a:t>generator&gt;</a:t>
            </a:r>
          </a:p>
          <a:p>
            <a:pPr>
              <a:buNone/>
            </a:pPr>
            <a:r>
              <a:rPr lang="en-US" sz="1200" i="1" dirty="0"/>
              <a:t>        &lt;/id&gt;</a:t>
            </a:r>
          </a:p>
          <a:p>
            <a:pPr>
              <a:buNone/>
            </a:pPr>
            <a:endParaRPr lang="en-US" sz="1200" i="1" dirty="0"/>
          </a:p>
          <a:p>
            <a:pPr>
              <a:buNone/>
            </a:pPr>
            <a:r>
              <a:rPr lang="en-US" sz="1200" i="1" dirty="0"/>
              <a:t>        &lt;property</a:t>
            </a:r>
          </a:p>
          <a:p>
            <a:pPr>
              <a:buNone/>
            </a:pPr>
            <a:r>
              <a:rPr lang="en-US" sz="1200" i="1" dirty="0"/>
              <a:t>            name="</a:t>
            </a:r>
            <a:r>
              <a:rPr lang="en-US" sz="1200" i="1" dirty="0" err="1"/>
              <a:t>tradingParty</a:t>
            </a:r>
            <a:r>
              <a:rPr lang="en-US" sz="1200" i="1" dirty="0"/>
              <a:t>"</a:t>
            </a:r>
          </a:p>
          <a:p>
            <a:pPr>
              <a:buNone/>
            </a:pPr>
            <a:r>
              <a:rPr lang="en-US" sz="1200" i="1" dirty="0"/>
              <a:t>            type="</a:t>
            </a:r>
            <a:r>
              <a:rPr lang="en-US" sz="1200" i="1" dirty="0" err="1"/>
              <a:t>java.lang.String</a:t>
            </a:r>
            <a:r>
              <a:rPr lang="en-US" sz="1200" i="1" dirty="0"/>
              <a:t>"</a:t>
            </a:r>
          </a:p>
          <a:p>
            <a:pPr>
              <a:buNone/>
            </a:pPr>
            <a:r>
              <a:rPr lang="en-US" sz="1200" i="1" dirty="0"/>
              <a:t>            update="true"</a:t>
            </a:r>
          </a:p>
          <a:p>
            <a:pPr>
              <a:buNone/>
            </a:pPr>
            <a:r>
              <a:rPr lang="en-US" sz="1200" i="1" dirty="0"/>
              <a:t>            insert="true"</a:t>
            </a:r>
          </a:p>
          <a:p>
            <a:pPr>
              <a:buNone/>
            </a:pPr>
            <a:r>
              <a:rPr lang="en-US" sz="1200" i="1" dirty="0"/>
              <a:t>            column="</a:t>
            </a:r>
            <a:r>
              <a:rPr lang="en-US" sz="1200" i="1" dirty="0" err="1"/>
              <a:t>trading_party</a:t>
            </a:r>
            <a:r>
              <a:rPr lang="en-US" sz="1200" i="1" dirty="0"/>
              <a:t>"</a:t>
            </a:r>
          </a:p>
          <a:p>
            <a:pPr>
              <a:buNone/>
            </a:pPr>
            <a:r>
              <a:rPr lang="en-US" sz="1200" i="1" dirty="0"/>
              <a:t>        </a:t>
            </a:r>
            <a:r>
              <a:rPr lang="en-US" sz="1200" i="1" dirty="0" smtClean="0"/>
              <a:t>/&gt;</a:t>
            </a:r>
          </a:p>
          <a:p>
            <a:pPr>
              <a:buNone/>
            </a:pPr>
            <a:endParaRPr lang="en-US" sz="1200" i="1" dirty="0"/>
          </a:p>
          <a:p>
            <a:pPr>
              <a:buNone/>
            </a:pPr>
            <a:r>
              <a:rPr lang="en-US" sz="1200" i="1" dirty="0" smtClean="0"/>
              <a:t>…………</a:t>
            </a:r>
            <a:endParaRPr lang="en-US" sz="1200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826"/>
            <a:ext cx="8229600" cy="585974"/>
          </a:xfrm>
        </p:spPr>
        <p:txBody>
          <a:bodyPr/>
          <a:lstStyle/>
          <a:p>
            <a:r>
              <a:rPr lang="en-US" cap="none" dirty="0" smtClean="0"/>
              <a:t>Mapping POJOs to Database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6096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525963"/>
          </a:xfrm>
        </p:spPr>
        <p:txBody>
          <a:bodyPr/>
          <a:lstStyle/>
          <a:p>
            <a:r>
              <a:rPr lang="en-US" dirty="0" smtClean="0"/>
              <a:t>HTTP Session maintained in memory</a:t>
            </a:r>
          </a:p>
          <a:p>
            <a:r>
              <a:rPr lang="en-US" dirty="0" smtClean="0"/>
              <a:t>Using Local cache running within the web app</a:t>
            </a:r>
          </a:p>
          <a:p>
            <a:r>
              <a:rPr lang="en-US" dirty="0" smtClean="0"/>
              <a:t>Session maintained using the following:</a:t>
            </a:r>
          </a:p>
          <a:p>
            <a:pPr marL="0" indent="0" algn="ctr">
              <a:buNone/>
            </a:pPr>
            <a:r>
              <a:rPr lang="en-US" dirty="0" err="1" smtClean="0"/>
              <a:t>jetty.sessions.spaceUrl</a:t>
            </a:r>
            <a:r>
              <a:rPr lang="en-US" dirty="0" smtClean="0"/>
              <a:t>=jini</a:t>
            </a:r>
            <a:r>
              <a:rPr lang="en-US" dirty="0"/>
              <a:t>://*/*/settlementSpace?useLocalCache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Session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2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Full instructions on how to build and deploy in readme file</a:t>
            </a:r>
          </a:p>
          <a:p>
            <a:r>
              <a:rPr lang="en-US" dirty="0" smtClean="0"/>
              <a:t>Login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Start feeder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826"/>
            <a:ext cx="8229600" cy="585974"/>
          </a:xfrm>
        </p:spPr>
        <p:txBody>
          <a:bodyPr/>
          <a:lstStyle/>
          <a:p>
            <a:r>
              <a:rPr lang="en-US" cap="none" dirty="0" smtClean="0"/>
              <a:t>Run Demo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57272"/>
            <a:ext cx="7087590" cy="1276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74" y="4572000"/>
            <a:ext cx="3048426" cy="1457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6019800" y="5715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0" y="277969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@ sign must be the trading party, </a:t>
            </a:r>
            <a:r>
              <a:rPr lang="en-US" sz="1400" dirty="0" err="1" smtClean="0"/>
              <a:t>eg</a:t>
            </a:r>
            <a:r>
              <a:rPr lang="en-US" sz="1400" dirty="0" smtClean="0"/>
              <a:t> bank1, cust1, bank2, cust2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7400" y="5105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" y="487680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Change refresh interval to speed up or slow down feeder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00300" y="3095536"/>
            <a:ext cx="12573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0" y="53340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it scales up when unmatched trades=50, clear trades to scale back down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40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More sophisticated matching</a:t>
            </a:r>
          </a:p>
          <a:p>
            <a:r>
              <a:rPr lang="en-US" dirty="0" smtClean="0"/>
              <a:t>Scale the web tier dynamically</a:t>
            </a:r>
          </a:p>
          <a:p>
            <a:r>
              <a:rPr lang="en-US" dirty="0" smtClean="0"/>
              <a:t>Deploy on the cloud via </a:t>
            </a:r>
            <a:r>
              <a:rPr lang="en-US" dirty="0" err="1" smtClean="0"/>
              <a:t>GigaSpaces</a:t>
            </a:r>
            <a:r>
              <a:rPr lang="en-US" dirty="0" smtClean="0"/>
              <a:t> </a:t>
            </a:r>
            <a:r>
              <a:rPr lang="en-US" dirty="0" err="1" smtClean="0"/>
              <a:t>Cloudify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826"/>
            <a:ext cx="8229600" cy="585974"/>
          </a:xfrm>
        </p:spPr>
        <p:txBody>
          <a:bodyPr/>
          <a:lstStyle/>
          <a:p>
            <a:r>
              <a:rPr lang="en-US" cap="none" dirty="0" smtClean="0"/>
              <a:t>Future Enhancements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7455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135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demo illustrates a simple trading system leveraging GigaSpaces across all system components:</a:t>
            </a:r>
          </a:p>
          <a:p>
            <a:pPr lvl="1"/>
            <a:r>
              <a:rPr lang="en-US" sz="1600" dirty="0" smtClean="0"/>
              <a:t>Data tier</a:t>
            </a:r>
          </a:p>
          <a:p>
            <a:pPr lvl="1"/>
            <a:r>
              <a:rPr lang="en-US" sz="1600" dirty="0" smtClean="0"/>
              <a:t>Messaging Tier</a:t>
            </a:r>
          </a:p>
          <a:p>
            <a:pPr lvl="1"/>
            <a:r>
              <a:rPr lang="en-US" sz="1600" dirty="0" smtClean="0"/>
              <a:t>Web Tier</a:t>
            </a:r>
          </a:p>
          <a:p>
            <a:r>
              <a:rPr lang="en-US" sz="2000" dirty="0" smtClean="0"/>
              <a:t>The demo illustrates:</a:t>
            </a:r>
          </a:p>
          <a:p>
            <a:pPr lvl="1"/>
            <a:r>
              <a:rPr lang="en-US" sz="1600" dirty="0" smtClean="0"/>
              <a:t>Scalability</a:t>
            </a:r>
          </a:p>
          <a:p>
            <a:pPr lvl="1"/>
            <a:r>
              <a:rPr lang="en-US" sz="1600" dirty="0" smtClean="0"/>
              <a:t>Elasticity</a:t>
            </a:r>
          </a:p>
          <a:p>
            <a:pPr lvl="1"/>
            <a:r>
              <a:rPr lang="en-US" sz="1600" dirty="0" smtClean="0"/>
              <a:t>High-Availability</a:t>
            </a:r>
          </a:p>
          <a:p>
            <a:pPr lvl="1"/>
            <a:r>
              <a:rPr lang="en-US" sz="1600" dirty="0" smtClean="0"/>
              <a:t>Low Latency</a:t>
            </a:r>
          </a:p>
          <a:p>
            <a:r>
              <a:rPr lang="en-US" sz="2000" dirty="0" smtClean="0"/>
              <a:t>Main Features Used:</a:t>
            </a:r>
          </a:p>
          <a:p>
            <a:pPr lvl="1"/>
            <a:r>
              <a:rPr lang="en-US" sz="1600" dirty="0" err="1"/>
              <a:t>Remoting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600" dirty="0" err="1" smtClean="0"/>
              <a:t>Eventing</a:t>
            </a:r>
            <a:r>
              <a:rPr lang="en-US" sz="1600" dirty="0" smtClean="0"/>
              <a:t> (Light Complex processing)</a:t>
            </a:r>
          </a:p>
          <a:p>
            <a:pPr lvl="1"/>
            <a:r>
              <a:rPr lang="en-US" sz="1600" dirty="0" smtClean="0"/>
              <a:t>Asynchronous persistency</a:t>
            </a:r>
          </a:p>
          <a:p>
            <a:pPr lvl="1"/>
            <a:r>
              <a:rPr lang="en-US" sz="1600" dirty="0" smtClean="0"/>
              <a:t>Transparent web Session Clustering</a:t>
            </a:r>
          </a:p>
          <a:p>
            <a:pPr lvl="1"/>
            <a:r>
              <a:rPr lang="en-US" sz="1600" dirty="0" smtClean="0"/>
              <a:t>Elastic PU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Settlement Demo</a:t>
            </a:r>
          </a:p>
        </p:txBody>
      </p:sp>
    </p:spTree>
    <p:extLst>
      <p:ext uri="{BB962C8B-B14F-4D97-AF65-F5344CB8AC3E}">
        <p14:creationId xmlns:p14="http://schemas.microsoft.com/office/powerpoint/2010/main" val="397505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0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Demo Architecture and , components </a:t>
            </a:r>
            <a:r>
              <a:rPr lang="en-US" dirty="0"/>
              <a:t>and </a:t>
            </a:r>
            <a:r>
              <a:rPr lang="en-US" dirty="0" smtClean="0"/>
              <a:t>their relationship</a:t>
            </a:r>
            <a:r>
              <a:rPr lang="en-US" dirty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atching </a:t>
            </a:r>
            <a:r>
              <a:rPr lang="en-US" dirty="0"/>
              <a:t>process </a:t>
            </a:r>
            <a:r>
              <a:rPr lang="en-US" dirty="0" smtClean="0"/>
              <a:t>and how the polling container is used?</a:t>
            </a:r>
            <a:endParaRPr lang="en-US" dirty="0"/>
          </a:p>
          <a:p>
            <a:r>
              <a:rPr lang="en-US" dirty="0" smtClean="0"/>
              <a:t>How data </a:t>
            </a:r>
            <a:r>
              <a:rPr lang="en-US" dirty="0"/>
              <a:t>is partitioned? </a:t>
            </a:r>
            <a:r>
              <a:rPr lang="en-US" dirty="0" smtClean="0"/>
              <a:t>(routing </a:t>
            </a:r>
            <a:r>
              <a:rPr lang="en-US" dirty="0"/>
              <a:t>field implementation)</a:t>
            </a:r>
          </a:p>
          <a:p>
            <a:r>
              <a:rPr lang="en-US" dirty="0"/>
              <a:t>How the business logic accessing the data </a:t>
            </a:r>
            <a:r>
              <a:rPr lang="en-US" dirty="0" smtClean="0"/>
              <a:t>(DAO)?</a:t>
            </a:r>
          </a:p>
          <a:p>
            <a:r>
              <a:rPr lang="en-US" dirty="0" smtClean="0"/>
              <a:t>How </a:t>
            </a:r>
            <a:r>
              <a:rPr lang="en-US" dirty="0"/>
              <a:t>Space Document is used? </a:t>
            </a:r>
          </a:p>
          <a:p>
            <a:r>
              <a:rPr lang="en-US" dirty="0"/>
              <a:t>How Web session is maintained?</a:t>
            </a:r>
          </a:p>
          <a:p>
            <a:r>
              <a:rPr lang="en-US" dirty="0"/>
              <a:t>How data mapped to database tables ? </a:t>
            </a:r>
            <a:r>
              <a:rPr lang="en-US" dirty="0" smtClean="0"/>
              <a:t>(</a:t>
            </a:r>
            <a:r>
              <a:rPr lang="en-US" dirty="0" err="1" smtClean="0"/>
              <a:t>hbm</a:t>
            </a:r>
            <a:r>
              <a:rPr lang="en-US" dirty="0" smtClean="0"/>
              <a:t> </a:t>
            </a:r>
            <a:r>
              <a:rPr lang="en-US" dirty="0"/>
              <a:t>files)</a:t>
            </a:r>
          </a:p>
          <a:p>
            <a:r>
              <a:rPr lang="en-US" dirty="0" smtClean="0"/>
              <a:t>How </a:t>
            </a:r>
            <a:r>
              <a:rPr lang="en-US" dirty="0"/>
              <a:t>the app scales? (Using </a:t>
            </a:r>
            <a:r>
              <a:rPr lang="en-US" dirty="0" smtClean="0"/>
              <a:t>Elastic </a:t>
            </a:r>
            <a:r>
              <a:rPr lang="en-US" dirty="0"/>
              <a:t>PU and admin API)</a:t>
            </a:r>
          </a:p>
          <a:p>
            <a:r>
              <a:rPr lang="en-US" dirty="0"/>
              <a:t>How to install , build and deploy?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Settlement Demo</a:t>
            </a:r>
          </a:p>
        </p:txBody>
      </p:sp>
    </p:spTree>
    <p:extLst>
      <p:ext uri="{BB962C8B-B14F-4D97-AF65-F5344CB8AC3E}">
        <p14:creationId xmlns:p14="http://schemas.microsoft.com/office/powerpoint/2010/main" val="339302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826"/>
            <a:ext cx="8229600" cy="585974"/>
          </a:xfrm>
        </p:spPr>
        <p:txBody>
          <a:bodyPr/>
          <a:lstStyle/>
          <a:p>
            <a:r>
              <a:rPr lang="en-US" cap="none" dirty="0" smtClean="0"/>
              <a:t>Architecture</a:t>
            </a:r>
            <a:endParaRPr lang="en-US" cap="none" dirty="0"/>
          </a:p>
        </p:txBody>
      </p:sp>
      <p:sp>
        <p:nvSpPr>
          <p:cNvPr id="6" name="Oval 5"/>
          <p:cNvSpPr/>
          <p:nvPr/>
        </p:nvSpPr>
        <p:spPr>
          <a:xfrm>
            <a:off x="609600" y="16002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9224" y="1816084"/>
            <a:ext cx="10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Blotter client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7924800" y="5029200"/>
            <a:ext cx="609600" cy="826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01000" y="53017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5" idx="2"/>
          </p:cNvCxnSpPr>
          <p:nvPr/>
        </p:nvCxnSpPr>
        <p:spPr>
          <a:xfrm>
            <a:off x="7696200" y="4477170"/>
            <a:ext cx="326136" cy="5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4800" y="4583637"/>
            <a:ext cx="88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572000" y="2712768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4762500" y="3124063"/>
            <a:ext cx="457200" cy="2886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335016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Primary 1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5867400" y="270510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>
            <a:off x="6057900" y="3116395"/>
            <a:ext cx="457200" cy="2886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67400" y="33425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Primary 2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572000" y="3834461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/>
          <p:cNvSpPr/>
          <p:nvPr/>
        </p:nvSpPr>
        <p:spPr>
          <a:xfrm>
            <a:off x="4762500" y="4245756"/>
            <a:ext cx="457200" cy="2886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72000" y="447186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Backup 1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867400" y="384810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>
            <a:off x="6057900" y="4259395"/>
            <a:ext cx="457200" cy="2886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67400" y="44855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Backup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0" y="2705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Matching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7400" y="2705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Matching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0" y="390236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Matching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7400" y="39023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Matching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277100" y="356277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391400" y="361703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Mirror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33600" y="274320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197608" y="282229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Servlet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447800" y="2362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16024" y="2362200"/>
            <a:ext cx="88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3200400" y="274320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73552" y="27974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Feeder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203448" y="388620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76600" y="386323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Monitor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136648" y="3855024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133600" y="389403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Messaging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343400" y="2514600"/>
            <a:ext cx="2590800" cy="2476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ular Callout 75"/>
          <p:cNvSpPr/>
          <p:nvPr/>
        </p:nvSpPr>
        <p:spPr>
          <a:xfrm rot="10800000">
            <a:off x="4533900" y="5181600"/>
            <a:ext cx="2476500" cy="691682"/>
          </a:xfrm>
          <a:prstGeom prst="wedgeRectCallout">
            <a:avLst>
              <a:gd name="adj1" fmla="val 1058"/>
              <a:gd name="adj2" fmla="val 15064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724400" y="5290066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Scalable Elastic In-Memory Data and Processing Grid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75" idx="3"/>
            <a:endCxn id="55" idx="1"/>
          </p:cNvCxnSpPr>
          <p:nvPr/>
        </p:nvCxnSpPr>
        <p:spPr>
          <a:xfrm>
            <a:off x="6934200" y="3752850"/>
            <a:ext cx="342900" cy="267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6" idx="3"/>
            <a:endCxn id="75" idx="1"/>
          </p:cNvCxnSpPr>
          <p:nvPr/>
        </p:nvCxnSpPr>
        <p:spPr>
          <a:xfrm>
            <a:off x="4038600" y="3200400"/>
            <a:ext cx="3048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8" idx="3"/>
          </p:cNvCxnSpPr>
          <p:nvPr/>
        </p:nvCxnSpPr>
        <p:spPr>
          <a:xfrm flipV="1">
            <a:off x="4041648" y="3886200"/>
            <a:ext cx="30175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826"/>
            <a:ext cx="8229600" cy="585974"/>
          </a:xfrm>
        </p:spPr>
        <p:txBody>
          <a:bodyPr/>
          <a:lstStyle/>
          <a:p>
            <a:r>
              <a:rPr lang="en-US" cap="none" dirty="0" smtClean="0"/>
              <a:t>Processing Units</a:t>
            </a:r>
            <a:endParaRPr 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66800"/>
            <a:ext cx="383877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826"/>
            <a:ext cx="8229600" cy="585974"/>
          </a:xfrm>
        </p:spPr>
        <p:txBody>
          <a:bodyPr/>
          <a:lstStyle/>
          <a:p>
            <a:r>
              <a:rPr lang="en-US" cap="none" dirty="0" smtClean="0"/>
              <a:t>Spaces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43000"/>
            <a:ext cx="381000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7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926782" y="2286001"/>
            <a:ext cx="2673918" cy="1692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16964" y="6492875"/>
            <a:ext cx="4648200" cy="365125"/>
          </a:xfrm>
        </p:spPr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826"/>
            <a:ext cx="8229600" cy="585974"/>
          </a:xfrm>
        </p:spPr>
        <p:txBody>
          <a:bodyPr/>
          <a:lstStyle/>
          <a:p>
            <a:r>
              <a:rPr lang="en-US" cap="none" dirty="0" smtClean="0"/>
              <a:t>Module Relationships</a:t>
            </a:r>
            <a:endParaRPr lang="en-US" cap="none" dirty="0"/>
          </a:p>
        </p:txBody>
      </p:sp>
      <p:sp>
        <p:nvSpPr>
          <p:cNvPr id="6" name="Cloud 5"/>
          <p:cNvSpPr/>
          <p:nvPr/>
        </p:nvSpPr>
        <p:spPr>
          <a:xfrm>
            <a:off x="3581400" y="3200400"/>
            <a:ext cx="1758696" cy="6034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Settlement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7100" y="356277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91400" y="361703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Mirror PU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449580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19300" y="45500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Monitor PU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6540" y="2357735"/>
            <a:ext cx="1391823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Matching Polling Container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943600" y="1603717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43600" y="165797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Messaging PU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02664" y="182880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47800" y="186463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Feeder PU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4550" y="2679841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 Event (on matching )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2743200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trades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36735" y="4441656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scaling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38400" y="4019970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31364" y="4061671"/>
            <a:ext cx="109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rade count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10" idx="3"/>
            <a:endCxn id="12" idx="2"/>
          </p:cNvCxnSpPr>
          <p:nvPr/>
        </p:nvCxnSpPr>
        <p:spPr>
          <a:xfrm flipV="1">
            <a:off x="2819400" y="3978841"/>
            <a:ext cx="1444341" cy="974159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12" idx="1"/>
          </p:cNvCxnSpPr>
          <p:nvPr/>
        </p:nvCxnSpPr>
        <p:spPr>
          <a:xfrm>
            <a:off x="2340864" y="2286000"/>
            <a:ext cx="585918" cy="846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24244" y="3505200"/>
            <a:ext cx="88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</a:t>
            </a:r>
            <a:endParaRPr lang="en-US" sz="1200" dirty="0"/>
          </a:p>
        </p:txBody>
      </p:sp>
      <p:sp>
        <p:nvSpPr>
          <p:cNvPr id="29" name="Can 28"/>
          <p:cNvSpPr/>
          <p:nvPr/>
        </p:nvSpPr>
        <p:spPr>
          <a:xfrm>
            <a:off x="7924800" y="5029200"/>
            <a:ext cx="609600" cy="826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8" idx="2"/>
          </p:cNvCxnSpPr>
          <p:nvPr/>
        </p:nvCxnSpPr>
        <p:spPr>
          <a:xfrm>
            <a:off x="7696200" y="4477170"/>
            <a:ext cx="326136" cy="5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4800" y="4583637"/>
            <a:ext cx="88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2286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Matching PU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4310427" y="2791599"/>
            <a:ext cx="384048" cy="4572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5600700" y="3132421"/>
            <a:ext cx="1676400" cy="76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</p:cNvCxnSpPr>
          <p:nvPr/>
        </p:nvCxnSpPr>
        <p:spPr>
          <a:xfrm flipV="1">
            <a:off x="5600700" y="2524756"/>
            <a:ext cx="647700" cy="60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315200" y="1600200"/>
            <a:ext cx="11856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Systems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6781800" y="2057400"/>
            <a:ext cx="533400" cy="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469136" y="3048000"/>
            <a:ext cx="83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469136" y="3048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Web PU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61" name="Straight Arrow Connector 60"/>
          <p:cNvCxnSpPr>
            <a:stCxn id="59" idx="3"/>
          </p:cNvCxnSpPr>
          <p:nvPr/>
        </p:nvCxnSpPr>
        <p:spPr>
          <a:xfrm flipV="1">
            <a:off x="2307336" y="3248800"/>
            <a:ext cx="664464" cy="25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Matching</a:t>
            </a:r>
          </a:p>
          <a:p>
            <a:pPr lvl="1"/>
            <a:r>
              <a:rPr lang="en-US" dirty="0" smtClean="0"/>
              <a:t>Fields: trading party, counter-party, instrument, matched flag, bug/sell flag</a:t>
            </a:r>
          </a:p>
          <a:p>
            <a:pPr lvl="1"/>
            <a:r>
              <a:rPr lang="en-US" dirty="0" smtClean="0"/>
              <a:t>Transaction:  get matches, write matched deals to space, set matched trades (in space) to processed</a:t>
            </a:r>
          </a:p>
          <a:p>
            <a:r>
              <a:rPr lang="en-US" dirty="0" smtClean="0"/>
              <a:t>Data partitioning</a:t>
            </a:r>
          </a:p>
          <a:p>
            <a:pPr lvl="1"/>
            <a:r>
              <a:rPr lang="en-US" dirty="0" smtClean="0"/>
              <a:t>Hash based on trading party and counter-party</a:t>
            </a:r>
            <a:endParaRPr lang="en-US" dirty="0"/>
          </a:p>
          <a:p>
            <a:r>
              <a:rPr lang="en-US" dirty="0" smtClean="0"/>
              <a:t>Web session data</a:t>
            </a:r>
          </a:p>
          <a:p>
            <a:pPr lvl="1"/>
            <a:r>
              <a:rPr lang="en-US" dirty="0" smtClean="0"/>
              <a:t>Stored in space, 1 object per client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826"/>
            <a:ext cx="8229600" cy="585974"/>
          </a:xfrm>
        </p:spPr>
        <p:txBody>
          <a:bodyPr/>
          <a:lstStyle/>
          <a:p>
            <a:r>
              <a:rPr lang="en-US" cap="none" dirty="0" smtClean="0"/>
              <a:t>Operations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3872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i="1" dirty="0"/>
              <a:t>@</a:t>
            </a:r>
            <a:r>
              <a:rPr lang="en-US" sz="1200" i="1" dirty="0" err="1" smtClean="0"/>
              <a:t>EventDriven</a:t>
            </a:r>
            <a:r>
              <a:rPr lang="en-US" sz="1200" i="1" dirty="0" smtClean="0"/>
              <a:t> @</a:t>
            </a:r>
            <a:r>
              <a:rPr lang="en-US" sz="1200" i="1" dirty="0"/>
              <a:t>Polling(</a:t>
            </a:r>
            <a:r>
              <a:rPr lang="en-US" sz="1200" i="1" dirty="0" err="1"/>
              <a:t>gigaSpace</a:t>
            </a:r>
            <a:r>
              <a:rPr lang="en-US" sz="1200" i="1" dirty="0"/>
              <a:t> = "</a:t>
            </a:r>
            <a:r>
              <a:rPr lang="en-US" sz="1200" i="1" dirty="0" err="1"/>
              <a:t>gigaSpace</a:t>
            </a:r>
            <a:r>
              <a:rPr lang="en-US" sz="1200" i="1" dirty="0" smtClean="0"/>
              <a:t>") @</a:t>
            </a:r>
            <a:r>
              <a:rPr lang="en-US" sz="1200" i="1" dirty="0" err="1"/>
              <a:t>TransactionalEvent</a:t>
            </a:r>
            <a:r>
              <a:rPr lang="en-US" sz="1200" i="1" dirty="0"/>
              <a:t>(</a:t>
            </a:r>
            <a:r>
              <a:rPr lang="en-US" sz="1200" i="1" dirty="0" err="1"/>
              <a:t>transactionManager</a:t>
            </a:r>
            <a:r>
              <a:rPr lang="en-US" sz="1200" i="1" dirty="0"/>
              <a:t>="</a:t>
            </a:r>
            <a:r>
              <a:rPr lang="en-US" sz="1200" i="1" dirty="0" err="1"/>
              <a:t>transactionManager</a:t>
            </a:r>
            <a:r>
              <a:rPr lang="en-US" sz="1200" i="1" dirty="0"/>
              <a:t>")</a:t>
            </a:r>
          </a:p>
          <a:p>
            <a:pPr marL="0" indent="0">
              <a:buNone/>
            </a:pPr>
            <a:r>
              <a:rPr lang="en-US" sz="1200" i="1" dirty="0"/>
              <a:t>public class </a:t>
            </a:r>
            <a:r>
              <a:rPr lang="en-US" sz="1200" i="1" dirty="0" err="1"/>
              <a:t>TradeMatchingProcessor</a:t>
            </a:r>
            <a:r>
              <a:rPr lang="en-US" sz="1200" i="1" dirty="0"/>
              <a:t> {</a:t>
            </a:r>
          </a:p>
          <a:p>
            <a:pPr marL="0" indent="0">
              <a:buNone/>
            </a:pPr>
            <a:r>
              <a:rPr lang="en-US" sz="1200" i="1" dirty="0"/>
              <a:t>	@</a:t>
            </a:r>
            <a:r>
              <a:rPr lang="en-US" sz="1200" i="1" dirty="0" err="1"/>
              <a:t>EventTemplate</a:t>
            </a: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	public </a:t>
            </a:r>
            <a:r>
              <a:rPr lang="en-US" sz="1200" i="1" dirty="0" err="1"/>
              <a:t>SQLQuery</a:t>
            </a:r>
            <a:r>
              <a:rPr lang="en-US" sz="1200" i="1" dirty="0"/>
              <a:t>&lt;Trade&gt; </a:t>
            </a:r>
            <a:r>
              <a:rPr lang="en-US" sz="1200" i="1" dirty="0" err="1"/>
              <a:t>getUnprocessedTrade</a:t>
            </a:r>
            <a:r>
              <a:rPr lang="en-US" sz="1200" i="1" dirty="0"/>
              <a:t>() {</a:t>
            </a:r>
          </a:p>
          <a:p>
            <a:pPr marL="0" indent="0">
              <a:buNone/>
            </a:pPr>
            <a:r>
              <a:rPr lang="en-US" sz="1200" i="1" dirty="0"/>
              <a:t>		</a:t>
            </a:r>
            <a:r>
              <a:rPr lang="en-US" sz="1200" i="1" dirty="0" err="1"/>
              <a:t>SQLQuery</a:t>
            </a:r>
            <a:r>
              <a:rPr lang="en-US" sz="1200" i="1" dirty="0"/>
              <a:t>&lt;Trade&gt; template = new </a:t>
            </a:r>
            <a:r>
              <a:rPr lang="en-US" sz="1200" i="1" dirty="0" err="1"/>
              <a:t>SQLQuery</a:t>
            </a:r>
            <a:r>
              <a:rPr lang="en-US" sz="1200" i="1" dirty="0"/>
              <a:t>&lt;Trade&gt;(</a:t>
            </a:r>
            <a:r>
              <a:rPr lang="en-US" sz="1200" i="1" dirty="0" err="1"/>
              <a:t>Trade.class</a:t>
            </a:r>
            <a:r>
              <a:rPr lang="en-US" sz="1200" i="1" dirty="0"/>
              <a:t>, "processed = false");</a:t>
            </a:r>
          </a:p>
          <a:p>
            <a:pPr marL="0" indent="0">
              <a:buNone/>
            </a:pPr>
            <a:r>
              <a:rPr lang="en-US" sz="1200" i="1" dirty="0"/>
              <a:t>        return template;</a:t>
            </a:r>
          </a:p>
          <a:p>
            <a:pPr marL="0" indent="0">
              <a:buNone/>
            </a:pPr>
            <a:r>
              <a:rPr lang="en-US" sz="1200" i="1" dirty="0"/>
              <a:t>	}</a:t>
            </a:r>
          </a:p>
          <a:p>
            <a:pPr marL="0" indent="0">
              <a:buNone/>
            </a:pPr>
            <a:r>
              <a:rPr lang="en-US" sz="1200" i="1" dirty="0"/>
              <a:t>	@</a:t>
            </a:r>
            <a:r>
              <a:rPr lang="en-US" sz="1200" i="1" dirty="0" err="1"/>
              <a:t>SpaceDataEvent</a:t>
            </a: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	public Trade </a:t>
            </a:r>
            <a:r>
              <a:rPr lang="en-US" sz="1200" i="1" dirty="0" err="1"/>
              <a:t>onEvent</a:t>
            </a:r>
            <a:r>
              <a:rPr lang="en-US" sz="1200" i="1" dirty="0"/>
              <a:t>(Trade trade) throws Exception {</a:t>
            </a:r>
          </a:p>
          <a:p>
            <a:pPr marL="0" indent="0">
              <a:buNone/>
            </a:pPr>
            <a:r>
              <a:rPr lang="en-US" sz="1200" i="1" dirty="0"/>
              <a:t>		</a:t>
            </a:r>
            <a:r>
              <a:rPr lang="en-US" sz="1200" i="1" dirty="0" err="1"/>
              <a:t>SQLQuery</a:t>
            </a:r>
            <a:r>
              <a:rPr lang="en-US" sz="1200" i="1" dirty="0"/>
              <a:t>&lt;Trade&gt; template = </a:t>
            </a:r>
          </a:p>
          <a:p>
            <a:pPr marL="0" indent="0">
              <a:buNone/>
            </a:pPr>
            <a:r>
              <a:rPr lang="en-US" sz="1200" b="1" i="1" dirty="0"/>
              <a:t>			new </a:t>
            </a:r>
            <a:r>
              <a:rPr lang="en-US" sz="1200" b="1" i="1" dirty="0" err="1"/>
              <a:t>SQLQuery</a:t>
            </a:r>
            <a:r>
              <a:rPr lang="en-US" sz="1200" b="1" i="1" dirty="0"/>
              <a:t>&lt;Trade&gt;(</a:t>
            </a:r>
            <a:r>
              <a:rPr lang="en-US" sz="1200" b="1" i="1" dirty="0" err="1"/>
              <a:t>Trade.class</a:t>
            </a:r>
            <a:r>
              <a:rPr lang="en-US" sz="1200" b="1" i="1" dirty="0"/>
              <a:t>, "instrument = '" + </a:t>
            </a:r>
            <a:r>
              <a:rPr lang="en-US" sz="1200" b="1" i="1" dirty="0" err="1"/>
              <a:t>trade.getInstrument</a:t>
            </a:r>
            <a:r>
              <a:rPr lang="en-US" sz="1200" b="1" i="1" dirty="0"/>
              <a:t>() + </a:t>
            </a:r>
          </a:p>
          <a:p>
            <a:pPr marL="0" indent="0">
              <a:buNone/>
            </a:pPr>
            <a:r>
              <a:rPr lang="en-US" sz="1200" b="1" i="1" dirty="0"/>
              <a:t>					"' and counterparty = '" + </a:t>
            </a:r>
            <a:r>
              <a:rPr lang="en-US" sz="1200" b="1" i="1" dirty="0" err="1"/>
              <a:t>trade.getTradingParty</a:t>
            </a:r>
            <a:r>
              <a:rPr lang="en-US" sz="1200" b="1" i="1" dirty="0"/>
              <a:t>() + </a:t>
            </a:r>
          </a:p>
          <a:p>
            <a:pPr marL="0" indent="0">
              <a:buNone/>
            </a:pPr>
            <a:r>
              <a:rPr lang="en-US" sz="1200" b="1" i="1" dirty="0"/>
              <a:t>					"' and </a:t>
            </a:r>
            <a:r>
              <a:rPr lang="en-US" sz="1200" b="1" i="1" dirty="0" err="1"/>
              <a:t>tradingParty</a:t>
            </a:r>
            <a:r>
              <a:rPr lang="en-US" sz="1200" b="1" i="1" dirty="0"/>
              <a:t> = '" + </a:t>
            </a:r>
            <a:r>
              <a:rPr lang="en-US" sz="1200" b="1" i="1" dirty="0" err="1"/>
              <a:t>trade.getCounterparty</a:t>
            </a:r>
            <a:r>
              <a:rPr lang="en-US" sz="1200" b="1" i="1" dirty="0"/>
              <a:t>() + </a:t>
            </a:r>
          </a:p>
          <a:p>
            <a:pPr marL="0" indent="0">
              <a:buNone/>
            </a:pPr>
            <a:r>
              <a:rPr lang="en-US" sz="1200" b="1" i="1" dirty="0"/>
              <a:t>					"' and matched = false and 	</a:t>
            </a:r>
            <a:r>
              <a:rPr lang="en-US" sz="1200" b="1" i="1" dirty="0" err="1"/>
              <a:t>buySellFlag</a:t>
            </a:r>
            <a:r>
              <a:rPr lang="en-US" sz="1200" b="1" i="1" dirty="0"/>
              <a:t> = " +</a:t>
            </a:r>
          </a:p>
          <a:p>
            <a:pPr marL="0" indent="0">
              <a:buNone/>
            </a:pPr>
            <a:r>
              <a:rPr lang="en-US" sz="1200" b="1" i="1" dirty="0"/>
              <a:t>					(</a:t>
            </a:r>
            <a:r>
              <a:rPr lang="en-US" sz="1200" b="1" i="1" dirty="0" err="1"/>
              <a:t>trade.getBuySellFlag</a:t>
            </a:r>
            <a:r>
              <a:rPr lang="en-US" sz="1200" b="1" i="1" dirty="0"/>
              <a:t>().equals("B") ? "'S'" : "'B'"));</a:t>
            </a:r>
          </a:p>
          <a:p>
            <a:pPr marL="0" indent="0">
              <a:buNone/>
            </a:pPr>
            <a:r>
              <a:rPr lang="en-US" sz="1200" i="1" dirty="0"/>
              <a:t>		</a:t>
            </a:r>
          </a:p>
          <a:p>
            <a:pPr marL="0" indent="0">
              <a:buNone/>
            </a:pPr>
            <a:r>
              <a:rPr lang="en-US" sz="1200" i="1" dirty="0"/>
              <a:t>		Trade[] </a:t>
            </a:r>
            <a:r>
              <a:rPr lang="en-US" sz="1200" i="1" dirty="0" err="1"/>
              <a:t>matchingTrades</a:t>
            </a:r>
            <a:r>
              <a:rPr lang="en-US" sz="1200" i="1" dirty="0"/>
              <a:t> = </a:t>
            </a:r>
            <a:r>
              <a:rPr lang="en-US" sz="1200" i="1" dirty="0" err="1"/>
              <a:t>gigaSpace.readMultiple</a:t>
            </a:r>
            <a:r>
              <a:rPr lang="en-US" sz="1200" i="1" dirty="0"/>
              <a:t>(template, </a:t>
            </a:r>
            <a:r>
              <a:rPr lang="en-US" sz="1200" i="1" dirty="0" err="1"/>
              <a:t>Integer.MAX_VALUE</a:t>
            </a:r>
            <a:r>
              <a:rPr lang="en-US" sz="1200" i="1" dirty="0"/>
              <a:t>);</a:t>
            </a:r>
          </a:p>
          <a:p>
            <a:pPr marL="0" indent="0">
              <a:buNone/>
            </a:pPr>
            <a:r>
              <a:rPr lang="en-US" sz="1200" i="1" dirty="0"/>
              <a:t>		</a:t>
            </a:r>
            <a:r>
              <a:rPr lang="en-US" sz="1200" i="1" dirty="0" err="1"/>
              <a:t>trade.setProcessed</a:t>
            </a:r>
            <a:r>
              <a:rPr lang="en-US" sz="1200" i="1" dirty="0"/>
              <a:t>(true);</a:t>
            </a:r>
          </a:p>
          <a:p>
            <a:pPr marL="0" indent="0">
              <a:buNone/>
            </a:pPr>
            <a:r>
              <a:rPr lang="en-US" sz="1200" i="1" dirty="0"/>
              <a:t>		return trade;</a:t>
            </a:r>
          </a:p>
          <a:p>
            <a:pPr marL="0" indent="0">
              <a:buNone/>
            </a:pPr>
            <a:r>
              <a:rPr lang="en-US" sz="1200" i="1" dirty="0"/>
              <a:t>	</a:t>
            </a:r>
            <a:r>
              <a:rPr lang="en-US" sz="1200" i="1" dirty="0" smtClean="0"/>
              <a:t>}</a:t>
            </a:r>
            <a:endParaRPr lang="en-US" sz="1200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® Copyright 2011 GigaSpaces.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DA0-194B-4394-9358-FB7F8F3566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Matching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93737"/>
      </p:ext>
    </p:extLst>
  </p:cSld>
  <p:clrMapOvr>
    <a:masterClrMapping/>
  </p:clrMapOvr>
</p:sld>
</file>

<file path=ppt/theme/theme1.xml><?xml version="1.0" encoding="utf-8"?>
<a:theme xmlns:a="http://schemas.openxmlformats.org/drawingml/2006/main" name="May2011LTD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1EF2FA2A7A741A9E57C3A5D6E822B" ma:contentTypeVersion="10" ma:contentTypeDescription="Create a new document." ma:contentTypeScope="" ma:versionID="c984b7020362c0a1779425df3e9f1f28">
  <xsd:schema xmlns:xsd="http://www.w3.org/2001/XMLSchema" xmlns:p="http://schemas.microsoft.com/office/2006/metadata/properties" xmlns:ns2="ee09f07d-8fd7-4c6f-b5aa-a8e0f524189d" xmlns:ns3="http://schemas.microsoft.com/sharepoint/v3/fields" targetNamespace="http://schemas.microsoft.com/office/2006/metadata/properties" ma:root="true" ma:fieldsID="6e44263e4c131734e0014262b1eb94a3" ns2:_="" ns3:_="">
    <xsd:import namespace="ee09f07d-8fd7-4c6f-b5aa-a8e0f524189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Owner"/>
                <xsd:element ref="ns2:Vertical" minOccurs="0"/>
                <xsd:element ref="ns2:Comp_x0020_Category" minOccurs="0"/>
                <xsd:element ref="ns3:_DCDateModified" minOccurs="0"/>
                <xsd:element ref="ns2:Updated" minOccurs="0"/>
                <xsd:element ref="ns2:Hidden_x0020_Date" minOccurs="0"/>
                <xsd:element ref="ns2:Sales_x0020_Books" minOccurs="0"/>
                <xsd:element ref="ns2:Partner_x0020_Item" minOccurs="0"/>
                <xsd:element ref="ns2:Primary_x0020_Page_x0020_Assoc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e09f07d-8fd7-4c6f-b5aa-a8e0f524189d" elementFormDefault="qualified">
    <xsd:import namespace="http://schemas.microsoft.com/office/2006/documentManagement/types"/>
    <xsd:element name="Owner" ma:index="3" ma:displayName="Owner" ma:list="UserInfo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tical" ma:index="4" nillable="true" ma:displayName="Vertical" ma:format="Dropdown" ma:internalName="Vertical">
      <xsd:simpleType>
        <xsd:restriction base="dms:Choice">
          <xsd:enumeration value="Financial Services"/>
          <xsd:enumeration value="E-Commerce"/>
          <xsd:enumeration value="Online Gaming"/>
          <xsd:enumeration value="Healthcare"/>
          <xsd:enumeration value="Telecommunications"/>
          <xsd:enumeration value="Government/Public"/>
          <xsd:enumeration value="None"/>
        </xsd:restriction>
      </xsd:simpleType>
    </xsd:element>
    <xsd:element name="Comp_x0020_Category" ma:index="5" nillable="true" ma:displayName="Comp" ma:format="Dropdown" ma:internalName="Comp_x0020_Category">
      <xsd:simpleType>
        <xsd:restriction base="dms:Choice">
          <xsd:enumeration value="Attack Plans"/>
          <xsd:enumeration value="Oracle"/>
          <xsd:enumeration value="VMware/Gemstone"/>
          <xsd:enumeration value="Terracotta"/>
          <xsd:enumeration value="IBM"/>
          <xsd:enumeration value="Other"/>
        </xsd:restriction>
      </xsd:simpleType>
    </xsd:element>
    <xsd:element name="Updated" ma:index="7" nillable="true" ma:displayName="Updated" ma:format="DateOnly" ma:internalName="Updated">
      <xsd:simpleType>
        <xsd:restriction base="dms:DateTime"/>
      </xsd:simpleType>
    </xsd:element>
    <xsd:element name="Hidden_x0020_Date" ma:index="14" nillable="true" ma:displayName="Hidden Date" ma:format="DateOnly" ma:internalName="Hidden_x0020_Date">
      <xsd:simpleType>
        <xsd:restriction base="dms:DateTime"/>
      </xsd:simpleType>
    </xsd:element>
    <xsd:element name="Sales_x0020_Books" ma:index="15" nillable="true" ma:displayName="Sales Books" ma:internalName="Sales_x0020_Books">
      <xsd:simpleType>
        <xsd:restriction base="dms:Text">
          <xsd:maxLength value="255"/>
        </xsd:restriction>
      </xsd:simpleType>
    </xsd:element>
    <xsd:element name="Partner_x0020_Item" ma:index="16" nillable="true" ma:displayName="Partner Item" ma:default="0" ma:internalName="Partner_x0020_Item">
      <xsd:simpleType>
        <xsd:restriction base="dms:Boolean"/>
      </xsd:simpleType>
    </xsd:element>
    <xsd:element name="Primary_x0020_Page_x0020_Assoc" ma:index="17" nillable="true" ma:displayName="Primary Page Assoc" ma:default="E2E Scaling" ma:internalName="Primary_x0020_Page_x0020_Assoc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2E Scaling"/>
                    <xsd:enumeration value="CEAP"/>
                    <xsd:enumeration value="Company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Modified" ma:index="6" nillable="true" ma:displayName="Date Modified" ma:description="The date on which this resource was last modified" ma:format="DateOnly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 ma:readOnly="true"/>
        <xsd:element ref="dc:title" minOccurs="0" maxOccurs="1" ma:index="1" ma:displayName="Title"/>
        <xsd:element ref="dc:subject" maxOccurs="1" ma:index="2" ma:displayName="Ctgry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  <Owner xmlns="ee09f07d-8fd7-4c6f-b5aa-a8e0f524189d">
      <UserInfo>
        <DisplayName>Yaron Parasol</DisplayName>
        <AccountId>41</AccountId>
        <AccountType/>
      </UserInfo>
    </Owner>
    <Partner_x0020_Item xmlns="ee09f07d-8fd7-4c6f-b5aa-a8e0f524189d">false</Partner_x0020_Item>
    <Comp_x0020_Category xmlns="ee09f07d-8fd7-4c6f-b5aa-a8e0f524189d" xsi:nil="true"/>
    <Sales_x0020_Books xmlns="ee09f07d-8fd7-4c6f-b5aa-a8e0f524189d" xsi:nil="true"/>
    <Updated xmlns="ee09f07d-8fd7-4c6f-b5aa-a8e0f524189d" xsi:nil="true"/>
    <Vertical xmlns="ee09f07d-8fd7-4c6f-b5aa-a8e0f524189d" xsi:nil="true"/>
    <Hidden_x0020_Date xmlns="ee09f07d-8fd7-4c6f-b5aa-a8e0f524189d">2011-07-21T21:00:00+00:00</Hidden_x0020_Date>
    <Primary_x0020_Page_x0020_Assoc xmlns="ee09f07d-8fd7-4c6f-b5aa-a8e0f524189d">
      <Value>E2E Scaling</Value>
    </Primary_x0020_Page_x0020_Assoc>
  </documentManagement>
</p:properties>
</file>

<file path=customXml/itemProps1.xml><?xml version="1.0" encoding="utf-8"?>
<ds:datastoreItem xmlns:ds="http://schemas.openxmlformats.org/officeDocument/2006/customXml" ds:itemID="{38C7867B-7041-4CE1-A426-2695C50D84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09f07d-8fd7-4c6f-b5aa-a8e0f524189d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FF4D93-3783-4263-BAE9-BA6C704EC0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115901-2070-4741-8DCB-2B8D884802C4}">
  <ds:schemaRefs>
    <ds:schemaRef ds:uri="http://purl.org/dc/terms/"/>
    <ds:schemaRef ds:uri="http://purl.org/dc/elements/1.1/"/>
    <ds:schemaRef ds:uri="ee09f07d-8fd7-4c6f-b5aa-a8e0f524189d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May2011LTD</Template>
  <TotalTime>19261</TotalTime>
  <Words>726</Words>
  <Application>Microsoft Office PowerPoint</Application>
  <PresentationFormat>On-screen Show (4:3)</PresentationFormat>
  <Paragraphs>255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May2011LTD</vt:lpstr>
      <vt:lpstr>Trading Settlement Demo</vt:lpstr>
      <vt:lpstr>Trading Settlement Demo</vt:lpstr>
      <vt:lpstr>Trading Settlement Demo</vt:lpstr>
      <vt:lpstr>Architecture</vt:lpstr>
      <vt:lpstr>Processing Units</vt:lpstr>
      <vt:lpstr>Spaces</vt:lpstr>
      <vt:lpstr>Module Relationships</vt:lpstr>
      <vt:lpstr>Operations</vt:lpstr>
      <vt:lpstr>Trade Matching Processor</vt:lpstr>
      <vt:lpstr>Settlement App DAO</vt:lpstr>
      <vt:lpstr>Elastic Processing Unit</vt:lpstr>
      <vt:lpstr>Routing Field implementation</vt:lpstr>
      <vt:lpstr>Elastic PU</vt:lpstr>
      <vt:lpstr>Space Document</vt:lpstr>
      <vt:lpstr>The MatchedDeal Space Document</vt:lpstr>
      <vt:lpstr>Mapping POJOs to Database</vt:lpstr>
      <vt:lpstr>Web Session Management</vt:lpstr>
      <vt:lpstr>Run Demo</vt:lpstr>
      <vt:lpstr>Future Enhancements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GigaSpaces Cloudify for Azure</dc:title>
  <dc:subject>Presentation</dc:subject>
  <dc:creator>owner</dc:creator>
  <cp:lastModifiedBy>Shay Hassidim</cp:lastModifiedBy>
  <cp:revision>1111</cp:revision>
  <dcterms:created xsi:type="dcterms:W3CDTF">2011-06-21T09:55:26Z</dcterms:created>
  <dcterms:modified xsi:type="dcterms:W3CDTF">2011-11-17T16:06:22Z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0x0101007FB1EF2FA2A7A741A9E57C3A5D6E822B</vt:lpwstr>
  </property>
</Properties>
</file>