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180D9F-9666-49FE-82C0-777D2F88C57A}">
  <a:tblStyle styleId="{D4180D9F-9666-49FE-82C0-777D2F88C5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43728A1-C8E3-4419-8D66-A545003A9DD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7f7f22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237f7f2208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259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Forecasting predictive outcomes of the T20 International Cricket and T20 Club Cricket Competitions Matches Using Machine-Learning Django Flutter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1524000" y="37140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{D4180D9F-9666-49FE-82C0-777D2F88C57A}</a:tableStyleId>
              </a:tblPr>
              <a:tblGrid>
                <a:gridCol w="4572000"/>
                <a:gridCol w="4572000"/>
              </a:tblGrid>
              <a:tr h="124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lang="en-US" sz="18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Submitted By: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1" sz="18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Taufiq Al Hasib Sadi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Gigawashu Das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Israt Jerin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Md.Ekramul Haq</a:t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Faculty Advisor: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Mohammad Monirujjaman Khan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Associate Professor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ECE Department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b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646858" y="4855118"/>
            <a:ext cx="2842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53" name="Google Shape;15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114217" cy="353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Innings Win Prediction Models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88714"/>
            <a:ext cx="5257800" cy="36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374" y="2388713"/>
            <a:ext cx="5259052" cy="368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67" name="Google Shape;16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72380"/>
            <a:ext cx="5163725" cy="364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0077" y="1972380"/>
            <a:ext cx="5184317" cy="364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74" name="Google Shape;17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079110" cy="357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90688"/>
            <a:ext cx="5075578" cy="357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81" name="Google Shape;18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73590"/>
            <a:ext cx="4728628" cy="3310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773589"/>
            <a:ext cx="4744209" cy="331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88" name="Google Shape;188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27817"/>
            <a:ext cx="4910049" cy="3402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8249" y="1727817"/>
            <a:ext cx="4875390" cy="340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95" name="Google Shape;19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018846" cy="351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Innings Win Prediction Models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1768"/>
            <a:ext cx="5121552" cy="358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9752" y="2281768"/>
            <a:ext cx="5184264" cy="358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209" name="Google Shape;20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11501"/>
            <a:ext cx="4897902" cy="3434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711501"/>
            <a:ext cx="4922149" cy="343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216" name="Google Shape;21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5100088" cy="35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714" y="1825625"/>
            <a:ext cx="5025687" cy="35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Project Goals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romanL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 Prediction or Forecasting Likely Scores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romanL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 Probability or Victory Likelihood (Considering First Innings Batting Team)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00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romanLcPeriod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 Probability or Victory Likelihood (Considering Second Innings Batting Team)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223" name="Google Shape;22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076056" cy="353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90688"/>
            <a:ext cx="5051093" cy="353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230" name="Google Shape;23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172172" cy="360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750" y="1690688"/>
            <a:ext cx="5152671" cy="360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237" name="Google Shape;23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73590"/>
            <a:ext cx="4770090" cy="331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 of Recent Work 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838200" y="1647645"/>
            <a:ext cx="10515600" cy="452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Super Smash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Innings Score Prediction Model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8" y="2378710"/>
            <a:ext cx="10515601" cy="402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 of Recent Work </a:t>
            </a:r>
            <a:endParaRPr sz="3600"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838200" y="1647645"/>
            <a:ext cx="10515600" cy="452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Super Smash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Innings Score Prediction Model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22" y="2367279"/>
            <a:ext cx="9843204" cy="380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 of Recent Work </a:t>
            </a:r>
            <a:endParaRPr sz="3600"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Super Smash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33638"/>
            <a:ext cx="54864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 of Recent Work </a:t>
            </a:r>
            <a:endParaRPr sz="3600"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Super Smash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96085"/>
            <a:ext cx="5706396" cy="388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 of recent work</a:t>
            </a:r>
            <a:endParaRPr sz="3600"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Super Smash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score prediction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78700"/>
            <a:ext cx="5257800" cy="20130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39"/>
          <p:cNvGraphicFramePr/>
          <p:nvPr/>
        </p:nvGraphicFramePr>
        <p:xfrm>
          <a:off x="771350" y="4391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347875"/>
                <a:gridCol w="1347875"/>
                <a:gridCol w="1347875"/>
                <a:gridCol w="1347875"/>
              </a:tblGrid>
              <a:tr h="2907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Xgboost Regressor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Random Forest Regressor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R2 Score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MAE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R2 Score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MAE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0.98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3.75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0.97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4.55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39"/>
          <p:cNvSpPr txBox="1"/>
          <p:nvPr/>
        </p:nvSpPr>
        <p:spPr>
          <a:xfrm>
            <a:off x="6229750" y="1825625"/>
            <a:ext cx="6124200" cy="4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Super Smash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 prediction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9125" y="2378700"/>
            <a:ext cx="4942399" cy="2013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9"/>
          <p:cNvGraphicFramePr/>
          <p:nvPr/>
        </p:nvGraphicFramePr>
        <p:xfrm>
          <a:off x="6411425" y="4391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286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Xgboost Regressor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Random Forest Regressor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8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R2 Score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MAE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R2 Score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MAE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0.98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2.14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0.98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2.38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 of recent work</a:t>
            </a:r>
            <a:endParaRPr sz="3600"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Super Smash First Innings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83" name="Google Shape;283;p40"/>
          <p:cNvGraphicFramePr/>
          <p:nvPr/>
        </p:nvGraphicFramePr>
        <p:xfrm>
          <a:off x="4168350" y="24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475400"/>
              </a:tblGrid>
              <a:tr h="3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Accuracy 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3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0.78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40"/>
          <p:cNvSpPr txBox="1"/>
          <p:nvPr/>
        </p:nvSpPr>
        <p:spPr>
          <a:xfrm>
            <a:off x="6096000" y="1825625"/>
            <a:ext cx="52578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Super Smash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Innings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" name="Google Shape;285;p40"/>
          <p:cNvGraphicFramePr/>
          <p:nvPr/>
        </p:nvGraphicFramePr>
        <p:xfrm>
          <a:off x="9426150" y="24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475400"/>
              </a:tblGrid>
              <a:tr h="44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Accuracy 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68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E:\CSE499 CSE498R\T20 ML Project CSE499\Report\Work Data Methodology\super smash men's\ssm_1st_innings_win_graph.PNG"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33650"/>
            <a:ext cx="3330150" cy="2272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CSE499 CSE498R\T20 ML Project CSE499\Report\Work Data Methodology\super smash women's\ssf_1st_innings_win_graph.PNG"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433650"/>
            <a:ext cx="3330150" cy="226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 of recent work</a:t>
            </a:r>
            <a:endParaRPr sz="3600"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Super Smash Second Innings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33650"/>
            <a:ext cx="3330150" cy="2272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41"/>
          <p:cNvGraphicFramePr/>
          <p:nvPr/>
        </p:nvGraphicFramePr>
        <p:xfrm>
          <a:off x="4168350" y="24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475400"/>
              </a:tblGrid>
              <a:tr h="33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Accuracy 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3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</a:t>
                      </a:r>
                      <a:r>
                        <a:rPr lang="en-US"/>
                        <a:t>84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41"/>
          <p:cNvSpPr txBox="1"/>
          <p:nvPr/>
        </p:nvSpPr>
        <p:spPr>
          <a:xfrm>
            <a:off x="6096000" y="1825625"/>
            <a:ext cx="52578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Super Smash Second Innings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433650"/>
            <a:ext cx="3330151" cy="2264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41"/>
          <p:cNvGraphicFramePr/>
          <p:nvPr/>
        </p:nvGraphicFramePr>
        <p:xfrm>
          <a:off x="9426150" y="24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{643728A1-C8E3-4419-8D66-A545003A9DD1}</a:tableStyleId>
              </a:tblPr>
              <a:tblGrid>
                <a:gridCol w="1475400"/>
              </a:tblGrid>
              <a:tr h="44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Accuracy Score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68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0.8</a:t>
                      </a:r>
                      <a:r>
                        <a:rPr lang="en-US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Tournaments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T20 International  (Men’s T20i)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T20 International (Women’s T20i)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Bangladesh Premier League (BPL)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Premier League (IPL)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Bash League (BBL)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Big Bash League (WBBL)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T20 Blast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Pakistan Super League (PSL)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Lankan Premier League (LPL)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Caribbean Premier League (CPL)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Men’s Super Smash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Women’s Super Smash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Women's Cricket Super League (WCSL)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838200" y="2717321"/>
            <a:ext cx="10515600" cy="345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rPr lang="en-US" sz="8000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448790"/>
            <a:ext cx="4027098" cy="504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From the Data Collection process to the building and evaluation of machine learning models, everything has been done.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current plan is the development of web and phone applications, testing and bug fixing, application deployment on servers, report writing, and preparation for capstone.</a:t>
            </a:r>
            <a:endParaRPr b="0" i="0" sz="2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592" y="1730557"/>
            <a:ext cx="5113921" cy="4394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7018867" y="1540933"/>
            <a:ext cx="4614333" cy="2802467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018867" y="4383269"/>
            <a:ext cx="4614333" cy="1458731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>
            <a:off x="6324600" y="3869267"/>
            <a:ext cx="69426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5055079" y="3675903"/>
            <a:ext cx="1751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Done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6407457" y="4775200"/>
            <a:ext cx="6114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4917057" y="4590534"/>
            <a:ext cx="1483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Work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Innings Score Prediction Models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2589390"/>
            <a:ext cx="5168825" cy="358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4976" y="2568266"/>
            <a:ext cx="5168825" cy="359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230947" cy="359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9706" y="1690688"/>
            <a:ext cx="5230947" cy="361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b="1" sz="3600"/>
          </a:p>
        </p:txBody>
      </p:sp>
      <p:pic>
        <p:nvPicPr>
          <p:cNvPr id="132" name="Google Shape;13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80470"/>
            <a:ext cx="5237972" cy="363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6078" y="1780469"/>
            <a:ext cx="5212169" cy="363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39" name="Google Shape;13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5221882" cy="363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1920" y="1825625"/>
            <a:ext cx="5236930" cy="363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Results of Previous Works</a:t>
            </a:r>
            <a:endParaRPr sz="3600"/>
          </a:p>
        </p:txBody>
      </p:sp>
      <p:pic>
        <p:nvPicPr>
          <p:cNvPr id="146" name="Google Shape;14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5073831" cy="349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9971" y="1690688"/>
            <a:ext cx="5053468" cy="349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