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f5afc72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f5afc72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f5afc72f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f5afc72f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f5afc72f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f5afc72f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f5afc72f9_2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f5afc72f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f5afc72f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f5afc72f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32412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Predicting State and Local Taxes based on Economy and Bureaucracy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DJ Cumberbatch and Graham I. Gordon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844367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Statistically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Significant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u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unemployed persons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people with insurance per capita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gross gdp of this state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Statistically Insignificant (Removed):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government workers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f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forms filed per capita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R(x)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indicator function equaling 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813900"/>
            <a:ext cx="8697000" cy="61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T</a:t>
            </a:r>
            <a:r>
              <a:rPr lang="en" sz="2300"/>
              <a:t> = -15749 +40358</a:t>
            </a:r>
            <a:r>
              <a:rPr b="1" i="1" lang="en" sz="2300"/>
              <a:t>u</a:t>
            </a:r>
            <a:r>
              <a:rPr lang="en" sz="2300"/>
              <a:t> +19875</a:t>
            </a:r>
            <a:r>
              <a:rPr b="1" i="1" lang="en" sz="2300"/>
              <a:t>i </a:t>
            </a:r>
            <a:r>
              <a:rPr lang="en" sz="2300"/>
              <a:t>+43510</a:t>
            </a:r>
            <a:r>
              <a:rPr b="1" i="1" lang="en" sz="2300"/>
              <a:t>g</a:t>
            </a:r>
            <a:r>
              <a:rPr b="1" lang="en" sz="2300"/>
              <a:t>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02075" y="100700"/>
            <a:ext cx="8697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Reduced </a:t>
            </a: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Linear Model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824650" y="2097625"/>
            <a:ext cx="36417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F-tests with: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α-level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5%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H_0: No difference between full and reduced 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H_a: There is a difference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0.07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dfs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2.1738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</a:t>
            </a:r>
            <a:r>
              <a:rPr lang="en"/>
              <a:t> Interval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71675"/>
            <a:ext cx="6618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Fake state with median values from all variables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GDP =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0.05857, Unemployed = 0.02702, Insured = 0.9095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Reduced: 95% CI had range of (4299.856, 7631.443)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fit of model = 5965.65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Added filled forms = 0.7718, gov workers = 0.06998, region = South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Full: 95% CI had range of (4006.909 , 7264.236)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fit of model = 5635.572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Variables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predicting state and local tax per state per capita using the characteristics of a state: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Census </a:t>
            </a:r>
            <a:r>
              <a:rPr lang="en" sz="1400"/>
              <a:t>Bureau</a:t>
            </a:r>
            <a:r>
              <a:rPr lang="en" sz="1400"/>
              <a:t> 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Unemployed People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Insured People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Government Workers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Territorial Region in the U.S.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State GDP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Tax Forms Filled in a State</a:t>
            </a: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76" y="1731475"/>
            <a:ext cx="3909972" cy="29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necessary?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(Importance of this model)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 in tax usage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of quality of life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the best region to live at in the US for taxes purposes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Have all the states at a equal playing 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State 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South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$5426 in gross state tax per person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every 10000 people in a state there are 7718 tax forms filled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0.0517 dollars in GDP per person in the 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every 100 people in a state 27 people are unemployed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91% of people are insured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7% are federal workers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900" y="489025"/>
            <a:ext cx="4527600" cy="280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05925" y="2505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Plots of  gross state and local tax vs  predictors (per capita) </a:t>
            </a:r>
            <a:endParaRPr sz="2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50" y="1920000"/>
            <a:ext cx="3795777" cy="25464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</a:t>
            </a:r>
            <a:r>
              <a:rPr lang="en"/>
              <a:t>multicollinearity</a:t>
            </a:r>
            <a:r>
              <a:rPr lang="en"/>
              <a:t> and for outliers (D.C.).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0.005 &lt;r &lt; 0.55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VIF μ = 1.64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844367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T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gross state and local tax per capita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f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forms filed per capita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u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unemployed persons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people with insurance per capita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number of government workers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gross gdp of this state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R(x)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indicator function equaling 1,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and where x is one of four regions: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Northeast (NE),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South (S), the West (W) , or the Midwest (MW)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813900"/>
            <a:ext cx="8697000" cy="845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T</a:t>
            </a:r>
            <a:r>
              <a:rPr lang="en" sz="2300"/>
              <a:t> = 0 + 3051</a:t>
            </a:r>
            <a:r>
              <a:rPr b="1" i="1" lang="en" sz="2300"/>
              <a:t>f</a:t>
            </a:r>
            <a:r>
              <a:rPr lang="en" sz="2300"/>
              <a:t> + 41652</a:t>
            </a:r>
            <a:r>
              <a:rPr b="1" i="1" lang="en" sz="2300"/>
              <a:t>u</a:t>
            </a:r>
            <a:r>
              <a:rPr lang="en" sz="2300"/>
              <a:t> + 14652</a:t>
            </a:r>
            <a:r>
              <a:rPr b="1" i="1" lang="en" sz="2300"/>
              <a:t>i</a:t>
            </a:r>
            <a:r>
              <a:rPr i="1" lang="en" sz="2300"/>
              <a:t> </a:t>
            </a:r>
            <a:r>
              <a:rPr lang="en" sz="2300"/>
              <a:t>+ 8774</a:t>
            </a:r>
            <a:r>
              <a:rPr b="1" i="1" lang="en" sz="2300"/>
              <a:t>w</a:t>
            </a:r>
            <a:r>
              <a:rPr lang="en" sz="2300"/>
              <a:t> + 37180</a:t>
            </a:r>
            <a:r>
              <a:rPr b="1" i="1" lang="en" sz="2300"/>
              <a:t>g</a:t>
            </a:r>
            <a:r>
              <a:rPr lang="en" sz="2300"/>
              <a:t> - 13704</a:t>
            </a:r>
            <a:r>
              <a:rPr b="1" i="1" lang="en" sz="2300"/>
              <a:t>R(MW)</a:t>
            </a:r>
            <a:r>
              <a:rPr lang="en" sz="2300"/>
              <a:t> + 13214</a:t>
            </a:r>
            <a:r>
              <a:rPr b="1" i="1" lang="en" sz="2300"/>
              <a:t>R(NE)</a:t>
            </a:r>
            <a:r>
              <a:rPr lang="en" sz="2300"/>
              <a:t> - 13963</a:t>
            </a:r>
            <a:r>
              <a:rPr b="1" i="1" lang="en" sz="2300"/>
              <a:t>R(S)</a:t>
            </a:r>
            <a:r>
              <a:rPr lang="en" sz="2300"/>
              <a:t> - 13736</a:t>
            </a:r>
            <a:r>
              <a:rPr b="1" i="1" lang="en" sz="2300"/>
              <a:t>R(W)</a:t>
            </a:r>
            <a:r>
              <a:rPr b="1" lang="en" sz="2300"/>
              <a:t>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02075" y="100700"/>
            <a:ext cx="8697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Full </a:t>
            </a: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Linear Model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450" y="1798600"/>
            <a:ext cx="2922974" cy="22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and Diagnostics</a:t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R^2 = 0.8427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VIFs  below 2.0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Matrix correlation well below .8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p-value was 0.313077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Worker Example: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t-value to be 1.021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 df = 24</a:t>
            </a:r>
            <a:endParaRPr>
              <a:solidFill>
                <a:schemeClr val="lt1"/>
              </a:solidFill>
            </a:endParaRPr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α-level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10%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65117" l="0" r="0" t="0"/>
          <a:stretch/>
        </p:blipFill>
        <p:spPr>
          <a:xfrm>
            <a:off x="369600" y="2827425"/>
            <a:ext cx="3836999" cy="191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