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753" r:id="rId3"/>
    <p:sldId id="756" r:id="rId4"/>
    <p:sldId id="755" r:id="rId5"/>
    <p:sldId id="751" r:id="rId6"/>
    <p:sldId id="757" r:id="rId7"/>
    <p:sldId id="257" r:id="rId8"/>
    <p:sldId id="258" r:id="rId9"/>
    <p:sldId id="259" r:id="rId10"/>
    <p:sldId id="260"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09F969-E5BC-CE4B-96E3-1CFB264A87B7}">
          <p14:sldIdLst>
            <p14:sldId id="256"/>
            <p14:sldId id="753"/>
            <p14:sldId id="756"/>
            <p14:sldId id="755"/>
            <p14:sldId id="751"/>
          </p14:sldIdLst>
        </p14:section>
        <p14:section name="QT UI" id="{D5F0716A-7F3D-6947-A523-E01F0155FF41}">
          <p14:sldIdLst>
            <p14:sldId id="757"/>
            <p14:sldId id="257"/>
            <p14:sldId id="258"/>
            <p14:sldId id="259"/>
            <p14:sldId id="260"/>
            <p14:sldId id="262"/>
            <p14:sldId id="263"/>
            <p14:sldId id="264"/>
            <p14:sldId id="265"/>
            <p14:sldId id="266"/>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2"/>
    <p:restoredTop sz="84220"/>
  </p:normalViewPr>
  <p:slideViewPr>
    <p:cSldViewPr snapToGrid="0" snapToObjects="1" showGuides="1">
      <p:cViewPr varScale="1">
        <p:scale>
          <a:sx n="79" d="100"/>
          <a:sy n="79" d="100"/>
        </p:scale>
        <p:origin x="832" y="18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CE92-5F81-1346-A527-3E1AFE632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669E45F1-7A4E-8B4A-92F3-730A61141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534494E-5BEC-0546-B94A-76A4D495E6F4}"/>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5" name="Footer Placeholder 4">
            <a:extLst>
              <a:ext uri="{FF2B5EF4-FFF2-40B4-BE49-F238E27FC236}">
                <a16:creationId xmlns:a16="http://schemas.microsoft.com/office/drawing/2014/main" id="{D8BE6A17-EB42-CA4E-BD8E-2C546780D3D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76523F4-6FBF-044D-991C-DB8F019832EB}"/>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349535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F44B-5084-3942-87BB-8E8B40D3459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85DBFE6-5D86-5848-940E-C63CB2246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0787FC7-A125-754F-8998-745167B110D7}"/>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5" name="Footer Placeholder 4">
            <a:extLst>
              <a:ext uri="{FF2B5EF4-FFF2-40B4-BE49-F238E27FC236}">
                <a16:creationId xmlns:a16="http://schemas.microsoft.com/office/drawing/2014/main" id="{A3B861BD-1AB8-8A45-9CEC-B16FD25BC74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FDFD2DC-BB89-5447-A39D-81C543161335}"/>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255011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EE0BF-C11A-D041-B9B8-17D7D063C4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A0BACB5-EF5B-D947-8204-80A2BAD502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02A90BC-3ABC-434D-9895-AEAF963254E8}"/>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5" name="Footer Placeholder 4">
            <a:extLst>
              <a:ext uri="{FF2B5EF4-FFF2-40B4-BE49-F238E27FC236}">
                <a16:creationId xmlns:a16="http://schemas.microsoft.com/office/drawing/2014/main" id="{86A5D894-6205-E541-B958-1428FB2E593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AED1FE6-3344-B945-85E0-CBFC10632C00}"/>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282941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DEA8-45CA-A148-BD63-BC1BB33D89B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8C92130-62A9-7D4A-B286-5AD3D4CF3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36C5B02-6C42-2E43-9A39-581AAC6BE370}"/>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5" name="Footer Placeholder 4">
            <a:extLst>
              <a:ext uri="{FF2B5EF4-FFF2-40B4-BE49-F238E27FC236}">
                <a16:creationId xmlns:a16="http://schemas.microsoft.com/office/drawing/2014/main" id="{6D63AB6D-9FF0-6047-BFB6-C21E79573FB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29349F7-743E-3D4B-AF0B-4D0008483564}"/>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317021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754D7-8852-3A42-82E6-2C07C14A4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BB066F05-84B0-0B4B-B2FE-96F10F7A8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99C8D1-D8AE-FB45-9C5D-D7B604CF7FCC}"/>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5" name="Footer Placeholder 4">
            <a:extLst>
              <a:ext uri="{FF2B5EF4-FFF2-40B4-BE49-F238E27FC236}">
                <a16:creationId xmlns:a16="http://schemas.microsoft.com/office/drawing/2014/main" id="{79DDB26A-49AC-2944-8F2C-79723FAC9CC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B30C714-B962-AC4B-BD4C-892F48B34C44}"/>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242992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C4AD-C7AB-3546-8691-25FF5243E46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1784793-9BEA-F249-B6CA-6BFE567874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E4DEF83-00AA-DA43-90C4-5EF28F4B07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28A87D68-3BAA-6B40-84D5-C1443025E5AD}"/>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6" name="Footer Placeholder 5">
            <a:extLst>
              <a:ext uri="{FF2B5EF4-FFF2-40B4-BE49-F238E27FC236}">
                <a16:creationId xmlns:a16="http://schemas.microsoft.com/office/drawing/2014/main" id="{CEEC1D9D-990D-FC46-B536-E88D98436F9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DDE97CD9-3493-A445-90FA-5E9407DCB92D}"/>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48098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A38E-11FD-A94C-84D8-CC1C4697E56B}"/>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18B7A4E8-6525-E048-99B6-553032456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F98E7B-1206-F242-9A0D-64A07DE2C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9A1C888B-7A7E-4841-BD98-3CB9DBEEF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1806B-FCA8-074D-861E-FC0849EE8F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E95BCF6D-1694-EA4A-B962-642C4A567C89}"/>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8" name="Footer Placeholder 7">
            <a:extLst>
              <a:ext uri="{FF2B5EF4-FFF2-40B4-BE49-F238E27FC236}">
                <a16:creationId xmlns:a16="http://schemas.microsoft.com/office/drawing/2014/main" id="{426E79F1-F47A-F74A-AC27-2532A6E7C365}"/>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41FEBD7B-D4B1-AA41-8FC5-A9376B861536}"/>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71134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740-C2FB-1143-BF58-6594BA1C136A}"/>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3E837025-2D57-D64C-89A3-CE2F099A3448}"/>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4" name="Footer Placeholder 3">
            <a:extLst>
              <a:ext uri="{FF2B5EF4-FFF2-40B4-BE49-F238E27FC236}">
                <a16:creationId xmlns:a16="http://schemas.microsoft.com/office/drawing/2014/main" id="{75766CFD-12EA-B64B-8604-A243A654FEE2}"/>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EF8F4608-7BAF-F54E-8232-9AD48C64CE89}"/>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282562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1C5B2-3ABF-1740-BA28-F488829AEAEA}"/>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3" name="Footer Placeholder 2">
            <a:extLst>
              <a:ext uri="{FF2B5EF4-FFF2-40B4-BE49-F238E27FC236}">
                <a16:creationId xmlns:a16="http://schemas.microsoft.com/office/drawing/2014/main" id="{37B126EC-AE94-5A46-89C4-85E395298962}"/>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1B27EF29-EDBF-2B47-B6DC-45D052CFD624}"/>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89662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1772-B78D-EF41-B48F-3DD201521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FD1BDA71-C82E-9B4B-8385-A64217241F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CD580A66-B030-A74D-9830-BE68B303A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299FB-D053-7F43-BC86-F73E0DF40581}"/>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6" name="Footer Placeholder 5">
            <a:extLst>
              <a:ext uri="{FF2B5EF4-FFF2-40B4-BE49-F238E27FC236}">
                <a16:creationId xmlns:a16="http://schemas.microsoft.com/office/drawing/2014/main" id="{C40A500F-28D4-6B4F-9504-C1738416D71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9F46F12-2559-634E-8F8F-36F277CD1BEA}"/>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147277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DBFE-ED8E-124E-BCF4-5BA99A040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E8F98147-080D-2F4E-817E-3FE771640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AFD84B12-D0BB-4F4F-BDF4-F7F97E0F9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26ED8-E862-524F-ABC4-60DBD89C8F26}"/>
              </a:ext>
            </a:extLst>
          </p:cNvPr>
          <p:cNvSpPr>
            <a:spLocks noGrp="1"/>
          </p:cNvSpPr>
          <p:nvPr>
            <p:ph type="dt" sz="half" idx="10"/>
          </p:nvPr>
        </p:nvSpPr>
        <p:spPr/>
        <p:txBody>
          <a:bodyPr/>
          <a:lstStyle/>
          <a:p>
            <a:fld id="{B59A2043-B7AA-684B-9B13-ABC08934B7F6}" type="datetimeFigureOut">
              <a:rPr lang="en-CN" smtClean="0"/>
              <a:t>2023/11/21</a:t>
            </a:fld>
            <a:endParaRPr lang="en-CN"/>
          </a:p>
        </p:txBody>
      </p:sp>
      <p:sp>
        <p:nvSpPr>
          <p:cNvPr id="6" name="Footer Placeholder 5">
            <a:extLst>
              <a:ext uri="{FF2B5EF4-FFF2-40B4-BE49-F238E27FC236}">
                <a16:creationId xmlns:a16="http://schemas.microsoft.com/office/drawing/2014/main" id="{27681BE4-9F32-6B42-9C49-21EF8CE5326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744C222A-FC25-FC4D-8BC6-A4864EA5882D}"/>
              </a:ext>
            </a:extLst>
          </p:cNvPr>
          <p:cNvSpPr>
            <a:spLocks noGrp="1"/>
          </p:cNvSpPr>
          <p:nvPr>
            <p:ph type="sldNum" sz="quarter" idx="12"/>
          </p:nvPr>
        </p:nvSpPr>
        <p:spPr/>
        <p:txBody>
          <a:bodyPr/>
          <a:lstStyle/>
          <a:p>
            <a:fld id="{7DA8AA0B-0F24-A247-97CA-BC26641C2642}" type="slidenum">
              <a:rPr lang="en-CN" smtClean="0"/>
              <a:t>‹#›</a:t>
            </a:fld>
            <a:endParaRPr lang="en-CN"/>
          </a:p>
        </p:txBody>
      </p:sp>
    </p:spTree>
    <p:extLst>
      <p:ext uri="{BB962C8B-B14F-4D97-AF65-F5344CB8AC3E}">
        <p14:creationId xmlns:p14="http://schemas.microsoft.com/office/powerpoint/2010/main" val="124415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24E15-5842-614C-A46D-137F60447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EBCEACC4-149F-FD46-82EA-81DC0FFFF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F296C1A-4398-1142-9AFF-C03892BD5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A2043-B7AA-684B-9B13-ABC08934B7F6}" type="datetimeFigureOut">
              <a:rPr lang="en-CN" smtClean="0"/>
              <a:t>2023/11/21</a:t>
            </a:fld>
            <a:endParaRPr lang="en-CN"/>
          </a:p>
        </p:txBody>
      </p:sp>
      <p:sp>
        <p:nvSpPr>
          <p:cNvPr id="5" name="Footer Placeholder 4">
            <a:extLst>
              <a:ext uri="{FF2B5EF4-FFF2-40B4-BE49-F238E27FC236}">
                <a16:creationId xmlns:a16="http://schemas.microsoft.com/office/drawing/2014/main" id="{5F6B3402-CCE7-2C4B-9CE9-A45417E59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AEF07AD6-A8EA-BF4F-8853-C0EAAAD98F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8AA0B-0F24-A247-97CA-BC26641C2642}" type="slidenum">
              <a:rPr lang="en-CN" smtClean="0"/>
              <a:t>‹#›</a:t>
            </a:fld>
            <a:endParaRPr lang="en-CN"/>
          </a:p>
        </p:txBody>
      </p:sp>
    </p:spTree>
    <p:extLst>
      <p:ext uri="{BB962C8B-B14F-4D97-AF65-F5344CB8AC3E}">
        <p14:creationId xmlns:p14="http://schemas.microsoft.com/office/powerpoint/2010/main" val="3603639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350B-30FB-4D4D-93CA-BA9351F2D12E}"/>
              </a:ext>
            </a:extLst>
          </p:cNvPr>
          <p:cNvSpPr>
            <a:spLocks noGrp="1"/>
          </p:cNvSpPr>
          <p:nvPr>
            <p:ph type="ctrTitle"/>
          </p:nvPr>
        </p:nvSpPr>
        <p:spPr/>
        <p:txBody>
          <a:bodyPr>
            <a:normAutofit fontScale="90000"/>
          </a:bodyPr>
          <a:lstStyle/>
          <a:p>
            <a:r>
              <a:rPr lang="en-US" altLang="zh-CN" b="1" dirty="0"/>
              <a:t>SEP23</a:t>
            </a:r>
            <a:r>
              <a:rPr lang="zh-CN" altLang="en-US" b="1" dirty="0"/>
              <a:t>秋季</a:t>
            </a:r>
            <a:br>
              <a:rPr lang="en-US" altLang="zh-CN" b="1" dirty="0"/>
            </a:br>
            <a:br>
              <a:rPr lang="en-US" altLang="zh-CN" b="1" dirty="0"/>
            </a:br>
            <a:r>
              <a:rPr lang="en-US" altLang="zh-CN" b="1" dirty="0"/>
              <a:t>Project2:</a:t>
            </a:r>
            <a:r>
              <a:rPr lang="zh-CN" altLang="en-US" b="1" dirty="0"/>
              <a:t> </a:t>
            </a:r>
            <a:r>
              <a:rPr lang="en-US" altLang="zh-CN" b="1" dirty="0"/>
              <a:t>QBasic</a:t>
            </a:r>
            <a:r>
              <a:rPr lang="zh-CN" altLang="en-US" b="1" dirty="0"/>
              <a:t> </a:t>
            </a:r>
            <a:r>
              <a:rPr lang="en-US" altLang="zh-CN" b="1" dirty="0"/>
              <a:t>&amp;</a:t>
            </a:r>
            <a:r>
              <a:rPr lang="zh-CN" altLang="en-US" b="1" dirty="0"/>
              <a:t> </a:t>
            </a:r>
            <a:r>
              <a:rPr lang="en-US" altLang="zh-CN" b="1" dirty="0"/>
              <a:t>QT</a:t>
            </a:r>
            <a:r>
              <a:rPr lang="zh-CN" altLang="en-US" b="1" dirty="0"/>
              <a:t> </a:t>
            </a:r>
            <a:r>
              <a:rPr lang="en-US" altLang="zh-CN" b="1" dirty="0"/>
              <a:t>UI</a:t>
            </a:r>
            <a:endParaRPr lang="en-CN" b="1" dirty="0"/>
          </a:p>
        </p:txBody>
      </p:sp>
      <p:sp>
        <p:nvSpPr>
          <p:cNvPr id="3" name="Subtitle 2">
            <a:extLst>
              <a:ext uri="{FF2B5EF4-FFF2-40B4-BE49-F238E27FC236}">
                <a16:creationId xmlns:a16="http://schemas.microsoft.com/office/drawing/2014/main" id="{C7F32F0F-1ACF-E745-9123-AA71DA6FC306}"/>
              </a:ext>
            </a:extLst>
          </p:cNvPr>
          <p:cNvSpPr>
            <a:spLocks noGrp="1"/>
          </p:cNvSpPr>
          <p:nvPr>
            <p:ph type="subTitle" idx="1"/>
          </p:nvPr>
        </p:nvSpPr>
        <p:spPr>
          <a:xfrm>
            <a:off x="1524000" y="4099726"/>
            <a:ext cx="9144000" cy="1158073"/>
          </a:xfrm>
        </p:spPr>
        <p:txBody>
          <a:bodyPr/>
          <a:lstStyle/>
          <a:p>
            <a:r>
              <a:rPr lang="en-US" altLang="zh-CN" dirty="0"/>
              <a:t>2023-11-22</a:t>
            </a:r>
          </a:p>
          <a:p>
            <a:r>
              <a:rPr lang="en-US" dirty="0"/>
              <a:t>DD</a:t>
            </a:r>
            <a:endParaRPr lang="en-CN" dirty="0"/>
          </a:p>
        </p:txBody>
      </p:sp>
    </p:spTree>
    <p:extLst>
      <p:ext uri="{BB962C8B-B14F-4D97-AF65-F5344CB8AC3E}">
        <p14:creationId xmlns:p14="http://schemas.microsoft.com/office/powerpoint/2010/main" val="386816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a:xfrm>
            <a:off x="958515" y="2766218"/>
            <a:ext cx="10515600" cy="1325563"/>
          </a:xfrm>
        </p:spPr>
        <p:txBody>
          <a:bodyPr/>
          <a:lstStyle/>
          <a:p>
            <a:r>
              <a:rPr lang="en-CN" b="1" dirty="0"/>
              <a:t>用QT</a:t>
            </a:r>
            <a:r>
              <a:rPr lang="zh-CN" altLang="en-US" b="1" dirty="0"/>
              <a:t> </a:t>
            </a:r>
            <a:r>
              <a:rPr lang="en-US" altLang="zh-CN" b="1" dirty="0"/>
              <a:t>UI</a:t>
            </a:r>
            <a:r>
              <a:rPr lang="zh-CN" altLang="en-US" b="1" dirty="0"/>
              <a:t>制作界面很快也很方便，但是怎么在代码中和它进行</a:t>
            </a:r>
            <a:r>
              <a:rPr lang="zh-CN" altLang="en-US" b="1" dirty="0">
                <a:solidFill>
                  <a:srgbClr val="FF0000"/>
                </a:solidFill>
              </a:rPr>
              <a:t>交互</a:t>
            </a:r>
            <a:r>
              <a:rPr lang="zh-CN" altLang="en-US" b="1" dirty="0"/>
              <a:t>呢？</a:t>
            </a:r>
            <a:endParaRPr lang="en-CN" b="1" dirty="0"/>
          </a:p>
        </p:txBody>
      </p:sp>
    </p:spTree>
    <p:extLst>
      <p:ext uri="{BB962C8B-B14F-4D97-AF65-F5344CB8AC3E}">
        <p14:creationId xmlns:p14="http://schemas.microsoft.com/office/powerpoint/2010/main" val="368796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QT对UI文件的处理</a:t>
            </a:r>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endParaRPr lang="en-CN"/>
          </a:p>
        </p:txBody>
      </p:sp>
      <p:pic>
        <p:nvPicPr>
          <p:cNvPr id="5" name="Picture 4">
            <a:extLst>
              <a:ext uri="{FF2B5EF4-FFF2-40B4-BE49-F238E27FC236}">
                <a16:creationId xmlns:a16="http://schemas.microsoft.com/office/drawing/2014/main" id="{1543AA97-09AF-F747-B45A-7E58A68EF055}"/>
              </a:ext>
            </a:extLst>
          </p:cNvPr>
          <p:cNvPicPr>
            <a:picLocks noChangeAspect="1"/>
          </p:cNvPicPr>
          <p:nvPr/>
        </p:nvPicPr>
        <p:blipFill>
          <a:blip r:embed="rId2"/>
          <a:stretch>
            <a:fillRect/>
          </a:stretch>
        </p:blipFill>
        <p:spPr>
          <a:xfrm>
            <a:off x="3390899" y="1841499"/>
            <a:ext cx="7387629" cy="4335463"/>
          </a:xfrm>
          <a:prstGeom prst="rect">
            <a:avLst/>
          </a:prstGeom>
        </p:spPr>
      </p:pic>
      <p:sp>
        <p:nvSpPr>
          <p:cNvPr id="11" name="Rectangle 10">
            <a:extLst>
              <a:ext uri="{FF2B5EF4-FFF2-40B4-BE49-F238E27FC236}">
                <a16:creationId xmlns:a16="http://schemas.microsoft.com/office/drawing/2014/main" id="{D707BC68-6DCE-324D-A966-E055673E45A7}"/>
              </a:ext>
            </a:extLst>
          </p:cNvPr>
          <p:cNvSpPr/>
          <p:nvPr/>
        </p:nvSpPr>
        <p:spPr>
          <a:xfrm>
            <a:off x="5464007" y="5502066"/>
            <a:ext cx="2212140" cy="449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TextBox 11">
            <a:extLst>
              <a:ext uri="{FF2B5EF4-FFF2-40B4-BE49-F238E27FC236}">
                <a16:creationId xmlns:a16="http://schemas.microsoft.com/office/drawing/2014/main" id="{3C687494-B3E9-CF4D-B1AE-DAED8A2C1AB5}"/>
              </a:ext>
            </a:extLst>
          </p:cNvPr>
          <p:cNvSpPr txBox="1"/>
          <p:nvPr/>
        </p:nvSpPr>
        <p:spPr>
          <a:xfrm>
            <a:off x="206981" y="4569215"/>
            <a:ext cx="4870345" cy="1815882"/>
          </a:xfrm>
          <a:prstGeom prst="rect">
            <a:avLst/>
          </a:prstGeom>
          <a:noFill/>
        </p:spPr>
        <p:txBody>
          <a:bodyPr wrap="square" rtlCol="0">
            <a:spAutoFit/>
          </a:bodyPr>
          <a:lstStyle/>
          <a:p>
            <a:r>
              <a:rPr lang="en-US" sz="2800" b="1" dirty="0">
                <a:latin typeface="+mj-ea"/>
                <a:ea typeface="+mj-ea"/>
              </a:rPr>
              <a:t>U</a:t>
            </a:r>
            <a:r>
              <a:rPr lang="en-CN" sz="2800" b="1" dirty="0">
                <a:latin typeface="+mj-ea"/>
                <a:ea typeface="+mj-ea"/>
              </a:rPr>
              <a:t>i文件需要加入到项目的</a:t>
            </a:r>
            <a:r>
              <a:rPr lang="en-US" altLang="zh-CN" sz="2800" b="1" dirty="0">
                <a:latin typeface="+mj-ea"/>
                <a:ea typeface="+mj-ea"/>
              </a:rPr>
              <a:t>.pro</a:t>
            </a:r>
            <a:r>
              <a:rPr lang="zh-CN" altLang="en-US" sz="2800" b="1" dirty="0">
                <a:latin typeface="+mj-ea"/>
                <a:ea typeface="+mj-ea"/>
              </a:rPr>
              <a:t> 文件的</a:t>
            </a:r>
            <a:r>
              <a:rPr lang="en-US" altLang="zh-CN" sz="2800" b="1" dirty="0">
                <a:latin typeface="+mj-ea"/>
                <a:ea typeface="+mj-ea"/>
              </a:rPr>
              <a:t>FORMS</a:t>
            </a:r>
            <a:r>
              <a:rPr lang="zh-CN" altLang="en-US" sz="2800" b="1" dirty="0">
                <a:latin typeface="+mj-ea"/>
                <a:ea typeface="+mj-ea"/>
              </a:rPr>
              <a:t>中，</a:t>
            </a:r>
            <a:r>
              <a:rPr lang="en-US" altLang="zh-CN" sz="2800" b="1" dirty="0">
                <a:latin typeface="+mj-ea"/>
                <a:ea typeface="+mj-ea"/>
              </a:rPr>
              <a:t>QT</a:t>
            </a:r>
            <a:r>
              <a:rPr lang="zh-CN" altLang="en-US" sz="2800" b="1" dirty="0">
                <a:latin typeface="+mj-ea"/>
                <a:ea typeface="+mj-ea"/>
              </a:rPr>
              <a:t>会自动生成这个</a:t>
            </a:r>
            <a:r>
              <a:rPr lang="en-US" altLang="zh-CN" sz="2800" b="1" dirty="0">
                <a:latin typeface="+mj-ea"/>
                <a:ea typeface="+mj-ea"/>
              </a:rPr>
              <a:t>UI</a:t>
            </a:r>
            <a:r>
              <a:rPr lang="zh-CN" altLang="en-US" sz="2800" b="1" dirty="0">
                <a:latin typeface="+mj-ea"/>
                <a:ea typeface="+mj-ea"/>
              </a:rPr>
              <a:t>文件中的组件对应的相关类的头文件和实现</a:t>
            </a:r>
            <a:endParaRPr lang="en-CN" sz="2800" b="1" dirty="0">
              <a:latin typeface="+mj-ea"/>
              <a:ea typeface="+mj-ea"/>
            </a:endParaRPr>
          </a:p>
        </p:txBody>
      </p:sp>
    </p:spTree>
    <p:extLst>
      <p:ext uri="{BB962C8B-B14F-4D97-AF65-F5344CB8AC3E}">
        <p14:creationId xmlns:p14="http://schemas.microsoft.com/office/powerpoint/2010/main" val="169552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QT对UI文件的处理</a:t>
            </a:r>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endParaRPr lang="en-CN" dirty="0"/>
          </a:p>
        </p:txBody>
      </p:sp>
      <p:pic>
        <p:nvPicPr>
          <p:cNvPr id="4" name="Picture 3">
            <a:extLst>
              <a:ext uri="{FF2B5EF4-FFF2-40B4-BE49-F238E27FC236}">
                <a16:creationId xmlns:a16="http://schemas.microsoft.com/office/drawing/2014/main" id="{FAA437EB-483F-E24F-BBDC-FF12433C816C}"/>
              </a:ext>
            </a:extLst>
          </p:cNvPr>
          <p:cNvPicPr>
            <a:picLocks noChangeAspect="1"/>
          </p:cNvPicPr>
          <p:nvPr/>
        </p:nvPicPr>
        <p:blipFill>
          <a:blip r:embed="rId2"/>
          <a:stretch>
            <a:fillRect/>
          </a:stretch>
        </p:blipFill>
        <p:spPr>
          <a:xfrm>
            <a:off x="2532981" y="2361781"/>
            <a:ext cx="9125619" cy="2406495"/>
          </a:xfrm>
          <a:prstGeom prst="rect">
            <a:avLst/>
          </a:prstGeom>
        </p:spPr>
      </p:pic>
      <p:sp>
        <p:nvSpPr>
          <p:cNvPr id="11" name="Rectangle 10">
            <a:extLst>
              <a:ext uri="{FF2B5EF4-FFF2-40B4-BE49-F238E27FC236}">
                <a16:creationId xmlns:a16="http://schemas.microsoft.com/office/drawing/2014/main" id="{D707BC68-6DCE-324D-A966-E055673E45A7}"/>
              </a:ext>
            </a:extLst>
          </p:cNvPr>
          <p:cNvSpPr/>
          <p:nvPr/>
        </p:nvSpPr>
        <p:spPr>
          <a:xfrm>
            <a:off x="6214812" y="2719303"/>
            <a:ext cx="3554830" cy="449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TextBox 5">
            <a:extLst>
              <a:ext uri="{FF2B5EF4-FFF2-40B4-BE49-F238E27FC236}">
                <a16:creationId xmlns:a16="http://schemas.microsoft.com/office/drawing/2014/main" id="{74150755-6C38-504E-B223-3712E49A230A}"/>
              </a:ext>
            </a:extLst>
          </p:cNvPr>
          <p:cNvSpPr txBox="1"/>
          <p:nvPr/>
        </p:nvSpPr>
        <p:spPr>
          <a:xfrm>
            <a:off x="5933149" y="1857512"/>
            <a:ext cx="4527201" cy="369332"/>
          </a:xfrm>
          <a:prstGeom prst="rect">
            <a:avLst/>
          </a:prstGeom>
          <a:noFill/>
        </p:spPr>
        <p:txBody>
          <a:bodyPr wrap="none" rtlCol="0">
            <a:spAutoFit/>
          </a:bodyPr>
          <a:lstStyle/>
          <a:p>
            <a:r>
              <a:rPr lang="en-CN" dirty="0">
                <a:solidFill>
                  <a:srgbClr val="FF0000"/>
                </a:solidFill>
              </a:rPr>
              <a:t>这个头文件是自动从</a:t>
            </a:r>
            <a:r>
              <a:rPr lang="en-US" altLang="zh-CN" dirty="0">
                <a:solidFill>
                  <a:srgbClr val="FF0000"/>
                </a:solidFill>
              </a:rPr>
              <a:t>.</a:t>
            </a:r>
            <a:r>
              <a:rPr lang="en-US" altLang="zh-CN" dirty="0" err="1">
                <a:solidFill>
                  <a:srgbClr val="FF0000"/>
                </a:solidFill>
              </a:rPr>
              <a:t>ui</a:t>
            </a:r>
            <a:r>
              <a:rPr lang="zh-CN" altLang="en-US" dirty="0">
                <a:solidFill>
                  <a:srgbClr val="FF0000"/>
                </a:solidFill>
              </a:rPr>
              <a:t>文件生成的</a:t>
            </a:r>
            <a:r>
              <a:rPr lang="en-US" altLang="zh-CN" dirty="0">
                <a:solidFill>
                  <a:srgbClr val="FF0000"/>
                </a:solidFill>
              </a:rPr>
              <a:t>,</a:t>
            </a:r>
            <a:r>
              <a:rPr lang="zh-CN" altLang="en-US" dirty="0">
                <a:solidFill>
                  <a:srgbClr val="FF0000"/>
                </a:solidFill>
              </a:rPr>
              <a:t> </a:t>
            </a:r>
            <a:r>
              <a:rPr lang="en-US" altLang="zh-CN" dirty="0" err="1">
                <a:solidFill>
                  <a:srgbClr val="FF0000"/>
                </a:solidFill>
              </a:rPr>
              <a:t>ui_xxx.h</a:t>
            </a:r>
            <a:endParaRPr lang="en-CN" dirty="0">
              <a:solidFill>
                <a:srgbClr val="FF0000"/>
              </a:solidFill>
            </a:endParaRPr>
          </a:p>
        </p:txBody>
      </p:sp>
      <p:sp>
        <p:nvSpPr>
          <p:cNvPr id="7" name="TextBox 6">
            <a:extLst>
              <a:ext uri="{FF2B5EF4-FFF2-40B4-BE49-F238E27FC236}">
                <a16:creationId xmlns:a16="http://schemas.microsoft.com/office/drawing/2014/main" id="{ECE6FA8B-77C1-0947-ADB6-8B05CB7E57FB}"/>
              </a:ext>
            </a:extLst>
          </p:cNvPr>
          <p:cNvSpPr txBox="1"/>
          <p:nvPr/>
        </p:nvSpPr>
        <p:spPr>
          <a:xfrm>
            <a:off x="9494982" y="4398944"/>
            <a:ext cx="1544012" cy="369332"/>
          </a:xfrm>
          <a:prstGeom prst="rect">
            <a:avLst/>
          </a:prstGeom>
          <a:noFill/>
        </p:spPr>
        <p:txBody>
          <a:bodyPr wrap="none" rtlCol="0">
            <a:spAutoFit/>
          </a:bodyPr>
          <a:lstStyle/>
          <a:p>
            <a:r>
              <a:rPr lang="en-US" dirty="0" err="1">
                <a:solidFill>
                  <a:srgbClr val="FF0000"/>
                </a:solidFill>
              </a:rPr>
              <a:t>初始化UI的类</a:t>
            </a:r>
            <a:endParaRPr lang="en-CN" dirty="0">
              <a:solidFill>
                <a:srgbClr val="FF0000"/>
              </a:solidFill>
            </a:endParaRPr>
          </a:p>
        </p:txBody>
      </p:sp>
      <p:sp>
        <p:nvSpPr>
          <p:cNvPr id="13" name="Rectangle 12">
            <a:extLst>
              <a:ext uri="{FF2B5EF4-FFF2-40B4-BE49-F238E27FC236}">
                <a16:creationId xmlns:a16="http://schemas.microsoft.com/office/drawing/2014/main" id="{79EDDEAF-2737-CA43-81F5-D98C6184D29B}"/>
              </a:ext>
            </a:extLst>
          </p:cNvPr>
          <p:cNvSpPr/>
          <p:nvPr/>
        </p:nvSpPr>
        <p:spPr>
          <a:xfrm>
            <a:off x="6749506" y="3881544"/>
            <a:ext cx="3554830"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68562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r>
              <a:rPr lang="en-CN" dirty="0"/>
              <a:t>需求</a:t>
            </a:r>
            <a:r>
              <a:rPr lang="zh-CN" altLang="en-US" dirty="0"/>
              <a:t>：</a:t>
            </a:r>
            <a:r>
              <a:rPr lang="en-CN" dirty="0"/>
              <a:t>点击清空代码</a:t>
            </a:r>
            <a:r>
              <a:rPr lang="zh-CN" altLang="en-US" dirty="0"/>
              <a:t>，把</a:t>
            </a:r>
            <a:br>
              <a:rPr lang="en-US" altLang="zh-CN" dirty="0"/>
            </a:br>
            <a:r>
              <a:rPr lang="zh-CN" altLang="en-US" dirty="0"/>
              <a:t>三个框里的内容都清掉</a:t>
            </a:r>
            <a:endParaRPr lang="en-US" altLang="zh-CN" dirty="0"/>
          </a:p>
        </p:txBody>
      </p:sp>
      <p:pic>
        <p:nvPicPr>
          <p:cNvPr id="9" name="Picture 8">
            <a:extLst>
              <a:ext uri="{FF2B5EF4-FFF2-40B4-BE49-F238E27FC236}">
                <a16:creationId xmlns:a16="http://schemas.microsoft.com/office/drawing/2014/main" id="{BF247D0C-1A70-8E42-870E-5C5D3636284C}"/>
              </a:ext>
            </a:extLst>
          </p:cNvPr>
          <p:cNvPicPr>
            <a:picLocks noChangeAspect="1"/>
          </p:cNvPicPr>
          <p:nvPr/>
        </p:nvPicPr>
        <p:blipFill>
          <a:blip r:embed="rId2"/>
          <a:stretch>
            <a:fillRect/>
          </a:stretch>
        </p:blipFill>
        <p:spPr>
          <a:xfrm>
            <a:off x="5687050" y="1534278"/>
            <a:ext cx="5666750" cy="5147425"/>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9396662" y="5445650"/>
            <a:ext cx="1957137"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16744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4948989" cy="4351338"/>
          </a:xfrm>
        </p:spPr>
        <p:txBody>
          <a:bodyPr/>
          <a:lstStyle/>
          <a:p>
            <a:r>
              <a:rPr lang="en-CN" dirty="0">
                <a:highlight>
                  <a:srgbClr val="FFFF00"/>
                </a:highlight>
              </a:rPr>
              <a:t>第一步</a:t>
            </a:r>
            <a:r>
              <a:rPr lang="zh-CN" altLang="en-US" dirty="0"/>
              <a:t>：找到“清空代码”对应的按钮的</a:t>
            </a:r>
            <a:r>
              <a:rPr lang="en-US" altLang="zh-CN" dirty="0"/>
              <a:t>object</a:t>
            </a:r>
            <a:r>
              <a:rPr lang="zh-CN" altLang="en-US" dirty="0"/>
              <a:t>是什么</a:t>
            </a:r>
            <a:endParaRPr lang="en-US" altLang="zh-CN" dirty="0"/>
          </a:p>
        </p:txBody>
      </p:sp>
      <p:pic>
        <p:nvPicPr>
          <p:cNvPr id="9" name="Picture 8">
            <a:extLst>
              <a:ext uri="{FF2B5EF4-FFF2-40B4-BE49-F238E27FC236}">
                <a16:creationId xmlns:a16="http://schemas.microsoft.com/office/drawing/2014/main" id="{BF247D0C-1A70-8E42-870E-5C5D3636284C}"/>
              </a:ext>
            </a:extLst>
          </p:cNvPr>
          <p:cNvPicPr>
            <a:picLocks noChangeAspect="1"/>
          </p:cNvPicPr>
          <p:nvPr/>
        </p:nvPicPr>
        <p:blipFill>
          <a:blip r:embed="rId2"/>
          <a:stretch>
            <a:fillRect/>
          </a:stretch>
        </p:blipFill>
        <p:spPr>
          <a:xfrm>
            <a:off x="5687050" y="1534278"/>
            <a:ext cx="5666750" cy="5147425"/>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9396662" y="5445650"/>
            <a:ext cx="1957137"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88470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9460832" cy="4351338"/>
          </a:xfrm>
        </p:spPr>
        <p:txBody>
          <a:bodyPr/>
          <a:lstStyle/>
          <a:p>
            <a:r>
              <a:rPr lang="en-CN" dirty="0">
                <a:highlight>
                  <a:srgbClr val="FFFF00"/>
                </a:highlight>
              </a:rPr>
              <a:t>第一步</a:t>
            </a:r>
            <a:r>
              <a:rPr lang="zh-CN" altLang="en-US" dirty="0"/>
              <a:t>：找到“清空代码”对应的按钮的</a:t>
            </a:r>
            <a:r>
              <a:rPr lang="en-US" altLang="zh-CN" dirty="0"/>
              <a:t>object</a:t>
            </a:r>
            <a:r>
              <a:rPr lang="zh-CN" altLang="en-US" dirty="0"/>
              <a:t>是什么</a:t>
            </a:r>
            <a:endParaRPr lang="en-US" altLang="zh-CN" dirty="0"/>
          </a:p>
          <a:p>
            <a:pPr lvl="1"/>
            <a:r>
              <a:rPr lang="zh-CN" altLang="en-US" dirty="0"/>
              <a:t>在</a:t>
            </a:r>
            <a:r>
              <a:rPr lang="en-US" altLang="zh-CN" dirty="0" err="1"/>
              <a:t>ui</a:t>
            </a:r>
            <a:r>
              <a:rPr lang="zh-CN" altLang="en-US" dirty="0"/>
              <a:t>的</a:t>
            </a:r>
            <a:r>
              <a:rPr lang="en-US" altLang="zh-CN" dirty="0"/>
              <a:t>design</a:t>
            </a:r>
            <a:r>
              <a:rPr lang="zh-CN" altLang="en-US" dirty="0"/>
              <a:t>里面，点住“清空代码”</a:t>
            </a:r>
            <a:endParaRPr lang="en-US" altLang="zh-CN" dirty="0"/>
          </a:p>
          <a:p>
            <a:pPr lvl="1"/>
            <a:r>
              <a:rPr lang="zh-CN" altLang="en-US" dirty="0"/>
              <a:t>右边的右下角会出现这个组件对应的属性，这是一个</a:t>
            </a:r>
            <a:r>
              <a:rPr lang="en-US" altLang="zh-CN" i="1" dirty="0" err="1">
                <a:solidFill>
                  <a:srgbClr val="FF0000"/>
                </a:solidFill>
              </a:rPr>
              <a:t>QPushButton</a:t>
            </a:r>
            <a:r>
              <a:rPr lang="zh-CN" altLang="en-US" dirty="0"/>
              <a:t>的</a:t>
            </a:r>
            <a:r>
              <a:rPr lang="en-US" altLang="zh-CN" dirty="0"/>
              <a:t>object</a:t>
            </a:r>
            <a:r>
              <a:rPr lang="zh-CN" altLang="en-US" dirty="0"/>
              <a:t>，名字叫做</a:t>
            </a:r>
            <a:r>
              <a:rPr lang="en-US" altLang="zh-CN" i="1" dirty="0" err="1">
                <a:solidFill>
                  <a:srgbClr val="FF0000"/>
                </a:solidFill>
              </a:rPr>
              <a:t>btnClearCode</a:t>
            </a:r>
            <a:endParaRPr lang="en-US" altLang="zh-CN" i="1" dirty="0">
              <a:solidFill>
                <a:srgbClr val="FF0000"/>
              </a:solidFill>
            </a:endParaRPr>
          </a:p>
        </p:txBody>
      </p:sp>
      <p:pic>
        <p:nvPicPr>
          <p:cNvPr id="4" name="Picture 3">
            <a:extLst>
              <a:ext uri="{FF2B5EF4-FFF2-40B4-BE49-F238E27FC236}">
                <a16:creationId xmlns:a16="http://schemas.microsoft.com/office/drawing/2014/main" id="{45216B14-3D62-E949-84B6-8F0A635AE3C0}"/>
              </a:ext>
            </a:extLst>
          </p:cNvPr>
          <p:cNvPicPr>
            <a:picLocks noChangeAspect="1"/>
          </p:cNvPicPr>
          <p:nvPr/>
        </p:nvPicPr>
        <p:blipFill>
          <a:blip r:embed="rId2"/>
          <a:stretch>
            <a:fillRect/>
          </a:stretch>
        </p:blipFill>
        <p:spPr>
          <a:xfrm>
            <a:off x="729581" y="3818355"/>
            <a:ext cx="7099300" cy="2806700"/>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838200" y="4677213"/>
            <a:ext cx="1957137"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Rectangle 6">
            <a:extLst>
              <a:ext uri="{FF2B5EF4-FFF2-40B4-BE49-F238E27FC236}">
                <a16:creationId xmlns:a16="http://schemas.microsoft.com/office/drawing/2014/main" id="{8F1B5EDE-A1B4-0840-97F8-7A0B0383E02D}"/>
              </a:ext>
            </a:extLst>
          </p:cNvPr>
          <p:cNvSpPr/>
          <p:nvPr/>
        </p:nvSpPr>
        <p:spPr>
          <a:xfrm>
            <a:off x="5117431" y="4131782"/>
            <a:ext cx="2967790" cy="668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557634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9959788" cy="4351338"/>
          </a:xfrm>
        </p:spPr>
        <p:txBody>
          <a:bodyPr/>
          <a:lstStyle/>
          <a:p>
            <a:r>
              <a:rPr lang="en-CN" dirty="0"/>
              <a:t>第一步</a:t>
            </a:r>
            <a:r>
              <a:rPr lang="zh-CN" altLang="en-US" dirty="0"/>
              <a:t>：找到“清空代码”对应的按钮的</a:t>
            </a:r>
            <a:r>
              <a:rPr lang="en-US" altLang="zh-CN" dirty="0"/>
              <a:t>object</a:t>
            </a:r>
            <a:r>
              <a:rPr lang="zh-CN" altLang="en-US" dirty="0"/>
              <a:t>是什么</a:t>
            </a:r>
            <a:endParaRPr lang="en-US" altLang="zh-CN" dirty="0"/>
          </a:p>
          <a:p>
            <a:pPr lvl="1"/>
            <a:r>
              <a:rPr lang="en-US" altLang="zh-CN" i="1" dirty="0" err="1">
                <a:solidFill>
                  <a:srgbClr val="FF0000"/>
                </a:solidFill>
              </a:rPr>
              <a:t>QPushButton</a:t>
            </a:r>
            <a:r>
              <a:rPr lang="zh-CN" altLang="en-US" dirty="0"/>
              <a:t>的</a:t>
            </a:r>
            <a:r>
              <a:rPr lang="en-US" altLang="zh-CN" dirty="0"/>
              <a:t>object</a:t>
            </a:r>
            <a:r>
              <a:rPr lang="zh-CN" altLang="en-US" dirty="0"/>
              <a:t>，名字叫做</a:t>
            </a:r>
            <a:r>
              <a:rPr lang="en-US" altLang="zh-CN" i="1" dirty="0" err="1">
                <a:solidFill>
                  <a:srgbClr val="FF0000"/>
                </a:solidFill>
              </a:rPr>
              <a:t>btnClearCode</a:t>
            </a:r>
            <a:endParaRPr lang="en-US" altLang="zh-CN" i="1" dirty="0">
              <a:solidFill>
                <a:srgbClr val="FF0000"/>
              </a:solidFill>
            </a:endParaRPr>
          </a:p>
          <a:p>
            <a:r>
              <a:rPr lang="en-CN" dirty="0">
                <a:highlight>
                  <a:srgbClr val="FFFF00"/>
                </a:highlight>
              </a:rPr>
              <a:t>第二步</a:t>
            </a:r>
            <a:r>
              <a:rPr lang="zh-CN" altLang="en-US" dirty="0"/>
              <a:t>：和之前的实现类似，我们给这个按钮绑定一个事件</a:t>
            </a:r>
            <a:endParaRPr lang="en-US" altLang="zh-CN" dirty="0"/>
          </a:p>
          <a:p>
            <a:endParaRPr lang="en-US" altLang="zh-CN" i="1" dirty="0">
              <a:solidFill>
                <a:srgbClr val="FF0000"/>
              </a:solidFill>
            </a:endParaRPr>
          </a:p>
        </p:txBody>
      </p:sp>
      <p:pic>
        <p:nvPicPr>
          <p:cNvPr id="5" name="Picture 4">
            <a:extLst>
              <a:ext uri="{FF2B5EF4-FFF2-40B4-BE49-F238E27FC236}">
                <a16:creationId xmlns:a16="http://schemas.microsoft.com/office/drawing/2014/main" id="{250A7F34-B10B-B746-AA0E-3E3A9586DFD7}"/>
              </a:ext>
            </a:extLst>
          </p:cNvPr>
          <p:cNvPicPr>
            <a:picLocks noChangeAspect="1"/>
          </p:cNvPicPr>
          <p:nvPr/>
        </p:nvPicPr>
        <p:blipFill>
          <a:blip r:embed="rId2"/>
          <a:stretch>
            <a:fillRect/>
          </a:stretch>
        </p:blipFill>
        <p:spPr>
          <a:xfrm>
            <a:off x="711442" y="3592221"/>
            <a:ext cx="10642358" cy="1742240"/>
          </a:xfrm>
          <a:prstGeom prst="rect">
            <a:avLst/>
          </a:prstGeom>
        </p:spPr>
      </p:pic>
      <p:sp>
        <p:nvSpPr>
          <p:cNvPr id="8" name="Rectangle 7">
            <a:extLst>
              <a:ext uri="{FF2B5EF4-FFF2-40B4-BE49-F238E27FC236}">
                <a16:creationId xmlns:a16="http://schemas.microsoft.com/office/drawing/2014/main" id="{4CC95351-8568-0D46-99D0-B01DC78D442B}"/>
              </a:ext>
            </a:extLst>
          </p:cNvPr>
          <p:cNvSpPr/>
          <p:nvPr/>
        </p:nvSpPr>
        <p:spPr>
          <a:xfrm>
            <a:off x="1090864" y="4951998"/>
            <a:ext cx="8630652"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6" name="Picture 5">
            <a:extLst>
              <a:ext uri="{FF2B5EF4-FFF2-40B4-BE49-F238E27FC236}">
                <a16:creationId xmlns:a16="http://schemas.microsoft.com/office/drawing/2014/main" id="{169CEA44-3C72-B441-8705-C08BD4DDD3C1}"/>
              </a:ext>
            </a:extLst>
          </p:cNvPr>
          <p:cNvPicPr>
            <a:picLocks noChangeAspect="1"/>
          </p:cNvPicPr>
          <p:nvPr/>
        </p:nvPicPr>
        <p:blipFill>
          <a:blip r:embed="rId3"/>
          <a:stretch>
            <a:fillRect/>
          </a:stretch>
        </p:blipFill>
        <p:spPr>
          <a:xfrm>
            <a:off x="3166310" y="5891212"/>
            <a:ext cx="4545931" cy="757655"/>
          </a:xfrm>
          <a:prstGeom prst="rect">
            <a:avLst/>
          </a:prstGeom>
        </p:spPr>
      </p:pic>
      <p:sp>
        <p:nvSpPr>
          <p:cNvPr id="11" name="Rectangle 10">
            <a:extLst>
              <a:ext uri="{FF2B5EF4-FFF2-40B4-BE49-F238E27FC236}">
                <a16:creationId xmlns:a16="http://schemas.microsoft.com/office/drawing/2014/main" id="{A949C0EA-C751-DE4E-9A2F-C5C619AD4CD6}"/>
              </a:ext>
            </a:extLst>
          </p:cNvPr>
          <p:cNvSpPr/>
          <p:nvPr/>
        </p:nvSpPr>
        <p:spPr>
          <a:xfrm>
            <a:off x="3068052" y="6346281"/>
            <a:ext cx="4319337" cy="382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TextBox 8">
            <a:extLst>
              <a:ext uri="{FF2B5EF4-FFF2-40B4-BE49-F238E27FC236}">
                <a16:creationId xmlns:a16="http://schemas.microsoft.com/office/drawing/2014/main" id="{B2456430-127C-9348-865B-437973D56A3D}"/>
              </a:ext>
            </a:extLst>
          </p:cNvPr>
          <p:cNvSpPr txBox="1"/>
          <p:nvPr/>
        </p:nvSpPr>
        <p:spPr>
          <a:xfrm>
            <a:off x="7182852" y="5698574"/>
            <a:ext cx="4573688" cy="369332"/>
          </a:xfrm>
          <a:prstGeom prst="rect">
            <a:avLst/>
          </a:prstGeom>
          <a:noFill/>
        </p:spPr>
        <p:txBody>
          <a:bodyPr wrap="none" rtlCol="0">
            <a:spAutoFit/>
          </a:bodyPr>
          <a:lstStyle/>
          <a:p>
            <a:r>
              <a:rPr lang="en-CN" dirty="0"/>
              <a:t>我们声明一个clearAll的函数</a:t>
            </a:r>
            <a:r>
              <a:rPr lang="zh-CN" altLang="en-US" dirty="0"/>
              <a:t>，来做清空操作</a:t>
            </a:r>
            <a:endParaRPr lang="en-CN" dirty="0"/>
          </a:p>
        </p:txBody>
      </p:sp>
    </p:spTree>
    <p:extLst>
      <p:ext uri="{BB962C8B-B14F-4D97-AF65-F5344CB8AC3E}">
        <p14:creationId xmlns:p14="http://schemas.microsoft.com/office/powerpoint/2010/main" val="243014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5257800" cy="4351338"/>
          </a:xfrm>
        </p:spPr>
        <p:txBody>
          <a:bodyPr/>
          <a:lstStyle/>
          <a:p>
            <a:r>
              <a:rPr lang="en-CN" dirty="0"/>
              <a:t>第一步</a:t>
            </a:r>
            <a:r>
              <a:rPr lang="zh-CN" altLang="en-US" dirty="0"/>
              <a:t>：找到“清空代码”对应的按钮的</a:t>
            </a:r>
            <a:r>
              <a:rPr lang="en-US" altLang="zh-CN" dirty="0"/>
              <a:t>object</a:t>
            </a:r>
            <a:r>
              <a:rPr lang="zh-CN" altLang="en-US" dirty="0"/>
              <a:t>是什么</a:t>
            </a:r>
            <a:endParaRPr lang="en-US" altLang="zh-CN" dirty="0"/>
          </a:p>
          <a:p>
            <a:pPr lvl="1"/>
            <a:r>
              <a:rPr lang="en-US" altLang="zh-CN" i="1" dirty="0" err="1">
                <a:solidFill>
                  <a:srgbClr val="FF0000"/>
                </a:solidFill>
              </a:rPr>
              <a:t>QPushButton</a:t>
            </a:r>
            <a:r>
              <a:rPr lang="zh-CN" altLang="en-US" dirty="0"/>
              <a:t>的</a:t>
            </a:r>
            <a:r>
              <a:rPr lang="en-US" altLang="zh-CN" dirty="0"/>
              <a:t>object</a:t>
            </a:r>
            <a:r>
              <a:rPr lang="zh-CN" altLang="en-US" dirty="0"/>
              <a:t>，名字叫做</a:t>
            </a:r>
            <a:r>
              <a:rPr lang="en-US" altLang="zh-CN" i="1" dirty="0" err="1">
                <a:solidFill>
                  <a:srgbClr val="FF0000"/>
                </a:solidFill>
              </a:rPr>
              <a:t>btnClearCode</a:t>
            </a:r>
            <a:endParaRPr lang="en-US" altLang="zh-CN" i="1" dirty="0">
              <a:solidFill>
                <a:srgbClr val="FF0000"/>
              </a:solidFill>
            </a:endParaRPr>
          </a:p>
          <a:p>
            <a:r>
              <a:rPr lang="en-CN" dirty="0"/>
              <a:t>第二步</a:t>
            </a:r>
            <a:r>
              <a:rPr lang="zh-CN" altLang="en-US" dirty="0"/>
              <a:t>：和之前的实现类似，我们给这个按钮绑定一个事件： </a:t>
            </a:r>
            <a:r>
              <a:rPr lang="en-US" dirty="0"/>
              <a:t>connect(</a:t>
            </a:r>
            <a:r>
              <a:rPr lang="en-US" dirty="0" err="1"/>
              <a:t>ui</a:t>
            </a:r>
            <a:r>
              <a:rPr lang="en-US" dirty="0"/>
              <a:t>-&gt;</a:t>
            </a:r>
            <a:r>
              <a:rPr lang="en-US" dirty="0" err="1"/>
              <a:t>btnClearCode</a:t>
            </a:r>
            <a:r>
              <a:rPr lang="en-US" dirty="0"/>
              <a:t>,</a:t>
            </a:r>
            <a:r>
              <a:rPr lang="zh-CN" altLang="en-US" dirty="0"/>
              <a:t> </a:t>
            </a:r>
            <a:r>
              <a:rPr lang="en-US" altLang="zh-CN" dirty="0"/>
              <a:t>…</a:t>
            </a:r>
          </a:p>
          <a:p>
            <a:r>
              <a:rPr lang="zh-CN" altLang="en-US" dirty="0">
                <a:highlight>
                  <a:srgbClr val="FFFF00"/>
                </a:highlight>
              </a:rPr>
              <a:t>第三步</a:t>
            </a:r>
            <a:r>
              <a:rPr lang="zh-CN" altLang="en-US" dirty="0"/>
              <a:t>：我们要找到和三个框对应的</a:t>
            </a:r>
            <a:r>
              <a:rPr lang="en-US" altLang="zh-CN" dirty="0"/>
              <a:t>Object</a:t>
            </a:r>
          </a:p>
          <a:p>
            <a:endParaRPr lang="en-US" altLang="zh-CN" i="1" dirty="0">
              <a:solidFill>
                <a:srgbClr val="FF0000"/>
              </a:solidFill>
            </a:endParaRPr>
          </a:p>
        </p:txBody>
      </p:sp>
      <p:pic>
        <p:nvPicPr>
          <p:cNvPr id="10" name="Picture 9">
            <a:extLst>
              <a:ext uri="{FF2B5EF4-FFF2-40B4-BE49-F238E27FC236}">
                <a16:creationId xmlns:a16="http://schemas.microsoft.com/office/drawing/2014/main" id="{A5407EC0-A72E-5041-AFBB-2A7C082FF695}"/>
              </a:ext>
            </a:extLst>
          </p:cNvPr>
          <p:cNvPicPr>
            <a:picLocks noChangeAspect="1"/>
          </p:cNvPicPr>
          <p:nvPr/>
        </p:nvPicPr>
        <p:blipFill>
          <a:blip r:embed="rId2"/>
          <a:stretch>
            <a:fillRect/>
          </a:stretch>
        </p:blipFill>
        <p:spPr>
          <a:xfrm>
            <a:off x="6336755" y="1525924"/>
            <a:ext cx="5666750" cy="5147425"/>
          </a:xfrm>
          <a:prstGeom prst="rect">
            <a:avLst/>
          </a:prstGeom>
        </p:spPr>
      </p:pic>
      <p:sp>
        <p:nvSpPr>
          <p:cNvPr id="12" name="Rectangle 11">
            <a:extLst>
              <a:ext uri="{FF2B5EF4-FFF2-40B4-BE49-F238E27FC236}">
                <a16:creationId xmlns:a16="http://schemas.microsoft.com/office/drawing/2014/main" id="{38393F62-CF93-9E46-B98A-5E54CFDF6481}"/>
              </a:ext>
            </a:extLst>
          </p:cNvPr>
          <p:cNvSpPr/>
          <p:nvPr/>
        </p:nvSpPr>
        <p:spPr>
          <a:xfrm>
            <a:off x="6336755" y="1825625"/>
            <a:ext cx="2795213" cy="1771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Rectangle 12">
            <a:extLst>
              <a:ext uri="{FF2B5EF4-FFF2-40B4-BE49-F238E27FC236}">
                <a16:creationId xmlns:a16="http://schemas.microsoft.com/office/drawing/2014/main" id="{CDDD2622-9155-D541-8890-5C31405DBA8E}"/>
              </a:ext>
            </a:extLst>
          </p:cNvPr>
          <p:cNvSpPr/>
          <p:nvPr/>
        </p:nvSpPr>
        <p:spPr>
          <a:xfrm>
            <a:off x="8991724" y="1825625"/>
            <a:ext cx="2795213" cy="1771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Rectangle 13">
            <a:extLst>
              <a:ext uri="{FF2B5EF4-FFF2-40B4-BE49-F238E27FC236}">
                <a16:creationId xmlns:a16="http://schemas.microsoft.com/office/drawing/2014/main" id="{9AD520F0-DC94-1241-AFD8-356630FD19C0}"/>
              </a:ext>
            </a:extLst>
          </p:cNvPr>
          <p:cNvSpPr/>
          <p:nvPr/>
        </p:nvSpPr>
        <p:spPr>
          <a:xfrm>
            <a:off x="6336754" y="3597442"/>
            <a:ext cx="2795213" cy="1771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962906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0515600" cy="4351338"/>
          </a:xfrm>
        </p:spPr>
        <p:txBody>
          <a:bodyPr/>
          <a:lstStyle/>
          <a:p>
            <a:r>
              <a:rPr lang="zh-CN" altLang="en-US" dirty="0">
                <a:highlight>
                  <a:srgbClr val="FFFF00"/>
                </a:highlight>
              </a:rPr>
              <a:t>第三步</a:t>
            </a:r>
            <a:r>
              <a:rPr lang="zh-CN" altLang="en-US" dirty="0"/>
              <a:t>：我们要找到和三个框对应的</a:t>
            </a:r>
            <a:r>
              <a:rPr lang="en-US" altLang="zh-CN" dirty="0"/>
              <a:t>Object</a:t>
            </a:r>
          </a:p>
          <a:p>
            <a:pPr lvl="1"/>
            <a:r>
              <a:rPr lang="zh-CN" altLang="en-US" dirty="0"/>
              <a:t>类似前面第一步，我们可以找到三个框的</a:t>
            </a:r>
            <a:r>
              <a:rPr lang="en-US" altLang="zh-CN" dirty="0"/>
              <a:t>Object</a:t>
            </a:r>
            <a:r>
              <a:rPr lang="zh-CN" altLang="en-US" dirty="0"/>
              <a:t>分别是：</a:t>
            </a:r>
            <a:endParaRPr lang="en-US" altLang="zh-CN" dirty="0"/>
          </a:p>
          <a:p>
            <a:pPr lvl="2"/>
            <a:r>
              <a:rPr lang="en-US" altLang="zh-CN" dirty="0" err="1"/>
              <a:t>CodeDisplay</a:t>
            </a:r>
            <a:r>
              <a:rPr lang="zh-CN" altLang="en-US" dirty="0"/>
              <a:t>，</a:t>
            </a:r>
            <a:r>
              <a:rPr lang="en-US" altLang="zh-CN" dirty="0" err="1"/>
              <a:t>textBrowser</a:t>
            </a:r>
            <a:r>
              <a:rPr lang="en-US" altLang="zh-CN" dirty="0"/>
              <a:t>,</a:t>
            </a:r>
            <a:r>
              <a:rPr lang="zh-CN" altLang="en-US" dirty="0"/>
              <a:t> </a:t>
            </a:r>
            <a:r>
              <a:rPr lang="en-US" altLang="zh-CN" dirty="0" err="1"/>
              <a:t>treeDisplay</a:t>
            </a:r>
            <a:r>
              <a:rPr lang="en-US" altLang="zh-CN" dirty="0"/>
              <a:t>,</a:t>
            </a:r>
            <a:r>
              <a:rPr lang="zh-CN" altLang="en-US" dirty="0"/>
              <a:t> 类型都是</a:t>
            </a:r>
            <a:r>
              <a:rPr lang="en-US" altLang="zh-CN" dirty="0" err="1"/>
              <a:t>QTextBrowser</a:t>
            </a:r>
            <a:endParaRPr lang="en-US" altLang="zh-CN" dirty="0"/>
          </a:p>
          <a:p>
            <a:endParaRPr lang="en-US" altLang="zh-CN" i="1" dirty="0">
              <a:solidFill>
                <a:srgbClr val="FF0000"/>
              </a:solidFill>
            </a:endParaRPr>
          </a:p>
        </p:txBody>
      </p:sp>
      <p:pic>
        <p:nvPicPr>
          <p:cNvPr id="4" name="Picture 3">
            <a:extLst>
              <a:ext uri="{FF2B5EF4-FFF2-40B4-BE49-F238E27FC236}">
                <a16:creationId xmlns:a16="http://schemas.microsoft.com/office/drawing/2014/main" id="{127C440A-8B6C-D148-A294-1E66CDC3113C}"/>
              </a:ext>
            </a:extLst>
          </p:cNvPr>
          <p:cNvPicPr>
            <a:picLocks noChangeAspect="1"/>
          </p:cNvPicPr>
          <p:nvPr/>
        </p:nvPicPr>
        <p:blipFill>
          <a:blip r:embed="rId2"/>
          <a:stretch>
            <a:fillRect/>
          </a:stretch>
        </p:blipFill>
        <p:spPr>
          <a:xfrm>
            <a:off x="946484" y="3429000"/>
            <a:ext cx="9944100" cy="3289300"/>
          </a:xfrm>
          <a:prstGeom prst="rect">
            <a:avLst/>
          </a:prstGeom>
        </p:spPr>
      </p:pic>
      <p:sp>
        <p:nvSpPr>
          <p:cNvPr id="9" name="Rectangle 8">
            <a:extLst>
              <a:ext uri="{FF2B5EF4-FFF2-40B4-BE49-F238E27FC236}">
                <a16:creationId xmlns:a16="http://schemas.microsoft.com/office/drawing/2014/main" id="{9F8720E7-78C9-A14A-9EC1-5DB6E9534B05}"/>
              </a:ext>
            </a:extLst>
          </p:cNvPr>
          <p:cNvSpPr/>
          <p:nvPr/>
        </p:nvSpPr>
        <p:spPr>
          <a:xfrm>
            <a:off x="525501" y="3429000"/>
            <a:ext cx="2795213" cy="17718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Rectangle 10">
            <a:extLst>
              <a:ext uri="{FF2B5EF4-FFF2-40B4-BE49-F238E27FC236}">
                <a16:creationId xmlns:a16="http://schemas.microsoft.com/office/drawing/2014/main" id="{C4DB4007-F652-0345-ABCC-F0F1A70F0C3C}"/>
              </a:ext>
            </a:extLst>
          </p:cNvPr>
          <p:cNvSpPr/>
          <p:nvPr/>
        </p:nvSpPr>
        <p:spPr>
          <a:xfrm>
            <a:off x="8197638" y="5838408"/>
            <a:ext cx="2795213" cy="370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70364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0515600" cy="4351338"/>
          </a:xfrm>
        </p:spPr>
        <p:txBody>
          <a:bodyPr/>
          <a:lstStyle/>
          <a:p>
            <a:r>
              <a:rPr lang="zh-CN" altLang="en-US" dirty="0"/>
              <a:t>第三步：我们要找到和三个框对应的</a:t>
            </a:r>
            <a:r>
              <a:rPr lang="en-US" altLang="zh-CN" dirty="0"/>
              <a:t>Object</a:t>
            </a:r>
          </a:p>
          <a:p>
            <a:pPr lvl="1"/>
            <a:r>
              <a:rPr lang="zh-CN" altLang="en-US" dirty="0"/>
              <a:t>类似前面第一步，我们可以找到三个框的</a:t>
            </a:r>
            <a:r>
              <a:rPr lang="en-US" altLang="zh-CN" dirty="0"/>
              <a:t>Object</a:t>
            </a:r>
            <a:r>
              <a:rPr lang="zh-CN" altLang="en-US" dirty="0"/>
              <a:t>分别是：</a:t>
            </a:r>
            <a:endParaRPr lang="en-US" altLang="zh-CN" dirty="0"/>
          </a:p>
          <a:p>
            <a:pPr lvl="2"/>
            <a:r>
              <a:rPr lang="en-US" altLang="zh-CN" dirty="0" err="1"/>
              <a:t>CodeDisplay</a:t>
            </a:r>
            <a:r>
              <a:rPr lang="zh-CN" altLang="en-US" dirty="0"/>
              <a:t>，</a:t>
            </a:r>
            <a:r>
              <a:rPr lang="en-US" altLang="zh-CN" dirty="0" err="1"/>
              <a:t>textBrowser</a:t>
            </a:r>
            <a:r>
              <a:rPr lang="en-US" altLang="zh-CN" dirty="0"/>
              <a:t>,</a:t>
            </a:r>
            <a:r>
              <a:rPr lang="zh-CN" altLang="en-US" dirty="0"/>
              <a:t> </a:t>
            </a:r>
            <a:r>
              <a:rPr lang="en-US" altLang="zh-CN" dirty="0" err="1"/>
              <a:t>treeDisplay</a:t>
            </a:r>
            <a:r>
              <a:rPr lang="en-US" altLang="zh-CN" dirty="0"/>
              <a:t>,</a:t>
            </a:r>
            <a:r>
              <a:rPr lang="zh-CN" altLang="en-US" dirty="0"/>
              <a:t> 类型都是</a:t>
            </a:r>
            <a:r>
              <a:rPr lang="en-US" altLang="zh-CN" dirty="0" err="1"/>
              <a:t>QTextBrowser</a:t>
            </a:r>
            <a:endParaRPr lang="en-US" altLang="zh-CN" dirty="0"/>
          </a:p>
          <a:p>
            <a:r>
              <a:rPr lang="zh-CN" altLang="en-US" dirty="0">
                <a:highlight>
                  <a:srgbClr val="FFFF00"/>
                </a:highlight>
              </a:rPr>
              <a:t>第四步</a:t>
            </a:r>
            <a:r>
              <a:rPr lang="zh-CN" altLang="en-US" dirty="0"/>
              <a:t>：我们现在可以开始实现前面的</a:t>
            </a:r>
            <a:r>
              <a:rPr lang="en-US" altLang="zh-CN" dirty="0" err="1"/>
              <a:t>clearall</a:t>
            </a:r>
            <a:r>
              <a:rPr lang="en-US" altLang="zh-CN" dirty="0"/>
              <a:t>()</a:t>
            </a:r>
            <a:r>
              <a:rPr lang="zh-CN" altLang="en-US" dirty="0"/>
              <a:t>的函数了</a:t>
            </a:r>
            <a:endParaRPr lang="en-US" altLang="zh-CN" dirty="0"/>
          </a:p>
          <a:p>
            <a:endParaRPr lang="en-US" altLang="zh-CN" i="1" dirty="0">
              <a:solidFill>
                <a:srgbClr val="FF0000"/>
              </a:solidFill>
            </a:endParaRPr>
          </a:p>
        </p:txBody>
      </p:sp>
      <p:pic>
        <p:nvPicPr>
          <p:cNvPr id="5" name="Picture 4">
            <a:extLst>
              <a:ext uri="{FF2B5EF4-FFF2-40B4-BE49-F238E27FC236}">
                <a16:creationId xmlns:a16="http://schemas.microsoft.com/office/drawing/2014/main" id="{612AD414-6D2F-E344-A450-47684D79456E}"/>
              </a:ext>
            </a:extLst>
          </p:cNvPr>
          <p:cNvPicPr>
            <a:picLocks noChangeAspect="1"/>
          </p:cNvPicPr>
          <p:nvPr/>
        </p:nvPicPr>
        <p:blipFill>
          <a:blip r:embed="rId2"/>
          <a:stretch>
            <a:fillRect/>
          </a:stretch>
        </p:blipFill>
        <p:spPr>
          <a:xfrm>
            <a:off x="2671679" y="3752516"/>
            <a:ext cx="5056182" cy="1902326"/>
          </a:xfrm>
          <a:prstGeom prst="rect">
            <a:avLst/>
          </a:prstGeom>
        </p:spPr>
      </p:pic>
    </p:spTree>
    <p:extLst>
      <p:ext uri="{BB962C8B-B14F-4D97-AF65-F5344CB8AC3E}">
        <p14:creationId xmlns:p14="http://schemas.microsoft.com/office/powerpoint/2010/main" val="25840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C5CC-FC21-FA4F-8AC9-E50DFEBBD9C5}"/>
              </a:ext>
            </a:extLst>
          </p:cNvPr>
          <p:cNvSpPr>
            <a:spLocks noGrp="1"/>
          </p:cNvSpPr>
          <p:nvPr>
            <p:ph type="title"/>
          </p:nvPr>
        </p:nvSpPr>
        <p:spPr>
          <a:xfrm>
            <a:off x="2152650" y="365127"/>
            <a:ext cx="7886700" cy="726695"/>
          </a:xfrm>
        </p:spPr>
        <p:txBody>
          <a:bodyPr/>
          <a:lstStyle/>
          <a:p>
            <a:r>
              <a:rPr lang="en-US" altLang="zh-CN" dirty="0"/>
              <a:t>QBasic</a:t>
            </a:r>
            <a:endParaRPr lang="en-CN" dirty="0"/>
          </a:p>
        </p:txBody>
      </p:sp>
      <p:pic>
        <p:nvPicPr>
          <p:cNvPr id="4" name="图片 3">
            <a:extLst>
              <a:ext uri="{FF2B5EF4-FFF2-40B4-BE49-F238E27FC236}">
                <a16:creationId xmlns:a16="http://schemas.microsoft.com/office/drawing/2014/main" id="{C8D26EBD-2A33-7943-866E-686C31E81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948613" y="-68580"/>
            <a:ext cx="5636260" cy="6926580"/>
          </a:xfrm>
          <a:prstGeom prst="rect">
            <a:avLst/>
          </a:prstGeom>
          <a:noFill/>
          <a:ln>
            <a:noFill/>
          </a:ln>
        </p:spPr>
      </p:pic>
      <p:sp>
        <p:nvSpPr>
          <p:cNvPr id="6" name="内容占位符 5">
            <a:extLst>
              <a:ext uri="{FF2B5EF4-FFF2-40B4-BE49-F238E27FC236}">
                <a16:creationId xmlns:a16="http://schemas.microsoft.com/office/drawing/2014/main" id="{1E62703E-2BAC-534D-9FB6-9B20A51F9FB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03174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1</a:t>
            </a:r>
            <a:r>
              <a:rPr lang="zh-CN" altLang="en-US" dirty="0"/>
              <a:t>：在代码里和</a:t>
            </a:r>
            <a:r>
              <a:rPr lang="en-US" altLang="zh-CN" dirty="0"/>
              <a:t>UI</a:t>
            </a:r>
            <a:r>
              <a:rPr lang="zh-CN" altLang="en-US" dirty="0"/>
              <a:t>的按钮做交互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0515600" cy="4351338"/>
          </a:xfrm>
        </p:spPr>
        <p:txBody>
          <a:bodyPr/>
          <a:lstStyle/>
          <a:p>
            <a:r>
              <a:rPr lang="zh-CN" altLang="en-CN" dirty="0"/>
              <a:t>最终</a:t>
            </a:r>
            <a:r>
              <a:rPr lang="zh-CN" altLang="en-US" dirty="0"/>
              <a:t>效果</a:t>
            </a:r>
            <a:endParaRPr lang="en-US" altLang="zh-CN" i="1" dirty="0">
              <a:solidFill>
                <a:srgbClr val="FF0000"/>
              </a:solidFill>
            </a:endParaRPr>
          </a:p>
        </p:txBody>
      </p:sp>
      <p:pic>
        <p:nvPicPr>
          <p:cNvPr id="4" name="Picture 3">
            <a:extLst>
              <a:ext uri="{FF2B5EF4-FFF2-40B4-BE49-F238E27FC236}">
                <a16:creationId xmlns:a16="http://schemas.microsoft.com/office/drawing/2014/main" id="{9D6E62A8-21CD-3944-8D1F-34895977D67A}"/>
              </a:ext>
            </a:extLst>
          </p:cNvPr>
          <p:cNvPicPr>
            <a:picLocks noChangeAspect="1"/>
          </p:cNvPicPr>
          <p:nvPr/>
        </p:nvPicPr>
        <p:blipFill>
          <a:blip r:embed="rId2"/>
          <a:stretch>
            <a:fillRect/>
          </a:stretch>
        </p:blipFill>
        <p:spPr>
          <a:xfrm>
            <a:off x="401052" y="2355017"/>
            <a:ext cx="4724400" cy="4318000"/>
          </a:xfrm>
          <a:prstGeom prst="rect">
            <a:avLst/>
          </a:prstGeom>
        </p:spPr>
      </p:pic>
      <p:pic>
        <p:nvPicPr>
          <p:cNvPr id="6" name="Picture 5">
            <a:extLst>
              <a:ext uri="{FF2B5EF4-FFF2-40B4-BE49-F238E27FC236}">
                <a16:creationId xmlns:a16="http://schemas.microsoft.com/office/drawing/2014/main" id="{6C23DCD2-BE80-2848-A9B8-47C5D5EB2078}"/>
              </a:ext>
            </a:extLst>
          </p:cNvPr>
          <p:cNvPicPr>
            <a:picLocks noChangeAspect="1"/>
          </p:cNvPicPr>
          <p:nvPr/>
        </p:nvPicPr>
        <p:blipFill>
          <a:blip r:embed="rId3"/>
          <a:stretch>
            <a:fillRect/>
          </a:stretch>
        </p:blipFill>
        <p:spPr>
          <a:xfrm>
            <a:off x="7042486" y="2355017"/>
            <a:ext cx="4724400" cy="4267200"/>
          </a:xfrm>
          <a:prstGeom prst="rect">
            <a:avLst/>
          </a:prstGeom>
        </p:spPr>
      </p:pic>
      <p:sp>
        <p:nvSpPr>
          <p:cNvPr id="7" name="Rectangle 6">
            <a:extLst>
              <a:ext uri="{FF2B5EF4-FFF2-40B4-BE49-F238E27FC236}">
                <a16:creationId xmlns:a16="http://schemas.microsoft.com/office/drawing/2014/main" id="{88D1A87F-EBEB-AE4C-9EF0-66B85199963B}"/>
              </a:ext>
            </a:extLst>
          </p:cNvPr>
          <p:cNvSpPr/>
          <p:nvPr/>
        </p:nvSpPr>
        <p:spPr>
          <a:xfrm>
            <a:off x="3521365" y="5582655"/>
            <a:ext cx="1604088" cy="5205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TextBox 7">
            <a:extLst>
              <a:ext uri="{FF2B5EF4-FFF2-40B4-BE49-F238E27FC236}">
                <a16:creationId xmlns:a16="http://schemas.microsoft.com/office/drawing/2014/main" id="{EFA2E3C8-A66D-3948-8926-BDB7CAC56510}"/>
              </a:ext>
            </a:extLst>
          </p:cNvPr>
          <p:cNvSpPr txBox="1"/>
          <p:nvPr/>
        </p:nvSpPr>
        <p:spPr>
          <a:xfrm>
            <a:off x="5114472" y="5918522"/>
            <a:ext cx="646331" cy="369332"/>
          </a:xfrm>
          <a:prstGeom prst="rect">
            <a:avLst/>
          </a:prstGeom>
          <a:noFill/>
        </p:spPr>
        <p:txBody>
          <a:bodyPr wrap="none" rtlCol="0">
            <a:spAutoFit/>
          </a:bodyPr>
          <a:lstStyle/>
          <a:p>
            <a:r>
              <a:rPr lang="en-CN" dirty="0">
                <a:solidFill>
                  <a:srgbClr val="FF0000"/>
                </a:solidFill>
              </a:rPr>
              <a:t>点击</a:t>
            </a:r>
          </a:p>
        </p:txBody>
      </p:sp>
      <p:sp>
        <p:nvSpPr>
          <p:cNvPr id="9" name="Right Arrow 8">
            <a:extLst>
              <a:ext uri="{FF2B5EF4-FFF2-40B4-BE49-F238E27FC236}">
                <a16:creationId xmlns:a16="http://schemas.microsoft.com/office/drawing/2014/main" id="{5B1B4A0E-8BA3-1D4B-8E18-5C7B9C553AF2}"/>
              </a:ext>
            </a:extLst>
          </p:cNvPr>
          <p:cNvSpPr/>
          <p:nvPr/>
        </p:nvSpPr>
        <p:spPr>
          <a:xfrm>
            <a:off x="5402179" y="4367466"/>
            <a:ext cx="1347536" cy="40907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917693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4576011" cy="4351338"/>
          </a:xfrm>
        </p:spPr>
        <p:txBody>
          <a:bodyPr/>
          <a:lstStyle/>
          <a:p>
            <a:r>
              <a:rPr lang="en-CN" dirty="0"/>
              <a:t>需求</a:t>
            </a:r>
            <a:r>
              <a:rPr lang="zh-CN" altLang="en-US" dirty="0"/>
              <a:t>：在命令输入窗口输入内容，并显示在代码窗口部分</a:t>
            </a:r>
            <a:endParaRPr lang="en-US" altLang="zh-CN" dirty="0"/>
          </a:p>
        </p:txBody>
      </p:sp>
      <p:pic>
        <p:nvPicPr>
          <p:cNvPr id="9" name="Picture 8">
            <a:extLst>
              <a:ext uri="{FF2B5EF4-FFF2-40B4-BE49-F238E27FC236}">
                <a16:creationId xmlns:a16="http://schemas.microsoft.com/office/drawing/2014/main" id="{BF247D0C-1A70-8E42-870E-5C5D3636284C}"/>
              </a:ext>
            </a:extLst>
          </p:cNvPr>
          <p:cNvPicPr>
            <a:picLocks noChangeAspect="1"/>
          </p:cNvPicPr>
          <p:nvPr/>
        </p:nvPicPr>
        <p:blipFill>
          <a:blip r:embed="rId2"/>
          <a:stretch>
            <a:fillRect/>
          </a:stretch>
        </p:blipFill>
        <p:spPr>
          <a:xfrm>
            <a:off x="5687050" y="1534278"/>
            <a:ext cx="5666750" cy="5147425"/>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5687050" y="5875046"/>
            <a:ext cx="5550445" cy="6178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50498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4576011" cy="4351338"/>
          </a:xfrm>
        </p:spPr>
        <p:txBody>
          <a:bodyPr/>
          <a:lstStyle/>
          <a:p>
            <a:r>
              <a:rPr lang="en-CN" dirty="0">
                <a:highlight>
                  <a:srgbClr val="FFFF00"/>
                </a:highlight>
              </a:rPr>
              <a:t>第一步</a:t>
            </a:r>
            <a:r>
              <a:rPr lang="zh-CN" altLang="en-US" dirty="0"/>
              <a:t>：找到命令输入窗口在</a:t>
            </a:r>
            <a:r>
              <a:rPr lang="en-US" altLang="zh-CN" dirty="0" err="1"/>
              <a:t>ui</a:t>
            </a:r>
            <a:r>
              <a:rPr lang="zh-CN" altLang="en-US" dirty="0"/>
              <a:t>中对应的</a:t>
            </a:r>
            <a:r>
              <a:rPr lang="en-US" altLang="zh-CN" dirty="0"/>
              <a:t>object</a:t>
            </a:r>
            <a:r>
              <a:rPr lang="zh-CN" altLang="en-US" dirty="0"/>
              <a:t>和类型，方法和前面类似</a:t>
            </a:r>
            <a:endParaRPr lang="en-US" altLang="zh-CN" dirty="0"/>
          </a:p>
          <a:p>
            <a:pPr lvl="1"/>
            <a:r>
              <a:rPr lang="zh-CN" altLang="en-US" dirty="0"/>
              <a:t>这是</a:t>
            </a:r>
            <a:r>
              <a:rPr lang="en-US" altLang="zh-CN" i="1" dirty="0" err="1">
                <a:solidFill>
                  <a:srgbClr val="FF0000"/>
                </a:solidFill>
              </a:rPr>
              <a:t>QLineEdit</a:t>
            </a:r>
            <a:r>
              <a:rPr lang="zh-CN" altLang="en-US" dirty="0"/>
              <a:t>的类，</a:t>
            </a:r>
            <a:r>
              <a:rPr lang="en-US" altLang="zh-CN" dirty="0"/>
              <a:t>object</a:t>
            </a:r>
            <a:r>
              <a:rPr lang="zh-CN" altLang="en-US" dirty="0"/>
              <a:t>名字是</a:t>
            </a:r>
            <a:r>
              <a:rPr lang="en-US" altLang="zh-CN" i="1" dirty="0" err="1">
                <a:solidFill>
                  <a:srgbClr val="FF0000"/>
                </a:solidFill>
              </a:rPr>
              <a:t>cmdLineEdit</a:t>
            </a:r>
            <a:endParaRPr lang="en-US" altLang="zh-CN" i="1" dirty="0">
              <a:solidFill>
                <a:srgbClr val="FF0000"/>
              </a:solidFill>
            </a:endParaRPr>
          </a:p>
        </p:txBody>
      </p:sp>
      <p:pic>
        <p:nvPicPr>
          <p:cNvPr id="9" name="Picture 8">
            <a:extLst>
              <a:ext uri="{FF2B5EF4-FFF2-40B4-BE49-F238E27FC236}">
                <a16:creationId xmlns:a16="http://schemas.microsoft.com/office/drawing/2014/main" id="{BF247D0C-1A70-8E42-870E-5C5D3636284C}"/>
              </a:ext>
            </a:extLst>
          </p:cNvPr>
          <p:cNvPicPr>
            <a:picLocks noChangeAspect="1"/>
          </p:cNvPicPr>
          <p:nvPr/>
        </p:nvPicPr>
        <p:blipFill>
          <a:blip r:embed="rId2"/>
          <a:stretch>
            <a:fillRect/>
          </a:stretch>
        </p:blipFill>
        <p:spPr>
          <a:xfrm>
            <a:off x="5687050" y="1534278"/>
            <a:ext cx="5666750" cy="5147425"/>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5687050" y="5875046"/>
            <a:ext cx="5550445" cy="6178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46526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lstStyle/>
          <a:p>
            <a:r>
              <a:rPr lang="en-CN" dirty="0"/>
              <a:t>第一步</a:t>
            </a:r>
            <a:r>
              <a:rPr lang="zh-CN" altLang="en-US" dirty="0"/>
              <a:t>：找到命令输入窗口在</a:t>
            </a:r>
            <a:r>
              <a:rPr lang="en-US" altLang="zh-CN" dirty="0" err="1"/>
              <a:t>ui</a:t>
            </a:r>
            <a:r>
              <a:rPr lang="zh-CN" altLang="en-US" dirty="0"/>
              <a:t>中对应的</a:t>
            </a:r>
            <a:r>
              <a:rPr lang="en-US" altLang="zh-CN" dirty="0"/>
              <a:t>object</a:t>
            </a:r>
            <a:r>
              <a:rPr lang="zh-CN" altLang="en-US" dirty="0"/>
              <a:t>和类型，和前面类似</a:t>
            </a:r>
            <a:endParaRPr lang="en-US" altLang="zh-CN" dirty="0"/>
          </a:p>
          <a:p>
            <a:pPr lvl="1"/>
            <a:r>
              <a:rPr lang="zh-CN" altLang="en-US" dirty="0"/>
              <a:t>这是</a:t>
            </a:r>
            <a:r>
              <a:rPr lang="en-US" altLang="zh-CN" i="1" dirty="0" err="1">
                <a:solidFill>
                  <a:srgbClr val="FF0000"/>
                </a:solidFill>
              </a:rPr>
              <a:t>QLineEdit</a:t>
            </a:r>
            <a:r>
              <a:rPr lang="zh-CN" altLang="en-US" dirty="0"/>
              <a:t>的类，</a:t>
            </a:r>
            <a:r>
              <a:rPr lang="en-US" altLang="zh-CN" dirty="0"/>
              <a:t>object</a:t>
            </a:r>
            <a:r>
              <a:rPr lang="zh-CN" altLang="en-US" dirty="0"/>
              <a:t>名字是</a:t>
            </a:r>
            <a:r>
              <a:rPr lang="en-US" altLang="zh-CN" i="1" dirty="0" err="1">
                <a:solidFill>
                  <a:srgbClr val="FF0000"/>
                </a:solidFill>
              </a:rPr>
              <a:t>cmdLineEdit</a:t>
            </a:r>
            <a:endParaRPr lang="en-US" altLang="zh-CN" i="1" dirty="0">
              <a:solidFill>
                <a:srgbClr val="FF0000"/>
              </a:solidFill>
            </a:endParaRPr>
          </a:p>
          <a:p>
            <a:r>
              <a:rPr lang="en-CN" dirty="0">
                <a:highlight>
                  <a:srgbClr val="FFFF00"/>
                </a:highlight>
              </a:rPr>
              <a:t>第</a:t>
            </a:r>
            <a:r>
              <a:rPr lang="en-US" dirty="0" err="1">
                <a:highlight>
                  <a:srgbClr val="FFFF00"/>
                </a:highlight>
              </a:rPr>
              <a:t>二</a:t>
            </a:r>
            <a:r>
              <a:rPr lang="en-CN" dirty="0">
                <a:highlight>
                  <a:srgbClr val="FFFF00"/>
                </a:highlight>
              </a:rPr>
              <a:t>步</a:t>
            </a:r>
            <a:r>
              <a:rPr lang="zh-CN" altLang="en-US" dirty="0"/>
              <a:t>：给输入窗口绑定一个监测“回车”的事件</a:t>
            </a:r>
            <a:endParaRPr lang="en-US" altLang="zh-CN" i="1" dirty="0">
              <a:solidFill>
                <a:srgbClr val="FF0000"/>
              </a:solidFill>
            </a:endParaRPr>
          </a:p>
        </p:txBody>
      </p:sp>
      <p:pic>
        <p:nvPicPr>
          <p:cNvPr id="4" name="Picture 3">
            <a:extLst>
              <a:ext uri="{FF2B5EF4-FFF2-40B4-BE49-F238E27FC236}">
                <a16:creationId xmlns:a16="http://schemas.microsoft.com/office/drawing/2014/main" id="{F39B98C6-C7B9-1D41-A05F-8E6AD30308E2}"/>
              </a:ext>
            </a:extLst>
          </p:cNvPr>
          <p:cNvPicPr>
            <a:picLocks noChangeAspect="1"/>
          </p:cNvPicPr>
          <p:nvPr/>
        </p:nvPicPr>
        <p:blipFill>
          <a:blip r:embed="rId2"/>
          <a:stretch>
            <a:fillRect/>
          </a:stretch>
        </p:blipFill>
        <p:spPr>
          <a:xfrm>
            <a:off x="1241114" y="3647407"/>
            <a:ext cx="10435676" cy="2210134"/>
          </a:xfrm>
          <a:prstGeom prst="rect">
            <a:avLst/>
          </a:prstGeom>
        </p:spPr>
      </p:pic>
      <p:sp>
        <p:nvSpPr>
          <p:cNvPr id="10" name="Rectangle 9">
            <a:extLst>
              <a:ext uri="{FF2B5EF4-FFF2-40B4-BE49-F238E27FC236}">
                <a16:creationId xmlns:a16="http://schemas.microsoft.com/office/drawing/2014/main" id="{202CEBFB-A94F-DB43-8D52-A83958ABB33F}"/>
              </a:ext>
            </a:extLst>
          </p:cNvPr>
          <p:cNvSpPr/>
          <p:nvPr/>
        </p:nvSpPr>
        <p:spPr>
          <a:xfrm>
            <a:off x="2185861" y="5029200"/>
            <a:ext cx="8871160" cy="3892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5" name="Picture 4">
            <a:extLst>
              <a:ext uri="{FF2B5EF4-FFF2-40B4-BE49-F238E27FC236}">
                <a16:creationId xmlns:a16="http://schemas.microsoft.com/office/drawing/2014/main" id="{A157A463-938B-FB4B-9703-B1B437913AED}"/>
              </a:ext>
            </a:extLst>
          </p:cNvPr>
          <p:cNvPicPr>
            <a:picLocks noChangeAspect="1"/>
          </p:cNvPicPr>
          <p:nvPr/>
        </p:nvPicPr>
        <p:blipFill>
          <a:blip r:embed="rId3"/>
          <a:stretch>
            <a:fillRect/>
          </a:stretch>
        </p:blipFill>
        <p:spPr>
          <a:xfrm>
            <a:off x="2185861" y="5967119"/>
            <a:ext cx="3048000" cy="749300"/>
          </a:xfrm>
          <a:prstGeom prst="rect">
            <a:avLst/>
          </a:prstGeom>
        </p:spPr>
      </p:pic>
      <p:sp>
        <p:nvSpPr>
          <p:cNvPr id="8" name="Rectangle 7">
            <a:extLst>
              <a:ext uri="{FF2B5EF4-FFF2-40B4-BE49-F238E27FC236}">
                <a16:creationId xmlns:a16="http://schemas.microsoft.com/office/drawing/2014/main" id="{ABEEAEB4-45AC-E244-9C37-A8E3E2442EFC}"/>
              </a:ext>
            </a:extLst>
          </p:cNvPr>
          <p:cNvSpPr/>
          <p:nvPr/>
        </p:nvSpPr>
        <p:spPr>
          <a:xfrm>
            <a:off x="2185861" y="6492875"/>
            <a:ext cx="2434265" cy="223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TextBox 5">
            <a:extLst>
              <a:ext uri="{FF2B5EF4-FFF2-40B4-BE49-F238E27FC236}">
                <a16:creationId xmlns:a16="http://schemas.microsoft.com/office/drawing/2014/main" id="{1190998F-4D41-F64C-9AAB-095419431121}"/>
              </a:ext>
            </a:extLst>
          </p:cNvPr>
          <p:cNvSpPr txBox="1"/>
          <p:nvPr/>
        </p:nvSpPr>
        <p:spPr>
          <a:xfrm>
            <a:off x="5666873" y="6047086"/>
            <a:ext cx="5200526" cy="369332"/>
          </a:xfrm>
          <a:prstGeom prst="rect">
            <a:avLst/>
          </a:prstGeom>
          <a:noFill/>
        </p:spPr>
        <p:txBody>
          <a:bodyPr wrap="none" rtlCol="0">
            <a:spAutoFit/>
          </a:bodyPr>
          <a:lstStyle/>
          <a:p>
            <a:r>
              <a:rPr lang="en-CN" dirty="0">
                <a:solidFill>
                  <a:srgbClr val="FF0000"/>
                </a:solidFill>
              </a:rPr>
              <a:t>这里我们用code</a:t>
            </a:r>
            <a:r>
              <a:rPr lang="en-US" altLang="zh-CN" dirty="0" err="1">
                <a:solidFill>
                  <a:srgbClr val="FF0000"/>
                </a:solidFill>
              </a:rPr>
              <a:t>LineEdit_return</a:t>
            </a:r>
            <a:r>
              <a:rPr lang="en-US" altLang="zh-CN" dirty="0">
                <a:solidFill>
                  <a:srgbClr val="FF0000"/>
                </a:solidFill>
              </a:rPr>
              <a:t>()</a:t>
            </a:r>
            <a:r>
              <a:rPr lang="zh-CN" altLang="en-US" dirty="0">
                <a:solidFill>
                  <a:srgbClr val="FF0000"/>
                </a:solidFill>
              </a:rPr>
              <a:t>函数来处理事件</a:t>
            </a:r>
            <a:endParaRPr lang="en-CN" dirty="0">
              <a:solidFill>
                <a:srgbClr val="FF0000"/>
              </a:solidFill>
            </a:endParaRPr>
          </a:p>
        </p:txBody>
      </p:sp>
    </p:spTree>
    <p:extLst>
      <p:ext uri="{BB962C8B-B14F-4D97-AF65-F5344CB8AC3E}">
        <p14:creationId xmlns:p14="http://schemas.microsoft.com/office/powerpoint/2010/main" val="523383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lstStyle/>
          <a:p>
            <a:r>
              <a:rPr lang="en-CN" dirty="0"/>
              <a:t>第一步</a:t>
            </a:r>
            <a:r>
              <a:rPr lang="zh-CN" altLang="en-US" dirty="0"/>
              <a:t>：找到命令输入窗口在</a:t>
            </a:r>
            <a:r>
              <a:rPr lang="en-US" altLang="zh-CN" dirty="0" err="1"/>
              <a:t>ui</a:t>
            </a:r>
            <a:r>
              <a:rPr lang="zh-CN" altLang="en-US" dirty="0"/>
              <a:t>中对应的</a:t>
            </a:r>
            <a:r>
              <a:rPr lang="en-US" altLang="zh-CN" dirty="0"/>
              <a:t>object</a:t>
            </a:r>
            <a:r>
              <a:rPr lang="zh-CN" altLang="en-US" dirty="0"/>
              <a:t>和类型，和前面类似</a:t>
            </a:r>
            <a:endParaRPr lang="en-US" altLang="zh-CN" dirty="0"/>
          </a:p>
          <a:p>
            <a:pPr lvl="1"/>
            <a:r>
              <a:rPr lang="zh-CN" altLang="en-US" dirty="0"/>
              <a:t>这是</a:t>
            </a:r>
            <a:r>
              <a:rPr lang="en-US" altLang="zh-CN" i="1" dirty="0" err="1">
                <a:solidFill>
                  <a:srgbClr val="FF0000"/>
                </a:solidFill>
              </a:rPr>
              <a:t>QLineEdit</a:t>
            </a:r>
            <a:r>
              <a:rPr lang="zh-CN" altLang="en-US" dirty="0"/>
              <a:t>的类，</a:t>
            </a:r>
            <a:r>
              <a:rPr lang="en-US" altLang="zh-CN" dirty="0"/>
              <a:t>object</a:t>
            </a:r>
            <a:r>
              <a:rPr lang="zh-CN" altLang="en-US" dirty="0"/>
              <a:t>名字是</a:t>
            </a:r>
            <a:r>
              <a:rPr lang="en-US" altLang="zh-CN" i="1" dirty="0" err="1">
                <a:solidFill>
                  <a:srgbClr val="FF0000"/>
                </a:solidFill>
              </a:rPr>
              <a:t>cmdLineEdit</a:t>
            </a:r>
            <a:endParaRPr lang="en-US" altLang="zh-CN" i="1" dirty="0">
              <a:solidFill>
                <a:srgbClr val="FF0000"/>
              </a:solidFill>
            </a:endParaRPr>
          </a:p>
          <a:p>
            <a:r>
              <a:rPr lang="en-CN" dirty="0"/>
              <a:t>第</a:t>
            </a:r>
            <a:r>
              <a:rPr lang="en-US" dirty="0" err="1"/>
              <a:t>二</a:t>
            </a:r>
            <a:r>
              <a:rPr lang="en-CN" dirty="0"/>
              <a:t>步</a:t>
            </a:r>
            <a:r>
              <a:rPr lang="zh-CN" altLang="en-US" dirty="0"/>
              <a:t>：给输入窗口绑定一个监测“回车”的事件</a:t>
            </a:r>
            <a:endParaRPr lang="en-US" altLang="zh-CN" dirty="0"/>
          </a:p>
          <a:p>
            <a:endParaRPr lang="en-US" altLang="zh-CN" dirty="0"/>
          </a:p>
          <a:p>
            <a:r>
              <a:rPr lang="zh-CN" altLang="en-US" dirty="0">
                <a:highlight>
                  <a:srgbClr val="FFFF00"/>
                </a:highlight>
              </a:rPr>
              <a:t>第三步</a:t>
            </a:r>
            <a:r>
              <a:rPr lang="zh-CN" altLang="en-US" dirty="0"/>
              <a:t>，找到代码显示的窗口，前面已经找过，是</a:t>
            </a:r>
            <a:r>
              <a:rPr lang="en-US" i="1" dirty="0" err="1">
                <a:solidFill>
                  <a:srgbClr val="FF0000"/>
                </a:solidFill>
              </a:rPr>
              <a:t>CodeDisplay</a:t>
            </a:r>
            <a:endParaRPr lang="en-US" i="1" dirty="0">
              <a:solidFill>
                <a:srgbClr val="FF0000"/>
              </a:solidFill>
            </a:endParaRPr>
          </a:p>
          <a:p>
            <a:endParaRPr lang="en-US" altLang="zh-CN" i="1" dirty="0">
              <a:solidFill>
                <a:srgbClr val="FF0000"/>
              </a:solidFill>
            </a:endParaRPr>
          </a:p>
          <a:p>
            <a:pPr lvl="1"/>
            <a:endParaRPr lang="en-US" altLang="zh-CN" dirty="0"/>
          </a:p>
          <a:p>
            <a:pPr lvl="1"/>
            <a:endParaRPr lang="en-US" altLang="zh-CN" i="1" dirty="0">
              <a:solidFill>
                <a:srgbClr val="FF0000"/>
              </a:solidFill>
            </a:endParaRPr>
          </a:p>
        </p:txBody>
      </p:sp>
      <p:sp>
        <p:nvSpPr>
          <p:cNvPr id="7" name="Rectangle 1">
            <a:extLst>
              <a:ext uri="{FF2B5EF4-FFF2-40B4-BE49-F238E27FC236}">
                <a16:creationId xmlns:a16="http://schemas.microsoft.com/office/drawing/2014/main" id="{0AA46B66-5DBE-9B4F-AEF0-ECFFC70E66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CN"/>
          </a:p>
        </p:txBody>
      </p:sp>
      <p:sp>
        <p:nvSpPr>
          <p:cNvPr id="9" name="Rectangle 2">
            <a:extLst>
              <a:ext uri="{FF2B5EF4-FFF2-40B4-BE49-F238E27FC236}">
                <a16:creationId xmlns:a16="http://schemas.microsoft.com/office/drawing/2014/main" id="{5E383854-1D6D-0A41-9FAC-69005BCDF214}"/>
              </a:ext>
            </a:extLst>
          </p:cNvPr>
          <p:cNvSpPr>
            <a:spLocks noChangeArrowheads="1"/>
          </p:cNvSpPr>
          <p:nvPr/>
        </p:nvSpPr>
        <p:spPr bwMode="auto">
          <a:xfrm>
            <a:off x="1684421" y="3293408"/>
            <a:ext cx="80250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1400" b="0" i="0" u="none" strike="noStrike" cap="none" normalizeH="0" baseline="0" dirty="0">
                <a:ln>
                  <a:noFill/>
                </a:ln>
                <a:solidFill>
                  <a:srgbClr val="00677C"/>
                </a:solidFill>
                <a:effectLst/>
                <a:latin typeface="Arial Unicode MS" panose="020B0604020202020204" pitchFamily="34" charset="-128"/>
              </a:rPr>
              <a:t>connect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800000"/>
                </a:solidFill>
                <a:effectLst/>
                <a:latin typeface="Arial Unicode MS" panose="020B0604020202020204" pitchFamily="34" charset="-128"/>
              </a:rPr>
              <a:t>ui</a:t>
            </a:r>
            <a:r>
              <a:rPr kumimoji="0" lang="en-CN" altLang="en-CN" sz="1400" b="0" i="0" u="none" strike="noStrike" cap="none" normalizeH="0" baseline="0" dirty="0">
                <a:ln>
                  <a:noFill/>
                </a:ln>
                <a:solidFill>
                  <a:schemeClr val="tx1"/>
                </a:solidFill>
                <a:effectLst/>
                <a:latin typeface="Arial Unicode MS" panose="020B0604020202020204" pitchFamily="34" charset="-128"/>
              </a:rPr>
              <a:t>-&gt;</a:t>
            </a:r>
            <a:r>
              <a:rPr kumimoji="0" lang="en-CN" altLang="en-CN" sz="1400" b="0" i="0" u="none" strike="noStrike" cap="none" normalizeH="0" baseline="0" dirty="0">
                <a:ln>
                  <a:noFill/>
                </a:ln>
                <a:solidFill>
                  <a:srgbClr val="800000"/>
                </a:solidFill>
                <a:effectLst/>
                <a:latin typeface="Arial Unicode MS" panose="020B0604020202020204" pitchFamily="34" charset="-128"/>
              </a:rPr>
              <a:t>cmdLineEdit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000080"/>
                </a:solidFill>
                <a:effectLst/>
                <a:latin typeface="Arial Unicode MS" panose="020B0604020202020204" pitchFamily="34" charset="-128"/>
              </a:rPr>
              <a:t>SIGNAL</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00677C"/>
                </a:solidFill>
                <a:effectLst/>
                <a:latin typeface="Arial Unicode MS" panose="020B0604020202020204" pitchFamily="34" charset="-128"/>
              </a:rPr>
              <a:t>returnPressed</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808000"/>
                </a:solidFill>
                <a:effectLst/>
                <a:latin typeface="Arial Unicode MS" panose="020B0604020202020204" pitchFamily="34" charset="-128"/>
              </a:rPr>
              <a:t>this</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000080"/>
                </a:solidFill>
                <a:effectLst/>
                <a:latin typeface="Arial Unicode MS" panose="020B0604020202020204" pitchFamily="34" charset="-128"/>
              </a:rPr>
              <a:t>SLOT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00677C"/>
                </a:solidFill>
                <a:effectLst/>
                <a:latin typeface="Arial Unicode MS" panose="020B0604020202020204" pitchFamily="34" charset="-128"/>
              </a:rPr>
              <a:t>codeLineEdit_return</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chemeClr val="tx1"/>
                </a:solidFill>
                <a:effectLst/>
              </a:rPr>
              <a:t> </a:t>
            </a:r>
            <a:br>
              <a:rPr kumimoji="0" lang="en-CN" altLang="en-CN" sz="1400" b="0" i="0" u="none" strike="noStrike" cap="none" normalizeH="0" baseline="0" dirty="0">
                <a:ln>
                  <a:noFill/>
                </a:ln>
                <a:solidFill>
                  <a:schemeClr val="tx1"/>
                </a:solidFill>
                <a:effectLst/>
                <a:latin typeface="Arial Unicode MS" panose="020B0604020202020204" pitchFamily="34" charset="-128"/>
              </a:rPr>
            </a:br>
            <a:endParaRPr kumimoji="0" lang="en-CN" altLang="en-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519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lstStyle/>
          <a:p>
            <a:r>
              <a:rPr lang="en-CN" dirty="0"/>
              <a:t>第一步</a:t>
            </a:r>
            <a:r>
              <a:rPr lang="zh-CN" altLang="en-US" dirty="0"/>
              <a:t>：找到命令输入窗口在</a:t>
            </a:r>
            <a:r>
              <a:rPr lang="en-US" altLang="zh-CN" dirty="0" err="1"/>
              <a:t>ui</a:t>
            </a:r>
            <a:r>
              <a:rPr lang="zh-CN" altLang="en-US" dirty="0"/>
              <a:t>中对应的</a:t>
            </a:r>
            <a:r>
              <a:rPr lang="en-US" altLang="zh-CN" dirty="0"/>
              <a:t>object</a:t>
            </a:r>
            <a:r>
              <a:rPr lang="zh-CN" altLang="en-US" dirty="0"/>
              <a:t>和类型，和前面类似</a:t>
            </a:r>
            <a:endParaRPr lang="en-US" altLang="zh-CN" dirty="0"/>
          </a:p>
          <a:p>
            <a:pPr lvl="1"/>
            <a:r>
              <a:rPr lang="zh-CN" altLang="en-US" dirty="0"/>
              <a:t>这是</a:t>
            </a:r>
            <a:r>
              <a:rPr lang="en-US" altLang="zh-CN" i="1" dirty="0" err="1">
                <a:solidFill>
                  <a:srgbClr val="FF0000"/>
                </a:solidFill>
              </a:rPr>
              <a:t>QLineEdit</a:t>
            </a:r>
            <a:r>
              <a:rPr lang="zh-CN" altLang="en-US" dirty="0"/>
              <a:t>的类，</a:t>
            </a:r>
            <a:r>
              <a:rPr lang="en-US" altLang="zh-CN" dirty="0"/>
              <a:t>object</a:t>
            </a:r>
            <a:r>
              <a:rPr lang="zh-CN" altLang="en-US" dirty="0"/>
              <a:t>名字是</a:t>
            </a:r>
            <a:r>
              <a:rPr lang="en-US" altLang="zh-CN" i="1" dirty="0" err="1">
                <a:solidFill>
                  <a:srgbClr val="FF0000"/>
                </a:solidFill>
              </a:rPr>
              <a:t>cmdLineEdit</a:t>
            </a:r>
            <a:endParaRPr lang="en-US" altLang="zh-CN" i="1" dirty="0">
              <a:solidFill>
                <a:srgbClr val="FF0000"/>
              </a:solidFill>
            </a:endParaRPr>
          </a:p>
          <a:p>
            <a:r>
              <a:rPr lang="en-CN" dirty="0"/>
              <a:t>第</a:t>
            </a:r>
            <a:r>
              <a:rPr lang="en-US" dirty="0" err="1"/>
              <a:t>二</a:t>
            </a:r>
            <a:r>
              <a:rPr lang="en-CN" dirty="0"/>
              <a:t>步</a:t>
            </a:r>
            <a:r>
              <a:rPr lang="zh-CN" altLang="en-US" dirty="0"/>
              <a:t>：给输入窗口绑定一个监测“回车”的事件</a:t>
            </a:r>
            <a:endParaRPr lang="en-US" altLang="zh-CN" dirty="0"/>
          </a:p>
          <a:p>
            <a:endParaRPr lang="en-US" altLang="zh-CN" dirty="0"/>
          </a:p>
          <a:p>
            <a:r>
              <a:rPr lang="zh-CN" altLang="en-US" dirty="0"/>
              <a:t>第三步，找到代码显示的窗口，前面已经找过，是</a:t>
            </a:r>
            <a:r>
              <a:rPr lang="en-US" i="1" dirty="0" err="1">
                <a:solidFill>
                  <a:srgbClr val="FF0000"/>
                </a:solidFill>
              </a:rPr>
              <a:t>CodeDisplay</a:t>
            </a:r>
            <a:endParaRPr lang="en-US" i="1" dirty="0">
              <a:solidFill>
                <a:srgbClr val="FF0000"/>
              </a:solidFill>
            </a:endParaRPr>
          </a:p>
          <a:p>
            <a:r>
              <a:rPr lang="zh-CN" altLang="en-US" dirty="0">
                <a:highlight>
                  <a:srgbClr val="FFFF00"/>
                </a:highlight>
              </a:rPr>
              <a:t>第四步</a:t>
            </a:r>
            <a:r>
              <a:rPr lang="zh-CN" altLang="en-US" dirty="0"/>
              <a:t>，实现</a:t>
            </a:r>
            <a:r>
              <a:rPr lang="en-US" altLang="zh-CN" i="1" dirty="0" err="1"/>
              <a:t>codeLineEdit_return</a:t>
            </a:r>
            <a:r>
              <a:rPr lang="en-US" altLang="zh-CN" i="1" dirty="0"/>
              <a:t>()</a:t>
            </a:r>
          </a:p>
          <a:p>
            <a:pPr lvl="1"/>
            <a:r>
              <a:rPr lang="zh-CN" altLang="en-US" dirty="0"/>
              <a:t>获取输入</a:t>
            </a:r>
            <a:endParaRPr lang="en-US" altLang="zh-CN" dirty="0"/>
          </a:p>
          <a:p>
            <a:pPr lvl="1"/>
            <a:r>
              <a:rPr lang="zh-CN" altLang="en-US" dirty="0"/>
              <a:t>打印到输出</a:t>
            </a:r>
            <a:endParaRPr lang="en-US" altLang="zh-CN" dirty="0"/>
          </a:p>
          <a:p>
            <a:pPr lvl="1"/>
            <a:endParaRPr lang="en-US" altLang="zh-CN" i="1" dirty="0">
              <a:solidFill>
                <a:srgbClr val="FF0000"/>
              </a:solidFill>
            </a:endParaRPr>
          </a:p>
        </p:txBody>
      </p:sp>
      <p:sp>
        <p:nvSpPr>
          <p:cNvPr id="7" name="Rectangle 1">
            <a:extLst>
              <a:ext uri="{FF2B5EF4-FFF2-40B4-BE49-F238E27FC236}">
                <a16:creationId xmlns:a16="http://schemas.microsoft.com/office/drawing/2014/main" id="{0AA46B66-5DBE-9B4F-AEF0-ECFFC70E66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CN"/>
          </a:p>
        </p:txBody>
      </p:sp>
      <p:sp>
        <p:nvSpPr>
          <p:cNvPr id="9" name="Rectangle 2">
            <a:extLst>
              <a:ext uri="{FF2B5EF4-FFF2-40B4-BE49-F238E27FC236}">
                <a16:creationId xmlns:a16="http://schemas.microsoft.com/office/drawing/2014/main" id="{5E383854-1D6D-0A41-9FAC-69005BCDF214}"/>
              </a:ext>
            </a:extLst>
          </p:cNvPr>
          <p:cNvSpPr>
            <a:spLocks noChangeArrowheads="1"/>
          </p:cNvSpPr>
          <p:nvPr/>
        </p:nvSpPr>
        <p:spPr bwMode="auto">
          <a:xfrm>
            <a:off x="1684421" y="3293408"/>
            <a:ext cx="80250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1400" b="0" i="0" u="none" strike="noStrike" cap="none" normalizeH="0" baseline="0" dirty="0">
                <a:ln>
                  <a:noFill/>
                </a:ln>
                <a:solidFill>
                  <a:srgbClr val="00677C"/>
                </a:solidFill>
                <a:effectLst/>
                <a:latin typeface="Arial Unicode MS" panose="020B0604020202020204" pitchFamily="34" charset="-128"/>
              </a:rPr>
              <a:t>connect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800000"/>
                </a:solidFill>
                <a:effectLst/>
                <a:latin typeface="Arial Unicode MS" panose="020B0604020202020204" pitchFamily="34" charset="-128"/>
              </a:rPr>
              <a:t>ui</a:t>
            </a:r>
            <a:r>
              <a:rPr kumimoji="0" lang="en-CN" altLang="en-CN" sz="1400" b="0" i="0" u="none" strike="noStrike" cap="none" normalizeH="0" baseline="0" dirty="0">
                <a:ln>
                  <a:noFill/>
                </a:ln>
                <a:solidFill>
                  <a:schemeClr val="tx1"/>
                </a:solidFill>
                <a:effectLst/>
                <a:latin typeface="Arial Unicode MS" panose="020B0604020202020204" pitchFamily="34" charset="-128"/>
              </a:rPr>
              <a:t>-&gt;</a:t>
            </a:r>
            <a:r>
              <a:rPr kumimoji="0" lang="en-CN" altLang="en-CN" sz="1400" b="0" i="0" u="none" strike="noStrike" cap="none" normalizeH="0" baseline="0" dirty="0">
                <a:ln>
                  <a:noFill/>
                </a:ln>
                <a:solidFill>
                  <a:srgbClr val="800000"/>
                </a:solidFill>
                <a:effectLst/>
                <a:latin typeface="Arial Unicode MS" panose="020B0604020202020204" pitchFamily="34" charset="-128"/>
              </a:rPr>
              <a:t>cmdLineEdit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000080"/>
                </a:solidFill>
                <a:effectLst/>
                <a:latin typeface="Arial Unicode MS" panose="020B0604020202020204" pitchFamily="34" charset="-128"/>
              </a:rPr>
              <a:t>SIGNAL</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00677C"/>
                </a:solidFill>
                <a:effectLst/>
                <a:latin typeface="Arial Unicode MS" panose="020B0604020202020204" pitchFamily="34" charset="-128"/>
              </a:rPr>
              <a:t>returnPressed</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808000"/>
                </a:solidFill>
                <a:effectLst/>
                <a:latin typeface="Arial Unicode MS" panose="020B0604020202020204" pitchFamily="34" charset="-128"/>
              </a:rPr>
              <a:t>this</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C0C0C0"/>
                </a:solidFill>
                <a:effectLst/>
                <a:latin typeface="Arial Unicode MS" panose="020B0604020202020204" pitchFamily="34" charset="-128"/>
              </a:rPr>
              <a:t> </a:t>
            </a:r>
            <a:r>
              <a:rPr kumimoji="0" lang="en-CN" altLang="en-CN" sz="1400" b="0" i="0" u="none" strike="noStrike" cap="none" normalizeH="0" baseline="0" dirty="0">
                <a:ln>
                  <a:noFill/>
                </a:ln>
                <a:solidFill>
                  <a:srgbClr val="000080"/>
                </a:solidFill>
                <a:effectLst/>
                <a:latin typeface="Arial Unicode MS" panose="020B0604020202020204" pitchFamily="34" charset="-128"/>
              </a:rPr>
              <a:t>SLOT</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rgbClr val="00677C"/>
                </a:solidFill>
                <a:effectLst/>
                <a:latin typeface="Arial Unicode MS" panose="020B0604020202020204" pitchFamily="34" charset="-128"/>
              </a:rPr>
              <a:t>codeLineEdit_return</a:t>
            </a:r>
            <a:r>
              <a:rPr kumimoji="0" lang="en-CN" altLang="en-CN" sz="1400" b="0" i="0" u="none" strike="noStrike" cap="none" normalizeH="0" baseline="0" dirty="0">
                <a:ln>
                  <a:noFill/>
                </a:ln>
                <a:solidFill>
                  <a:schemeClr val="tx1"/>
                </a:solidFill>
                <a:effectLst/>
                <a:latin typeface="Arial Unicode MS" panose="020B0604020202020204" pitchFamily="34" charset="-128"/>
              </a:rPr>
              <a:t>()));</a:t>
            </a:r>
            <a:r>
              <a:rPr kumimoji="0" lang="en-CN" altLang="en-CN" sz="1400" b="0" i="0" u="none" strike="noStrike" cap="none" normalizeH="0" baseline="0" dirty="0">
                <a:ln>
                  <a:noFill/>
                </a:ln>
                <a:solidFill>
                  <a:schemeClr val="tx1"/>
                </a:solidFill>
                <a:effectLst/>
              </a:rPr>
              <a:t> </a:t>
            </a:r>
            <a:br>
              <a:rPr kumimoji="0" lang="en-CN" altLang="en-CN" sz="1400" b="0" i="0" u="none" strike="noStrike" cap="none" normalizeH="0" baseline="0" dirty="0">
                <a:ln>
                  <a:noFill/>
                </a:ln>
                <a:solidFill>
                  <a:schemeClr val="tx1"/>
                </a:solidFill>
                <a:effectLst/>
                <a:latin typeface="Arial Unicode MS" panose="020B0604020202020204" pitchFamily="34" charset="-128"/>
              </a:rPr>
            </a:br>
            <a:endParaRPr kumimoji="0" lang="en-CN" altLang="en-CN" sz="32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4D7D704-0C9A-AD43-BC38-39F2040C5CFF}"/>
              </a:ext>
            </a:extLst>
          </p:cNvPr>
          <p:cNvPicPr>
            <a:picLocks noChangeAspect="1"/>
          </p:cNvPicPr>
          <p:nvPr/>
        </p:nvPicPr>
        <p:blipFill>
          <a:blip r:embed="rId2"/>
          <a:stretch>
            <a:fillRect/>
          </a:stretch>
        </p:blipFill>
        <p:spPr>
          <a:xfrm>
            <a:off x="1304090" y="822325"/>
            <a:ext cx="8405395" cy="3356517"/>
          </a:xfrm>
          <a:prstGeom prst="rect">
            <a:avLst/>
          </a:prstGeom>
        </p:spPr>
      </p:pic>
      <p:sp>
        <p:nvSpPr>
          <p:cNvPr id="8" name="Rectangle 7">
            <a:extLst>
              <a:ext uri="{FF2B5EF4-FFF2-40B4-BE49-F238E27FC236}">
                <a16:creationId xmlns:a16="http://schemas.microsoft.com/office/drawing/2014/main" id="{F40E4BE9-1DE5-E544-85FB-10A4A65B80D3}"/>
              </a:ext>
            </a:extLst>
          </p:cNvPr>
          <p:cNvSpPr/>
          <p:nvPr/>
        </p:nvSpPr>
        <p:spPr>
          <a:xfrm>
            <a:off x="2835567" y="1690688"/>
            <a:ext cx="6681412" cy="3460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Rectangle 9">
            <a:extLst>
              <a:ext uri="{FF2B5EF4-FFF2-40B4-BE49-F238E27FC236}">
                <a16:creationId xmlns:a16="http://schemas.microsoft.com/office/drawing/2014/main" id="{16D5CFAE-7E76-2647-9DC2-A5AAADC38731}"/>
              </a:ext>
            </a:extLst>
          </p:cNvPr>
          <p:cNvSpPr/>
          <p:nvPr/>
        </p:nvSpPr>
        <p:spPr>
          <a:xfrm>
            <a:off x="2835567" y="2343681"/>
            <a:ext cx="6681412" cy="3460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902547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案例</a:t>
            </a:r>
            <a:r>
              <a:rPr lang="en-US" altLang="zh-CN" dirty="0"/>
              <a:t>2</a:t>
            </a:r>
            <a:r>
              <a:rPr lang="zh-CN" altLang="en-US" dirty="0"/>
              <a:t>：在代码里和</a:t>
            </a:r>
            <a:r>
              <a:rPr lang="en-US" altLang="zh-CN" dirty="0"/>
              <a:t>UI</a:t>
            </a:r>
            <a:r>
              <a:rPr lang="zh-CN" altLang="en-US" dirty="0"/>
              <a:t>的输入输出做交互</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lstStyle/>
          <a:p>
            <a:r>
              <a:rPr lang="en-CN" dirty="0"/>
              <a:t>最终效果</a:t>
            </a:r>
            <a:endParaRPr lang="en-US" altLang="zh-CN" i="1" dirty="0">
              <a:solidFill>
                <a:srgbClr val="FF0000"/>
              </a:solidFill>
            </a:endParaRPr>
          </a:p>
        </p:txBody>
      </p:sp>
      <p:sp>
        <p:nvSpPr>
          <p:cNvPr id="7" name="Rectangle 1">
            <a:extLst>
              <a:ext uri="{FF2B5EF4-FFF2-40B4-BE49-F238E27FC236}">
                <a16:creationId xmlns:a16="http://schemas.microsoft.com/office/drawing/2014/main" id="{0AA46B66-5DBE-9B4F-AEF0-ECFFC70E66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CN"/>
          </a:p>
        </p:txBody>
      </p:sp>
      <p:pic>
        <p:nvPicPr>
          <p:cNvPr id="12" name="Picture 11">
            <a:extLst>
              <a:ext uri="{FF2B5EF4-FFF2-40B4-BE49-F238E27FC236}">
                <a16:creationId xmlns:a16="http://schemas.microsoft.com/office/drawing/2014/main" id="{1320EB70-B4B1-4342-8915-129545698E7B}"/>
              </a:ext>
            </a:extLst>
          </p:cNvPr>
          <p:cNvPicPr>
            <a:picLocks noChangeAspect="1"/>
          </p:cNvPicPr>
          <p:nvPr/>
        </p:nvPicPr>
        <p:blipFill>
          <a:blip r:embed="rId2"/>
          <a:stretch>
            <a:fillRect/>
          </a:stretch>
        </p:blipFill>
        <p:spPr>
          <a:xfrm>
            <a:off x="290244" y="2390274"/>
            <a:ext cx="4724400" cy="4267200"/>
          </a:xfrm>
          <a:prstGeom prst="rect">
            <a:avLst/>
          </a:prstGeom>
        </p:spPr>
      </p:pic>
      <p:sp>
        <p:nvSpPr>
          <p:cNvPr id="13" name="Rectangle 12">
            <a:extLst>
              <a:ext uri="{FF2B5EF4-FFF2-40B4-BE49-F238E27FC236}">
                <a16:creationId xmlns:a16="http://schemas.microsoft.com/office/drawing/2014/main" id="{898A6665-E3B7-9A4C-BA40-E56F167EC98F}"/>
              </a:ext>
            </a:extLst>
          </p:cNvPr>
          <p:cNvSpPr/>
          <p:nvPr/>
        </p:nvSpPr>
        <p:spPr>
          <a:xfrm>
            <a:off x="284961" y="5916696"/>
            <a:ext cx="4587828" cy="5205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TextBox 13">
            <a:extLst>
              <a:ext uri="{FF2B5EF4-FFF2-40B4-BE49-F238E27FC236}">
                <a16:creationId xmlns:a16="http://schemas.microsoft.com/office/drawing/2014/main" id="{B427A890-EEA0-0C4D-ADC5-B0E79571E2F0}"/>
              </a:ext>
            </a:extLst>
          </p:cNvPr>
          <p:cNvSpPr txBox="1"/>
          <p:nvPr/>
        </p:nvSpPr>
        <p:spPr>
          <a:xfrm>
            <a:off x="3405989" y="5398290"/>
            <a:ext cx="1107996" cy="369332"/>
          </a:xfrm>
          <a:prstGeom prst="rect">
            <a:avLst/>
          </a:prstGeom>
          <a:noFill/>
        </p:spPr>
        <p:txBody>
          <a:bodyPr wrap="none" rtlCol="0">
            <a:spAutoFit/>
          </a:bodyPr>
          <a:lstStyle/>
          <a:p>
            <a:r>
              <a:rPr lang="en-US" dirty="0" err="1">
                <a:solidFill>
                  <a:srgbClr val="FF0000"/>
                </a:solidFill>
              </a:rPr>
              <a:t>输入内容</a:t>
            </a:r>
            <a:endParaRPr lang="en-CN" dirty="0">
              <a:solidFill>
                <a:srgbClr val="FF0000"/>
              </a:solidFill>
            </a:endParaRPr>
          </a:p>
        </p:txBody>
      </p:sp>
      <p:sp>
        <p:nvSpPr>
          <p:cNvPr id="15" name="Right Arrow 14">
            <a:extLst>
              <a:ext uri="{FF2B5EF4-FFF2-40B4-BE49-F238E27FC236}">
                <a16:creationId xmlns:a16="http://schemas.microsoft.com/office/drawing/2014/main" id="{027A0647-B6A8-4240-A3F1-DD74C97BD646}"/>
              </a:ext>
            </a:extLst>
          </p:cNvPr>
          <p:cNvSpPr/>
          <p:nvPr/>
        </p:nvSpPr>
        <p:spPr>
          <a:xfrm>
            <a:off x="5240496" y="4536574"/>
            <a:ext cx="1347536" cy="40907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5" name="Picture 4">
            <a:extLst>
              <a:ext uri="{FF2B5EF4-FFF2-40B4-BE49-F238E27FC236}">
                <a16:creationId xmlns:a16="http://schemas.microsoft.com/office/drawing/2014/main" id="{53AD399A-B9B4-1648-A613-F0D408237118}"/>
              </a:ext>
            </a:extLst>
          </p:cNvPr>
          <p:cNvPicPr>
            <a:picLocks noChangeAspect="1"/>
          </p:cNvPicPr>
          <p:nvPr/>
        </p:nvPicPr>
        <p:blipFill>
          <a:blip r:embed="rId3"/>
          <a:stretch>
            <a:fillRect/>
          </a:stretch>
        </p:blipFill>
        <p:spPr>
          <a:xfrm>
            <a:off x="6813885" y="2415674"/>
            <a:ext cx="4711700" cy="4241800"/>
          </a:xfrm>
          <a:prstGeom prst="rect">
            <a:avLst/>
          </a:prstGeom>
        </p:spPr>
      </p:pic>
      <p:sp>
        <p:nvSpPr>
          <p:cNvPr id="16" name="Rectangle 15">
            <a:extLst>
              <a:ext uri="{FF2B5EF4-FFF2-40B4-BE49-F238E27FC236}">
                <a16:creationId xmlns:a16="http://schemas.microsoft.com/office/drawing/2014/main" id="{1DE940E6-C854-AD45-8537-7168B7CE620E}"/>
              </a:ext>
            </a:extLst>
          </p:cNvPr>
          <p:cNvSpPr/>
          <p:nvPr/>
        </p:nvSpPr>
        <p:spPr>
          <a:xfrm>
            <a:off x="6259765" y="2531578"/>
            <a:ext cx="2848140" cy="15244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7" name="TextBox 16">
            <a:extLst>
              <a:ext uri="{FF2B5EF4-FFF2-40B4-BE49-F238E27FC236}">
                <a16:creationId xmlns:a16="http://schemas.microsoft.com/office/drawing/2014/main" id="{45E42AA2-B6B7-1246-A089-D4D5F3BB881D}"/>
              </a:ext>
            </a:extLst>
          </p:cNvPr>
          <p:cNvSpPr txBox="1"/>
          <p:nvPr/>
        </p:nvSpPr>
        <p:spPr>
          <a:xfrm>
            <a:off x="7588968" y="4171967"/>
            <a:ext cx="1800493" cy="369332"/>
          </a:xfrm>
          <a:prstGeom prst="rect">
            <a:avLst/>
          </a:prstGeom>
          <a:noFill/>
        </p:spPr>
        <p:txBody>
          <a:bodyPr wrap="none" rtlCol="0">
            <a:spAutoFit/>
          </a:bodyPr>
          <a:lstStyle/>
          <a:p>
            <a:r>
              <a:rPr lang="en-US" dirty="0" err="1">
                <a:solidFill>
                  <a:srgbClr val="FF0000"/>
                </a:solidFill>
              </a:rPr>
              <a:t>窗口内显示出来</a:t>
            </a:r>
            <a:endParaRPr lang="en-CN" dirty="0">
              <a:solidFill>
                <a:srgbClr val="FF0000"/>
              </a:solidFill>
            </a:endParaRPr>
          </a:p>
        </p:txBody>
      </p:sp>
    </p:spTree>
    <p:extLst>
      <p:ext uri="{BB962C8B-B14F-4D97-AF65-F5344CB8AC3E}">
        <p14:creationId xmlns:p14="http://schemas.microsoft.com/office/powerpoint/2010/main" val="347074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最后</a:t>
            </a:r>
            <a:r>
              <a:rPr lang="en-US" altLang="zh-CN" dirty="0"/>
              <a:t>~</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a:xfrm>
            <a:off x="838200" y="1825625"/>
            <a:ext cx="11241505" cy="4351338"/>
          </a:xfrm>
        </p:spPr>
        <p:txBody>
          <a:bodyPr>
            <a:normAutofit/>
          </a:bodyPr>
          <a:lstStyle/>
          <a:p>
            <a:r>
              <a:rPr lang="en-CN" dirty="0"/>
              <a:t>前面的两个案例</a:t>
            </a:r>
            <a:r>
              <a:rPr lang="zh-CN" altLang="en-US" dirty="0"/>
              <a:t>，不代表着两个</a:t>
            </a:r>
            <a:r>
              <a:rPr lang="en-US" altLang="zh-CN" dirty="0"/>
              <a:t>project</a:t>
            </a:r>
            <a:r>
              <a:rPr lang="zh-CN" altLang="en-US" dirty="0"/>
              <a:t>里的具体逻辑，只是用来展示和</a:t>
            </a:r>
            <a:r>
              <a:rPr lang="en-US" altLang="zh-CN" dirty="0"/>
              <a:t>QT</a:t>
            </a:r>
            <a:r>
              <a:rPr lang="zh-CN" altLang="en-US" dirty="0"/>
              <a:t> </a:t>
            </a:r>
            <a:r>
              <a:rPr lang="en-US" altLang="zh-CN" dirty="0"/>
              <a:t>UI</a:t>
            </a:r>
            <a:r>
              <a:rPr lang="zh-CN" altLang="en-US" dirty="0"/>
              <a:t>交互的例子，比如命令行里显然是需要有对应的逻辑来解析输入并进行特定操作的</a:t>
            </a:r>
            <a:endParaRPr lang="en-US" altLang="zh-CN" dirty="0"/>
          </a:p>
          <a:p>
            <a:r>
              <a:rPr lang="zh-CN" altLang="en-US" dirty="0"/>
              <a:t>关于项目要求，</a:t>
            </a:r>
            <a:r>
              <a:rPr lang="en-US" altLang="zh-CN" dirty="0"/>
              <a:t>corner</a:t>
            </a:r>
            <a:r>
              <a:rPr lang="zh-CN" altLang="en-US" dirty="0"/>
              <a:t> </a:t>
            </a:r>
            <a:r>
              <a:rPr lang="en-US" altLang="zh-CN" dirty="0"/>
              <a:t>case</a:t>
            </a:r>
            <a:r>
              <a:rPr lang="zh-CN" altLang="en-US" dirty="0"/>
              <a:t>等，大家多关注下公开的腾讯文档里更新的内容</a:t>
            </a:r>
            <a:endParaRPr lang="en-US" altLang="zh-CN" dirty="0"/>
          </a:p>
          <a:p>
            <a:pPr lvl="1"/>
            <a:r>
              <a:rPr lang="en-US" altLang="zh-CN" dirty="0"/>
              <a:t>【</a:t>
            </a:r>
            <a:r>
              <a:rPr lang="zh-CN" altLang="en-US" dirty="0"/>
              <a:t>腾讯文档</a:t>
            </a:r>
            <a:r>
              <a:rPr lang="en-US" altLang="zh-CN" dirty="0"/>
              <a:t>】QBASIC </a:t>
            </a:r>
            <a:r>
              <a:rPr lang="zh-CN" altLang="en-US" dirty="0"/>
              <a:t>解释器 </a:t>
            </a:r>
            <a:r>
              <a:rPr lang="en-US" altLang="zh-CN" dirty="0"/>
              <a:t>Project </a:t>
            </a:r>
            <a:r>
              <a:rPr lang="zh-CN" altLang="en-US" dirty="0"/>
              <a:t>问题汇总（</a:t>
            </a:r>
            <a:r>
              <a:rPr lang="en-US" altLang="zh-CN" dirty="0"/>
              <a:t>2023-Fall</a:t>
            </a:r>
            <a:r>
              <a:rPr lang="zh-CN" altLang="en-US" dirty="0"/>
              <a:t>）</a:t>
            </a:r>
          </a:p>
          <a:p>
            <a:pPr marL="457200" lvl="1" indent="0">
              <a:buNone/>
            </a:pPr>
            <a:r>
              <a:rPr lang="en-US" altLang="zh-CN" dirty="0"/>
              <a:t>https://</a:t>
            </a:r>
            <a:r>
              <a:rPr lang="en-US" altLang="zh-CN" dirty="0" err="1"/>
              <a:t>docs.qq.com</a:t>
            </a:r>
            <a:r>
              <a:rPr lang="en-US" altLang="zh-CN" dirty="0"/>
              <a:t>/doc/DZldyaVp5VEdLb3lw</a:t>
            </a:r>
          </a:p>
          <a:p>
            <a:pPr lvl="1"/>
            <a:r>
              <a:rPr lang="zh-CN" altLang="en-US" dirty="0"/>
              <a:t>如果上面没有覆盖你的问题，尽快询问助教</a:t>
            </a:r>
            <a:endParaRPr lang="en-US" altLang="zh-CN" dirty="0"/>
          </a:p>
          <a:p>
            <a:r>
              <a:rPr lang="zh-CN" altLang="en-US" dirty="0"/>
              <a:t>有不懂的</a:t>
            </a:r>
            <a:r>
              <a:rPr lang="en-US" altLang="zh-CN" dirty="0"/>
              <a:t>/</a:t>
            </a:r>
            <a:r>
              <a:rPr lang="zh-CN" altLang="en-US" dirty="0"/>
              <a:t>困难的地方，尽快找助教</a:t>
            </a:r>
            <a:r>
              <a:rPr lang="en-US" altLang="zh-CN" dirty="0"/>
              <a:t>~</a:t>
            </a:r>
          </a:p>
          <a:p>
            <a:r>
              <a:rPr lang="zh-CN" altLang="en-US" dirty="0">
                <a:solidFill>
                  <a:srgbClr val="FF0000"/>
                </a:solidFill>
              </a:rPr>
              <a:t>早点开始做</a:t>
            </a:r>
            <a:r>
              <a:rPr lang="en-US" altLang="zh-CN" dirty="0">
                <a:solidFill>
                  <a:srgbClr val="FF0000"/>
                </a:solidFill>
              </a:rPr>
              <a:t>~</a:t>
            </a:r>
          </a:p>
        </p:txBody>
      </p:sp>
      <p:sp>
        <p:nvSpPr>
          <p:cNvPr id="7" name="Rectangle 1">
            <a:extLst>
              <a:ext uri="{FF2B5EF4-FFF2-40B4-BE49-F238E27FC236}">
                <a16:creationId xmlns:a16="http://schemas.microsoft.com/office/drawing/2014/main" id="{0AA46B66-5DBE-9B4F-AEF0-ECFFC70E66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CN"/>
          </a:p>
        </p:txBody>
      </p:sp>
    </p:spTree>
    <p:extLst>
      <p:ext uri="{BB962C8B-B14F-4D97-AF65-F5344CB8AC3E}">
        <p14:creationId xmlns:p14="http://schemas.microsoft.com/office/powerpoint/2010/main" val="108283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C5CC-FC21-FA4F-8AC9-E50DFEBBD9C5}"/>
              </a:ext>
            </a:extLst>
          </p:cNvPr>
          <p:cNvSpPr>
            <a:spLocks noGrp="1"/>
          </p:cNvSpPr>
          <p:nvPr>
            <p:ph type="title"/>
          </p:nvPr>
        </p:nvSpPr>
        <p:spPr>
          <a:xfrm>
            <a:off x="2152650" y="365127"/>
            <a:ext cx="7886700" cy="726695"/>
          </a:xfrm>
        </p:spPr>
        <p:txBody>
          <a:bodyPr/>
          <a:lstStyle/>
          <a:p>
            <a:r>
              <a:rPr lang="en-US" altLang="zh-CN" dirty="0"/>
              <a:t>QBasic</a:t>
            </a:r>
            <a:endParaRPr lang="en-CN" dirty="0"/>
          </a:p>
        </p:txBody>
      </p:sp>
      <p:sp>
        <p:nvSpPr>
          <p:cNvPr id="3" name="Content Placeholder 2">
            <a:extLst>
              <a:ext uri="{FF2B5EF4-FFF2-40B4-BE49-F238E27FC236}">
                <a16:creationId xmlns:a16="http://schemas.microsoft.com/office/drawing/2014/main" id="{9BCB5316-13FD-1B41-A338-13A0926436F5}"/>
              </a:ext>
            </a:extLst>
          </p:cNvPr>
          <p:cNvSpPr>
            <a:spLocks noGrp="1"/>
          </p:cNvSpPr>
          <p:nvPr>
            <p:ph idx="1"/>
          </p:nvPr>
        </p:nvSpPr>
        <p:spPr/>
        <p:txBody>
          <a:bodyPr>
            <a:normAutofit fontScale="77500" lnSpcReduction="20000"/>
          </a:bodyPr>
          <a:lstStyle/>
          <a:p>
            <a:pPr lvl="0"/>
            <a:r>
              <a:rPr lang="en-US" altLang="zh-CN" b="1" dirty="0"/>
              <a:t>(10’)</a:t>
            </a:r>
            <a:r>
              <a:rPr lang="en-US" altLang="zh-CN" dirty="0"/>
              <a:t> </a:t>
            </a:r>
            <a:r>
              <a:rPr lang="zh-CN" altLang="en-US" dirty="0"/>
              <a:t>你的解释器需要能够展示</a:t>
            </a:r>
            <a:r>
              <a:rPr lang="en-US" altLang="zh-CN" dirty="0"/>
              <a:t>GUI</a:t>
            </a:r>
            <a:r>
              <a:rPr lang="zh-CN" altLang="en-US" dirty="0"/>
              <a:t>，并且和用户交互</a:t>
            </a:r>
            <a:endParaRPr lang="zh-CN" altLang="zh-CN" dirty="0"/>
          </a:p>
          <a:p>
            <a:pPr lvl="1"/>
            <a:r>
              <a:rPr lang="en-US" altLang="zh-CN" dirty="0"/>
              <a:t>GUI</a:t>
            </a:r>
            <a:r>
              <a:rPr lang="zh-CN" altLang="en-US" dirty="0"/>
              <a:t>需要能够展示输入和输出</a:t>
            </a:r>
            <a:endParaRPr lang="zh-CN" altLang="zh-CN" dirty="0"/>
          </a:p>
          <a:p>
            <a:pPr lvl="0"/>
            <a:r>
              <a:rPr lang="en-US" altLang="zh-CN" b="1" dirty="0"/>
              <a:t>(20’)</a:t>
            </a:r>
            <a:r>
              <a:rPr lang="en-US" altLang="zh-CN" dirty="0"/>
              <a:t> </a:t>
            </a:r>
            <a:r>
              <a:rPr lang="zh-CN" altLang="en-US" dirty="0"/>
              <a:t>你的解释器需要能够载入和编辑</a:t>
            </a:r>
            <a:r>
              <a:rPr lang="en-US" altLang="zh-CN" dirty="0"/>
              <a:t>basic</a:t>
            </a:r>
            <a:r>
              <a:rPr lang="zh-CN" altLang="en-US" dirty="0"/>
              <a:t>程序</a:t>
            </a:r>
            <a:endParaRPr lang="zh-CN" altLang="zh-CN" dirty="0"/>
          </a:p>
          <a:p>
            <a:pPr lvl="1"/>
            <a:r>
              <a:rPr lang="zh-CN" altLang="en-US" dirty="0"/>
              <a:t>用户能够通过</a:t>
            </a:r>
            <a:r>
              <a:rPr lang="en-US" altLang="zh-CN" dirty="0"/>
              <a:t>input</a:t>
            </a:r>
            <a:r>
              <a:rPr lang="zh-CN" altLang="en-US" dirty="0"/>
              <a:t> </a:t>
            </a:r>
            <a:r>
              <a:rPr lang="en-US" altLang="zh-CN" dirty="0"/>
              <a:t>box</a:t>
            </a:r>
            <a:r>
              <a:rPr lang="zh-CN" altLang="en-US" dirty="0"/>
              <a:t>或者</a:t>
            </a:r>
            <a:r>
              <a:rPr lang="en-US" altLang="zh-CN" dirty="0"/>
              <a:t>Load</a:t>
            </a:r>
            <a:r>
              <a:rPr lang="zh-CN" altLang="en-US" dirty="0"/>
              <a:t>按钮来增加，更新，和删除程序语句</a:t>
            </a:r>
            <a:endParaRPr lang="en-US" altLang="zh-CN" dirty="0"/>
          </a:p>
          <a:p>
            <a:pPr lvl="1"/>
            <a:r>
              <a:rPr lang="zh-CN" altLang="en-US" dirty="0"/>
              <a:t>用户输入的语句能够被保存并且正确地显示出来</a:t>
            </a:r>
            <a:endParaRPr lang="zh-CN" altLang="zh-CN" dirty="0"/>
          </a:p>
          <a:p>
            <a:pPr lvl="0"/>
            <a:r>
              <a:rPr lang="en-US" altLang="zh-CN" b="1" dirty="0"/>
              <a:t>(50’)</a:t>
            </a:r>
            <a:r>
              <a:rPr lang="en-US" altLang="zh-CN" dirty="0"/>
              <a:t> </a:t>
            </a:r>
            <a:r>
              <a:rPr lang="zh-CN" altLang="en-US" dirty="0"/>
              <a:t>你的解释器需要能够正确地执行（</a:t>
            </a:r>
            <a:r>
              <a:rPr lang="en-US" altLang="zh-CN" dirty="0"/>
              <a:t>interpret</a:t>
            </a:r>
            <a:r>
              <a:rPr lang="zh-CN" altLang="en-US" dirty="0"/>
              <a:t>）</a:t>
            </a:r>
            <a:r>
              <a:rPr lang="en-US" altLang="zh-CN" dirty="0"/>
              <a:t>basic</a:t>
            </a:r>
            <a:r>
              <a:rPr lang="zh-CN" altLang="en-US" dirty="0"/>
              <a:t>程序</a:t>
            </a:r>
            <a:endParaRPr lang="en-US" altLang="zh-CN" dirty="0"/>
          </a:p>
          <a:p>
            <a:pPr lvl="1"/>
            <a:r>
              <a:rPr lang="en-US" altLang="zh-CN" dirty="0"/>
              <a:t>Expression parsing (display the syntax tree, although this should be done when you store the programs);</a:t>
            </a:r>
            <a:endParaRPr lang="zh-CN" altLang="zh-CN" dirty="0"/>
          </a:p>
          <a:p>
            <a:pPr lvl="1"/>
            <a:r>
              <a:rPr lang="en-US" altLang="zh-CN" dirty="0"/>
              <a:t>Expression evaluation and statement execution (display the result of print if exists);</a:t>
            </a:r>
          </a:p>
          <a:p>
            <a:pPr lvl="1"/>
            <a:r>
              <a:rPr lang="en-US" altLang="zh-CN" dirty="0">
                <a:highlight>
                  <a:srgbClr val="FFFF00"/>
                </a:highlight>
              </a:rPr>
              <a:t>Runtime statistics display in the syntax tree</a:t>
            </a:r>
            <a:r>
              <a:rPr lang="en-US" altLang="zh-CN" dirty="0"/>
              <a:t>;</a:t>
            </a:r>
            <a:endParaRPr lang="zh-CN" altLang="zh-CN" dirty="0"/>
          </a:p>
          <a:p>
            <a:pPr lvl="1"/>
            <a:r>
              <a:rPr lang="en-US" altLang="zh-CN" dirty="0"/>
              <a:t>Runtime context maintenance (e.g., the current line to be executed, all variables and their values).</a:t>
            </a:r>
            <a:endParaRPr lang="zh-CN" altLang="zh-CN" dirty="0"/>
          </a:p>
          <a:p>
            <a:pPr lvl="0"/>
            <a:r>
              <a:rPr lang="en-US" altLang="zh-CN" b="1" dirty="0"/>
              <a:t>(10’)</a:t>
            </a:r>
            <a:r>
              <a:rPr lang="en-US" altLang="zh-CN" dirty="0"/>
              <a:t> </a:t>
            </a:r>
            <a:r>
              <a:rPr lang="zh-CN" altLang="en-US" dirty="0"/>
              <a:t>你的解释器需要能够正确地处理（可能的）错误输入和操作</a:t>
            </a:r>
            <a:endParaRPr lang="zh-CN" altLang="zh-CN" dirty="0"/>
          </a:p>
          <a:p>
            <a:pPr lvl="0"/>
            <a:r>
              <a:rPr lang="en-US" altLang="zh-CN" b="1" dirty="0"/>
              <a:t>(10’)</a:t>
            </a:r>
            <a:r>
              <a:rPr lang="en-US" altLang="zh-CN" dirty="0"/>
              <a:t> </a:t>
            </a:r>
            <a:r>
              <a:rPr lang="zh-CN" altLang="en-US" dirty="0"/>
              <a:t>代码质量、风格、注释等</a:t>
            </a:r>
            <a:endParaRPr lang="zh-CN" altLang="zh-CN" dirty="0"/>
          </a:p>
          <a:p>
            <a:r>
              <a:rPr lang="en-US" altLang="zh-CN" b="1" dirty="0">
                <a:solidFill>
                  <a:srgbClr val="FF0000"/>
                </a:solidFill>
              </a:rPr>
              <a:t> </a:t>
            </a:r>
            <a:r>
              <a:rPr lang="zh-CN" altLang="en-US" b="1" dirty="0">
                <a:solidFill>
                  <a:srgbClr val="FF0000"/>
                </a:solidFill>
              </a:rPr>
              <a:t>答辩时间</a:t>
            </a:r>
            <a:r>
              <a:rPr lang="en-US" altLang="zh-CN" b="1" dirty="0">
                <a:solidFill>
                  <a:srgbClr val="FF0000"/>
                </a:solidFill>
              </a:rPr>
              <a:t>:</a:t>
            </a:r>
            <a:r>
              <a:rPr lang="zh-CN" altLang="en-US" b="1" dirty="0">
                <a:solidFill>
                  <a:srgbClr val="FF0000"/>
                </a:solidFill>
              </a:rPr>
              <a:t> 学期末（预期</a:t>
            </a:r>
            <a:r>
              <a:rPr lang="en-US" altLang="zh-CN" b="1" dirty="0">
                <a:solidFill>
                  <a:srgbClr val="FF0000"/>
                </a:solidFill>
              </a:rPr>
              <a:t>12</a:t>
            </a:r>
            <a:r>
              <a:rPr lang="zh-CN" altLang="en-US" b="1" dirty="0">
                <a:solidFill>
                  <a:srgbClr val="FF0000"/>
                </a:solidFill>
              </a:rPr>
              <a:t>月底的周末，具体时间会根据学期末考试安排来定）</a:t>
            </a:r>
            <a:endParaRPr lang="en-CN"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0756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CCB1-F841-1141-AB0D-10E3E1FEBFA4}"/>
              </a:ext>
            </a:extLst>
          </p:cNvPr>
          <p:cNvSpPr>
            <a:spLocks noGrp="1"/>
          </p:cNvSpPr>
          <p:nvPr>
            <p:ph type="title"/>
          </p:nvPr>
        </p:nvSpPr>
        <p:spPr/>
        <p:txBody>
          <a:bodyPr/>
          <a:lstStyle/>
          <a:p>
            <a:r>
              <a:rPr lang="en-CN"/>
              <a:t>多阶段</a:t>
            </a:r>
            <a:r>
              <a:rPr lang="zh-CN" altLang="en-US" dirty="0"/>
              <a:t>实现</a:t>
            </a:r>
            <a:endParaRPr lang="en-CN" dirty="0"/>
          </a:p>
        </p:txBody>
      </p:sp>
      <p:sp>
        <p:nvSpPr>
          <p:cNvPr id="3" name="Content Placeholder 2">
            <a:extLst>
              <a:ext uri="{FF2B5EF4-FFF2-40B4-BE49-F238E27FC236}">
                <a16:creationId xmlns:a16="http://schemas.microsoft.com/office/drawing/2014/main" id="{1C66BE06-3F57-D748-808B-4259B7E40569}"/>
              </a:ext>
            </a:extLst>
          </p:cNvPr>
          <p:cNvSpPr>
            <a:spLocks noGrp="1"/>
          </p:cNvSpPr>
          <p:nvPr>
            <p:ph idx="1"/>
          </p:nvPr>
        </p:nvSpPr>
        <p:spPr/>
        <p:txBody>
          <a:bodyPr/>
          <a:lstStyle/>
          <a:p>
            <a:pPr marL="514350" indent="-514350">
              <a:buAutoNum type="arabicPeriod"/>
            </a:pPr>
            <a:r>
              <a:rPr lang="zh-CN" altLang="en-US" sz="2400" dirty="0"/>
              <a:t>画 </a:t>
            </a:r>
            <a:r>
              <a:rPr lang="en-US" altLang="zh-CN" sz="2400" dirty="0"/>
              <a:t>GUI</a:t>
            </a:r>
            <a:r>
              <a:rPr lang="zh-CN" altLang="en-US" sz="2400" dirty="0"/>
              <a:t> 界面，实现交互（如获取用户输入）</a:t>
            </a:r>
            <a:endParaRPr lang="en-US" altLang="zh-CN" sz="2400" dirty="0"/>
          </a:p>
          <a:p>
            <a:pPr marL="514350" indent="-514350">
              <a:buAutoNum type="arabicPeriod"/>
            </a:pPr>
            <a:r>
              <a:rPr lang="zh-CN" altLang="en-US" sz="2400" dirty="0"/>
              <a:t>实现程序保存、加载、编辑、显示等</a:t>
            </a:r>
            <a:endParaRPr lang="en-US" altLang="zh-CN" sz="2400" dirty="0"/>
          </a:p>
          <a:p>
            <a:pPr marL="514350" indent="-514350">
              <a:buAutoNum type="arabicPeriod"/>
            </a:pPr>
            <a:r>
              <a:rPr lang="zh-CN" altLang="en-CN" sz="2400" dirty="0"/>
              <a:t>实现</a:t>
            </a:r>
            <a:r>
              <a:rPr lang="zh-CN" altLang="en-US" sz="2400" dirty="0"/>
              <a:t> </a:t>
            </a:r>
            <a:r>
              <a:rPr lang="en-US" altLang="zh-CN" sz="2400" dirty="0"/>
              <a:t>Let</a:t>
            </a:r>
            <a:r>
              <a:rPr lang="zh-CN" altLang="en-US" sz="2400" dirty="0"/>
              <a:t>、</a:t>
            </a:r>
            <a:r>
              <a:rPr lang="en-US" altLang="zh-CN" sz="2400" dirty="0"/>
              <a:t>Print</a:t>
            </a:r>
            <a:r>
              <a:rPr lang="zh-CN" altLang="en-US" sz="2400" dirty="0"/>
              <a:t> 等语句</a:t>
            </a:r>
            <a:endParaRPr lang="en-US" altLang="zh-CN" sz="2400" dirty="0"/>
          </a:p>
          <a:p>
            <a:pPr marL="514350" indent="-514350">
              <a:buAutoNum type="arabicPeriod"/>
            </a:pPr>
            <a:r>
              <a:rPr lang="en-US" sz="2400" dirty="0" err="1"/>
              <a:t>实现</a:t>
            </a:r>
            <a:r>
              <a:rPr lang="zh-CN" altLang="en-US" sz="2400" dirty="0"/>
              <a:t> </a:t>
            </a:r>
            <a:r>
              <a:rPr lang="en-US" altLang="zh-CN" sz="2400" dirty="0"/>
              <a:t>Expression</a:t>
            </a:r>
            <a:r>
              <a:rPr lang="zh-CN" altLang="en-US" sz="2400" dirty="0"/>
              <a:t> 的 </a:t>
            </a:r>
            <a:r>
              <a:rPr lang="en-US" altLang="zh-CN" sz="2400" dirty="0"/>
              <a:t>parsing</a:t>
            </a:r>
            <a:r>
              <a:rPr lang="zh-CN" altLang="en-US" sz="2400" dirty="0"/>
              <a:t> 和 </a:t>
            </a:r>
            <a:r>
              <a:rPr lang="en-US" altLang="zh-CN" sz="2400" dirty="0"/>
              <a:t>evaluate</a:t>
            </a:r>
            <a:r>
              <a:rPr lang="zh-CN" altLang="en-US" sz="2400" dirty="0"/>
              <a:t>（此时应该有完整的程序结构，链表</a:t>
            </a:r>
            <a:r>
              <a:rPr lang="en-US" altLang="zh-CN" sz="2400" dirty="0"/>
              <a:t>+</a:t>
            </a:r>
            <a:r>
              <a:rPr lang="zh-CN" altLang="en-US" sz="2400" dirty="0"/>
              <a:t>语法树）</a:t>
            </a:r>
            <a:endParaRPr lang="en-US" altLang="zh-CN" sz="2400" dirty="0"/>
          </a:p>
          <a:p>
            <a:pPr marL="514350" indent="-514350">
              <a:buAutoNum type="arabicPeriod"/>
            </a:pPr>
            <a:r>
              <a:rPr lang="en-US" sz="2400" dirty="0" err="1"/>
              <a:t>项目的其他部分</a:t>
            </a:r>
            <a:r>
              <a:rPr lang="zh-CN" altLang="en-US" sz="2400" dirty="0"/>
              <a:t>（最终提交）</a:t>
            </a:r>
            <a:endParaRPr lang="en-US" altLang="zh-CN" sz="2400" dirty="0"/>
          </a:p>
          <a:p>
            <a:pPr marL="514350" indent="-514350">
              <a:buAutoNum type="arabicPeriod"/>
            </a:pPr>
            <a:endParaRPr lang="en-US" sz="2400" dirty="0"/>
          </a:p>
          <a:p>
            <a:pPr marL="514350" indent="-514350">
              <a:buAutoNum type="arabicPeriod"/>
            </a:pPr>
            <a:endParaRPr lang="en-US" sz="2400" dirty="0"/>
          </a:p>
        </p:txBody>
      </p:sp>
    </p:spTree>
    <p:extLst>
      <p:ext uri="{BB962C8B-B14F-4D97-AF65-F5344CB8AC3E}">
        <p14:creationId xmlns:p14="http://schemas.microsoft.com/office/powerpoint/2010/main" val="52526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7001-40FD-5A43-A3D6-AAACC501BE63}"/>
              </a:ext>
            </a:extLst>
          </p:cNvPr>
          <p:cNvSpPr>
            <a:spLocks noGrp="1"/>
          </p:cNvSpPr>
          <p:nvPr>
            <p:ph type="title"/>
          </p:nvPr>
        </p:nvSpPr>
        <p:spPr>
          <a:xfrm>
            <a:off x="2209800" y="0"/>
            <a:ext cx="7772400" cy="1143000"/>
          </a:xfrm>
        </p:spPr>
        <p:txBody>
          <a:bodyPr/>
          <a:lstStyle/>
          <a:p>
            <a:r>
              <a:rPr lang="en-CN" dirty="0"/>
              <a:t>Recommended</a:t>
            </a:r>
            <a:r>
              <a:rPr lang="zh-CN" altLang="en-US" dirty="0"/>
              <a:t> </a:t>
            </a:r>
            <a:r>
              <a:rPr lang="en-US" altLang="zh-CN" dirty="0"/>
              <a:t>UI</a:t>
            </a:r>
            <a:r>
              <a:rPr lang="zh-CN" altLang="en-US" dirty="0"/>
              <a:t> </a:t>
            </a:r>
            <a:r>
              <a:rPr lang="en-US" altLang="zh-CN" dirty="0"/>
              <a:t>Layout</a:t>
            </a:r>
            <a:endParaRPr lang="en-CN" dirty="0"/>
          </a:p>
        </p:txBody>
      </p:sp>
      <p:pic>
        <p:nvPicPr>
          <p:cNvPr id="4" name="Picture 3">
            <a:extLst>
              <a:ext uri="{FF2B5EF4-FFF2-40B4-BE49-F238E27FC236}">
                <a16:creationId xmlns:a16="http://schemas.microsoft.com/office/drawing/2014/main" id="{71247DB5-5A7C-1D4E-94D5-E1B2D76AF11C}"/>
              </a:ext>
            </a:extLst>
          </p:cNvPr>
          <p:cNvPicPr>
            <a:picLocks noChangeAspect="1"/>
          </p:cNvPicPr>
          <p:nvPr/>
        </p:nvPicPr>
        <p:blipFill>
          <a:blip r:embed="rId2"/>
          <a:srcRect/>
          <a:stretch/>
        </p:blipFill>
        <p:spPr>
          <a:xfrm>
            <a:off x="2339261" y="935162"/>
            <a:ext cx="7513478" cy="5823700"/>
          </a:xfrm>
          <a:prstGeom prst="rect">
            <a:avLst/>
          </a:prstGeom>
        </p:spPr>
      </p:pic>
    </p:spTree>
    <p:extLst>
      <p:ext uri="{BB962C8B-B14F-4D97-AF65-F5344CB8AC3E}">
        <p14:creationId xmlns:p14="http://schemas.microsoft.com/office/powerpoint/2010/main" val="388495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C5DF-18DE-8629-EECB-16E0E1C3439E}"/>
              </a:ext>
            </a:extLst>
          </p:cNvPr>
          <p:cNvSpPr>
            <a:spLocks noGrp="1"/>
          </p:cNvSpPr>
          <p:nvPr>
            <p:ph type="title"/>
          </p:nvPr>
        </p:nvSpPr>
        <p:spPr/>
        <p:txBody>
          <a:bodyPr/>
          <a:lstStyle/>
          <a:p>
            <a:r>
              <a:rPr lang="en-US" dirty="0" err="1"/>
              <a:t>怎么更加高效地设计和实现UI</a:t>
            </a:r>
            <a:r>
              <a:rPr lang="zh-CN" altLang="en-US" dirty="0"/>
              <a:t>？</a:t>
            </a:r>
            <a:endParaRPr lang="en-CN" dirty="0"/>
          </a:p>
        </p:txBody>
      </p:sp>
      <p:sp>
        <p:nvSpPr>
          <p:cNvPr id="3" name="Text Placeholder 2">
            <a:extLst>
              <a:ext uri="{FF2B5EF4-FFF2-40B4-BE49-F238E27FC236}">
                <a16:creationId xmlns:a16="http://schemas.microsoft.com/office/drawing/2014/main" id="{D2206AAB-0145-D3D2-3D62-BB40421BE091}"/>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383812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BFDF-9EDA-C748-AD22-C5D5AF555B4E}"/>
              </a:ext>
            </a:extLst>
          </p:cNvPr>
          <p:cNvSpPr>
            <a:spLocks noGrp="1"/>
          </p:cNvSpPr>
          <p:nvPr>
            <p:ph type="title"/>
          </p:nvPr>
        </p:nvSpPr>
        <p:spPr/>
        <p:txBody>
          <a:bodyPr/>
          <a:lstStyle/>
          <a:p>
            <a:r>
              <a:rPr lang="en-US" altLang="zh-CN" dirty="0"/>
              <a:t>QT:</a:t>
            </a:r>
            <a:r>
              <a:rPr lang="zh-CN" altLang="en-US" dirty="0"/>
              <a:t> </a:t>
            </a:r>
            <a:r>
              <a:rPr lang="en-US" altLang="zh-CN" dirty="0"/>
              <a:t>UI</a:t>
            </a:r>
            <a:endParaRPr lang="en-CN" dirty="0"/>
          </a:p>
        </p:txBody>
      </p:sp>
      <p:sp>
        <p:nvSpPr>
          <p:cNvPr id="3" name="Content Placeholder 2">
            <a:extLst>
              <a:ext uri="{FF2B5EF4-FFF2-40B4-BE49-F238E27FC236}">
                <a16:creationId xmlns:a16="http://schemas.microsoft.com/office/drawing/2014/main" id="{37791FE3-C469-2245-B693-27F264F676B7}"/>
              </a:ext>
            </a:extLst>
          </p:cNvPr>
          <p:cNvSpPr>
            <a:spLocks noGrp="1"/>
          </p:cNvSpPr>
          <p:nvPr>
            <p:ph idx="1"/>
          </p:nvPr>
        </p:nvSpPr>
        <p:spPr>
          <a:xfrm>
            <a:off x="838200" y="1825625"/>
            <a:ext cx="4676663" cy="4351338"/>
          </a:xfrm>
        </p:spPr>
        <p:txBody>
          <a:bodyPr/>
          <a:lstStyle/>
          <a:p>
            <a:r>
              <a:rPr lang="en-CN" dirty="0"/>
              <a:t>通过类似</a:t>
            </a:r>
            <a:r>
              <a:rPr lang="zh-CN" altLang="en-US" dirty="0"/>
              <a:t>“可视化”的方式制作用户的</a:t>
            </a:r>
            <a:r>
              <a:rPr lang="en-US" altLang="zh-CN" dirty="0"/>
              <a:t>UI</a:t>
            </a:r>
            <a:r>
              <a:rPr lang="zh-CN" altLang="en-US" dirty="0"/>
              <a:t>界面</a:t>
            </a:r>
            <a:endParaRPr lang="en-CN" dirty="0"/>
          </a:p>
        </p:txBody>
      </p:sp>
      <p:pic>
        <p:nvPicPr>
          <p:cNvPr id="4" name="Picture 3">
            <a:extLst>
              <a:ext uri="{FF2B5EF4-FFF2-40B4-BE49-F238E27FC236}">
                <a16:creationId xmlns:a16="http://schemas.microsoft.com/office/drawing/2014/main" id="{35894DBA-E830-354B-97FD-07995A7AE560}"/>
              </a:ext>
            </a:extLst>
          </p:cNvPr>
          <p:cNvPicPr>
            <a:picLocks noChangeAspect="1"/>
          </p:cNvPicPr>
          <p:nvPr/>
        </p:nvPicPr>
        <p:blipFill>
          <a:blip r:embed="rId2"/>
          <a:stretch>
            <a:fillRect/>
          </a:stretch>
        </p:blipFill>
        <p:spPr>
          <a:xfrm>
            <a:off x="5514863" y="782053"/>
            <a:ext cx="6396400" cy="5810207"/>
          </a:xfrm>
          <a:prstGeom prst="rect">
            <a:avLst/>
          </a:prstGeom>
        </p:spPr>
      </p:pic>
    </p:spTree>
    <p:extLst>
      <p:ext uri="{BB962C8B-B14F-4D97-AF65-F5344CB8AC3E}">
        <p14:creationId xmlns:p14="http://schemas.microsoft.com/office/powerpoint/2010/main" val="401973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UI对应的文件在main</a:t>
            </a:r>
            <a:r>
              <a:rPr lang="en-US" altLang="zh-CN" dirty="0" err="1"/>
              <a:t>window.ui</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endParaRPr lang="en-CN"/>
          </a:p>
        </p:txBody>
      </p:sp>
      <p:pic>
        <p:nvPicPr>
          <p:cNvPr id="4" name="Picture 3">
            <a:extLst>
              <a:ext uri="{FF2B5EF4-FFF2-40B4-BE49-F238E27FC236}">
                <a16:creationId xmlns:a16="http://schemas.microsoft.com/office/drawing/2014/main" id="{8B6BC84F-21CA-6A47-8461-9B641D2A33F0}"/>
              </a:ext>
            </a:extLst>
          </p:cNvPr>
          <p:cNvPicPr>
            <a:picLocks noChangeAspect="1"/>
          </p:cNvPicPr>
          <p:nvPr/>
        </p:nvPicPr>
        <p:blipFill>
          <a:blip r:embed="rId2"/>
          <a:stretch>
            <a:fillRect/>
          </a:stretch>
        </p:blipFill>
        <p:spPr>
          <a:xfrm>
            <a:off x="6096000" y="1997426"/>
            <a:ext cx="4800934" cy="4007736"/>
          </a:xfrm>
          <a:prstGeom prst="rect">
            <a:avLst/>
          </a:prstGeom>
        </p:spPr>
      </p:pic>
      <p:sp>
        <p:nvSpPr>
          <p:cNvPr id="5" name="Rectangle 4">
            <a:extLst>
              <a:ext uri="{FF2B5EF4-FFF2-40B4-BE49-F238E27FC236}">
                <a16:creationId xmlns:a16="http://schemas.microsoft.com/office/drawing/2014/main" id="{7072B403-71DA-FB4F-86E6-008B564FC76E}"/>
              </a:ext>
            </a:extLst>
          </p:cNvPr>
          <p:cNvSpPr/>
          <p:nvPr/>
        </p:nvSpPr>
        <p:spPr>
          <a:xfrm>
            <a:off x="6376737" y="4981074"/>
            <a:ext cx="3826042" cy="11958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26956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E52-FCD2-A444-95E4-847DEA9AD4D6}"/>
              </a:ext>
            </a:extLst>
          </p:cNvPr>
          <p:cNvSpPr>
            <a:spLocks noGrp="1"/>
          </p:cNvSpPr>
          <p:nvPr>
            <p:ph type="title"/>
          </p:nvPr>
        </p:nvSpPr>
        <p:spPr/>
        <p:txBody>
          <a:bodyPr/>
          <a:lstStyle/>
          <a:p>
            <a:r>
              <a:rPr lang="en-CN" dirty="0"/>
              <a:t>UI对应的文件在main</a:t>
            </a:r>
            <a:r>
              <a:rPr lang="en-US" altLang="zh-CN" dirty="0" err="1"/>
              <a:t>window.ui</a:t>
            </a:r>
            <a:endParaRPr lang="en-CN" dirty="0"/>
          </a:p>
        </p:txBody>
      </p:sp>
      <p:sp>
        <p:nvSpPr>
          <p:cNvPr id="3" name="Content Placeholder 2">
            <a:extLst>
              <a:ext uri="{FF2B5EF4-FFF2-40B4-BE49-F238E27FC236}">
                <a16:creationId xmlns:a16="http://schemas.microsoft.com/office/drawing/2014/main" id="{E61E4BB3-D38E-F643-A7D9-A79F322B651A}"/>
              </a:ext>
            </a:extLst>
          </p:cNvPr>
          <p:cNvSpPr>
            <a:spLocks noGrp="1"/>
          </p:cNvSpPr>
          <p:nvPr>
            <p:ph idx="1"/>
          </p:nvPr>
        </p:nvSpPr>
        <p:spPr/>
        <p:txBody>
          <a:bodyPr/>
          <a:lstStyle/>
          <a:p>
            <a:endParaRPr lang="en-CN"/>
          </a:p>
        </p:txBody>
      </p:sp>
      <p:pic>
        <p:nvPicPr>
          <p:cNvPr id="6" name="Picture 5">
            <a:extLst>
              <a:ext uri="{FF2B5EF4-FFF2-40B4-BE49-F238E27FC236}">
                <a16:creationId xmlns:a16="http://schemas.microsoft.com/office/drawing/2014/main" id="{424236E9-3EE7-8A42-A6D9-A5BDFB36335D}"/>
              </a:ext>
            </a:extLst>
          </p:cNvPr>
          <p:cNvPicPr>
            <a:picLocks noChangeAspect="1"/>
          </p:cNvPicPr>
          <p:nvPr/>
        </p:nvPicPr>
        <p:blipFill>
          <a:blip r:embed="rId2"/>
          <a:stretch>
            <a:fillRect/>
          </a:stretch>
        </p:blipFill>
        <p:spPr>
          <a:xfrm>
            <a:off x="2564397" y="1486694"/>
            <a:ext cx="8242300" cy="5029200"/>
          </a:xfrm>
          <a:prstGeom prst="rect">
            <a:avLst/>
          </a:prstGeom>
        </p:spPr>
      </p:pic>
      <p:sp>
        <p:nvSpPr>
          <p:cNvPr id="7" name="Rectangle 6">
            <a:extLst>
              <a:ext uri="{FF2B5EF4-FFF2-40B4-BE49-F238E27FC236}">
                <a16:creationId xmlns:a16="http://schemas.microsoft.com/office/drawing/2014/main" id="{10890BC5-A213-4647-9339-947261675AB8}"/>
              </a:ext>
            </a:extLst>
          </p:cNvPr>
          <p:cNvSpPr/>
          <p:nvPr/>
        </p:nvSpPr>
        <p:spPr>
          <a:xfrm>
            <a:off x="2564397" y="2233111"/>
            <a:ext cx="431466" cy="449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Rectangle 7">
            <a:extLst>
              <a:ext uri="{FF2B5EF4-FFF2-40B4-BE49-F238E27FC236}">
                <a16:creationId xmlns:a16="http://schemas.microsoft.com/office/drawing/2014/main" id="{2CA2DAA7-B20F-7E45-8D6C-6054A10045F7}"/>
              </a:ext>
            </a:extLst>
          </p:cNvPr>
          <p:cNvSpPr/>
          <p:nvPr/>
        </p:nvSpPr>
        <p:spPr>
          <a:xfrm>
            <a:off x="4665913" y="1642562"/>
            <a:ext cx="5067634" cy="4351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TextBox 8">
            <a:extLst>
              <a:ext uri="{FF2B5EF4-FFF2-40B4-BE49-F238E27FC236}">
                <a16:creationId xmlns:a16="http://schemas.microsoft.com/office/drawing/2014/main" id="{ED71B36A-DE99-724E-8F7D-96BD7DB0680C}"/>
              </a:ext>
            </a:extLst>
          </p:cNvPr>
          <p:cNvSpPr txBox="1"/>
          <p:nvPr/>
        </p:nvSpPr>
        <p:spPr>
          <a:xfrm>
            <a:off x="587208" y="2233111"/>
            <a:ext cx="1758950" cy="1200329"/>
          </a:xfrm>
          <a:prstGeom prst="rect">
            <a:avLst/>
          </a:prstGeom>
          <a:noFill/>
        </p:spPr>
        <p:txBody>
          <a:bodyPr wrap="square" rtlCol="0">
            <a:spAutoFit/>
          </a:bodyPr>
          <a:lstStyle/>
          <a:p>
            <a:r>
              <a:rPr lang="en-US" dirty="0" err="1"/>
              <a:t>点击这个文件</a:t>
            </a:r>
            <a:r>
              <a:rPr lang="zh-CN" altLang="en-US" dirty="0"/>
              <a:t>，默认会进入它的</a:t>
            </a:r>
            <a:r>
              <a:rPr lang="en-US" altLang="zh-CN" dirty="0"/>
              <a:t>design</a:t>
            </a:r>
            <a:r>
              <a:rPr lang="zh-CN" altLang="en-US" dirty="0"/>
              <a:t>的这个视图</a:t>
            </a:r>
            <a:endParaRPr lang="en-CN" dirty="0"/>
          </a:p>
        </p:txBody>
      </p:sp>
      <p:sp>
        <p:nvSpPr>
          <p:cNvPr id="10" name="TextBox 9">
            <a:extLst>
              <a:ext uri="{FF2B5EF4-FFF2-40B4-BE49-F238E27FC236}">
                <a16:creationId xmlns:a16="http://schemas.microsoft.com/office/drawing/2014/main" id="{74E7C67E-7218-0F40-BB27-A26B3A5B24C7}"/>
              </a:ext>
            </a:extLst>
          </p:cNvPr>
          <p:cNvSpPr txBox="1"/>
          <p:nvPr/>
        </p:nvSpPr>
        <p:spPr>
          <a:xfrm>
            <a:off x="9813089" y="3540543"/>
            <a:ext cx="1758950" cy="369332"/>
          </a:xfrm>
          <a:prstGeom prst="rect">
            <a:avLst/>
          </a:prstGeom>
          <a:noFill/>
        </p:spPr>
        <p:txBody>
          <a:bodyPr wrap="square" rtlCol="0">
            <a:spAutoFit/>
          </a:bodyPr>
          <a:lstStyle/>
          <a:p>
            <a:r>
              <a:rPr lang="en-CN" dirty="0"/>
              <a:t>UI的效果图</a:t>
            </a:r>
          </a:p>
        </p:txBody>
      </p:sp>
    </p:spTree>
    <p:extLst>
      <p:ext uri="{BB962C8B-B14F-4D97-AF65-F5344CB8AC3E}">
        <p14:creationId xmlns:p14="http://schemas.microsoft.com/office/powerpoint/2010/main" val="3298539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1225</Words>
  <Application>Microsoft Macintosh PowerPoint</Application>
  <PresentationFormat>Widescreen</PresentationFormat>
  <Paragraphs>108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Unicode MS</vt:lpstr>
      <vt:lpstr>等线 Light</vt:lpstr>
      <vt:lpstr>Microsoft YaHei</vt:lpstr>
      <vt:lpstr>Arial</vt:lpstr>
      <vt:lpstr>Calibri</vt:lpstr>
      <vt:lpstr>Calibri Light</vt:lpstr>
      <vt:lpstr>Office Theme</vt:lpstr>
      <vt:lpstr>SEP23秋季  Project2: QBasic &amp; QT UI</vt:lpstr>
      <vt:lpstr>QBasic</vt:lpstr>
      <vt:lpstr>QBasic</vt:lpstr>
      <vt:lpstr>多阶段实现</vt:lpstr>
      <vt:lpstr>Recommended UI Layout</vt:lpstr>
      <vt:lpstr>怎么更加高效地设计和实现UI？</vt:lpstr>
      <vt:lpstr>QT: UI</vt:lpstr>
      <vt:lpstr>UI对应的文件在mainwindow.ui</vt:lpstr>
      <vt:lpstr>UI对应的文件在mainwindow.ui</vt:lpstr>
      <vt:lpstr>用QT UI制作界面很快也很方便，但是怎么在代码中和它进行交互呢？</vt:lpstr>
      <vt:lpstr>QT对UI文件的处理</vt:lpstr>
      <vt:lpstr>QT对UI文件的处理</vt:lpstr>
      <vt:lpstr>案例1：在代码里和UI的按钮做交互</vt:lpstr>
      <vt:lpstr>案例1：在代码里和UI的按钮做交互</vt:lpstr>
      <vt:lpstr>案例1：在代码里和UI的按钮做交互</vt:lpstr>
      <vt:lpstr>案例1：在代码里和UI的按钮做交互</vt:lpstr>
      <vt:lpstr>案例1：在代码里和UI的按钮做交互</vt:lpstr>
      <vt:lpstr>案例1：在代码里和UI的按钮做交互</vt:lpstr>
      <vt:lpstr>案例1：在代码里和UI的按钮做交互</vt:lpstr>
      <vt:lpstr>案例1：在代码里和UI的按钮做交互</vt:lpstr>
      <vt:lpstr>案例2：在代码里和UI的输入输出做交互</vt:lpstr>
      <vt:lpstr>案例2：在代码里和UI的输入输出做交互</vt:lpstr>
      <vt:lpstr>案例2：在代码里和UI的输入输出做交互</vt:lpstr>
      <vt:lpstr>案例2：在代码里和UI的输入输出做交互</vt:lpstr>
      <vt:lpstr>案例2：在代码里和UI的输入输出做交互</vt:lpstr>
      <vt:lpstr>案例2：在代码里和UI的输入输出做交互</vt:lpstr>
      <vt:lpstr>最后~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QBasic-上机课</dc:title>
  <dc:creator>Dong Du</dc:creator>
  <cp:lastModifiedBy>Dong Du</cp:lastModifiedBy>
  <cp:revision>28</cp:revision>
  <dcterms:created xsi:type="dcterms:W3CDTF">2021-12-01T04:37:26Z</dcterms:created>
  <dcterms:modified xsi:type="dcterms:W3CDTF">2023-11-21T10:25:22Z</dcterms:modified>
</cp:coreProperties>
</file>