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94" r:id="rId6"/>
    <p:sldId id="306" r:id="rId7"/>
    <p:sldId id="278" r:id="rId8"/>
    <p:sldId id="308" r:id="rId9"/>
    <p:sldId id="277" r:id="rId10"/>
    <p:sldId id="310" r:id="rId11"/>
    <p:sldId id="309" r:id="rId12"/>
    <p:sldId id="305" r:id="rId13"/>
    <p:sldId id="311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18" autoAdjust="0"/>
    <p:restoredTop sz="94672"/>
  </p:normalViewPr>
  <p:slideViewPr>
    <p:cSldViewPr snapToGrid="0">
      <p:cViewPr varScale="1">
        <p:scale>
          <a:sx n="111" d="100"/>
          <a:sy n="111" d="100"/>
        </p:scale>
        <p:origin x="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8" d="100"/>
          <a:sy n="68" d="100"/>
        </p:scale>
        <p:origin x="1779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C0A257-B081-4972-B0CF-1F39F8714D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48091-2DCD-4509-A944-5FC3CAA095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27F89-6F89-4D72-A243-A68B4122D611}" type="datetimeFigureOut">
              <a:rPr lang="en-AU" smtClean="0"/>
              <a:t>13/5/2022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56B26-2CBE-4E97-9F33-B336733FED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7CD2B-E28A-4D49-A0FA-D516F93D72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E5BEA-06EA-4996-A757-E0A11090F5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8613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51D79-A941-472A-B86F-4C1D5FA7235B}" type="datetimeFigureOut">
              <a:rPr lang="en-AU" smtClean="0"/>
              <a:t>13/5/2022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29E61-899D-4DEC-B2DA-C928176A27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6005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notes: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won’t see such strong correlation between concentration and falling labor share if the coefficient of within-firm is dominant here</a:t>
            </a:r>
          </a:p>
          <a:p>
            <a:pPr marL="171450" indent="-171450">
              <a:buFontTx/>
              <a:buChar char="-"/>
            </a:pPr>
            <a:r>
              <a:rPr lang="en-ID" dirty="0"/>
              <a:t>You can see that the within-firm coefficient is sometimes positive, meaning that toughening of market competition drive down mark ups and thus increase </a:t>
            </a:r>
            <a:r>
              <a:rPr lang="en-ID" dirty="0" err="1"/>
              <a:t>labor</a:t>
            </a:r>
            <a:r>
              <a:rPr lang="en-ID" dirty="0"/>
              <a:t> share (just as the theory predict), which here clearly is not the case</a:t>
            </a:r>
          </a:p>
          <a:p>
            <a:pPr marL="171450" indent="-171450">
              <a:buFontTx/>
              <a:buChar char="-"/>
            </a:pPr>
            <a:r>
              <a:rPr lang="en-ID" dirty="0"/>
              <a:t>In contrast, falling </a:t>
            </a:r>
            <a:r>
              <a:rPr lang="en-ID" dirty="0" err="1"/>
              <a:t>labor</a:t>
            </a:r>
            <a:r>
              <a:rPr lang="en-ID" dirty="0"/>
              <a:t> share is less profound in manufacturing sector where concentration do not rise that highly compared to other sectors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29E61-899D-4DEC-B2DA-C928176A27CF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8926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notes: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won’t see such strong correlation between concentration and falling labor share if the coefficient of within-firm is dominant here</a:t>
            </a:r>
          </a:p>
          <a:p>
            <a:pPr marL="171450" indent="-171450">
              <a:buFontTx/>
              <a:buChar char="-"/>
            </a:pPr>
            <a:r>
              <a:rPr lang="en-ID" dirty="0"/>
              <a:t>You can see that the within-firm coefficient is sometimes positive, meaning that toughening of market competition drive down mark ups and thus increase </a:t>
            </a:r>
            <a:r>
              <a:rPr lang="en-ID" dirty="0" err="1"/>
              <a:t>labor</a:t>
            </a:r>
            <a:r>
              <a:rPr lang="en-ID" dirty="0"/>
              <a:t> share (just as the theory predict), which here clearly is not the case</a:t>
            </a:r>
          </a:p>
          <a:p>
            <a:pPr marL="171450" indent="-171450">
              <a:buFontTx/>
              <a:buChar char="-"/>
            </a:pPr>
            <a:r>
              <a:rPr lang="en-ID" dirty="0"/>
              <a:t>In contrast, falling </a:t>
            </a:r>
            <a:r>
              <a:rPr lang="en-ID" dirty="0" err="1"/>
              <a:t>labor</a:t>
            </a:r>
            <a:r>
              <a:rPr lang="en-ID" dirty="0"/>
              <a:t> share is less profound in manufacturing sector where concentration do not rise that highly compared to other sectors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29E61-899D-4DEC-B2DA-C928176A27CF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83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6D05FB-9E00-4E05-8A11-8AC6AA5F17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5450" y="373063"/>
            <a:ext cx="6120000" cy="3960000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2835"/>
              </a:spcAft>
              <a:defRPr sz="6400" cap="all" baseline="0"/>
            </a:lvl1pPr>
            <a:lvl2pPr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D46DD6-3FEF-4E8E-852D-6AB87C9AEE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400" y="0"/>
            <a:ext cx="173684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000" y="324000"/>
            <a:ext cx="5652000" cy="4176000"/>
          </a:xfrm>
        </p:spPr>
        <p:txBody>
          <a:bodyPr numCol="1" spcCol="180000">
            <a:noAutofit/>
          </a:bodyPr>
          <a:lstStyle>
            <a:lvl1pPr>
              <a:defRPr sz="1400">
                <a:solidFill>
                  <a:schemeClr val="accent1"/>
                </a:solidFill>
                <a:latin typeface="+mj-lt"/>
              </a:defRPr>
            </a:lvl1pPr>
            <a:lvl2pPr>
              <a:defRPr sz="1100"/>
            </a:lvl2pPr>
            <a:lvl3pPr marL="90000" indent="-90000">
              <a:defRPr sz="1100"/>
            </a:lvl3pPr>
            <a:lvl4pPr marL="180000" indent="-90000">
              <a:defRPr sz="1100"/>
            </a:lvl4pPr>
            <a:lvl5pPr marL="270000" indent="-90000"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 SCHOOL OF LAW   |   PRESENTATION NAME GOES HERE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DD MMM YY</a:t>
            </a:r>
            <a:endParaRPr lang="en-A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31932D-C811-4ADE-9CBC-C6F97F4734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000" y="324000"/>
            <a:ext cx="2520000" cy="3006725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  <a:defRPr sz="36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0727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,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000" y="324000"/>
            <a:ext cx="5652000" cy="4140000"/>
          </a:xfrm>
        </p:spPr>
        <p:txBody>
          <a:bodyPr numCol="2" spcCol="180000">
            <a:noAutofit/>
          </a:bodyPr>
          <a:lstStyle>
            <a:lvl1pPr>
              <a:defRPr sz="800">
                <a:solidFill>
                  <a:schemeClr val="accent1"/>
                </a:solidFill>
                <a:latin typeface="+mj-lt"/>
              </a:defRPr>
            </a:lvl1pPr>
            <a:lvl2pPr>
              <a:defRPr sz="800"/>
            </a:lvl2pPr>
            <a:lvl3pPr marL="90000" indent="-90000">
              <a:defRPr sz="800"/>
            </a:lvl3pPr>
            <a:lvl4pPr marL="180000" indent="-90000">
              <a:defRPr sz="800"/>
            </a:lvl4pPr>
            <a:lvl5pPr marL="270000" indent="-900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 SCHOOL OF LAW   |   PRESENTATION NAME GOES HERE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DD MMM YY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87F0A-3EF9-46A9-A8FF-9715CF0929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0" y="324000"/>
            <a:ext cx="2520000" cy="4140000"/>
          </a:xfrm>
        </p:spPr>
        <p:txBody>
          <a:bodyPr/>
          <a:lstStyle>
            <a:lvl1pPr>
              <a:lnSpc>
                <a:spcPct val="80000"/>
              </a:lnSpc>
              <a:defRPr sz="3600">
                <a:solidFill>
                  <a:schemeClr val="accent1"/>
                </a:solidFill>
              </a:defRPr>
            </a:lvl1pPr>
            <a:lvl2pPr>
              <a:spcAft>
                <a:spcPts val="1200"/>
              </a:spcAft>
              <a:defRPr sz="1800">
                <a:solidFill>
                  <a:schemeClr val="tx1"/>
                </a:solidFill>
              </a:defRPr>
            </a:lvl2pPr>
            <a:lvl3pPr>
              <a:buNone/>
              <a:defRPr/>
            </a:lvl3pPr>
            <a:lvl4pPr marL="179388" indent="-179388">
              <a:buFont typeface="Arial" panose="020B0604020202020204" pitchFamily="34" charset="0"/>
              <a:buChar char="•"/>
              <a:defRPr/>
            </a:lvl4pPr>
            <a:lvl5pPr marL="357188" indent="-179388">
              <a:buFont typeface="Times New Roman" panose="02020603050405020304" pitchFamily="18" charset="0"/>
              <a:buChar char="–"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4000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maller left,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000" y="324000"/>
            <a:ext cx="5652000" cy="4140000"/>
          </a:xfrm>
        </p:spPr>
        <p:txBody>
          <a:bodyPr numCol="2" spcCol="180000">
            <a:noAutofit/>
          </a:bodyPr>
          <a:lstStyle>
            <a:lvl1pPr>
              <a:defRPr sz="800">
                <a:solidFill>
                  <a:schemeClr val="accent1"/>
                </a:solidFill>
                <a:latin typeface="+mj-lt"/>
              </a:defRPr>
            </a:lvl1pPr>
            <a:lvl2pPr>
              <a:defRPr sz="800"/>
            </a:lvl2pPr>
            <a:lvl3pPr marL="90000" indent="-90000">
              <a:defRPr sz="800"/>
            </a:lvl3pPr>
            <a:lvl4pPr marL="180000" indent="-90000">
              <a:defRPr sz="800"/>
            </a:lvl4pPr>
            <a:lvl5pPr marL="270000" indent="-900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 SCHOOL OF LAW   |   PRESENTATION NAME GOES HERE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DD MMM YY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87F0A-3EF9-46A9-A8FF-9715CF0929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0" y="324000"/>
            <a:ext cx="2520000" cy="4140000"/>
          </a:xfrm>
        </p:spPr>
        <p:txBody>
          <a:bodyPr/>
          <a:lstStyle>
            <a:lvl1pPr>
              <a:lnSpc>
                <a:spcPct val="80000"/>
              </a:lnSpc>
              <a:defRPr sz="3600"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 sz="1800">
                <a:solidFill>
                  <a:schemeClr val="accent1"/>
                </a:solidFill>
              </a:defRPr>
            </a:lvl2pPr>
            <a:lvl3pPr>
              <a:buNone/>
              <a:defRPr sz="800"/>
            </a:lvl3pPr>
            <a:lvl4pPr marL="179388" indent="-179388">
              <a:buFont typeface="Arial" panose="020B0604020202020204" pitchFamily="34" charset="0"/>
              <a:buChar char="•"/>
              <a:defRPr sz="800"/>
            </a:lvl4pPr>
            <a:lvl5pPr marL="357188" indent="-179388">
              <a:buFont typeface="Times New Roman" panose="02020603050405020304" pitchFamily="18" charset="0"/>
              <a:buChar char="–"/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9705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 SCHOOL OF LAW   |   PRESENTATION NAME GOES HERE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DD MMM YY</a:t>
            </a:r>
            <a:endParaRPr lang="en-AU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4117324-6B4D-4511-9A09-354F377011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0" y="324000"/>
            <a:ext cx="8459788" cy="1512887"/>
          </a:xfrm>
        </p:spPr>
        <p:txBody>
          <a:bodyPr/>
          <a:lstStyle>
            <a:lvl1pPr>
              <a:lnSpc>
                <a:spcPct val="80000"/>
              </a:lnSpc>
              <a:defRPr sz="360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buNone/>
              <a:defRPr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04076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,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00" y="1800000"/>
            <a:ext cx="3600000" cy="27000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 SCHOOL OF LAW   |   PRESENTATION NAME GOES HERE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DD MMM YY</a:t>
            </a:r>
            <a:endParaRPr lang="en-A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23145E-4A65-4D12-BF17-1E376D23E4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0" y="324000"/>
            <a:ext cx="3600000" cy="1512887"/>
          </a:xfrm>
        </p:spPr>
        <p:txBody>
          <a:bodyPr/>
          <a:lstStyle>
            <a:lvl1pPr>
              <a:lnSpc>
                <a:spcPct val="80000"/>
              </a:lnSpc>
              <a:defRPr sz="360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buNone/>
              <a:defRPr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17CBD4-5DAE-4848-BC50-36416D91C4AD}"/>
              </a:ext>
            </a:extLst>
          </p:cNvPr>
          <p:cNvCxnSpPr/>
          <p:nvPr userDrawn="1"/>
        </p:nvCxnSpPr>
        <p:spPr>
          <a:xfrm>
            <a:off x="4572000" y="324000"/>
            <a:ext cx="0" cy="410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2B441EC-09C6-4B4A-9603-C02952057BC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56000" y="323850"/>
            <a:ext cx="3528000" cy="4104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C4D845E-CFE4-4388-98CF-2B7CD087A9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2000" y="630621"/>
            <a:ext cx="108000" cy="3796917"/>
          </a:xfrm>
        </p:spPr>
        <p:txBody>
          <a:bodyPr vert="vert270" anchor="t"/>
          <a:lstStyle>
            <a:lvl1pPr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 credit here</a:t>
            </a:r>
          </a:p>
        </p:txBody>
      </p:sp>
    </p:spTree>
    <p:extLst>
      <p:ext uri="{BB962C8B-B14F-4D97-AF65-F5344CB8AC3E}">
        <p14:creationId xmlns:p14="http://schemas.microsoft.com/office/powerpoint/2010/main" val="2309347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,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150" y="1080000"/>
            <a:ext cx="3600000" cy="3347538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23145E-4A65-4D12-BF17-1E376D23E4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20000" y="324000"/>
            <a:ext cx="3600000" cy="1512887"/>
          </a:xfrm>
        </p:spPr>
        <p:txBody>
          <a:bodyPr/>
          <a:lstStyle>
            <a:lvl1pPr>
              <a:lnSpc>
                <a:spcPct val="80000"/>
              </a:lnSpc>
              <a:defRPr sz="36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>
              <a:buNone/>
              <a:defRPr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 SCHOOL OF LAW   |   PRESENTATION NAME GOES HERE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DD MMM YY</a:t>
            </a:r>
            <a:endParaRPr lang="en-AU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17CBD4-5DAE-4848-BC50-36416D91C4AD}"/>
              </a:ext>
            </a:extLst>
          </p:cNvPr>
          <p:cNvCxnSpPr/>
          <p:nvPr userDrawn="1"/>
        </p:nvCxnSpPr>
        <p:spPr>
          <a:xfrm>
            <a:off x="4572000" y="324000"/>
            <a:ext cx="0" cy="410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2B441EC-09C6-4B4A-9603-C02952057BC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4000" y="323850"/>
            <a:ext cx="3528000" cy="4104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C4D845E-CFE4-4388-98CF-2B7CD087A9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60000" y="630621"/>
            <a:ext cx="108000" cy="3796917"/>
          </a:xfrm>
        </p:spPr>
        <p:txBody>
          <a:bodyPr vert="vert270" anchor="t"/>
          <a:lstStyle>
            <a:lvl1pPr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 credit here</a:t>
            </a:r>
          </a:p>
        </p:txBody>
      </p:sp>
    </p:spTree>
    <p:extLst>
      <p:ext uri="{BB962C8B-B14F-4D97-AF65-F5344CB8AC3E}">
        <p14:creationId xmlns:p14="http://schemas.microsoft.com/office/powerpoint/2010/main" val="300226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, larg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 SCHOOL OF LAW   |   PRESENTATION NAME GOES HERE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DD MMM YY</a:t>
            </a:r>
            <a:endParaRPr lang="en-AU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2B441EC-09C6-4B4A-9603-C02952057BC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132000" y="323850"/>
            <a:ext cx="5652000" cy="4104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C4D845E-CFE4-4388-98CF-2B7CD087A9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52000" y="630621"/>
            <a:ext cx="108000" cy="3796917"/>
          </a:xfrm>
        </p:spPr>
        <p:txBody>
          <a:bodyPr vert="vert270" anchor="t"/>
          <a:lstStyle>
            <a:lvl1pPr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 credit here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6B4478A-1BDA-4472-A289-4B0C4E795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0" y="324000"/>
            <a:ext cx="2160000" cy="4140000"/>
          </a:xfrm>
        </p:spPr>
        <p:txBody>
          <a:bodyPr/>
          <a:lstStyle>
            <a:lvl1pPr>
              <a:lnSpc>
                <a:spcPct val="80000"/>
              </a:lnSpc>
              <a:defRPr sz="3600"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 sz="1800">
                <a:solidFill>
                  <a:schemeClr val="accent1"/>
                </a:solidFill>
              </a:defRPr>
            </a:lvl2pPr>
            <a:lvl3pPr>
              <a:buNone/>
              <a:defRPr sz="800"/>
            </a:lvl3pPr>
            <a:lvl4pPr marL="179388" indent="-179388">
              <a:buFont typeface="Arial" panose="020B0604020202020204" pitchFamily="34" charset="0"/>
              <a:buChar char="•"/>
              <a:defRPr sz="800"/>
            </a:lvl4pPr>
            <a:lvl5pPr marL="357188" indent="-179388">
              <a:buFont typeface="Times New Roman" panose="02020603050405020304" pitchFamily="18" charset="0"/>
              <a:buChar char="–"/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8945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 SCHOOL OF LAW   |   PRESENTATION NAME GOES HERE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Date Placeholder 10">
            <a:extLst>
              <a:ext uri="{FF2B5EF4-FFF2-40B4-BE49-F238E27FC236}">
                <a16:creationId xmlns:a16="http://schemas.microsoft.com/office/drawing/2014/main" id="{17E45197-8F27-48C7-B54F-6D8F7E295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DD MMM YY</a:t>
            </a:r>
            <a:endParaRPr lang="en-AU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3307DB3-CBE2-4A55-BE8E-C26CBADA0D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850" y="324000"/>
            <a:ext cx="8460000" cy="4104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F005714D-B845-45B5-AB70-7040C72172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0000" y="630621"/>
            <a:ext cx="108000" cy="3796917"/>
          </a:xfrm>
        </p:spPr>
        <p:txBody>
          <a:bodyPr vert="vert270" anchor="t"/>
          <a:lstStyle>
            <a:lvl1pPr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 credit here</a:t>
            </a:r>
          </a:p>
        </p:txBody>
      </p:sp>
    </p:spTree>
    <p:extLst>
      <p:ext uri="{BB962C8B-B14F-4D97-AF65-F5344CB8AC3E}">
        <p14:creationId xmlns:p14="http://schemas.microsoft.com/office/powerpoint/2010/main" val="30116877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 SCHOOL OF LAW   |   PRESENTATION NAME GOES HERE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Date Placeholder 10">
            <a:extLst>
              <a:ext uri="{FF2B5EF4-FFF2-40B4-BE49-F238E27FC236}">
                <a16:creationId xmlns:a16="http://schemas.microsoft.com/office/drawing/2014/main" id="{17E45197-8F27-48C7-B54F-6D8F7E295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DD MMM YY</a:t>
            </a:r>
            <a:endParaRPr lang="en-AU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3307DB3-CBE2-4A55-BE8E-C26CBADA0D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850" y="324000"/>
            <a:ext cx="4104000" cy="4104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5CD301A0-52A4-469E-ACAD-84A14A2181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0000" y="630621"/>
            <a:ext cx="108000" cy="3796917"/>
          </a:xfrm>
        </p:spPr>
        <p:txBody>
          <a:bodyPr vert="vert270" anchor="t"/>
          <a:lstStyle>
            <a:lvl1pPr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 credit here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46B417A0-A601-4DF8-833D-2F1065E5A80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80000" y="324000"/>
            <a:ext cx="4104000" cy="4104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C8112A07-2578-4C64-9E60-0E0913ABA1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36000" y="630621"/>
            <a:ext cx="108000" cy="3796917"/>
          </a:xfrm>
        </p:spPr>
        <p:txBody>
          <a:bodyPr vert="vert270" anchor="t"/>
          <a:lstStyle>
            <a:lvl1pPr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 credit here</a:t>
            </a:r>
          </a:p>
        </p:txBody>
      </p:sp>
    </p:spTree>
    <p:extLst>
      <p:ext uri="{BB962C8B-B14F-4D97-AF65-F5344CB8AC3E}">
        <p14:creationId xmlns:p14="http://schemas.microsoft.com/office/powerpoint/2010/main" val="22489869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agger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 SCHOOL OF LAW   |   PRESENTATION NAME GOES HERE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Date Placeholder 10">
            <a:extLst>
              <a:ext uri="{FF2B5EF4-FFF2-40B4-BE49-F238E27FC236}">
                <a16:creationId xmlns:a16="http://schemas.microsoft.com/office/drawing/2014/main" id="{17E45197-8F27-48C7-B54F-6D8F7E295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DD MMM YY</a:t>
            </a:r>
            <a:endParaRPr lang="en-AU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3307DB3-CBE2-4A55-BE8E-C26CBADA0D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850" y="324000"/>
            <a:ext cx="3528000" cy="4104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5CD301A0-52A4-469E-ACAD-84A14A2181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0000" y="630621"/>
            <a:ext cx="108000" cy="3796917"/>
          </a:xfrm>
        </p:spPr>
        <p:txBody>
          <a:bodyPr vert="vert270" anchor="t"/>
          <a:lstStyle>
            <a:lvl1pPr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 credit here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46B417A0-A601-4DF8-833D-2F1065E5A80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000" y="324000"/>
            <a:ext cx="3528000" cy="2304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C8112A07-2578-4C64-9E60-0E0913ABA1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28000" y="324000"/>
            <a:ext cx="108000" cy="2304000"/>
          </a:xfrm>
        </p:spPr>
        <p:txBody>
          <a:bodyPr vert="vert270" anchor="t"/>
          <a:lstStyle>
            <a:lvl1pPr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 credit here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55C4169D-51A2-418E-95CB-AE67319994E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660000" y="2916000"/>
            <a:ext cx="2124000" cy="1476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651BCC0A-46D4-42B0-987C-A33E38A571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23767" y="2916000"/>
            <a:ext cx="108000" cy="1476000"/>
          </a:xfrm>
        </p:spPr>
        <p:txBody>
          <a:bodyPr vert="vert270" anchor="t"/>
          <a:lstStyle>
            <a:lvl1pPr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 credit here</a:t>
            </a:r>
          </a:p>
        </p:txBody>
      </p:sp>
    </p:spTree>
    <p:extLst>
      <p:ext uri="{BB962C8B-B14F-4D97-AF65-F5344CB8AC3E}">
        <p14:creationId xmlns:p14="http://schemas.microsoft.com/office/powerpoint/2010/main" val="179250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6D05FB-9E00-4E05-8A11-8AC6AA5F17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999" y="373063"/>
            <a:ext cx="7523999" cy="3274027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2835"/>
              </a:spcAft>
              <a:defRPr sz="6400" cap="all" baseline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6A049C-4F69-43AF-8C8B-0B56DA46CD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71999" y="2196000"/>
            <a:ext cx="4248000" cy="2592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2CD92-94A0-4183-91AF-1A31B8F162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36" y="0"/>
            <a:ext cx="173684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610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23145E-4A65-4D12-BF17-1E376D23E4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72000" y="323999"/>
            <a:ext cx="3312000" cy="1980000"/>
          </a:xfrm>
        </p:spPr>
        <p:txBody>
          <a:bodyPr/>
          <a:lstStyle>
            <a:lvl1pPr>
              <a:lnSpc>
                <a:spcPct val="80000"/>
              </a:lnSpc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buNone/>
              <a:defRPr/>
            </a:lvl3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 SCHOOL OF LAW   |   PRESENTATION NAME GOES HERE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DD MMM YY</a:t>
            </a:r>
            <a:endParaRPr lang="en-AU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2B441EC-09C6-4B4A-9603-C02952057BC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4000" y="323850"/>
            <a:ext cx="4104000" cy="4104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C4D845E-CFE4-4388-98CF-2B7CD087A9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0000" y="630621"/>
            <a:ext cx="108000" cy="3796917"/>
          </a:xfrm>
        </p:spPr>
        <p:txBody>
          <a:bodyPr vert="vert270" anchor="t"/>
          <a:lstStyle>
            <a:lvl1pPr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 credit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8C956-62EE-4375-80BD-F88AA733C3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2000" y="3024000"/>
            <a:ext cx="3311525" cy="1511214"/>
          </a:xfrm>
        </p:spPr>
        <p:txBody>
          <a:bodyPr/>
          <a:lstStyle>
            <a:lvl1pPr>
              <a:spcAft>
                <a:spcPts val="0"/>
              </a:spcAft>
              <a:defRPr sz="9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 sz="900">
                <a:solidFill>
                  <a:schemeClr val="tx1"/>
                </a:solidFill>
              </a:defRPr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00450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23145E-4A65-4D12-BF17-1E376D23E4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64000" y="323999"/>
            <a:ext cx="4770000" cy="2880000"/>
          </a:xfrm>
        </p:spPr>
        <p:txBody>
          <a:bodyPr/>
          <a:lstStyle>
            <a:lvl1pPr>
              <a:lnSpc>
                <a:spcPct val="80000"/>
              </a:lnSpc>
              <a:defRPr sz="28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buNone/>
              <a:defRPr/>
            </a:lvl3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ANU SCHOOL OF LAW   |   PRESENTATION NAME GOES HERE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DD MMM YY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8C956-62EE-4375-80BD-F88AA733C3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64000" y="3024000"/>
            <a:ext cx="3311525" cy="1511214"/>
          </a:xfrm>
        </p:spPr>
        <p:txBody>
          <a:bodyPr/>
          <a:lstStyle>
            <a:lvl1pPr>
              <a:spcAft>
                <a:spcPts val="0"/>
              </a:spcAft>
              <a:defRPr sz="9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 sz="900">
                <a:solidFill>
                  <a:schemeClr val="tx1"/>
                </a:solidFill>
              </a:defRPr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CBDA75-3AB1-4C8B-B29D-537B8B1FAC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0800"/>
            <a:ext cx="9144000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1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23145E-4A65-4D12-BF17-1E376D23E4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0000" y="323999"/>
            <a:ext cx="4770000" cy="2880000"/>
          </a:xfrm>
        </p:spPr>
        <p:txBody>
          <a:bodyPr/>
          <a:lstStyle>
            <a:lvl1pPr>
              <a:lnSpc>
                <a:spcPct val="80000"/>
              </a:lnSpc>
              <a:defRPr sz="28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buNone/>
              <a:defRPr/>
            </a:lvl3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ANU SCHOOL OF LAW   |   PRESENTATION NAME GOES HERE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DD MMM YY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8C956-62EE-4375-80BD-F88AA733C3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0000" y="3024000"/>
            <a:ext cx="3311525" cy="1511214"/>
          </a:xfrm>
        </p:spPr>
        <p:txBody>
          <a:bodyPr/>
          <a:lstStyle>
            <a:lvl1pPr>
              <a:spcAft>
                <a:spcPts val="0"/>
              </a:spcAft>
              <a:defRPr sz="9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 sz="900">
                <a:solidFill>
                  <a:schemeClr val="tx1"/>
                </a:solidFill>
              </a:defRPr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2373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000" y="1260000"/>
            <a:ext cx="3960000" cy="3240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4000" y="1260000"/>
            <a:ext cx="3960000" cy="3240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 SCHOOL OF LAW   |   PRESENTATION NAME GOES HERE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Date Placeholder 10">
            <a:extLst>
              <a:ext uri="{FF2B5EF4-FFF2-40B4-BE49-F238E27FC236}">
                <a16:creationId xmlns:a16="http://schemas.microsoft.com/office/drawing/2014/main" id="{CA85DCDF-C5A3-43A1-9E40-308CB7A5F96D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DD MMM YY</a:t>
            </a:r>
            <a:endParaRPr lang="en-AU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CF810F9-EC51-4622-9468-3349A7AFA4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850" y="324001"/>
            <a:ext cx="8459788" cy="936000"/>
          </a:xfrm>
        </p:spPr>
        <p:txBody>
          <a:bodyPr/>
          <a:lstStyle>
            <a:lvl1pPr>
              <a:lnSpc>
                <a:spcPct val="80000"/>
              </a:lnSpc>
              <a:defRPr sz="360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buNone/>
              <a:defRPr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16379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00" y="1260872"/>
            <a:ext cx="3960000" cy="540000"/>
          </a:xfrm>
        </p:spPr>
        <p:txBody>
          <a:bodyPr anchor="ctr">
            <a:normAutofit/>
          </a:bodyPr>
          <a:lstStyle>
            <a:lvl1pPr marL="0" indent="0">
              <a:buNone/>
              <a:defRPr sz="14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00" y="1800000"/>
            <a:ext cx="3960000" cy="2700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4000" y="1260872"/>
            <a:ext cx="3960000" cy="540000"/>
          </a:xfrm>
        </p:spPr>
        <p:txBody>
          <a:bodyPr anchor="ctr">
            <a:normAutofit/>
          </a:bodyPr>
          <a:lstStyle>
            <a:lvl1pPr marL="0" indent="0">
              <a:buNone/>
              <a:defRPr sz="14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4000" y="1800000"/>
            <a:ext cx="3960000" cy="2700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 SCHOOL OF LAW   |   PRESENTATION NAME GOES HERE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14F034C-2451-4BE6-BB2F-13B71E82B30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DD MMM YY</a:t>
            </a:r>
            <a:endParaRPr lang="en-AU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8FFA563F-7AE3-402E-9587-9C3CED7B3A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850" y="324001"/>
            <a:ext cx="8459788" cy="936872"/>
          </a:xfrm>
        </p:spPr>
        <p:txBody>
          <a:bodyPr/>
          <a:lstStyle>
            <a:lvl1pPr>
              <a:lnSpc>
                <a:spcPct val="80000"/>
              </a:lnSpc>
              <a:defRPr sz="360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buNone/>
              <a:defRPr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659563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 SCHOOL OF LAW   |   PRESENTATION NAME GOES HERE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8CE9A8DC-B386-48E5-A2B7-FF03052B9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DD MMM YY</a:t>
            </a:r>
            <a:endParaRPr lang="en-AU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515565A-8448-45B8-888E-3D8DE57354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0" y="324000"/>
            <a:ext cx="8459788" cy="1512887"/>
          </a:xfrm>
        </p:spPr>
        <p:txBody>
          <a:bodyPr/>
          <a:lstStyle>
            <a:lvl1pPr>
              <a:lnSpc>
                <a:spcPct val="80000"/>
              </a:lnSpc>
              <a:defRPr sz="360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buNone/>
              <a:defRPr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668512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ANU SCHOOL OF LAW   |   PRESENTATION NAME GOES HERE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Date Placeholder 10">
            <a:extLst>
              <a:ext uri="{FF2B5EF4-FFF2-40B4-BE49-F238E27FC236}">
                <a16:creationId xmlns:a16="http://schemas.microsoft.com/office/drawing/2014/main" id="{17E45197-8F27-48C7-B54F-6D8F7E295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DD MMM YY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97023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6D05FB-9E00-4E05-8A11-8AC6AA5F17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1999" y="373063"/>
            <a:ext cx="5612607" cy="1702730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2835"/>
              </a:spcAft>
              <a:defRPr sz="6400" cap="all" baseline="0">
                <a:solidFill>
                  <a:schemeClr val="tx1"/>
                </a:solidFill>
              </a:defRPr>
            </a:lvl1pPr>
            <a:lvl2pPr>
              <a:lnSpc>
                <a:spcPct val="80000"/>
              </a:lnSpc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7B2C6D-31F3-4B5D-8AEA-D378B3F6B1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32138" y="1260000"/>
            <a:ext cx="5611812" cy="2921000"/>
          </a:xfrm>
        </p:spPr>
        <p:txBody>
          <a:bodyPr/>
          <a:lstStyle>
            <a:lvl1pPr>
              <a:spcAft>
                <a:spcPts val="2835"/>
              </a:spcAft>
              <a:defRPr sz="1800"/>
            </a:lvl1pPr>
            <a:lvl2pPr>
              <a:spcAft>
                <a:spcPts val="0"/>
              </a:spcAft>
              <a:defRPr sz="1200">
                <a:latin typeface="+mj-lt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EE533D-B90B-4984-80AF-6A213C6C34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36" y="0"/>
            <a:ext cx="173684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8000" y="324000"/>
            <a:ext cx="6300000" cy="2139553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6400" cap="all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 SCHOOL OF LAW   |   PRESENTATION NAME GOES HERE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5014A4F5-33BC-4C41-B1AC-8B957B763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DD MMM YY</a:t>
            </a:r>
            <a:endParaRPr lang="en-A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2DF42F-AFE2-4EF3-B14F-54A469AB5E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324000"/>
            <a:ext cx="1830621" cy="1808163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6400">
                <a:solidFill>
                  <a:schemeClr val="accent1"/>
                </a:solidFill>
              </a:defRPr>
            </a:lvl1pPr>
            <a:lvl2pPr>
              <a:defRPr sz="6400">
                <a:solidFill>
                  <a:schemeClr val="accent1"/>
                </a:solidFill>
              </a:defRPr>
            </a:lvl2pPr>
            <a:lvl3pPr>
              <a:defRPr sz="6400">
                <a:solidFill>
                  <a:schemeClr val="accent1"/>
                </a:solidFill>
              </a:defRPr>
            </a:lvl3pPr>
            <a:lvl4pPr>
              <a:defRPr sz="6400">
                <a:solidFill>
                  <a:schemeClr val="accent1"/>
                </a:solidFill>
              </a:defRPr>
            </a:lvl4pPr>
            <a:lvl5pPr>
              <a:defRPr sz="6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818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8000" y="324000"/>
            <a:ext cx="6300000" cy="2139553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6400" cap="all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ANU SCHOOL OF LAW   |   PRESENTATION NAME GOES HERE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5014A4F5-33BC-4C41-B1AC-8B957B763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DD MMM YY</a:t>
            </a:r>
            <a:endParaRPr lang="en-A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2DF42F-AFE2-4EF3-B14F-54A469AB5E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324000"/>
            <a:ext cx="1830621" cy="1808163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6400">
                <a:solidFill>
                  <a:schemeClr val="tx1"/>
                </a:solidFill>
              </a:defRPr>
            </a:lvl1pPr>
            <a:lvl2pPr>
              <a:defRPr sz="6400">
                <a:solidFill>
                  <a:schemeClr val="accent1"/>
                </a:solidFill>
              </a:defRPr>
            </a:lvl2pPr>
            <a:lvl3pPr>
              <a:defRPr sz="6400">
                <a:solidFill>
                  <a:schemeClr val="accent1"/>
                </a:solidFill>
              </a:defRPr>
            </a:lvl3pPr>
            <a:lvl4pPr>
              <a:defRPr sz="6400">
                <a:solidFill>
                  <a:schemeClr val="accent1"/>
                </a:solidFill>
              </a:defRPr>
            </a:lvl4pPr>
            <a:lvl5pPr>
              <a:defRPr sz="6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AU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95412E3-4376-4E7F-8689-900603DB69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0800"/>
            <a:ext cx="9144000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2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Image_Dark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8000" y="324000"/>
            <a:ext cx="6300000" cy="2139553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6400" cap="all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ANU SCHOOL OF LAW   |   PRESENTATION NAME GOES HERE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5014A4F5-33BC-4C41-B1AC-8B957B763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DD MMM YY</a:t>
            </a:r>
            <a:endParaRPr lang="en-A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2DF42F-AFE2-4EF3-B14F-54A469AB5E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324000"/>
            <a:ext cx="1830621" cy="1808163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6400">
                <a:solidFill>
                  <a:schemeClr val="tx1"/>
                </a:solidFill>
              </a:defRPr>
            </a:lvl1pPr>
            <a:lvl2pPr>
              <a:defRPr sz="6400">
                <a:solidFill>
                  <a:schemeClr val="accent1"/>
                </a:solidFill>
              </a:defRPr>
            </a:lvl2pPr>
            <a:lvl3pPr>
              <a:defRPr sz="6400">
                <a:solidFill>
                  <a:schemeClr val="accent1"/>
                </a:solidFill>
              </a:defRPr>
            </a:lvl3pPr>
            <a:lvl4pPr>
              <a:defRPr sz="6400">
                <a:solidFill>
                  <a:schemeClr val="accent1"/>
                </a:solidFill>
              </a:defRPr>
            </a:lvl4pPr>
            <a:lvl5pPr>
              <a:defRPr sz="6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8922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Image_Light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8000" y="324000"/>
            <a:ext cx="6300000" cy="2139553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6400" cap="all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ANU SCHOOL OF LAW   |   PRESENTATION NAME GOES HERE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5014A4F5-33BC-4C41-B1AC-8B957B763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DD MMM YY</a:t>
            </a:r>
            <a:endParaRPr lang="en-A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2DF42F-AFE2-4EF3-B14F-54A469AB5E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324000"/>
            <a:ext cx="1830621" cy="1808163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6400">
                <a:solidFill>
                  <a:schemeClr val="tx1"/>
                </a:solidFill>
              </a:defRPr>
            </a:lvl1pPr>
            <a:lvl2pPr>
              <a:defRPr sz="6400">
                <a:solidFill>
                  <a:schemeClr val="accent1"/>
                </a:solidFill>
              </a:defRPr>
            </a:lvl2pPr>
            <a:lvl3pPr>
              <a:defRPr sz="6400">
                <a:solidFill>
                  <a:schemeClr val="accent1"/>
                </a:solidFill>
              </a:defRPr>
            </a:lvl3pPr>
            <a:lvl4pPr>
              <a:defRPr sz="6400">
                <a:solidFill>
                  <a:schemeClr val="accent1"/>
                </a:solidFill>
              </a:defRPr>
            </a:lvl4pPr>
            <a:lvl5pPr>
              <a:defRPr sz="6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363311-D81E-4290-8966-289EB731CC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0800"/>
            <a:ext cx="9144000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99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00" y="324000"/>
            <a:ext cx="2880000" cy="3144414"/>
          </a:xfrm>
        </p:spPr>
        <p:txBody>
          <a:bodyPr/>
          <a:lstStyle>
            <a:lvl1pPr>
              <a:defRPr sz="4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000" y="324000"/>
            <a:ext cx="4932000" cy="4140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ANU SCHOOL OF LAW   |   PRESENTATION NAME GOES HERE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DD MMM YY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481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00" y="324000"/>
            <a:ext cx="2520000" cy="3144414"/>
          </a:xfrm>
        </p:spPr>
        <p:txBody>
          <a:bodyPr/>
          <a:lstStyle>
            <a:lvl1pPr>
              <a:defRPr sz="4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000" y="324000"/>
            <a:ext cx="5652000" cy="4140000"/>
          </a:xfrm>
        </p:spPr>
        <p:txBody>
          <a:bodyPr numCol="2" spcCol="18000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ANU SCHOOL OF LAW   |   PRESENTATION NAME GOES HERE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DD MMM YY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58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000" y="324000"/>
            <a:ext cx="5652000" cy="4176000"/>
          </a:xfrm>
        </p:spPr>
        <p:txBody>
          <a:bodyPr numCol="2" spcCol="180000">
            <a:noAutofit/>
          </a:bodyPr>
          <a:lstStyle>
            <a:lvl1pPr>
              <a:defRPr sz="1000">
                <a:solidFill>
                  <a:schemeClr val="accent1"/>
                </a:solidFill>
                <a:latin typeface="+mj-lt"/>
              </a:defRPr>
            </a:lvl1pPr>
            <a:lvl2pPr>
              <a:defRPr sz="800"/>
            </a:lvl2pPr>
            <a:lvl3pPr marL="90000" indent="-90000">
              <a:defRPr sz="800"/>
            </a:lvl3pPr>
            <a:lvl4pPr marL="180000" indent="-90000">
              <a:defRPr sz="800"/>
            </a:lvl4pPr>
            <a:lvl5pPr marL="270000" indent="-90000">
              <a:defRPr sz="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 SCHOOL OF LAW   |   PRESENTATION NAME GOES HERE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DD MMM YY</a:t>
            </a:r>
            <a:endParaRPr lang="en-A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31932D-C811-4ADE-9CBC-C6F97F4734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000" y="324000"/>
            <a:ext cx="2520000" cy="3006725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  <a:defRPr sz="3600"/>
            </a:lvl1pPr>
            <a:lvl2pPr>
              <a:defRPr sz="1800">
                <a:solidFill>
                  <a:schemeClr val="accent1"/>
                </a:solidFill>
              </a:defRPr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86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00" y="324000"/>
            <a:ext cx="8460000" cy="75723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00" y="1800000"/>
            <a:ext cx="8460000" cy="270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0000" y="4914000"/>
            <a:ext cx="5400000" cy="10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60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ANU SCHOOL OF LAW   |   PRESENTATION NAME GOES HERE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4000" y="4914000"/>
            <a:ext cx="360000" cy="10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60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EA9F80-8DAB-4E35-8304-FAC3410EE5CB}"/>
              </a:ext>
            </a:extLst>
          </p:cNvPr>
          <p:cNvSpPr txBox="1"/>
          <p:nvPr userDrawn="1"/>
        </p:nvSpPr>
        <p:spPr>
          <a:xfrm>
            <a:off x="-1967198" y="10969"/>
            <a:ext cx="1908720" cy="37856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2764" indent="-122764" algn="l">
              <a:buFont typeface="+mj-lt"/>
              <a:buNone/>
            </a:pPr>
            <a:r>
              <a:rPr lang="en-US" sz="600" b="1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CHOOSE A SLIDE STYLE FROM 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Home tab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New Slide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Choose layout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layout goes awry, select Reset</a:t>
            </a:r>
            <a:endParaRPr lang="en-US" sz="6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2764" indent="-122764" algn="l">
              <a:buFont typeface="+mj-lt"/>
              <a:buNone/>
            </a:pPr>
            <a:endParaRPr lang="en-US" sz="6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2764" indent="-122764" algn="l">
              <a:buFont typeface="+mj-lt"/>
              <a:buNone/>
            </a:pPr>
            <a:r>
              <a:rPr lang="en-US" sz="600" b="1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</a:t>
            </a:r>
          </a:p>
          <a:p>
            <a:pPr marL="0" indent="0" algn="l">
              <a:buFont typeface="+mj-lt"/>
              <a:buNone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There are 5 levels of formatted text available.</a:t>
            </a:r>
          </a:p>
          <a:p>
            <a:pPr marL="0" indent="0" algn="l">
              <a:buFont typeface="+mj-lt"/>
              <a:buNone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Please move between text  levels using the increase/decrease button on the menu above.</a:t>
            </a:r>
          </a:p>
          <a:p>
            <a:pPr marL="122764" indent="-122764" algn="l">
              <a:buFont typeface="+mj-lt"/>
              <a:buNone/>
            </a:pPr>
            <a:endParaRPr lang="en-US" sz="6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2764" indent="-122764" algn="l">
              <a:buFont typeface="+mj-lt"/>
              <a:buNone/>
            </a:pPr>
            <a:endParaRPr lang="en-US" sz="6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2764" indent="-122764" algn="l">
              <a:buFont typeface="+mj-lt"/>
              <a:buNone/>
            </a:pPr>
            <a:endParaRPr lang="en-US" sz="6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2764" indent="-122764" algn="l">
              <a:buFont typeface="+mj-lt"/>
              <a:buNone/>
            </a:pPr>
            <a:r>
              <a:rPr lang="en-US" sz="600" b="1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CHANGE SLIDE BACKGROUND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Design Menu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Format Background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Picture or Texture Fill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Find image </a:t>
            </a:r>
          </a:p>
          <a:p>
            <a:pPr marL="122764" indent="-122764" algn="l">
              <a:buFont typeface="+mj-lt"/>
              <a:buNone/>
            </a:pPr>
            <a:endParaRPr lang="en-US" sz="6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2764" indent="-122764" algn="l">
              <a:buFont typeface="+mj-lt"/>
              <a:buNone/>
            </a:pPr>
            <a:r>
              <a:rPr lang="en-US" sz="600" b="1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REPLACE IMAGE IN SHAPE OR ON PAGE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Right click on image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Change Picture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Select your image</a:t>
            </a:r>
          </a:p>
          <a:p>
            <a:pPr marL="0" indent="0" algn="l">
              <a:buFont typeface="+mj-lt"/>
              <a:buNone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on icon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Find the new image</a:t>
            </a:r>
          </a:p>
          <a:p>
            <a:pPr marL="122764" indent="-122764" algn="l">
              <a:buFont typeface="+mj-lt"/>
              <a:buNone/>
            </a:pPr>
            <a:endParaRPr lang="en-US" sz="6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2764" indent="-122764" algn="l">
              <a:buFont typeface="+mj-lt"/>
              <a:buNone/>
            </a:pPr>
            <a:r>
              <a:rPr lang="en-US" sz="600" b="1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REPOSITION IMAGE WITHIN SHAPE 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on image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Format menu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on Crop button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fit the whole image inside select FIT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use only a portion select FILL then crop, move or resize image to show properly within shape.</a:t>
            </a:r>
          </a:p>
          <a:p>
            <a:pPr marL="122764" indent="-122764" algn="l">
              <a:buFont typeface="+mj-lt"/>
              <a:buNone/>
            </a:pPr>
            <a:endParaRPr lang="en-US" sz="6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2764" indent="-122764" algn="l">
              <a:buFont typeface="+mj-lt"/>
              <a:buNone/>
            </a:pPr>
            <a:r>
              <a:rPr lang="en-US" sz="600" b="1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ADD/CHANGE FOOTER</a:t>
            </a:r>
          </a:p>
          <a:p>
            <a:pPr marL="179388" lvl="0" indent="-179388" algn="l" defTabSz="914400" rtl="0" eaLnBrk="1" latinLnBrk="0" hangingPunct="1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 Menu</a:t>
            </a:r>
          </a:p>
          <a:p>
            <a:pPr marL="179388" lvl="0" indent="-179388" algn="l" defTabSz="914400" rtl="0" eaLnBrk="1" latinLnBrk="0" hangingPunct="1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Header &amp; Footer</a:t>
            </a:r>
          </a:p>
          <a:p>
            <a:pPr marL="179388" lvl="0" indent="-179388" algn="l" defTabSz="914400" rtl="0" eaLnBrk="1" latinLnBrk="0" hangingPunct="1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Tick to activate/Untick to remove</a:t>
            </a:r>
          </a:p>
          <a:p>
            <a:pPr marL="179388" lvl="0" indent="-179388" algn="l" defTabSz="914400" rtl="0" eaLnBrk="1" latinLnBrk="0" hangingPunct="1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Change text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2F70BC5-DBE8-42FB-9A35-2E8AC821B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DD MMM YY</a:t>
            </a:r>
            <a:endParaRPr lang="en-AU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4DEE85A-4266-4E69-A969-DFA7B1E14139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7198" y="947672"/>
            <a:ext cx="474729" cy="1617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7071D7-58A8-4D10-B668-7A37D63450FB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0800"/>
            <a:ext cx="9144000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1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3" r:id="rId3"/>
    <p:sldLayoutId id="2147483669" r:id="rId4"/>
    <p:sldLayoutId id="2147483670" r:id="rId5"/>
    <p:sldLayoutId id="2147483687" r:id="rId6"/>
    <p:sldLayoutId id="2147483671" r:id="rId7"/>
    <p:sldLayoutId id="2147483672" r:id="rId8"/>
    <p:sldLayoutId id="2147483673" r:id="rId9"/>
    <p:sldLayoutId id="2147483674" r:id="rId10"/>
    <p:sldLayoutId id="2147483677" r:id="rId11"/>
    <p:sldLayoutId id="2147483678" r:id="rId12"/>
    <p:sldLayoutId id="2147483662" r:id="rId13"/>
    <p:sldLayoutId id="2147483676" r:id="rId14"/>
    <p:sldLayoutId id="2147483675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64" r:id="rId23"/>
    <p:sldLayoutId id="2147483665" r:id="rId24"/>
    <p:sldLayoutId id="2147483666" r:id="rId25"/>
    <p:sldLayoutId id="2147483667" r:id="rId26"/>
    <p:sldLayoutId id="2147483686" r:id="rId27"/>
  </p:sldLayoutIdLst>
  <p:hf hdr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400" b="0" kern="1200">
          <a:solidFill>
            <a:schemeClr val="accent1"/>
          </a:solidFill>
          <a:latin typeface="+mj-lt"/>
          <a:ea typeface="+mn-ea"/>
          <a:cs typeface="+mn-cs"/>
        </a:defRPr>
      </a:lvl1pPr>
      <a:lvl2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Times New Roman" panose="02020603050405020304" pitchFamily="18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Sofia Pro Light" panose="020B0000000000000000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CF4046B-2D6E-4241-ACA9-D9782353F0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AU" dirty="0"/>
              <a:t>Monetary Policy According to HANK </a:t>
            </a:r>
          </a:p>
          <a:p>
            <a:endParaRPr lang="en-US" dirty="0"/>
          </a:p>
          <a:p>
            <a:pPr lvl="1"/>
            <a:r>
              <a:rPr lang="en-US" dirty="0"/>
              <a:t>Alice Shen, Kai </a:t>
            </a:r>
            <a:r>
              <a:rPr lang="en-US" dirty="0" err="1"/>
              <a:t>Wakerman</a:t>
            </a:r>
            <a:r>
              <a:rPr lang="en-US" dirty="0"/>
              <a:t> Powell and Chris </a:t>
            </a:r>
            <a:r>
              <a:rPr lang="en-US" dirty="0" err="1"/>
              <a:t>Mornement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16051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CC83-C305-42BA-A042-D0C9213BB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208497"/>
            <a:ext cx="6300000" cy="2139553"/>
          </a:xfrm>
        </p:spPr>
        <p:txBody>
          <a:bodyPr>
            <a:normAutofit/>
          </a:bodyPr>
          <a:lstStyle/>
          <a:p>
            <a:r>
              <a:rPr lang="en-AU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24FA8-0E99-4CE5-9186-42E53DE9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1DC5-1685-4615-8240-15192985C6A2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8378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E0CA8137-78F0-4055-A045-9F9831AD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0A01DC5-1685-4615-8240-15192985C6A2}" type="slidenum">
              <a:rPr lang="en-AU" smtClean="0"/>
              <a:pPr>
                <a:spcAft>
                  <a:spcPts val="600"/>
                </a:spcAft>
              </a:pPr>
              <a:t>2</a:t>
            </a:fld>
            <a:endParaRPr lang="en-AU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B0A68C16-530F-4DE0-8F29-92F1EC550E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5660EF-7BB2-E94E-B502-56C6DF062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041188"/>
              </p:ext>
            </p:extLst>
          </p:nvPr>
        </p:nvGraphicFramePr>
        <p:xfrm>
          <a:off x="324000" y="1074770"/>
          <a:ext cx="7039326" cy="1909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786">
                  <a:extLst>
                    <a:ext uri="{9D8B030D-6E8A-4147-A177-3AD203B41FA5}">
                      <a16:colId xmlns:a16="http://schemas.microsoft.com/office/drawing/2014/main" val="1469162173"/>
                    </a:ext>
                  </a:extLst>
                </a:gridCol>
                <a:gridCol w="4145736">
                  <a:extLst>
                    <a:ext uri="{9D8B030D-6E8A-4147-A177-3AD203B41FA5}">
                      <a16:colId xmlns:a16="http://schemas.microsoft.com/office/drawing/2014/main" val="874234521"/>
                    </a:ext>
                  </a:extLst>
                </a:gridCol>
                <a:gridCol w="1206804">
                  <a:extLst>
                    <a:ext uri="{9D8B030D-6E8A-4147-A177-3AD203B41FA5}">
                      <a16:colId xmlns:a16="http://schemas.microsoft.com/office/drawing/2014/main" val="1543368639"/>
                    </a:ext>
                  </a:extLst>
                </a:gridCol>
              </a:tblGrid>
              <a:tr h="3181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U" sz="1200" dirty="0">
                          <a:effectLst/>
                        </a:rPr>
                        <a:t>Chapter</a:t>
                      </a:r>
                      <a:endParaRPr lang="en-AU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64" marR="8864" marT="8864" marB="443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U" sz="1200" dirty="0">
                          <a:effectLst/>
                        </a:rPr>
                        <a:t>Relevant section of paper</a:t>
                      </a:r>
                      <a:endParaRPr lang="en-AU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64" marR="8864" marT="8864" marB="443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U" sz="1200">
                          <a:effectLst/>
                        </a:rPr>
                        <a:t>Presenter</a:t>
                      </a:r>
                      <a:endParaRPr lang="en-A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64" marR="8864" marT="8864" marB="44325" anchor="b"/>
                </a:tc>
                <a:extLst>
                  <a:ext uri="{0D108BD9-81ED-4DB2-BD59-A6C34878D82A}">
                    <a16:rowId xmlns:a16="http://schemas.microsoft.com/office/drawing/2014/main" val="1813857768"/>
                  </a:ext>
                </a:extLst>
              </a:tr>
              <a:tr h="318177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U" sz="1200" dirty="0">
                          <a:effectLst/>
                          <a:latin typeface="+mn-lt"/>
                        </a:rPr>
                        <a:t>Introduction</a:t>
                      </a:r>
                      <a:endParaRPr lang="en-AU" sz="11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64" marR="8864" marT="8864" marB="443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200" dirty="0">
                          <a:effectLst/>
                          <a:latin typeface="+mn-lt"/>
                        </a:rPr>
                        <a:t>Introduction/key research question</a:t>
                      </a:r>
                      <a:endParaRPr lang="en-AU" sz="11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64" marR="8864" marT="8864" marB="443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AU" sz="11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64" marR="8864" marT="8864" marB="44325" anchor="ctr"/>
                </a:tc>
                <a:extLst>
                  <a:ext uri="{0D108BD9-81ED-4DB2-BD59-A6C34878D82A}">
                    <a16:rowId xmlns:a16="http://schemas.microsoft.com/office/drawing/2014/main" val="2379547799"/>
                  </a:ext>
                </a:extLst>
              </a:tr>
              <a:tr h="3181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200" dirty="0">
                          <a:effectLst/>
                          <a:latin typeface="+mn-lt"/>
                        </a:rPr>
                        <a:t>Purpose and main contributions of paper</a:t>
                      </a:r>
                      <a:endParaRPr lang="en-AU" sz="11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64" marR="8864" marT="8864" marB="443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AU" sz="11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64" marR="8864" marT="8864" marB="44325" anchor="ctr"/>
                </a:tc>
                <a:extLst>
                  <a:ext uri="{0D108BD9-81ED-4DB2-BD59-A6C34878D82A}">
                    <a16:rowId xmlns:a16="http://schemas.microsoft.com/office/drawing/2014/main" val="1775372363"/>
                  </a:ext>
                </a:extLst>
              </a:tr>
              <a:tr h="3181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U" sz="1200" dirty="0">
                          <a:effectLst/>
                          <a:latin typeface="+mn-lt"/>
                        </a:rPr>
                        <a:t>Model Basics</a:t>
                      </a:r>
                      <a:endParaRPr lang="en-AU" sz="11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64" marR="8864" marT="8864" marB="443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AU" sz="11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64" marR="8864" marT="8864" marB="443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AU" sz="11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64" marR="8864" marT="8864" marB="44325" anchor="ctr"/>
                </a:tc>
                <a:extLst>
                  <a:ext uri="{0D108BD9-81ED-4DB2-BD59-A6C34878D82A}">
                    <a16:rowId xmlns:a16="http://schemas.microsoft.com/office/drawing/2014/main" val="947723444"/>
                  </a:ext>
                </a:extLst>
              </a:tr>
              <a:tr h="3181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U" sz="1200" dirty="0">
                          <a:effectLst/>
                          <a:latin typeface="+mn-lt"/>
                          <a:ea typeface="Arial" panose="020B0604020202020204" pitchFamily="34" charset="0"/>
                        </a:rPr>
                        <a:t>Findings</a:t>
                      </a:r>
                      <a:endParaRPr lang="en-AU" sz="11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64" marR="8864" marT="8864" marB="443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AU" sz="11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64" marR="8864" marT="8864" marB="443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AU" sz="11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64" marR="8864" marT="8864" marB="44325" anchor="ctr"/>
                </a:tc>
                <a:extLst>
                  <a:ext uri="{0D108BD9-81ED-4DB2-BD59-A6C34878D82A}">
                    <a16:rowId xmlns:a16="http://schemas.microsoft.com/office/drawing/2014/main" val="666825809"/>
                  </a:ext>
                </a:extLst>
              </a:tr>
              <a:tr h="3181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U" sz="1100" dirty="0">
                          <a:effectLst/>
                          <a:latin typeface="+mn-lt"/>
                          <a:ea typeface="Arial" panose="020B0604020202020204" pitchFamily="34" charset="0"/>
                        </a:rPr>
                        <a:t>Discussion</a:t>
                      </a:r>
                    </a:p>
                  </a:txBody>
                  <a:tcPr marL="8864" marR="8864" marT="8864" marB="443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AU" sz="11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64" marR="8864" marT="8864" marB="443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AU" sz="11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8864" marR="8864" marT="8864" marB="44325" anchor="ctr"/>
                </a:tc>
                <a:extLst>
                  <a:ext uri="{0D108BD9-81ED-4DB2-BD59-A6C34878D82A}">
                    <a16:rowId xmlns:a16="http://schemas.microsoft.com/office/drawing/2014/main" val="311818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25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CC83-C305-42BA-A042-D0C9213BB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285129"/>
            <a:ext cx="6300000" cy="2139553"/>
          </a:xfrm>
        </p:spPr>
        <p:txBody>
          <a:bodyPr>
            <a:normAutofit/>
          </a:bodyPr>
          <a:lstStyle/>
          <a:p>
            <a:r>
              <a:rPr lang="en-AU" sz="6600" dirty="0"/>
              <a:t>Who the f**** is hank?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24FA8-0E99-4CE5-9186-42E53DE9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1DC5-1685-4615-8240-15192985C6A2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62092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4E38E52B-E2FB-4F16-B513-43515184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Key Research Question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5EC784B-F435-4175-A8D5-D840FB9A8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B2F1E-F97E-9F42-A5FC-7DE2F590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0A01DC5-1685-4615-8240-15192985C6A2}" type="slidenum">
              <a:rPr lang="en-AU" smtClean="0"/>
              <a:pPr>
                <a:spcAft>
                  <a:spcPts val="600"/>
                </a:spcAft>
              </a:pPr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890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CC83-C305-42BA-A042-D0C9213BB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13" y="189246"/>
            <a:ext cx="6300000" cy="2139553"/>
          </a:xfrm>
        </p:spPr>
        <p:txBody>
          <a:bodyPr>
            <a:normAutofit/>
          </a:bodyPr>
          <a:lstStyle/>
          <a:p>
            <a:r>
              <a:rPr lang="en-AU" dirty="0"/>
              <a:t>findings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24FA8-0E99-4CE5-9186-42E53DE9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1DC5-1685-4615-8240-15192985C6A2}" type="slidenum">
              <a:rPr lang="en-AU" smtClean="0"/>
              <a:pPr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681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66BAA3-3AB4-4C02-9488-682B7B5D3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850" y="1016000"/>
            <a:ext cx="4084548" cy="3695500"/>
          </a:xfrm>
        </p:spPr>
        <p:txBody>
          <a:bodyPr>
            <a:normAutofit/>
          </a:bodyPr>
          <a:lstStyle/>
          <a:p>
            <a:r>
              <a:rPr lang="en-AU" dirty="0"/>
              <a:t>Indirect effects of unexpected rate cut (increase in labour demand) outweigh direct effects (from intertemporal substitution)</a:t>
            </a:r>
          </a:p>
          <a:p>
            <a:pPr lvl="2"/>
            <a:r>
              <a:rPr lang="en-AU" dirty="0" err="1"/>
              <a:t>D,nsmdfnam,dsnfam,sdnfads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E6FE8-F0E0-430B-829F-02ADA0D0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1DC5-1685-4615-8240-15192985C6A2}" type="slidenum">
              <a:rPr lang="en-AU" smtClean="0"/>
              <a:pPr/>
              <a:t>6</a:t>
            </a:fld>
            <a:endParaRPr lang="en-A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310FE0-69A4-4565-BC20-2529EB334A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0" y="324000"/>
            <a:ext cx="3600000" cy="600025"/>
          </a:xfrm>
        </p:spPr>
        <p:txBody>
          <a:bodyPr/>
          <a:lstStyle/>
          <a:p>
            <a:r>
              <a:rPr lang="en-AU" dirty="0"/>
              <a:t>Finding 1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E91CBAD9-4124-4E14-9AF7-CD893090CD1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7621" r="5226"/>
          <a:stretch/>
        </p:blipFill>
        <p:spPr>
          <a:xfrm>
            <a:off x="4879603" y="200234"/>
            <a:ext cx="4217680" cy="4227616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DB13C0-6AF0-2A41-808D-30A2B20008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8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66BAA3-3AB4-4C02-9488-682B7B5D3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850" y="1016000"/>
            <a:ext cx="4084548" cy="3695500"/>
          </a:xfrm>
        </p:spPr>
        <p:txBody>
          <a:bodyPr>
            <a:normAutofit/>
          </a:bodyPr>
          <a:lstStyle/>
          <a:p>
            <a:r>
              <a:rPr lang="en-AU" dirty="0"/>
              <a:t>Failure of Ricardian equivalence implies fiscal reaction to MP is key determinant of overall size of macroeconomic response</a:t>
            </a:r>
          </a:p>
          <a:p>
            <a:pPr lvl="2"/>
            <a:r>
              <a:rPr lang="en-AU" dirty="0" err="1"/>
              <a:t>kdsfajkdhfakjsdhfjkahdsfksahdf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E6FE8-F0E0-430B-829F-02ADA0D0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1DC5-1685-4615-8240-15192985C6A2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310FE0-69A4-4565-BC20-2529EB334A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0" y="324001"/>
            <a:ext cx="3600000" cy="489500"/>
          </a:xfrm>
        </p:spPr>
        <p:txBody>
          <a:bodyPr/>
          <a:lstStyle/>
          <a:p>
            <a:r>
              <a:rPr lang="en-AU" dirty="0"/>
              <a:t>Finding 2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E91CBAD9-4124-4E14-9AF7-CD893090CD1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7621" r="5226"/>
          <a:stretch/>
        </p:blipFill>
        <p:spPr>
          <a:xfrm>
            <a:off x="4879603" y="200234"/>
            <a:ext cx="4217680" cy="4227616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DB13C0-6AF0-2A41-808D-30A2B20008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08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CC83-C305-42BA-A042-D0C9213BB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208497"/>
            <a:ext cx="6300000" cy="2139553"/>
          </a:xfrm>
        </p:spPr>
        <p:txBody>
          <a:bodyPr>
            <a:normAutofit/>
          </a:bodyPr>
          <a:lstStyle/>
          <a:p>
            <a:r>
              <a:rPr lang="en-AU" dirty="0"/>
              <a:t>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24FA8-0E99-4CE5-9186-42E53DE9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1DC5-1685-4615-8240-15192985C6A2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9203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50581-E249-0E48-A25B-0367040A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0" y="1636333"/>
            <a:ext cx="6300000" cy="213955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A9CC1-E76D-7746-B9F8-42E9F193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1DC5-1685-4615-8240-15192985C6A2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5844067"/>
      </p:ext>
    </p:extLst>
  </p:cSld>
  <p:clrMapOvr>
    <a:masterClrMapping/>
  </p:clrMapOvr>
</p:sld>
</file>

<file path=ppt/theme/theme1.xml><?xml version="1.0" encoding="utf-8"?>
<a:theme xmlns:a="http://schemas.openxmlformats.org/drawingml/2006/main" name="ANU Light">
  <a:themeElements>
    <a:clrScheme name="AN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E830E"/>
      </a:accent1>
      <a:accent2>
        <a:srgbClr val="DFC187"/>
      </a:accent2>
      <a:accent3>
        <a:srgbClr val="F5EDDE"/>
      </a:accent3>
      <a:accent4>
        <a:srgbClr val="BE4E0E"/>
      </a:accent4>
      <a:accent5>
        <a:srgbClr val="CB7352"/>
      </a:accent5>
      <a:accent6>
        <a:srgbClr val="F2DCD4"/>
      </a:accent6>
      <a:hlink>
        <a:srgbClr val="BE830E"/>
      </a:hlink>
      <a:folHlink>
        <a:srgbClr val="BE4E0E"/>
      </a:folHlink>
    </a:clrScheme>
    <a:fontScheme name="ANU">
      <a:majorFont>
        <a:latin typeface="Public Sans"/>
        <a:ea typeface=""/>
        <a:cs typeface=""/>
      </a:majorFont>
      <a:minorFont>
        <a:latin typeface="Public Sans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U_Powerpoint_Light_v3" id="{768B2342-8F25-4BCF-A9F2-7F75F1A83BC8}" vid="{5D6854EF-C683-4EFA-B0BF-EA4FED5115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Notes xmlns="2906fbf8-e47d-4c21-be87-cb09cf1c70cb">DO NOT EDIT. DOWNLOAD FIRST.</Document_x0020_Notes>
    <FAQs xmlns="2906fbf8-e47d-4c21-be87-cb09cf1c70cb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009AC5283E95468D41B3B02A942082" ma:contentTypeVersion="11" ma:contentTypeDescription="Create a new document." ma:contentTypeScope="" ma:versionID="9f2fd859ed3886bf4e8522e511cd8b1a">
  <xsd:schema xmlns:xsd="http://www.w3.org/2001/XMLSchema" xmlns:xs="http://www.w3.org/2001/XMLSchema" xmlns:p="http://schemas.microsoft.com/office/2006/metadata/properties" xmlns:ns2="2906fbf8-e47d-4c21-be87-cb09cf1c70cb" xmlns:ns3="cd7196b5-af4d-4b5a-ba66-d723b2d8b01e" targetNamespace="http://schemas.microsoft.com/office/2006/metadata/properties" ma:root="true" ma:fieldsID="4c2e97acb550b7a71716bc90633103a3" ns2:_="" ns3:_="">
    <xsd:import namespace="2906fbf8-e47d-4c21-be87-cb09cf1c70cb"/>
    <xsd:import namespace="cd7196b5-af4d-4b5a-ba66-d723b2d8b0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FAQs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Document_x0020_Notes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06fbf8-e47d-4c21-be87-cb09cf1c70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FAQs" ma:index="10" ma:displayName="FAQs" ma:internalName="FAQs">
      <xsd:simpleType>
        <xsd:restriction base="dms:Note">
          <xsd:maxLength value="255"/>
        </xsd:restriction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Document_x0020_Notes" ma:index="18" ma:displayName="IMPORTANT" ma:description="DO NOT EDIT. DOWNLOAD FIRST" ma:format="Dropdown" ma:internalName="Document_x0020_Note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196b5-af4d-4b5a-ba66-d723b2d8b01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55D042-D8B3-4BE3-86DE-6019F96E2850}">
  <ds:schemaRefs>
    <ds:schemaRef ds:uri="http://schemas.microsoft.com/office/2006/metadata/properties"/>
    <ds:schemaRef ds:uri="http://schemas.microsoft.com/office/infopath/2007/PartnerControls"/>
    <ds:schemaRef ds:uri="2906fbf8-e47d-4c21-be87-cb09cf1c70cb"/>
  </ds:schemaRefs>
</ds:datastoreItem>
</file>

<file path=customXml/itemProps2.xml><?xml version="1.0" encoding="utf-8"?>
<ds:datastoreItem xmlns:ds="http://schemas.openxmlformats.org/officeDocument/2006/customXml" ds:itemID="{D242CD11-9905-45C0-AA8E-EE5B79DEFB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907515-A130-47C0-811F-983FB39E4B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06fbf8-e47d-4c21-be87-cb09cf1c70cb"/>
    <ds:schemaRef ds:uri="cd7196b5-af4d-4b5a-ba66-d723b2d8b0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285</Words>
  <Application>Microsoft Macintosh PowerPoint</Application>
  <PresentationFormat>On-screen Show (16:9)</PresentationFormat>
  <Paragraphs>44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Public Sans</vt:lpstr>
      <vt:lpstr>Public Sans Light</vt:lpstr>
      <vt:lpstr>Sofia Pro Light</vt:lpstr>
      <vt:lpstr>Times New Roman</vt:lpstr>
      <vt:lpstr>ANU Light</vt:lpstr>
      <vt:lpstr>PowerPoint Presentation</vt:lpstr>
      <vt:lpstr>PowerPoint Presentation</vt:lpstr>
      <vt:lpstr>Who the f**** is hank?</vt:lpstr>
      <vt:lpstr>Key Research Question</vt:lpstr>
      <vt:lpstr>findings</vt:lpstr>
      <vt:lpstr>PowerPoint Presentation</vt:lpstr>
      <vt:lpstr>PowerPoint Presentation</vt:lpstr>
      <vt:lpstr>Discussion</vt:lpstr>
      <vt:lpstr>Thank you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Research Question</dc:title>
  <dc:creator>Zishu Han</dc:creator>
  <cp:lastModifiedBy>Alice S</cp:lastModifiedBy>
  <cp:revision>11</cp:revision>
  <dcterms:created xsi:type="dcterms:W3CDTF">2021-05-01T20:27:44Z</dcterms:created>
  <dcterms:modified xsi:type="dcterms:W3CDTF">2022-05-13T12:09:04Z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0x010100EF009AC5283E95468D41B3B02A942082</vt:lpwstr>
  </property>
</Properties>
</file>