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56" r:id="rId2"/>
    <p:sldId id="277" r:id="rId3"/>
    <p:sldId id="284" r:id="rId4"/>
    <p:sldId id="282" r:id="rId5"/>
    <p:sldId id="285" r:id="rId6"/>
    <p:sldId id="283" r:id="rId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Homework </a:t>
            </a:r>
            <a:r>
              <a:rPr lang="en-NZ" sz="9600" dirty="0" err="1" smtClean="0">
                <a:solidFill>
                  <a:srgbClr val="FF0000"/>
                </a:solidFill>
              </a:rPr>
              <a:t>i</a:t>
            </a:r>
            <a:r>
              <a:rPr lang="en-NZ" sz="9600" dirty="0" smtClean="0">
                <a:solidFill>
                  <a:srgbClr val="FF0000"/>
                </a:solidFill>
              </a:rPr>
              <a:t>  </a:t>
            </a:r>
            <a:endParaRPr lang="en-NZ" sz="9600" dirty="0" smtClean="0">
              <a:solidFill>
                <a:srgbClr val="FF0000"/>
              </a:solidFill>
            </a:endParaRP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Semester 1, </a:t>
            </a:r>
            <a:r>
              <a:rPr lang="en-NZ" sz="2400" dirty="0" smtClean="0">
                <a:solidFill>
                  <a:srgbClr val="FF0000"/>
                </a:solidFill>
              </a:rPr>
              <a:t>2021</a:t>
            </a:r>
          </a:p>
          <a:p>
            <a:pPr algn="ctr"/>
            <a:r>
              <a:rPr lang="en-NZ" sz="1800" dirty="0" smtClean="0">
                <a:solidFill>
                  <a:srgbClr val="FF0000"/>
                </a:solidFill>
              </a:rPr>
              <a:t>(answer)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elevators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948" y="1881051"/>
            <a:ext cx="10876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Imagine a tall building with </a:t>
            </a:r>
            <a:r>
              <a:rPr lang="en-NZ" sz="2800" b="1" i="1" dirty="0" smtClean="0">
                <a:solidFill>
                  <a:srgbClr val="FF0000"/>
                </a:solidFill>
              </a:rPr>
              <a:t>n</a:t>
            </a:r>
            <a:r>
              <a:rPr lang="en-NZ" sz="2800" dirty="0" smtClean="0"/>
              <a:t> floors and two lanes of elevators </a:t>
            </a:r>
            <a:r>
              <a:rPr lang="en-NZ" sz="2800" b="1" i="1" dirty="0" smtClean="0">
                <a:solidFill>
                  <a:srgbClr val="00B050"/>
                </a:solidFill>
              </a:rPr>
              <a:t>E1</a:t>
            </a:r>
            <a:r>
              <a:rPr lang="en-NZ" sz="2800" dirty="0" smtClean="0"/>
              <a:t> and </a:t>
            </a:r>
            <a:r>
              <a:rPr lang="en-NZ" sz="2800" b="1" i="1" dirty="0" smtClean="0">
                <a:solidFill>
                  <a:srgbClr val="00B050"/>
                </a:solidFill>
              </a:rPr>
              <a:t>E2</a:t>
            </a:r>
            <a:r>
              <a:rPr lang="en-NZ" sz="2800" dirty="0" smtClean="0"/>
              <a:t>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5" r="11089"/>
          <a:stretch/>
        </p:blipFill>
        <p:spPr>
          <a:xfrm>
            <a:off x="404947" y="2569364"/>
            <a:ext cx="2508069" cy="2250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8182" y="3025364"/>
            <a:ext cx="926381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700" dirty="0" smtClean="0"/>
              <a:t>Assume that a person is in level </a:t>
            </a:r>
            <a:r>
              <a:rPr lang="en-NZ" sz="2700" b="1" i="1" dirty="0" smtClean="0">
                <a:solidFill>
                  <a:schemeClr val="accent2"/>
                </a:solidFill>
              </a:rPr>
              <a:t>x</a:t>
            </a:r>
            <a:r>
              <a:rPr lang="en-NZ" sz="2700" dirty="0" smtClean="0"/>
              <a:t> and wants to use the elevator. </a:t>
            </a:r>
          </a:p>
          <a:p>
            <a:r>
              <a:rPr lang="en-NZ" sz="2700" dirty="0" smtClean="0"/>
              <a:t>Upon pressing the elevator button, which one of </a:t>
            </a:r>
          </a:p>
          <a:p>
            <a:r>
              <a:rPr lang="en-NZ" sz="2700" dirty="0" smtClean="0"/>
              <a:t>the elevator lanes (</a:t>
            </a:r>
            <a:r>
              <a:rPr lang="en-NZ" sz="2700" b="1" i="1" dirty="0" smtClean="0">
                <a:solidFill>
                  <a:srgbClr val="00B050"/>
                </a:solidFill>
              </a:rPr>
              <a:t>E1</a:t>
            </a:r>
            <a:r>
              <a:rPr lang="en-NZ" sz="2700" dirty="0" smtClean="0"/>
              <a:t> or </a:t>
            </a:r>
            <a:r>
              <a:rPr lang="en-NZ" sz="2700" b="1" i="1" dirty="0" smtClean="0">
                <a:solidFill>
                  <a:srgbClr val="00B050"/>
                </a:solidFill>
              </a:rPr>
              <a:t>E2</a:t>
            </a:r>
            <a:r>
              <a:rPr lang="en-NZ" sz="2700" dirty="0" smtClean="0"/>
              <a:t>) should be sent to floor </a:t>
            </a:r>
            <a:r>
              <a:rPr lang="en-NZ" sz="2700" b="1" i="1" dirty="0" smtClean="0">
                <a:solidFill>
                  <a:schemeClr val="accent2"/>
                </a:solidFill>
              </a:rPr>
              <a:t>x</a:t>
            </a:r>
            <a:r>
              <a:rPr lang="en-NZ" sz="2700" dirty="0" smtClean="0"/>
              <a:t>?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3488363" y="4820193"/>
            <a:ext cx="521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Can you write the algorithm??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8742" y="5441286"/>
            <a:ext cx="965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i="1" dirty="0" smtClean="0">
                <a:solidFill>
                  <a:srgbClr val="FF0000"/>
                </a:solidFill>
              </a:rPr>
              <a:t>HINT: you might need to write a sub-algorithm to find the absolute value of a number. Can you say why??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42" y="1946359"/>
            <a:ext cx="7603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r>
              <a:rPr lang="en-NZ" sz="2000" dirty="0" err="1" smtClean="0">
                <a:solidFill>
                  <a:srgbClr val="00B0F0"/>
                </a:solidFill>
              </a:rPr>
              <a:t>twoElevators</a:t>
            </a:r>
            <a:r>
              <a:rPr lang="en-NZ" sz="2000" dirty="0" smtClean="0">
                <a:solidFill>
                  <a:srgbClr val="00B0F0"/>
                </a:solidFill>
              </a:rPr>
              <a:t>(E1,E2,x)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three</a:t>
            </a:r>
            <a:r>
              <a:rPr lang="en-NZ" sz="2000" dirty="0" smtClean="0">
                <a:solidFill>
                  <a:srgbClr val="00B0F0"/>
                </a:solidFill>
              </a:rPr>
              <a:t> </a:t>
            </a:r>
            <a:r>
              <a:rPr lang="en-NZ" sz="2000" dirty="0" smtClean="0">
                <a:solidFill>
                  <a:srgbClr val="00B0F0"/>
                </a:solidFill>
              </a:rPr>
              <a:t>positive </a:t>
            </a:r>
            <a:r>
              <a:rPr lang="en-NZ" sz="2000" dirty="0" smtClean="0">
                <a:solidFill>
                  <a:srgbClr val="00B0F0"/>
                </a:solidFill>
              </a:rPr>
              <a:t>integers (elevator location and passenger floor)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the nearest elevator to be deployed to passenger at level x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106116" y="1946359"/>
            <a:ext cx="26126" cy="467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0439" y="2242077"/>
            <a:ext cx="3292953" cy="923330"/>
          </a:xfrm>
          <a:prstGeom prst="rect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Algorithm: </a:t>
            </a:r>
            <a:r>
              <a:rPr lang="en-NZ" dirty="0" smtClean="0">
                <a:solidFill>
                  <a:srgbClr val="7030A0"/>
                </a:solidFill>
              </a:rPr>
              <a:t>abs(x)</a:t>
            </a:r>
            <a:endParaRPr lang="en-NZ" dirty="0">
              <a:solidFill>
                <a:srgbClr val="7030A0"/>
              </a:solidFill>
            </a:endParaRPr>
          </a:p>
          <a:p>
            <a:r>
              <a:rPr lang="en-NZ" dirty="0"/>
              <a:t>Requires: </a:t>
            </a:r>
            <a:r>
              <a:rPr lang="en-NZ" dirty="0" smtClean="0">
                <a:solidFill>
                  <a:srgbClr val="7030A0"/>
                </a:solidFill>
              </a:rPr>
              <a:t>a number (any number)</a:t>
            </a:r>
            <a:endParaRPr lang="en-NZ" dirty="0">
              <a:solidFill>
                <a:srgbClr val="7030A0"/>
              </a:solidFill>
            </a:endParaRPr>
          </a:p>
          <a:p>
            <a:r>
              <a:rPr lang="en-NZ" dirty="0"/>
              <a:t>Returns: </a:t>
            </a:r>
            <a:r>
              <a:rPr lang="en-NZ" dirty="0" smtClean="0">
                <a:solidFill>
                  <a:srgbClr val="7030A0"/>
                </a:solidFill>
              </a:rPr>
              <a:t>a positive number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7509" y="182879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Sub-function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380439" y="3235486"/>
            <a:ext cx="2528256" cy="150810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x&lt;0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-1*x 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NZ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2" y="3022709"/>
            <a:ext cx="63594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abs(x-E1)&lt;abs(x-E2)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 </a:t>
            </a:r>
            <a:r>
              <a:rPr lang="en-NZ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E1, because E1 is closer to x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en-NZ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1192" y="2962022"/>
            <a:ext cx="71394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elevators – </a:t>
            </a:r>
            <a:r>
              <a:rPr lang="en-NZ" dirty="0" smtClean="0">
                <a:solidFill>
                  <a:srgbClr val="FFC000"/>
                </a:solidFill>
              </a:rPr>
              <a:t>improved scenario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5" r="11089"/>
          <a:stretch/>
        </p:blipFill>
        <p:spPr>
          <a:xfrm>
            <a:off x="404947" y="2569364"/>
            <a:ext cx="2508069" cy="2250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2203" y="2116183"/>
            <a:ext cx="910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Going down uses </a:t>
            </a:r>
            <a:r>
              <a:rPr lang="en-NZ" sz="2800" b="1" i="1" dirty="0" smtClean="0">
                <a:solidFill>
                  <a:srgbClr val="00B050"/>
                </a:solidFill>
              </a:rPr>
              <a:t>less energy </a:t>
            </a:r>
            <a:r>
              <a:rPr lang="en-NZ" sz="2800" dirty="0" smtClean="0"/>
              <a:t>compared to moving upwards.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2203" y="2639403"/>
            <a:ext cx="94212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600" dirty="0" smtClean="0"/>
              <a:t>Assume:</a:t>
            </a:r>
          </a:p>
          <a:p>
            <a:r>
              <a:rPr lang="en-NZ" sz="2600" dirty="0"/>
              <a:t> </a:t>
            </a:r>
            <a:r>
              <a:rPr lang="en-NZ" sz="2600" dirty="0" smtClean="0"/>
              <a:t>            </a:t>
            </a:r>
            <a:r>
              <a:rPr lang="en-NZ" sz="2600" b="1" i="1" dirty="0" smtClean="0"/>
              <a:t>going down </a:t>
            </a:r>
            <a:r>
              <a:rPr lang="en-NZ" sz="2600" b="1" i="1" dirty="0" smtClean="0">
                <a:solidFill>
                  <a:srgbClr val="FF0000"/>
                </a:solidFill>
              </a:rPr>
              <a:t>2</a:t>
            </a:r>
            <a:r>
              <a:rPr lang="en-NZ" sz="2600" b="1" i="1" dirty="0" smtClean="0"/>
              <a:t> levels is equivalent to moving up </a:t>
            </a:r>
            <a:r>
              <a:rPr lang="en-NZ" sz="2600" b="1" i="1" dirty="0" smtClean="0">
                <a:solidFill>
                  <a:srgbClr val="FF0000"/>
                </a:solidFill>
              </a:rPr>
              <a:t>1</a:t>
            </a:r>
            <a:r>
              <a:rPr lang="en-NZ" sz="2600" b="1" i="1" dirty="0" smtClean="0"/>
              <a:t> level</a:t>
            </a:r>
            <a:endParaRPr lang="en-US" sz="26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53988" y="3824342"/>
            <a:ext cx="2567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>
                <a:solidFill>
                  <a:srgbClr val="00B050"/>
                </a:solidFill>
              </a:rPr>
              <a:t>E1=6,  E2=13</a:t>
            </a:r>
            <a:r>
              <a:rPr lang="en-NZ" sz="2400" dirty="0" smtClean="0"/>
              <a:t>, </a:t>
            </a:r>
            <a:r>
              <a:rPr lang="en-NZ" sz="2400" b="1" i="1" dirty="0" smtClean="0">
                <a:solidFill>
                  <a:srgbClr val="00B0F0"/>
                </a:solidFill>
              </a:rPr>
              <a:t>x=9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3988" y="4286007"/>
            <a:ext cx="364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>
                <a:solidFill>
                  <a:srgbClr val="00B050"/>
                </a:solidFill>
              </a:rPr>
              <a:t>a</a:t>
            </a:r>
            <a:r>
              <a:rPr lang="en-NZ" sz="2400" b="1" i="1" dirty="0" smtClean="0">
                <a:solidFill>
                  <a:srgbClr val="00B050"/>
                </a:solidFill>
              </a:rPr>
              <a:t>bs(E1-x)=3,  abs(E2-x)=4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3988" y="4747672"/>
            <a:ext cx="249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b="1" i="1" dirty="0" smtClean="0">
                <a:solidFill>
                  <a:srgbClr val="00B050"/>
                </a:solidFill>
              </a:rPr>
              <a:t> E1 or E2 ??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21977" y="4286007"/>
            <a:ext cx="1863023" cy="5341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55428" y="432226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4/2=2&lt;3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9589" y="5409392"/>
            <a:ext cx="8004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Can you write the algorithm for this scenario??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755" y="385284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42" y="1737351"/>
            <a:ext cx="8576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improved</a:t>
            </a:r>
            <a:r>
              <a:rPr lang="en-NZ" dirty="0" err="1" smtClean="0">
                <a:solidFill>
                  <a:srgbClr val="00B0F0"/>
                </a:solidFill>
              </a:rPr>
              <a:t>Elevators</a:t>
            </a:r>
            <a:r>
              <a:rPr lang="en-NZ" dirty="0" smtClean="0">
                <a:solidFill>
                  <a:srgbClr val="00B0F0"/>
                </a:solidFill>
              </a:rPr>
              <a:t>(E1,E2,x)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three</a:t>
            </a:r>
            <a:r>
              <a:rPr lang="en-NZ" dirty="0" smtClean="0">
                <a:solidFill>
                  <a:srgbClr val="00B0F0"/>
                </a:solidFill>
              </a:rPr>
              <a:t> </a:t>
            </a:r>
            <a:r>
              <a:rPr lang="en-NZ" dirty="0" smtClean="0">
                <a:solidFill>
                  <a:srgbClr val="00B0F0"/>
                </a:solidFill>
              </a:rPr>
              <a:t>positive </a:t>
            </a:r>
            <a:r>
              <a:rPr lang="en-NZ" dirty="0" smtClean="0">
                <a:solidFill>
                  <a:srgbClr val="00B0F0"/>
                </a:solidFill>
              </a:rPr>
              <a:t>integers (elevator location and passenger floor)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the nearest elevator to be deployed to passenger at level x with optimum energy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1192" y="2609321"/>
            <a:ext cx="92551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8942" y="2643882"/>
            <a:ext cx="4289957" cy="41857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(E1&gt;=x) &amp;&amp; (E2&lt;=x) </a:t>
            </a:r>
            <a:r>
              <a:rPr lang="en-NZ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Z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abs(x-E1)/2 &lt;= abs(x-E2)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 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NZ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E2&gt;=</a:t>
            </a:r>
            <a:r>
              <a:rPr lang="en-NZ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&amp;&amp; (</a:t>
            </a:r>
            <a:r>
              <a:rPr lang="en-NZ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E1&lt;=</a:t>
            </a:r>
            <a:r>
              <a:rPr lang="en-NZ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  <a:r>
              <a:rPr lang="en-NZ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Tx/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NZ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abs(x-E2)/</a:t>
            </a:r>
            <a:r>
              <a:rPr lang="en-NZ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&lt;= </a:t>
            </a:r>
            <a:r>
              <a:rPr lang="en-NZ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abs(x-E1) </a:t>
            </a: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AutoNum type="arabicPeriod"/>
            </a:pPr>
            <a:r>
              <a:rPr lang="en-NZ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NZ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abs(x-E1)&lt;abs(x-E2)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NZ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 </a:t>
            </a:r>
            <a:endParaRPr lang="en-NZ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1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178731" y="3317966"/>
            <a:ext cx="13063" cy="25995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846422" y="3317966"/>
            <a:ext cx="13063" cy="25995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501050" y="3317966"/>
            <a:ext cx="13063" cy="25995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142615" y="3317966"/>
            <a:ext cx="13063" cy="25995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04411" y="4617720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68395" y="4617720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23023" y="4617720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864588" y="4617720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53305" y="426377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59917" y="426377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29536" y="426377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85209" y="4263777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886994" y="3803468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81458" y="3788227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236086" y="3929742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13767" y="5231672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81458" y="5233847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21979" y="3439881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864587" y="5225139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877652" y="5717173"/>
            <a:ext cx="55605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71138" y="344952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30946" y="489079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63225" y="344952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2998" y="489079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04790" y="31159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00994" y="35975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54385" y="48870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263381" y="53942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endParaRPr lang="en-US" sz="2800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353305" y="5955766"/>
            <a:ext cx="6468581" cy="13179"/>
          </a:xfrm>
          <a:prstGeom prst="line">
            <a:avLst/>
          </a:prstGeom>
          <a:ln w="762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FF00"/>
                </a:solidFill>
              </a:rPr>
              <a:t>More work for you!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051" y="1933304"/>
            <a:ext cx="5153975" cy="28007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NZ" sz="4400" dirty="0" smtClean="0"/>
              <a:t>Try to add </a:t>
            </a:r>
          </a:p>
          <a:p>
            <a:r>
              <a:rPr lang="en-NZ" sz="4400" i="1" u="sng" dirty="0" smtClean="0">
                <a:solidFill>
                  <a:srgbClr val="92D050"/>
                </a:solidFill>
              </a:rPr>
              <a:t>a</a:t>
            </a:r>
            <a:r>
              <a:rPr lang="en-NZ" sz="4400" i="1" u="sng" dirty="0" smtClean="0">
                <a:solidFill>
                  <a:srgbClr val="92D050"/>
                </a:solidFill>
              </a:rPr>
              <a:t>ppropriate comments </a:t>
            </a:r>
          </a:p>
          <a:p>
            <a:r>
              <a:rPr lang="en-NZ" sz="4400" dirty="0" smtClean="0"/>
              <a:t>to each line in the </a:t>
            </a:r>
          </a:p>
          <a:p>
            <a:r>
              <a:rPr lang="en-NZ" sz="4400" dirty="0" smtClean="0"/>
              <a:t>previous algorithm</a:t>
            </a:r>
            <a:endParaRPr lang="en-NZ" sz="4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44026" y="4286539"/>
            <a:ext cx="6647974" cy="255454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NZ" sz="4000" dirty="0" smtClean="0"/>
              <a:t>Can you call </a:t>
            </a:r>
          </a:p>
          <a:p>
            <a:r>
              <a:rPr lang="en-NZ" sz="4000" dirty="0" smtClean="0"/>
              <a:t>the first algorithm</a:t>
            </a:r>
          </a:p>
          <a:p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twoElevators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(E1,E2,x)</a:t>
            </a:r>
          </a:p>
          <a:p>
            <a:r>
              <a:rPr lang="en-NZ" sz="4000" dirty="0" smtClean="0">
                <a:cs typeface="Courier New" panose="02070309020205020404" pitchFamily="49" charset="0"/>
              </a:rPr>
              <a:t>inside the improved version?</a:t>
            </a:r>
            <a:endParaRPr lang="en-NZ" sz="4000" dirty="0" smtClean="0"/>
          </a:p>
        </p:txBody>
      </p:sp>
    </p:spTree>
    <p:extLst>
      <p:ext uri="{BB962C8B-B14F-4D97-AF65-F5344CB8AC3E}">
        <p14:creationId xmlns:p14="http://schemas.microsoft.com/office/powerpoint/2010/main" val="454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6958</TotalTime>
  <Words>417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Courier New</vt:lpstr>
      <vt:lpstr>Gill Sans MT</vt:lpstr>
      <vt:lpstr>Wingdings 2</vt:lpstr>
      <vt:lpstr>Dividend</vt:lpstr>
      <vt:lpstr>Introduction to algorithms </vt:lpstr>
      <vt:lpstr>Two elevators</vt:lpstr>
      <vt:lpstr>answer</vt:lpstr>
      <vt:lpstr>Two elevators – improved scenario</vt:lpstr>
      <vt:lpstr>answer</vt:lpstr>
      <vt:lpstr>More work for you!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147</cp:revision>
  <cp:lastPrinted>2020-03-13T05:36:27Z</cp:lastPrinted>
  <dcterms:created xsi:type="dcterms:W3CDTF">2020-03-10T06:29:02Z</dcterms:created>
  <dcterms:modified xsi:type="dcterms:W3CDTF">2021-10-23T06:04:10Z</dcterms:modified>
</cp:coreProperties>
</file>