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5"/>
  </p:handoutMasterIdLst>
  <p:sldIdLst>
    <p:sldId id="280" r:id="rId2"/>
    <p:sldId id="281" r:id="rId3"/>
    <p:sldId id="282" r:id="rId4"/>
  </p:sldIdLst>
  <p:sldSz cx="12192000" cy="685800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7D292-7978-4EDE-A372-A6ACDFED984F}" type="datetimeFigureOut">
              <a:rPr lang="en-US" smtClean="0"/>
              <a:t>11/6/2021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B3C959-8373-4828-90E6-69ECDFC4FF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183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Z" dirty="0" smtClean="0">
                <a:solidFill>
                  <a:srgbClr val="FFC000"/>
                </a:solidFill>
              </a:rPr>
              <a:t>homework3</a:t>
            </a:r>
            <a:endParaRPr lang="en-US" dirty="0">
              <a:solidFill>
                <a:srgbClr val="FFC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96112" y="2206855"/>
            <a:ext cx="104917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Write a recursive algorithm </a:t>
            </a:r>
            <a:r>
              <a:rPr lang="en-NZ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NZ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x,list</a:t>
            </a:r>
            <a:r>
              <a:rPr lang="en-NZ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dirty="0" smtClean="0">
                <a:latin typeface="+mj-lt"/>
                <a:cs typeface="Courier New" panose="02070309020205020404" pitchFamily="49" charset="0"/>
              </a:rPr>
              <a:t>that takes a list of numbers and returns the number </a:t>
            </a:r>
            <a:r>
              <a:rPr lang="en-NZ" b="1" i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x</a:t>
            </a:r>
            <a:r>
              <a:rPr lang="en-NZ" dirty="0" smtClean="0">
                <a:latin typeface="+mj-lt"/>
                <a:cs typeface="Courier New" panose="02070309020205020404" pitchFamily="49" charset="0"/>
              </a:rPr>
              <a:t> in the list.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292642" y="2664942"/>
            <a:ext cx="45640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NZ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(1,[0,9,8,6,2,3,1,7])= </a:t>
            </a:r>
            <a:r>
              <a:rPr lang="en-NZ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NZ" sz="2000" i="1" dirty="0" smtClean="0">
                <a:solidFill>
                  <a:srgbClr val="00B050"/>
                </a:solidFill>
                <a:latin typeface="+mj-lt"/>
              </a:rPr>
              <a:t> </a:t>
            </a:r>
            <a:endParaRPr lang="en-US" sz="2000" i="1" dirty="0">
              <a:solidFill>
                <a:srgbClr val="00B050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6112" y="3313996"/>
            <a:ext cx="1155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Write a recursive algorithm </a:t>
            </a:r>
            <a:r>
              <a:rPr lang="en-NZ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delX</a:t>
            </a:r>
            <a:r>
              <a:rPr lang="en-NZ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x,list</a:t>
            </a:r>
            <a:r>
              <a:rPr lang="en-NZ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dirty="0" smtClean="0">
                <a:latin typeface="+mj-lt"/>
                <a:cs typeface="Courier New" panose="02070309020205020404" pitchFamily="49" charset="0"/>
              </a:rPr>
              <a:t>that takes a list of numbers and returns a shorter list without the number </a:t>
            </a:r>
            <a:r>
              <a:rPr lang="en-NZ" b="1" i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x</a:t>
            </a:r>
            <a:r>
              <a:rPr lang="en-NZ" dirty="0" smtClean="0">
                <a:latin typeface="+mj-lt"/>
                <a:cs typeface="Courier New" panose="02070309020205020404" pitchFamily="49" charset="0"/>
              </a:rPr>
              <a:t>.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292642" y="3772083"/>
            <a:ext cx="67185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delX</a:t>
            </a:r>
            <a:r>
              <a:rPr lang="en-NZ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(1,[0,9,8,6,2,3,1,7])= </a:t>
            </a:r>
            <a:r>
              <a:rPr lang="en-NZ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[0,9,8,6,2,3,7]</a:t>
            </a:r>
            <a:r>
              <a:rPr lang="en-NZ" sz="2000" i="1" dirty="0" smtClean="0">
                <a:solidFill>
                  <a:srgbClr val="C00000"/>
                </a:solidFill>
                <a:latin typeface="+mj-lt"/>
              </a:rPr>
              <a:t> </a:t>
            </a:r>
            <a:endParaRPr lang="en-US" sz="2000" i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288946" y="3710528"/>
            <a:ext cx="439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800" dirty="0" smtClean="0">
                <a:solidFill>
                  <a:srgbClr val="FF0000"/>
                </a:solidFill>
              </a:rPr>
              <a:t>X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111" y="4260948"/>
            <a:ext cx="115583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dirty="0" smtClean="0"/>
              <a:t>What happens in </a:t>
            </a:r>
            <a:r>
              <a:rPr lang="en-NZ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delX</a:t>
            </a:r>
            <a:r>
              <a:rPr lang="en-NZ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b="1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x,list</a:t>
            </a:r>
            <a:r>
              <a:rPr lang="en-NZ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dirty="0" smtClean="0">
                <a:latin typeface="+mj-lt"/>
                <a:cs typeface="Courier New" panose="02070309020205020404" pitchFamily="49" charset="0"/>
              </a:rPr>
              <a:t>if the number </a:t>
            </a:r>
            <a:r>
              <a:rPr lang="en-NZ" b="1" i="1" dirty="0" smtClean="0">
                <a:solidFill>
                  <a:srgbClr val="0070C0"/>
                </a:solidFill>
                <a:latin typeface="+mj-lt"/>
                <a:cs typeface="Courier New" panose="02070309020205020404" pitchFamily="49" charset="0"/>
              </a:rPr>
              <a:t>x</a:t>
            </a:r>
            <a:r>
              <a:rPr lang="en-NZ" dirty="0">
                <a:latin typeface="+mj-lt"/>
                <a:cs typeface="Courier New" panose="02070309020205020404" pitchFamily="49" charset="0"/>
              </a:rPr>
              <a:t> </a:t>
            </a:r>
            <a:r>
              <a:rPr lang="en-NZ" dirty="0" smtClean="0">
                <a:latin typeface="+mj-lt"/>
                <a:cs typeface="Courier New" panose="02070309020205020404" pitchFamily="49" charset="0"/>
              </a:rPr>
              <a:t>is not in the list. Consider this situation in your algorithm also.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292642" y="4749813"/>
            <a:ext cx="4871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2000" b="1" dirty="0" err="1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delX</a:t>
            </a:r>
            <a:r>
              <a:rPr lang="en-NZ" sz="2000" b="1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(10,[0,9,8,6,2,3,1,7])= </a:t>
            </a:r>
            <a:r>
              <a:rPr lang="en-NZ" sz="2000" b="1" dirty="0" smtClean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??</a:t>
            </a:r>
            <a:r>
              <a:rPr lang="en-NZ" sz="2000" i="1" dirty="0" smtClean="0">
                <a:solidFill>
                  <a:srgbClr val="C00000"/>
                </a:solidFill>
                <a:latin typeface="+mj-lt"/>
              </a:rPr>
              <a:t> </a:t>
            </a:r>
            <a:endParaRPr lang="en-US" sz="2000" i="1" dirty="0">
              <a:solidFill>
                <a:srgbClr val="C00000"/>
              </a:solidFill>
              <a:latin typeface="+mj-lt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50394" y="5368089"/>
            <a:ext cx="1104975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sz="4400" i="1" dirty="0" smtClean="0">
                <a:solidFill>
                  <a:srgbClr val="FF0000"/>
                </a:solidFill>
              </a:rPr>
              <a:t>Trace your algorithms for the examples given above</a:t>
            </a:r>
            <a:endParaRPr lang="en-US" sz="4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52334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9476" y="1933297"/>
            <a:ext cx="41965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Algorithm: </a:t>
            </a:r>
            <a:r>
              <a:rPr lang="en-NZ" dirty="0" err="1" smtClean="0">
                <a:solidFill>
                  <a:srgbClr val="00B0F0"/>
                </a:solidFill>
              </a:rPr>
              <a:t>getX</a:t>
            </a:r>
            <a:r>
              <a:rPr lang="en-NZ" dirty="0" smtClean="0">
                <a:solidFill>
                  <a:srgbClr val="00B0F0"/>
                </a:solidFill>
              </a:rPr>
              <a:t>(</a:t>
            </a:r>
            <a:r>
              <a:rPr lang="en-NZ" dirty="0" err="1" smtClean="0">
                <a:solidFill>
                  <a:srgbClr val="00B0F0"/>
                </a:solidFill>
              </a:rPr>
              <a:t>x,list</a:t>
            </a:r>
            <a:r>
              <a:rPr lang="en-NZ" dirty="0" smtClean="0">
                <a:solidFill>
                  <a:srgbClr val="00B0F0"/>
                </a:solidFill>
              </a:rPr>
              <a:t>)</a:t>
            </a:r>
            <a:endParaRPr lang="en-NZ" dirty="0" smtClean="0">
              <a:solidFill>
                <a:srgbClr val="00B0F0"/>
              </a:solidFill>
            </a:endParaRPr>
          </a:p>
          <a:p>
            <a:r>
              <a:rPr lang="en-NZ" dirty="0" smtClean="0"/>
              <a:t>Requires: </a:t>
            </a:r>
            <a:r>
              <a:rPr lang="en-NZ" dirty="0" smtClean="0">
                <a:solidFill>
                  <a:srgbClr val="00B0F0"/>
                </a:solidFill>
              </a:rPr>
              <a:t>a nonempty list and an element x</a:t>
            </a:r>
            <a:endParaRPr lang="en-NZ" dirty="0" smtClean="0">
              <a:solidFill>
                <a:srgbClr val="00B0F0"/>
              </a:solidFill>
            </a:endParaRPr>
          </a:p>
          <a:p>
            <a:r>
              <a:rPr lang="en-NZ" dirty="0" smtClean="0"/>
              <a:t>Returns: </a:t>
            </a:r>
            <a:r>
              <a:rPr lang="en-NZ" dirty="0" smtClean="0">
                <a:solidFill>
                  <a:srgbClr val="00B0F0"/>
                </a:solidFill>
              </a:rPr>
              <a:t>an element of the list</a:t>
            </a:r>
            <a:endParaRPr lang="en-NZ" dirty="0" smtClean="0">
              <a:solidFill>
                <a:srgbClr val="00B0F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09476" y="2805267"/>
            <a:ext cx="40934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8035" y="2818330"/>
            <a:ext cx="7506615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if</a:t>
            </a:r>
            <a:r>
              <a:rPr lang="en-NZ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NZ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NZ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head(list)</a:t>
            </a:r>
            <a:r>
              <a:rPr lang="en-NZ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r>
              <a:rPr lang="en-NZ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2.</a:t>
            </a:r>
            <a:r>
              <a:rPr lang="en-N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NZ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</a:t>
            </a:r>
            <a:r>
              <a:rPr lang="en-NZ" sz="16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endParaRPr lang="en-NZ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NZ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NZ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NZ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N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NZ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NZ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,tail</a:t>
            </a:r>
            <a:r>
              <a:rPr lang="en-NZ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(list)</a:t>
            </a:r>
            <a:r>
              <a:rPr lang="en-NZ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6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NZ" sz="16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 call</a:t>
            </a:r>
            <a:endParaRPr lang="en-NZ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2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2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54449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09476" y="1933297"/>
            <a:ext cx="671145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Z" dirty="0" smtClean="0"/>
              <a:t>Algorithm: </a:t>
            </a:r>
            <a:r>
              <a:rPr lang="en-NZ" dirty="0" err="1" smtClean="0">
                <a:solidFill>
                  <a:srgbClr val="00B0F0"/>
                </a:solidFill>
              </a:rPr>
              <a:t>del</a:t>
            </a:r>
            <a:r>
              <a:rPr lang="en-NZ" dirty="0" err="1" smtClean="0">
                <a:solidFill>
                  <a:srgbClr val="00B0F0"/>
                </a:solidFill>
              </a:rPr>
              <a:t>X</a:t>
            </a:r>
            <a:r>
              <a:rPr lang="en-NZ" dirty="0" smtClean="0">
                <a:solidFill>
                  <a:srgbClr val="00B0F0"/>
                </a:solidFill>
              </a:rPr>
              <a:t>(</a:t>
            </a:r>
            <a:r>
              <a:rPr lang="en-NZ" dirty="0" err="1" smtClean="0">
                <a:solidFill>
                  <a:srgbClr val="00B0F0"/>
                </a:solidFill>
              </a:rPr>
              <a:t>x,list</a:t>
            </a:r>
            <a:r>
              <a:rPr lang="en-NZ" dirty="0" smtClean="0">
                <a:solidFill>
                  <a:srgbClr val="00B0F0"/>
                </a:solidFill>
              </a:rPr>
              <a:t>)</a:t>
            </a:r>
            <a:endParaRPr lang="en-NZ" dirty="0" smtClean="0">
              <a:solidFill>
                <a:srgbClr val="00B0F0"/>
              </a:solidFill>
            </a:endParaRPr>
          </a:p>
          <a:p>
            <a:r>
              <a:rPr lang="en-NZ" dirty="0" smtClean="0"/>
              <a:t>Requires: </a:t>
            </a:r>
            <a:r>
              <a:rPr lang="en-NZ" dirty="0" smtClean="0">
                <a:solidFill>
                  <a:srgbClr val="00B0F0"/>
                </a:solidFill>
              </a:rPr>
              <a:t>a nonempty list and an element x</a:t>
            </a:r>
            <a:endParaRPr lang="en-NZ" dirty="0" smtClean="0">
              <a:solidFill>
                <a:srgbClr val="00B0F0"/>
              </a:solidFill>
            </a:endParaRPr>
          </a:p>
          <a:p>
            <a:r>
              <a:rPr lang="en-NZ" dirty="0" smtClean="0"/>
              <a:t>Returns: </a:t>
            </a:r>
            <a:r>
              <a:rPr lang="en-NZ" dirty="0" smtClean="0">
                <a:solidFill>
                  <a:srgbClr val="00B0F0"/>
                </a:solidFill>
              </a:rPr>
              <a:t>deletes element x and returns shorter list without element x</a:t>
            </a:r>
            <a:endParaRPr lang="en-NZ" dirty="0" smtClean="0">
              <a:solidFill>
                <a:srgbClr val="00B0F0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>
            <a:off x="409476" y="2805267"/>
            <a:ext cx="4093428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318035" y="2818330"/>
            <a:ext cx="108376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1. if</a:t>
            </a:r>
            <a:r>
              <a:rPr lang="en-NZ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NZ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NZ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head(list)</a:t>
            </a:r>
            <a:r>
              <a:rPr lang="en-NZ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457200" indent="-457200">
              <a:buAutoNum type="arabicPeriod" startAt="2"/>
            </a:pPr>
            <a:r>
              <a:rPr lang="en-NZ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NZ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tail(list) </a:t>
            </a:r>
            <a:r>
              <a:rPr lang="en-NZ" sz="16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</a:t>
            </a:r>
            <a:r>
              <a:rPr lang="en-NZ" sz="16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</a:p>
          <a:p>
            <a:pPr marL="342900" indent="-342900">
              <a:buAutoNum type="arabicPeriod" startAt="2"/>
            </a:pPr>
            <a:r>
              <a:rPr lang="en-NZ" sz="2400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elseif</a:t>
            </a:r>
            <a:r>
              <a:rPr lang="en-NZ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400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NZ" sz="2400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(list)</a:t>
            </a:r>
            <a:r>
              <a:rPr lang="en-NZ" sz="24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then</a:t>
            </a:r>
          </a:p>
          <a:p>
            <a:pPr marL="342900" indent="-342900">
              <a:buFontTx/>
              <a:buAutoNum type="arabicPeriod" startAt="2"/>
            </a:pPr>
            <a:r>
              <a:rPr lang="en-NZ" sz="24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NZ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NZ" sz="2400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1600" i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//base </a:t>
            </a:r>
            <a:r>
              <a:rPr lang="en-NZ" sz="16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case, if x is not in the list</a:t>
            </a:r>
            <a:endParaRPr lang="en-NZ" sz="1600" dirty="0">
              <a:solidFill>
                <a:srgbClr val="00B0F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NZ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endParaRPr lang="en-NZ" sz="2400" dirty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  <a:r>
              <a:rPr lang="en-NZ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NZ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NZ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NZ" sz="2400" dirty="0" smtClean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NZ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NZ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cons(</a:t>
            </a:r>
            <a:r>
              <a:rPr lang="en-NZ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head(list),</a:t>
            </a:r>
            <a:r>
              <a:rPr lang="en-NZ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</a:t>
            </a:r>
            <a:r>
              <a:rPr lang="en-NZ" sz="2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NZ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NZ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NZ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,tail</a:t>
            </a:r>
            <a:r>
              <a:rPr lang="en-NZ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(list)</a:t>
            </a:r>
            <a:r>
              <a:rPr lang="en-NZ" sz="2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2400" b="1" dirty="0" smtClean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NZ" sz="16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NZ" sz="1600" i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recursive call</a:t>
            </a:r>
            <a:endParaRPr lang="en-NZ" sz="16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NZ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  <a:r>
              <a:rPr lang="en-NZ" sz="2400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 </a:t>
            </a:r>
            <a:r>
              <a:rPr lang="en-NZ" sz="2400" dirty="0" err="1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endif</a:t>
            </a:r>
            <a:endParaRPr lang="en-NZ" sz="2400" dirty="0" smtClean="0">
              <a:solidFill>
                <a:srgbClr val="0070C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913162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6701</TotalTime>
  <Words>215</Words>
  <Application>Microsoft Office PowerPoint</Application>
  <PresentationFormat>Widescreen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Calibri</vt:lpstr>
      <vt:lpstr>Courier New</vt:lpstr>
      <vt:lpstr>Gill Sans MT</vt:lpstr>
      <vt:lpstr>Wingdings 2</vt:lpstr>
      <vt:lpstr>Dividend</vt:lpstr>
      <vt:lpstr>homework3</vt:lpstr>
      <vt:lpstr>PowerPoint Presentation</vt:lpstr>
      <vt:lpstr>PowerPoint Presentation</vt:lpstr>
    </vt:vector>
  </TitlesOfParts>
  <Company>The University of Nottingham Ningbo 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LATEX</dc:title>
  <dc:creator>Heather Callaghan</dc:creator>
  <cp:lastModifiedBy>Aidin JALILZADEH</cp:lastModifiedBy>
  <cp:revision>176</cp:revision>
  <cp:lastPrinted>2020-03-13T05:36:27Z</cp:lastPrinted>
  <dcterms:created xsi:type="dcterms:W3CDTF">2020-03-10T06:29:02Z</dcterms:created>
  <dcterms:modified xsi:type="dcterms:W3CDTF">2021-11-06T01:46:31Z</dcterms:modified>
</cp:coreProperties>
</file>