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3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henfei.Zhang@nottingham.edu.cn" TargetMode="External"/><Relationship Id="rId2" Type="http://schemas.openxmlformats.org/officeDocument/2006/relationships/hyperlink" Target="mailto:aidin.jalilzadeh@nottingham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r>
              <a:rPr lang="en-NZ" b="1" i="1" dirty="0" smtClean="0"/>
              <a:t>what is an algorithm?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81051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Lecture 1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23 September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is an algorithm?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841" y="1934901"/>
            <a:ext cx="8319904" cy="44329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7561" y="3461662"/>
            <a:ext cx="418909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Z" sz="8000" dirty="0" smtClean="0"/>
          </a:p>
          <a:p>
            <a:r>
              <a:rPr lang="en-NZ" sz="8000" b="1" dirty="0" smtClean="0">
                <a:solidFill>
                  <a:srgbClr val="7030A0"/>
                </a:solidFill>
              </a:rPr>
              <a:t>Hungry?</a:t>
            </a:r>
            <a:endParaRPr lang="en-US" sz="8000" b="1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961" y="2294713"/>
            <a:ext cx="32367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FFC000"/>
                </a:solidFill>
              </a:rPr>
              <a:t>Recipe</a:t>
            </a:r>
            <a:endParaRPr lang="en-US" sz="80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591" y="583467"/>
            <a:ext cx="32367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i="1" dirty="0" smtClean="0">
                <a:solidFill>
                  <a:srgbClr val="FFC000"/>
                </a:solidFill>
              </a:rPr>
              <a:t>Recipe</a:t>
            </a:r>
            <a:endParaRPr lang="en-US" sz="8000" b="1" i="1" dirty="0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0" t="13108" r="15893" b="5270"/>
          <a:stretch/>
        </p:blipFill>
        <p:spPr>
          <a:xfrm>
            <a:off x="440326" y="1763485"/>
            <a:ext cx="4327606" cy="5107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20" t="46079" r="19322"/>
          <a:stretch/>
        </p:blipFill>
        <p:spPr>
          <a:xfrm>
            <a:off x="4676501" y="2508067"/>
            <a:ext cx="3762103" cy="35035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604" y="3370217"/>
            <a:ext cx="3634151" cy="14845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767932" y="383036"/>
            <a:ext cx="661270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b="1" i="1" dirty="0">
                <a:solidFill>
                  <a:srgbClr val="FFC000"/>
                </a:solidFill>
              </a:rPr>
              <a:t>s</a:t>
            </a:r>
            <a:r>
              <a:rPr lang="en-NZ" sz="9600" b="1" i="1" dirty="0" smtClean="0">
                <a:solidFill>
                  <a:srgbClr val="FFC000"/>
                </a:solidFill>
              </a:rPr>
              <a:t>tep by step</a:t>
            </a:r>
            <a:endParaRPr lang="en-US" sz="9600" b="1" i="1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8434" y="2547255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>
                <a:solidFill>
                  <a:srgbClr val="0070C0"/>
                </a:solidFill>
                <a:latin typeface="Arial Black" panose="020B0A04020102020204" pitchFamily="34" charset="0"/>
              </a:rPr>
              <a:t>1</a:t>
            </a:r>
            <a:endParaRPr lang="en-US" sz="96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64078" y="4763587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2</a:t>
            </a:r>
            <a:endParaRPr lang="en-US" sz="96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65525" y="3322319"/>
            <a:ext cx="10054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dirty="0">
                <a:solidFill>
                  <a:srgbClr val="0070C0"/>
                </a:solidFill>
                <a:latin typeface="Arial Black" panose="020B0A04020102020204" pitchFamily="34" charset="0"/>
              </a:rPr>
              <a:t>3</a:t>
            </a:r>
            <a:endParaRPr lang="en-US" sz="96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9705703" y="2181497"/>
            <a:ext cx="1058091" cy="10058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9701347" y="5090164"/>
            <a:ext cx="1058091" cy="100584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3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1074" y="1801669"/>
            <a:ext cx="11652070" cy="390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600" i="1" dirty="0" smtClean="0"/>
              <a:t>Algorithm is a </a:t>
            </a:r>
            <a:r>
              <a:rPr lang="en-NZ" sz="2600" i="1" dirty="0" smtClean="0">
                <a:solidFill>
                  <a:srgbClr val="FF0000"/>
                </a:solidFill>
              </a:rPr>
              <a:t>step by step </a:t>
            </a:r>
            <a:r>
              <a:rPr lang="en-NZ" sz="2600" i="1" dirty="0" smtClean="0"/>
              <a:t>procedure for solving a specific problem or </a:t>
            </a:r>
            <a:r>
              <a:rPr lang="en-NZ" sz="2600" i="1" dirty="0" smtClean="0">
                <a:solidFill>
                  <a:srgbClr val="FF0000"/>
                </a:solidFill>
              </a:rPr>
              <a:t>accomplishing a task</a:t>
            </a:r>
            <a:r>
              <a:rPr lang="en-NZ" sz="2600" i="1" dirty="0" smtClean="0"/>
              <a:t>.</a:t>
            </a:r>
          </a:p>
          <a:p>
            <a:pPr marL="0" indent="0">
              <a:buNone/>
            </a:pPr>
            <a:endParaRPr lang="en-NZ" sz="2400" dirty="0" smtClean="0"/>
          </a:p>
          <a:p>
            <a:r>
              <a:rPr lang="en-NZ" sz="2400" b="1" dirty="0" smtClean="0"/>
              <a:t>The steps in any algorithm must be: </a:t>
            </a:r>
          </a:p>
          <a:p>
            <a:pPr lvl="1"/>
            <a:r>
              <a:rPr lang="en-NZ" sz="2400" dirty="0" smtClean="0">
                <a:solidFill>
                  <a:srgbClr val="00B050"/>
                </a:solidFill>
              </a:rPr>
              <a:t>Well-defined</a:t>
            </a:r>
            <a:r>
              <a:rPr lang="en-NZ" sz="2400" dirty="0" smtClean="0"/>
              <a:t>: we must know what the task in hand is</a:t>
            </a:r>
          </a:p>
          <a:p>
            <a:pPr lvl="1"/>
            <a:r>
              <a:rPr lang="en-NZ" sz="2400" dirty="0" smtClean="0">
                <a:solidFill>
                  <a:srgbClr val="FF0000"/>
                </a:solidFill>
              </a:rPr>
              <a:t>Finite</a:t>
            </a:r>
            <a:r>
              <a:rPr lang="en-NZ" sz="2400" dirty="0" smtClean="0"/>
              <a:t>: it should stop (halt) when the task is achieved or if there is a logical error</a:t>
            </a:r>
          </a:p>
          <a:p>
            <a:pPr lvl="1"/>
            <a:r>
              <a:rPr lang="en-NZ" sz="2400" dirty="0" smtClean="0">
                <a:solidFill>
                  <a:srgbClr val="7030A0"/>
                </a:solidFill>
              </a:rPr>
              <a:t>Effective</a:t>
            </a:r>
            <a:r>
              <a:rPr lang="en-NZ" sz="2400" dirty="0" smtClean="0"/>
              <a:t>: means the steps will get us to the desired outcome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61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Algorithms are used everyday and everywhere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91644" y="2511354"/>
            <a:ext cx="6408712" cy="331236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812" dirty="0">
                <a:solidFill>
                  <a:srgbClr val="0000CC"/>
                </a:solidFill>
                <a:ea typeface="SimSun" pitchFamily="2" charset="-122"/>
              </a:rPr>
              <a:t>Online shopping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391" dirty="0">
                <a:ea typeface="SimSun" pitchFamily="2" charset="-122"/>
              </a:rPr>
              <a:t>sorting and searching</a:t>
            </a:r>
          </a:p>
          <a:p>
            <a:pPr eaLnBrk="1" hangingPunct="1">
              <a:lnSpc>
                <a:spcPct val="80000"/>
              </a:lnSpc>
            </a:pPr>
            <a:r>
              <a:rPr lang="en-NZ" altLang="zh-CN" sz="2812" dirty="0" smtClean="0">
                <a:solidFill>
                  <a:srgbClr val="0000CC"/>
                </a:solidFill>
                <a:ea typeface="SimSun" pitchFamily="2" charset="-122"/>
              </a:rPr>
              <a:t>Google search engine</a:t>
            </a:r>
            <a:endParaRPr lang="en-US" altLang="zh-CN" sz="2812" dirty="0">
              <a:solidFill>
                <a:srgbClr val="0000CC"/>
              </a:solidFill>
              <a:ea typeface="SimSun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391" dirty="0">
                <a:ea typeface="SimSun" pitchFamily="2" charset="-122"/>
              </a:rPr>
              <a:t>data </a:t>
            </a:r>
            <a:r>
              <a:rPr lang="en-US" altLang="zh-CN" sz="2391" dirty="0" smtClean="0">
                <a:ea typeface="SimSun" pitchFamily="2" charset="-122"/>
              </a:rPr>
              <a:t>mining/sorting</a:t>
            </a:r>
            <a:endParaRPr lang="en-US" altLang="zh-CN" sz="2391" dirty="0">
              <a:ea typeface="SimSun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sz="2812" dirty="0">
                <a:solidFill>
                  <a:srgbClr val="0000CC"/>
                </a:solidFill>
                <a:ea typeface="SimSun" pitchFamily="2" charset="-122"/>
              </a:rPr>
              <a:t>Credit card transaction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391" dirty="0">
                <a:ea typeface="SimSun" pitchFamily="2" charset="-122"/>
              </a:rPr>
              <a:t>Luhn algorithm</a:t>
            </a:r>
          </a:p>
          <a:p>
            <a:pPr eaLnBrk="1" hangingPunct="1">
              <a:lnSpc>
                <a:spcPct val="80000"/>
              </a:lnSpc>
            </a:pPr>
            <a:r>
              <a:rPr lang="en-NZ" altLang="zh-CN" sz="2812" dirty="0" smtClean="0">
                <a:solidFill>
                  <a:srgbClr val="0000CC"/>
                </a:solidFill>
                <a:ea typeface="SimSun" pitchFamily="2" charset="-122"/>
              </a:rPr>
              <a:t>GPS route finding (e.g. Maps)</a:t>
            </a:r>
            <a:endParaRPr lang="en-US" altLang="zh-CN" sz="2812" dirty="0">
              <a:solidFill>
                <a:srgbClr val="0000CC"/>
              </a:solidFill>
              <a:ea typeface="SimSun" pitchFamily="2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NZ" altLang="zh-CN" sz="2391" dirty="0" smtClean="0">
                <a:ea typeface="SimSun" pitchFamily="2" charset="-122"/>
              </a:rPr>
              <a:t>Finding the shortest/quickest route say for taxis</a:t>
            </a:r>
            <a:endParaRPr lang="en-US" altLang="zh-CN" sz="2391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41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Efficiency/performance of an algorithm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6" b="14615"/>
          <a:stretch/>
        </p:blipFill>
        <p:spPr>
          <a:xfrm>
            <a:off x="4088674" y="2939143"/>
            <a:ext cx="8103326" cy="37751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7918" y="2207623"/>
            <a:ext cx="4030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dirty="0" smtClean="0">
                <a:solidFill>
                  <a:srgbClr val="92D050"/>
                </a:solidFill>
              </a:rPr>
              <a:t>Assembly guide</a:t>
            </a:r>
            <a:endParaRPr lang="en-US" sz="4800" dirty="0">
              <a:solidFill>
                <a:srgbClr val="92D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928" y="3226526"/>
            <a:ext cx="4229299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4800" dirty="0" smtClean="0">
                <a:solidFill>
                  <a:srgbClr val="0070C0"/>
                </a:solidFill>
              </a:rPr>
              <a:t>Minimum effort!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9635" y="4306389"/>
            <a:ext cx="3940887" cy="830997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sz="4800" dirty="0" smtClean="0">
                <a:solidFill>
                  <a:srgbClr val="0070C0"/>
                </a:solidFill>
              </a:rPr>
              <a:t>Minimum time!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2491" y="5460269"/>
            <a:ext cx="9754080" cy="110799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6600" dirty="0" smtClean="0">
                <a:solidFill>
                  <a:srgbClr val="C00000"/>
                </a:solidFill>
              </a:rPr>
              <a:t>Algorithm must be efficient!</a:t>
            </a:r>
            <a:endParaRPr lang="en-US" sz="6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6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12 coins problem</a:t>
            </a:r>
            <a:endParaRPr lang="en-US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77" y="2030208"/>
            <a:ext cx="3555184" cy="205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45427" y="1998614"/>
            <a:ext cx="7397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/>
              <a:t>Given 12 identical gold coins, one of them is fake (lighter).</a:t>
            </a:r>
          </a:p>
          <a:p>
            <a:r>
              <a:rPr lang="en-NZ" sz="2400" dirty="0" smtClean="0"/>
              <a:t>Use a balance scale to find the counterfeit coin.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376056" y="3265713"/>
            <a:ext cx="722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dirty="0" smtClean="0">
                <a:solidFill>
                  <a:srgbClr val="0070C0"/>
                </a:solidFill>
              </a:rPr>
              <a:t>Claim: we can determine the fake coin by using the scale only 3 times!</a:t>
            </a:r>
            <a:endParaRPr lang="en-US" b="1" i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9446" y="4127859"/>
            <a:ext cx="6251007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3600" b="1" dirty="0" smtClean="0"/>
              <a:t>Algorithm: </a:t>
            </a:r>
            <a:r>
              <a:rPr lang="en-NZ" sz="3600" b="1" i="1" dirty="0" smtClean="0">
                <a:solidFill>
                  <a:srgbClr val="C00000"/>
                </a:solidFill>
              </a:rPr>
              <a:t>Divide &amp; Conquer</a:t>
            </a:r>
            <a:endParaRPr lang="en-US" sz="3600" b="1" i="1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43" y="5233850"/>
            <a:ext cx="465800" cy="465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08" y="5229494"/>
            <a:ext cx="465800" cy="465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67" y="5734595"/>
            <a:ext cx="465800" cy="4658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36" y="5717176"/>
            <a:ext cx="465800" cy="465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92" y="6209211"/>
            <a:ext cx="465800" cy="465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00" y="6178732"/>
            <a:ext cx="465800" cy="4658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 flipH="1">
            <a:off x="1384662" y="5185955"/>
            <a:ext cx="13063" cy="154130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646" y="5255620"/>
            <a:ext cx="465800" cy="465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211" y="5251264"/>
            <a:ext cx="465800" cy="4658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870" y="5756365"/>
            <a:ext cx="465800" cy="4658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439" y="5738946"/>
            <a:ext cx="465800" cy="465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8095" y="6230981"/>
            <a:ext cx="465800" cy="465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03" y="6200502"/>
            <a:ext cx="465800" cy="4658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289100" y="5229494"/>
            <a:ext cx="936067" cy="14150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12571" y="5956663"/>
            <a:ext cx="10319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123" y="5268683"/>
            <a:ext cx="465800" cy="46580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738" y="5264327"/>
            <a:ext cx="465800" cy="4658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347" y="5769428"/>
            <a:ext cx="465800" cy="4658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966" y="5752009"/>
            <a:ext cx="465800" cy="465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824" y="6244044"/>
            <a:ext cx="465800" cy="4658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130" y="6213565"/>
            <a:ext cx="465800" cy="4658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 flipH="1">
            <a:off x="4567650" y="5168536"/>
            <a:ext cx="13063" cy="154130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4582437" y="5277390"/>
            <a:ext cx="936067" cy="14150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43307" y="5952307"/>
            <a:ext cx="103196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10301" y="535576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0000"/>
                </a:solidFill>
              </a:rPr>
              <a:t>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92882" y="579555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0000"/>
                </a:solidFill>
              </a:rPr>
              <a:t>B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953693" y="622662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0000"/>
                </a:solidFill>
              </a:rPr>
              <a:t>C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350" y="5769429"/>
            <a:ext cx="465800" cy="46580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306" y="5782487"/>
            <a:ext cx="465800" cy="4658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114916" y="579555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0000"/>
                </a:solidFill>
              </a:rPr>
              <a:t>A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37873" y="58086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0000"/>
                </a:solidFill>
              </a:rPr>
              <a:t>B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7711450" y="5151117"/>
            <a:ext cx="13063" cy="154130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67446" y="5440397"/>
            <a:ext cx="6783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600" b="1" dirty="0" smtClean="0">
                <a:solidFill>
                  <a:srgbClr val="FF0000"/>
                </a:solidFill>
              </a:rPr>
              <a:t>=</a:t>
            </a:r>
            <a:endParaRPr lang="en-US" sz="6600" b="1" dirty="0">
              <a:solidFill>
                <a:srgbClr val="FF000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096" y="5782488"/>
            <a:ext cx="465800" cy="4658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9122242" y="5843446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0000"/>
                </a:solidFill>
              </a:rPr>
              <a:t>C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74629" y="5577840"/>
            <a:ext cx="97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>
                <a:solidFill>
                  <a:schemeClr val="bg1">
                    <a:lumMod val="50000"/>
                  </a:schemeClr>
                </a:solidFill>
              </a:rPr>
              <a:t>Fake!!</a:t>
            </a:r>
            <a:endParaRPr lang="en-US" sz="2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93434" y="3971104"/>
            <a:ext cx="4449808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6000" b="1" i="1" dirty="0" smtClean="0">
                <a:solidFill>
                  <a:srgbClr val="FFC000"/>
                </a:solidFill>
              </a:rPr>
              <a:t>Fast scheme!</a:t>
            </a:r>
            <a:endParaRPr lang="en-US" sz="6000" b="1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4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26" grpId="0"/>
      <p:bldP spid="39" grpId="0"/>
      <p:bldP spid="40" grpId="0"/>
      <p:bldP spid="43" grpId="0"/>
      <p:bldP spid="44" grpId="0"/>
      <p:bldP spid="27" grpId="0"/>
      <p:bldP spid="49" grpId="0"/>
      <p:bldP spid="38" grpId="0"/>
      <p:bldP spid="4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Computational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sz="3200" dirty="0" smtClean="0"/>
              <a:t>In this course we will mainly be dealing with computational algorithms.</a:t>
            </a:r>
          </a:p>
          <a:p>
            <a:r>
              <a:rPr lang="en-NZ" sz="3200" dirty="0" smtClean="0"/>
              <a:t>Using efficient algorithms to solve computational problems</a:t>
            </a:r>
          </a:p>
          <a:p>
            <a:r>
              <a:rPr lang="en-NZ" sz="3200" dirty="0" smtClean="0"/>
              <a:t>Examples: finding the square root; finding prime numbers, finding max/min value of a list, …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023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Computational procedures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58983" y="2782384"/>
            <a:ext cx="2312126" cy="14761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b="1" dirty="0" smtClean="0"/>
              <a:t>INPUT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38656" y="4611189"/>
            <a:ext cx="2039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Numerical value</a:t>
            </a:r>
          </a:p>
          <a:p>
            <a:r>
              <a:rPr lang="en-NZ" dirty="0" smtClean="0"/>
              <a:t>String or character</a:t>
            </a:r>
          </a:p>
          <a:p>
            <a:r>
              <a:rPr lang="en-NZ" dirty="0" smtClean="0"/>
              <a:t>Data structure (list)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4219303" y="3298364"/>
            <a:ext cx="1018903" cy="46373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5133701" y="2547250"/>
            <a:ext cx="2717075" cy="1828805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b="1" dirty="0" smtClean="0">
                <a:solidFill>
                  <a:srgbClr val="FF0000"/>
                </a:solidFill>
              </a:rPr>
              <a:t>algorithm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7624362" y="3320134"/>
            <a:ext cx="1018903" cy="46373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9022099" y="2778028"/>
            <a:ext cx="2312126" cy="14761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4400" b="1" dirty="0" smtClean="0"/>
              <a:t>OUT</a:t>
            </a:r>
          </a:p>
          <a:p>
            <a:pPr algn="ctr"/>
            <a:r>
              <a:rPr lang="en-NZ" sz="4400" b="1" dirty="0" smtClean="0"/>
              <a:t>PUT</a:t>
            </a:r>
            <a:endParaRPr lang="en-US" sz="4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254024" y="4593770"/>
            <a:ext cx="2039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Numerical value</a:t>
            </a:r>
          </a:p>
          <a:p>
            <a:r>
              <a:rPr lang="en-NZ" dirty="0" smtClean="0"/>
              <a:t>String or character</a:t>
            </a:r>
          </a:p>
          <a:p>
            <a:r>
              <a:rPr lang="en-NZ" dirty="0" smtClean="0"/>
              <a:t>Data structure (list)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42267" y="2151230"/>
            <a:ext cx="2989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6000" b="1" i="1" dirty="0" smtClean="0">
                <a:solidFill>
                  <a:srgbClr val="FF0000"/>
                </a:solidFill>
              </a:rPr>
              <a:t>function</a:t>
            </a:r>
            <a:endParaRPr lang="en-US" sz="60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67499" y="4537381"/>
                <a:ext cx="3812197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7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499" y="4537381"/>
                <a:ext cx="3812197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595151" y="1737570"/>
                <a:ext cx="776559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7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151" y="1737570"/>
                <a:ext cx="776559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840701" y="1628710"/>
                <a:ext cx="78842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7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7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0701" y="1628710"/>
                <a:ext cx="788421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022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Anatomy of an algorithm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71418" y="2780594"/>
            <a:ext cx="4482264" cy="1020698"/>
          </a:xfrm>
          <a:prstGeom prst="rect">
            <a:avLst/>
          </a:prstGeom>
          <a:solidFill>
            <a:srgbClr val="FFC0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latin typeface="Arial" charset="0"/>
                <a:cs typeface="Arial" charset="0"/>
              </a:rPr>
              <a:t>Algorithm </a:t>
            </a:r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Name (appropriate)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Requires: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INPUT(s)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baseline="0" dirty="0" smtClean="0">
                <a:latin typeface="Arial" charset="0"/>
                <a:cs typeface="Arial" charset="0"/>
              </a:rPr>
              <a:t>Returns:</a:t>
            </a:r>
            <a:r>
              <a:rPr lang="en-GB" b="1" dirty="0" smtClean="0">
                <a:latin typeface="Arial" charset="0"/>
                <a:cs typeface="Arial" charset="0"/>
              </a:rPr>
              <a:t> </a:t>
            </a:r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OUTPUT(S)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7544" y="3219551"/>
            <a:ext cx="936104" cy="345485"/>
          </a:xfrm>
          <a:prstGeom prst="rect">
            <a:avLst/>
          </a:prstGeom>
          <a:solidFill>
            <a:srgbClr val="FFC0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Header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7" name="Straight Arrow Connector 6"/>
          <p:cNvCxnSpPr>
            <a:stCxn id="5" idx="3"/>
          </p:cNvCxnSpPr>
          <p:nvPr/>
        </p:nvCxnSpPr>
        <p:spPr>
          <a:xfrm>
            <a:off x="1403648" y="3392294"/>
            <a:ext cx="667770" cy="1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auto">
          <a:xfrm>
            <a:off x="2071418" y="3801291"/>
            <a:ext cx="3441108" cy="2285999"/>
          </a:xfrm>
          <a:prstGeom prst="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Statement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latin typeface="Arial" charset="0"/>
                <a:cs typeface="Arial" charset="0"/>
              </a:rPr>
              <a:t>Statement 2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latin typeface="Arial" charset="0"/>
                <a:cs typeface="Arial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	return</a:t>
            </a:r>
            <a:r>
              <a:rPr lang="en-GB" b="1" dirty="0" smtClean="0">
                <a:latin typeface="Arial" charset="0"/>
                <a:cs typeface="Arial" charset="0"/>
              </a:rPr>
              <a:t> output(s)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latin typeface="Arial" charset="0"/>
                <a:cs typeface="Arial" charset="0"/>
              </a:rPr>
              <a:t>End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341475" y="3984847"/>
            <a:ext cx="2554330" cy="345485"/>
          </a:xfrm>
          <a:prstGeom prst="rect">
            <a:avLst/>
          </a:prstGeom>
          <a:solidFill>
            <a:srgbClr val="FFC0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Body of the algorithm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5512526" y="4222902"/>
            <a:ext cx="744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 bwMode="auto">
          <a:xfrm>
            <a:off x="6341475" y="4455785"/>
            <a:ext cx="5269333" cy="690972"/>
          </a:xfrm>
          <a:prstGeom prst="rect">
            <a:avLst/>
          </a:prstGeom>
          <a:solidFill>
            <a:srgbClr val="FFC0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The statements are close to everyday language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i.e. not code language like C/C++ or python</a:t>
            </a:r>
            <a:endParaRPr kumimoji="0" lang="en-GB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363245" y="5222136"/>
            <a:ext cx="5269333" cy="690972"/>
          </a:xfrm>
          <a:prstGeom prst="rect">
            <a:avLst/>
          </a:prstGeom>
          <a:solidFill>
            <a:srgbClr val="FFC0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The language of writing an algorithm is often referred to as </a:t>
            </a:r>
            <a:r>
              <a:rPr lang="en-US" b="1" i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pseudo-code</a:t>
            </a:r>
            <a:r>
              <a:rPr lang="en-US" i="1" dirty="0" smtClean="0">
                <a:latin typeface="Arial" charset="0"/>
                <a:cs typeface="Arial" charset="0"/>
              </a:rPr>
              <a:t> </a:t>
            </a:r>
            <a:r>
              <a:rPr lang="en-US" dirty="0" smtClean="0">
                <a:latin typeface="Arial" charset="0"/>
                <a:cs typeface="Arial" charset="0"/>
              </a:rPr>
              <a:t>means a </a:t>
            </a:r>
            <a:r>
              <a:rPr 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fake code</a:t>
            </a:r>
          </a:p>
        </p:txBody>
      </p:sp>
    </p:spTree>
    <p:extLst>
      <p:ext uri="{BB962C8B-B14F-4D97-AF65-F5344CB8AC3E}">
        <p14:creationId xmlns:p14="http://schemas.microsoft.com/office/powerpoint/2010/main" val="380141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 easy algorithm – minimum of two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43225" y="2721504"/>
            <a:ext cx="4482264" cy="1026753"/>
          </a:xfrm>
          <a:prstGeom prst="rect">
            <a:avLst/>
          </a:prstGeom>
          <a:solidFill>
            <a:srgbClr val="FFC0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Algorithm 1: 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min(</a:t>
            </a:r>
            <a:r>
              <a:rPr kumimoji="0" lang="en-GB" sz="1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a,b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Requires: </a:t>
            </a:r>
            <a:r>
              <a:rPr lang="en-GB" b="1" dirty="0" smtClean="0">
                <a:latin typeface="Arial" charset="0"/>
                <a:cs typeface="Arial" charset="0"/>
              </a:rPr>
              <a:t>two numbers a and 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Returns: 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the smallest of a and b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6057" y="2325189"/>
            <a:ext cx="117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/>
              <a:t>Algo</a:t>
            </a:r>
            <a:r>
              <a:rPr lang="en-NZ" dirty="0" smtClean="0"/>
              <a:t> name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984171" y="2509855"/>
            <a:ext cx="391886" cy="211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31428" y="300445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Input values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553944" y="3200400"/>
            <a:ext cx="971545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605450" y="3378925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Output; just one value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1"/>
          </p:cNvCxnSpPr>
          <p:nvPr/>
        </p:nvCxnSpPr>
        <p:spPr>
          <a:xfrm flipH="1" flipV="1">
            <a:off x="5721531" y="3500846"/>
            <a:ext cx="883919" cy="6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2066" y="3905792"/>
            <a:ext cx="6118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i="1" dirty="0" smtClean="0">
                <a:solidFill>
                  <a:srgbClr val="0070C0"/>
                </a:solidFill>
              </a:rPr>
              <a:t>Functional representation:</a:t>
            </a:r>
            <a:endParaRPr lang="en-US" sz="4000" b="1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97573" y="4135417"/>
                <a:ext cx="5149808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6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NZ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NZ" sz="66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NZ" sz="6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NZ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NZ" sz="6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NZ" sz="6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NZ" sz="6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573" y="4135417"/>
                <a:ext cx="514980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9522823" y="3234880"/>
            <a:ext cx="274320" cy="1180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797143" y="3259321"/>
            <a:ext cx="221827" cy="11297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12924" y="2834635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>
                <a:solidFill>
                  <a:srgbClr val="00B050"/>
                </a:solidFill>
              </a:rPr>
              <a:t>Input arguments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504226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min(10,5)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148146" y="5059639"/>
            <a:ext cx="1" cy="2308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325186" y="5290457"/>
            <a:ext cx="8229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5907" y="5364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4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6" grpId="0"/>
      <p:bldP spid="17" grpId="0"/>
      <p:bldP spid="19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Module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861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</a:rPr>
              <a:t>Module Title: </a:t>
            </a:r>
            <a:r>
              <a:rPr lang="en-NZ" sz="2400" u="sng" dirty="0" smtClean="0">
                <a:solidFill>
                  <a:srgbClr val="FF0000"/>
                </a:solidFill>
              </a:rPr>
              <a:t>Introduction to Algorithms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</a:rPr>
              <a:t>Module Code: </a:t>
            </a:r>
            <a:r>
              <a:rPr lang="en-NZ" sz="2400" u="sng" dirty="0" smtClean="0">
                <a:solidFill>
                  <a:srgbClr val="FF0000"/>
                </a:solidFill>
              </a:rPr>
              <a:t>CELEN086 </a:t>
            </a:r>
            <a:endParaRPr lang="en-NZ" sz="2400" u="sng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NZ" sz="2400" dirty="0" smtClean="0">
                <a:solidFill>
                  <a:schemeClr val="tx1"/>
                </a:solidFill>
              </a:rPr>
              <a:t>Credits: </a:t>
            </a:r>
            <a:r>
              <a:rPr lang="en-NZ" sz="2400" dirty="0" smtClean="0">
                <a:solidFill>
                  <a:srgbClr val="FF0000"/>
                </a:solidFill>
              </a:rPr>
              <a:t>10 </a:t>
            </a:r>
            <a:endParaRPr lang="en-NZ" sz="24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NZ" sz="24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19827" y="3786492"/>
            <a:ext cx="919232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b="1" u="sng" dirty="0" smtClean="0"/>
              <a:t>TOPICS: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3200" dirty="0" smtClean="0"/>
              <a:t>Anatomy of an </a:t>
            </a:r>
            <a:r>
              <a:rPr lang="en-NZ" sz="3200" dirty="0" smtClean="0"/>
              <a:t>algorithm, pseudocode</a:t>
            </a:r>
            <a:endParaRPr lang="en-NZ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3200" dirty="0" smtClean="0"/>
              <a:t>Variables, Conditional statements, Boolean </a:t>
            </a:r>
            <a:r>
              <a:rPr lang="en-NZ" sz="3200" dirty="0" smtClean="0"/>
              <a:t>relations </a:t>
            </a:r>
            <a:endParaRPr lang="en-NZ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3200" dirty="0" smtClean="0"/>
              <a:t>Recursive algorithms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NZ" sz="3200" dirty="0" smtClean="0"/>
              <a:t>Data structures: Lists, Trees, Graphs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8196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 easy algorithm – minimum of two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93247" y="2721504"/>
            <a:ext cx="4482264" cy="1026753"/>
          </a:xfrm>
          <a:prstGeom prst="rect">
            <a:avLst/>
          </a:prstGeom>
          <a:solidFill>
            <a:srgbClr val="FFC0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Algorithm 1: 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min(</a:t>
            </a:r>
            <a:r>
              <a:rPr kumimoji="0" lang="en-GB" sz="1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a,b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Requires: </a:t>
            </a:r>
            <a:r>
              <a:rPr lang="en-GB" b="1" dirty="0" smtClean="0">
                <a:latin typeface="Arial" charset="0"/>
                <a:cs typeface="Arial" charset="0"/>
              </a:rPr>
              <a:t>two numbers a and 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Returns: 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the smallest of a and b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93247" y="3748256"/>
            <a:ext cx="4482264" cy="2007089"/>
          </a:xfrm>
          <a:prstGeom prst="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1: if a &lt; b then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latin typeface="Arial" charset="0"/>
                <a:cs typeface="Arial" charset="0"/>
              </a:rPr>
              <a:t>2:	</a:t>
            </a:r>
            <a:r>
              <a:rPr lang="en-GB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return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3: </a:t>
            </a:r>
            <a:r>
              <a:rPr lang="en-GB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endif</a:t>
            </a:r>
            <a:endParaRPr lang="en-GB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4: if b &lt; a then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:	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return 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GB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 </a:t>
            </a:r>
            <a:r>
              <a:rPr lang="en-GB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endif</a:t>
            </a:r>
            <a:endParaRPr lang="en-GB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: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229600" y="2926080"/>
            <a:ext cx="13063" cy="3735977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9360" y="2394930"/>
            <a:ext cx="116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/>
              <a:t>USER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335592" y="2390574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/>
              <a:t>CPU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87306" y="31873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min(10,5)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30937" y="361841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a=10, b=5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stCxn id="12" idx="1"/>
          </p:cNvCxnSpPr>
          <p:nvPr/>
        </p:nvCxnSpPr>
        <p:spPr>
          <a:xfrm flipH="1">
            <a:off x="2403566" y="3803080"/>
            <a:ext cx="6727371" cy="1846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139644" y="409738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 3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268581" y="4297196"/>
            <a:ext cx="6727371" cy="18466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148351" y="456330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 4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2394856" y="4747967"/>
            <a:ext cx="6753495" cy="2998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196247" y="495083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5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2547257" y="5047922"/>
            <a:ext cx="6448695" cy="22667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334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An easy algorithm – minimum of two numbers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93247" y="2721504"/>
            <a:ext cx="4482264" cy="1026753"/>
          </a:xfrm>
          <a:prstGeom prst="rect">
            <a:avLst/>
          </a:prstGeom>
          <a:solidFill>
            <a:srgbClr val="FFC000">
              <a:alpha val="37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Algorithm 1: 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min(</a:t>
            </a:r>
            <a:r>
              <a:rPr kumimoji="0" lang="en-GB" sz="1800" b="1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a,b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Requires: </a:t>
            </a:r>
            <a:r>
              <a:rPr lang="en-GB" b="1" dirty="0" smtClean="0">
                <a:latin typeface="Arial" charset="0"/>
                <a:cs typeface="Arial" charset="0"/>
              </a:rPr>
              <a:t>two numbers a and 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Returns: 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the smallest of a and b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93247" y="3748256"/>
            <a:ext cx="4482264" cy="2007089"/>
          </a:xfrm>
          <a:prstGeom prst="rect">
            <a:avLst/>
          </a:prstGeom>
          <a:solidFill>
            <a:schemeClr val="accent6">
              <a:lumMod val="40000"/>
              <a:lumOff val="60000"/>
              <a:alpha val="3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1: if a &lt; b then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latin typeface="Arial" charset="0"/>
                <a:cs typeface="Arial" charset="0"/>
              </a:rPr>
              <a:t>2:	</a:t>
            </a:r>
            <a:r>
              <a:rPr lang="en-GB" b="1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return 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3: </a:t>
            </a:r>
            <a:r>
              <a:rPr lang="en-GB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endif</a:t>
            </a:r>
            <a:endParaRPr lang="en-GB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4: if b &lt; a then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solidFill>
                  <a:srgbClr val="000000"/>
                </a:solidFill>
                <a:latin typeface="Arial" charset="0"/>
                <a:cs typeface="Arial" charset="0"/>
              </a:rPr>
              <a:t>5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:	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  <a:cs typeface="Arial" charset="0"/>
              </a:rPr>
              <a:t>return b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solidFill>
                  <a:srgbClr val="000000"/>
                </a:solidFill>
                <a:latin typeface="Arial" charset="0"/>
                <a:cs typeface="Arial" charset="0"/>
              </a:rPr>
              <a:t>6</a:t>
            </a:r>
            <a:r>
              <a:rPr lang="en-GB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: </a:t>
            </a:r>
            <a:r>
              <a:rPr lang="en-GB" b="1" dirty="0" err="1" smtClean="0">
                <a:solidFill>
                  <a:srgbClr val="000000"/>
                </a:solidFill>
                <a:latin typeface="Arial" charset="0"/>
                <a:cs typeface="Arial" charset="0"/>
              </a:rPr>
              <a:t>endif</a:t>
            </a:r>
            <a:endParaRPr lang="en-GB" b="1" dirty="0" smtClean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b="1" dirty="0">
                <a:solidFill>
                  <a:srgbClr val="000000"/>
                </a:solidFill>
                <a:latin typeface="Arial" charset="0"/>
                <a:cs typeface="Arial" charset="0"/>
              </a:rPr>
              <a:t>7</a:t>
            </a:r>
            <a:r>
              <a:rPr kumimoji="0" lang="en-GB" sz="18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:</a:t>
            </a:r>
            <a:r>
              <a:rPr kumimoji="0" lang="en-GB" sz="18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END</a:t>
            </a:r>
            <a:endParaRPr kumimoji="0" lang="en-GB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8229600" y="2926080"/>
            <a:ext cx="13063" cy="3735977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9360" y="2394930"/>
            <a:ext cx="1167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/>
              <a:t>USER</a:t>
            </a:r>
            <a:endParaRPr lang="en-US" sz="28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9335592" y="2390574"/>
            <a:ext cx="992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/>
              <a:t>CPU</a:t>
            </a:r>
            <a:endParaRPr lang="en-US" sz="28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087306" y="318733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min(10,5)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30937" y="361841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a=10, b=5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139644" y="409738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 3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148351" y="456330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line 4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96247" y="495083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5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13" y="35748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87540" y="53601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 rot="1497551">
            <a:off x="8596179" y="3169083"/>
            <a:ext cx="2508344" cy="3068192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0441834">
            <a:off x="7680595" y="3890965"/>
            <a:ext cx="435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>
                <a:solidFill>
                  <a:srgbClr val="C00000"/>
                </a:solidFill>
              </a:rPr>
              <a:t>Tracking and Tracing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0441834">
            <a:off x="8870232" y="4552814"/>
            <a:ext cx="22763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>
                <a:solidFill>
                  <a:srgbClr val="C00000"/>
                </a:solidFill>
              </a:rPr>
              <a:t>Algorithm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6273" y="2210870"/>
            <a:ext cx="7440242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00B050"/>
                </a:solidFill>
              </a:rPr>
              <a:t>Tracing</a:t>
            </a:r>
            <a:r>
              <a:rPr lang="en-NZ" sz="5400" dirty="0" smtClean="0"/>
              <a:t> an algorithm </a:t>
            </a:r>
          </a:p>
          <a:p>
            <a:r>
              <a:rPr lang="en-NZ" sz="5400" dirty="0" smtClean="0"/>
              <a:t>with </a:t>
            </a:r>
            <a:r>
              <a:rPr lang="en-NZ" sz="5400" dirty="0" smtClean="0">
                <a:solidFill>
                  <a:srgbClr val="FF0000"/>
                </a:solidFill>
              </a:rPr>
              <a:t>various input values </a:t>
            </a:r>
          </a:p>
          <a:p>
            <a:r>
              <a:rPr lang="en-NZ" sz="5400" dirty="0" smtClean="0"/>
              <a:t>helps the programmer to </a:t>
            </a:r>
          </a:p>
          <a:p>
            <a:r>
              <a:rPr lang="en-NZ" sz="5400" dirty="0" smtClean="0"/>
              <a:t>find </a:t>
            </a:r>
            <a:r>
              <a:rPr lang="en-NZ" sz="5400" dirty="0" smtClean="0">
                <a:solidFill>
                  <a:srgbClr val="0070C0"/>
                </a:solidFill>
              </a:rPr>
              <a:t>errors</a:t>
            </a:r>
            <a:r>
              <a:rPr lang="en-NZ" sz="5400" dirty="0" smtClean="0"/>
              <a:t> and code </a:t>
            </a:r>
            <a:r>
              <a:rPr lang="en-NZ" sz="5400" dirty="0" smtClean="0">
                <a:solidFill>
                  <a:srgbClr val="0070C0"/>
                </a:solidFill>
              </a:rPr>
              <a:t>bugs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7232" y="2363270"/>
            <a:ext cx="7630872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5400" dirty="0" smtClean="0">
                <a:solidFill>
                  <a:srgbClr val="000000"/>
                </a:solidFill>
              </a:rPr>
              <a:t>To be sure that your</a:t>
            </a:r>
          </a:p>
          <a:p>
            <a:r>
              <a:rPr lang="en-NZ" sz="5400" dirty="0">
                <a:solidFill>
                  <a:srgbClr val="000000"/>
                </a:solidFill>
              </a:rPr>
              <a:t>a</a:t>
            </a:r>
            <a:r>
              <a:rPr lang="en-NZ" sz="5400" dirty="0" smtClean="0">
                <a:solidFill>
                  <a:srgbClr val="000000"/>
                </a:solidFill>
              </a:rPr>
              <a:t>lgorithm </a:t>
            </a:r>
            <a:r>
              <a:rPr lang="en-NZ" sz="5400" dirty="0" smtClean="0">
                <a:solidFill>
                  <a:srgbClr val="00B050"/>
                </a:solidFill>
              </a:rPr>
              <a:t>works perfectly</a:t>
            </a:r>
          </a:p>
          <a:p>
            <a:r>
              <a:rPr lang="en-NZ" sz="5400" dirty="0">
                <a:solidFill>
                  <a:srgbClr val="000000"/>
                </a:solidFill>
              </a:rPr>
              <a:t>y</a:t>
            </a:r>
            <a:r>
              <a:rPr lang="en-NZ" sz="5400" dirty="0" smtClean="0">
                <a:solidFill>
                  <a:srgbClr val="000000"/>
                </a:solidFill>
              </a:rPr>
              <a:t>ou </a:t>
            </a:r>
            <a:r>
              <a:rPr lang="en-NZ" sz="5400" u="sng" dirty="0" smtClean="0">
                <a:solidFill>
                  <a:srgbClr val="FF0000"/>
                </a:solidFill>
              </a:rPr>
              <a:t>must trace it </a:t>
            </a:r>
            <a:r>
              <a:rPr lang="en-NZ" sz="5400" dirty="0" smtClean="0">
                <a:solidFill>
                  <a:srgbClr val="000000"/>
                </a:solidFill>
              </a:rPr>
              <a:t>with </a:t>
            </a:r>
          </a:p>
          <a:p>
            <a:r>
              <a:rPr lang="en-NZ" sz="5400" dirty="0">
                <a:solidFill>
                  <a:srgbClr val="000000"/>
                </a:solidFill>
              </a:rPr>
              <a:t>d</a:t>
            </a:r>
            <a:r>
              <a:rPr lang="en-NZ" sz="5400" dirty="0" smtClean="0">
                <a:solidFill>
                  <a:srgbClr val="000000"/>
                </a:solidFill>
              </a:rPr>
              <a:t>ifferent input arguments!!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0422" y="2036695"/>
            <a:ext cx="346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i="1" dirty="0" smtClean="0">
                <a:solidFill>
                  <a:srgbClr val="7030A0"/>
                </a:solidFill>
              </a:rPr>
              <a:t>good coding practice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1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" grpId="0" animBg="1"/>
      <p:bldP spid="5" grpId="0"/>
      <p:bldP spid="21" grpId="0"/>
      <p:bldP spid="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Module staff</a:t>
            </a:r>
            <a:endParaRPr lang="en-US" dirty="0"/>
          </a:p>
        </p:txBody>
      </p:sp>
      <p:sp>
        <p:nvSpPr>
          <p:cNvPr id="4" name="Shape 41"/>
          <p:cNvSpPr>
            <a:spLocks noGrp="1"/>
          </p:cNvSpPr>
          <p:nvPr>
            <p:ph idx="1"/>
          </p:nvPr>
        </p:nvSpPr>
        <p:spPr>
          <a:xfrm>
            <a:off x="1897765" y="2106081"/>
            <a:ext cx="8208912" cy="432048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6000" indent="-212162" defTabSz="282882">
              <a:spcBef>
                <a:spcPts val="0"/>
              </a:spcBef>
              <a:buNone/>
              <a:defRPr sz="1800"/>
            </a:pPr>
            <a:r>
              <a:rPr sz="2800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Module Conveno</a:t>
            </a:r>
            <a:r>
              <a:rPr lang="en-US" sz="2800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r:    </a:t>
            </a:r>
            <a:r>
              <a:rPr lang="en-US" sz="2400" dirty="0" err="1" smtClean="0">
                <a:latin typeface="Helvetica"/>
                <a:ea typeface="Helvetica"/>
                <a:cs typeface="Helvetica"/>
                <a:sym typeface="Helvetica"/>
              </a:rPr>
              <a:t>Dr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 Aidin Jalilzadeh</a:t>
            </a:r>
            <a:endParaRPr lang="en-US" sz="2400" dirty="0">
              <a:latin typeface="Helvetica"/>
              <a:ea typeface="Helvetica"/>
              <a:cs typeface="Helvetica"/>
              <a:sym typeface="Helvetica"/>
            </a:endParaRPr>
          </a:p>
          <a:p>
            <a:pPr marL="36000" indent="-212162" defTabSz="282882">
              <a:spcBef>
                <a:spcPts val="0"/>
              </a:spcBef>
              <a:buNone/>
              <a:defRPr sz="1800"/>
            </a:pPr>
            <a:endParaRPr sz="2400" dirty="0">
              <a:solidFill>
                <a:srgbClr val="0329D6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6000" indent="-212162" defTabSz="282882">
              <a:spcBef>
                <a:spcPts val="0"/>
              </a:spcBef>
              <a:buNone/>
              <a:defRPr sz="1800"/>
            </a:pPr>
            <a:r>
              <a:rPr sz="2800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Lecturer and Seminar</a:t>
            </a:r>
            <a:r>
              <a:rPr lang="en-US" sz="2800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800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Tutor</a:t>
            </a:r>
            <a:endParaRPr sz="2400" dirty="0">
              <a:solidFill>
                <a:srgbClr val="FF26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6000" lvl="8" indent="919367" defTabSz="282882">
              <a:spcBef>
                <a:spcPts val="0"/>
              </a:spcBef>
              <a:buNone/>
              <a:defRPr sz="1800"/>
            </a:pPr>
            <a:r>
              <a:rPr lang="en-US" sz="2400" dirty="0">
                <a:latin typeface="Helvetica"/>
                <a:ea typeface="Helvetica"/>
                <a:cs typeface="Helvetica"/>
                <a:sym typeface="Helvetica"/>
              </a:rPr>
              <a:t>   </a:t>
            </a:r>
            <a:r>
              <a:rPr lang="en-NZ" sz="2400" dirty="0" smtClean="0">
                <a:latin typeface="Helvetica"/>
                <a:ea typeface="Helvetica"/>
                <a:cs typeface="Helvetica"/>
                <a:sym typeface="Helvetica"/>
              </a:rPr>
              <a:t>Aidin Jalilzadeh</a:t>
            </a:r>
            <a:endParaRPr sz="2400" dirty="0">
              <a:latin typeface="Helvetica"/>
              <a:ea typeface="Helvetica"/>
              <a:cs typeface="Helvetica"/>
              <a:sym typeface="Helvetica"/>
            </a:endParaRPr>
          </a:p>
          <a:p>
            <a:pPr marL="36000" lvl="8" indent="1131530" defTabSz="282882">
              <a:spcBef>
                <a:spcPts val="0"/>
              </a:spcBef>
              <a:buNone/>
              <a:defRPr sz="1800"/>
            </a:pPr>
            <a:r>
              <a:rPr sz="2400" dirty="0">
                <a:latin typeface="Helvetica"/>
                <a:ea typeface="Helvetica"/>
                <a:cs typeface="Helvetica"/>
                <a:sym typeface="Helvetica"/>
              </a:rPr>
              <a:t>Email: </a:t>
            </a:r>
            <a:r>
              <a:rPr lang="en-NZ" sz="2400" dirty="0" err="1" smtClean="0">
                <a:latin typeface="Helvetica"/>
                <a:ea typeface="Helvetica"/>
                <a:cs typeface="Helvetica"/>
                <a:sym typeface="Helvetica"/>
                <a:hlinkClick r:id="rId2"/>
              </a:rPr>
              <a:t>aidin.jalilzadeh</a:t>
            </a:r>
            <a:r>
              <a:rPr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  <a:hlinkClick r:id="rId2"/>
              </a:rPr>
              <a:t>@nottingham.edu</a:t>
            </a:r>
            <a:r>
              <a:rPr lang="en-NZ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  <a:hlinkClick r:id="rId2"/>
              </a:rPr>
              <a:t>.</a:t>
            </a:r>
            <a:r>
              <a:rPr lang="en-NZ" sz="2400" dirty="0" err="1" smtClean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  <a:hlinkClick r:id="rId2"/>
              </a:rPr>
              <a:t>cn</a:t>
            </a:r>
            <a:r>
              <a:rPr lang="en-NZ" sz="2400" dirty="0" smtClean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sz="2400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6000" lvl="8" indent="1131530" defTabSz="282882">
              <a:spcBef>
                <a:spcPts val="0"/>
              </a:spcBef>
              <a:buNone/>
              <a:defRPr sz="1800"/>
            </a:pPr>
            <a:r>
              <a:rPr sz="2400" dirty="0">
                <a:latin typeface="Helvetica"/>
                <a:ea typeface="Helvetica"/>
                <a:cs typeface="Helvetica"/>
                <a:sym typeface="Helvetica"/>
              </a:rPr>
              <a:t>Office: </a:t>
            </a:r>
            <a:r>
              <a:rPr lang="en-US" sz="2400" dirty="0">
                <a:latin typeface="Helvetica"/>
                <a:ea typeface="Helvetica"/>
                <a:cs typeface="Helvetica"/>
                <a:sym typeface="Helvetica"/>
              </a:rPr>
              <a:t>TB322</a:t>
            </a:r>
            <a:endParaRPr sz="2400" dirty="0">
              <a:latin typeface="Helvetica"/>
              <a:ea typeface="Helvetica"/>
              <a:cs typeface="Helvetica"/>
              <a:sym typeface="Helvetica"/>
            </a:endParaRPr>
          </a:p>
          <a:p>
            <a:pPr marL="36000" indent="-212162" defTabSz="282882">
              <a:spcBef>
                <a:spcPts val="0"/>
              </a:spcBef>
              <a:buNone/>
              <a:defRPr sz="1800"/>
            </a:pPr>
            <a:endParaRPr sz="2400" b="1" i="1" dirty="0">
              <a:solidFill>
                <a:srgbClr val="CE1C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6000" indent="-212162" defTabSz="282882">
              <a:spcBef>
                <a:spcPts val="0"/>
              </a:spcBef>
              <a:buNone/>
              <a:defRPr sz="1800"/>
            </a:pPr>
            <a:r>
              <a:rPr lang="en-NZ" sz="2800" dirty="0" smtClean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Co-convenor and </a:t>
            </a:r>
            <a:r>
              <a:rPr sz="2800" dirty="0" smtClean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Seminar </a:t>
            </a:r>
            <a:r>
              <a:rPr sz="2800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Tutor</a:t>
            </a:r>
            <a:endParaRPr lang="en-US" sz="2800" dirty="0">
              <a:solidFill>
                <a:srgbClr val="FF26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6000" lvl="8" indent="919367" defTabSz="282882">
              <a:spcBef>
                <a:spcPts val="0"/>
              </a:spcBef>
              <a:buNone/>
              <a:defRPr sz="1800"/>
            </a:pPr>
            <a:r>
              <a:rPr lang="en-US" sz="2400" dirty="0">
                <a:latin typeface="Helvetica"/>
                <a:ea typeface="Helvetica"/>
                <a:cs typeface="Helvetica"/>
                <a:sym typeface="Helvetica"/>
              </a:rPr>
              <a:t>	</a:t>
            </a:r>
            <a:r>
              <a:rPr lang="en-US" sz="2400" dirty="0" smtClean="0">
                <a:latin typeface="Helvetica"/>
                <a:ea typeface="Helvetica"/>
                <a:cs typeface="Helvetica"/>
                <a:sym typeface="Helvetica"/>
              </a:rPr>
              <a:t>Chenfei Zhang</a:t>
            </a:r>
            <a:endParaRPr lang="en-US" sz="2400" dirty="0">
              <a:latin typeface="Helvetica"/>
              <a:ea typeface="Helvetica"/>
              <a:cs typeface="Helvetica"/>
              <a:sym typeface="Helvetica"/>
            </a:endParaRPr>
          </a:p>
          <a:p>
            <a:pPr marL="36000" lvl="8" indent="1131530" defTabSz="282882">
              <a:spcBef>
                <a:spcPts val="0"/>
              </a:spcBef>
              <a:buNone/>
              <a:defRPr sz="1800"/>
            </a:pPr>
            <a:r>
              <a:rPr lang="en-US" sz="2400" dirty="0">
                <a:latin typeface="Helvetica"/>
                <a:ea typeface="Helvetica"/>
                <a:cs typeface="Helvetica"/>
                <a:sym typeface="Helvetica"/>
              </a:rPr>
              <a:t>Email: </a:t>
            </a:r>
            <a:r>
              <a:rPr lang="en-US" sz="2400" dirty="0" smtClean="0">
                <a:solidFill>
                  <a:srgbClr val="0329D6"/>
                </a:solidFill>
                <a:latin typeface="Helvetica"/>
                <a:ea typeface="Helvetica"/>
                <a:cs typeface="Helvetica"/>
                <a:sym typeface="Helvetica"/>
                <a:hlinkClick r:id="rId3"/>
              </a:rPr>
              <a:t>Chenfei.Zhang@nottingham.edu.cn</a:t>
            </a:r>
            <a:r>
              <a:rPr lang="en-US" sz="2400" dirty="0" smtClean="0">
                <a:solidFill>
                  <a:srgbClr val="0329D6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lang="en-US" sz="2400" dirty="0">
              <a:solidFill>
                <a:srgbClr val="0329D6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6000" lvl="8" indent="0" defTabSz="282882">
              <a:spcBef>
                <a:spcPts val="0"/>
              </a:spcBef>
              <a:buNone/>
              <a:defRPr sz="1800"/>
            </a:pPr>
            <a:r>
              <a:rPr lang="en-US" sz="2400" dirty="0">
                <a:latin typeface="Helvetica"/>
                <a:ea typeface="Helvetica"/>
                <a:cs typeface="Helvetica"/>
                <a:sym typeface="Helvetica"/>
              </a:rPr>
              <a:t>				</a:t>
            </a:r>
            <a:r>
              <a:rPr lang="en-IN" sz="2400" dirty="0">
                <a:latin typeface="Helvetica"/>
                <a:ea typeface="Helvetica"/>
                <a:cs typeface="Helvetica"/>
                <a:sym typeface="Helvetica"/>
              </a:rPr>
              <a:t>Office: </a:t>
            </a:r>
            <a:r>
              <a:rPr lang="en-IN" sz="2400" dirty="0" smtClean="0">
                <a:latin typeface="Helvetica"/>
                <a:ea typeface="Helvetica"/>
                <a:cs typeface="Helvetica"/>
                <a:sym typeface="Helvetica"/>
              </a:rPr>
              <a:t>TB312</a:t>
            </a:r>
            <a:endParaRPr lang="en-IN" sz="2400" dirty="0">
              <a:latin typeface="Helvetica"/>
              <a:ea typeface="Helvetica"/>
              <a:cs typeface="Helvetica"/>
              <a:sym typeface="Helvetica"/>
            </a:endParaRPr>
          </a:p>
          <a:p>
            <a:pPr marL="36000" lvl="8" indent="0" defTabSz="282882">
              <a:spcBef>
                <a:spcPts val="0"/>
              </a:spcBef>
              <a:buNone/>
              <a:defRPr sz="1800"/>
            </a:pPr>
            <a:endParaRPr lang="en-US" sz="1800" dirty="0">
              <a:latin typeface="Helvetica"/>
              <a:ea typeface="Helvetica"/>
              <a:cs typeface="Helvetica"/>
              <a:sym typeface="Helvetica"/>
            </a:endParaRPr>
          </a:p>
          <a:p>
            <a:pPr marL="36000" lvl="8" indent="0" defTabSz="282882">
              <a:spcBef>
                <a:spcPts val="0"/>
              </a:spcBef>
              <a:buNone/>
              <a:defRPr sz="1800"/>
            </a:pPr>
            <a:endParaRPr lang="en-US" sz="1800" dirty="0">
              <a:latin typeface="Helvetica"/>
              <a:ea typeface="Helvetica"/>
              <a:cs typeface="Helvetica"/>
              <a:sym typeface="Helvetica"/>
            </a:endParaRPr>
          </a:p>
          <a:p>
            <a:pPr marL="36000" indent="-212162" defTabSz="282882">
              <a:spcBef>
                <a:spcPts val="0"/>
              </a:spcBef>
              <a:buNone/>
              <a:defRPr sz="1800"/>
            </a:pPr>
            <a:r>
              <a:rPr lang="en-US" sz="2400" dirty="0">
                <a:solidFill>
                  <a:srgbClr val="FF2600"/>
                </a:solidFill>
                <a:latin typeface="Helvetica"/>
                <a:ea typeface="Helvetica"/>
                <a:cs typeface="Helvetica"/>
                <a:sym typeface="Helvetica"/>
              </a:rPr>
              <a:t>  </a:t>
            </a:r>
            <a:endParaRPr sz="2400" dirty="0">
              <a:solidFill>
                <a:srgbClr val="FF26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14811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timetable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512202"/>
              </p:ext>
            </p:extLst>
          </p:nvPr>
        </p:nvGraphicFramePr>
        <p:xfrm>
          <a:off x="1892167" y="1935942"/>
          <a:ext cx="8016988" cy="4642635"/>
        </p:xfrm>
        <a:graphic>
          <a:graphicData uri="http://schemas.openxmlformats.org/drawingml/2006/table">
            <a:tbl>
              <a:tblPr/>
              <a:tblGrid>
                <a:gridCol w="200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4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4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852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Activity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5560" marR="35560" marT="35560" marB="35560" anchor="ctr">
                    <a:lnL w="381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Teaching weeks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Session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Room No.</a:t>
                      </a:r>
                      <a:endParaRPr lang="en-US" sz="24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0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Lectures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5560" marR="35560" marT="35560" marB="35560" anchor="ctr">
                    <a:lnL w="381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4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2-13</a:t>
                      </a:r>
                      <a:endParaRPr lang="en-US" sz="2400" dirty="0" smtClean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Thursday</a:t>
                      </a:r>
                      <a:r>
                        <a:rPr lang="en-US" sz="2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/>
                      </a:r>
                      <a:br>
                        <a:rPr lang="en-US" sz="2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</a:br>
                      <a:r>
                        <a:rPr lang="en-US" sz="24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15:00</a:t>
                      </a:r>
                      <a:r>
                        <a:rPr lang="en-US" sz="24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– 16:00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4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Siyuan</a:t>
                      </a:r>
                      <a:r>
                        <a:rPr lang="en-NZ" sz="2400" baseline="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 Auditorium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0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Seminars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5560" marR="35560" marT="35560" marB="35560" anchor="ctr">
                    <a:lnL w="381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24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3-13</a:t>
                      </a:r>
                      <a:endParaRPr lang="en-US" sz="1600" dirty="0" smtClean="0">
                        <a:solidFill>
                          <a:srgbClr val="C0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Check your individual </a:t>
                      </a:r>
                      <a:r>
                        <a:rPr lang="en-US" sz="2400" dirty="0" smtClean="0">
                          <a:effectLst/>
                          <a:latin typeface="Calibri" charset="0"/>
                          <a:ea typeface="Calibri" charset="0"/>
                          <a:cs typeface="Times New Roman" charset="0"/>
                        </a:rPr>
                        <a:t>streams</a:t>
                      </a:r>
                      <a:endParaRPr lang="en-US" sz="24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35560" marR="35560" marT="35560" marB="35560" anchor="ctr">
                    <a:lnL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421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03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Assessment 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671833"/>
              </p:ext>
            </p:extLst>
          </p:nvPr>
        </p:nvGraphicFramePr>
        <p:xfrm>
          <a:off x="1496082" y="2342367"/>
          <a:ext cx="9234671" cy="28481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073370">
                  <a:extLst>
                    <a:ext uri="{9D8B030D-6E8A-4147-A177-3AD203B41FA5}">
                      <a16:colId xmlns:a16="http://schemas.microsoft.com/office/drawing/2014/main" val="1991529465"/>
                    </a:ext>
                  </a:extLst>
                </a:gridCol>
                <a:gridCol w="3161301">
                  <a:extLst>
                    <a:ext uri="{9D8B030D-6E8A-4147-A177-3AD203B41FA5}">
                      <a16:colId xmlns:a16="http://schemas.microsoft.com/office/drawing/2014/main" val="3083463296"/>
                    </a:ext>
                  </a:extLst>
                </a:gridCol>
              </a:tblGrid>
              <a:tr h="681136">
                <a:tc>
                  <a:txBody>
                    <a:bodyPr/>
                    <a:lstStyle/>
                    <a:p>
                      <a:r>
                        <a:rPr lang="en-US" sz="2000" dirty="0"/>
                        <a:t>Assessment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Weighting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90465"/>
                  </a:ext>
                </a:extLst>
              </a:tr>
              <a:tr h="722354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Midterm</a:t>
                      </a:r>
                      <a:r>
                        <a:rPr lang="en-NZ" sz="2000" baseline="0" dirty="0" smtClean="0"/>
                        <a:t> test (10 NOV 2021)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25%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760855"/>
                  </a:ext>
                </a:extLst>
              </a:tr>
              <a:tr h="722354">
                <a:tc>
                  <a:txBody>
                    <a:bodyPr/>
                    <a:lstStyle/>
                    <a:p>
                      <a:r>
                        <a:rPr lang="en-NZ" sz="2000" dirty="0" smtClean="0"/>
                        <a:t>Coursework</a:t>
                      </a:r>
                      <a:r>
                        <a:rPr lang="en-NZ" sz="2000" baseline="0" dirty="0" smtClean="0"/>
                        <a:t> project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25%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633399"/>
                  </a:ext>
                </a:extLst>
              </a:tr>
              <a:tr h="722354">
                <a:tc>
                  <a:txBody>
                    <a:bodyPr/>
                    <a:lstStyle/>
                    <a:p>
                      <a:r>
                        <a:rPr lang="en-US" sz="2000" dirty="0"/>
                        <a:t>Final </a:t>
                      </a:r>
                      <a:r>
                        <a:rPr lang="en-US" sz="2000" dirty="0" smtClean="0"/>
                        <a:t>written</a:t>
                      </a:r>
                      <a:r>
                        <a:rPr lang="en-US" sz="2000" baseline="0" dirty="0" smtClean="0"/>
                        <a:t> exam (2hrs)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50%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45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9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seminars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07178"/>
            <a:ext cx="11029615" cy="4271553"/>
          </a:xfrm>
        </p:spPr>
        <p:txBody>
          <a:bodyPr>
            <a:normAutofit/>
          </a:bodyPr>
          <a:lstStyle/>
          <a:p>
            <a:r>
              <a:rPr lang="en-NZ" sz="3600" dirty="0" smtClean="0"/>
              <a:t>Weekly 1hr sessions where you design and write algorithms </a:t>
            </a:r>
            <a:r>
              <a:rPr lang="en-NZ" sz="3600" b="1" dirty="0" smtClean="0">
                <a:solidFill>
                  <a:srgbClr val="C00000"/>
                </a:solidFill>
              </a:rPr>
              <a:t>– ATTENDANCE COMPULSORY!!</a:t>
            </a:r>
          </a:p>
          <a:p>
            <a:r>
              <a:rPr lang="en-NZ" sz="3600" dirty="0" smtClean="0"/>
              <a:t>Problems will be presented to you in seminar class.</a:t>
            </a:r>
          </a:p>
          <a:p>
            <a:r>
              <a:rPr lang="en-NZ" sz="3600" dirty="0" smtClean="0"/>
              <a:t>Bring pen and paper or anything that you can write on it. </a:t>
            </a:r>
            <a:r>
              <a:rPr lang="en-NZ" sz="3600" b="1" i="1" dirty="0" smtClean="0"/>
              <a:t>Hands on!!</a:t>
            </a:r>
            <a:endParaRPr lang="en-NZ" sz="3600" dirty="0" smtClean="0"/>
          </a:p>
          <a:p>
            <a:pPr marL="0" indent="0">
              <a:buNone/>
            </a:pPr>
            <a:endParaRPr lang="en-NZ" sz="2400" dirty="0" smtClean="0"/>
          </a:p>
        </p:txBody>
      </p:sp>
    </p:spTree>
    <p:extLst>
      <p:ext uri="{BB962C8B-B14F-4D97-AF65-F5344CB8AC3E}">
        <p14:creationId xmlns:p14="http://schemas.microsoft.com/office/powerpoint/2010/main" val="317835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On </a:t>
            </a:r>
            <a:r>
              <a:rPr lang="en-NZ" dirty="0" err="1" smtClean="0"/>
              <a:t>moodle</a:t>
            </a:r>
            <a:endParaRPr lang="en-US" dirty="0"/>
          </a:p>
        </p:txBody>
      </p:sp>
      <p:sp>
        <p:nvSpPr>
          <p:cNvPr id="4" name="Shape 65"/>
          <p:cNvSpPr/>
          <p:nvPr/>
        </p:nvSpPr>
        <p:spPr>
          <a:xfrm>
            <a:off x="538904" y="1864432"/>
            <a:ext cx="8879416" cy="3137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marL="342900" lvl="0" indent="-342900" defTabSz="321457">
              <a:lnSpc>
                <a:spcPct val="150000"/>
              </a:lnSpc>
              <a:spcBef>
                <a:spcPts val="844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800"/>
            </a:pPr>
            <a:r>
              <a:rPr lang="en-NZ" sz="2300" dirty="0" smtClean="0">
                <a:latin typeface="Helvetica"/>
                <a:ea typeface="Helvetica"/>
                <a:cs typeface="Helvetica"/>
              </a:rPr>
              <a:t>Moodle is the virtual tool for communication with the class!</a:t>
            </a:r>
            <a:endParaRPr lang="en-US" sz="2300" dirty="0" smtClean="0">
              <a:latin typeface="Helvetica"/>
              <a:ea typeface="Helvetica"/>
              <a:cs typeface="Helvetica"/>
            </a:endParaRPr>
          </a:p>
          <a:p>
            <a:pPr marL="342900" lvl="0" indent="-342900" defTabSz="321457">
              <a:lnSpc>
                <a:spcPct val="150000"/>
              </a:lnSpc>
              <a:spcBef>
                <a:spcPts val="844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800"/>
            </a:pPr>
            <a:r>
              <a:rPr lang="en-US" sz="2300" dirty="0" smtClean="0">
                <a:latin typeface="Helvetica"/>
                <a:ea typeface="Helvetica"/>
                <a:cs typeface="Helvetica"/>
              </a:rPr>
              <a:t>Log </a:t>
            </a:r>
            <a:r>
              <a:rPr lang="en-US" sz="2300" dirty="0">
                <a:latin typeface="Helvetica"/>
                <a:ea typeface="Helvetica"/>
                <a:cs typeface="Helvetica"/>
              </a:rPr>
              <a:t>in using your University username and </a:t>
            </a:r>
            <a:r>
              <a:rPr lang="en-US" sz="2300" dirty="0" smtClean="0">
                <a:latin typeface="Helvetica"/>
                <a:ea typeface="Helvetica"/>
                <a:cs typeface="Helvetica"/>
              </a:rPr>
              <a:t>password – </a:t>
            </a:r>
            <a:r>
              <a:rPr lang="en-US" sz="2300" b="1" dirty="0" smtClean="0">
                <a:solidFill>
                  <a:srgbClr val="0070C0"/>
                </a:solidFill>
                <a:latin typeface="Helvetica"/>
                <a:ea typeface="Helvetica"/>
                <a:cs typeface="Helvetica"/>
              </a:rPr>
              <a:t>ENROL!</a:t>
            </a:r>
            <a:endParaRPr lang="en-US" sz="2300" b="1" dirty="0">
              <a:solidFill>
                <a:srgbClr val="0070C0"/>
              </a:solidFill>
              <a:latin typeface="Helvetica"/>
              <a:ea typeface="Helvetica"/>
              <a:cs typeface="Helvetica"/>
            </a:endParaRPr>
          </a:p>
          <a:p>
            <a:pPr marL="342900" indent="-342900" defTabSz="321457">
              <a:lnSpc>
                <a:spcPct val="150000"/>
              </a:lnSpc>
              <a:spcBef>
                <a:spcPts val="844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800"/>
            </a:pPr>
            <a:r>
              <a:rPr sz="2300" dirty="0">
                <a:latin typeface="Helvetica"/>
                <a:ea typeface="Helvetica"/>
                <a:cs typeface="Helvetica"/>
                <a:sym typeface="Helvetica"/>
              </a:rPr>
              <a:t>Course announcements</a:t>
            </a:r>
          </a:p>
          <a:p>
            <a:pPr marL="342900" indent="-342900" defTabSz="321457">
              <a:lnSpc>
                <a:spcPct val="150000"/>
              </a:lnSpc>
              <a:spcBef>
                <a:spcPts val="844"/>
              </a:spcBef>
              <a:buClr>
                <a:schemeClr val="tx1"/>
              </a:buClr>
              <a:buSzPct val="75000"/>
              <a:buFont typeface="Arial" charset="0"/>
              <a:buChar char="•"/>
              <a:defRPr sz="1800"/>
            </a:pPr>
            <a:r>
              <a:rPr sz="2300" dirty="0">
                <a:latin typeface="Helvetica"/>
                <a:ea typeface="Helvetica"/>
                <a:cs typeface="Helvetica"/>
                <a:sym typeface="Helvetica"/>
              </a:rPr>
              <a:t>Lecture </a:t>
            </a:r>
            <a:r>
              <a:rPr sz="2300" dirty="0" smtClean="0">
                <a:latin typeface="Helvetica"/>
                <a:ea typeface="Helvetica"/>
                <a:cs typeface="Helvetica"/>
                <a:sym typeface="Helvetica"/>
              </a:rPr>
              <a:t>slides</a:t>
            </a:r>
            <a:r>
              <a:rPr lang="en-NZ" sz="2300" dirty="0" smtClean="0">
                <a:latin typeface="Helvetica"/>
                <a:ea typeface="Helvetica"/>
                <a:cs typeface="Helvetica"/>
                <a:sym typeface="Helvetica"/>
              </a:rPr>
              <a:t>/Videos</a:t>
            </a:r>
            <a:endParaRPr sz="2300" dirty="0">
              <a:latin typeface="Helvetica"/>
              <a:ea typeface="Helvetica"/>
              <a:cs typeface="Helvetica"/>
              <a:sym typeface="Helvetica"/>
            </a:endParaRPr>
          </a:p>
          <a:p>
            <a:pPr defTabSz="321457">
              <a:lnSpc>
                <a:spcPct val="150000"/>
              </a:lnSpc>
              <a:spcBef>
                <a:spcPts val="844"/>
              </a:spcBef>
              <a:buClr>
                <a:schemeClr val="tx1"/>
              </a:buClr>
              <a:buSzPct val="75000"/>
              <a:defRPr sz="1800"/>
            </a:pPr>
            <a:r>
              <a:rPr sz="2300" dirty="0" smtClean="0">
                <a:latin typeface="Helvetica"/>
                <a:ea typeface="Helvetica"/>
                <a:cs typeface="Helvetica"/>
                <a:sym typeface="Helvetica"/>
              </a:rPr>
              <a:t> </a:t>
            </a:r>
            <a:endParaRPr sz="2300" dirty="0"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564" y="3278780"/>
            <a:ext cx="6573958" cy="3503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965363">
            <a:off x="132142" y="3894700"/>
            <a:ext cx="11797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>
                <a:solidFill>
                  <a:srgbClr val="FF0000"/>
                </a:solidFill>
              </a:rPr>
              <a:t>You must check Moodle for updates at least once a day!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83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Recommended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2" y="2782389"/>
            <a:ext cx="4624251" cy="190717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NZ" sz="3600" dirty="0" smtClean="0"/>
          </a:p>
          <a:p>
            <a:pPr marL="0" indent="0">
              <a:buNone/>
            </a:pPr>
            <a:r>
              <a:rPr lang="en-NZ" sz="3600" dirty="0" smtClean="0"/>
              <a:t>Introduction to </a:t>
            </a:r>
            <a:r>
              <a:rPr lang="en-NZ" sz="3600" dirty="0" err="1" smtClean="0"/>
              <a:t>Algortihms</a:t>
            </a:r>
            <a:r>
              <a:rPr lang="en-NZ" sz="3600" dirty="0" smtClean="0"/>
              <a:t> by: </a:t>
            </a:r>
          </a:p>
          <a:p>
            <a:pPr marL="0" indent="0">
              <a:buNone/>
            </a:pPr>
            <a:r>
              <a:rPr lang="en-NZ" sz="3600" dirty="0" smtClean="0"/>
              <a:t>THOMAS H CORMEN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sz="3600" dirty="0" smtClean="0"/>
              <a:t>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25" y="1953868"/>
            <a:ext cx="4245991" cy="47704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64330" y="4389118"/>
            <a:ext cx="55050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>
                <a:solidFill>
                  <a:srgbClr val="FF0000"/>
                </a:solidFill>
              </a:rPr>
              <a:t>Some reading material </a:t>
            </a:r>
          </a:p>
          <a:p>
            <a:r>
              <a:rPr lang="en-NZ" sz="4000" dirty="0" smtClean="0">
                <a:solidFill>
                  <a:srgbClr val="FF0000"/>
                </a:solidFill>
              </a:rPr>
              <a:t>will be posted on Moodle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7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Plagiarism &amp; collusion!!</a:t>
            </a:r>
            <a:endParaRPr lang="en-US" dirty="0"/>
          </a:p>
        </p:txBody>
      </p:sp>
      <p:sp>
        <p:nvSpPr>
          <p:cNvPr id="4" name="Shape 50"/>
          <p:cNvSpPr>
            <a:spLocks noGrp="1"/>
          </p:cNvSpPr>
          <p:nvPr>
            <p:ph idx="1"/>
          </p:nvPr>
        </p:nvSpPr>
        <p:spPr>
          <a:xfrm>
            <a:off x="440213" y="1867989"/>
            <a:ext cx="11277169" cy="48201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01902" lvl="1" indent="-301902" algn="just" defTabSz="157513">
              <a:lnSpc>
                <a:spcPct val="120000"/>
              </a:lnSpc>
              <a:spcBef>
                <a:spcPts val="352"/>
              </a:spcBef>
              <a:buSzPct val="150000"/>
              <a:tabLst>
                <a:tab pos="44647" algn="l"/>
                <a:tab pos="151799" algn="l"/>
              </a:tabLst>
              <a:defRPr sz="1800"/>
            </a:pPr>
            <a:r>
              <a:rPr sz="1860" dirty="0">
                <a:latin typeface="Helvetica"/>
                <a:ea typeface="Helvetica"/>
                <a:cs typeface="Helvetica"/>
                <a:sym typeface="Helvetica"/>
              </a:rPr>
              <a:t>The use of other people’s work and the intentional submission of it as though it was one’s own is regarded as plagiarism.</a:t>
            </a:r>
          </a:p>
          <a:p>
            <a:pPr marL="301902" lvl="1" indent="-301902" algn="just" defTabSz="157513">
              <a:lnSpc>
                <a:spcPct val="120000"/>
              </a:lnSpc>
              <a:spcBef>
                <a:spcPts val="352"/>
              </a:spcBef>
              <a:buSzPct val="150000"/>
              <a:tabLst>
                <a:tab pos="44647" algn="l"/>
                <a:tab pos="151799" algn="l"/>
              </a:tabLst>
              <a:defRPr sz="1800"/>
            </a:pPr>
            <a:r>
              <a:rPr sz="1860" dirty="0">
                <a:latin typeface="Helvetica"/>
                <a:ea typeface="Helvetica"/>
                <a:cs typeface="Helvetica"/>
                <a:sym typeface="Helvetica"/>
              </a:rPr>
              <a:t>It is a serious academic offence and could result in termination of your University degree course.</a:t>
            </a:r>
          </a:p>
          <a:p>
            <a:pPr marL="301902" lvl="1" indent="-301902" algn="just" defTabSz="157513">
              <a:lnSpc>
                <a:spcPct val="120000"/>
              </a:lnSpc>
              <a:spcBef>
                <a:spcPts val="352"/>
              </a:spcBef>
              <a:buSzPct val="150000"/>
              <a:tabLst>
                <a:tab pos="44647" algn="l"/>
                <a:tab pos="151799" algn="l"/>
              </a:tabLst>
              <a:defRPr sz="1800"/>
            </a:pPr>
            <a:r>
              <a:rPr sz="1860" dirty="0">
                <a:latin typeface="Helvetica"/>
                <a:ea typeface="Helvetica"/>
                <a:cs typeface="Helvetica"/>
                <a:sym typeface="Helvetica"/>
              </a:rPr>
              <a:t>Copying another student’s work is not only plagiarism, but it is educationally misguided.</a:t>
            </a:r>
          </a:p>
          <a:p>
            <a:pPr marL="301902" lvl="1" indent="-301902" algn="just" defTabSz="157513">
              <a:lnSpc>
                <a:spcPct val="120000"/>
              </a:lnSpc>
              <a:spcBef>
                <a:spcPts val="352"/>
              </a:spcBef>
              <a:buSzPct val="150000"/>
              <a:tabLst>
                <a:tab pos="44647" algn="l"/>
                <a:tab pos="151799" algn="l"/>
              </a:tabLst>
              <a:defRPr sz="1800"/>
            </a:pPr>
            <a:r>
              <a:rPr sz="1860" dirty="0">
                <a:latin typeface="Helvetica"/>
                <a:ea typeface="Helvetica"/>
                <a:cs typeface="Helvetica"/>
                <a:sym typeface="Helvetica"/>
              </a:rPr>
              <a:t>The penalties and procedures associated with plagiarism are provided in a separate document (Student’s Handbook). </a:t>
            </a:r>
          </a:p>
          <a:p>
            <a:pPr marL="301902" lvl="1" indent="-301902" algn="just" defTabSz="157513">
              <a:lnSpc>
                <a:spcPct val="120000"/>
              </a:lnSpc>
              <a:spcBef>
                <a:spcPts val="352"/>
              </a:spcBef>
              <a:buSzPct val="150000"/>
              <a:tabLst>
                <a:tab pos="44647" algn="l"/>
                <a:tab pos="151799" algn="l"/>
              </a:tabLst>
              <a:defRPr sz="1800"/>
            </a:pPr>
            <a:r>
              <a:rPr sz="1860" dirty="0">
                <a:latin typeface="Helvetica"/>
                <a:ea typeface="Helvetica"/>
                <a:cs typeface="Helvetica"/>
                <a:sym typeface="Helvetica"/>
              </a:rPr>
              <a:t>Discussion and working with colleagues and friends is often a productive way of studying and learning. However, Computer Science is a practical subject and to become proficient at it, you must work at the lectures, </a:t>
            </a:r>
            <a:r>
              <a:rPr lang="en-US" sz="1860" dirty="0">
                <a:latin typeface="Helvetica"/>
                <a:ea typeface="Helvetica"/>
                <a:cs typeface="Helvetica"/>
                <a:sym typeface="Helvetica"/>
              </a:rPr>
              <a:t>Seminar work</a:t>
            </a:r>
            <a:r>
              <a:rPr sz="1860" dirty="0">
                <a:latin typeface="Helvetica"/>
                <a:ea typeface="Helvetica"/>
                <a:cs typeface="Helvetica"/>
                <a:sym typeface="Helvetica"/>
              </a:rPr>
              <a:t> sheets, and coursework.</a:t>
            </a:r>
          </a:p>
          <a:p>
            <a:pPr marL="301902" lvl="1" indent="-301902" algn="just" defTabSz="157513">
              <a:lnSpc>
                <a:spcPct val="120000"/>
              </a:lnSpc>
              <a:spcBef>
                <a:spcPts val="352"/>
              </a:spcBef>
              <a:buSzPct val="150000"/>
              <a:tabLst>
                <a:tab pos="44647" algn="l"/>
                <a:tab pos="151799" algn="l"/>
              </a:tabLst>
              <a:defRPr sz="1800"/>
            </a:pPr>
            <a:r>
              <a:rPr sz="1860" dirty="0">
                <a:latin typeface="Helvetica"/>
                <a:ea typeface="Helvetica"/>
                <a:cs typeface="Helvetica"/>
                <a:sym typeface="Helvetica"/>
              </a:rPr>
              <a:t>Remember, you will be assessed (especially in examinations) on your ability and on what you understand.</a:t>
            </a:r>
          </a:p>
        </p:txBody>
      </p:sp>
    </p:spTree>
    <p:extLst>
      <p:ext uri="{BB962C8B-B14F-4D97-AF65-F5344CB8AC3E}">
        <p14:creationId xmlns:p14="http://schemas.microsoft.com/office/powerpoint/2010/main" val="126454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5722</TotalTime>
  <Words>984</Words>
  <Application>Microsoft Office PowerPoint</Application>
  <PresentationFormat>Widescreen</PresentationFormat>
  <Paragraphs>214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SimSun</vt:lpstr>
      <vt:lpstr>Arial</vt:lpstr>
      <vt:lpstr>Arial Black</vt:lpstr>
      <vt:lpstr>Calibri</vt:lpstr>
      <vt:lpstr>Cambria Math</vt:lpstr>
      <vt:lpstr>Courier New</vt:lpstr>
      <vt:lpstr>Gill Sans MT</vt:lpstr>
      <vt:lpstr>Helvetica</vt:lpstr>
      <vt:lpstr>Times New Roman</vt:lpstr>
      <vt:lpstr>Wingdings</vt:lpstr>
      <vt:lpstr>Wingdings 2</vt:lpstr>
      <vt:lpstr>Dividend</vt:lpstr>
      <vt:lpstr>Introduction to algorithms what is an algorithm?</vt:lpstr>
      <vt:lpstr>Module information</vt:lpstr>
      <vt:lpstr>Module staff</vt:lpstr>
      <vt:lpstr>timetable</vt:lpstr>
      <vt:lpstr>Assessment </vt:lpstr>
      <vt:lpstr>seminars</vt:lpstr>
      <vt:lpstr>On moodle</vt:lpstr>
      <vt:lpstr>Recommended reference </vt:lpstr>
      <vt:lpstr>Plagiarism &amp; collusion!!</vt:lpstr>
      <vt:lpstr>What is an algorithm?</vt:lpstr>
      <vt:lpstr>PowerPoint Presentation</vt:lpstr>
      <vt:lpstr>algorithm</vt:lpstr>
      <vt:lpstr>Algorithms are used everyday and everywhere</vt:lpstr>
      <vt:lpstr>Efficiency/performance of an algorithm</vt:lpstr>
      <vt:lpstr>12 coins problem</vt:lpstr>
      <vt:lpstr>Computational algorithms</vt:lpstr>
      <vt:lpstr>Computational procedures</vt:lpstr>
      <vt:lpstr>Anatomy of an algorithm</vt:lpstr>
      <vt:lpstr>An easy algorithm – minimum of two numbers</vt:lpstr>
      <vt:lpstr>An easy algorithm – minimum of two numbers</vt:lpstr>
      <vt:lpstr>An easy algorithm – minimum of two numbers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98</cp:revision>
  <cp:lastPrinted>2020-03-13T05:36:27Z</cp:lastPrinted>
  <dcterms:created xsi:type="dcterms:W3CDTF">2020-03-10T06:29:02Z</dcterms:created>
  <dcterms:modified xsi:type="dcterms:W3CDTF">2021-09-23T06:37:12Z</dcterms:modified>
</cp:coreProperties>
</file>