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56" r:id="rId2"/>
    <p:sldId id="276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00"/>
    <a:srgbClr val="0000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b="1" i="1" dirty="0" smtClean="0"/>
              <a:t>computational algorithms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333300"/>
            <a:ext cx="10993546" cy="11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II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30 September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Boolean values for </a:t>
            </a:r>
            <a:r>
              <a:rPr lang="en-NZ" dirty="0" smtClean="0">
                <a:solidFill>
                  <a:srgbClr val="FFFF00"/>
                </a:solidFill>
              </a:rPr>
              <a:t>AND(P,Q)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063" y="2155367"/>
            <a:ext cx="3823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The statement </a:t>
            </a:r>
            <a:r>
              <a:rPr lang="en-NZ" sz="2400" b="1" dirty="0" smtClean="0"/>
              <a:t>AND(P,Q),</a:t>
            </a:r>
            <a:r>
              <a:rPr lang="en-NZ" sz="2400" dirty="0" smtClean="0"/>
              <a:t> </a:t>
            </a:r>
          </a:p>
          <a:p>
            <a:r>
              <a:rPr lang="en-NZ" sz="2400" dirty="0" smtClean="0"/>
              <a:t>is </a:t>
            </a:r>
            <a:r>
              <a:rPr lang="en-NZ" sz="2400" u="sng" dirty="0" smtClean="0"/>
              <a:t>TRUE</a:t>
            </a:r>
            <a:r>
              <a:rPr lang="en-NZ" sz="2400" dirty="0" smtClean="0"/>
              <a:t> only when </a:t>
            </a:r>
            <a:r>
              <a:rPr lang="en-NZ" sz="2400" b="1" i="1" dirty="0" smtClean="0">
                <a:solidFill>
                  <a:srgbClr val="FF0000"/>
                </a:solidFill>
              </a:rPr>
              <a:t>both</a:t>
            </a:r>
          </a:p>
          <a:p>
            <a:r>
              <a:rPr lang="en-NZ" sz="2400" dirty="0" smtClean="0"/>
              <a:t>Boolean variables are TRUE, </a:t>
            </a:r>
          </a:p>
          <a:p>
            <a:r>
              <a:rPr lang="en-NZ" sz="2400" dirty="0"/>
              <a:t>o</a:t>
            </a:r>
            <a:r>
              <a:rPr lang="en-NZ" sz="2400" dirty="0" smtClean="0"/>
              <a:t>therwise FALSE.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90456" y="3019626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/>
              <a:t>P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019625"/>
            <a:ext cx="5886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/>
              <a:t>Q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63150" y="3019625"/>
            <a:ext cx="240527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/>
              <a:t>AND(P,Q)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03518" y="3799043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6802" y="3799042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3991" y="3799042"/>
            <a:ext cx="46358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3518" y="4578466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6802" y="4578465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3991" y="4578465"/>
            <a:ext cx="46358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3518" y="5331758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6802" y="5331757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3991" y="5331757"/>
            <a:ext cx="46358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0456" y="6093755"/>
            <a:ext cx="627017" cy="646331"/>
          </a:xfrm>
          <a:prstGeom prst="rect">
            <a:avLst/>
          </a:prstGeom>
          <a:solidFill>
            <a:srgbClr val="CC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3740" y="6093754"/>
            <a:ext cx="627017" cy="646331"/>
          </a:xfrm>
          <a:prstGeom prst="rect">
            <a:avLst/>
          </a:prstGeom>
          <a:solidFill>
            <a:srgbClr val="CC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21730" y="6093754"/>
            <a:ext cx="461986" cy="646331"/>
          </a:xfrm>
          <a:prstGeom prst="rect">
            <a:avLst/>
          </a:prstGeom>
          <a:solidFill>
            <a:srgbClr val="CC009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9880" y="2080770"/>
            <a:ext cx="517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2060"/>
                </a:solidFill>
              </a:rPr>
              <a:t>TRUTH TABLE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5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Boolean values for </a:t>
            </a:r>
            <a:r>
              <a:rPr lang="en-NZ" dirty="0" smtClean="0">
                <a:solidFill>
                  <a:srgbClr val="FFFF00"/>
                </a:solidFill>
              </a:rPr>
              <a:t>OR(P,Q)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063" y="2155367"/>
            <a:ext cx="4030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The statement </a:t>
            </a:r>
            <a:r>
              <a:rPr lang="en-NZ" sz="2400" b="1" dirty="0" smtClean="0"/>
              <a:t>OR(P,Q),</a:t>
            </a:r>
            <a:r>
              <a:rPr lang="en-NZ" sz="2400" dirty="0" smtClean="0"/>
              <a:t> </a:t>
            </a:r>
          </a:p>
          <a:p>
            <a:r>
              <a:rPr lang="en-NZ" sz="2400" dirty="0" smtClean="0"/>
              <a:t>is </a:t>
            </a:r>
            <a:r>
              <a:rPr lang="en-NZ" sz="2400" u="sng" dirty="0" smtClean="0"/>
              <a:t>TRUE</a:t>
            </a:r>
            <a:r>
              <a:rPr lang="en-NZ" sz="2400" dirty="0" smtClean="0"/>
              <a:t> when </a:t>
            </a:r>
            <a:r>
              <a:rPr lang="en-NZ" sz="2400" b="1" i="1" dirty="0" smtClean="0">
                <a:solidFill>
                  <a:srgbClr val="FF0000"/>
                </a:solidFill>
              </a:rPr>
              <a:t>at least one of </a:t>
            </a:r>
          </a:p>
          <a:p>
            <a:r>
              <a:rPr lang="en-NZ" sz="2400" dirty="0" smtClean="0"/>
              <a:t>Boolean variables is TRUE, </a:t>
            </a:r>
          </a:p>
          <a:p>
            <a:r>
              <a:rPr lang="en-NZ" sz="2400" dirty="0"/>
              <a:t>o</a:t>
            </a:r>
            <a:r>
              <a:rPr lang="en-NZ" sz="2400" dirty="0" smtClean="0"/>
              <a:t>therwise FALSE.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90456" y="3019626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/>
              <a:t>P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019625"/>
            <a:ext cx="5886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/>
              <a:t>Q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65129" y="3019625"/>
            <a:ext cx="20013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/>
              <a:t>OR(P,Q)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03518" y="3799043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6802" y="3799042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4792" y="3799042"/>
            <a:ext cx="46198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3518" y="4578466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6802" y="4578465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4792" y="4578465"/>
            <a:ext cx="46198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3518" y="5331758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6802" y="5331757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4792" y="5331757"/>
            <a:ext cx="46198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0456" y="6093755"/>
            <a:ext cx="627017" cy="646331"/>
          </a:xfrm>
          <a:prstGeom prst="rect">
            <a:avLst/>
          </a:prstGeom>
          <a:solidFill>
            <a:srgbClr val="CC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3740" y="6093754"/>
            <a:ext cx="627017" cy="646331"/>
          </a:xfrm>
          <a:prstGeom prst="rect">
            <a:avLst/>
          </a:prstGeom>
          <a:solidFill>
            <a:srgbClr val="CC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21730" y="6093754"/>
            <a:ext cx="461986" cy="646331"/>
          </a:xfrm>
          <a:prstGeom prst="rect">
            <a:avLst/>
          </a:prstGeom>
          <a:solidFill>
            <a:srgbClr val="CC009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9880" y="2080770"/>
            <a:ext cx="517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2060"/>
                </a:solidFill>
              </a:rPr>
              <a:t>TRUTH TABLE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Conditional blocks: </a:t>
            </a:r>
            <a:r>
              <a:rPr lang="en-NZ" dirty="0" smtClean="0">
                <a:solidFill>
                  <a:srgbClr val="FFFF00"/>
                </a:solidFill>
              </a:rPr>
              <a:t>if-then-else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101731" y="2913010"/>
            <a:ext cx="3553097" cy="1201783"/>
          </a:xfrm>
          <a:prstGeom prst="diamond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>
                <a:solidFill>
                  <a:schemeClr val="tx1"/>
                </a:solidFill>
              </a:rPr>
              <a:t>c</a:t>
            </a:r>
            <a:r>
              <a:rPr lang="en-NZ" sz="2400" b="1" dirty="0" smtClean="0">
                <a:solidFill>
                  <a:schemeClr val="tx1"/>
                </a:solidFill>
              </a:rPr>
              <a:t>ondition</a:t>
            </a:r>
          </a:p>
          <a:p>
            <a:pPr algn="ctr"/>
            <a:r>
              <a:rPr lang="en-NZ" sz="1600" i="1" dirty="0" smtClean="0">
                <a:solidFill>
                  <a:schemeClr val="tx1"/>
                </a:solidFill>
              </a:rPr>
              <a:t>Boolean statement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5878280" y="2103120"/>
            <a:ext cx="0" cy="8098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 flipH="1">
            <a:off x="3383274" y="3513902"/>
            <a:ext cx="718457" cy="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52753" y="3513894"/>
            <a:ext cx="718457" cy="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87777" y="314814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true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4988" y="314379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false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83274" y="3513122"/>
            <a:ext cx="0" cy="116338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10091" y="4715685"/>
            <a:ext cx="1946366" cy="7315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chemeClr val="tx1"/>
                </a:solidFill>
              </a:rPr>
              <a:t>t</a:t>
            </a:r>
            <a:r>
              <a:rPr lang="en-NZ" b="1" dirty="0" smtClean="0">
                <a:solidFill>
                  <a:schemeClr val="tx1"/>
                </a:solidFill>
              </a:rPr>
              <a:t>ake action 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71210" y="3521824"/>
            <a:ext cx="0" cy="116338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398027" y="4715677"/>
            <a:ext cx="1946366" cy="7315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chemeClr val="tx1"/>
                </a:solidFill>
              </a:rPr>
              <a:t>t</a:t>
            </a:r>
            <a:r>
              <a:rPr lang="en-NZ" b="1" dirty="0" smtClean="0">
                <a:solidFill>
                  <a:schemeClr val="tx1"/>
                </a:solidFill>
              </a:rPr>
              <a:t>ake action 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73042" y="5467183"/>
            <a:ext cx="10232" cy="68542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50466" y="5447203"/>
            <a:ext cx="20744" cy="70540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20796" y="4204437"/>
            <a:ext cx="5159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200" b="1" dirty="0" smtClean="0">
                <a:solidFill>
                  <a:srgbClr val="FF3300"/>
                </a:solidFill>
              </a:rPr>
              <a:t>ONLY ONE ACTION IS EXECUTED!</a:t>
            </a:r>
            <a:endParaRPr lang="en-US" sz="22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4" grpId="0" animBg="1"/>
      <p:bldP spid="16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(two outcomes)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426" y="1715956"/>
            <a:ext cx="944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Decide if students </a:t>
            </a:r>
            <a:r>
              <a:rPr lang="en-NZ" sz="3600" dirty="0" smtClean="0">
                <a:solidFill>
                  <a:srgbClr val="FF3300"/>
                </a:solidFill>
              </a:rPr>
              <a:t>passed</a:t>
            </a:r>
            <a:r>
              <a:rPr lang="en-NZ" sz="3600" dirty="0" smtClean="0"/>
              <a:t> or </a:t>
            </a:r>
            <a:r>
              <a:rPr lang="en-NZ" sz="3600" dirty="0" smtClean="0">
                <a:solidFill>
                  <a:srgbClr val="FF3300"/>
                </a:solidFill>
              </a:rPr>
              <a:t>failed</a:t>
            </a:r>
            <a:r>
              <a:rPr lang="en-NZ" sz="3600" dirty="0" smtClean="0"/>
              <a:t> the final exam.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53035" y="2850776"/>
            <a:ext cx="68499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50 </a:t>
            </a:r>
            <a:r>
              <a:rPr lang="en-NZ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‘PASS’</a:t>
            </a:r>
          </a:p>
          <a:p>
            <a:r>
              <a:rPr lang="en-NZ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N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‘FAIL’</a:t>
            </a:r>
          </a:p>
          <a:p>
            <a:r>
              <a:rPr lang="en-NZ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NZ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8494" y="2729756"/>
            <a:ext cx="4975412" cy="753032"/>
          </a:xfrm>
          <a:prstGeom prst="ellipse">
            <a:avLst/>
          </a:prstGeom>
          <a:noFill/>
          <a:ln w="3810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6168177" y="2742456"/>
            <a:ext cx="1846272" cy="10832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54789" y="2541123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NZ" dirty="0" smtClean="0">
                <a:solidFill>
                  <a:schemeClr val="accent6">
                    <a:lumMod val="50000"/>
                  </a:schemeClr>
                </a:solidFill>
              </a:rPr>
              <a:t>ondition (Boolean statement)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9084" y="3835660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32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3200" b="1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32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50</a:t>
            </a:r>
            <a:r>
              <a:rPr lang="en-NZ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(more than two outcomes)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64286" y="2638696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u="sng" dirty="0" smtClean="0"/>
              <a:t>Grade</a:t>
            </a:r>
            <a:endParaRPr lang="en-US" sz="3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050766" y="2638697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u="sng" dirty="0" smtClean="0"/>
              <a:t>Letter</a:t>
            </a: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83710" y="3285027"/>
                <a:ext cx="12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NZ" sz="36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</m:t>
                      </m:r>
                    </m:oMath>
                  </m:oMathPara>
                </a14:m>
                <a:endParaRPr lang="en-US" sz="36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10" y="3285027"/>
                <a:ext cx="129715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38078" y="3285027"/>
            <a:ext cx="58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CC0099"/>
                </a:solidFill>
              </a:rPr>
              <a:t>A</a:t>
            </a:r>
            <a:endParaRPr lang="en-US" sz="4000" b="1" dirty="0">
              <a:solidFill>
                <a:srgbClr val="CC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83710" y="4015424"/>
                <a:ext cx="12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NZ" sz="36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36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10" y="4015424"/>
                <a:ext cx="12971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539755" y="3931358"/>
            <a:ext cx="542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CC0099"/>
                </a:solidFill>
              </a:rPr>
              <a:t>B</a:t>
            </a:r>
            <a:endParaRPr lang="en-US" sz="4000" b="1" dirty="0">
              <a:solidFill>
                <a:srgbClr val="CC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04512" y="4639244"/>
                <a:ext cx="12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NZ" sz="36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36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12" y="4639244"/>
                <a:ext cx="12971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572884" y="4608466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CC0099"/>
                </a:solidFill>
              </a:rPr>
              <a:t>C</a:t>
            </a:r>
            <a:endParaRPr lang="en-US" sz="4000" b="1" dirty="0">
              <a:solidFill>
                <a:srgbClr val="CC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25314" y="5263064"/>
                <a:ext cx="12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&lt;50</m:t>
                      </m:r>
                    </m:oMath>
                  </m:oMathPara>
                </a14:m>
                <a:endParaRPr lang="en-US" sz="36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314" y="5263064"/>
                <a:ext cx="12971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606013" y="5201509"/>
            <a:ext cx="59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CC0099"/>
                </a:solidFill>
              </a:rPr>
              <a:t>D</a:t>
            </a:r>
            <a:endParaRPr lang="en-US" sz="4000" b="1" dirty="0">
              <a:solidFill>
                <a:srgbClr val="CC009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536" y="2053921"/>
            <a:ext cx="6843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85 </a:t>
            </a:r>
            <a:r>
              <a:rPr lang="en-NZ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‘A’</a:t>
            </a:r>
          </a:p>
          <a:p>
            <a:r>
              <a:rPr lang="en-NZ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lang="en-NZ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  <a:endParaRPr lang="en-N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lang="en-NZ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endParaRPr lang="en-N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NZ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‘D’</a:t>
            </a:r>
          </a:p>
          <a:p>
            <a:r>
              <a:rPr lang="en-NZ" sz="2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NZ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1541417" y="4962409"/>
            <a:ext cx="6783897" cy="623821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Trace – check if algorithm works correctly!!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465" y="2053921"/>
            <a:ext cx="54168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85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‘A’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‘B’</a:t>
            </a: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‘C’</a:t>
            </a: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else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‘D’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695406" y="2053921"/>
            <a:ext cx="13063" cy="48040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0148" y="198555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student_grade</a:t>
            </a:r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=68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4388" y="2439820"/>
            <a:ext cx="309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Line 1</a:t>
            </a:r>
            <a:r>
              <a:rPr lang="en-NZ" dirty="0" smtClean="0"/>
              <a:t>. </a:t>
            </a:r>
            <a:r>
              <a:rPr lang="en-NZ" i="1" dirty="0" smtClean="0"/>
              <a:t>is </a:t>
            </a:r>
            <a:r>
              <a:rPr lang="en-NZ" i="1" dirty="0" err="1" smtClean="0"/>
              <a:t>student_grade</a:t>
            </a:r>
            <a:r>
              <a:rPr lang="en-NZ" i="1" dirty="0" smtClean="0"/>
              <a:t> &gt;= 85?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452672" y="24458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NO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9638" y="2809152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2"/>
                </a:solidFill>
              </a:rPr>
              <a:t>GOTO Line 3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205" y="3115750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Line 3</a:t>
            </a:r>
            <a:r>
              <a:rPr lang="en-NZ" dirty="0" smtClean="0"/>
              <a:t>. </a:t>
            </a:r>
            <a:r>
              <a:rPr lang="en-NZ" i="1" dirty="0" smtClean="0"/>
              <a:t>is </a:t>
            </a:r>
            <a:r>
              <a:rPr lang="en-NZ" i="1" dirty="0" err="1" smtClean="0"/>
              <a:t>student_grade</a:t>
            </a:r>
            <a:r>
              <a:rPr lang="en-NZ" i="1" dirty="0" smtClean="0"/>
              <a:t> &gt;= 70?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47048" y="31217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NO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1874" y="3479037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2"/>
                </a:solidFill>
              </a:rPr>
              <a:t>GOTO Line 5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4925" y="3779590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Line 5</a:t>
            </a:r>
            <a:r>
              <a:rPr lang="en-NZ" dirty="0" smtClean="0"/>
              <a:t>. </a:t>
            </a:r>
            <a:r>
              <a:rPr lang="en-NZ" i="1" dirty="0" smtClean="0"/>
              <a:t>is </a:t>
            </a:r>
            <a:r>
              <a:rPr lang="en-NZ" i="1" dirty="0" err="1" smtClean="0"/>
              <a:t>student_grade</a:t>
            </a:r>
            <a:r>
              <a:rPr lang="en-NZ" i="1" dirty="0" smtClean="0"/>
              <a:t> &gt;= 50?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455768" y="377959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YES!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1812" y="4129007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2"/>
                </a:solidFill>
              </a:rPr>
              <a:t>GOTO Line 6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4925" y="4409645"/>
            <a:ext cx="185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Line 6</a:t>
            </a:r>
            <a:r>
              <a:rPr lang="en-NZ" dirty="0" smtClean="0"/>
              <a:t>. </a:t>
            </a:r>
            <a:r>
              <a:rPr lang="en-NZ" i="1" dirty="0"/>
              <a:t> </a:t>
            </a:r>
            <a:r>
              <a:rPr lang="en-NZ" i="1" dirty="0" smtClean="0"/>
              <a:t>return </a:t>
            </a:r>
            <a:r>
              <a:rPr lang="en-NZ" dirty="0" smtClean="0"/>
              <a:t>‘C’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51812" y="4702996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2"/>
                </a:solidFill>
              </a:rPr>
              <a:t>GOTO Line 9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05883" y="4705209"/>
            <a:ext cx="21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Skip out of if-block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8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Proper </a:t>
            </a:r>
            <a:r>
              <a:rPr lang="en-NZ" dirty="0" smtClean="0"/>
              <a:t>algorithm (with </a:t>
            </a:r>
            <a:r>
              <a:rPr lang="en-NZ" dirty="0" smtClean="0">
                <a:solidFill>
                  <a:srgbClr val="FFC000"/>
                </a:solidFill>
              </a:rPr>
              <a:t>header</a:t>
            </a:r>
            <a:r>
              <a:rPr lang="en-NZ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0950" y="1907171"/>
            <a:ext cx="4110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err="1" smtClean="0">
                <a:solidFill>
                  <a:srgbClr val="00B0F0"/>
                </a:solidFill>
              </a:rPr>
              <a:t>grades_to_letters</a:t>
            </a:r>
            <a:r>
              <a:rPr lang="en-NZ" sz="2000" dirty="0" smtClean="0">
                <a:solidFill>
                  <a:srgbClr val="00B0F0"/>
                </a:solidFill>
              </a:rPr>
              <a:t>(n)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an integer n; n&gt;0 and n&lt;101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a letter A, B, C or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0950" y="3114049"/>
            <a:ext cx="35702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85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‘A’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‘B’</a:t>
            </a: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‘C’</a:t>
            </a: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else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‘D’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33205" y="2922834"/>
            <a:ext cx="3570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Announcement!!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839" y="1828797"/>
            <a:ext cx="106763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FF0000"/>
                </a:solidFill>
              </a:rPr>
              <a:t>NO</a:t>
            </a:r>
            <a:r>
              <a:rPr lang="en-NZ" sz="6000" dirty="0" smtClean="0"/>
              <a:t> </a:t>
            </a:r>
            <a:r>
              <a:rPr lang="en-NZ" sz="6000" dirty="0" smtClean="0">
                <a:solidFill>
                  <a:srgbClr val="00B050"/>
                </a:solidFill>
              </a:rPr>
              <a:t>LECTURE</a:t>
            </a:r>
            <a:r>
              <a:rPr lang="en-NZ" sz="6000" dirty="0" smtClean="0"/>
              <a:t> NEXT </a:t>
            </a:r>
          </a:p>
          <a:p>
            <a:r>
              <a:rPr lang="en-NZ" sz="6000" b="1" i="1" dirty="0" smtClean="0">
                <a:solidFill>
                  <a:srgbClr val="0070C0"/>
                </a:solidFill>
              </a:rPr>
              <a:t>THURSDAY 7 OCTOBER.</a:t>
            </a:r>
          </a:p>
          <a:p>
            <a:r>
              <a:rPr lang="en-NZ" sz="6000" dirty="0" smtClean="0"/>
              <a:t>THERE </a:t>
            </a:r>
            <a:r>
              <a:rPr lang="en-NZ" sz="6000" dirty="0" smtClean="0">
                <a:solidFill>
                  <a:srgbClr val="FF3300"/>
                </a:solidFill>
              </a:rPr>
              <a:t>WILL BE </a:t>
            </a:r>
            <a:r>
              <a:rPr lang="en-NZ" sz="6000" dirty="0" smtClean="0">
                <a:solidFill>
                  <a:srgbClr val="92D050"/>
                </a:solidFill>
              </a:rPr>
              <a:t>SEMINARS</a:t>
            </a:r>
            <a:r>
              <a:rPr lang="en-NZ" sz="6000" dirty="0" smtClean="0"/>
              <a:t> ON </a:t>
            </a:r>
          </a:p>
          <a:p>
            <a:r>
              <a:rPr lang="en-NZ" sz="6000" b="1" i="1" dirty="0" smtClean="0">
                <a:solidFill>
                  <a:srgbClr val="0070C0"/>
                </a:solidFill>
              </a:rPr>
              <a:t>FRIDAY </a:t>
            </a:r>
            <a:r>
              <a:rPr lang="en-NZ" sz="6000" b="1" i="1" smtClean="0">
                <a:solidFill>
                  <a:srgbClr val="0070C0"/>
                </a:solidFill>
              </a:rPr>
              <a:t>8 OCTOBER.</a:t>
            </a:r>
            <a:endParaRPr lang="en-US" sz="6000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839" y="5727290"/>
            <a:ext cx="11133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 smtClean="0">
                <a:solidFill>
                  <a:srgbClr val="CC0099"/>
                </a:solidFill>
              </a:rPr>
              <a:t>SEMINAR 2 CLASSES WILL BEGIN FROM 11 OCTOBER</a:t>
            </a:r>
            <a:endParaRPr lang="en-US" sz="4000" i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Computational procedures/algorithms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58983" y="2782384"/>
            <a:ext cx="2312126" cy="14761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b="1" dirty="0" smtClean="0"/>
              <a:t>INPUT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8656" y="4611189"/>
            <a:ext cx="203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Numerical value</a:t>
            </a:r>
          </a:p>
          <a:p>
            <a:r>
              <a:rPr lang="en-NZ" dirty="0" smtClean="0"/>
              <a:t>String or character</a:t>
            </a:r>
          </a:p>
          <a:p>
            <a:r>
              <a:rPr lang="en-NZ" dirty="0" smtClean="0"/>
              <a:t>Data structure (list)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219303" y="3298364"/>
            <a:ext cx="1018903" cy="46373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133701" y="2547250"/>
            <a:ext cx="2717075" cy="182880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b="1" dirty="0" smtClean="0">
                <a:solidFill>
                  <a:srgbClr val="FF0000"/>
                </a:solidFill>
              </a:rPr>
              <a:t>algorithm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24362" y="3320134"/>
            <a:ext cx="1018903" cy="46373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22099" y="2778028"/>
            <a:ext cx="2312126" cy="14761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b="1" dirty="0" smtClean="0"/>
              <a:t>OUT</a:t>
            </a:r>
          </a:p>
          <a:p>
            <a:pPr algn="ctr"/>
            <a:r>
              <a:rPr lang="en-NZ" sz="4400" b="1" dirty="0" smtClean="0"/>
              <a:t>PUT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54024" y="4593770"/>
            <a:ext cx="203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Numerical value</a:t>
            </a:r>
          </a:p>
          <a:p>
            <a:r>
              <a:rPr lang="en-NZ" dirty="0" smtClean="0"/>
              <a:t>String or character</a:t>
            </a:r>
          </a:p>
          <a:p>
            <a:r>
              <a:rPr lang="en-NZ" dirty="0" smtClean="0"/>
              <a:t>Data structure (list)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2267" y="2151230"/>
            <a:ext cx="2989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i="1" dirty="0" smtClean="0">
                <a:solidFill>
                  <a:srgbClr val="FF0000"/>
                </a:solidFill>
              </a:rPr>
              <a:t>function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67499" y="4537381"/>
                <a:ext cx="381219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99" y="4537381"/>
                <a:ext cx="3812197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95151" y="1737570"/>
                <a:ext cx="77655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51" y="1737570"/>
                <a:ext cx="77655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40701" y="1628710"/>
                <a:ext cx="7884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01" y="1628710"/>
                <a:ext cx="788421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28349" y="3579221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 smtClean="0">
                <a:solidFill>
                  <a:srgbClr val="FF0000"/>
                </a:solidFill>
              </a:rPr>
              <a:t>arguments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821" y="1907176"/>
            <a:ext cx="761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variable is a </a:t>
            </a:r>
            <a:r>
              <a:rPr lang="en-NZ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NZ" sz="3200" dirty="0" smtClean="0"/>
              <a:t> that holds a </a:t>
            </a:r>
            <a:r>
              <a:rPr lang="en-NZ" sz="3200" b="1" dirty="0" smtClean="0">
                <a:solidFill>
                  <a:srgbClr val="FFC000"/>
                </a:solidFill>
              </a:rPr>
              <a:t>value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06686" y="2491951"/>
            <a:ext cx="2429691" cy="1583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845" y="4167048"/>
            <a:ext cx="1957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C000"/>
                </a:solidFill>
              </a:rPr>
              <a:t>Numerical Value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6376" y="2491951"/>
            <a:ext cx="0" cy="1583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2863" y="4167048"/>
            <a:ext cx="20029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C000"/>
                </a:solidFill>
              </a:rPr>
              <a:t>Character/String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36376" y="2491951"/>
            <a:ext cx="2625635" cy="1583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30807" y="4167048"/>
            <a:ext cx="117128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FFC000"/>
                </a:solidFill>
              </a:rPr>
              <a:t>Boolean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22467" y="4859383"/>
                <a:ext cx="1526380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NZ" sz="3600" dirty="0" smtClean="0"/>
                  <a:t>X=10</a:t>
                </a:r>
              </a:p>
              <a:p>
                <a:r>
                  <a:rPr lang="en-NZ" sz="3600" dirty="0"/>
                  <a:t>Y</a:t>
                </a:r>
                <a:r>
                  <a:rPr lang="en-NZ" sz="3600" dirty="0" smtClean="0"/>
                  <a:t>=2.34</a:t>
                </a:r>
              </a:p>
              <a:p>
                <a:r>
                  <a:rPr lang="en-NZ" sz="3600" dirty="0"/>
                  <a:t>Z</a:t>
                </a:r>
                <a:r>
                  <a:rPr lang="en-NZ" sz="3600" dirty="0" smtClean="0"/>
                  <a:t>=</a:t>
                </a:r>
                <a14:m>
                  <m:oMath xmlns:m="http://schemas.openxmlformats.org/officeDocument/2006/math">
                    <m:r>
                      <a:rPr lang="en-NZ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67" y="4859383"/>
                <a:ext cx="1526380" cy="1754326"/>
              </a:xfrm>
              <a:prstGeom prst="rect">
                <a:avLst/>
              </a:prstGeom>
              <a:blipFill>
                <a:blip r:embed="rId2"/>
                <a:stretch>
                  <a:fillRect l="-11462" t="-4828" r="-11067" b="-1172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12669" y="4864669"/>
            <a:ext cx="1180131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sz="3600" dirty="0" smtClean="0"/>
              <a:t>X=‘a’</a:t>
            </a:r>
          </a:p>
          <a:p>
            <a:r>
              <a:rPr lang="en-NZ" sz="3600" dirty="0" smtClean="0"/>
              <a:t>Y=‘*’</a:t>
            </a:r>
          </a:p>
          <a:p>
            <a:r>
              <a:rPr lang="en-NZ" sz="3600" dirty="0" smtClean="0"/>
              <a:t>Z=‘9’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6836225" y="4873376"/>
            <a:ext cx="2180405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sz="3600" dirty="0" smtClean="0"/>
              <a:t>X=‘hello’</a:t>
            </a:r>
          </a:p>
          <a:p>
            <a:r>
              <a:rPr lang="en-NZ" sz="3600" dirty="0" smtClean="0"/>
              <a:t>Y=‘</a:t>
            </a:r>
            <a:r>
              <a:rPr lang="en-NZ" sz="3600" dirty="0" err="1" smtClean="0"/>
              <a:t>ningbo</a:t>
            </a:r>
            <a:r>
              <a:rPr lang="en-NZ" sz="3600" dirty="0" smtClean="0"/>
              <a:t>’</a:t>
            </a:r>
          </a:p>
          <a:p>
            <a:r>
              <a:rPr lang="en-NZ" sz="3600" dirty="0" smtClean="0"/>
              <a:t>Z=‘9/9/21’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249193" y="5120640"/>
            <a:ext cx="1809207" cy="470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97589" y="493775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Quotation mark</a:t>
            </a:r>
            <a:endParaRPr lang="en-US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453085" y="4939545"/>
            <a:ext cx="106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FF0000"/>
                </a:solidFill>
              </a:rPr>
              <a:t>‘ ’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  <p:bldP spid="18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Boolean variable (Logical variable)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5365"/>
            <a:ext cx="11029615" cy="823961"/>
          </a:xfrm>
        </p:spPr>
        <p:txBody>
          <a:bodyPr>
            <a:normAutofit/>
          </a:bodyPr>
          <a:lstStyle/>
          <a:p>
            <a:r>
              <a:rPr lang="en-NZ" sz="4000" dirty="0" smtClean="0"/>
              <a:t>A Boolean variable can only take two values: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07176" y="3500846"/>
            <a:ext cx="11144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TRUE (1)</a:t>
            </a:r>
          </a:p>
          <a:p>
            <a:r>
              <a:rPr lang="en-NZ" sz="1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endParaRPr lang="en-US" sz="1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023" y="3500845"/>
            <a:ext cx="11013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FALSE (0)</a:t>
            </a:r>
          </a:p>
          <a:p>
            <a:r>
              <a:rPr lang="en-NZ" sz="12000" dirty="0" smtClean="0">
                <a:solidFill>
                  <a:srgbClr val="FF0000"/>
                </a:solidFill>
              </a:rPr>
              <a:t>F</a:t>
            </a:r>
            <a:endParaRPr lang="en-US" sz="120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638697" y="2965269"/>
            <a:ext cx="2007326" cy="3213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1802" y="5617029"/>
            <a:ext cx="852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Computers often return 1 for True and 0 for False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07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Arithmetic operations on numerical 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0605" y="1972493"/>
            <a:ext cx="311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u="sng" dirty="0" smtClean="0"/>
              <a:t>OPERATOR</a:t>
            </a:r>
            <a:endParaRPr lang="en-US" sz="4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795553" y="1972493"/>
            <a:ext cx="2382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u="sng" dirty="0" smtClean="0"/>
              <a:t>ACTION</a:t>
            </a:r>
            <a:endParaRPr lang="en-US" sz="4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843578" y="2475251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00"/>
                </a:solidFill>
              </a:rPr>
              <a:t>+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5553" y="2475251"/>
            <a:ext cx="233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7030A0"/>
                </a:solidFill>
              </a:rPr>
              <a:t>addition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578" y="2859971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00"/>
                </a:solidFill>
              </a:rPr>
              <a:t>_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5553" y="3159249"/>
            <a:ext cx="3191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7030A0"/>
                </a:solidFill>
              </a:rPr>
              <a:t>subtraction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578" y="3901339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FF0000"/>
                </a:solidFill>
              </a:rPr>
              <a:t>*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5553" y="3831362"/>
            <a:ext cx="3842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7030A0"/>
                </a:solidFill>
              </a:rPr>
              <a:t>multiplication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578" y="4494105"/>
            <a:ext cx="378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00"/>
                </a:solidFill>
              </a:rPr>
              <a:t>/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5553" y="4535010"/>
            <a:ext cx="4201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>
                <a:solidFill>
                  <a:srgbClr val="7030A0"/>
                </a:solidFill>
              </a:rPr>
              <a:t>i</a:t>
            </a:r>
            <a:r>
              <a:rPr lang="en-NZ" sz="4400" b="1" dirty="0" smtClean="0">
                <a:solidFill>
                  <a:srgbClr val="7030A0"/>
                </a:solidFill>
              </a:rPr>
              <a:t>nteger division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4439" y="5291388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00"/>
                </a:solidFill>
              </a:rPr>
              <a:t>% (mod)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5553" y="5251721"/>
            <a:ext cx="2951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7030A0"/>
                </a:solidFill>
              </a:rPr>
              <a:t>remainder</a:t>
            </a:r>
            <a:endParaRPr lang="en-US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 – computational statements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1" y="2207623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5/2 =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3453" y="2207623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70C0"/>
                </a:solidFill>
              </a:rPr>
              <a:t>2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9898" y="2915509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15/4 = 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8985" y="2915509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0070C0"/>
                </a:solidFill>
              </a:rPr>
              <a:t>3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4504" y="2207623"/>
            <a:ext cx="1705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5%2 = 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14887" y="2207623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C00000"/>
                </a:solidFill>
              </a:rPr>
              <a:t>1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37448" y="2207623"/>
            <a:ext cx="2345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5=</a:t>
            </a:r>
            <a:r>
              <a:rPr lang="en-NZ" sz="4000" b="1" dirty="0" smtClean="0">
                <a:solidFill>
                  <a:srgbClr val="0070C0"/>
                </a:solidFill>
              </a:rPr>
              <a:t>2</a:t>
            </a:r>
            <a:r>
              <a:rPr lang="en-NZ" sz="4000" b="1" dirty="0" smtClean="0"/>
              <a:t>x2+</a:t>
            </a:r>
            <a:r>
              <a:rPr lang="en-NZ" sz="4000" b="1" dirty="0" smtClean="0">
                <a:solidFill>
                  <a:srgbClr val="C00000"/>
                </a:solidFill>
              </a:rPr>
              <a:t>1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4848" y="2915509"/>
            <a:ext cx="1989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15%4 = 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68962" y="2915509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C00000"/>
                </a:solidFill>
              </a:rPr>
              <a:t>3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91384" y="2915509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smtClean="0"/>
              <a:t>15=</a:t>
            </a:r>
            <a:r>
              <a:rPr lang="en-NZ" sz="4000" b="1" smtClean="0">
                <a:solidFill>
                  <a:srgbClr val="0070C0"/>
                </a:solidFill>
              </a:rPr>
              <a:t>3</a:t>
            </a:r>
            <a:r>
              <a:rPr lang="en-NZ" sz="4000" b="1" smtClean="0"/>
              <a:t>x4+</a:t>
            </a:r>
            <a:r>
              <a:rPr lang="en-NZ" sz="4000" b="1" dirty="0">
                <a:solidFill>
                  <a:srgbClr val="C00000"/>
                </a:solidFill>
              </a:rPr>
              <a:t>3</a:t>
            </a:r>
            <a:r>
              <a:rPr lang="en-NZ" sz="4000" b="1" smtClean="0"/>
              <a:t> </a:t>
            </a:r>
            <a:endParaRPr lang="en-US" sz="4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82962" y="3269452"/>
            <a:ext cx="6411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3609" y="3006408"/>
            <a:ext cx="156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remainder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8441" y="3623395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90/10 = 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70906" y="3623395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70C0"/>
                </a:solidFill>
              </a:rPr>
              <a:t>9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55191" y="3623395"/>
            <a:ext cx="227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90%10 = </a:t>
            </a:r>
            <a:endParaRPr 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74494" y="3623395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C00000"/>
                </a:solidFill>
              </a:rPr>
              <a:t>0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3555" y="3623395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90=</a:t>
            </a:r>
            <a:r>
              <a:rPr lang="en-NZ" sz="4000" b="1" dirty="0" smtClean="0">
                <a:solidFill>
                  <a:srgbClr val="0070C0"/>
                </a:solidFill>
              </a:rPr>
              <a:t>9</a:t>
            </a:r>
            <a:r>
              <a:rPr lang="en-NZ" sz="4000" b="1" dirty="0" smtClean="0"/>
              <a:t>x10+</a:t>
            </a:r>
            <a:r>
              <a:rPr lang="en-NZ" sz="4000" b="1" dirty="0" smtClean="0">
                <a:solidFill>
                  <a:srgbClr val="C00000"/>
                </a:solidFill>
              </a:rPr>
              <a:t>0</a:t>
            </a:r>
            <a:r>
              <a:rPr lang="en-NZ" sz="4000" b="1" dirty="0" smtClean="0"/>
              <a:t> </a:t>
            </a:r>
            <a:endParaRPr lang="en-US" sz="4000" b="1" dirty="0"/>
          </a:p>
        </p:txBody>
      </p:sp>
      <p:sp>
        <p:nvSpPr>
          <p:cNvPr id="22" name="Down Arrow 21"/>
          <p:cNvSpPr/>
          <p:nvPr/>
        </p:nvSpPr>
        <p:spPr>
          <a:xfrm>
            <a:off x="5656217" y="4331281"/>
            <a:ext cx="969735" cy="998365"/>
          </a:xfrm>
          <a:prstGeom prst="downArrow">
            <a:avLst/>
          </a:prstGeom>
          <a:solidFill>
            <a:srgbClr val="CC00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49485" y="5408018"/>
            <a:ext cx="4483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90 is </a:t>
            </a:r>
            <a:r>
              <a:rPr lang="en-NZ" sz="4000" b="1" dirty="0" smtClean="0">
                <a:solidFill>
                  <a:srgbClr val="FF0000"/>
                </a:solidFill>
              </a:rPr>
              <a:t>divisible</a:t>
            </a:r>
            <a:r>
              <a:rPr lang="en-NZ" sz="4000" dirty="0" smtClean="0"/>
              <a:t> by 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38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Boolean statements/operators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693" y="1828795"/>
            <a:ext cx="11556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/>
              <a:t>Boolean statements can be either </a:t>
            </a:r>
            <a:r>
              <a:rPr lang="en-NZ" sz="4400" dirty="0" smtClean="0">
                <a:solidFill>
                  <a:srgbClr val="C00000"/>
                </a:solidFill>
              </a:rPr>
              <a:t>FALSE</a:t>
            </a:r>
            <a:r>
              <a:rPr lang="en-NZ" sz="4400" dirty="0" smtClean="0"/>
              <a:t> or </a:t>
            </a:r>
            <a:r>
              <a:rPr lang="en-NZ" sz="4400" dirty="0" smtClean="0">
                <a:solidFill>
                  <a:srgbClr val="00B050"/>
                </a:solidFill>
              </a:rPr>
              <a:t>TRUE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067" y="2441480"/>
            <a:ext cx="10958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/>
              <a:t>Boolean statements contain </a:t>
            </a:r>
            <a:r>
              <a:rPr lang="en-NZ" sz="4400" dirty="0" smtClean="0">
                <a:solidFill>
                  <a:srgbClr val="00B0F0"/>
                </a:solidFill>
              </a:rPr>
              <a:t>Boolean operators</a:t>
            </a:r>
            <a:endParaRPr lang="en-US" sz="4400" dirty="0">
              <a:solidFill>
                <a:srgbClr val="00B0F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5877" y="3226524"/>
            <a:ext cx="11029616" cy="13063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1164" y="3311273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00"/>
                </a:solidFill>
              </a:rPr>
              <a:t>==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9437" y="3480549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>
                <a:solidFill>
                  <a:srgbClr val="7030A0"/>
                </a:solidFill>
              </a:rPr>
              <a:t>equality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744" y="3388217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00B0F0"/>
                </a:solidFill>
              </a:rPr>
              <a:t>7==2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04629" y="3388217"/>
            <a:ext cx="1494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C000"/>
                </a:solidFill>
              </a:rPr>
              <a:t>FALSE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4045" y="3880938"/>
            <a:ext cx="776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FF0000"/>
                </a:solidFill>
              </a:rPr>
              <a:t>!</a:t>
            </a:r>
            <a:r>
              <a:rPr lang="en-NZ" sz="5400" b="1" dirty="0" smtClean="0">
                <a:solidFill>
                  <a:srgbClr val="FF0000"/>
                </a:solidFill>
              </a:rPr>
              <a:t>=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437" y="4050214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>
                <a:solidFill>
                  <a:srgbClr val="7030A0"/>
                </a:solidFill>
              </a:rPr>
              <a:t>inequality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8744" y="3957882"/>
            <a:ext cx="1289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00B0F0"/>
                </a:solidFill>
              </a:rPr>
              <a:t>7!=2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04629" y="3957882"/>
            <a:ext cx="1415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C000"/>
                </a:solidFill>
              </a:rPr>
              <a:t>TRUE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2609" y="4555852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00"/>
                </a:solidFill>
              </a:rPr>
              <a:t>&gt;=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6125" y="4692336"/>
            <a:ext cx="3292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rgbClr val="7030A0"/>
                </a:solidFill>
              </a:rPr>
              <a:t>g</a:t>
            </a:r>
            <a:r>
              <a:rPr lang="en-NZ" sz="3200" b="1" dirty="0" smtClean="0">
                <a:solidFill>
                  <a:srgbClr val="7030A0"/>
                </a:solidFill>
              </a:rPr>
              <a:t>reater or equal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28018" y="4593822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00B0F0"/>
                </a:solidFill>
              </a:rPr>
              <a:t>7&gt;=2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25102" y="4593821"/>
            <a:ext cx="1415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C000"/>
                </a:solidFill>
              </a:rPr>
              <a:t>TRUE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8253" y="513932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00"/>
                </a:solidFill>
              </a:rPr>
              <a:t>&lt;=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1769" y="5275812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>
                <a:solidFill>
                  <a:srgbClr val="7030A0"/>
                </a:solidFill>
              </a:rPr>
              <a:t>less or equal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3662" y="5177298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00B0F0"/>
                </a:solidFill>
              </a:rPr>
              <a:t>7&lt;=2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0746" y="5177297"/>
            <a:ext cx="1494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C000"/>
                </a:solidFill>
              </a:rPr>
              <a:t>FALSE</a:t>
            </a:r>
            <a:endParaRPr lang="en-US" sz="44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7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Compounded Boolean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925528"/>
            <a:ext cx="49407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Boolean statements </a:t>
            </a:r>
          </a:p>
          <a:p>
            <a:r>
              <a:rPr lang="en-NZ" sz="3200" dirty="0" smtClean="0"/>
              <a:t>can be </a:t>
            </a:r>
            <a:r>
              <a:rPr lang="en-NZ" sz="3200" b="1" dirty="0" smtClean="0">
                <a:solidFill>
                  <a:srgbClr val="FFC000"/>
                </a:solidFill>
              </a:rPr>
              <a:t>compounded</a:t>
            </a:r>
            <a:r>
              <a:rPr lang="en-NZ" sz="3200" dirty="0" smtClean="0"/>
              <a:t> using </a:t>
            </a:r>
          </a:p>
          <a:p>
            <a:r>
              <a:rPr lang="en-NZ" sz="3200" b="1" i="1" dirty="0" smtClean="0"/>
              <a:t>relational operators:</a:t>
            </a:r>
          </a:p>
          <a:p>
            <a:r>
              <a:rPr lang="en-NZ" sz="3200" b="1" dirty="0" smtClean="0">
                <a:solidFill>
                  <a:srgbClr val="7030A0"/>
                </a:solidFill>
              </a:rPr>
              <a:t>AND --</a:t>
            </a:r>
            <a:r>
              <a:rPr lang="en-NZ" sz="3200" dirty="0" smtClean="0"/>
              <a:t> </a:t>
            </a:r>
            <a:r>
              <a:rPr lang="en-NZ" sz="3200" b="1" dirty="0" smtClean="0">
                <a:solidFill>
                  <a:srgbClr val="993366"/>
                </a:solidFill>
              </a:rPr>
              <a:t>OR</a:t>
            </a:r>
            <a:r>
              <a:rPr lang="en-NZ" sz="3200" dirty="0" smtClean="0"/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9916" y="1925528"/>
            <a:ext cx="46279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Suppose that </a:t>
            </a:r>
            <a:r>
              <a:rPr lang="en-NZ" sz="3200" b="1" dirty="0" smtClean="0">
                <a:solidFill>
                  <a:srgbClr val="00B0F0"/>
                </a:solidFill>
              </a:rPr>
              <a:t>P</a:t>
            </a:r>
            <a:r>
              <a:rPr lang="en-NZ" sz="3200" dirty="0" smtClean="0"/>
              <a:t> and </a:t>
            </a:r>
            <a:r>
              <a:rPr lang="en-NZ" sz="3200" b="1" dirty="0" smtClean="0">
                <a:solidFill>
                  <a:srgbClr val="00B0F0"/>
                </a:solidFill>
              </a:rPr>
              <a:t>Q</a:t>
            </a:r>
            <a:r>
              <a:rPr lang="en-NZ" sz="3200" dirty="0" smtClean="0"/>
              <a:t> are </a:t>
            </a:r>
          </a:p>
          <a:p>
            <a:r>
              <a:rPr lang="en-NZ" sz="3200" dirty="0" smtClean="0"/>
              <a:t>Boolean statements. </a:t>
            </a:r>
          </a:p>
          <a:p>
            <a:r>
              <a:rPr lang="en-NZ" sz="3200" dirty="0" smtClean="0"/>
              <a:t>We can make a new </a:t>
            </a:r>
          </a:p>
          <a:p>
            <a:r>
              <a:rPr lang="en-NZ" sz="3200" dirty="0" smtClean="0"/>
              <a:t>Boolean statement by </a:t>
            </a:r>
          </a:p>
          <a:p>
            <a:r>
              <a:rPr lang="en-NZ" sz="3200" dirty="0" smtClean="0">
                <a:solidFill>
                  <a:srgbClr val="FFC000"/>
                </a:solidFill>
              </a:rPr>
              <a:t>compounding</a:t>
            </a:r>
            <a:r>
              <a:rPr lang="en-NZ" sz="3200" dirty="0" smtClean="0"/>
              <a:t> </a:t>
            </a:r>
            <a:r>
              <a:rPr lang="en-NZ" sz="3200" b="1" dirty="0" smtClean="0">
                <a:solidFill>
                  <a:srgbClr val="00B0F0"/>
                </a:solidFill>
              </a:rPr>
              <a:t>P</a:t>
            </a:r>
            <a:r>
              <a:rPr lang="en-NZ" sz="3200" dirty="0" smtClean="0"/>
              <a:t> and </a:t>
            </a:r>
            <a:r>
              <a:rPr lang="en-NZ" sz="3200" b="1" dirty="0" smtClean="0">
                <a:solidFill>
                  <a:srgbClr val="00B0F0"/>
                </a:solidFill>
              </a:rPr>
              <a:t>Q.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92" y="4689645"/>
            <a:ext cx="222234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00B0F0"/>
                </a:solidFill>
              </a:rPr>
              <a:t>P</a:t>
            </a:r>
            <a:r>
              <a:rPr lang="en-NZ" sz="3600" b="1" dirty="0" smtClean="0"/>
              <a:t> </a:t>
            </a:r>
            <a:r>
              <a:rPr lang="en-NZ" sz="3600" b="1" dirty="0" smtClean="0">
                <a:solidFill>
                  <a:srgbClr val="7030A0"/>
                </a:solidFill>
              </a:rPr>
              <a:t>AND</a:t>
            </a:r>
            <a:r>
              <a:rPr lang="en-NZ" sz="3600" b="1" dirty="0" smtClean="0"/>
              <a:t> </a:t>
            </a:r>
            <a:r>
              <a:rPr lang="en-NZ" sz="3600" b="1" dirty="0" smtClean="0">
                <a:solidFill>
                  <a:srgbClr val="00B0F0"/>
                </a:solidFill>
              </a:rPr>
              <a:t>Q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9916" y="4480559"/>
            <a:ext cx="11040084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6444" y="4689644"/>
            <a:ext cx="253351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7030A0"/>
                </a:solidFill>
              </a:rPr>
              <a:t>AND</a:t>
            </a:r>
            <a:r>
              <a:rPr lang="en-NZ" sz="3600" b="1" dirty="0" smtClean="0"/>
              <a:t> </a:t>
            </a:r>
            <a:r>
              <a:rPr lang="en-NZ" sz="3600" b="1" dirty="0" smtClean="0">
                <a:solidFill>
                  <a:srgbClr val="00B0F0"/>
                </a:solidFill>
              </a:rPr>
              <a:t>(P,Q)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9687" y="4689643"/>
            <a:ext cx="18405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00B0F0"/>
                </a:solidFill>
              </a:rPr>
              <a:t>P </a:t>
            </a:r>
            <a:r>
              <a:rPr lang="en-NZ" sz="3600" b="1" dirty="0" smtClean="0">
                <a:solidFill>
                  <a:srgbClr val="7030A0"/>
                </a:solidFill>
              </a:rPr>
              <a:t>&amp;&amp;</a:t>
            </a:r>
            <a:r>
              <a:rPr lang="en-NZ" sz="3600" b="1" dirty="0" smtClean="0">
                <a:solidFill>
                  <a:srgbClr val="00B0F0"/>
                </a:solidFill>
              </a:rPr>
              <a:t> Q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73786" y="4626764"/>
            <a:ext cx="1988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 smtClean="0"/>
              <a:t>Compounded </a:t>
            </a:r>
          </a:p>
          <a:p>
            <a:pPr algn="ctr"/>
            <a:r>
              <a:rPr lang="en-NZ" sz="2400" dirty="0" smtClean="0"/>
              <a:t>statements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412478" y="5042263"/>
            <a:ext cx="849085" cy="3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1192" y="5756445"/>
            <a:ext cx="186461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00B0F0"/>
                </a:solidFill>
              </a:rPr>
              <a:t>P</a:t>
            </a:r>
            <a:r>
              <a:rPr lang="en-NZ" sz="3600" b="1" dirty="0" smtClean="0"/>
              <a:t> </a:t>
            </a:r>
            <a:r>
              <a:rPr lang="en-NZ" sz="3600" b="1" dirty="0" smtClean="0">
                <a:solidFill>
                  <a:srgbClr val="7030A0"/>
                </a:solidFill>
              </a:rPr>
              <a:t>OR</a:t>
            </a:r>
            <a:r>
              <a:rPr lang="en-NZ" sz="3600" b="1" dirty="0" smtClean="0"/>
              <a:t> </a:t>
            </a:r>
            <a:r>
              <a:rPr lang="en-NZ" sz="3600" b="1" dirty="0" smtClean="0">
                <a:solidFill>
                  <a:srgbClr val="00B0F0"/>
                </a:solidFill>
              </a:rPr>
              <a:t>Q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4" y="5762853"/>
            <a:ext cx="212955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7030A0"/>
                </a:solidFill>
              </a:rPr>
              <a:t>OR</a:t>
            </a:r>
            <a:r>
              <a:rPr lang="en-NZ" sz="3600" b="1" dirty="0" smtClean="0"/>
              <a:t> </a:t>
            </a:r>
            <a:r>
              <a:rPr lang="en-NZ" sz="3600" b="1" dirty="0" smtClean="0">
                <a:solidFill>
                  <a:srgbClr val="00B0F0"/>
                </a:solidFill>
              </a:rPr>
              <a:t>(P,Q)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9687" y="5762853"/>
            <a:ext cx="140775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00B0F0"/>
                </a:solidFill>
              </a:rPr>
              <a:t>P </a:t>
            </a:r>
            <a:r>
              <a:rPr lang="en-NZ" sz="3600" b="1" dirty="0" smtClean="0">
                <a:solidFill>
                  <a:srgbClr val="7030A0"/>
                </a:solidFill>
              </a:rPr>
              <a:t>||</a:t>
            </a:r>
            <a:r>
              <a:rPr lang="en-NZ" sz="3600" b="1" dirty="0" smtClean="0">
                <a:solidFill>
                  <a:srgbClr val="00B0F0"/>
                </a:solidFill>
              </a:rPr>
              <a:t> Q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>
            <a:stCxn id="12" idx="1"/>
          </p:cNvCxnSpPr>
          <p:nvPr/>
        </p:nvCxnSpPr>
        <p:spPr>
          <a:xfrm flipH="1">
            <a:off x="8072846" y="5042263"/>
            <a:ext cx="1200940" cy="1043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  <p:bldP spid="11" grpId="0" animBg="1"/>
      <p:bldP spid="12" grpId="0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7243</TotalTime>
  <Words>719</Words>
  <Application>Microsoft Office PowerPoint</Application>
  <PresentationFormat>Widescreen</PresentationFormat>
  <Paragraphs>231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Courier New</vt:lpstr>
      <vt:lpstr>Gill Sans MT</vt:lpstr>
      <vt:lpstr>Wingdings 2</vt:lpstr>
      <vt:lpstr>Dividend</vt:lpstr>
      <vt:lpstr>Introduction to algorithms computational algorithms</vt:lpstr>
      <vt:lpstr>Announcement!!</vt:lpstr>
      <vt:lpstr>Computational procedures/algorithms</vt:lpstr>
      <vt:lpstr>variables</vt:lpstr>
      <vt:lpstr>Boolean variable (Logical variable)</vt:lpstr>
      <vt:lpstr>Arithmetic operations on numerical variables</vt:lpstr>
      <vt:lpstr>Examples – computational statements </vt:lpstr>
      <vt:lpstr>Boolean statements/operators</vt:lpstr>
      <vt:lpstr>Compounded Boolean statements</vt:lpstr>
      <vt:lpstr>Boolean values for AND(P,Q)</vt:lpstr>
      <vt:lpstr>Boolean values for OR(P,Q)</vt:lpstr>
      <vt:lpstr>Conditional blocks: if-then-else</vt:lpstr>
      <vt:lpstr>Example (two outcomes)</vt:lpstr>
      <vt:lpstr>Example (more than two outcomes)</vt:lpstr>
      <vt:lpstr>Trace – check if algorithm works correctly!!</vt:lpstr>
      <vt:lpstr>Proper algorithm (with header)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144</cp:revision>
  <cp:lastPrinted>2020-03-13T05:36:27Z</cp:lastPrinted>
  <dcterms:created xsi:type="dcterms:W3CDTF">2020-03-10T06:29:02Z</dcterms:created>
  <dcterms:modified xsi:type="dcterms:W3CDTF">2021-09-30T14:16:06Z</dcterms:modified>
</cp:coreProperties>
</file>