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0"/>
  </p:handout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57" r:id="rId9"/>
    <p:sldId id="277" r:id="rId10"/>
    <p:sldId id="278" r:id="rId11"/>
    <p:sldId id="279" r:id="rId12"/>
    <p:sldId id="280" r:id="rId13"/>
    <p:sldId id="259" r:id="rId14"/>
    <p:sldId id="260" r:id="rId15"/>
    <p:sldId id="281" r:id="rId16"/>
    <p:sldId id="282" r:id="rId17"/>
    <p:sldId id="283" r:id="rId18"/>
    <p:sldId id="284" r:id="rId19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CF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7D292-7978-4EDE-A372-A6ACDFED984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3C959-8373-4828-90E6-69ECDFC4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83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567548"/>
            <a:ext cx="10993549" cy="1476102"/>
          </a:xfrm>
        </p:spPr>
        <p:txBody>
          <a:bodyPr>
            <a:normAutofit/>
          </a:bodyPr>
          <a:lstStyle/>
          <a:p>
            <a:r>
              <a:rPr lang="en-NZ" dirty="0" smtClean="0"/>
              <a:t>Introduction to algorithms</a:t>
            </a:r>
            <a:br>
              <a:rPr lang="en-NZ" dirty="0" smtClean="0"/>
            </a:br>
            <a:r>
              <a:rPr lang="en-NZ" sz="3200" b="1" i="1" dirty="0" smtClean="0"/>
              <a:t>functional programming – recursion </a:t>
            </a:r>
            <a:endParaRPr lang="en-US" sz="32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1045028"/>
            <a:ext cx="10993546" cy="120471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847" y="743433"/>
            <a:ext cx="2342334" cy="234233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3591" y="3605341"/>
            <a:ext cx="10578843" cy="19724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NZ" sz="9600" dirty="0" smtClean="0">
                <a:solidFill>
                  <a:srgbClr val="FF0000"/>
                </a:solidFill>
              </a:rPr>
              <a:t>Lecture III </a:t>
            </a:r>
          </a:p>
          <a:p>
            <a:pPr algn="ctr"/>
            <a:r>
              <a:rPr lang="en-NZ" sz="2400" dirty="0" smtClean="0">
                <a:solidFill>
                  <a:srgbClr val="FF0000"/>
                </a:solidFill>
              </a:rPr>
              <a:t>14 October 2021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C000"/>
                </a:solidFill>
              </a:rPr>
              <a:t>Recursion anatomy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4216" y="1854925"/>
            <a:ext cx="576952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Y=F(</a:t>
            </a:r>
            <a:r>
              <a:rPr lang="en-NZ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NZ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NZ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8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N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X=X</a:t>
            </a:r>
            <a:r>
              <a:rPr lang="en-NZ" sz="2800" baseline="-25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-NZ" sz="2000" i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 </a:t>
            </a:r>
            <a:r>
              <a:rPr lang="en-NZ" sz="2000" i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intitialise</a:t>
            </a:r>
            <a:endParaRPr lang="en-NZ" sz="2000" i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28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N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base_case</a:t>
            </a:r>
            <a:r>
              <a:rPr lang="en-NZ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TRUE </a:t>
            </a:r>
            <a:r>
              <a:rPr lang="en-NZ" sz="28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base_value</a:t>
            </a:r>
            <a:endParaRPr lang="en-NZ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r>
              <a:rPr lang="en-NZ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NZ" sz="28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</a:t>
            </a:r>
          </a:p>
          <a:p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N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NZ" sz="2800" baseline="-25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NZ" sz="28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NZ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NZ" sz="2800" baseline="-25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2000" i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 recursive call</a:t>
            </a:r>
            <a:endParaRPr lang="en-NZ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800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28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1897" y="3532307"/>
            <a:ext cx="26244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[F(X</a:t>
            </a:r>
            <a:r>
              <a:rPr lang="en-NZ" sz="2800" b="1" baseline="-25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</a:t>
            </a:r>
            <a:r>
              <a:rPr lang="en-NZ" sz="2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NZ" sz="2800" b="1" baseline="-250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NZ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8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443600" y="5538651"/>
            <a:ext cx="1190959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8621496" y="2991395"/>
            <a:ext cx="13063" cy="253419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939143" y="2952206"/>
            <a:ext cx="5695416" cy="3918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650741" y="2920721"/>
            <a:ext cx="523220" cy="267554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NZ" sz="2200" b="1" dirty="0" smtClean="0">
                <a:solidFill>
                  <a:srgbClr val="FF0000"/>
                </a:solidFill>
              </a:rPr>
              <a:t>Go back and repeat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66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C000"/>
                </a:solidFill>
              </a:rPr>
              <a:t>Recursion anatomy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4216" y="1854925"/>
            <a:ext cx="576952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Y=F(</a:t>
            </a:r>
            <a:r>
              <a:rPr lang="en-NZ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NZ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NZ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8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N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X=X</a:t>
            </a:r>
            <a:r>
              <a:rPr lang="en-NZ" sz="2800" baseline="-25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-NZ" sz="2000" i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 </a:t>
            </a:r>
            <a:r>
              <a:rPr lang="en-NZ" sz="2000" i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intitialise</a:t>
            </a:r>
            <a:endParaRPr lang="en-NZ" sz="2000" i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28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N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base_case</a:t>
            </a:r>
            <a:r>
              <a:rPr lang="en-NZ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TRUE </a:t>
            </a:r>
            <a:r>
              <a:rPr lang="en-NZ" sz="28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base_value</a:t>
            </a:r>
            <a:endParaRPr lang="en-NZ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r>
              <a:rPr lang="en-NZ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NZ" sz="28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</a:t>
            </a:r>
          </a:p>
          <a:p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N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NZ" sz="2800" baseline="-25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NZ" sz="28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NZ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NZ" sz="2800" baseline="-25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2000" i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 recursive call</a:t>
            </a:r>
            <a:endParaRPr lang="en-NZ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800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28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1897" y="3532307"/>
            <a:ext cx="26244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[F(X</a:t>
            </a:r>
            <a:r>
              <a:rPr lang="en-NZ" sz="2800" b="1" baseline="-25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</a:t>
            </a:r>
            <a:r>
              <a:rPr lang="en-NZ" sz="2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NZ" sz="2800" b="1" baseline="-250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NZ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8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443600" y="5538651"/>
            <a:ext cx="1190959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8621496" y="2991395"/>
            <a:ext cx="13063" cy="253419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939143" y="2952206"/>
            <a:ext cx="5695416" cy="3918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650741" y="2920721"/>
            <a:ext cx="523220" cy="267554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NZ" sz="2200" b="1" dirty="0" smtClean="0">
                <a:solidFill>
                  <a:srgbClr val="FF0000"/>
                </a:solidFill>
              </a:rPr>
              <a:t>Go back and repeat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3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C000"/>
                </a:solidFill>
              </a:rPr>
              <a:t>Recursion anatomy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4216" y="1854925"/>
            <a:ext cx="55547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Y=F(</a:t>
            </a:r>
            <a:r>
              <a:rPr lang="en-NZ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NZ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NZ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8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N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X=X</a:t>
            </a:r>
            <a:r>
              <a:rPr lang="en-NZ" sz="2800" baseline="-25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-NZ" sz="2000" i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 </a:t>
            </a:r>
            <a:r>
              <a:rPr lang="en-NZ" sz="2000" i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intitialise</a:t>
            </a:r>
            <a:endParaRPr lang="en-NZ" sz="2000" i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28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N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base_case</a:t>
            </a:r>
            <a:r>
              <a:rPr lang="en-NZ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TRUE </a:t>
            </a:r>
            <a:r>
              <a:rPr lang="en-NZ" sz="28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base_value</a:t>
            </a:r>
            <a:endParaRPr lang="en-NZ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28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81897" y="3532307"/>
            <a:ext cx="26244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[F(X</a:t>
            </a:r>
            <a:r>
              <a:rPr lang="en-NZ" sz="2800" b="1" baseline="-25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</a:t>
            </a:r>
            <a:r>
              <a:rPr lang="en-NZ" sz="2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NZ" sz="2800" b="1" baseline="-250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NZ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8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750423" y="3148148"/>
            <a:ext cx="3762103" cy="483326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84216" y="4856308"/>
            <a:ext cx="3403496" cy="193899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Y=F(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NZ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X=X</a:t>
            </a:r>
            <a:r>
              <a:rPr lang="en-NZ" sz="1200" baseline="-25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-NZ" sz="1200" i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 </a:t>
            </a:r>
            <a:r>
              <a:rPr lang="en-NZ" sz="1200" i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intitialise</a:t>
            </a:r>
            <a:endParaRPr lang="en-NZ" sz="1200" i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1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base_case</a:t>
            </a:r>
            <a:r>
              <a:rPr lang="en-NZ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TRUE </a:t>
            </a:r>
            <a:r>
              <a:rPr lang="en-NZ" sz="1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base_value</a:t>
            </a:r>
            <a:endParaRPr lang="en-NZ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r>
              <a:rPr lang="en-NZ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NZ" sz="1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</a:t>
            </a:r>
          </a:p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NZ" sz="1200" baseline="-25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NZ" sz="12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NZ" sz="1200" baseline="-25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i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 recursive call</a:t>
            </a:r>
            <a:endParaRPr lang="en-NZ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200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44220" y="4856308"/>
            <a:ext cx="3403496" cy="193899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Y=F(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NZ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X=X</a:t>
            </a:r>
            <a:r>
              <a:rPr lang="en-NZ" sz="1200" baseline="-25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-NZ" sz="1200" i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 </a:t>
            </a:r>
            <a:r>
              <a:rPr lang="en-NZ" sz="1200" i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intitialise</a:t>
            </a:r>
            <a:endParaRPr lang="en-NZ" sz="1200" i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1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base_case</a:t>
            </a:r>
            <a:r>
              <a:rPr lang="en-NZ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TRUE </a:t>
            </a:r>
            <a:r>
              <a:rPr lang="en-NZ" sz="1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base_value</a:t>
            </a:r>
            <a:endParaRPr lang="en-NZ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r>
              <a:rPr lang="en-NZ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NZ" sz="1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</a:t>
            </a:r>
          </a:p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NZ" sz="1200" baseline="-25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NZ" sz="12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NZ" sz="1200" baseline="-25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i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 recursive call</a:t>
            </a:r>
            <a:endParaRPr lang="en-NZ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200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2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309" y="4559941"/>
            <a:ext cx="118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</a:rPr>
              <a:t>Call No.1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44292" y="4547408"/>
            <a:ext cx="118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</a:rPr>
              <a:t>Call No.2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56091" y="2671094"/>
            <a:ext cx="118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</a:rPr>
              <a:t>Call No.3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942217" y="3055253"/>
            <a:ext cx="491447" cy="47705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93283" y="4785192"/>
            <a:ext cx="118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</a:rPr>
              <a:t>Call No.3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56455" y="4811316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NZ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NZ" b="1" baseline="-25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93283" y="5211600"/>
            <a:ext cx="118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</a:rPr>
              <a:t>Call No.2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62390" y="5224661"/>
            <a:ext cx="20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F(</a:t>
            </a:r>
            <a:r>
              <a:rPr lang="en-NZ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NZ" b="1" baseline="-25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NZ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93283" y="5611882"/>
            <a:ext cx="118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</a:rPr>
              <a:t>Call No.1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656842" y="5638006"/>
            <a:ext cx="246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F(F(</a:t>
            </a:r>
            <a:r>
              <a:rPr lang="en-NZ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NZ" b="1" baseline="-25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NZ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433664" y="4856308"/>
            <a:ext cx="0" cy="11249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495314" y="4785192"/>
            <a:ext cx="13063" cy="119602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50268" y="6038290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smtClean="0">
                <a:solidFill>
                  <a:srgbClr val="0070C0"/>
                </a:solidFill>
              </a:rPr>
              <a:t>call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889585" y="4347353"/>
            <a:ext cx="1185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smtClean="0">
                <a:solidFill>
                  <a:srgbClr val="FFC000"/>
                </a:solidFill>
              </a:rPr>
              <a:t>evaluate</a:t>
            </a:r>
            <a:endParaRPr lang="en-US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37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3" grpId="0" animBg="1"/>
      <p:bldP spid="1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NZ" dirty="0" smtClean="0"/>
                  <a:t>Factorial example 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NZ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NZ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NZ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05" b="-16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2220685"/>
            <a:ext cx="8458200" cy="3157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 smtClean="0">
                <a:ea typeface="SimSun" pitchFamily="2" charset="-122"/>
              </a:rPr>
              <a:t>We want to write an algorithm that computes the </a:t>
            </a:r>
            <a:r>
              <a:rPr lang="en-US" altLang="en-US" sz="2800" b="1" dirty="0" smtClean="0">
                <a:solidFill>
                  <a:srgbClr val="0000CC"/>
                </a:solidFill>
                <a:ea typeface="SimSun" pitchFamily="2" charset="-122"/>
              </a:rPr>
              <a:t>factorial</a:t>
            </a:r>
            <a:r>
              <a:rPr lang="en-US" altLang="en-US" sz="2800" b="1" dirty="0" smtClean="0">
                <a:ea typeface="SimSun" pitchFamily="2" charset="-122"/>
              </a:rPr>
              <a:t> </a:t>
            </a:r>
            <a:r>
              <a:rPr lang="en-US" altLang="en-US" sz="2800" dirty="0" smtClean="0">
                <a:ea typeface="SimSun" pitchFamily="2" charset="-122"/>
              </a:rPr>
              <a:t>of a given </a:t>
            </a:r>
            <a:r>
              <a:rPr lang="en-US" altLang="en-US" sz="2800" dirty="0" smtClean="0">
                <a:solidFill>
                  <a:srgbClr val="0000CC"/>
                </a:solidFill>
                <a:ea typeface="SimSun" pitchFamily="2" charset="-122"/>
              </a:rPr>
              <a:t>non-negative integer </a:t>
            </a:r>
            <a:r>
              <a:rPr lang="en-US" altLang="en-US" sz="2800" dirty="0" smtClean="0">
                <a:ea typeface="SimSun" pitchFamily="2" charset="-122"/>
              </a:rPr>
              <a:t>number </a:t>
            </a:r>
            <a:r>
              <a:rPr lang="en-US" altLang="en-US" sz="2800" i="1" dirty="0" smtClean="0">
                <a:solidFill>
                  <a:srgbClr val="0070C0"/>
                </a:solidFill>
                <a:ea typeface="SimSun" pitchFamily="2" charset="-122"/>
              </a:rPr>
              <a:t>n</a:t>
            </a:r>
            <a:r>
              <a:rPr lang="en-US" altLang="en-US" sz="2800" dirty="0" smtClean="0">
                <a:ea typeface="SimSun" pitchFamily="2" charset="-122"/>
              </a:rPr>
              <a:t>.</a:t>
            </a:r>
          </a:p>
          <a:p>
            <a:pPr lvl="1"/>
            <a:r>
              <a:rPr lang="en-US" altLang="en-US" sz="2800" dirty="0" smtClean="0">
                <a:ea typeface="SimSun" pitchFamily="2" charset="-122"/>
              </a:rPr>
              <a:t>The factorial of </a:t>
            </a:r>
            <a:r>
              <a:rPr lang="en-US" altLang="en-US" sz="2800" b="1" i="1" dirty="0" smtClean="0">
                <a:solidFill>
                  <a:srgbClr val="0000CC"/>
                </a:solidFill>
                <a:ea typeface="SimSun" pitchFamily="2" charset="-122"/>
              </a:rPr>
              <a:t>n</a:t>
            </a:r>
            <a:r>
              <a:rPr lang="en-US" altLang="en-US" sz="2800" dirty="0" smtClean="0">
                <a:ea typeface="SimSun" pitchFamily="2" charset="-122"/>
              </a:rPr>
              <a:t> is</a:t>
            </a:r>
          </a:p>
          <a:p>
            <a:pPr marL="630000" lvl="2" indent="0">
              <a:buNone/>
            </a:pPr>
            <a:r>
              <a:rPr lang="pt-BR" altLang="en-US" sz="2800" i="1" dirty="0" smtClean="0">
                <a:solidFill>
                  <a:srgbClr val="CC0099"/>
                </a:solidFill>
                <a:ea typeface="SimSun" pitchFamily="2" charset="-122"/>
              </a:rPr>
              <a:t>n</a:t>
            </a:r>
            <a:r>
              <a:rPr lang="pt-BR" altLang="en-US" sz="2800" dirty="0" smtClean="0">
                <a:solidFill>
                  <a:srgbClr val="CC0099"/>
                </a:solidFill>
                <a:ea typeface="SimSun" pitchFamily="2" charset="-122"/>
              </a:rPr>
              <a:t> × (</a:t>
            </a:r>
            <a:r>
              <a:rPr lang="pt-BR" altLang="en-US" sz="2800" i="1" dirty="0" smtClean="0">
                <a:solidFill>
                  <a:srgbClr val="CC0099"/>
                </a:solidFill>
                <a:ea typeface="SimSun" pitchFamily="2" charset="-122"/>
              </a:rPr>
              <a:t>n </a:t>
            </a:r>
            <a:r>
              <a:rPr lang="pt-BR" altLang="en-US" sz="2800" dirty="0" smtClean="0">
                <a:solidFill>
                  <a:srgbClr val="CC0099"/>
                </a:solidFill>
                <a:ea typeface="SimSun" pitchFamily="2" charset="-122"/>
              </a:rPr>
              <a:t>-1) × (</a:t>
            </a:r>
            <a:r>
              <a:rPr lang="pt-BR" altLang="en-US" sz="2800" i="1" dirty="0" smtClean="0">
                <a:solidFill>
                  <a:srgbClr val="CC0099"/>
                </a:solidFill>
                <a:ea typeface="SimSun" pitchFamily="2" charset="-122"/>
              </a:rPr>
              <a:t>n</a:t>
            </a:r>
            <a:r>
              <a:rPr lang="pt-BR" altLang="en-US" sz="2800" dirty="0" smtClean="0">
                <a:solidFill>
                  <a:srgbClr val="CC0099"/>
                </a:solidFill>
                <a:ea typeface="SimSun" pitchFamily="2" charset="-122"/>
              </a:rPr>
              <a:t> -2) × ... × 2 × </a:t>
            </a:r>
            <a:r>
              <a:rPr lang="en-US" altLang="en-US" sz="2800" dirty="0" smtClean="0">
                <a:solidFill>
                  <a:srgbClr val="CC0099"/>
                </a:solidFill>
                <a:ea typeface="SimSun" pitchFamily="2" charset="-122"/>
              </a:rPr>
              <a:t>1</a:t>
            </a:r>
          </a:p>
          <a:p>
            <a:pPr lvl="1"/>
            <a:r>
              <a:rPr lang="en-US" altLang="en-US" sz="2800" dirty="0" smtClean="0">
                <a:ea typeface="SimSun" pitchFamily="2" charset="-122"/>
              </a:rPr>
              <a:t>The factorial of </a:t>
            </a:r>
            <a:r>
              <a:rPr lang="en-US" altLang="en-US" sz="2800" b="1" dirty="0" smtClean="0">
                <a:solidFill>
                  <a:srgbClr val="0000CC"/>
                </a:solidFill>
                <a:ea typeface="SimSun" pitchFamily="2" charset="-122"/>
              </a:rPr>
              <a:t>0</a:t>
            </a:r>
            <a:r>
              <a:rPr lang="en-US" altLang="en-US" sz="2800" i="1" dirty="0" smtClean="0">
                <a:ea typeface="SimSun" pitchFamily="2" charset="-122"/>
              </a:rPr>
              <a:t> </a:t>
            </a:r>
            <a:r>
              <a:rPr lang="en-US" altLang="en-US" sz="2800" dirty="0" smtClean="0">
                <a:ea typeface="SimSun" pitchFamily="2" charset="-122"/>
              </a:rPr>
              <a:t>is  </a:t>
            </a:r>
            <a:r>
              <a:rPr lang="en-US" altLang="en-US" sz="2800" dirty="0" smtClean="0">
                <a:solidFill>
                  <a:srgbClr val="CC0099"/>
                </a:solidFill>
                <a:ea typeface="SimSun" pitchFamily="2" charset="-122"/>
              </a:rPr>
              <a:t>1</a:t>
            </a:r>
            <a:endParaRPr lang="en-US" altLang="en-US" sz="2800" dirty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823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NZ" dirty="0" smtClean="0"/>
                  <a:t>Factorial example</a:t>
                </a:r>
                <a:r>
                  <a:rPr lang="en-NZ" dirty="0"/>
                  <a:t>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NZ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NZ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NZ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05" b="-16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71599" y="1907177"/>
            <a:ext cx="4227418" cy="3761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dirty="0" smtClean="0">
                <a:ea typeface="SimSun" pitchFamily="2" charset="-122"/>
              </a:rPr>
              <a:t>    </a:t>
            </a:r>
            <a:r>
              <a:rPr lang="en-US" altLang="en-US" sz="2400" dirty="0" smtClean="0">
                <a:ea typeface="SimSun" pitchFamily="2" charset="-122"/>
              </a:rPr>
              <a:t>factorial(</a:t>
            </a:r>
            <a:r>
              <a:rPr lang="en-US" altLang="en-US" sz="2400" dirty="0" smtClean="0">
                <a:solidFill>
                  <a:srgbClr val="0000CC"/>
                </a:solidFill>
                <a:ea typeface="SimSun" pitchFamily="2" charset="-122"/>
              </a:rPr>
              <a:t>0</a:t>
            </a:r>
            <a:r>
              <a:rPr lang="en-US" altLang="en-US" sz="2400" dirty="0" smtClean="0">
                <a:ea typeface="SimSun" pitchFamily="2" charset="-122"/>
              </a:rPr>
              <a:t>) = </a:t>
            </a:r>
            <a:r>
              <a:rPr lang="en-US" altLang="en-US" sz="2400" dirty="0" smtClean="0">
                <a:solidFill>
                  <a:srgbClr val="0070C0"/>
                </a:solidFill>
                <a:ea typeface="SimSun" pitchFamily="2" charset="-122"/>
              </a:rPr>
              <a:t>1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sz="2400" dirty="0" smtClean="0">
                <a:ea typeface="SimSun" pitchFamily="2" charset="-122"/>
              </a:rPr>
              <a:t>   factorial(</a:t>
            </a:r>
            <a:r>
              <a:rPr lang="en-US" altLang="en-US" sz="2400" dirty="0" smtClean="0">
                <a:solidFill>
                  <a:srgbClr val="0000CC"/>
                </a:solidFill>
                <a:ea typeface="SimSun" pitchFamily="2" charset="-122"/>
              </a:rPr>
              <a:t>1</a:t>
            </a:r>
            <a:r>
              <a:rPr lang="en-US" altLang="en-US" sz="2400" dirty="0" smtClean="0">
                <a:ea typeface="SimSun" pitchFamily="2" charset="-122"/>
              </a:rPr>
              <a:t>) = 1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sz="2400" dirty="0" smtClean="0">
                <a:ea typeface="SimSun" pitchFamily="2" charset="-122"/>
              </a:rPr>
              <a:t>   factorial(</a:t>
            </a:r>
            <a:r>
              <a:rPr lang="en-US" altLang="en-US" sz="2400" dirty="0" smtClean="0">
                <a:solidFill>
                  <a:srgbClr val="0000CC"/>
                </a:solidFill>
                <a:ea typeface="SimSun" pitchFamily="2" charset="-122"/>
              </a:rPr>
              <a:t>2</a:t>
            </a:r>
            <a:r>
              <a:rPr lang="en-US" altLang="en-US" sz="2400" dirty="0" smtClean="0">
                <a:ea typeface="SimSun" pitchFamily="2" charset="-122"/>
              </a:rPr>
              <a:t>) = 2 X 1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sz="2400" dirty="0" smtClean="0">
                <a:ea typeface="SimSun" pitchFamily="2" charset="-122"/>
              </a:rPr>
              <a:t>   factorial(</a:t>
            </a:r>
            <a:r>
              <a:rPr lang="en-US" altLang="en-US" sz="2400" dirty="0" smtClean="0">
                <a:solidFill>
                  <a:srgbClr val="0000CC"/>
                </a:solidFill>
                <a:ea typeface="SimSun" pitchFamily="2" charset="-122"/>
              </a:rPr>
              <a:t>3</a:t>
            </a:r>
            <a:r>
              <a:rPr lang="en-US" altLang="en-US" sz="2400" dirty="0" smtClean="0">
                <a:ea typeface="SimSun" pitchFamily="2" charset="-122"/>
              </a:rPr>
              <a:t>) = 3 X 2 X 1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sz="2400" dirty="0" smtClean="0">
                <a:ea typeface="SimSun" pitchFamily="2" charset="-122"/>
              </a:rPr>
              <a:t>   factorial(</a:t>
            </a:r>
            <a:r>
              <a:rPr lang="en-US" altLang="en-US" sz="2400" dirty="0" smtClean="0">
                <a:solidFill>
                  <a:srgbClr val="0000CC"/>
                </a:solidFill>
                <a:ea typeface="SimSun" pitchFamily="2" charset="-122"/>
              </a:rPr>
              <a:t>4</a:t>
            </a:r>
            <a:r>
              <a:rPr lang="en-US" altLang="en-US" sz="2400" dirty="0" smtClean="0">
                <a:ea typeface="SimSun" pitchFamily="2" charset="-122"/>
              </a:rPr>
              <a:t>) = 4 X 3 X 2 X 1</a:t>
            </a:r>
          </a:p>
          <a:p>
            <a:pPr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en-US" sz="2400" dirty="0" smtClean="0">
                <a:ea typeface="SimSun" pitchFamily="2" charset="-122"/>
              </a:rPr>
              <a:t>   factorial(</a:t>
            </a:r>
            <a:r>
              <a:rPr lang="en-US" altLang="en-US" sz="2400" dirty="0" smtClean="0">
                <a:solidFill>
                  <a:srgbClr val="0000CC"/>
                </a:solidFill>
                <a:ea typeface="SimSun" pitchFamily="2" charset="-122"/>
              </a:rPr>
              <a:t>5</a:t>
            </a:r>
            <a:r>
              <a:rPr lang="en-US" altLang="en-US" sz="2400" dirty="0" smtClean="0">
                <a:ea typeface="SimSun" pitchFamily="2" charset="-122"/>
              </a:rPr>
              <a:t>) = 5 </a:t>
            </a:r>
            <a:r>
              <a:rPr lang="en-US" altLang="en-US" sz="2400" dirty="0">
                <a:ea typeface="SimSun" pitchFamily="2" charset="-122"/>
              </a:rPr>
              <a:t>X 4 X 3 X 2 X </a:t>
            </a:r>
            <a:r>
              <a:rPr lang="en-US" altLang="en-US" sz="2400" dirty="0" smtClean="0">
                <a:ea typeface="SimSun" pitchFamily="2" charset="-122"/>
              </a:rPr>
              <a:t>1</a:t>
            </a:r>
            <a:endParaRPr lang="en-US" altLang="en-US" sz="2400" dirty="0">
              <a:ea typeface="SimSun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1202" y="5551365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.</a:t>
            </a:r>
          </a:p>
          <a:p>
            <a:r>
              <a:rPr lang="en-NZ" dirty="0" smtClean="0"/>
              <a:t>.</a:t>
            </a:r>
          </a:p>
          <a:p>
            <a:r>
              <a:rPr lang="en-NZ" dirty="0"/>
              <a:t>.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291051" y="1907177"/>
            <a:ext cx="4227418" cy="3761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dirty="0" smtClean="0">
                <a:ea typeface="SimSun" pitchFamily="2" charset="-122"/>
              </a:rPr>
              <a:t>    </a:t>
            </a:r>
            <a:r>
              <a:rPr lang="en-US" altLang="en-US" sz="2400" dirty="0" smtClean="0">
                <a:solidFill>
                  <a:srgbClr val="0070C0"/>
                </a:solidFill>
                <a:ea typeface="SimSun" pitchFamily="2" charset="-122"/>
              </a:rPr>
              <a:t>1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sz="2400" dirty="0" smtClean="0">
                <a:ea typeface="SimSun" pitchFamily="2" charset="-122"/>
              </a:rPr>
              <a:t>   </a:t>
            </a:r>
            <a:r>
              <a:rPr lang="en-US" altLang="en-US" sz="2400" dirty="0" smtClean="0">
                <a:solidFill>
                  <a:srgbClr val="0070C0"/>
                </a:solidFill>
                <a:ea typeface="SimSun" pitchFamily="2" charset="-122"/>
              </a:rPr>
              <a:t>1</a:t>
            </a:r>
            <a:r>
              <a:rPr lang="en-US" altLang="en-US" sz="2400" dirty="0" smtClean="0">
                <a:ea typeface="SimSun" pitchFamily="2" charset="-122"/>
              </a:rPr>
              <a:t> X factorial(</a:t>
            </a:r>
            <a:r>
              <a:rPr lang="en-US" altLang="en-US" sz="2400" dirty="0">
                <a:solidFill>
                  <a:srgbClr val="0000CC"/>
                </a:solidFill>
                <a:ea typeface="SimSun" pitchFamily="2" charset="-122"/>
              </a:rPr>
              <a:t>0</a:t>
            </a:r>
            <a:r>
              <a:rPr lang="en-US" altLang="en-US" sz="2400" dirty="0" smtClean="0">
                <a:ea typeface="SimSun" pitchFamily="2" charset="-122"/>
              </a:rPr>
              <a:t>) 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sz="2400" dirty="0" smtClean="0">
                <a:ea typeface="SimSun" pitchFamily="2" charset="-122"/>
              </a:rPr>
              <a:t>   </a:t>
            </a:r>
            <a:r>
              <a:rPr lang="en-US" altLang="en-US" sz="2400" dirty="0" smtClean="0">
                <a:solidFill>
                  <a:srgbClr val="0070C0"/>
                </a:solidFill>
                <a:ea typeface="SimSun" pitchFamily="2" charset="-122"/>
              </a:rPr>
              <a:t>2</a:t>
            </a:r>
            <a:r>
              <a:rPr lang="en-US" altLang="en-US" sz="2400" dirty="0" smtClean="0">
                <a:ea typeface="SimSun" pitchFamily="2" charset="-122"/>
              </a:rPr>
              <a:t> X factorial(</a:t>
            </a:r>
            <a:r>
              <a:rPr lang="en-US" altLang="en-US" sz="2400" dirty="0">
                <a:solidFill>
                  <a:srgbClr val="0000CC"/>
                </a:solidFill>
                <a:ea typeface="SimSun" pitchFamily="2" charset="-122"/>
              </a:rPr>
              <a:t>1</a:t>
            </a:r>
            <a:r>
              <a:rPr lang="en-US" altLang="en-US" sz="2400" dirty="0" smtClean="0">
                <a:ea typeface="SimSun" pitchFamily="2" charset="-122"/>
              </a:rPr>
              <a:t>) = 2 X </a:t>
            </a:r>
            <a:r>
              <a:rPr lang="en-US" altLang="en-US" sz="2400" dirty="0" smtClean="0">
                <a:solidFill>
                  <a:srgbClr val="0070C0"/>
                </a:solidFill>
                <a:ea typeface="SimSun" pitchFamily="2" charset="-122"/>
              </a:rPr>
              <a:t>1</a:t>
            </a:r>
            <a:r>
              <a:rPr lang="en-US" altLang="en-US" sz="2400" dirty="0" smtClean="0">
                <a:ea typeface="SimSun" pitchFamily="2" charset="-122"/>
              </a:rPr>
              <a:t> 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sz="2400" dirty="0" smtClean="0">
                <a:ea typeface="SimSun" pitchFamily="2" charset="-122"/>
              </a:rPr>
              <a:t>   </a:t>
            </a:r>
            <a:r>
              <a:rPr lang="en-US" altLang="en-US" sz="2400" dirty="0" smtClean="0">
                <a:solidFill>
                  <a:srgbClr val="0070C0"/>
                </a:solidFill>
                <a:ea typeface="SimSun" pitchFamily="2" charset="-122"/>
              </a:rPr>
              <a:t>3</a:t>
            </a:r>
            <a:r>
              <a:rPr lang="en-US" altLang="en-US" sz="2400" dirty="0" smtClean="0">
                <a:ea typeface="SimSun" pitchFamily="2" charset="-122"/>
              </a:rPr>
              <a:t> X factorial(</a:t>
            </a:r>
            <a:r>
              <a:rPr lang="en-US" altLang="en-US" sz="2400" dirty="0">
                <a:solidFill>
                  <a:srgbClr val="0000CC"/>
                </a:solidFill>
                <a:ea typeface="SimSun" pitchFamily="2" charset="-122"/>
              </a:rPr>
              <a:t>2</a:t>
            </a:r>
            <a:r>
              <a:rPr lang="en-US" altLang="en-US" sz="2400" dirty="0" smtClean="0">
                <a:ea typeface="SimSun" pitchFamily="2" charset="-122"/>
              </a:rPr>
              <a:t>) = 3 X </a:t>
            </a:r>
            <a:r>
              <a:rPr lang="en-US" altLang="en-US" sz="2400" dirty="0" smtClean="0">
                <a:solidFill>
                  <a:srgbClr val="0070C0"/>
                </a:solidFill>
                <a:ea typeface="SimSun" pitchFamily="2" charset="-122"/>
              </a:rPr>
              <a:t>2 X 1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sz="2400" dirty="0" smtClean="0">
                <a:ea typeface="SimSun" pitchFamily="2" charset="-122"/>
              </a:rPr>
              <a:t>   </a:t>
            </a:r>
            <a:r>
              <a:rPr lang="en-US" altLang="en-US" sz="2400" dirty="0" smtClean="0">
                <a:solidFill>
                  <a:srgbClr val="0070C0"/>
                </a:solidFill>
                <a:ea typeface="SimSun" pitchFamily="2" charset="-122"/>
              </a:rPr>
              <a:t>4</a:t>
            </a:r>
            <a:r>
              <a:rPr lang="en-US" altLang="en-US" sz="2400" dirty="0" smtClean="0">
                <a:ea typeface="SimSun" pitchFamily="2" charset="-122"/>
              </a:rPr>
              <a:t> X factorial(</a:t>
            </a:r>
            <a:r>
              <a:rPr lang="en-US" altLang="en-US" sz="2400" dirty="0">
                <a:solidFill>
                  <a:srgbClr val="0000CC"/>
                </a:solidFill>
                <a:ea typeface="SimSun" pitchFamily="2" charset="-122"/>
              </a:rPr>
              <a:t>3</a:t>
            </a:r>
            <a:r>
              <a:rPr lang="en-US" altLang="en-US" sz="2400" dirty="0" smtClean="0">
                <a:ea typeface="SimSun" pitchFamily="2" charset="-122"/>
              </a:rPr>
              <a:t>) = 4 X </a:t>
            </a:r>
            <a:r>
              <a:rPr lang="en-US" altLang="en-US" sz="2400" dirty="0" smtClean="0">
                <a:solidFill>
                  <a:srgbClr val="0070C0"/>
                </a:solidFill>
                <a:ea typeface="SimSun" pitchFamily="2" charset="-122"/>
              </a:rPr>
              <a:t>3 X 2 X 1</a:t>
            </a:r>
          </a:p>
          <a:p>
            <a:pPr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en-US" sz="2400" dirty="0" smtClean="0">
                <a:ea typeface="SimSun" pitchFamily="2" charset="-122"/>
              </a:rPr>
              <a:t>   </a:t>
            </a:r>
            <a:r>
              <a:rPr lang="en-US" altLang="en-US" sz="2400" dirty="0" smtClean="0">
                <a:solidFill>
                  <a:srgbClr val="0070C0"/>
                </a:solidFill>
                <a:ea typeface="SimSun" pitchFamily="2" charset="-122"/>
              </a:rPr>
              <a:t>5</a:t>
            </a:r>
            <a:r>
              <a:rPr lang="en-US" altLang="en-US" sz="2400" dirty="0" smtClean="0">
                <a:ea typeface="SimSun" pitchFamily="2" charset="-122"/>
              </a:rPr>
              <a:t> X factorial(</a:t>
            </a:r>
            <a:r>
              <a:rPr lang="en-US" altLang="en-US" sz="2400" dirty="0">
                <a:solidFill>
                  <a:srgbClr val="0000CC"/>
                </a:solidFill>
                <a:ea typeface="SimSun" pitchFamily="2" charset="-122"/>
              </a:rPr>
              <a:t>4</a:t>
            </a:r>
            <a:r>
              <a:rPr lang="en-US" altLang="en-US" sz="2400" dirty="0" smtClean="0">
                <a:ea typeface="SimSun" pitchFamily="2" charset="-122"/>
              </a:rPr>
              <a:t>) = 5 </a:t>
            </a:r>
            <a:r>
              <a:rPr lang="en-US" altLang="en-US" sz="2400" dirty="0">
                <a:ea typeface="SimSun" pitchFamily="2" charset="-122"/>
              </a:rPr>
              <a:t>X </a:t>
            </a:r>
            <a:r>
              <a:rPr lang="en-US" altLang="en-US" sz="2400" dirty="0">
                <a:solidFill>
                  <a:srgbClr val="0070C0"/>
                </a:solidFill>
                <a:ea typeface="SimSun" pitchFamily="2" charset="-122"/>
              </a:rPr>
              <a:t>4 X 3 X 2 X </a:t>
            </a:r>
            <a:r>
              <a:rPr lang="en-US" altLang="en-US" sz="2400" dirty="0" smtClean="0">
                <a:solidFill>
                  <a:srgbClr val="0070C0"/>
                </a:solidFill>
                <a:ea typeface="SimSun" pitchFamily="2" charset="-122"/>
              </a:rPr>
              <a:t>1</a:t>
            </a:r>
            <a:endParaRPr lang="en-US" altLang="en-US" sz="2400" dirty="0">
              <a:solidFill>
                <a:srgbClr val="0070C0"/>
              </a:solidFill>
              <a:ea typeface="SimSun" pitchFamily="2" charset="-122"/>
            </a:endParaRPr>
          </a:p>
        </p:txBody>
      </p:sp>
      <p:sp>
        <p:nvSpPr>
          <p:cNvPr id="9" name="Left Brace 8"/>
          <p:cNvSpPr/>
          <p:nvPr/>
        </p:nvSpPr>
        <p:spPr>
          <a:xfrm rot="16200000">
            <a:off x="8506456" y="4882970"/>
            <a:ext cx="282312" cy="1541417"/>
          </a:xfrm>
          <a:prstGeom prst="leftBrac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46325" y="579483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f</a:t>
            </a:r>
            <a:r>
              <a:rPr lang="en-NZ" dirty="0" smtClean="0"/>
              <a:t>actorial(</a:t>
            </a:r>
            <a:r>
              <a:rPr lang="en-NZ" dirty="0" smtClean="0">
                <a:solidFill>
                  <a:srgbClr val="0070C0"/>
                </a:solidFill>
              </a:rPr>
              <a:t>4</a:t>
            </a:r>
            <a:r>
              <a:rPr lang="en-NZ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3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/>
      <p:bldP spid="9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NZ" dirty="0" smtClean="0"/>
                  <a:t>Factorial example</a:t>
                </a:r>
                <a:r>
                  <a:rPr lang="en-NZ" dirty="0"/>
                  <a:t>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NZ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NZ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NZ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05" b="-16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71600" y="1855665"/>
            <a:ext cx="2514600" cy="3695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dirty="0" smtClean="0">
                <a:ea typeface="SimSun" pitchFamily="2" charset="-122"/>
              </a:rPr>
              <a:t>    </a:t>
            </a:r>
            <a:r>
              <a:rPr lang="en-US" altLang="en-US" sz="2400" dirty="0" smtClean="0">
                <a:ea typeface="SimSun" pitchFamily="2" charset="-122"/>
              </a:rPr>
              <a:t>factorial(</a:t>
            </a:r>
            <a:r>
              <a:rPr lang="en-US" altLang="en-US" sz="2400" dirty="0" smtClean="0">
                <a:solidFill>
                  <a:srgbClr val="0000CC"/>
                </a:solidFill>
                <a:ea typeface="SimSun" pitchFamily="2" charset="-122"/>
              </a:rPr>
              <a:t>0</a:t>
            </a:r>
            <a:r>
              <a:rPr lang="en-US" altLang="en-US" sz="2400" dirty="0" smtClean="0">
                <a:ea typeface="SimSun" pitchFamily="2" charset="-122"/>
              </a:rPr>
              <a:t>) =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sz="2400" dirty="0" smtClean="0">
                <a:ea typeface="SimSun" pitchFamily="2" charset="-122"/>
              </a:rPr>
              <a:t>   factorial(</a:t>
            </a:r>
            <a:r>
              <a:rPr lang="en-US" altLang="en-US" sz="2400" dirty="0" smtClean="0">
                <a:solidFill>
                  <a:srgbClr val="0000CC"/>
                </a:solidFill>
                <a:ea typeface="SimSun" pitchFamily="2" charset="-122"/>
              </a:rPr>
              <a:t>1</a:t>
            </a:r>
            <a:r>
              <a:rPr lang="en-US" altLang="en-US" sz="2400" dirty="0" smtClean="0">
                <a:ea typeface="SimSun" pitchFamily="2" charset="-122"/>
              </a:rPr>
              <a:t>) =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sz="2400" dirty="0" smtClean="0">
                <a:ea typeface="SimSun" pitchFamily="2" charset="-122"/>
              </a:rPr>
              <a:t>   factorial(</a:t>
            </a:r>
            <a:r>
              <a:rPr lang="en-US" altLang="en-US" sz="2400" dirty="0" smtClean="0">
                <a:solidFill>
                  <a:srgbClr val="0000CC"/>
                </a:solidFill>
                <a:ea typeface="SimSun" pitchFamily="2" charset="-122"/>
              </a:rPr>
              <a:t>2</a:t>
            </a:r>
            <a:r>
              <a:rPr lang="en-US" altLang="en-US" sz="2400" dirty="0" smtClean="0">
                <a:ea typeface="SimSun" pitchFamily="2" charset="-122"/>
              </a:rPr>
              <a:t>) =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sz="2400" dirty="0" smtClean="0">
                <a:ea typeface="SimSun" pitchFamily="2" charset="-122"/>
              </a:rPr>
              <a:t>   factorial(</a:t>
            </a:r>
            <a:r>
              <a:rPr lang="en-US" altLang="en-US" sz="2400" dirty="0" smtClean="0">
                <a:solidFill>
                  <a:srgbClr val="0000CC"/>
                </a:solidFill>
                <a:ea typeface="SimSun" pitchFamily="2" charset="-122"/>
              </a:rPr>
              <a:t>3</a:t>
            </a:r>
            <a:r>
              <a:rPr lang="en-US" altLang="en-US" sz="2400" dirty="0" smtClean="0">
                <a:ea typeface="SimSun" pitchFamily="2" charset="-122"/>
              </a:rPr>
              <a:t>) =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sz="2400" dirty="0" smtClean="0">
                <a:ea typeface="SimSun" pitchFamily="2" charset="-122"/>
              </a:rPr>
              <a:t>   factorial(</a:t>
            </a:r>
            <a:r>
              <a:rPr lang="en-US" altLang="en-US" sz="2400" dirty="0" smtClean="0">
                <a:solidFill>
                  <a:srgbClr val="0000CC"/>
                </a:solidFill>
                <a:ea typeface="SimSun" pitchFamily="2" charset="-122"/>
              </a:rPr>
              <a:t>4</a:t>
            </a:r>
            <a:r>
              <a:rPr lang="en-US" altLang="en-US" sz="2400" dirty="0" smtClean="0">
                <a:ea typeface="SimSun" pitchFamily="2" charset="-122"/>
              </a:rPr>
              <a:t>) =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en-US" sz="2400" dirty="0" smtClean="0">
                <a:ea typeface="SimSun" pitchFamily="2" charset="-122"/>
              </a:rPr>
              <a:t>   factorial(</a:t>
            </a:r>
            <a:r>
              <a:rPr lang="en-US" altLang="en-US" sz="2400" dirty="0" smtClean="0">
                <a:solidFill>
                  <a:srgbClr val="0000CC"/>
                </a:solidFill>
                <a:ea typeface="SimSun" pitchFamily="2" charset="-122"/>
              </a:rPr>
              <a:t>5</a:t>
            </a:r>
            <a:r>
              <a:rPr lang="en-US" altLang="en-US" sz="2400" dirty="0" smtClean="0">
                <a:ea typeface="SimSun" pitchFamily="2" charset="-122"/>
              </a:rPr>
              <a:t>) =</a:t>
            </a:r>
            <a:endParaRPr lang="zh-CN" altLang="en-US" sz="2400" dirty="0">
              <a:ea typeface="SimSun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1202" y="5551365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.</a:t>
            </a:r>
          </a:p>
          <a:p>
            <a:r>
              <a:rPr lang="en-NZ" dirty="0" smtClean="0"/>
              <a:t>.</a:t>
            </a:r>
          </a:p>
          <a:p>
            <a:r>
              <a:rPr lang="en-NZ" dirty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28433" y="1977566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dirty="0">
                <a:solidFill>
                  <a:srgbClr val="0070C0"/>
                </a:solidFill>
                <a:ea typeface="SimSun" pitchFamily="2" charset="-122"/>
                <a:sym typeface="Helvetica Light"/>
              </a:rPr>
              <a:t>1</a:t>
            </a:r>
            <a:r>
              <a:rPr lang="en-US" altLang="en-US" sz="2000" dirty="0">
                <a:ea typeface="SimSun" pitchFamily="2" charset="-122"/>
                <a:sym typeface="Helvetica Light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28433" y="2583288"/>
            <a:ext cx="1838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dirty="0">
                <a:solidFill>
                  <a:srgbClr val="0070C0"/>
                </a:solidFill>
                <a:ea typeface="SimSun" pitchFamily="2" charset="-122"/>
                <a:sym typeface="Helvetica Light"/>
              </a:rPr>
              <a:t>1</a:t>
            </a:r>
            <a:r>
              <a:rPr lang="en-US" altLang="en-US" sz="2000" dirty="0">
                <a:ea typeface="SimSun" pitchFamily="2" charset="-122"/>
                <a:sym typeface="Helvetica Light"/>
              </a:rPr>
              <a:t> × factorial(</a:t>
            </a:r>
            <a:r>
              <a:rPr lang="en-US" altLang="en-US" sz="2000" dirty="0">
                <a:solidFill>
                  <a:srgbClr val="0070C0"/>
                </a:solidFill>
                <a:ea typeface="SimSun" pitchFamily="2" charset="-122"/>
                <a:sym typeface="Helvetica Light"/>
              </a:rPr>
              <a:t>0</a:t>
            </a:r>
            <a:r>
              <a:rPr lang="en-US" altLang="en-US" sz="2000" dirty="0" smtClean="0">
                <a:ea typeface="SimSun" pitchFamily="2" charset="-122"/>
                <a:sym typeface="Helvetica Light"/>
              </a:rPr>
              <a:t>)</a:t>
            </a:r>
            <a:endParaRPr lang="en-US" altLang="en-US" sz="2000" dirty="0">
              <a:ea typeface="SimSun" pitchFamily="2" charset="-122"/>
              <a:sym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8433" y="3206903"/>
            <a:ext cx="1838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dirty="0" smtClean="0">
                <a:solidFill>
                  <a:srgbClr val="0070C0"/>
                </a:solidFill>
                <a:ea typeface="SimSun" pitchFamily="2" charset="-122"/>
                <a:sym typeface="Helvetica Light"/>
              </a:rPr>
              <a:t>2</a:t>
            </a:r>
            <a:r>
              <a:rPr lang="en-US" altLang="en-US" sz="2000" dirty="0" smtClean="0">
                <a:ea typeface="SimSun" pitchFamily="2" charset="-122"/>
                <a:sym typeface="Helvetica Light"/>
              </a:rPr>
              <a:t> </a:t>
            </a:r>
            <a:r>
              <a:rPr lang="en-US" altLang="en-US" sz="2000" dirty="0">
                <a:ea typeface="SimSun" pitchFamily="2" charset="-122"/>
                <a:sym typeface="Helvetica Light"/>
              </a:rPr>
              <a:t>× </a:t>
            </a:r>
            <a:r>
              <a:rPr lang="en-US" altLang="en-US" sz="2000" dirty="0" smtClean="0">
                <a:ea typeface="SimSun" pitchFamily="2" charset="-122"/>
                <a:sym typeface="Helvetica Light"/>
              </a:rPr>
              <a:t>factorial(</a:t>
            </a:r>
            <a:r>
              <a:rPr lang="en-US" altLang="en-US" sz="2000" dirty="0">
                <a:solidFill>
                  <a:srgbClr val="0070C0"/>
                </a:solidFill>
                <a:ea typeface="SimSun" pitchFamily="2" charset="-122"/>
                <a:sym typeface="Helvetica Light"/>
              </a:rPr>
              <a:t>1</a:t>
            </a:r>
            <a:r>
              <a:rPr lang="en-US" altLang="en-US" sz="2000" dirty="0" smtClean="0">
                <a:ea typeface="SimSun" pitchFamily="2" charset="-122"/>
                <a:sym typeface="Helvetica Light"/>
              </a:rPr>
              <a:t>)</a:t>
            </a:r>
            <a:endParaRPr lang="en-US" altLang="en-US" sz="2000" dirty="0">
              <a:ea typeface="SimSun" pitchFamily="2" charset="-122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8433" y="3828200"/>
            <a:ext cx="1838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dirty="0" smtClean="0">
                <a:solidFill>
                  <a:srgbClr val="0070C0"/>
                </a:solidFill>
                <a:ea typeface="SimSun" pitchFamily="2" charset="-122"/>
                <a:sym typeface="Helvetica Light"/>
              </a:rPr>
              <a:t>3</a:t>
            </a:r>
            <a:r>
              <a:rPr lang="en-US" altLang="en-US" sz="2000" dirty="0" smtClean="0">
                <a:ea typeface="SimSun" pitchFamily="2" charset="-122"/>
                <a:sym typeface="Helvetica Light"/>
              </a:rPr>
              <a:t> </a:t>
            </a:r>
            <a:r>
              <a:rPr lang="en-US" altLang="en-US" sz="2000" dirty="0">
                <a:ea typeface="SimSun" pitchFamily="2" charset="-122"/>
                <a:sym typeface="Helvetica Light"/>
              </a:rPr>
              <a:t>× </a:t>
            </a:r>
            <a:r>
              <a:rPr lang="en-US" altLang="en-US" sz="2000" dirty="0" smtClean="0">
                <a:ea typeface="SimSun" pitchFamily="2" charset="-122"/>
                <a:sym typeface="Helvetica Light"/>
              </a:rPr>
              <a:t>factorial(</a:t>
            </a:r>
            <a:r>
              <a:rPr lang="en-US" altLang="en-US" sz="2000" dirty="0">
                <a:solidFill>
                  <a:srgbClr val="0070C0"/>
                </a:solidFill>
                <a:ea typeface="SimSun" pitchFamily="2" charset="-122"/>
                <a:sym typeface="Helvetica Light"/>
              </a:rPr>
              <a:t>2</a:t>
            </a:r>
            <a:r>
              <a:rPr lang="en-US" altLang="en-US" sz="2000" dirty="0" smtClean="0">
                <a:ea typeface="SimSun" pitchFamily="2" charset="-122"/>
                <a:sym typeface="Helvetica Light"/>
              </a:rPr>
              <a:t>)</a:t>
            </a:r>
            <a:endParaRPr lang="en-US" altLang="en-US" sz="2000" dirty="0">
              <a:ea typeface="SimSun" pitchFamily="2" charset="-122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8432" y="4442693"/>
            <a:ext cx="1838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dirty="0" smtClean="0">
                <a:solidFill>
                  <a:srgbClr val="0070C0"/>
                </a:solidFill>
                <a:ea typeface="SimSun" pitchFamily="2" charset="-122"/>
                <a:sym typeface="Helvetica Light"/>
              </a:rPr>
              <a:t>4</a:t>
            </a:r>
            <a:r>
              <a:rPr lang="en-US" altLang="en-US" sz="2000" dirty="0" smtClean="0">
                <a:ea typeface="SimSun" pitchFamily="2" charset="-122"/>
                <a:sym typeface="Helvetica Light"/>
              </a:rPr>
              <a:t> </a:t>
            </a:r>
            <a:r>
              <a:rPr lang="en-US" altLang="en-US" sz="2000" dirty="0">
                <a:ea typeface="SimSun" pitchFamily="2" charset="-122"/>
                <a:sym typeface="Helvetica Light"/>
              </a:rPr>
              <a:t>× </a:t>
            </a:r>
            <a:r>
              <a:rPr lang="en-US" altLang="en-US" sz="2000" dirty="0" smtClean="0">
                <a:ea typeface="SimSun" pitchFamily="2" charset="-122"/>
                <a:sym typeface="Helvetica Light"/>
              </a:rPr>
              <a:t>factorial(</a:t>
            </a:r>
            <a:r>
              <a:rPr lang="en-US" altLang="en-US" sz="2000" dirty="0">
                <a:solidFill>
                  <a:srgbClr val="0070C0"/>
                </a:solidFill>
                <a:ea typeface="SimSun" pitchFamily="2" charset="-122"/>
                <a:sym typeface="Helvetica Light"/>
              </a:rPr>
              <a:t>3</a:t>
            </a:r>
            <a:r>
              <a:rPr lang="en-US" altLang="en-US" sz="2000" dirty="0" smtClean="0">
                <a:ea typeface="SimSun" pitchFamily="2" charset="-122"/>
                <a:sym typeface="Helvetica Light"/>
              </a:rPr>
              <a:t>)</a:t>
            </a:r>
            <a:endParaRPr lang="en-US" altLang="en-US" sz="2000" dirty="0">
              <a:ea typeface="SimSun" pitchFamily="2" charset="-122"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28432" y="5077986"/>
            <a:ext cx="1838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dirty="0" smtClean="0">
                <a:solidFill>
                  <a:srgbClr val="0070C0"/>
                </a:solidFill>
                <a:ea typeface="SimSun" pitchFamily="2" charset="-122"/>
                <a:sym typeface="Helvetica Light"/>
              </a:rPr>
              <a:t>5</a:t>
            </a:r>
            <a:r>
              <a:rPr lang="en-US" altLang="en-US" sz="2000" dirty="0" smtClean="0">
                <a:ea typeface="SimSun" pitchFamily="2" charset="-122"/>
                <a:sym typeface="Helvetica Light"/>
              </a:rPr>
              <a:t> </a:t>
            </a:r>
            <a:r>
              <a:rPr lang="en-US" altLang="en-US" sz="2000" dirty="0">
                <a:ea typeface="SimSun" pitchFamily="2" charset="-122"/>
                <a:sym typeface="Helvetica Light"/>
              </a:rPr>
              <a:t>× </a:t>
            </a:r>
            <a:r>
              <a:rPr lang="en-US" altLang="en-US" sz="2000" dirty="0" smtClean="0">
                <a:ea typeface="SimSun" pitchFamily="2" charset="-122"/>
                <a:sym typeface="Helvetica Light"/>
              </a:rPr>
              <a:t>factorial(</a:t>
            </a:r>
            <a:r>
              <a:rPr lang="en-US" altLang="en-US" sz="2000" dirty="0">
                <a:solidFill>
                  <a:srgbClr val="0070C0"/>
                </a:solidFill>
                <a:ea typeface="SimSun" pitchFamily="2" charset="-122"/>
                <a:sym typeface="Helvetica Light"/>
              </a:rPr>
              <a:t>4</a:t>
            </a:r>
            <a:r>
              <a:rPr lang="en-US" altLang="en-US" sz="2000" dirty="0" smtClean="0">
                <a:ea typeface="SimSun" pitchFamily="2" charset="-122"/>
                <a:sym typeface="Helvetica Light"/>
              </a:rPr>
              <a:t>)</a:t>
            </a:r>
            <a:endParaRPr lang="en-US" altLang="en-US" sz="2000" dirty="0">
              <a:ea typeface="SimSun" pitchFamily="2" charset="-122"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31700" y="3503491"/>
            <a:ext cx="31566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ea typeface="SimSun" pitchFamily="2" charset="-122"/>
                <a:sym typeface="Helvetica Light"/>
              </a:rPr>
              <a:t>f</a:t>
            </a:r>
            <a:r>
              <a:rPr lang="en-US" altLang="en-US" sz="4400" dirty="0" smtClean="0">
                <a:ea typeface="SimSun" pitchFamily="2" charset="-122"/>
                <a:sym typeface="Helvetica Light"/>
              </a:rPr>
              <a:t>actorial(</a:t>
            </a:r>
            <a:r>
              <a:rPr lang="en-US" altLang="en-US" sz="4400" dirty="0" smtClean="0">
                <a:solidFill>
                  <a:srgbClr val="0070C0"/>
                </a:solidFill>
                <a:ea typeface="SimSun" pitchFamily="2" charset="-122"/>
                <a:sym typeface="Helvetica Light"/>
              </a:rPr>
              <a:t>n</a:t>
            </a:r>
            <a:r>
              <a:rPr lang="en-US" altLang="en-US" sz="4400" dirty="0" smtClean="0">
                <a:ea typeface="SimSun" pitchFamily="2" charset="-122"/>
                <a:sym typeface="Helvetica Light"/>
              </a:rPr>
              <a:t>) =</a:t>
            </a:r>
            <a:endParaRPr lang="en-US" altLang="en-US" sz="4400" dirty="0">
              <a:ea typeface="SimSun" pitchFamily="2" charset="-122"/>
              <a:sym typeface="Helvetica Light"/>
            </a:endParaRPr>
          </a:p>
        </p:txBody>
      </p:sp>
      <p:sp>
        <p:nvSpPr>
          <p:cNvPr id="13" name="Left Brace 12"/>
          <p:cNvSpPr/>
          <p:nvPr/>
        </p:nvSpPr>
        <p:spPr>
          <a:xfrm rot="16200000">
            <a:off x="8228593" y="1413173"/>
            <a:ext cx="522458" cy="6241976"/>
          </a:xfrm>
          <a:prstGeom prst="leftBrace">
            <a:avLst>
              <a:gd name="adj1" fmla="val 8333"/>
              <a:gd name="adj2" fmla="val 50247"/>
            </a:avLst>
          </a:prstGeom>
          <a:ln w="57150">
            <a:solidFill>
              <a:srgbClr val="8CF7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28212" y="4642748"/>
            <a:ext cx="50308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800" b="1" i="1" dirty="0" smtClean="0">
                <a:solidFill>
                  <a:srgbClr val="7030A0"/>
                </a:solidFill>
              </a:rPr>
              <a:t>Recursive formula</a:t>
            </a:r>
            <a:endParaRPr lang="en-US" sz="4800" b="1" i="1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02380" y="3517873"/>
            <a:ext cx="4012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altLang="en-US" sz="4400" dirty="0">
                <a:solidFill>
                  <a:srgbClr val="0070C0"/>
                </a:solidFill>
                <a:ea typeface="SimSun" pitchFamily="2" charset="-122"/>
                <a:sym typeface="Helvetica Light"/>
              </a:rPr>
              <a:t>n</a:t>
            </a:r>
            <a:r>
              <a:rPr lang="en-NZ" altLang="en-US" sz="4400" dirty="0" smtClean="0">
                <a:ea typeface="SimSun" pitchFamily="2" charset="-122"/>
                <a:sym typeface="Helvetica Light"/>
              </a:rPr>
              <a:t> x factorial(</a:t>
            </a:r>
            <a:r>
              <a:rPr lang="en-NZ" altLang="en-US" sz="4400" dirty="0" smtClean="0">
                <a:solidFill>
                  <a:srgbClr val="0070C0"/>
                </a:solidFill>
                <a:ea typeface="SimSun" pitchFamily="2" charset="-122"/>
                <a:sym typeface="Helvetica Light"/>
              </a:rPr>
              <a:t>n-1</a:t>
            </a:r>
            <a:r>
              <a:rPr lang="en-NZ" altLang="en-US" sz="4400" dirty="0" smtClean="0">
                <a:ea typeface="SimSun" pitchFamily="2" charset="-122"/>
                <a:sym typeface="Helvetica Light"/>
              </a:rPr>
              <a:t>)</a:t>
            </a:r>
            <a:endParaRPr lang="en-US" altLang="en-US" sz="4400" dirty="0">
              <a:ea typeface="SimSun" pitchFamily="2" charset="-122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42262" y="2391295"/>
            <a:ext cx="64427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b="1" i="1" dirty="0" smtClean="0">
                <a:solidFill>
                  <a:srgbClr val="C00000"/>
                </a:solidFill>
              </a:rPr>
              <a:t>Need a base case!!</a:t>
            </a:r>
            <a:endParaRPr lang="en-US" sz="6000" b="1" i="1" dirty="0">
              <a:solidFill>
                <a:srgbClr val="C000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10800000">
            <a:off x="3082656" y="1976797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5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/>
      <p:bldP spid="15" grpId="0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NZ" dirty="0" smtClean="0"/>
                  <a:t>Let’s write the Algorithm for </a:t>
                </a:r>
                <a14:m>
                  <m:oMath xmlns:m="http://schemas.openxmlformats.org/officeDocument/2006/math">
                    <m:r>
                      <a:rPr lang="en-NZ" sz="4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NZ" sz="4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05" b="-13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040950" y="1907171"/>
            <a:ext cx="4119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Algorithm: </a:t>
            </a:r>
            <a:r>
              <a:rPr lang="en-NZ" sz="2000" dirty="0" smtClean="0">
                <a:solidFill>
                  <a:srgbClr val="00B0F0"/>
                </a:solidFill>
              </a:rPr>
              <a:t>factorial(n)</a:t>
            </a:r>
          </a:p>
          <a:p>
            <a:r>
              <a:rPr lang="en-NZ" sz="2000" dirty="0" smtClean="0"/>
              <a:t>Requires: </a:t>
            </a:r>
            <a:r>
              <a:rPr lang="en-NZ" sz="2000" dirty="0" smtClean="0">
                <a:solidFill>
                  <a:srgbClr val="00B0F0"/>
                </a:solidFill>
              </a:rPr>
              <a:t>a non-negative integer n&gt;=0</a:t>
            </a:r>
          </a:p>
          <a:p>
            <a:r>
              <a:rPr lang="en-NZ" sz="2000" dirty="0" smtClean="0"/>
              <a:t>Returns: </a:t>
            </a:r>
            <a:r>
              <a:rPr lang="en-NZ" sz="2000" dirty="0" smtClean="0">
                <a:solidFill>
                  <a:srgbClr val="00B0F0"/>
                </a:solidFill>
              </a:rPr>
              <a:t>the factorial of 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140926" y="2922834"/>
            <a:ext cx="401942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40950" y="2983419"/>
            <a:ext cx="69621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if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n==0 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NZ" sz="16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 base case</a:t>
            </a:r>
          </a:p>
          <a:p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else </a:t>
            </a:r>
            <a:endParaRPr lang="en-NZ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*factorial(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n-1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NZ" sz="16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 recursive formula</a:t>
            </a:r>
            <a:endParaRPr lang="en-NZ" sz="1600" i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NZ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ndif</a:t>
            </a:r>
            <a:endParaRPr lang="en-NZ" sz="20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NZ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  <a:endParaRPr lang="en-NZ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087291" y="3291841"/>
            <a:ext cx="1593669" cy="3657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307977" y="3920705"/>
            <a:ext cx="2695135" cy="3657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680960" y="3291841"/>
            <a:ext cx="1280160" cy="10450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961120" y="3291841"/>
            <a:ext cx="418012" cy="6288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60297" y="2972974"/>
            <a:ext cx="122020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7030A0"/>
                </a:solidFill>
              </a:rPr>
              <a:t>comments</a:t>
            </a:r>
            <a:endParaRPr lang="en-US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86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/>
      <p:bldP spid="8" grpId="0" animBg="1"/>
      <p:bldP spid="9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Trace!!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721" y="1907171"/>
            <a:ext cx="4119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Algorithm: </a:t>
            </a:r>
            <a:r>
              <a:rPr lang="en-NZ" sz="2000" dirty="0" smtClean="0">
                <a:solidFill>
                  <a:srgbClr val="00B0F0"/>
                </a:solidFill>
              </a:rPr>
              <a:t>factorial(n)</a:t>
            </a:r>
          </a:p>
          <a:p>
            <a:r>
              <a:rPr lang="en-NZ" sz="2000" dirty="0" smtClean="0"/>
              <a:t>Requires: </a:t>
            </a:r>
            <a:r>
              <a:rPr lang="en-NZ" sz="2000" dirty="0" smtClean="0">
                <a:solidFill>
                  <a:srgbClr val="00B0F0"/>
                </a:solidFill>
              </a:rPr>
              <a:t>a non-negative integer n&gt;=0</a:t>
            </a:r>
          </a:p>
          <a:p>
            <a:r>
              <a:rPr lang="en-NZ" sz="2000" dirty="0" smtClean="0"/>
              <a:t>Returns: </a:t>
            </a:r>
            <a:r>
              <a:rPr lang="en-NZ" sz="2000" dirty="0" smtClean="0">
                <a:solidFill>
                  <a:srgbClr val="00B0F0"/>
                </a:solidFill>
              </a:rPr>
              <a:t>the factorial of 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61697" y="2922834"/>
            <a:ext cx="401942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1721" y="2983419"/>
            <a:ext cx="69621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if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n==0 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NZ" sz="16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 base case</a:t>
            </a:r>
          </a:p>
          <a:p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else </a:t>
            </a:r>
            <a:endParaRPr lang="en-NZ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*factorial(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n-1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6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 recursive formula</a:t>
            </a:r>
            <a:endParaRPr lang="en-NZ" sz="1600" i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NZ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ndif</a:t>
            </a:r>
            <a:endParaRPr lang="en-NZ" sz="20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NZ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  <a:endParaRPr lang="en-NZ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119256" y="1907171"/>
            <a:ext cx="39189" cy="4754886"/>
          </a:xfrm>
          <a:prstGeom prst="line">
            <a:avLst/>
          </a:prstGeom>
          <a:ln w="571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882743" y="1815730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f</a:t>
            </a:r>
            <a:r>
              <a:rPr lang="en-NZ" dirty="0" smtClean="0"/>
              <a:t>actorial(5)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1008" y="261408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n</a:t>
            </a:r>
            <a:r>
              <a:rPr lang="en-NZ" dirty="0" smtClean="0">
                <a:solidFill>
                  <a:srgbClr val="FF0000"/>
                </a:solidFill>
              </a:rPr>
              <a:t>=5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53086" y="261408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n</a:t>
            </a:r>
            <a:r>
              <a:rPr lang="en-NZ" dirty="0" smtClean="0">
                <a:solidFill>
                  <a:srgbClr val="FF0000"/>
                </a:solidFill>
              </a:rPr>
              <a:t> !=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07927" y="2614087"/>
            <a:ext cx="207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B050"/>
                </a:solidFill>
              </a:rPr>
              <a:t>r</a:t>
            </a:r>
            <a:r>
              <a:rPr lang="en-NZ" dirty="0" smtClean="0">
                <a:solidFill>
                  <a:srgbClr val="00B050"/>
                </a:solidFill>
              </a:rPr>
              <a:t>eturn</a:t>
            </a:r>
            <a:r>
              <a:rPr lang="en-NZ" dirty="0" smtClean="0">
                <a:solidFill>
                  <a:srgbClr val="000000"/>
                </a:solidFill>
              </a:rPr>
              <a:t> 5*factorial(</a:t>
            </a:r>
            <a:r>
              <a:rPr lang="en-NZ" dirty="0" smtClean="0">
                <a:solidFill>
                  <a:srgbClr val="FF0000"/>
                </a:solidFill>
              </a:rPr>
              <a:t>4</a:t>
            </a:r>
            <a:r>
              <a:rPr lang="en-NZ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1008" y="298341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n=4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53086" y="2983419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n</a:t>
            </a:r>
            <a:r>
              <a:rPr lang="en-NZ" dirty="0" smtClean="0">
                <a:solidFill>
                  <a:srgbClr val="FF0000"/>
                </a:solidFill>
              </a:rPr>
              <a:t> !=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07927" y="2983419"/>
            <a:ext cx="207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B050"/>
                </a:solidFill>
              </a:rPr>
              <a:t>r</a:t>
            </a:r>
            <a:r>
              <a:rPr lang="en-NZ" dirty="0" smtClean="0">
                <a:solidFill>
                  <a:srgbClr val="00B050"/>
                </a:solidFill>
              </a:rPr>
              <a:t>eturn</a:t>
            </a:r>
            <a:r>
              <a:rPr lang="en-NZ" dirty="0" smtClean="0">
                <a:solidFill>
                  <a:srgbClr val="000000"/>
                </a:solidFill>
              </a:rPr>
              <a:t> 4*factorial(</a:t>
            </a:r>
            <a:r>
              <a:rPr lang="en-NZ" dirty="0">
                <a:solidFill>
                  <a:srgbClr val="FF0000"/>
                </a:solidFill>
              </a:rPr>
              <a:t>3</a:t>
            </a:r>
            <a:r>
              <a:rPr lang="en-NZ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07945" y="335275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n=3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53086" y="3352751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n</a:t>
            </a:r>
            <a:r>
              <a:rPr lang="en-NZ" dirty="0" smtClean="0">
                <a:solidFill>
                  <a:srgbClr val="FF0000"/>
                </a:solidFill>
              </a:rPr>
              <a:t> !=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07927" y="3352751"/>
            <a:ext cx="207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B050"/>
                </a:solidFill>
              </a:rPr>
              <a:t>r</a:t>
            </a:r>
            <a:r>
              <a:rPr lang="en-NZ" dirty="0" smtClean="0">
                <a:solidFill>
                  <a:srgbClr val="00B050"/>
                </a:solidFill>
              </a:rPr>
              <a:t>eturn</a:t>
            </a:r>
            <a:r>
              <a:rPr lang="en-NZ" dirty="0" smtClean="0">
                <a:solidFill>
                  <a:srgbClr val="000000"/>
                </a:solidFill>
              </a:rPr>
              <a:t> 3*factorial(</a:t>
            </a:r>
            <a:r>
              <a:rPr lang="en-NZ" dirty="0">
                <a:solidFill>
                  <a:srgbClr val="FF0000"/>
                </a:solidFill>
              </a:rPr>
              <a:t>2</a:t>
            </a:r>
            <a:r>
              <a:rPr lang="en-NZ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07945" y="369688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n=2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53086" y="369688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n</a:t>
            </a:r>
            <a:r>
              <a:rPr lang="en-NZ" dirty="0" smtClean="0">
                <a:solidFill>
                  <a:srgbClr val="FF0000"/>
                </a:solidFill>
              </a:rPr>
              <a:t> !=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07927" y="3696884"/>
            <a:ext cx="207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B050"/>
                </a:solidFill>
              </a:rPr>
              <a:t>r</a:t>
            </a:r>
            <a:r>
              <a:rPr lang="en-NZ" dirty="0" smtClean="0">
                <a:solidFill>
                  <a:srgbClr val="00B050"/>
                </a:solidFill>
              </a:rPr>
              <a:t>eturn</a:t>
            </a:r>
            <a:r>
              <a:rPr lang="en-NZ" dirty="0" smtClean="0">
                <a:solidFill>
                  <a:srgbClr val="000000"/>
                </a:solidFill>
              </a:rPr>
              <a:t> 2*factorial(</a:t>
            </a:r>
            <a:r>
              <a:rPr lang="en-NZ" dirty="0">
                <a:solidFill>
                  <a:srgbClr val="FF0000"/>
                </a:solidFill>
              </a:rPr>
              <a:t>1</a:t>
            </a:r>
            <a:r>
              <a:rPr lang="en-NZ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1008" y="404101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n=1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53086" y="404101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n</a:t>
            </a:r>
            <a:r>
              <a:rPr lang="en-NZ" dirty="0" smtClean="0">
                <a:solidFill>
                  <a:srgbClr val="FF0000"/>
                </a:solidFill>
              </a:rPr>
              <a:t> !=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07927" y="4041017"/>
            <a:ext cx="207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B050"/>
                </a:solidFill>
              </a:rPr>
              <a:t>r</a:t>
            </a:r>
            <a:r>
              <a:rPr lang="en-NZ" dirty="0" smtClean="0">
                <a:solidFill>
                  <a:srgbClr val="00B050"/>
                </a:solidFill>
              </a:rPr>
              <a:t>eturn</a:t>
            </a:r>
            <a:r>
              <a:rPr lang="en-NZ" dirty="0" smtClean="0">
                <a:solidFill>
                  <a:srgbClr val="000000"/>
                </a:solidFill>
              </a:rPr>
              <a:t> 1*factorial(</a:t>
            </a:r>
            <a:r>
              <a:rPr lang="en-NZ" dirty="0">
                <a:solidFill>
                  <a:srgbClr val="FF0000"/>
                </a:solidFill>
              </a:rPr>
              <a:t>0</a:t>
            </a:r>
            <a:r>
              <a:rPr lang="en-NZ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1008" y="435995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n=0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53086" y="435995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n</a:t>
            </a:r>
            <a:r>
              <a:rPr lang="en-NZ" dirty="0" smtClean="0">
                <a:solidFill>
                  <a:srgbClr val="FF0000"/>
                </a:solidFill>
              </a:rPr>
              <a:t> ==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07927" y="4359951"/>
            <a:ext cx="96071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B050"/>
                </a:solidFill>
              </a:rPr>
              <a:t>r</a:t>
            </a:r>
            <a:r>
              <a:rPr lang="en-NZ" dirty="0" smtClean="0">
                <a:solidFill>
                  <a:srgbClr val="00B050"/>
                </a:solidFill>
              </a:rPr>
              <a:t>eturn</a:t>
            </a:r>
            <a:r>
              <a:rPr lang="en-NZ" dirty="0" smtClean="0">
                <a:solidFill>
                  <a:srgbClr val="000000"/>
                </a:solidFill>
              </a:rPr>
              <a:t> 1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466114" y="4572000"/>
            <a:ext cx="12017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26155" y="4410349"/>
            <a:ext cx="114326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b="1" i="1" dirty="0">
                <a:solidFill>
                  <a:srgbClr val="00B050"/>
                </a:solidFill>
              </a:rPr>
              <a:t>b</a:t>
            </a:r>
            <a:r>
              <a:rPr lang="en-NZ" b="1" i="1" dirty="0" smtClean="0">
                <a:solidFill>
                  <a:srgbClr val="00B050"/>
                </a:solidFill>
              </a:rPr>
              <a:t>ase case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090566" y="4359951"/>
            <a:ext cx="76533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FF0000"/>
                </a:solidFill>
              </a:rPr>
              <a:t>STOP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910749" y="405222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70C0"/>
                </a:solidFill>
              </a:rPr>
              <a:t>=1x1=1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884623" y="370994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70C0"/>
                </a:solidFill>
              </a:rPr>
              <a:t>=2x1=2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884622" y="335275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70C0"/>
                </a:solidFill>
              </a:rPr>
              <a:t>=3x2=6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884622" y="300861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70C0"/>
                </a:solidFill>
              </a:rPr>
              <a:t>=4x6=24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84621" y="2638823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70C0"/>
                </a:solidFill>
              </a:rPr>
              <a:t>=5x24=120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8171159" y="2415002"/>
            <a:ext cx="0" cy="25074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1056600" y="2276503"/>
            <a:ext cx="0" cy="25031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306316" y="2114553"/>
            <a:ext cx="172354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2060"/>
                </a:solidFill>
              </a:rPr>
              <a:t>Check base case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338518" y="4817480"/>
            <a:ext cx="142859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2060"/>
                </a:solidFill>
              </a:rPr>
              <a:t>Computation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60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 animBg="1"/>
      <p:bldP spid="33" grpId="0" animBg="1"/>
      <p:bldP spid="34" grpId="0" animBg="1"/>
      <p:bldP spid="35" grpId="0"/>
      <p:bldP spid="36" grpId="0"/>
      <p:bldP spid="37" grpId="0"/>
      <p:bldP spid="38" grpId="0"/>
      <p:bldP spid="39" grpId="0"/>
      <p:bldP spid="44" grpId="0" animBg="1"/>
      <p:bldP spid="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summary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3040" y="1972491"/>
            <a:ext cx="95091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800" dirty="0" smtClean="0"/>
              <a:t>Components of a recursive algorithm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04502" y="2803488"/>
            <a:ext cx="48606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600" dirty="0">
                <a:solidFill>
                  <a:srgbClr val="FF0000"/>
                </a:solidFill>
              </a:rPr>
              <a:t>b</a:t>
            </a:r>
            <a:r>
              <a:rPr lang="en-NZ" sz="9600" dirty="0" smtClean="0">
                <a:solidFill>
                  <a:srgbClr val="FF0000"/>
                </a:solidFill>
              </a:rPr>
              <a:t>ase case</a:t>
            </a:r>
            <a:endParaRPr lang="en-US" sz="9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2761" y="5288340"/>
            <a:ext cx="91592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600" dirty="0" smtClean="0">
                <a:solidFill>
                  <a:srgbClr val="FF0000"/>
                </a:solidFill>
              </a:rPr>
              <a:t>Recursive formula</a:t>
            </a:r>
            <a:endParaRPr lang="en-US" sz="96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965128" y="3944983"/>
            <a:ext cx="2376198" cy="16851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2204097">
            <a:off x="3749643" y="4306376"/>
            <a:ext cx="514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smtClean="0">
                <a:solidFill>
                  <a:srgbClr val="7030A0"/>
                </a:solidFill>
              </a:rPr>
              <a:t>Recursive formula should approach base case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77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sz="4800" b="1" dirty="0" smtClean="0">
                <a:solidFill>
                  <a:srgbClr val="FF0000"/>
                </a:solidFill>
              </a:rPr>
              <a:t>This lecture is very important!!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6761" y="2237591"/>
            <a:ext cx="11875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i="1" dirty="0" smtClean="0"/>
              <a:t>Fundamental concepts in </a:t>
            </a:r>
            <a:r>
              <a:rPr lang="en-NZ" sz="3600" i="1" dirty="0" smtClean="0">
                <a:solidFill>
                  <a:srgbClr val="0070C0"/>
                </a:solidFill>
              </a:rPr>
              <a:t>functional programming </a:t>
            </a:r>
            <a:r>
              <a:rPr lang="en-NZ" sz="3600" i="1" dirty="0" smtClean="0"/>
              <a:t>will be introduced.</a:t>
            </a:r>
            <a:endParaRPr lang="en-US" sz="36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759990" y="2951157"/>
            <a:ext cx="6672019" cy="144655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NZ" sz="8800" b="1" i="1" dirty="0" smtClean="0">
                <a:solidFill>
                  <a:srgbClr val="FFFF00"/>
                </a:solidFill>
              </a:rPr>
              <a:t>RECURSION</a:t>
            </a:r>
            <a:endParaRPr lang="en-US" sz="8800" b="1" i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10723" y="4703757"/>
            <a:ext cx="8570551" cy="92333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NZ" sz="5400" b="1" i="1" dirty="0" smtClean="0">
                <a:solidFill>
                  <a:srgbClr val="FFFF00"/>
                </a:solidFill>
              </a:rPr>
              <a:t>RECURSIVE PROCEDURES</a:t>
            </a:r>
            <a:endParaRPr lang="en-US" sz="5400" b="1" i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9991" y="5925154"/>
            <a:ext cx="10247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smtClean="0"/>
              <a:t>Recursive programming is the </a:t>
            </a:r>
            <a:r>
              <a:rPr lang="en-NZ" sz="3200" b="1" i="1" u="sng" dirty="0" smtClean="0">
                <a:solidFill>
                  <a:srgbClr val="C00000"/>
                </a:solidFill>
              </a:rPr>
              <a:t>main theme </a:t>
            </a:r>
            <a:r>
              <a:rPr lang="en-NZ" sz="3200" dirty="0" smtClean="0"/>
              <a:t>in this module!!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720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Simple representation of Functional programming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49670" y="2420471"/>
            <a:ext cx="1116105" cy="20313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 smtClean="0"/>
              <a:t>…</a:t>
            </a:r>
          </a:p>
          <a:p>
            <a:r>
              <a:rPr lang="en-NZ" dirty="0" smtClean="0"/>
              <a:t>…</a:t>
            </a:r>
          </a:p>
          <a:p>
            <a:r>
              <a:rPr lang="en-NZ" dirty="0" smtClean="0"/>
              <a:t>…</a:t>
            </a:r>
          </a:p>
          <a:p>
            <a:r>
              <a:rPr lang="en-NZ" dirty="0" smtClean="0"/>
              <a:t>…</a:t>
            </a:r>
          </a:p>
          <a:p>
            <a:r>
              <a:rPr lang="en-NZ" dirty="0" smtClean="0"/>
              <a:t>…</a:t>
            </a:r>
          </a:p>
          <a:p>
            <a:r>
              <a:rPr lang="en-NZ" dirty="0" smtClean="0"/>
              <a:t>Return Y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41889" y="2051139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C00000"/>
                </a:solidFill>
              </a:rPr>
              <a:t>Y=f(</a:t>
            </a:r>
            <a:r>
              <a:rPr lang="en-NZ" b="1" i="1" dirty="0" err="1" smtClean="0">
                <a:solidFill>
                  <a:srgbClr val="C00000"/>
                </a:solidFill>
              </a:rPr>
              <a:t>a,b</a:t>
            </a:r>
            <a:r>
              <a:rPr lang="en-NZ" b="1" i="1" dirty="0" smtClean="0">
                <a:solidFill>
                  <a:srgbClr val="C00000"/>
                </a:solidFill>
              </a:rPr>
              <a:t>)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5065" y="2411507"/>
            <a:ext cx="1116105" cy="20313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 smtClean="0"/>
              <a:t>…</a:t>
            </a:r>
          </a:p>
          <a:p>
            <a:r>
              <a:rPr lang="en-NZ" dirty="0" smtClean="0"/>
              <a:t>…</a:t>
            </a:r>
          </a:p>
          <a:p>
            <a:r>
              <a:rPr lang="en-NZ" dirty="0" smtClean="0"/>
              <a:t>…</a:t>
            </a:r>
          </a:p>
          <a:p>
            <a:r>
              <a:rPr lang="en-NZ" dirty="0" smtClean="0"/>
              <a:t>…</a:t>
            </a:r>
          </a:p>
          <a:p>
            <a:r>
              <a:rPr lang="en-NZ" dirty="0" smtClean="0"/>
              <a:t>…</a:t>
            </a:r>
          </a:p>
          <a:p>
            <a:r>
              <a:rPr lang="en-NZ" dirty="0" smtClean="0"/>
              <a:t>Return Z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37284" y="2042175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C00000"/>
                </a:solidFill>
              </a:rPr>
              <a:t>Z=g(</a:t>
            </a:r>
            <a:r>
              <a:rPr lang="en-NZ" b="1" i="1" dirty="0" err="1" smtClean="0">
                <a:solidFill>
                  <a:srgbClr val="C00000"/>
                </a:solidFill>
              </a:rPr>
              <a:t>a,b</a:t>
            </a:r>
            <a:r>
              <a:rPr lang="en-NZ" b="1" i="1" dirty="0" smtClean="0">
                <a:solidFill>
                  <a:srgbClr val="C00000"/>
                </a:solidFill>
              </a:rPr>
              <a:t>)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95639" y="2411507"/>
            <a:ext cx="1116105" cy="20313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 smtClean="0"/>
              <a:t>…</a:t>
            </a:r>
          </a:p>
          <a:p>
            <a:r>
              <a:rPr lang="en-NZ" dirty="0" smtClean="0"/>
              <a:t>…</a:t>
            </a:r>
          </a:p>
          <a:p>
            <a:r>
              <a:rPr lang="en-NZ" dirty="0" smtClean="0"/>
              <a:t>…</a:t>
            </a:r>
          </a:p>
          <a:p>
            <a:r>
              <a:rPr lang="en-NZ" dirty="0" smtClean="0"/>
              <a:t>…</a:t>
            </a:r>
          </a:p>
          <a:p>
            <a:r>
              <a:rPr lang="en-NZ" dirty="0" smtClean="0"/>
              <a:t>…</a:t>
            </a:r>
          </a:p>
          <a:p>
            <a:r>
              <a:rPr lang="en-NZ" dirty="0" smtClean="0"/>
              <a:t>Return W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26494" y="2042175"/>
            <a:ext cx="130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C00000"/>
                </a:solidFill>
              </a:rPr>
              <a:t>W=h(</a:t>
            </a:r>
            <a:r>
              <a:rPr lang="en-NZ" b="1" i="1" dirty="0" err="1" smtClean="0">
                <a:solidFill>
                  <a:srgbClr val="C00000"/>
                </a:solidFill>
              </a:rPr>
              <a:t>a,b,c</a:t>
            </a:r>
            <a:r>
              <a:rPr lang="en-NZ" b="1" i="1" dirty="0" smtClean="0">
                <a:solidFill>
                  <a:srgbClr val="C00000"/>
                </a:solidFill>
              </a:rPr>
              <a:t>)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3694" y="2411506"/>
            <a:ext cx="3142130" cy="424731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 smtClean="0"/>
              <a:t>…</a:t>
            </a:r>
          </a:p>
          <a:p>
            <a:r>
              <a:rPr lang="en-NZ" dirty="0" smtClean="0"/>
              <a:t>…</a:t>
            </a:r>
          </a:p>
          <a:p>
            <a:r>
              <a:rPr lang="en-NZ" dirty="0" smtClean="0"/>
              <a:t>…</a:t>
            </a:r>
          </a:p>
          <a:p>
            <a:r>
              <a:rPr lang="en-NZ" dirty="0" smtClean="0"/>
              <a:t>…</a:t>
            </a:r>
          </a:p>
          <a:p>
            <a:r>
              <a:rPr lang="en-NZ" dirty="0" smtClean="0"/>
              <a:t>…</a:t>
            </a:r>
          </a:p>
          <a:p>
            <a:endParaRPr lang="en-NZ" dirty="0"/>
          </a:p>
          <a:p>
            <a:r>
              <a:rPr lang="en-NZ" dirty="0" smtClean="0"/>
              <a:t>…</a:t>
            </a:r>
          </a:p>
          <a:p>
            <a:r>
              <a:rPr lang="en-NZ" dirty="0" smtClean="0"/>
              <a:t>…</a:t>
            </a:r>
          </a:p>
          <a:p>
            <a:endParaRPr lang="en-NZ" dirty="0" smtClean="0"/>
          </a:p>
          <a:p>
            <a:r>
              <a:rPr lang="en-NZ" dirty="0" smtClean="0"/>
              <a:t>…</a:t>
            </a:r>
          </a:p>
          <a:p>
            <a:r>
              <a:rPr lang="en-NZ" dirty="0" smtClean="0"/>
              <a:t>…</a:t>
            </a:r>
          </a:p>
          <a:p>
            <a:endParaRPr lang="en-NZ" dirty="0"/>
          </a:p>
          <a:p>
            <a:r>
              <a:rPr lang="en-NZ" dirty="0" smtClean="0"/>
              <a:t>…</a:t>
            </a:r>
          </a:p>
          <a:p>
            <a:r>
              <a:rPr lang="en-NZ" dirty="0" smtClean="0"/>
              <a:t>Return X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06183" y="2042174"/>
            <a:ext cx="123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C00000"/>
                </a:solidFill>
              </a:rPr>
              <a:t>X=k(</a:t>
            </a:r>
            <a:r>
              <a:rPr lang="en-NZ" b="1" i="1" dirty="0" err="1" smtClean="0">
                <a:solidFill>
                  <a:srgbClr val="C00000"/>
                </a:solidFill>
              </a:rPr>
              <a:t>a,b,c</a:t>
            </a:r>
            <a:r>
              <a:rPr lang="en-NZ" b="1" i="1" dirty="0" smtClean="0">
                <a:solidFill>
                  <a:srgbClr val="C00000"/>
                </a:solidFill>
              </a:rPr>
              <a:t>)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7292" y="3842667"/>
            <a:ext cx="130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C00000"/>
                </a:solidFill>
              </a:rPr>
              <a:t>W=h(</a:t>
            </a:r>
            <a:r>
              <a:rPr lang="en-NZ" b="1" i="1" dirty="0" err="1" smtClean="0">
                <a:solidFill>
                  <a:srgbClr val="C00000"/>
                </a:solidFill>
              </a:rPr>
              <a:t>a,b,c</a:t>
            </a:r>
            <a:r>
              <a:rPr lang="en-NZ" b="1" i="1" dirty="0" smtClean="0">
                <a:solidFill>
                  <a:srgbClr val="C00000"/>
                </a:solidFill>
              </a:rPr>
              <a:t>)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7292" y="4594141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C00000"/>
                </a:solidFill>
              </a:rPr>
              <a:t>Y=f(</a:t>
            </a:r>
            <a:r>
              <a:rPr lang="en-NZ" b="1" i="1" dirty="0" err="1" smtClean="0">
                <a:solidFill>
                  <a:srgbClr val="C00000"/>
                </a:solidFill>
              </a:rPr>
              <a:t>a,b</a:t>
            </a:r>
            <a:r>
              <a:rPr lang="en-NZ" b="1" i="1" dirty="0" smtClean="0">
                <a:solidFill>
                  <a:srgbClr val="C00000"/>
                </a:solidFill>
              </a:rPr>
              <a:t>)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5079" y="541463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C00000"/>
                </a:solidFill>
              </a:rPr>
              <a:t>Z=g(</a:t>
            </a:r>
            <a:r>
              <a:rPr lang="en-NZ" b="1" i="1" dirty="0" err="1" smtClean="0">
                <a:solidFill>
                  <a:srgbClr val="C00000"/>
                </a:solidFill>
              </a:rPr>
              <a:t>a,b</a:t>
            </a:r>
            <a:r>
              <a:rPr lang="en-NZ" b="1" i="1" dirty="0" smtClean="0">
                <a:solidFill>
                  <a:srgbClr val="C00000"/>
                </a:solidFill>
              </a:rPr>
              <a:t>)</a:t>
            </a:r>
            <a:endParaRPr lang="en-US" b="1" i="1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272553" y="4061012"/>
            <a:ext cx="1398495" cy="13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3"/>
          </p:cNvCxnSpPr>
          <p:nvPr/>
        </p:nvCxnSpPr>
        <p:spPr>
          <a:xfrm flipH="1">
            <a:off x="2064681" y="4074459"/>
            <a:ext cx="1566025" cy="7043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093296" y="4061012"/>
            <a:ext cx="1577752" cy="13536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53910" y="3311186"/>
            <a:ext cx="1391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2400" b="1" i="1" dirty="0">
                <a:solidFill>
                  <a:srgbClr val="00B0F0"/>
                </a:solidFill>
              </a:rPr>
              <a:t>f</a:t>
            </a:r>
            <a:r>
              <a:rPr lang="en-NZ" sz="2400" b="1" i="1" dirty="0" smtClean="0">
                <a:solidFill>
                  <a:srgbClr val="00B0F0"/>
                </a:solidFill>
              </a:rPr>
              <a:t>unction </a:t>
            </a:r>
          </a:p>
          <a:p>
            <a:pPr algn="ctr"/>
            <a:r>
              <a:rPr lang="en-NZ" sz="2400" b="1" i="1" dirty="0" smtClean="0">
                <a:solidFill>
                  <a:srgbClr val="00B0F0"/>
                </a:solidFill>
              </a:rPr>
              <a:t>calls</a:t>
            </a:r>
            <a:endParaRPr lang="en-US" sz="2400" b="1" i="1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64675" y="2093219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[main]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69547" y="4493722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[subroutines (functions)]</a:t>
            </a:r>
            <a:endParaRPr lang="en-US" sz="2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93143" y="4921046"/>
            <a:ext cx="781335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800" b="1" i="1" u="sng" dirty="0">
                <a:solidFill>
                  <a:srgbClr val="00B0F0"/>
                </a:solidFill>
              </a:rPr>
              <a:t>c</a:t>
            </a:r>
            <a:r>
              <a:rPr lang="en-NZ" sz="3800" b="1" i="1" u="sng" dirty="0" smtClean="0">
                <a:solidFill>
                  <a:srgbClr val="00B0F0"/>
                </a:solidFill>
              </a:rPr>
              <a:t>alling</a:t>
            </a:r>
            <a:r>
              <a:rPr lang="en-NZ" sz="3800" i="1" dirty="0" smtClean="0"/>
              <a:t> functions </a:t>
            </a:r>
            <a:r>
              <a:rPr lang="en-NZ" sz="3800" b="1" i="1" u="sng" dirty="0" smtClean="0">
                <a:solidFill>
                  <a:srgbClr val="00B0F0"/>
                </a:solidFill>
              </a:rPr>
              <a:t>inside</a:t>
            </a:r>
            <a:r>
              <a:rPr lang="en-NZ" sz="3800" i="1" dirty="0" smtClean="0"/>
              <a:t> another function</a:t>
            </a:r>
            <a:endParaRPr lang="en-US" sz="3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366468" y="5623505"/>
                <a:ext cx="3285130" cy="1105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4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NZ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4400" b="0" i="1" smtClean="0">
                              <a:solidFill>
                                <a:srgbClr val="8CF72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NZ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NZ" sz="4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NZ" sz="4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NZ" sz="4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468" y="5623505"/>
                <a:ext cx="3285130" cy="11056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57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/>
      <p:bldP spid="13" grpId="0"/>
      <p:bldP spid="14" grpId="0"/>
      <p:bldP spid="22" grpId="0"/>
      <p:bldP spid="23" grpId="0"/>
      <p:bldP spid="27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 – </a:t>
            </a:r>
            <a:r>
              <a:rPr lang="en-NZ" dirty="0" smtClean="0">
                <a:solidFill>
                  <a:srgbClr val="FFFF00"/>
                </a:solidFill>
              </a:rPr>
              <a:t>find minimum of three numbers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40950" y="1907171"/>
            <a:ext cx="37882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Algorithm: </a:t>
            </a:r>
            <a:r>
              <a:rPr lang="en-NZ" sz="2000" dirty="0" smtClean="0">
                <a:solidFill>
                  <a:srgbClr val="00B0F0"/>
                </a:solidFill>
              </a:rPr>
              <a:t>min3(</a:t>
            </a:r>
            <a:r>
              <a:rPr lang="en-NZ" sz="2000" dirty="0" err="1" smtClean="0">
                <a:solidFill>
                  <a:srgbClr val="00B0F0"/>
                </a:solidFill>
              </a:rPr>
              <a:t>x,y,z</a:t>
            </a:r>
            <a:r>
              <a:rPr lang="en-NZ" sz="2000" dirty="0" smtClean="0">
                <a:solidFill>
                  <a:srgbClr val="00B0F0"/>
                </a:solidFill>
              </a:rPr>
              <a:t>)</a:t>
            </a:r>
          </a:p>
          <a:p>
            <a:r>
              <a:rPr lang="en-NZ" sz="2000" dirty="0" smtClean="0"/>
              <a:t>Requires: </a:t>
            </a:r>
            <a:r>
              <a:rPr lang="en-NZ" sz="2000" dirty="0" smtClean="0">
                <a:solidFill>
                  <a:srgbClr val="00B0F0"/>
                </a:solidFill>
              </a:rPr>
              <a:t>three numbers; x, y and z</a:t>
            </a:r>
          </a:p>
          <a:p>
            <a:r>
              <a:rPr lang="en-NZ" sz="2000" dirty="0" smtClean="0"/>
              <a:t>Returns: </a:t>
            </a:r>
            <a:r>
              <a:rPr lang="en-NZ" sz="2000" dirty="0" smtClean="0">
                <a:solidFill>
                  <a:srgbClr val="00B0F0"/>
                </a:solidFill>
              </a:rPr>
              <a:t>the smallest of x, y, z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133205" y="2922834"/>
            <a:ext cx="35702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40950" y="2983419"/>
            <a:ext cx="464742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if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(x&lt;y) &amp;&amp; (y&lt;z) 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NZ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en-NZ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(y&lt;x) &amp;&amp; (x&lt;z) 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else</a:t>
            </a:r>
            <a:endParaRPr lang="en-NZ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6.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</a:t>
            </a:r>
            <a:r>
              <a:rPr lang="en-NZ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NZ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ndif</a:t>
            </a:r>
            <a:endParaRPr lang="en-NZ" sz="20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  <a:endParaRPr lang="en-NZ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04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 – </a:t>
            </a:r>
            <a:r>
              <a:rPr lang="en-NZ" dirty="0" smtClean="0">
                <a:solidFill>
                  <a:srgbClr val="FFFF00"/>
                </a:solidFill>
              </a:rPr>
              <a:t>find minimum of three numbers (functional)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6852" y="1907171"/>
            <a:ext cx="37882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Algorithm: </a:t>
            </a:r>
            <a:r>
              <a:rPr lang="en-NZ" sz="2000" b="1" dirty="0" smtClean="0">
                <a:solidFill>
                  <a:srgbClr val="00B0F0"/>
                </a:solidFill>
              </a:rPr>
              <a:t>min3(</a:t>
            </a:r>
            <a:r>
              <a:rPr lang="en-NZ" sz="2000" b="1" dirty="0" err="1" smtClean="0">
                <a:solidFill>
                  <a:srgbClr val="00B0F0"/>
                </a:solidFill>
              </a:rPr>
              <a:t>x,y,z</a:t>
            </a:r>
            <a:r>
              <a:rPr lang="en-NZ" sz="2000" b="1" dirty="0" smtClean="0">
                <a:solidFill>
                  <a:srgbClr val="00B0F0"/>
                </a:solidFill>
              </a:rPr>
              <a:t>)</a:t>
            </a:r>
            <a:endParaRPr lang="en-NZ" sz="2000" b="1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 smtClean="0"/>
              <a:t>Requires: </a:t>
            </a:r>
            <a:r>
              <a:rPr lang="en-NZ" sz="2000" dirty="0" smtClean="0">
                <a:solidFill>
                  <a:srgbClr val="00B0F0"/>
                </a:solidFill>
              </a:rPr>
              <a:t>three numbers; x, y and z</a:t>
            </a:r>
          </a:p>
          <a:p>
            <a:r>
              <a:rPr lang="en-NZ" sz="2000" dirty="0" smtClean="0"/>
              <a:t>Returns: </a:t>
            </a:r>
            <a:r>
              <a:rPr lang="en-NZ" sz="2000" dirty="0" smtClean="0">
                <a:solidFill>
                  <a:srgbClr val="00B0F0"/>
                </a:solidFill>
              </a:rPr>
              <a:t>the smallest of x, y, z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89105" y="2922834"/>
            <a:ext cx="35702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63115" y="1907171"/>
            <a:ext cx="3062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Algorithm: </a:t>
            </a:r>
            <a:r>
              <a:rPr lang="en-NZ" sz="2000" b="1" dirty="0" smtClean="0">
                <a:solidFill>
                  <a:srgbClr val="7030A0"/>
                </a:solidFill>
              </a:rPr>
              <a:t>min(</a:t>
            </a:r>
            <a:r>
              <a:rPr lang="en-NZ" sz="2000" b="1" dirty="0" err="1" smtClean="0">
                <a:solidFill>
                  <a:srgbClr val="7030A0"/>
                </a:solidFill>
              </a:rPr>
              <a:t>x,y</a:t>
            </a:r>
            <a:r>
              <a:rPr lang="en-NZ" sz="2000" b="1" dirty="0" smtClean="0">
                <a:solidFill>
                  <a:srgbClr val="7030A0"/>
                </a:solidFill>
              </a:rPr>
              <a:t>)</a:t>
            </a:r>
          </a:p>
          <a:p>
            <a:r>
              <a:rPr lang="en-NZ" sz="2000" dirty="0" smtClean="0"/>
              <a:t>Requires: </a:t>
            </a:r>
            <a:r>
              <a:rPr lang="en-NZ" sz="2000" dirty="0" smtClean="0">
                <a:solidFill>
                  <a:srgbClr val="7030A0"/>
                </a:solidFill>
              </a:rPr>
              <a:t>two numbers; x, y</a:t>
            </a:r>
          </a:p>
          <a:p>
            <a:r>
              <a:rPr lang="en-NZ" sz="2000" dirty="0" smtClean="0"/>
              <a:t>Returns: </a:t>
            </a:r>
            <a:r>
              <a:rPr lang="en-NZ" sz="2000" dirty="0" smtClean="0">
                <a:solidFill>
                  <a:srgbClr val="7030A0"/>
                </a:solidFill>
              </a:rPr>
              <a:t>the smallest of x, y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334264" y="2922834"/>
            <a:ext cx="35702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63115" y="2922834"/>
            <a:ext cx="26468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if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(x&lt;y) 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NZ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else</a:t>
            </a:r>
            <a:endParaRPr lang="en-NZ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</a:t>
            </a:r>
            <a:r>
              <a:rPr lang="en-NZ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20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NZ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  <a:endParaRPr lang="en-NZ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6852" y="2970356"/>
            <a:ext cx="4185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NZ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NZ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NZ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NZ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end</a:t>
            </a:r>
            <a:endParaRPr lang="en-NZ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767943" y="1881045"/>
            <a:ext cx="13063" cy="1771071"/>
          </a:xfrm>
          <a:prstGeom prst="straightConnector1">
            <a:avLst/>
          </a:prstGeom>
          <a:ln w="38100">
            <a:solidFill>
              <a:srgbClr val="8CF72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76502" y="2253305"/>
            <a:ext cx="677108" cy="107978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NZ" sz="3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n-US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975621" y="1878753"/>
            <a:ext cx="0" cy="3215761"/>
          </a:xfrm>
          <a:prstGeom prst="straightConnector1">
            <a:avLst/>
          </a:prstGeom>
          <a:ln w="38100">
            <a:solidFill>
              <a:srgbClr val="8CF72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916209" y="2230818"/>
            <a:ext cx="677108" cy="256095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NZ" sz="3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endParaRPr lang="en-US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581192" y="3827417"/>
            <a:ext cx="6381311" cy="0"/>
          </a:xfrm>
          <a:prstGeom prst="line">
            <a:avLst/>
          </a:prstGeom>
          <a:ln w="2857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122" y="3788224"/>
            <a:ext cx="2359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smtClean="0"/>
              <a:t>Let’s Trace it!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2824624" y="3788224"/>
            <a:ext cx="2535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>
                <a:solidFill>
                  <a:srgbClr val="FF0000"/>
                </a:solidFill>
              </a:rPr>
              <a:t>x</a:t>
            </a:r>
            <a:r>
              <a:rPr lang="en-NZ" sz="3200" dirty="0" smtClean="0">
                <a:solidFill>
                  <a:srgbClr val="FF0000"/>
                </a:solidFill>
              </a:rPr>
              <a:t>=2, y=0, z=-2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8834" y="4308675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rgbClr val="00B0F0"/>
                </a:solidFill>
              </a:rPr>
              <a:t>m</a:t>
            </a:r>
            <a:r>
              <a:rPr lang="en-NZ" sz="2400" dirty="0" smtClean="0">
                <a:solidFill>
                  <a:srgbClr val="00B0F0"/>
                </a:solidFill>
              </a:rPr>
              <a:t>in3(2,0,-2):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18903" y="2970355"/>
            <a:ext cx="3749040" cy="4102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246118" y="4290491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rgbClr val="7030A0"/>
                </a:solidFill>
              </a:rPr>
              <a:t>m</a:t>
            </a:r>
            <a:r>
              <a:rPr lang="en-NZ" sz="2400" dirty="0" smtClean="0">
                <a:solidFill>
                  <a:srgbClr val="7030A0"/>
                </a:solidFill>
              </a:rPr>
              <a:t>in(min(</a:t>
            </a:r>
            <a:r>
              <a:rPr lang="en-NZ" sz="2400" dirty="0" smtClean="0">
                <a:solidFill>
                  <a:srgbClr val="FF0000"/>
                </a:solidFill>
              </a:rPr>
              <a:t>2,0</a:t>
            </a:r>
            <a:r>
              <a:rPr lang="en-NZ" sz="2400" dirty="0" smtClean="0">
                <a:solidFill>
                  <a:srgbClr val="7030A0"/>
                </a:solidFill>
              </a:rPr>
              <a:t>),</a:t>
            </a:r>
            <a:r>
              <a:rPr lang="en-NZ" sz="2400" dirty="0" smtClean="0">
                <a:solidFill>
                  <a:srgbClr val="FF0000"/>
                </a:solidFill>
              </a:rPr>
              <a:t>-2</a:t>
            </a:r>
            <a:r>
              <a:rPr lang="en-NZ" sz="2400" dirty="0" smtClean="0">
                <a:solidFill>
                  <a:srgbClr val="7030A0"/>
                </a:solidFill>
              </a:rPr>
              <a:t>)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978331" y="4752156"/>
            <a:ext cx="78905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552269" y="1763478"/>
            <a:ext cx="4702494" cy="31873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382723" y="4752156"/>
            <a:ext cx="557" cy="3423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25967" y="499000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75478" y="5314971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7030A0"/>
                </a:solidFill>
              </a:rPr>
              <a:t>min(</a:t>
            </a:r>
            <a:r>
              <a:rPr lang="en-NZ" sz="2400" dirty="0" smtClean="0">
                <a:solidFill>
                  <a:srgbClr val="FF0000"/>
                </a:solidFill>
              </a:rPr>
              <a:t>0</a:t>
            </a:r>
            <a:r>
              <a:rPr lang="en-NZ" sz="2400" dirty="0" smtClean="0">
                <a:solidFill>
                  <a:srgbClr val="7030A0"/>
                </a:solidFill>
              </a:rPr>
              <a:t>,</a:t>
            </a:r>
            <a:r>
              <a:rPr lang="en-NZ" sz="2400" dirty="0" smtClean="0">
                <a:solidFill>
                  <a:srgbClr val="FF0000"/>
                </a:solidFill>
              </a:rPr>
              <a:t>-2</a:t>
            </a:r>
            <a:r>
              <a:rPr lang="en-NZ" sz="2400" dirty="0" smtClean="0">
                <a:solidFill>
                  <a:srgbClr val="7030A0"/>
                </a:solidFill>
              </a:rPr>
              <a:t>)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3225967" y="5776636"/>
            <a:ext cx="338554" cy="51966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111410" y="6133497"/>
            <a:ext cx="606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>
                <a:solidFill>
                  <a:srgbClr val="FF0000"/>
                </a:solidFill>
              </a:rPr>
              <a:t>-2</a:t>
            </a:r>
            <a:endParaRPr lang="en-US" sz="4000" dirty="0">
              <a:solidFill>
                <a:srgbClr val="FF0000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2893423" y="4372999"/>
            <a:ext cx="873967" cy="277378"/>
          </a:xfrm>
          <a:prstGeom prst="line">
            <a:avLst/>
          </a:prstGeom>
          <a:ln w="571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26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/>
      <p:bldP spid="9" grpId="0"/>
      <p:bldP spid="10" grpId="0"/>
      <p:bldP spid="22" grpId="0"/>
      <p:bldP spid="23" grpId="0"/>
      <p:bldP spid="24" grpId="0"/>
      <p:bldP spid="25" grpId="0" animBg="1"/>
      <p:bldP spid="26" grpId="0"/>
      <p:bldP spid="33" grpId="0" animBg="1"/>
      <p:bldP spid="36" grpId="0"/>
      <p:bldP spid="37" grpId="0"/>
      <p:bldP spid="38" grpId="0" animBg="1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Calling function inside itself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20882" y="2684361"/>
                <a:ext cx="6950236" cy="2303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9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NZ" sz="9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9600" b="0" i="1" smtClean="0">
                              <a:solidFill>
                                <a:srgbClr val="8CF72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NZ" sz="9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NZ" sz="9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NZ" sz="9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NZ" sz="9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882" y="2684361"/>
                <a:ext cx="6950236" cy="23033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60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Calling function inside itself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8906" y="1835266"/>
                <a:ext cx="11314188" cy="2704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9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NZ" sz="9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9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NZ" sz="9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NZ" sz="9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NZ" sz="9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NZ" sz="9600" b="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  <m:d>
                                    <m:dPr>
                                      <m:ctrlPr>
                                        <a:rPr lang="en-NZ" sz="9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NZ" sz="9600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NZ" sz="96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NZ" sz="96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NZ" sz="96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06" y="1835266"/>
                <a:ext cx="11314188" cy="27048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/>
          <p:cNvSpPr/>
          <p:nvPr/>
        </p:nvSpPr>
        <p:spPr>
          <a:xfrm rot="16200000">
            <a:off x="5564779" y="-587835"/>
            <a:ext cx="770708" cy="10437228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82637" y="4659419"/>
                <a:ext cx="253498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NZ" sz="6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6000" dirty="0" smtClean="0">
                    <a:solidFill>
                      <a:srgbClr val="C00000"/>
                    </a:solidFill>
                  </a:rPr>
                  <a:t> times</a:t>
                </a:r>
                <a:endParaRPr lang="en-US" sz="6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637" y="4659419"/>
                <a:ext cx="2534989" cy="1015663"/>
              </a:xfrm>
              <a:prstGeom prst="rect">
                <a:avLst/>
              </a:prstGeom>
              <a:blipFill>
                <a:blip r:embed="rId3"/>
                <a:stretch>
                  <a:fillRect t="-17964" r="-13702" b="-39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65845" y="5532782"/>
                <a:ext cx="15685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NZ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NZ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≠∞)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845" y="5532782"/>
                <a:ext cx="156857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48187" y="5460276"/>
            <a:ext cx="5493812" cy="1200329"/>
          </a:xfrm>
          <a:prstGeom prst="rect">
            <a:avLst/>
          </a:prstGeom>
          <a:solidFill>
            <a:srgbClr val="8CF721"/>
          </a:solidFill>
        </p:spPr>
        <p:txBody>
          <a:bodyPr wrap="none" rtlCol="0">
            <a:spAutoFit/>
          </a:bodyPr>
          <a:lstStyle/>
          <a:p>
            <a:r>
              <a:rPr lang="en-NZ" sz="7200" b="1" i="1" dirty="0" smtClean="0">
                <a:solidFill>
                  <a:srgbClr val="002060"/>
                </a:solidFill>
              </a:rPr>
              <a:t>RECURSION</a:t>
            </a:r>
            <a:endParaRPr lang="en-US" sz="7200" b="1" i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5372" y="3993291"/>
            <a:ext cx="4968540" cy="1569660"/>
          </a:xfrm>
          <a:prstGeom prst="rect">
            <a:avLst/>
          </a:prstGeom>
          <a:solidFill>
            <a:srgbClr val="8CF72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NZ" sz="4800" b="1" i="1" dirty="0" smtClean="0">
                <a:solidFill>
                  <a:srgbClr val="002060"/>
                </a:solidFill>
              </a:rPr>
              <a:t>RECURSIVE</a:t>
            </a:r>
          </a:p>
          <a:p>
            <a:pPr algn="ctr"/>
            <a:r>
              <a:rPr lang="en-NZ" sz="4800" b="1" i="1" dirty="0" smtClean="0">
                <a:solidFill>
                  <a:srgbClr val="002060"/>
                </a:solidFill>
              </a:rPr>
              <a:t>PROGRAMMING</a:t>
            </a:r>
            <a:endParaRPr lang="en-US" sz="48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20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Recursion/recursive procedure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4137" y="1828798"/>
            <a:ext cx="60312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i="1" dirty="0"/>
              <a:t>g</a:t>
            </a:r>
            <a:r>
              <a:rPr lang="en-NZ" sz="6000" i="1" dirty="0" smtClean="0"/>
              <a:t>o </a:t>
            </a:r>
            <a:r>
              <a:rPr lang="en-NZ" sz="6000" i="1" u="sng" dirty="0" smtClean="0">
                <a:solidFill>
                  <a:srgbClr val="FF0000"/>
                </a:solidFill>
              </a:rPr>
              <a:t>back</a:t>
            </a:r>
            <a:r>
              <a:rPr lang="en-NZ" sz="6000" i="1" dirty="0" smtClean="0"/>
              <a:t> and </a:t>
            </a:r>
            <a:r>
              <a:rPr lang="en-NZ" sz="6000" i="1" u="sng" dirty="0" smtClean="0">
                <a:solidFill>
                  <a:srgbClr val="FF0000"/>
                </a:solidFill>
              </a:rPr>
              <a:t>repeat</a:t>
            </a:r>
            <a:r>
              <a:rPr lang="en-NZ" sz="6000" i="1" dirty="0" smtClean="0"/>
              <a:t> </a:t>
            </a:r>
            <a:endParaRPr lang="en-US" sz="6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44136" y="2797307"/>
            <a:ext cx="27061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i="1" dirty="0" smtClean="0">
                <a:solidFill>
                  <a:srgbClr val="FF0000"/>
                </a:solidFill>
              </a:rPr>
              <a:t>Repeat?</a:t>
            </a:r>
            <a:r>
              <a:rPr lang="en-NZ" sz="6000" i="1" dirty="0" smtClean="0"/>
              <a:t> </a:t>
            </a:r>
            <a:endParaRPr lang="en-US" sz="6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150326" y="2797306"/>
            <a:ext cx="58262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i="1" dirty="0" smtClean="0">
                <a:solidFill>
                  <a:schemeClr val="accent5">
                    <a:lumMod val="50000"/>
                  </a:schemeClr>
                </a:solidFill>
              </a:rPr>
              <a:t>How many times?? </a:t>
            </a:r>
            <a:endParaRPr lang="en-US" sz="60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77649" y="3717824"/>
                <a:ext cx="4357731" cy="1072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3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NZ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3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NZ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NZ" sz="3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NZ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NZ" sz="3600" b="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  <m:d>
                                    <m:dPr>
                                      <m:ctrlPr>
                                        <a:rPr lang="en-NZ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NZ" sz="3600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NZ" sz="36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NZ" sz="36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NZ" sz="36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649" y="3717824"/>
                <a:ext cx="4357731" cy="10720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15280" y="4632709"/>
                <a:ext cx="12824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NZ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>
                    <a:solidFill>
                      <a:srgbClr val="C00000"/>
                    </a:solidFill>
                  </a:rPr>
                  <a:t> times</a:t>
                </a:r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280" y="4632709"/>
                <a:ext cx="1282467" cy="523220"/>
              </a:xfrm>
              <a:prstGeom prst="rect">
                <a:avLst/>
              </a:prstGeom>
              <a:blipFill>
                <a:blip r:embed="rId3"/>
                <a:stretch>
                  <a:fillRect t="-12791" r="-857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48278" y="5167019"/>
                <a:ext cx="15685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NZ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NZ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≠∞)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78" y="5167019"/>
                <a:ext cx="156857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1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Recursion/recursive procedure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4137" y="1828798"/>
            <a:ext cx="60312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i="1" dirty="0"/>
              <a:t>g</a:t>
            </a:r>
            <a:r>
              <a:rPr lang="en-NZ" sz="6000" i="1" dirty="0" smtClean="0"/>
              <a:t>o </a:t>
            </a:r>
            <a:r>
              <a:rPr lang="en-NZ" sz="6000" i="1" u="sng" dirty="0" smtClean="0">
                <a:solidFill>
                  <a:srgbClr val="FF0000"/>
                </a:solidFill>
              </a:rPr>
              <a:t>back</a:t>
            </a:r>
            <a:r>
              <a:rPr lang="en-NZ" sz="6000" i="1" dirty="0" smtClean="0"/>
              <a:t> and </a:t>
            </a:r>
            <a:r>
              <a:rPr lang="en-NZ" sz="6000" i="1" u="sng" dirty="0" smtClean="0">
                <a:solidFill>
                  <a:srgbClr val="FF0000"/>
                </a:solidFill>
              </a:rPr>
              <a:t>repeat</a:t>
            </a:r>
            <a:r>
              <a:rPr lang="en-NZ" sz="6000" i="1" dirty="0" smtClean="0"/>
              <a:t> </a:t>
            </a:r>
            <a:endParaRPr lang="en-US" sz="6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44136" y="2797307"/>
            <a:ext cx="27061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i="1" dirty="0" smtClean="0">
                <a:solidFill>
                  <a:srgbClr val="FF0000"/>
                </a:solidFill>
              </a:rPr>
              <a:t>Repeat?</a:t>
            </a:r>
            <a:r>
              <a:rPr lang="en-NZ" sz="6000" i="1" dirty="0" smtClean="0"/>
              <a:t> </a:t>
            </a:r>
            <a:endParaRPr lang="en-US" sz="6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150326" y="2797306"/>
            <a:ext cx="58262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i="1" dirty="0" smtClean="0">
                <a:solidFill>
                  <a:schemeClr val="accent5">
                    <a:lumMod val="50000"/>
                  </a:schemeClr>
                </a:solidFill>
              </a:rPr>
              <a:t>How many times?? </a:t>
            </a:r>
            <a:endParaRPr lang="en-US" sz="60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4136" y="3950480"/>
            <a:ext cx="9664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800" dirty="0" smtClean="0"/>
              <a:t>Recursion </a:t>
            </a:r>
            <a:r>
              <a:rPr lang="en-NZ" sz="4800" dirty="0" smtClean="0">
                <a:solidFill>
                  <a:schemeClr val="accent3">
                    <a:lumMod val="75000"/>
                  </a:schemeClr>
                </a:solidFill>
              </a:rPr>
              <a:t>MSUT STOP </a:t>
            </a:r>
            <a:r>
              <a:rPr lang="en-NZ" sz="4800" dirty="0" smtClean="0"/>
              <a:t>at </a:t>
            </a:r>
            <a:r>
              <a:rPr lang="en-NZ" sz="4800" i="1" dirty="0" smtClean="0">
                <a:solidFill>
                  <a:srgbClr val="8CF721"/>
                </a:solidFill>
              </a:rPr>
              <a:t>some point!</a:t>
            </a:r>
            <a:endParaRPr lang="en-US" sz="4800" i="1" dirty="0">
              <a:solidFill>
                <a:srgbClr val="8CF72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4136" y="4762704"/>
            <a:ext cx="3100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800" i="1" dirty="0" smtClean="0">
                <a:solidFill>
                  <a:srgbClr val="8CF721"/>
                </a:solidFill>
              </a:rPr>
              <a:t>some point!?</a:t>
            </a:r>
            <a:endParaRPr lang="en-US" sz="4800" i="1" dirty="0">
              <a:solidFill>
                <a:srgbClr val="8CF72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45735" y="4916047"/>
            <a:ext cx="4681090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9600" i="1" dirty="0">
                <a:solidFill>
                  <a:srgbClr val="002060"/>
                </a:solidFill>
              </a:rPr>
              <a:t>b</a:t>
            </a:r>
            <a:r>
              <a:rPr lang="en-NZ" sz="9600" i="1" dirty="0" smtClean="0">
                <a:solidFill>
                  <a:srgbClr val="002060"/>
                </a:solidFill>
              </a:rPr>
              <a:t>ase case</a:t>
            </a:r>
            <a:endParaRPr lang="en-US" sz="96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78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 animBg="1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10875</TotalTime>
  <Words>1028</Words>
  <Application>Microsoft Office PowerPoint</Application>
  <PresentationFormat>Widescreen</PresentationFormat>
  <Paragraphs>274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Helvetica Light</vt:lpstr>
      <vt:lpstr>SimSun</vt:lpstr>
      <vt:lpstr>Calibri</vt:lpstr>
      <vt:lpstr>Cambria Math</vt:lpstr>
      <vt:lpstr>Courier New</vt:lpstr>
      <vt:lpstr>Gill Sans MT</vt:lpstr>
      <vt:lpstr>Wingdings</vt:lpstr>
      <vt:lpstr>Wingdings 2</vt:lpstr>
      <vt:lpstr>Dividend</vt:lpstr>
      <vt:lpstr>Introduction to algorithms functional programming – recursion </vt:lpstr>
      <vt:lpstr>This lecture is very important!!</vt:lpstr>
      <vt:lpstr>Simple representation of Functional programming </vt:lpstr>
      <vt:lpstr>Example – find minimum of three numbers</vt:lpstr>
      <vt:lpstr>Example – find minimum of three numbers (functional)</vt:lpstr>
      <vt:lpstr>Calling function inside itself</vt:lpstr>
      <vt:lpstr>Calling function inside itself</vt:lpstr>
      <vt:lpstr>Recursion/recursive procedure</vt:lpstr>
      <vt:lpstr>Recursion/recursive procedure</vt:lpstr>
      <vt:lpstr>Recursion anatomy</vt:lpstr>
      <vt:lpstr>Recursion anatomy</vt:lpstr>
      <vt:lpstr>Recursion anatomy</vt:lpstr>
      <vt:lpstr>Factorial example - (n!) </vt:lpstr>
      <vt:lpstr>Factorial example- (n!) </vt:lpstr>
      <vt:lpstr>Factorial example- (n!) </vt:lpstr>
      <vt:lpstr>Let’s write the Algorithm for n!</vt:lpstr>
      <vt:lpstr>Trace!!</vt:lpstr>
      <vt:lpstr>summary</vt:lpstr>
    </vt:vector>
  </TitlesOfParts>
  <Company>The University of Nottingham Ningbo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LATEX</dc:title>
  <dc:creator>Heather Callaghan</dc:creator>
  <cp:lastModifiedBy>Aidin JALILZADEH</cp:lastModifiedBy>
  <cp:revision>142</cp:revision>
  <cp:lastPrinted>2020-03-13T05:36:27Z</cp:lastPrinted>
  <dcterms:created xsi:type="dcterms:W3CDTF">2020-03-10T06:29:02Z</dcterms:created>
  <dcterms:modified xsi:type="dcterms:W3CDTF">2021-10-14T06:11:26Z</dcterms:modified>
</cp:coreProperties>
</file>