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5"/>
  </p:handoutMasterIdLst>
  <p:sldIdLst>
    <p:sldId id="256" r:id="rId2"/>
    <p:sldId id="275" r:id="rId3"/>
    <p:sldId id="276" r:id="rId4"/>
    <p:sldId id="277" r:id="rId5"/>
    <p:sldId id="278" r:id="rId6"/>
    <p:sldId id="279" r:id="rId7"/>
    <p:sldId id="258" r:id="rId8"/>
    <p:sldId id="259" r:id="rId9"/>
    <p:sldId id="260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80" r:id="rId23"/>
    <p:sldId id="274" r:id="rId24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7D292-7978-4EDE-A372-A6ACDFED984F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3C959-8373-4828-90E6-69ECDFC4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83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567548"/>
            <a:ext cx="10993549" cy="1476102"/>
          </a:xfrm>
        </p:spPr>
        <p:txBody>
          <a:bodyPr>
            <a:normAutofit/>
          </a:bodyPr>
          <a:lstStyle/>
          <a:p>
            <a:r>
              <a:rPr lang="en-NZ" dirty="0" smtClean="0"/>
              <a:t>Introduction to algorithms</a:t>
            </a:r>
            <a:br>
              <a:rPr lang="en-NZ" dirty="0" smtClean="0"/>
            </a:br>
            <a:r>
              <a:rPr lang="en-NZ" b="1" i="1" dirty="0" smtClean="0"/>
              <a:t>helper functions; lists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1881051"/>
            <a:ext cx="10993546" cy="120471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406" y="743433"/>
            <a:ext cx="2342334" cy="234233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3591" y="3605341"/>
            <a:ext cx="10578843" cy="19724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NZ" sz="9600" dirty="0" smtClean="0">
                <a:solidFill>
                  <a:srgbClr val="FF0000"/>
                </a:solidFill>
              </a:rPr>
              <a:t>Lecture </a:t>
            </a:r>
            <a:r>
              <a:rPr lang="en-NZ" sz="9600" dirty="0">
                <a:solidFill>
                  <a:srgbClr val="FF0000"/>
                </a:solidFill>
              </a:rPr>
              <a:t>4</a:t>
            </a:r>
            <a:r>
              <a:rPr lang="en-NZ" sz="9600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NZ" sz="2400" dirty="0" smtClean="0">
                <a:solidFill>
                  <a:srgbClr val="FF0000"/>
                </a:solidFill>
              </a:rPr>
              <a:t>21 October 2021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lists slogan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99592" y="1916113"/>
            <a:ext cx="8207375" cy="3924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600" b="1" dirty="0">
                <a:ea typeface="SimSun" pitchFamily="2" charset="-122"/>
              </a:rPr>
              <a:t>A</a:t>
            </a:r>
            <a:r>
              <a:rPr lang="en-US" altLang="en-US" sz="3600" b="1" dirty="0" smtClean="0">
                <a:ea typeface="SimSun" pitchFamily="2" charset="-122"/>
              </a:rPr>
              <a:t> </a:t>
            </a:r>
            <a:r>
              <a:rPr lang="en-US" altLang="en-US" sz="3600" b="1" i="1" dirty="0" smtClean="0">
                <a:ea typeface="SimSun" pitchFamily="2" charset="-122"/>
              </a:rPr>
              <a:t>list</a:t>
            </a:r>
            <a:r>
              <a:rPr lang="en-US" altLang="en-US" sz="3600" b="1" dirty="0" smtClean="0">
                <a:ea typeface="SimSun" pitchFamily="2" charset="-122"/>
              </a:rPr>
              <a:t> is either</a:t>
            </a:r>
          </a:p>
          <a:p>
            <a:pPr lvl="1"/>
            <a:r>
              <a:rPr lang="en-US" altLang="en-US" sz="3200" b="1" dirty="0" smtClean="0">
                <a:solidFill>
                  <a:srgbClr val="CC0099"/>
                </a:solidFill>
                <a:ea typeface="SimSun" pitchFamily="2" charset="-122"/>
              </a:rPr>
              <a:t>empty</a:t>
            </a:r>
          </a:p>
          <a:p>
            <a:pPr lvl="1"/>
            <a:r>
              <a:rPr lang="en-US" altLang="en-US" sz="3200" b="1" dirty="0" smtClean="0">
                <a:ea typeface="SimSun" pitchFamily="2" charset="-122"/>
              </a:rPr>
              <a:t>or </a:t>
            </a:r>
            <a:r>
              <a:rPr lang="en-US" altLang="en-US" sz="3200" b="1" dirty="0" smtClean="0">
                <a:solidFill>
                  <a:srgbClr val="0000CC"/>
                </a:solidFill>
                <a:ea typeface="SimSun" pitchFamily="2" charset="-122"/>
              </a:rPr>
              <a:t>built by adding an element</a:t>
            </a:r>
            <a:r>
              <a:rPr lang="en-US" altLang="en-US" sz="3200" b="1" dirty="0" smtClean="0">
                <a:ea typeface="SimSun" pitchFamily="2" charset="-122"/>
              </a:rPr>
              <a:t> to a </a:t>
            </a:r>
            <a:r>
              <a:rPr lang="en-US" altLang="en-US" sz="3200" b="1" dirty="0" smtClean="0">
                <a:solidFill>
                  <a:srgbClr val="002060"/>
                </a:solidFill>
                <a:ea typeface="SimSun" pitchFamily="2" charset="-122"/>
              </a:rPr>
              <a:t>shorter</a:t>
            </a:r>
            <a:r>
              <a:rPr lang="en-US" altLang="en-US" sz="3200" b="1" dirty="0" smtClean="0">
                <a:ea typeface="SimSun" pitchFamily="2" charset="-122"/>
              </a:rPr>
              <a:t> </a:t>
            </a:r>
            <a:r>
              <a:rPr lang="en-US" altLang="en-US" sz="3200" b="1" i="1" dirty="0" smtClean="0">
                <a:ea typeface="SimSun" pitchFamily="2" charset="-122"/>
              </a:rPr>
              <a:t>list</a:t>
            </a:r>
            <a:r>
              <a:rPr lang="en-US" altLang="en-US" sz="3200" b="1" dirty="0" smtClean="0">
                <a:ea typeface="SimSun" pitchFamily="2" charset="-122"/>
              </a:rPr>
              <a:t>.</a:t>
            </a:r>
          </a:p>
          <a:p>
            <a:pPr lvl="1">
              <a:buFont typeface="Wingdings" pitchFamily="2" charset="2"/>
              <a:buNone/>
            </a:pPr>
            <a:endParaRPr lang="en-US" altLang="en-US" sz="900" dirty="0" smtClean="0">
              <a:ea typeface="SimSun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en-US" dirty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092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Building/making lists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3568" y="1772816"/>
            <a:ext cx="8210550" cy="4821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 smtClean="0">
                <a:solidFill>
                  <a:srgbClr val="0000CC"/>
                </a:solidFill>
                <a:ea typeface="SimSun" pitchFamily="2" charset="-122"/>
              </a:rPr>
              <a:t>Two new keywords (specific to lists) </a:t>
            </a:r>
          </a:p>
          <a:p>
            <a:pPr lvl="1"/>
            <a:r>
              <a:rPr lang="en-US" altLang="en-US" sz="2400" b="1" dirty="0">
                <a:solidFill>
                  <a:srgbClr val="00B050"/>
                </a:solidFill>
                <a:ea typeface="SimSun" pitchFamily="2" charset="-122"/>
              </a:rPr>
              <a:t>n</a:t>
            </a:r>
            <a:r>
              <a:rPr lang="en-US" altLang="en-US" sz="2400" b="1" dirty="0" smtClean="0">
                <a:solidFill>
                  <a:srgbClr val="00B050"/>
                </a:solidFill>
                <a:ea typeface="SimSun" pitchFamily="2" charset="-122"/>
              </a:rPr>
              <a:t>il </a:t>
            </a:r>
            <a:r>
              <a:rPr lang="en-US" altLang="en-US" sz="2400" dirty="0" smtClean="0">
                <a:ea typeface="SimSun" pitchFamily="2" charset="-122"/>
              </a:rPr>
              <a:t>creates an empty list:     </a:t>
            </a:r>
            <a:r>
              <a:rPr lang="en-US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Let</a:t>
            </a:r>
            <a:r>
              <a:rPr lang="en-US" altLang="en-US" sz="2400" b="1" dirty="0" smtClean="0"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 List1 = 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n</a:t>
            </a:r>
            <a:r>
              <a:rPr lang="en-US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SimSun" pitchFamily="2" charset="-122"/>
                <a:cs typeface="Courier New" panose="02070309020205020404" pitchFamily="49" charset="0"/>
              </a:rPr>
              <a:t>il</a:t>
            </a:r>
            <a:endParaRPr lang="en-US" altLang="en-US" sz="2400" b="1" dirty="0" smtClean="0">
              <a:solidFill>
                <a:srgbClr val="FF0000"/>
              </a:solidFill>
              <a:ea typeface="SimSun" pitchFamily="2" charset="-122"/>
            </a:endParaRPr>
          </a:p>
          <a:p>
            <a:pPr lvl="1"/>
            <a:endParaRPr lang="en-US" altLang="en-US" sz="2400" dirty="0" smtClean="0">
              <a:ea typeface="SimSun" pitchFamily="2" charset="-122"/>
            </a:endParaRPr>
          </a:p>
          <a:p>
            <a:pPr lvl="1"/>
            <a:endParaRPr lang="en-US" altLang="en-US" sz="2400" dirty="0" smtClean="0">
              <a:ea typeface="SimSun" pitchFamily="2" charset="-122"/>
            </a:endParaRPr>
          </a:p>
          <a:p>
            <a:pPr marL="324000" lvl="1" indent="0">
              <a:buNone/>
            </a:pPr>
            <a:endParaRPr lang="en-US" altLang="en-US" sz="2400" dirty="0" smtClean="0">
              <a:ea typeface="SimSun" pitchFamily="2" charset="-122"/>
            </a:endParaRP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699792" y="4140766"/>
            <a:ext cx="1114425" cy="7096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931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Building/making lists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3568" y="1772816"/>
            <a:ext cx="9740592" cy="4821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 smtClean="0">
                <a:solidFill>
                  <a:srgbClr val="0000CC"/>
                </a:solidFill>
                <a:ea typeface="SimSun" pitchFamily="2" charset="-122"/>
              </a:rPr>
              <a:t>Two new keywords (specific to lists) </a:t>
            </a:r>
          </a:p>
          <a:p>
            <a:pPr marL="324000" lvl="1" indent="0">
              <a:buNone/>
            </a:pPr>
            <a:endParaRPr lang="en-US" altLang="en-US" sz="2400" b="1" dirty="0" smtClean="0">
              <a:solidFill>
                <a:srgbClr val="FF0000"/>
              </a:solidFill>
              <a:ea typeface="SimSun" pitchFamily="2" charset="-122"/>
            </a:endParaRPr>
          </a:p>
          <a:p>
            <a:pPr lvl="1"/>
            <a:endParaRPr lang="en-US" altLang="en-US" sz="2400" dirty="0" smtClean="0">
              <a:ea typeface="SimSun" pitchFamily="2" charset="-122"/>
            </a:endParaRPr>
          </a:p>
          <a:p>
            <a:pPr lvl="1"/>
            <a:endParaRPr lang="en-US" altLang="en-US" sz="2400" dirty="0" smtClean="0">
              <a:ea typeface="SimSun" pitchFamily="2" charset="-122"/>
            </a:endParaRPr>
          </a:p>
          <a:p>
            <a:pPr lvl="1"/>
            <a:r>
              <a:rPr lang="en-US" altLang="en-US" sz="2400" b="1" dirty="0">
                <a:solidFill>
                  <a:srgbClr val="00B050"/>
                </a:solidFill>
                <a:ea typeface="SimSun" pitchFamily="2" charset="-122"/>
              </a:rPr>
              <a:t>c</a:t>
            </a:r>
            <a:r>
              <a:rPr lang="en-US" altLang="en-US" sz="2400" b="1" dirty="0" smtClean="0">
                <a:solidFill>
                  <a:srgbClr val="00B050"/>
                </a:solidFill>
                <a:ea typeface="SimSun" pitchFamily="2" charset="-122"/>
              </a:rPr>
              <a:t>ons(x, </a:t>
            </a:r>
            <a:r>
              <a:rPr lang="en-US" altLang="en-US" sz="2400" b="1" i="1" dirty="0" err="1" smtClean="0">
                <a:solidFill>
                  <a:srgbClr val="00B050"/>
                </a:solidFill>
                <a:ea typeface="SimSun" pitchFamily="2" charset="-122"/>
              </a:rPr>
              <a:t>list_Name</a:t>
            </a:r>
            <a:r>
              <a:rPr lang="en-US" altLang="en-US" sz="2400" b="1" dirty="0" smtClean="0">
                <a:solidFill>
                  <a:srgbClr val="00B050"/>
                </a:solidFill>
                <a:ea typeface="SimSun" pitchFamily="2" charset="-122"/>
              </a:rPr>
              <a:t>) </a:t>
            </a:r>
            <a:r>
              <a:rPr lang="en-US" altLang="en-US" sz="2400" dirty="0" smtClean="0">
                <a:ea typeface="SimSun" pitchFamily="2" charset="-122"/>
              </a:rPr>
              <a:t>builds longer lists by adding </a:t>
            </a:r>
            <a:r>
              <a:rPr lang="en-US" altLang="en-US" sz="2400" b="1" dirty="0" smtClean="0">
                <a:ea typeface="SimSun" pitchFamily="2" charset="-122"/>
              </a:rPr>
              <a:t>x</a:t>
            </a:r>
            <a:r>
              <a:rPr lang="en-US" altLang="en-US" sz="2400" dirty="0" smtClean="0">
                <a:ea typeface="SimSun" pitchFamily="2" charset="-122"/>
              </a:rPr>
              <a:t> to the front. </a:t>
            </a:r>
          </a:p>
          <a:p>
            <a:pPr marL="457200" lvl="1" indent="0">
              <a:buFont typeface="Wingdings 2" panose="05020102010507070707" pitchFamily="18" charset="2"/>
              <a:buNone/>
            </a:pPr>
            <a:endParaRPr lang="en-US" altLang="en-US" sz="2400" dirty="0" smtClean="0">
              <a:ea typeface="SimSun" pitchFamily="2" charset="-122"/>
            </a:endParaRPr>
          </a:p>
          <a:p>
            <a:pPr lvl="1"/>
            <a:endParaRPr lang="en-US" altLang="en-US" sz="2400" dirty="0" smtClean="0">
              <a:ea typeface="SimSun" pitchFamily="2" charset="-122"/>
            </a:endParaRPr>
          </a:p>
          <a:p>
            <a:pPr lvl="1"/>
            <a:r>
              <a:rPr lang="en-US" altLang="en-US" sz="2400" dirty="0" smtClean="0">
                <a:ea typeface="SimSun" pitchFamily="2" charset="-122"/>
              </a:rPr>
              <a:t>To help you remember - </a:t>
            </a:r>
            <a:r>
              <a:rPr lang="en-US" altLang="en-US" sz="2400" b="1" dirty="0">
                <a:solidFill>
                  <a:srgbClr val="00B050"/>
                </a:solidFill>
                <a:ea typeface="SimSun" pitchFamily="2" charset="-122"/>
              </a:rPr>
              <a:t>c</a:t>
            </a:r>
            <a:r>
              <a:rPr lang="en-US" altLang="en-US" sz="2400" b="1" dirty="0" smtClean="0">
                <a:solidFill>
                  <a:srgbClr val="00B050"/>
                </a:solidFill>
                <a:ea typeface="SimSun" pitchFamily="2" charset="-122"/>
              </a:rPr>
              <a:t>ons</a:t>
            </a:r>
            <a:r>
              <a:rPr lang="en-US" altLang="en-US" sz="2400" b="1" dirty="0" smtClean="0">
                <a:ea typeface="SimSun" pitchFamily="2" charset="-122"/>
              </a:rPr>
              <a:t> </a:t>
            </a:r>
            <a:r>
              <a:rPr lang="en-US" altLang="en-US" sz="2400" dirty="0" smtClean="0">
                <a:ea typeface="SimSun" pitchFamily="2" charset="-122"/>
              </a:rPr>
              <a:t>is short for “</a:t>
            </a:r>
            <a:r>
              <a:rPr lang="en-US" altLang="en-US" sz="2400" b="1" dirty="0" smtClean="0">
                <a:solidFill>
                  <a:schemeClr val="accent2"/>
                </a:solidFill>
                <a:ea typeface="SimSun" pitchFamily="2" charset="-122"/>
              </a:rPr>
              <a:t>construct</a:t>
            </a:r>
            <a:r>
              <a:rPr lang="en-US" altLang="en-US" sz="2400" dirty="0" smtClean="0">
                <a:ea typeface="SimSun" pitchFamily="2" charset="-122"/>
              </a:rPr>
              <a:t>”</a:t>
            </a:r>
            <a:endParaRPr lang="zh-CN" altLang="en-US" sz="2400" dirty="0">
              <a:ea typeface="SimSun" pitchFamily="2" charset="-122"/>
            </a:endParaRPr>
          </a:p>
        </p:txBody>
      </p:sp>
      <p:pic>
        <p:nvPicPr>
          <p:cNvPr id="6" name="Picture 6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655341" y="5064956"/>
            <a:ext cx="1203325" cy="7096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373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8508" y="1762212"/>
            <a:ext cx="9174131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00B050"/>
                </a:solidFill>
                <a:ea typeface="SimSun" pitchFamily="2" charset="-122"/>
              </a:rPr>
              <a:t>c</a:t>
            </a:r>
            <a:r>
              <a:rPr lang="en-US" altLang="en-US" sz="2800" dirty="0" smtClean="0">
                <a:solidFill>
                  <a:srgbClr val="00B050"/>
                </a:solidFill>
                <a:ea typeface="SimSun" pitchFamily="2" charset="-122"/>
              </a:rPr>
              <a:t>ons</a:t>
            </a:r>
            <a:r>
              <a:rPr lang="en-US" altLang="en-US" sz="2400" b="0" dirty="0" smtClean="0">
                <a:ea typeface="SimSun" pitchFamily="2" charset="-122"/>
              </a:rPr>
              <a:t> </a:t>
            </a:r>
            <a:r>
              <a:rPr lang="en-US" altLang="en-US" sz="2400" b="0" dirty="0">
                <a:ea typeface="SimSun" pitchFamily="2" charset="-122"/>
              </a:rPr>
              <a:t>function always takes two arguments. </a:t>
            </a:r>
            <a:r>
              <a:rPr lang="en-US" altLang="en-US" sz="2800" b="0" dirty="0">
                <a:solidFill>
                  <a:srgbClr val="00B050"/>
                </a:solidFill>
                <a:ea typeface="SimSun" pitchFamily="2" charset="-122"/>
              </a:rPr>
              <a:t> </a:t>
            </a:r>
            <a:r>
              <a:rPr lang="en-US" altLang="en-US" sz="2400" dirty="0">
                <a:solidFill>
                  <a:srgbClr val="00B050"/>
                </a:solidFill>
                <a:ea typeface="SimSun" pitchFamily="2" charset="-122"/>
              </a:rPr>
              <a:t>c</a:t>
            </a:r>
            <a:r>
              <a:rPr lang="en-US" altLang="en-US" sz="2400" dirty="0" smtClean="0">
                <a:solidFill>
                  <a:srgbClr val="00B050"/>
                </a:solidFill>
                <a:ea typeface="SimSun" pitchFamily="2" charset="-122"/>
              </a:rPr>
              <a:t>ons(x</a:t>
            </a:r>
            <a:r>
              <a:rPr lang="en-US" altLang="en-US" sz="2400" dirty="0">
                <a:solidFill>
                  <a:srgbClr val="00B050"/>
                </a:solidFill>
                <a:ea typeface="SimSun" pitchFamily="2" charset="-122"/>
              </a:rPr>
              <a:t>, </a:t>
            </a:r>
            <a:r>
              <a:rPr lang="en-US" altLang="en-US" sz="2400" i="1" dirty="0" err="1" smtClean="0">
                <a:solidFill>
                  <a:srgbClr val="00B050"/>
                </a:solidFill>
                <a:ea typeface="SimSun" pitchFamily="2" charset="-122"/>
              </a:rPr>
              <a:t>list_name</a:t>
            </a:r>
            <a:r>
              <a:rPr lang="en-US" altLang="en-US" sz="2400" dirty="0" smtClean="0">
                <a:solidFill>
                  <a:srgbClr val="00B050"/>
                </a:solidFill>
                <a:ea typeface="SimSun" pitchFamily="2" charset="-122"/>
              </a:rPr>
              <a:t>) </a:t>
            </a:r>
            <a:endParaRPr lang="en-US" altLang="en-US" sz="2400" dirty="0">
              <a:ea typeface="SimSun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b="0" dirty="0">
                <a:ea typeface="SimSun" pitchFamily="2" charset="-122"/>
              </a:rPr>
              <a:t>    First the element to add.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b="0" dirty="0">
                <a:ea typeface="SimSun" pitchFamily="2" charset="-122"/>
              </a:rPr>
              <a:t>    Second is </a:t>
            </a:r>
            <a:r>
              <a:rPr lang="en-US" altLang="en-US" sz="2400" b="0" dirty="0" smtClean="0">
                <a:ea typeface="SimSun" pitchFamily="2" charset="-122"/>
              </a:rPr>
              <a:t>list name </a:t>
            </a:r>
            <a:r>
              <a:rPr lang="en-US" altLang="en-US" sz="2400" b="0" dirty="0">
                <a:ea typeface="SimSun" pitchFamily="2" charset="-122"/>
              </a:rPr>
              <a:t>into which first </a:t>
            </a:r>
            <a:r>
              <a:rPr lang="en-US" altLang="en-US" sz="2400" b="0" dirty="0" smtClean="0">
                <a:ea typeface="SimSun" pitchFamily="2" charset="-122"/>
              </a:rPr>
              <a:t>argument (x) </a:t>
            </a:r>
            <a:r>
              <a:rPr lang="en-US" altLang="en-US" sz="2400" b="0" dirty="0">
                <a:ea typeface="SimSun" pitchFamily="2" charset="-122"/>
              </a:rPr>
              <a:t>will be added.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  <a:ea typeface="SimSun" pitchFamily="2" charset="-122"/>
              </a:rPr>
              <a:t>If the second argument is  Nil then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ea typeface="SimSun" pitchFamily="2" charset="-122"/>
              </a:rPr>
              <a:t>The </a:t>
            </a:r>
            <a:r>
              <a:rPr lang="en-US" altLang="en-US" sz="2400" i="1" dirty="0">
                <a:ea typeface="SimSun" pitchFamily="2" charset="-122"/>
              </a:rPr>
              <a:t>list</a:t>
            </a:r>
            <a:r>
              <a:rPr lang="en-US" altLang="en-US" sz="2400" dirty="0">
                <a:ea typeface="SimSun" pitchFamily="2" charset="-122"/>
              </a:rPr>
              <a:t> with just [6]    </a:t>
            </a:r>
            <a:r>
              <a:rPr lang="en-US" altLang="en-US" sz="2000" dirty="0">
                <a:solidFill>
                  <a:srgbClr val="00B050"/>
                </a:solidFill>
                <a:ea typeface="SimSun" pitchFamily="2" charset="-122"/>
              </a:rPr>
              <a:t>c</a:t>
            </a:r>
            <a:r>
              <a:rPr lang="en-US" altLang="en-US" sz="2000" dirty="0" smtClean="0">
                <a:solidFill>
                  <a:srgbClr val="00B050"/>
                </a:solidFill>
                <a:ea typeface="SimSun" pitchFamily="2" charset="-122"/>
              </a:rPr>
              <a:t>ons</a:t>
            </a:r>
            <a:r>
              <a:rPr lang="en-US" altLang="en-US" sz="2400" dirty="0" smtClean="0">
                <a:ea typeface="SimSun" pitchFamily="2" charset="-122"/>
              </a:rPr>
              <a:t>(6,</a:t>
            </a:r>
            <a:r>
              <a:rPr lang="en-US" altLang="en-US" sz="2400" dirty="0" smtClean="0">
                <a:solidFill>
                  <a:srgbClr val="00B050"/>
                </a:solidFill>
                <a:ea typeface="SimSun" pitchFamily="2" charset="-122"/>
              </a:rPr>
              <a:t>Nil</a:t>
            </a:r>
            <a:r>
              <a:rPr lang="en-US" altLang="en-US" sz="2400" dirty="0">
                <a:ea typeface="SimSun" pitchFamily="2" charset="-122"/>
              </a:rPr>
              <a:t>)	</a:t>
            </a:r>
            <a:endParaRPr lang="en-US" altLang="en-US" sz="2400" b="0" dirty="0">
              <a:ea typeface="SimSun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  <a:ea typeface="SimSun" pitchFamily="2" charset="-122"/>
              </a:rPr>
              <a:t> If the second argument is a list with elements </a:t>
            </a:r>
          </a:p>
          <a:p>
            <a:pPr>
              <a:lnSpc>
                <a:spcPct val="150000"/>
              </a:lnSpc>
            </a:pPr>
            <a:r>
              <a:rPr lang="en-US" altLang="en-US" sz="2400" b="0" dirty="0">
                <a:ea typeface="SimSun" pitchFamily="2" charset="-122"/>
              </a:rPr>
              <a:t> Makes the first argument the first of the new list </a:t>
            </a:r>
          </a:p>
          <a:p>
            <a:pPr>
              <a:lnSpc>
                <a:spcPct val="150000"/>
              </a:lnSpc>
            </a:pPr>
            <a:r>
              <a:rPr lang="en-US" altLang="en-US" sz="2400" b="0" dirty="0">
                <a:ea typeface="SimSun" pitchFamily="2" charset="-122"/>
              </a:rPr>
              <a:t> Makes the second argument the rest of the new list</a:t>
            </a:r>
            <a:endParaRPr lang="en-US" altLang="en-US" sz="2400" dirty="0">
              <a:ea typeface="SimSun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en-US" sz="2400" dirty="0">
                <a:ea typeface="SimSun" pitchFamily="2" charset="-122"/>
              </a:rPr>
              <a:t> The </a:t>
            </a:r>
            <a:r>
              <a:rPr lang="en-US" altLang="en-US" sz="2400" i="1" dirty="0">
                <a:ea typeface="SimSun" pitchFamily="2" charset="-122"/>
              </a:rPr>
              <a:t>list</a:t>
            </a:r>
            <a:r>
              <a:rPr lang="en-US" altLang="en-US" sz="2400" dirty="0">
                <a:ea typeface="SimSun" pitchFamily="2" charset="-122"/>
              </a:rPr>
              <a:t> with [2,6]	   </a:t>
            </a:r>
            <a:r>
              <a:rPr lang="en-US" altLang="en-US" sz="2000" dirty="0" smtClean="0">
                <a:solidFill>
                  <a:srgbClr val="00B050"/>
                </a:solidFill>
                <a:ea typeface="SimSun" pitchFamily="2" charset="-122"/>
              </a:rPr>
              <a:t>cons</a:t>
            </a:r>
            <a:r>
              <a:rPr lang="en-US" altLang="en-US" sz="2400" dirty="0" smtClean="0">
                <a:ea typeface="SimSun" pitchFamily="2" charset="-122"/>
              </a:rPr>
              <a:t>(2,</a:t>
            </a:r>
            <a:r>
              <a:rPr lang="en-US" altLang="en-US" sz="2000" dirty="0">
                <a:solidFill>
                  <a:srgbClr val="00B050"/>
                </a:solidFill>
                <a:ea typeface="SimSun" pitchFamily="2" charset="-122"/>
              </a:rPr>
              <a:t>c</a:t>
            </a:r>
            <a:r>
              <a:rPr lang="en-US" altLang="en-US" sz="2000" dirty="0" smtClean="0">
                <a:solidFill>
                  <a:srgbClr val="00B050"/>
                </a:solidFill>
                <a:ea typeface="SimSun" pitchFamily="2" charset="-122"/>
              </a:rPr>
              <a:t>ons</a:t>
            </a:r>
            <a:r>
              <a:rPr lang="en-US" altLang="en-US" sz="2400" dirty="0" smtClean="0">
                <a:ea typeface="SimSun" pitchFamily="2" charset="-122"/>
              </a:rPr>
              <a:t>(6,</a:t>
            </a:r>
            <a:r>
              <a:rPr lang="en-US" altLang="en-US" sz="2400" dirty="0" smtClean="0">
                <a:solidFill>
                  <a:srgbClr val="00B050"/>
                </a:solidFill>
                <a:ea typeface="SimSun" pitchFamily="2" charset="-122"/>
              </a:rPr>
              <a:t>Nil</a:t>
            </a:r>
            <a:r>
              <a:rPr lang="en-US" altLang="en-US" sz="2400" dirty="0">
                <a:ea typeface="SimSun" pitchFamily="2" charset="-122"/>
              </a:rPr>
              <a:t>))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0" y="3944354"/>
            <a:ext cx="1745770" cy="666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6985" y="6035040"/>
            <a:ext cx="1752600" cy="755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357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Boolean function for lists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2208" y="1878318"/>
            <a:ext cx="9540877" cy="4392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dirty="0" smtClean="0">
                <a:ea typeface="SimSun" pitchFamily="2" charset="-122"/>
              </a:rPr>
              <a:t>The </a:t>
            </a:r>
            <a:r>
              <a:rPr lang="en-US" altLang="en-US" sz="2800" i="1" dirty="0" err="1" smtClean="0">
                <a:solidFill>
                  <a:srgbClr val="CC0099"/>
                </a:solidFill>
                <a:ea typeface="SimSun" pitchFamily="2" charset="-122"/>
              </a:rPr>
              <a:t>isEmpty</a:t>
            </a:r>
            <a:r>
              <a:rPr lang="en-US" altLang="en-US" sz="2800" i="1" dirty="0" smtClean="0">
                <a:ea typeface="SimSun" pitchFamily="2" charset="-122"/>
              </a:rPr>
              <a:t> </a:t>
            </a:r>
            <a:r>
              <a:rPr lang="en-US" altLang="en-US" sz="2800" dirty="0" smtClean="0">
                <a:ea typeface="SimSun" pitchFamily="2" charset="-122"/>
              </a:rPr>
              <a:t>function takes a list, and returns a Boolean value</a:t>
            </a:r>
          </a:p>
          <a:p>
            <a:pPr>
              <a:lnSpc>
                <a:spcPct val="90000"/>
              </a:lnSpc>
            </a:pPr>
            <a:r>
              <a:rPr lang="en-US" altLang="en-US" sz="2800" i="1" dirty="0" smtClean="0">
                <a:solidFill>
                  <a:srgbClr val="CC0099"/>
                </a:solidFill>
                <a:ea typeface="SimSun" pitchFamily="2" charset="-122"/>
              </a:rPr>
              <a:t>   </a:t>
            </a:r>
            <a:r>
              <a:rPr lang="en-US" altLang="en-US" sz="2800" i="1" dirty="0" err="1" smtClean="0">
                <a:solidFill>
                  <a:srgbClr val="CC0099"/>
                </a:solidFill>
                <a:ea typeface="SimSun" pitchFamily="2" charset="-122"/>
              </a:rPr>
              <a:t>isEmpty</a:t>
            </a:r>
            <a:r>
              <a:rPr lang="en-US" altLang="en-US" sz="2800" dirty="0" smtClean="0">
                <a:ea typeface="SimSun" pitchFamily="2" charset="-122"/>
              </a:rPr>
              <a:t>(</a:t>
            </a:r>
            <a:r>
              <a:rPr lang="en-US" altLang="en-US" sz="2800" dirty="0" smtClean="0">
                <a:solidFill>
                  <a:srgbClr val="00B050"/>
                </a:solidFill>
                <a:ea typeface="SimSun" pitchFamily="2" charset="-122"/>
              </a:rPr>
              <a:t>Nil</a:t>
            </a:r>
            <a:r>
              <a:rPr lang="en-US" altLang="en-US" sz="2800" dirty="0" smtClean="0">
                <a:ea typeface="SimSun" pitchFamily="2" charset="-122"/>
              </a:rPr>
              <a:t>)     	  =</a:t>
            </a:r>
            <a:endParaRPr lang="en-US" altLang="en-US" sz="2800" b="1" dirty="0" smtClean="0">
              <a:ea typeface="SimSun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en-US" sz="2400" dirty="0" smtClean="0">
              <a:ea typeface="SimSun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a typeface="SimSun" pitchFamily="2" charset="-122"/>
              </a:rPr>
              <a:t>so                 is empty</a:t>
            </a:r>
          </a:p>
          <a:p>
            <a:pPr marL="0" indent="0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en-US" sz="2800" dirty="0" smtClean="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en-US" sz="2800" i="1" dirty="0" smtClean="0">
                <a:solidFill>
                  <a:srgbClr val="CC0099"/>
                </a:solidFill>
                <a:ea typeface="SimSun" pitchFamily="2" charset="-122"/>
              </a:rPr>
              <a:t> </a:t>
            </a:r>
            <a:r>
              <a:rPr lang="en-US" altLang="en-US" sz="2800" i="1" dirty="0" err="1" smtClean="0">
                <a:solidFill>
                  <a:srgbClr val="CC0099"/>
                </a:solidFill>
                <a:ea typeface="SimSun" pitchFamily="2" charset="-122"/>
              </a:rPr>
              <a:t>isEmpty</a:t>
            </a:r>
            <a:r>
              <a:rPr lang="en-US" altLang="en-US" sz="2800" dirty="0" smtClean="0">
                <a:ea typeface="SimSun" pitchFamily="2" charset="-122"/>
              </a:rPr>
              <a:t>(</a:t>
            </a:r>
            <a:r>
              <a:rPr lang="en-US" altLang="en-US" sz="2400" b="1" dirty="0">
                <a:solidFill>
                  <a:srgbClr val="00B050"/>
                </a:solidFill>
                <a:ea typeface="SimSun" pitchFamily="2" charset="-122"/>
              </a:rPr>
              <a:t>c</a:t>
            </a:r>
            <a:r>
              <a:rPr lang="en-US" altLang="en-US" sz="2400" b="1" dirty="0" smtClean="0">
                <a:solidFill>
                  <a:srgbClr val="00B050"/>
                </a:solidFill>
                <a:ea typeface="SimSun" pitchFamily="2" charset="-122"/>
              </a:rPr>
              <a:t>ons</a:t>
            </a:r>
            <a:r>
              <a:rPr lang="en-US" altLang="en-US" sz="2800" dirty="0" smtClean="0">
                <a:ea typeface="SimSun" pitchFamily="2" charset="-122"/>
              </a:rPr>
              <a:t>( 6, </a:t>
            </a:r>
            <a:r>
              <a:rPr lang="en-US" altLang="en-US" sz="2800" dirty="0" smtClean="0">
                <a:solidFill>
                  <a:srgbClr val="00B050"/>
                </a:solidFill>
                <a:ea typeface="SimSun" pitchFamily="2" charset="-122"/>
              </a:rPr>
              <a:t>Nil</a:t>
            </a:r>
            <a:r>
              <a:rPr lang="en-US" altLang="en-US" sz="2800" dirty="0" smtClean="0">
                <a:ea typeface="SimSun" pitchFamily="2" charset="-122"/>
              </a:rPr>
              <a:t>)) =</a:t>
            </a:r>
            <a:endParaRPr lang="en-US" altLang="en-US" sz="2800" b="1" dirty="0" smtClean="0">
              <a:ea typeface="SimSun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en-US" sz="2400" dirty="0" smtClean="0">
              <a:ea typeface="SimSun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a typeface="SimSun" pitchFamily="2" charset="-122"/>
              </a:rPr>
              <a:t>e.g.                        is not empty.</a:t>
            </a:r>
            <a:endParaRPr lang="en-US" altLang="en-US" sz="2400" dirty="0">
              <a:ea typeface="SimSun" pitchFamily="2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4680" y="3429000"/>
            <a:ext cx="1172853" cy="764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5634" y="5523545"/>
            <a:ext cx="1710710" cy="65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47172" y="2643605"/>
            <a:ext cx="8382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0000CC"/>
                </a:solidFill>
                <a:ea typeface="SimSun" pitchFamily="2" charset="-122"/>
              </a:rPr>
              <a:t>True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32274" y="4640974"/>
            <a:ext cx="107103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C00000"/>
                </a:solidFill>
                <a:ea typeface="SimSun" pitchFamily="2" charset="-122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9309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Accessing elements of a list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1983" y="1985551"/>
            <a:ext cx="11258825" cy="2311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3200" dirty="0" smtClean="0">
                <a:ea typeface="SimSun" pitchFamily="2" charset="-122"/>
              </a:rPr>
              <a:t>There are two functions that allow us to access list elements: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200" dirty="0" smtClean="0">
                <a:solidFill>
                  <a:srgbClr val="CC0099"/>
                </a:solidFill>
                <a:ea typeface="SimSun" pitchFamily="2" charset="-122"/>
              </a:rPr>
              <a:t>head</a:t>
            </a:r>
            <a:r>
              <a:rPr lang="en-US" altLang="en-US" sz="3200" dirty="0" smtClean="0">
                <a:ea typeface="SimSun" pitchFamily="2" charset="-122"/>
              </a:rPr>
              <a:t>(</a:t>
            </a:r>
            <a:r>
              <a:rPr lang="en-US" altLang="en-US" sz="3200" i="1" dirty="0" err="1" smtClean="0">
                <a:solidFill>
                  <a:srgbClr val="0070C0"/>
                </a:solidFill>
                <a:ea typeface="SimSun" pitchFamily="2" charset="-122"/>
              </a:rPr>
              <a:t>list_name</a:t>
            </a:r>
            <a:r>
              <a:rPr lang="en-US" altLang="en-US" sz="3200" dirty="0" smtClean="0">
                <a:ea typeface="SimSun" pitchFamily="2" charset="-122"/>
              </a:rPr>
              <a:t>): returns the head (front) element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200" dirty="0" smtClean="0">
                <a:solidFill>
                  <a:srgbClr val="CC0099"/>
                </a:solidFill>
                <a:ea typeface="SimSun" pitchFamily="2" charset="-122"/>
              </a:rPr>
              <a:t>tail</a:t>
            </a:r>
            <a:r>
              <a:rPr lang="en-US" altLang="en-US" sz="3200" dirty="0" smtClean="0">
                <a:ea typeface="SimSun" pitchFamily="2" charset="-122"/>
              </a:rPr>
              <a:t>(</a:t>
            </a:r>
            <a:r>
              <a:rPr lang="en-US" altLang="en-US" sz="3200" i="1" dirty="0" err="1" smtClean="0">
                <a:solidFill>
                  <a:srgbClr val="0070C0"/>
                </a:solidFill>
                <a:ea typeface="SimSun" pitchFamily="2" charset="-122"/>
              </a:rPr>
              <a:t>list_name</a:t>
            </a:r>
            <a:r>
              <a:rPr lang="en-US" altLang="en-US" sz="3200" dirty="0" smtClean="0">
                <a:ea typeface="SimSun" pitchFamily="2" charset="-122"/>
              </a:rPr>
              <a:t>): chops the head and returns the rest of the list</a:t>
            </a:r>
            <a:endParaRPr lang="zh-CN" altLang="en-US" sz="3200" dirty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198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head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2362" y="1890805"/>
            <a:ext cx="10848808" cy="3924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dirty="0" smtClean="0">
                <a:ea typeface="SimSun" pitchFamily="2" charset="-122"/>
              </a:rPr>
              <a:t>The </a:t>
            </a:r>
            <a:r>
              <a:rPr lang="en-US" altLang="en-US" sz="36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head</a:t>
            </a:r>
            <a:r>
              <a:rPr lang="en-US" altLang="en-US" sz="2800" i="1" dirty="0" smtClean="0">
                <a:ea typeface="SimSun" pitchFamily="2" charset="-122"/>
              </a:rPr>
              <a:t> </a:t>
            </a:r>
            <a:r>
              <a:rPr lang="en-US" altLang="en-US" sz="2800" dirty="0" smtClean="0">
                <a:ea typeface="SimSun" pitchFamily="2" charset="-122"/>
              </a:rPr>
              <a:t>function only works on </a:t>
            </a:r>
            <a:r>
              <a:rPr lang="en-US" altLang="en-US" sz="2800" b="1" dirty="0" smtClean="0">
                <a:solidFill>
                  <a:srgbClr val="C00000"/>
                </a:solidFill>
                <a:ea typeface="SimSun" pitchFamily="2" charset="-122"/>
              </a:rPr>
              <a:t>non-empty</a:t>
            </a:r>
            <a:r>
              <a:rPr lang="en-US" altLang="en-US" sz="2800" dirty="0" smtClean="0">
                <a:ea typeface="SimSun" pitchFamily="2" charset="-122"/>
              </a:rPr>
              <a:t> lists.</a:t>
            </a:r>
          </a:p>
          <a:p>
            <a:endParaRPr lang="en-US" altLang="en-US" sz="800" dirty="0" smtClean="0">
              <a:ea typeface="SimSun" pitchFamily="2" charset="-122"/>
            </a:endParaRPr>
          </a:p>
          <a:p>
            <a:pPr lvl="1"/>
            <a:r>
              <a:rPr lang="en-US" altLang="en-US" sz="2800" dirty="0" smtClean="0">
                <a:ea typeface="SimSun" pitchFamily="2" charset="-122"/>
              </a:rPr>
              <a:t>Be very careful when you use this function - you must </a:t>
            </a:r>
            <a:r>
              <a:rPr lang="en-US" altLang="en-US" sz="2800" dirty="0" smtClean="0">
                <a:solidFill>
                  <a:srgbClr val="0000CC"/>
                </a:solidFill>
                <a:ea typeface="SimSun" pitchFamily="2" charset="-122"/>
              </a:rPr>
              <a:t>check if the list  </a:t>
            </a:r>
          </a:p>
          <a:p>
            <a:pPr marL="324000" lvl="1" indent="0">
              <a:buNone/>
            </a:pPr>
            <a:r>
              <a:rPr lang="en-US" altLang="en-US" sz="2800" dirty="0">
                <a:solidFill>
                  <a:srgbClr val="0000CC"/>
                </a:solidFill>
                <a:ea typeface="SimSun" pitchFamily="2" charset="-122"/>
              </a:rPr>
              <a:t> </a:t>
            </a:r>
            <a:r>
              <a:rPr lang="en-US" altLang="en-US" sz="2800" dirty="0" smtClean="0">
                <a:solidFill>
                  <a:srgbClr val="0000CC"/>
                </a:solidFill>
                <a:ea typeface="SimSun" pitchFamily="2" charset="-122"/>
              </a:rPr>
              <a:t>  </a:t>
            </a:r>
            <a:r>
              <a:rPr lang="en-US" altLang="en-US" sz="2800" dirty="0" err="1" smtClean="0">
                <a:solidFill>
                  <a:srgbClr val="0000CC"/>
                </a:solidFill>
                <a:ea typeface="SimSun" pitchFamily="2" charset="-122"/>
              </a:rPr>
              <a:t>isEmpty</a:t>
            </a:r>
            <a:r>
              <a:rPr lang="en-US" altLang="en-US" sz="2800" dirty="0" smtClean="0">
                <a:solidFill>
                  <a:srgbClr val="0000CC"/>
                </a:solidFill>
                <a:ea typeface="SimSun" pitchFamily="2" charset="-122"/>
              </a:rPr>
              <a:t> or not</a:t>
            </a:r>
            <a:r>
              <a:rPr lang="en-US" altLang="en-US" sz="2800" dirty="0" smtClean="0">
                <a:ea typeface="SimSun" pitchFamily="2" charset="-122"/>
              </a:rPr>
              <a:t>!</a:t>
            </a:r>
          </a:p>
          <a:p>
            <a:pPr marL="457200" lvl="1" indent="0">
              <a:buFont typeface="Wingdings 2" panose="05020102010507070707" pitchFamily="18" charset="2"/>
              <a:buNone/>
            </a:pPr>
            <a:endParaRPr lang="en-US" altLang="en-US" sz="2800" dirty="0" smtClean="0">
              <a:ea typeface="SimSun" pitchFamily="2" charset="-122"/>
            </a:endParaRPr>
          </a:p>
          <a:p>
            <a:pPr lvl="1"/>
            <a:r>
              <a:rPr lang="en-US" altLang="en-US" sz="2800" dirty="0" smtClean="0">
                <a:ea typeface="SimSun" pitchFamily="2" charset="-122"/>
              </a:rPr>
              <a:t>It </a:t>
            </a:r>
            <a:r>
              <a:rPr lang="en-US" altLang="en-US" sz="2800" dirty="0" smtClean="0">
                <a:solidFill>
                  <a:srgbClr val="000000"/>
                </a:solidFill>
                <a:ea typeface="SimSun" pitchFamily="2" charset="-122"/>
              </a:rPr>
              <a:t>returns the </a:t>
            </a:r>
            <a:r>
              <a:rPr lang="en-US" altLang="en-US" sz="2800" b="1" dirty="0" smtClean="0">
                <a:solidFill>
                  <a:srgbClr val="C00000"/>
                </a:solidFill>
                <a:ea typeface="SimSun" pitchFamily="2" charset="-122"/>
              </a:rPr>
              <a:t>front value </a:t>
            </a:r>
            <a:r>
              <a:rPr lang="en-US" altLang="en-US" sz="2800" dirty="0" smtClean="0">
                <a:ea typeface="SimSun" pitchFamily="2" charset="-122"/>
              </a:rPr>
              <a:t>stored in the list, i.e. the head of the list.</a:t>
            </a:r>
            <a:endParaRPr lang="zh-CN" altLang="en-US" sz="2800" dirty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920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Examples (head)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55576" y="1864679"/>
            <a:ext cx="7416824" cy="4500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3600" dirty="0" smtClean="0">
                <a:solidFill>
                  <a:srgbClr val="0000CC"/>
                </a:solidFill>
                <a:ea typeface="SimSun" pitchFamily="2" charset="-122"/>
              </a:rPr>
              <a:t>Examples:</a:t>
            </a:r>
          </a:p>
          <a:p>
            <a:pPr marL="0" indent="0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800" i="1" dirty="0" smtClean="0">
                <a:solidFill>
                  <a:srgbClr val="CC0099"/>
                </a:solidFill>
                <a:ea typeface="SimSun" pitchFamily="2" charset="-122"/>
              </a:rPr>
              <a:t>                        head</a:t>
            </a:r>
            <a:r>
              <a:rPr lang="en-US" altLang="en-US" sz="2800" dirty="0" smtClean="0">
                <a:ea typeface="SimSun" pitchFamily="2" charset="-122"/>
              </a:rPr>
              <a:t>(</a:t>
            </a:r>
            <a:r>
              <a:rPr lang="en-US" altLang="en-US" sz="2400" b="1" dirty="0">
                <a:solidFill>
                  <a:srgbClr val="00B050"/>
                </a:solidFill>
                <a:ea typeface="SimSun" pitchFamily="2" charset="-122"/>
              </a:rPr>
              <a:t>c</a:t>
            </a:r>
            <a:r>
              <a:rPr lang="en-US" altLang="en-US" sz="2400" b="1" dirty="0" smtClean="0">
                <a:solidFill>
                  <a:srgbClr val="00B050"/>
                </a:solidFill>
                <a:ea typeface="SimSun" pitchFamily="2" charset="-122"/>
              </a:rPr>
              <a:t>ons</a:t>
            </a:r>
            <a:r>
              <a:rPr lang="en-US" altLang="en-US" sz="2800" dirty="0" smtClean="0">
                <a:ea typeface="SimSun" pitchFamily="2" charset="-122"/>
              </a:rPr>
              <a:t>(6,</a:t>
            </a:r>
            <a:r>
              <a:rPr lang="en-US" altLang="en-US" sz="2800" dirty="0" smtClean="0">
                <a:solidFill>
                  <a:srgbClr val="00B050"/>
                </a:solidFill>
                <a:ea typeface="SimSun" pitchFamily="2" charset="-122"/>
              </a:rPr>
              <a:t>Nil</a:t>
            </a:r>
            <a:r>
              <a:rPr lang="en-US" altLang="en-US" sz="2800" dirty="0" smtClean="0">
                <a:ea typeface="SimSun" pitchFamily="2" charset="-122"/>
              </a:rPr>
              <a:t>)) = </a:t>
            </a:r>
          </a:p>
          <a:p>
            <a:pPr>
              <a:lnSpc>
                <a:spcPct val="90000"/>
              </a:lnSpc>
            </a:pPr>
            <a:endParaRPr lang="en-US" altLang="en-US" sz="2800" dirty="0" smtClean="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ea typeface="SimSun" pitchFamily="2" charset="-122"/>
              </a:rPr>
              <a:t>pictorially: </a:t>
            </a:r>
            <a:r>
              <a:rPr lang="en-US" altLang="en-US" sz="2800" i="1" dirty="0" smtClean="0">
                <a:solidFill>
                  <a:srgbClr val="CC0099"/>
                </a:solidFill>
                <a:ea typeface="SimSun" pitchFamily="2" charset="-122"/>
              </a:rPr>
              <a:t>head</a:t>
            </a:r>
            <a:r>
              <a:rPr lang="en-US" altLang="en-US" sz="4000" dirty="0" smtClean="0">
                <a:ea typeface="SimSun" pitchFamily="2" charset="-122"/>
              </a:rPr>
              <a:t>(</a:t>
            </a:r>
            <a:r>
              <a:rPr lang="en-US" altLang="en-US" sz="2800" dirty="0" smtClean="0">
                <a:ea typeface="SimSun" pitchFamily="2" charset="-122"/>
              </a:rPr>
              <a:t>                  </a:t>
            </a:r>
            <a:r>
              <a:rPr lang="en-US" altLang="en-US" sz="4000" dirty="0" smtClean="0">
                <a:ea typeface="SimSun" pitchFamily="2" charset="-122"/>
              </a:rPr>
              <a:t>)</a:t>
            </a:r>
            <a:r>
              <a:rPr lang="en-US" altLang="en-US" sz="2800" dirty="0" smtClean="0">
                <a:ea typeface="SimSun" pitchFamily="2" charset="-122"/>
              </a:rPr>
              <a:t>   = </a:t>
            </a:r>
          </a:p>
          <a:p>
            <a:pPr>
              <a:lnSpc>
                <a:spcPct val="90000"/>
              </a:lnSpc>
            </a:pPr>
            <a:endParaRPr lang="en-US" altLang="en-US" i="1" dirty="0" smtClean="0">
              <a:ea typeface="SimSun" pitchFamily="2" charset="-122"/>
            </a:endParaRPr>
          </a:p>
          <a:p>
            <a:pPr marL="0" indent="0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800" i="1" dirty="0" smtClean="0">
                <a:solidFill>
                  <a:srgbClr val="CC0099"/>
                </a:solidFill>
                <a:ea typeface="SimSun" pitchFamily="2" charset="-122"/>
              </a:rPr>
              <a:t>	     head</a:t>
            </a:r>
            <a:r>
              <a:rPr lang="en-US" altLang="en-US" sz="2800" dirty="0" smtClean="0">
                <a:ea typeface="SimSun" pitchFamily="2" charset="-122"/>
              </a:rPr>
              <a:t>(</a:t>
            </a:r>
            <a:r>
              <a:rPr lang="en-US" altLang="en-US" sz="2400" b="1" dirty="0" smtClean="0">
                <a:solidFill>
                  <a:srgbClr val="00B050"/>
                </a:solidFill>
                <a:ea typeface="SimSun" pitchFamily="2" charset="-122"/>
              </a:rPr>
              <a:t>cons</a:t>
            </a:r>
            <a:r>
              <a:rPr lang="en-US" altLang="en-US" sz="2800" dirty="0" smtClean="0">
                <a:ea typeface="SimSun" pitchFamily="2" charset="-122"/>
              </a:rPr>
              <a:t>(2,</a:t>
            </a:r>
            <a:r>
              <a:rPr lang="en-US" altLang="en-US" sz="2400" b="1" dirty="0">
                <a:solidFill>
                  <a:srgbClr val="00B050"/>
                </a:solidFill>
                <a:ea typeface="SimSun" pitchFamily="2" charset="-122"/>
              </a:rPr>
              <a:t>c</a:t>
            </a:r>
            <a:r>
              <a:rPr lang="en-US" altLang="en-US" sz="2400" b="1" dirty="0" smtClean="0">
                <a:solidFill>
                  <a:srgbClr val="00B050"/>
                </a:solidFill>
                <a:ea typeface="SimSun" pitchFamily="2" charset="-122"/>
              </a:rPr>
              <a:t>ons</a:t>
            </a:r>
            <a:r>
              <a:rPr lang="en-US" altLang="en-US" sz="2800" dirty="0" smtClean="0">
                <a:ea typeface="SimSun" pitchFamily="2" charset="-122"/>
              </a:rPr>
              <a:t>(6,</a:t>
            </a:r>
            <a:r>
              <a:rPr lang="en-US" altLang="en-US" sz="2800" dirty="0" smtClean="0">
                <a:solidFill>
                  <a:srgbClr val="00B050"/>
                </a:solidFill>
                <a:ea typeface="SimSun" pitchFamily="2" charset="-122"/>
              </a:rPr>
              <a:t>Nil</a:t>
            </a:r>
            <a:r>
              <a:rPr lang="en-US" altLang="en-US" sz="2800" dirty="0" smtClean="0">
                <a:ea typeface="SimSun" pitchFamily="2" charset="-122"/>
              </a:rPr>
              <a:t>)))   =</a:t>
            </a:r>
          </a:p>
          <a:p>
            <a:pPr>
              <a:lnSpc>
                <a:spcPct val="90000"/>
              </a:lnSpc>
            </a:pPr>
            <a:endParaRPr lang="en-US" altLang="en-US" sz="2800" dirty="0" smtClean="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 smtClean="0">
                <a:ea typeface="SimSun" pitchFamily="2" charset="-122"/>
              </a:rPr>
              <a:t>pictorially: </a:t>
            </a:r>
            <a:r>
              <a:rPr lang="en-US" altLang="en-US" sz="2800" i="1" dirty="0" smtClean="0">
                <a:solidFill>
                  <a:srgbClr val="CC0099"/>
                </a:solidFill>
                <a:ea typeface="SimSun" pitchFamily="2" charset="-122"/>
              </a:rPr>
              <a:t>head</a:t>
            </a:r>
            <a:r>
              <a:rPr lang="en-US" altLang="en-US" sz="4000" dirty="0" smtClean="0">
                <a:ea typeface="SimSun" pitchFamily="2" charset="-122"/>
              </a:rPr>
              <a:t>(</a:t>
            </a:r>
            <a:r>
              <a:rPr lang="en-US" altLang="en-US" sz="2800" dirty="0" smtClean="0">
                <a:ea typeface="SimSun" pitchFamily="2" charset="-122"/>
              </a:rPr>
              <a:t>                    </a:t>
            </a:r>
            <a:r>
              <a:rPr lang="en-US" altLang="en-US" sz="4000" dirty="0" smtClean="0">
                <a:ea typeface="SimSun" pitchFamily="2" charset="-122"/>
              </a:rPr>
              <a:t>) </a:t>
            </a:r>
            <a:r>
              <a:rPr lang="en-US" altLang="en-US" sz="2800" dirty="0" smtClean="0">
                <a:ea typeface="SimSun" pitchFamily="2" charset="-122"/>
              </a:rPr>
              <a:t>=</a:t>
            </a:r>
            <a:endParaRPr lang="zh-CN" altLang="en-US" sz="2800" dirty="0">
              <a:ea typeface="SimSun" pitchFamily="2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3573" y="3632192"/>
            <a:ext cx="1654690" cy="52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3576" y="5711119"/>
            <a:ext cx="19050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684164" y="2510250"/>
            <a:ext cx="41989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0000CC"/>
                </a:solidFill>
                <a:latin typeface="Tahoma" pitchFamily="34" charset="0"/>
              </a:rPr>
              <a:t>6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595784" y="3695634"/>
            <a:ext cx="6924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400" b="0" dirty="0">
                <a:latin typeface="Tahoma" pitchFamily="34" charset="0"/>
              </a:rPr>
              <a:t>6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637328" y="4511041"/>
            <a:ext cx="69837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en-US" sz="2800" dirty="0">
                <a:solidFill>
                  <a:srgbClr val="0000CC"/>
                </a:solidFill>
                <a:latin typeface="Tahoma" pitchFamily="34" charset="0"/>
              </a:rPr>
              <a:t> 2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644975" y="5745482"/>
            <a:ext cx="60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400" b="0" dirty="0">
                <a:latin typeface="Tahoma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602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tail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81902" y="2060575"/>
            <a:ext cx="11235481" cy="3924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600" dirty="0" smtClean="0">
                <a:ea typeface="SimSun" pitchFamily="2" charset="-122"/>
              </a:rPr>
              <a:t>The </a:t>
            </a:r>
            <a:r>
              <a:rPr lang="en-US" altLang="en-US" sz="3600" b="1" i="1" dirty="0" smtClean="0">
                <a:solidFill>
                  <a:srgbClr val="0070C0"/>
                </a:solidFill>
                <a:ea typeface="SimSun" pitchFamily="2" charset="-122"/>
              </a:rPr>
              <a:t>tail</a:t>
            </a:r>
            <a:r>
              <a:rPr lang="en-US" altLang="en-US" sz="3600" i="1" dirty="0" smtClean="0">
                <a:solidFill>
                  <a:srgbClr val="CC0099"/>
                </a:solidFill>
                <a:ea typeface="SimSun" pitchFamily="2" charset="-122"/>
              </a:rPr>
              <a:t> </a:t>
            </a:r>
            <a:r>
              <a:rPr lang="en-US" altLang="en-US" sz="3600" dirty="0" smtClean="0">
                <a:ea typeface="SimSun" pitchFamily="2" charset="-122"/>
              </a:rPr>
              <a:t>function only works on </a:t>
            </a:r>
            <a:r>
              <a:rPr lang="en-US" altLang="en-US" sz="3600" b="1" dirty="0" smtClean="0">
                <a:solidFill>
                  <a:srgbClr val="C00000"/>
                </a:solidFill>
                <a:ea typeface="SimSun" pitchFamily="2" charset="-122"/>
              </a:rPr>
              <a:t>non-empty </a:t>
            </a:r>
            <a:r>
              <a:rPr lang="en-US" altLang="en-US" sz="3600" dirty="0" smtClean="0">
                <a:ea typeface="SimSun" pitchFamily="2" charset="-122"/>
              </a:rPr>
              <a:t>lists.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altLang="en-US" sz="3600" dirty="0" smtClean="0">
              <a:ea typeface="SimSun" pitchFamily="2" charset="-122"/>
            </a:endParaRPr>
          </a:p>
          <a:p>
            <a:pPr lvl="1"/>
            <a:r>
              <a:rPr lang="en-US" altLang="en-US" sz="3600" dirty="0" smtClean="0">
                <a:ea typeface="SimSun" pitchFamily="2" charset="-122"/>
              </a:rPr>
              <a:t>Again, you must </a:t>
            </a:r>
            <a:r>
              <a:rPr lang="en-US" altLang="en-US" sz="3600" dirty="0" smtClean="0">
                <a:solidFill>
                  <a:srgbClr val="0000CC"/>
                </a:solidFill>
                <a:ea typeface="SimSun" pitchFamily="2" charset="-122"/>
              </a:rPr>
              <a:t>check if the list </a:t>
            </a:r>
            <a:r>
              <a:rPr lang="en-US" altLang="en-US" sz="3600" dirty="0" err="1" smtClean="0">
                <a:solidFill>
                  <a:srgbClr val="00B050"/>
                </a:solidFill>
                <a:ea typeface="SimSun" pitchFamily="2" charset="-122"/>
              </a:rPr>
              <a:t>isEmpty</a:t>
            </a:r>
            <a:r>
              <a:rPr lang="en-US" altLang="en-US" sz="3600" dirty="0" smtClean="0">
                <a:solidFill>
                  <a:srgbClr val="0000CC"/>
                </a:solidFill>
                <a:ea typeface="SimSun" pitchFamily="2" charset="-122"/>
              </a:rPr>
              <a:t> or not</a:t>
            </a:r>
            <a:r>
              <a:rPr lang="en-US" altLang="en-US" sz="3600" dirty="0" smtClean="0">
                <a:ea typeface="SimSun" pitchFamily="2" charset="-122"/>
              </a:rPr>
              <a:t>!</a:t>
            </a:r>
          </a:p>
          <a:p>
            <a:pPr marL="457200" lvl="1" indent="0">
              <a:buFont typeface="Wingdings 2" panose="05020102010507070707" pitchFamily="18" charset="2"/>
              <a:buNone/>
            </a:pPr>
            <a:endParaRPr lang="en-US" altLang="en-US" sz="3600" dirty="0" smtClean="0">
              <a:ea typeface="SimSun" pitchFamily="2" charset="-122"/>
            </a:endParaRPr>
          </a:p>
          <a:p>
            <a:pPr lvl="1"/>
            <a:r>
              <a:rPr lang="en-US" altLang="en-US" sz="3600" dirty="0" smtClean="0">
                <a:ea typeface="SimSun" pitchFamily="2" charset="-122"/>
              </a:rPr>
              <a:t>It returns a list:</a:t>
            </a:r>
            <a:r>
              <a:rPr lang="en-US" altLang="en-US" sz="3600" dirty="0" smtClean="0">
                <a:solidFill>
                  <a:schemeClr val="accent2"/>
                </a:solidFill>
                <a:ea typeface="SimSun" pitchFamily="2" charset="-122"/>
              </a:rPr>
              <a:t> </a:t>
            </a:r>
            <a:r>
              <a:rPr lang="en-US" altLang="en-US" sz="3600" b="1" dirty="0" smtClean="0">
                <a:solidFill>
                  <a:srgbClr val="C00000"/>
                </a:solidFill>
                <a:ea typeface="SimSun" pitchFamily="2" charset="-122"/>
              </a:rPr>
              <a:t>rest of the list</a:t>
            </a:r>
            <a:r>
              <a:rPr lang="en-US" altLang="en-US" sz="3600" dirty="0" smtClean="0">
                <a:ea typeface="SimSun" pitchFamily="2" charset="-122"/>
              </a:rPr>
              <a:t> – the part that follows after the </a:t>
            </a:r>
            <a:r>
              <a:rPr lang="en-US" altLang="en-US" sz="3600" b="1" dirty="0" smtClean="0">
                <a:solidFill>
                  <a:srgbClr val="0070C0"/>
                </a:solidFill>
                <a:ea typeface="SimSun" pitchFamily="2" charset="-122"/>
              </a:rPr>
              <a:t>head</a:t>
            </a:r>
            <a:r>
              <a:rPr lang="en-US" altLang="en-US" sz="3600" dirty="0" smtClean="0">
                <a:ea typeface="SimSun" pitchFamily="2" charset="-122"/>
              </a:rPr>
              <a:t>.</a:t>
            </a:r>
            <a:endParaRPr lang="zh-CN" altLang="en-US" sz="3600" dirty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42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Examples (tail)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55577" y="1916113"/>
            <a:ext cx="9224446" cy="4573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3200" dirty="0" smtClean="0">
                <a:solidFill>
                  <a:srgbClr val="0070C0"/>
                </a:solidFill>
                <a:ea typeface="SimSun" pitchFamily="2" charset="-122"/>
              </a:rPr>
              <a:t>Examples: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800" b="1" i="1" dirty="0" smtClean="0">
                <a:solidFill>
                  <a:srgbClr val="CC0099"/>
                </a:solidFill>
                <a:ea typeface="SimSun" pitchFamily="2" charset="-122"/>
              </a:rPr>
              <a:t>		         tail</a:t>
            </a:r>
            <a:r>
              <a:rPr lang="en-US" altLang="en-US" sz="2800" dirty="0" smtClean="0">
                <a:ea typeface="SimSun" pitchFamily="2" charset="-122"/>
              </a:rPr>
              <a:t>(</a:t>
            </a:r>
            <a:r>
              <a:rPr lang="en-US" altLang="en-US" sz="2400" b="1" dirty="0">
                <a:solidFill>
                  <a:srgbClr val="00B050"/>
                </a:solidFill>
                <a:ea typeface="SimSun" pitchFamily="2" charset="-122"/>
              </a:rPr>
              <a:t>c</a:t>
            </a:r>
            <a:r>
              <a:rPr lang="en-US" altLang="en-US" sz="2400" b="1" dirty="0" smtClean="0">
                <a:solidFill>
                  <a:srgbClr val="00B050"/>
                </a:solidFill>
                <a:ea typeface="SimSun" pitchFamily="2" charset="-122"/>
              </a:rPr>
              <a:t>ons</a:t>
            </a:r>
            <a:r>
              <a:rPr lang="en-US" altLang="en-US" sz="2800" dirty="0" smtClean="0">
                <a:ea typeface="SimSun" pitchFamily="2" charset="-122"/>
              </a:rPr>
              <a:t>(6,</a:t>
            </a:r>
            <a:r>
              <a:rPr lang="en-US" altLang="en-US" sz="2800" dirty="0" smtClean="0">
                <a:solidFill>
                  <a:srgbClr val="00B050"/>
                </a:solidFill>
                <a:ea typeface="SimSun" pitchFamily="2" charset="-122"/>
              </a:rPr>
              <a:t>Nil</a:t>
            </a:r>
            <a:r>
              <a:rPr lang="en-US" altLang="en-US" sz="2800" dirty="0" smtClean="0">
                <a:ea typeface="SimSun" pitchFamily="2" charset="-122"/>
              </a:rPr>
              <a:t>))     =</a:t>
            </a:r>
          </a:p>
          <a:p>
            <a:r>
              <a:rPr lang="en-US" altLang="en-US" sz="2800" dirty="0" smtClean="0">
                <a:ea typeface="SimSun" pitchFamily="2" charset="-122"/>
              </a:rPr>
              <a:t>pictorially: </a:t>
            </a:r>
            <a:r>
              <a:rPr lang="en-US" altLang="en-US" sz="2800" b="1" i="1" dirty="0" smtClean="0">
                <a:solidFill>
                  <a:srgbClr val="CC0099"/>
                </a:solidFill>
                <a:ea typeface="SimSun" pitchFamily="2" charset="-122"/>
              </a:rPr>
              <a:t>tail</a:t>
            </a:r>
            <a:r>
              <a:rPr lang="en-US" altLang="en-US" sz="2800" b="1" dirty="0" smtClean="0">
                <a:solidFill>
                  <a:srgbClr val="CC0099"/>
                </a:solidFill>
                <a:ea typeface="SimSun" pitchFamily="2" charset="-122"/>
              </a:rPr>
              <a:t> </a:t>
            </a:r>
            <a:r>
              <a:rPr lang="en-US" altLang="en-US" sz="4000" dirty="0" smtClean="0">
                <a:ea typeface="SimSun" pitchFamily="2" charset="-122"/>
              </a:rPr>
              <a:t>(</a:t>
            </a:r>
            <a:r>
              <a:rPr lang="en-US" altLang="en-US" sz="2800" dirty="0" smtClean="0">
                <a:ea typeface="SimSun" pitchFamily="2" charset="-122"/>
              </a:rPr>
              <a:t>               </a:t>
            </a:r>
            <a:r>
              <a:rPr lang="en-US" altLang="en-US" sz="4000" dirty="0" smtClean="0">
                <a:ea typeface="SimSun" pitchFamily="2" charset="-122"/>
              </a:rPr>
              <a:t>) </a:t>
            </a:r>
            <a:r>
              <a:rPr lang="en-US" altLang="en-US" sz="2800" dirty="0" smtClean="0">
                <a:ea typeface="SimSun" pitchFamily="2" charset="-122"/>
              </a:rPr>
              <a:t>   = </a:t>
            </a:r>
            <a:endParaRPr lang="en-US" altLang="en-US" sz="2800" i="1" dirty="0" smtClean="0">
              <a:ea typeface="SimSun" pitchFamily="2" charset="-122"/>
            </a:endParaRPr>
          </a:p>
          <a:p>
            <a:endParaRPr lang="en-US" altLang="en-US" sz="2800" i="1" dirty="0" smtClean="0">
              <a:ea typeface="SimSun" pitchFamily="2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800" b="1" i="1" dirty="0" smtClean="0">
                <a:solidFill>
                  <a:srgbClr val="CC0099"/>
                </a:solidFill>
                <a:ea typeface="SimSun" pitchFamily="2" charset="-122"/>
              </a:rPr>
              <a:t>        tail </a:t>
            </a:r>
            <a:r>
              <a:rPr lang="en-US" altLang="en-US" sz="2800" dirty="0" smtClean="0">
                <a:ea typeface="SimSun" pitchFamily="2" charset="-122"/>
              </a:rPr>
              <a:t>(</a:t>
            </a:r>
            <a:r>
              <a:rPr lang="en-US" altLang="en-US" sz="2400" b="1" dirty="0" smtClean="0">
                <a:solidFill>
                  <a:srgbClr val="00B050"/>
                </a:solidFill>
                <a:ea typeface="SimSun" pitchFamily="2" charset="-122"/>
              </a:rPr>
              <a:t>cons</a:t>
            </a:r>
            <a:r>
              <a:rPr lang="en-US" altLang="en-US" sz="2800" dirty="0" smtClean="0">
                <a:ea typeface="SimSun" pitchFamily="2" charset="-122"/>
              </a:rPr>
              <a:t>(2,</a:t>
            </a:r>
            <a:r>
              <a:rPr lang="en-US" altLang="en-US" sz="2400" b="1" dirty="0">
                <a:solidFill>
                  <a:srgbClr val="00B050"/>
                </a:solidFill>
                <a:ea typeface="SimSun" pitchFamily="2" charset="-122"/>
              </a:rPr>
              <a:t>c</a:t>
            </a:r>
            <a:r>
              <a:rPr lang="en-US" altLang="en-US" sz="2400" b="1" dirty="0" smtClean="0">
                <a:solidFill>
                  <a:srgbClr val="00B050"/>
                </a:solidFill>
                <a:ea typeface="SimSun" pitchFamily="2" charset="-122"/>
              </a:rPr>
              <a:t>ons</a:t>
            </a:r>
            <a:r>
              <a:rPr lang="en-US" altLang="en-US" sz="2800" dirty="0" smtClean="0">
                <a:ea typeface="SimSun" pitchFamily="2" charset="-122"/>
              </a:rPr>
              <a:t>(6,</a:t>
            </a:r>
            <a:r>
              <a:rPr lang="en-US" altLang="en-US" sz="2800" dirty="0" smtClean="0">
                <a:solidFill>
                  <a:srgbClr val="00B050"/>
                </a:solidFill>
                <a:ea typeface="SimSun" pitchFamily="2" charset="-122"/>
              </a:rPr>
              <a:t>Nil</a:t>
            </a:r>
            <a:r>
              <a:rPr lang="en-US" altLang="en-US" sz="2800" dirty="0" smtClean="0">
                <a:ea typeface="SimSun" pitchFamily="2" charset="-122"/>
              </a:rPr>
              <a:t>)))    =</a:t>
            </a:r>
          </a:p>
          <a:p>
            <a:r>
              <a:rPr lang="en-US" altLang="en-US" sz="2800" dirty="0" smtClean="0">
                <a:ea typeface="SimSun" pitchFamily="2" charset="-122"/>
              </a:rPr>
              <a:t>pictorially: </a:t>
            </a:r>
            <a:r>
              <a:rPr lang="en-US" altLang="en-US" sz="2800" b="1" i="1" dirty="0" smtClean="0">
                <a:solidFill>
                  <a:srgbClr val="CC0099"/>
                </a:solidFill>
                <a:ea typeface="SimSun" pitchFamily="2" charset="-122"/>
              </a:rPr>
              <a:t>tail </a:t>
            </a:r>
            <a:r>
              <a:rPr lang="en-US" altLang="en-US" sz="4000" dirty="0" smtClean="0">
                <a:ea typeface="SimSun" pitchFamily="2" charset="-122"/>
              </a:rPr>
              <a:t>(</a:t>
            </a:r>
            <a:r>
              <a:rPr lang="en-US" altLang="en-US" sz="2800" dirty="0" smtClean="0">
                <a:ea typeface="SimSun" pitchFamily="2" charset="-122"/>
              </a:rPr>
              <a:t>                    </a:t>
            </a:r>
            <a:r>
              <a:rPr lang="en-US" altLang="en-US" sz="4000" dirty="0" smtClean="0">
                <a:ea typeface="SimSun" pitchFamily="2" charset="-122"/>
              </a:rPr>
              <a:t>)</a:t>
            </a:r>
            <a:r>
              <a:rPr lang="en-US" altLang="en-US" sz="2800" dirty="0" smtClean="0">
                <a:ea typeface="SimSun" pitchFamily="2" charset="-122"/>
              </a:rPr>
              <a:t>  = </a:t>
            </a:r>
            <a:endParaRPr lang="zh-CN" altLang="en-US" sz="2800" dirty="0">
              <a:ea typeface="SimSun" pitchFamily="2" charset="-122"/>
            </a:endParaRPr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6084168" y="3621868"/>
            <a:ext cx="1008112" cy="501167"/>
          </a:xfrm>
          <a:prstGeom prst="rect">
            <a:avLst/>
          </a:prstGeom>
          <a:noFill/>
        </p:spPr>
      </p:pic>
      <p:pic>
        <p:nvPicPr>
          <p:cNvPr id="6" name="Picture 16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6300192" y="5596077"/>
            <a:ext cx="1584176" cy="525736"/>
          </a:xfrm>
          <a:prstGeom prst="rect">
            <a:avLst/>
          </a:prstGeom>
          <a:noFill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42383" y="3589197"/>
            <a:ext cx="1368152" cy="58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97606" y="5569843"/>
            <a:ext cx="1855098" cy="57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6146800" y="2884786"/>
            <a:ext cx="839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800" b="0" dirty="0">
                <a:solidFill>
                  <a:srgbClr val="00B050"/>
                </a:solidFill>
                <a:latin typeface="+mn-lt"/>
              </a:rPr>
              <a:t>Nil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6163192" y="4854887"/>
            <a:ext cx="25105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00B050"/>
                </a:solidFill>
                <a:ea typeface="SimSun" pitchFamily="2" charset="-122"/>
              </a:rPr>
              <a:t>c</a:t>
            </a:r>
            <a:r>
              <a:rPr lang="en-US" altLang="en-US" sz="2400" dirty="0" smtClean="0">
                <a:solidFill>
                  <a:srgbClr val="00B050"/>
                </a:solidFill>
                <a:latin typeface="+mn-lt"/>
                <a:ea typeface="SimSun" pitchFamily="2" charset="-122"/>
                <a:cs typeface="+mn-cs"/>
              </a:rPr>
              <a:t>ons</a:t>
            </a:r>
            <a:r>
              <a:rPr lang="en-US" altLang="en-US" sz="2800" b="0" dirty="0" smtClean="0">
                <a:latin typeface="Tahoma" pitchFamily="34" charset="0"/>
              </a:rPr>
              <a:t>(</a:t>
            </a:r>
            <a:r>
              <a:rPr lang="en-US" altLang="en-US" sz="2800" b="0" dirty="0" smtClean="0">
                <a:latin typeface="+mn-lt"/>
              </a:rPr>
              <a:t>6</a:t>
            </a:r>
            <a:r>
              <a:rPr lang="en-US" altLang="en-US" sz="2800" b="0" dirty="0" smtClean="0">
                <a:latin typeface="Tahoma" pitchFamily="34" charset="0"/>
              </a:rPr>
              <a:t>,</a:t>
            </a:r>
            <a:r>
              <a:rPr lang="en-US" altLang="en-US" sz="2800" b="0" dirty="0" smtClean="0">
                <a:solidFill>
                  <a:srgbClr val="00B050"/>
                </a:solidFill>
                <a:latin typeface="+mn-lt"/>
              </a:rPr>
              <a:t>Nil</a:t>
            </a:r>
            <a:r>
              <a:rPr lang="en-US" altLang="en-US" sz="2800" b="0" dirty="0" smtClean="0">
                <a:latin typeface="Tahoma" pitchFamily="34" charset="0"/>
              </a:rPr>
              <a:t>)=[6]</a:t>
            </a:r>
            <a:endParaRPr lang="en-US" altLang="en-US" sz="2800" b="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68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is a </a:t>
            </a:r>
            <a:r>
              <a:rPr lang="en-NZ" i="1" dirty="0" smtClean="0">
                <a:solidFill>
                  <a:srgbClr val="FFC000"/>
                </a:solidFill>
              </a:rPr>
              <a:t>helper function </a:t>
            </a:r>
            <a:r>
              <a:rPr lang="en-NZ" dirty="0" smtClean="0"/>
              <a:t>in recursive algorithms?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861" y="1861457"/>
            <a:ext cx="121676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i="1" u="sng" dirty="0">
                <a:solidFill>
                  <a:srgbClr val="FFC000"/>
                </a:solidFill>
              </a:rPr>
              <a:t>h</a:t>
            </a:r>
            <a:r>
              <a:rPr lang="en-NZ" sz="3600" i="1" u="sng" dirty="0" smtClean="0">
                <a:solidFill>
                  <a:srgbClr val="FFC000"/>
                </a:solidFill>
              </a:rPr>
              <a:t>elper function: </a:t>
            </a:r>
          </a:p>
          <a:p>
            <a:r>
              <a:rPr lang="en-NZ" sz="2800" dirty="0" smtClean="0">
                <a:solidFill>
                  <a:srgbClr val="0070C0"/>
                </a:solidFill>
              </a:rPr>
              <a:t>                is a </a:t>
            </a:r>
            <a:r>
              <a:rPr lang="en-NZ" sz="2800" b="1" dirty="0" smtClean="0">
                <a:solidFill>
                  <a:srgbClr val="00B050"/>
                </a:solidFill>
              </a:rPr>
              <a:t>special</a:t>
            </a:r>
            <a:r>
              <a:rPr lang="en-NZ" sz="2800" dirty="0" smtClean="0">
                <a:solidFill>
                  <a:srgbClr val="0070C0"/>
                </a:solidFill>
              </a:rPr>
              <a:t> </a:t>
            </a:r>
            <a:r>
              <a:rPr lang="en-NZ" sz="2800" i="1" u="sng" dirty="0" smtClean="0">
                <a:solidFill>
                  <a:srgbClr val="0070C0"/>
                </a:solidFill>
              </a:rPr>
              <a:t>subroutine</a:t>
            </a:r>
            <a:r>
              <a:rPr lang="en-NZ" sz="2800" dirty="0" smtClean="0">
                <a:solidFill>
                  <a:srgbClr val="0070C0"/>
                </a:solidFill>
              </a:rPr>
              <a:t> written separately to be called in a main function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3327" y="3526971"/>
            <a:ext cx="2743199" cy="303058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196" y="3157639"/>
            <a:ext cx="202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Algorithm: </a:t>
            </a:r>
            <a:r>
              <a:rPr lang="en-NZ" dirty="0" err="1" smtClean="0">
                <a:solidFill>
                  <a:srgbClr val="00B0F0"/>
                </a:solidFill>
              </a:rPr>
              <a:t>func</a:t>
            </a:r>
            <a:r>
              <a:rPr lang="en-NZ" dirty="0" smtClean="0">
                <a:solidFill>
                  <a:srgbClr val="00B0F0"/>
                </a:solidFill>
              </a:rPr>
              <a:t>(</a:t>
            </a:r>
            <a:r>
              <a:rPr lang="en-NZ" dirty="0" err="1" smtClean="0">
                <a:solidFill>
                  <a:srgbClr val="00B0F0"/>
                </a:solidFill>
              </a:rPr>
              <a:t>x,y</a:t>
            </a:r>
            <a:r>
              <a:rPr lang="en-NZ" dirty="0" smtClean="0">
                <a:solidFill>
                  <a:srgbClr val="00B0F0"/>
                </a:solidFill>
              </a:rPr>
              <a:t>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97" y="3108958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[main]</a:t>
            </a:r>
            <a:endParaRPr lang="en-US" sz="2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149" y="3896303"/>
            <a:ext cx="9414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…</a:t>
            </a:r>
          </a:p>
          <a:p>
            <a:r>
              <a:rPr lang="en-NZ" dirty="0" smtClean="0"/>
              <a:t>…</a:t>
            </a:r>
          </a:p>
          <a:p>
            <a:r>
              <a:rPr lang="en-NZ" dirty="0" smtClean="0"/>
              <a:t>…</a:t>
            </a:r>
          </a:p>
          <a:p>
            <a:r>
              <a:rPr lang="en-NZ" dirty="0" smtClean="0"/>
              <a:t>…</a:t>
            </a:r>
          </a:p>
          <a:p>
            <a:r>
              <a:rPr lang="en-NZ" dirty="0" smtClean="0"/>
              <a:t>…</a:t>
            </a:r>
          </a:p>
          <a:p>
            <a:r>
              <a:rPr lang="en-NZ" dirty="0" smtClean="0"/>
              <a:t>…</a:t>
            </a:r>
          </a:p>
          <a:p>
            <a:r>
              <a:rPr lang="en-NZ" dirty="0" smtClean="0"/>
              <a:t>…</a:t>
            </a:r>
          </a:p>
          <a:p>
            <a:r>
              <a:rPr lang="en-NZ" dirty="0">
                <a:solidFill>
                  <a:srgbClr val="00B050"/>
                </a:solidFill>
              </a:rPr>
              <a:t>r</a:t>
            </a:r>
            <a:r>
              <a:rPr lang="en-NZ" dirty="0" smtClean="0">
                <a:solidFill>
                  <a:srgbClr val="00B050"/>
                </a:solidFill>
              </a:rPr>
              <a:t>eturn</a:t>
            </a:r>
            <a:r>
              <a:rPr lang="en-NZ" dirty="0" smtClean="0"/>
              <a:t> </a:t>
            </a:r>
            <a:r>
              <a:rPr lang="en-NZ" dirty="0" smtClean="0">
                <a:solidFill>
                  <a:srgbClr val="FF0000"/>
                </a:solidFill>
              </a:rPr>
              <a:t>z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500838" y="3709852"/>
            <a:ext cx="3317965" cy="2423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400" dirty="0" smtClean="0"/>
              <a:t>Recursive </a:t>
            </a:r>
            <a:endParaRPr lang="en-US" sz="4400" dirty="0"/>
          </a:p>
        </p:txBody>
      </p:sp>
      <p:sp>
        <p:nvSpPr>
          <p:cNvPr id="10" name="TextBox 9"/>
          <p:cNvSpPr txBox="1"/>
          <p:nvPr/>
        </p:nvSpPr>
        <p:spPr>
          <a:xfrm>
            <a:off x="6792677" y="3213214"/>
            <a:ext cx="15545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smtClean="0"/>
              <a:t>We</a:t>
            </a:r>
          </a:p>
          <a:p>
            <a:r>
              <a:rPr lang="en-NZ" sz="3200" dirty="0" smtClean="0"/>
              <a:t>May </a:t>
            </a:r>
          </a:p>
          <a:p>
            <a:r>
              <a:rPr lang="en-NZ" sz="3200" dirty="0" smtClean="0"/>
              <a:t>Need</a:t>
            </a:r>
          </a:p>
          <a:p>
            <a:r>
              <a:rPr lang="en-NZ" sz="3200" i="1" dirty="0" smtClean="0">
                <a:solidFill>
                  <a:srgbClr val="C00000"/>
                </a:solidFill>
              </a:rPr>
              <a:t>Extra</a:t>
            </a:r>
          </a:p>
          <a:p>
            <a:r>
              <a:rPr lang="en-NZ" sz="3200" i="1" dirty="0" smtClean="0">
                <a:solidFill>
                  <a:srgbClr val="C00000"/>
                </a:solidFill>
              </a:rPr>
              <a:t>Input</a:t>
            </a:r>
          </a:p>
          <a:p>
            <a:r>
              <a:rPr lang="en-NZ" sz="3200" i="1" dirty="0" smtClean="0">
                <a:solidFill>
                  <a:srgbClr val="C00000"/>
                </a:solidFill>
              </a:rPr>
              <a:t>Variables</a:t>
            </a:r>
            <a:endParaRPr lang="en-US" sz="3200" i="1" dirty="0">
              <a:solidFill>
                <a:srgbClr val="C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768132" y="3462331"/>
            <a:ext cx="2743199" cy="303058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621955" y="3080385"/>
            <a:ext cx="288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Algorithm: </a:t>
            </a:r>
            <a:r>
              <a:rPr lang="en-NZ" dirty="0" err="1" smtClean="0">
                <a:solidFill>
                  <a:srgbClr val="00B0F0"/>
                </a:solidFill>
              </a:rPr>
              <a:t>funcHelper</a:t>
            </a:r>
            <a:r>
              <a:rPr lang="en-NZ" dirty="0" smtClean="0">
                <a:solidFill>
                  <a:srgbClr val="00B0F0"/>
                </a:solidFill>
              </a:rPr>
              <a:t>(</a:t>
            </a:r>
            <a:r>
              <a:rPr lang="en-NZ" dirty="0" err="1" smtClean="0">
                <a:solidFill>
                  <a:srgbClr val="00B0F0"/>
                </a:solidFill>
              </a:rPr>
              <a:t>x,y</a:t>
            </a:r>
            <a:r>
              <a:rPr lang="en-NZ" dirty="0" err="1" smtClean="0">
                <a:solidFill>
                  <a:srgbClr val="FF0000"/>
                </a:solidFill>
              </a:rPr>
              <a:t>,m</a:t>
            </a:r>
            <a:r>
              <a:rPr lang="en-NZ" dirty="0" smtClean="0">
                <a:solidFill>
                  <a:srgbClr val="00B0F0"/>
                </a:solidFill>
              </a:rPr>
              <a:t>)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8024036" y="3339790"/>
            <a:ext cx="3174274" cy="2029044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77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/>
      <p:bldP spid="9" grpId="0" animBg="1"/>
      <p:bldP spid="10" grpId="0"/>
      <p:bldP spid="11" grpId="0" animBg="1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Practice problem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2914" y="2076995"/>
            <a:ext cx="11327894" cy="3618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200" dirty="0" smtClean="0">
                <a:ea typeface="SimSun" pitchFamily="2" charset="-122"/>
              </a:rPr>
              <a:t>Explain how you can produce the list [5,9,12,14] using </a:t>
            </a:r>
            <a:r>
              <a:rPr lang="en-US" altLang="en-US" sz="3200" dirty="0" smtClean="0">
                <a:solidFill>
                  <a:srgbClr val="00B050"/>
                </a:solidFill>
                <a:ea typeface="SimSun" pitchFamily="2" charset="-122"/>
              </a:rPr>
              <a:t>Nil</a:t>
            </a:r>
            <a:r>
              <a:rPr lang="en-US" altLang="en-US" sz="3200" dirty="0" smtClean="0">
                <a:ea typeface="SimSun" pitchFamily="2" charset="-122"/>
              </a:rPr>
              <a:t> and </a:t>
            </a:r>
            <a:r>
              <a:rPr lang="en-US" altLang="en-US" sz="3200" dirty="0" smtClean="0">
                <a:solidFill>
                  <a:srgbClr val="00B050"/>
                </a:solidFill>
                <a:ea typeface="SimSun" pitchFamily="2" charset="-122"/>
              </a:rPr>
              <a:t>Cons</a:t>
            </a:r>
            <a:r>
              <a:rPr lang="en-US" altLang="en-US" sz="3200" dirty="0" smtClean="0">
                <a:ea typeface="SimSun" pitchFamily="2" charset="-122"/>
              </a:rPr>
              <a:t>.</a:t>
            </a:r>
          </a:p>
          <a:p>
            <a:pPr marL="0" indent="0">
              <a:buNone/>
            </a:pPr>
            <a:endParaRPr lang="en-US" altLang="en-US" sz="3200" dirty="0" smtClean="0">
              <a:ea typeface="SimSun" pitchFamily="2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NZ" altLang="en-US" dirty="0">
              <a:ea typeface="SimSun" pitchFamily="2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NZ" altLang="en-US" dirty="0" smtClean="0">
              <a:ea typeface="SimSun" pitchFamily="2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NZ" altLang="en-US" dirty="0">
              <a:ea typeface="SimSun" pitchFamily="2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NZ" altLang="en-US" dirty="0" smtClean="0">
              <a:ea typeface="SimSun" pitchFamily="2" charset="-122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altLang="en-US" dirty="0" smtClean="0">
              <a:ea typeface="SimSun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6688" y="3148144"/>
            <a:ext cx="110580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dirty="0" err="1" smtClean="0"/>
              <a:t>myList</a:t>
            </a:r>
            <a:r>
              <a:rPr lang="en-NZ" sz="4400" dirty="0" smtClean="0"/>
              <a:t> = </a:t>
            </a:r>
            <a:r>
              <a:rPr lang="en-NZ" sz="4400" dirty="0" smtClean="0">
                <a:solidFill>
                  <a:srgbClr val="FF0000"/>
                </a:solidFill>
              </a:rPr>
              <a:t>cons</a:t>
            </a:r>
            <a:r>
              <a:rPr lang="en-NZ" sz="4400" dirty="0" smtClean="0"/>
              <a:t>(5, </a:t>
            </a:r>
            <a:r>
              <a:rPr lang="en-NZ" sz="4400" dirty="0" smtClean="0">
                <a:solidFill>
                  <a:srgbClr val="FF0000"/>
                </a:solidFill>
              </a:rPr>
              <a:t>cons</a:t>
            </a:r>
            <a:r>
              <a:rPr lang="en-NZ" sz="4400" dirty="0" smtClean="0"/>
              <a:t>(9, </a:t>
            </a:r>
            <a:r>
              <a:rPr lang="en-NZ" sz="4400" dirty="0" smtClean="0">
                <a:solidFill>
                  <a:srgbClr val="FF0000"/>
                </a:solidFill>
              </a:rPr>
              <a:t>cons</a:t>
            </a:r>
            <a:r>
              <a:rPr lang="en-NZ" sz="4400" dirty="0" smtClean="0"/>
              <a:t>(12, </a:t>
            </a:r>
            <a:r>
              <a:rPr lang="en-NZ" sz="4400" dirty="0" smtClean="0">
                <a:solidFill>
                  <a:srgbClr val="FF0000"/>
                </a:solidFill>
              </a:rPr>
              <a:t>cons</a:t>
            </a:r>
            <a:r>
              <a:rPr lang="en-NZ" sz="4400" dirty="0" smtClean="0"/>
              <a:t>(14,Nil))))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407019" y="3979813"/>
            <a:ext cx="34269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dirty="0" smtClean="0">
                <a:solidFill>
                  <a:srgbClr val="FF0000"/>
                </a:solidFill>
              </a:rPr>
              <a:t>head</a:t>
            </a:r>
            <a:r>
              <a:rPr lang="en-NZ" sz="4400" dirty="0" smtClean="0"/>
              <a:t>(</a:t>
            </a:r>
            <a:r>
              <a:rPr lang="en-NZ" sz="4400" dirty="0" err="1" smtClean="0"/>
              <a:t>myList</a:t>
            </a:r>
            <a:r>
              <a:rPr lang="en-NZ" sz="4400" dirty="0" smtClean="0"/>
              <a:t>)=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3746758" y="3988520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dirty="0"/>
              <a:t>5</a:t>
            </a:r>
            <a:endParaRPr lang="en-US" sz="4400" dirty="0"/>
          </a:p>
        </p:txBody>
      </p:sp>
      <p:sp>
        <p:nvSpPr>
          <p:cNvPr id="10" name="TextBox 9"/>
          <p:cNvSpPr txBox="1"/>
          <p:nvPr/>
        </p:nvSpPr>
        <p:spPr>
          <a:xfrm>
            <a:off x="389600" y="4680850"/>
            <a:ext cx="30214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dirty="0" smtClean="0">
                <a:solidFill>
                  <a:srgbClr val="FF0000"/>
                </a:solidFill>
              </a:rPr>
              <a:t>tail</a:t>
            </a:r>
            <a:r>
              <a:rPr lang="en-NZ" sz="4400" dirty="0" smtClean="0"/>
              <a:t>(</a:t>
            </a:r>
            <a:r>
              <a:rPr lang="en-NZ" sz="4400" dirty="0" err="1" smtClean="0"/>
              <a:t>myList</a:t>
            </a:r>
            <a:r>
              <a:rPr lang="en-NZ" sz="4400" dirty="0" smtClean="0"/>
              <a:t>)=</a:t>
            </a:r>
            <a:endParaRPr lang="en-US" sz="4400" dirty="0"/>
          </a:p>
        </p:txBody>
      </p:sp>
      <p:sp>
        <p:nvSpPr>
          <p:cNvPr id="11" name="TextBox 10"/>
          <p:cNvSpPr txBox="1"/>
          <p:nvPr/>
        </p:nvSpPr>
        <p:spPr>
          <a:xfrm>
            <a:off x="3389701" y="4571995"/>
            <a:ext cx="24184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dirty="0" smtClean="0"/>
              <a:t>[9, 12, 14]</a:t>
            </a:r>
            <a:endParaRPr lang="en-US" sz="4400" dirty="0"/>
          </a:p>
        </p:txBody>
      </p:sp>
      <p:sp>
        <p:nvSpPr>
          <p:cNvPr id="13" name="TextBox 12"/>
          <p:cNvSpPr txBox="1"/>
          <p:nvPr/>
        </p:nvSpPr>
        <p:spPr>
          <a:xfrm>
            <a:off x="372181" y="5381890"/>
            <a:ext cx="4061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dirty="0" smtClean="0">
                <a:solidFill>
                  <a:srgbClr val="FF0000"/>
                </a:solidFill>
              </a:rPr>
              <a:t>tail</a:t>
            </a:r>
            <a:r>
              <a:rPr lang="en-NZ" sz="4400" dirty="0" smtClean="0">
                <a:solidFill>
                  <a:srgbClr val="000000"/>
                </a:solidFill>
              </a:rPr>
              <a:t>(</a:t>
            </a:r>
            <a:r>
              <a:rPr lang="en-NZ" sz="4400" dirty="0" smtClean="0">
                <a:solidFill>
                  <a:srgbClr val="FF0000"/>
                </a:solidFill>
              </a:rPr>
              <a:t>tail</a:t>
            </a:r>
            <a:r>
              <a:rPr lang="en-NZ" sz="4400" dirty="0" smtClean="0"/>
              <a:t>(</a:t>
            </a:r>
            <a:r>
              <a:rPr lang="en-NZ" sz="4400" dirty="0" err="1" smtClean="0"/>
              <a:t>myList</a:t>
            </a:r>
            <a:r>
              <a:rPr lang="en-NZ" sz="4400" dirty="0" smtClean="0"/>
              <a:t>))=</a:t>
            </a:r>
            <a:endParaRPr lang="en-US" sz="4400" dirty="0"/>
          </a:p>
        </p:txBody>
      </p:sp>
      <p:sp>
        <p:nvSpPr>
          <p:cNvPr id="14" name="TextBox 13"/>
          <p:cNvSpPr txBox="1"/>
          <p:nvPr/>
        </p:nvSpPr>
        <p:spPr>
          <a:xfrm>
            <a:off x="4247494" y="5299166"/>
            <a:ext cx="19123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dirty="0" smtClean="0"/>
              <a:t>[12, 14]</a:t>
            </a:r>
            <a:endParaRPr lang="en-US" sz="4400" dirty="0"/>
          </a:p>
        </p:txBody>
      </p:sp>
      <p:sp>
        <p:nvSpPr>
          <p:cNvPr id="15" name="TextBox 14"/>
          <p:cNvSpPr txBox="1"/>
          <p:nvPr/>
        </p:nvSpPr>
        <p:spPr>
          <a:xfrm>
            <a:off x="402663" y="5974082"/>
            <a:ext cx="52479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dirty="0" smtClean="0">
                <a:solidFill>
                  <a:srgbClr val="FF0000"/>
                </a:solidFill>
              </a:rPr>
              <a:t>head</a:t>
            </a:r>
            <a:r>
              <a:rPr lang="en-NZ" sz="4400" dirty="0" smtClean="0">
                <a:solidFill>
                  <a:srgbClr val="000000"/>
                </a:solidFill>
              </a:rPr>
              <a:t>(</a:t>
            </a:r>
            <a:r>
              <a:rPr lang="en-NZ" sz="4400" dirty="0" smtClean="0">
                <a:solidFill>
                  <a:srgbClr val="FF0000"/>
                </a:solidFill>
              </a:rPr>
              <a:t>head</a:t>
            </a:r>
            <a:r>
              <a:rPr lang="en-NZ" sz="4400" dirty="0" smtClean="0"/>
              <a:t>(</a:t>
            </a:r>
            <a:r>
              <a:rPr lang="en-NZ" sz="4400" dirty="0" err="1" smtClean="0"/>
              <a:t>myList</a:t>
            </a:r>
            <a:r>
              <a:rPr lang="en-NZ" sz="4400" dirty="0" smtClean="0"/>
              <a:t>))=??</a:t>
            </a:r>
            <a:endParaRPr lang="en-US" sz="4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808184" y="6413863"/>
            <a:ext cx="1911965" cy="130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903028" y="6004562"/>
            <a:ext cx="34115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dirty="0" smtClean="0">
                <a:solidFill>
                  <a:srgbClr val="00B050"/>
                </a:solidFill>
              </a:rPr>
              <a:t>Not possible!!</a:t>
            </a:r>
            <a:endParaRPr lang="en-US" sz="4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1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Recursive algorithms on 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050868"/>
            <a:ext cx="84817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/>
              <a:t>In order to write recursive algorithms, </a:t>
            </a:r>
          </a:p>
          <a:p>
            <a:r>
              <a:rPr lang="en-NZ" sz="4000" dirty="0" smtClean="0"/>
              <a:t>you need to figure out the </a:t>
            </a:r>
          </a:p>
          <a:p>
            <a:r>
              <a:rPr lang="en-NZ" sz="4000" b="1" dirty="0" smtClean="0">
                <a:solidFill>
                  <a:srgbClr val="00B050"/>
                </a:solidFill>
              </a:rPr>
              <a:t>base case </a:t>
            </a:r>
            <a:r>
              <a:rPr lang="en-NZ" sz="4000" dirty="0" smtClean="0"/>
              <a:t>and the </a:t>
            </a:r>
            <a:r>
              <a:rPr lang="en-NZ" sz="4000" b="1" dirty="0" smtClean="0">
                <a:solidFill>
                  <a:srgbClr val="00B050"/>
                </a:solidFill>
              </a:rPr>
              <a:t>recursive formula</a:t>
            </a:r>
            <a:endParaRPr lang="en-US" sz="40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970" y="4580712"/>
            <a:ext cx="84758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/>
              <a:t>Often the </a:t>
            </a:r>
            <a:r>
              <a:rPr lang="en-NZ" sz="4000" b="1" dirty="0" smtClean="0">
                <a:solidFill>
                  <a:srgbClr val="00B050"/>
                </a:solidFill>
              </a:rPr>
              <a:t>base case </a:t>
            </a:r>
            <a:r>
              <a:rPr lang="en-NZ" sz="4000" dirty="0" smtClean="0">
                <a:solidFill>
                  <a:srgbClr val="000000"/>
                </a:solidFill>
              </a:rPr>
              <a:t>starts by checking</a:t>
            </a:r>
          </a:p>
          <a:p>
            <a:r>
              <a:rPr lang="en-NZ" sz="4000" dirty="0">
                <a:solidFill>
                  <a:srgbClr val="000000"/>
                </a:solidFill>
              </a:rPr>
              <a:t>w</a:t>
            </a:r>
            <a:r>
              <a:rPr lang="en-NZ" sz="4000" dirty="0" smtClean="0">
                <a:solidFill>
                  <a:srgbClr val="000000"/>
                </a:solidFill>
              </a:rPr>
              <a:t>hether the list is</a:t>
            </a:r>
            <a:r>
              <a:rPr lang="en-NZ" sz="4000" b="1" dirty="0" smtClean="0">
                <a:solidFill>
                  <a:srgbClr val="00B050"/>
                </a:solidFill>
              </a:rPr>
              <a:t> empty or not! </a:t>
            </a:r>
            <a:endParaRPr lang="en-US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40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Note: writing algorithms for lists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44133" y="1894114"/>
            <a:ext cx="10241280" cy="4416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4400" dirty="0">
                <a:ea typeface="SimSun" pitchFamily="2" charset="-122"/>
              </a:rPr>
              <a:t>W</a:t>
            </a:r>
            <a:r>
              <a:rPr lang="en-US" altLang="en-US" sz="4400" dirty="0" smtClean="0">
                <a:ea typeface="SimSun" pitchFamily="2" charset="-122"/>
              </a:rPr>
              <a:t>e write our algorithms for lists using </a:t>
            </a:r>
            <a:r>
              <a:rPr lang="en-US" altLang="en-US" sz="4400" dirty="0" smtClean="0">
                <a:solidFill>
                  <a:srgbClr val="0000CC"/>
                </a:solidFill>
                <a:ea typeface="SimSun" pitchFamily="2" charset="-122"/>
              </a:rPr>
              <a:t>pseudo-codes</a:t>
            </a:r>
            <a:r>
              <a:rPr lang="en-US" altLang="en-US" sz="4400" dirty="0" smtClean="0">
                <a:ea typeface="SimSun" pitchFamily="2" charset="-122"/>
              </a:rPr>
              <a:t>.</a:t>
            </a:r>
          </a:p>
          <a:p>
            <a:pPr marL="324000" lvl="1" indent="0">
              <a:buNone/>
            </a:pPr>
            <a:endParaRPr lang="en-US" altLang="en-US" sz="4400" dirty="0" smtClean="0">
              <a:ea typeface="SimSun" pitchFamily="2" charset="-122"/>
            </a:endParaRPr>
          </a:p>
          <a:p>
            <a:pPr marL="0" indent="0">
              <a:buNone/>
            </a:pPr>
            <a:r>
              <a:rPr lang="en-US" altLang="en-US" sz="4400" dirty="0" smtClean="0">
                <a:ea typeface="SimSun" pitchFamily="2" charset="-122"/>
              </a:rPr>
              <a:t>If you’re confused at any stage, you can just </a:t>
            </a:r>
            <a:r>
              <a:rPr lang="en-US" altLang="en-US" sz="4400" dirty="0" smtClean="0">
                <a:solidFill>
                  <a:srgbClr val="CC0099"/>
                </a:solidFill>
                <a:ea typeface="SimSun" pitchFamily="2" charset="-122"/>
              </a:rPr>
              <a:t>draw a list diagram (pictorial tracing)</a:t>
            </a:r>
            <a:r>
              <a:rPr lang="en-US" altLang="en-US" sz="4400" dirty="0" smtClean="0">
                <a:ea typeface="SimSun" pitchFamily="2" charset="-122"/>
              </a:rPr>
              <a:t>.</a:t>
            </a:r>
            <a:endParaRPr lang="zh-CN" altLang="en-US" sz="4400" dirty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309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Think!!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8015" y="1907172"/>
            <a:ext cx="90301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rgbClr val="00B0F0"/>
                </a:solidFill>
              </a:rPr>
              <a:t>About the following algorithms until the next week’s seminar:</a:t>
            </a:r>
          </a:p>
          <a:p>
            <a:endParaRPr lang="en-NZ" sz="2400" dirty="0"/>
          </a:p>
          <a:p>
            <a:pPr marL="342900" indent="-342900">
              <a:buAutoNum type="arabicPeriod"/>
            </a:pPr>
            <a:r>
              <a:rPr lang="en-NZ" sz="2400" dirty="0" smtClean="0"/>
              <a:t>A recursive algorithm that returns the </a:t>
            </a:r>
            <a:r>
              <a:rPr lang="en-NZ" sz="2400" dirty="0" smtClean="0">
                <a:solidFill>
                  <a:srgbClr val="00B050"/>
                </a:solidFill>
              </a:rPr>
              <a:t>length</a:t>
            </a:r>
            <a:r>
              <a:rPr lang="en-NZ" sz="2400" dirty="0" smtClean="0"/>
              <a:t> of a list.</a:t>
            </a:r>
          </a:p>
          <a:p>
            <a:pPr marL="342900" indent="-342900">
              <a:buAutoNum type="arabicPeriod"/>
            </a:pPr>
            <a:r>
              <a:rPr lang="en-NZ" sz="2400" dirty="0" smtClean="0"/>
              <a:t>A recursive algorithm that returns the </a:t>
            </a:r>
            <a:r>
              <a:rPr lang="en-NZ" sz="2400" dirty="0" smtClean="0">
                <a:solidFill>
                  <a:srgbClr val="00B050"/>
                </a:solidFill>
              </a:rPr>
              <a:t>min/max</a:t>
            </a:r>
            <a:r>
              <a:rPr lang="en-NZ" sz="2400" dirty="0" smtClean="0"/>
              <a:t> element of a list.</a:t>
            </a:r>
          </a:p>
          <a:p>
            <a:pPr marL="342900" indent="-342900">
              <a:buAutoNum type="arabicPeriod"/>
            </a:pPr>
            <a:r>
              <a:rPr lang="en-NZ" sz="2400" dirty="0" smtClean="0"/>
              <a:t>A recursive algorithm that returns the </a:t>
            </a:r>
            <a:r>
              <a:rPr lang="en-NZ" sz="2400" dirty="0" smtClean="0">
                <a:solidFill>
                  <a:srgbClr val="00B050"/>
                </a:solidFill>
              </a:rPr>
              <a:t>reverse</a:t>
            </a:r>
            <a:r>
              <a:rPr lang="en-NZ" sz="2400" dirty="0" smtClean="0"/>
              <a:t> of a list.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92330" y="3905793"/>
            <a:ext cx="7184211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err="1" smtClean="0">
                <a:solidFill>
                  <a:srgbClr val="FF0000"/>
                </a:solidFill>
              </a:rPr>
              <a:t>myList</a:t>
            </a:r>
            <a:r>
              <a:rPr lang="en-NZ" sz="3200" dirty="0" smtClean="0">
                <a:solidFill>
                  <a:srgbClr val="FF0000"/>
                </a:solidFill>
              </a:rPr>
              <a:t> = [12, 3, 5, 7, 11, 10, 0, 99]</a:t>
            </a:r>
          </a:p>
          <a:p>
            <a:r>
              <a:rPr lang="en-NZ" sz="3200" dirty="0">
                <a:solidFill>
                  <a:srgbClr val="00B050"/>
                </a:solidFill>
              </a:rPr>
              <a:t>l</a:t>
            </a:r>
            <a:r>
              <a:rPr lang="en-NZ" sz="3200" dirty="0" smtClean="0">
                <a:solidFill>
                  <a:srgbClr val="00B050"/>
                </a:solidFill>
              </a:rPr>
              <a:t>ength</a:t>
            </a:r>
            <a:r>
              <a:rPr lang="en-NZ" sz="3200" dirty="0" smtClean="0"/>
              <a:t>(</a:t>
            </a:r>
            <a:r>
              <a:rPr lang="en-NZ" sz="3200" dirty="0" err="1" smtClean="0"/>
              <a:t>myList</a:t>
            </a:r>
            <a:r>
              <a:rPr lang="en-NZ" sz="3200" dirty="0" smtClean="0"/>
              <a:t>) = 8</a:t>
            </a:r>
          </a:p>
          <a:p>
            <a:r>
              <a:rPr lang="en-NZ" sz="3200" dirty="0">
                <a:solidFill>
                  <a:srgbClr val="00B050"/>
                </a:solidFill>
              </a:rPr>
              <a:t>m</a:t>
            </a:r>
            <a:r>
              <a:rPr lang="en-NZ" sz="3200" dirty="0" smtClean="0">
                <a:solidFill>
                  <a:srgbClr val="00B050"/>
                </a:solidFill>
              </a:rPr>
              <a:t>in</a:t>
            </a:r>
            <a:r>
              <a:rPr lang="en-NZ" sz="3200" dirty="0" smtClean="0"/>
              <a:t>(</a:t>
            </a:r>
            <a:r>
              <a:rPr lang="en-NZ" sz="3200" dirty="0" err="1" smtClean="0"/>
              <a:t>myList</a:t>
            </a:r>
            <a:r>
              <a:rPr lang="en-NZ" sz="3200" dirty="0" smtClean="0"/>
              <a:t>) = 0</a:t>
            </a:r>
          </a:p>
          <a:p>
            <a:r>
              <a:rPr lang="en-NZ" sz="3200" dirty="0">
                <a:solidFill>
                  <a:srgbClr val="00B050"/>
                </a:solidFill>
              </a:rPr>
              <a:t>m</a:t>
            </a:r>
            <a:r>
              <a:rPr lang="en-NZ" sz="3200" dirty="0" smtClean="0">
                <a:solidFill>
                  <a:srgbClr val="00B050"/>
                </a:solidFill>
              </a:rPr>
              <a:t>ax</a:t>
            </a:r>
            <a:r>
              <a:rPr lang="en-NZ" sz="3200" dirty="0" smtClean="0"/>
              <a:t>(</a:t>
            </a:r>
            <a:r>
              <a:rPr lang="en-NZ" sz="3200" dirty="0" err="1" smtClean="0"/>
              <a:t>myList</a:t>
            </a:r>
            <a:r>
              <a:rPr lang="en-NZ" sz="3200" dirty="0" smtClean="0"/>
              <a:t>) = 99</a:t>
            </a:r>
          </a:p>
          <a:p>
            <a:r>
              <a:rPr lang="en-NZ" sz="3200" dirty="0">
                <a:solidFill>
                  <a:srgbClr val="00B050"/>
                </a:solidFill>
              </a:rPr>
              <a:t>r</a:t>
            </a:r>
            <a:r>
              <a:rPr lang="en-NZ" sz="3200" dirty="0" smtClean="0">
                <a:solidFill>
                  <a:srgbClr val="00B050"/>
                </a:solidFill>
              </a:rPr>
              <a:t>everse</a:t>
            </a:r>
            <a:r>
              <a:rPr lang="en-NZ" sz="3200" dirty="0" smtClean="0"/>
              <a:t>(</a:t>
            </a:r>
            <a:r>
              <a:rPr lang="en-NZ" sz="3200" dirty="0" err="1" smtClean="0"/>
              <a:t>myList</a:t>
            </a:r>
            <a:r>
              <a:rPr lang="en-NZ" sz="3200" dirty="0" smtClean="0"/>
              <a:t>) = [99, 0, 10, 11, 7, 5, 3, 12]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99863" y="3644537"/>
            <a:ext cx="304474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u="sng" dirty="0" smtClean="0">
                <a:solidFill>
                  <a:srgbClr val="92D050"/>
                </a:solidFill>
              </a:rPr>
              <a:t>Tools you have:</a:t>
            </a:r>
            <a:endParaRPr lang="en-NZ" sz="3600" u="sng" dirty="0">
              <a:solidFill>
                <a:srgbClr val="92D050"/>
              </a:solidFill>
            </a:endParaRPr>
          </a:p>
          <a:p>
            <a:r>
              <a:rPr lang="en-NZ" sz="3600" dirty="0" err="1" smtClean="0">
                <a:solidFill>
                  <a:srgbClr val="0070C0"/>
                </a:solidFill>
              </a:rPr>
              <a:t>isEmpty</a:t>
            </a:r>
            <a:endParaRPr lang="en-NZ" sz="3600" dirty="0" smtClean="0">
              <a:solidFill>
                <a:srgbClr val="0070C0"/>
              </a:solidFill>
            </a:endParaRPr>
          </a:p>
          <a:p>
            <a:r>
              <a:rPr lang="en-NZ" sz="3600" dirty="0">
                <a:solidFill>
                  <a:srgbClr val="0070C0"/>
                </a:solidFill>
              </a:rPr>
              <a:t>h</a:t>
            </a:r>
            <a:r>
              <a:rPr lang="en-NZ" sz="3600" dirty="0" smtClean="0">
                <a:solidFill>
                  <a:srgbClr val="0070C0"/>
                </a:solidFill>
              </a:rPr>
              <a:t>ead</a:t>
            </a:r>
          </a:p>
          <a:p>
            <a:r>
              <a:rPr lang="en-NZ" sz="3600" dirty="0">
                <a:solidFill>
                  <a:srgbClr val="0070C0"/>
                </a:solidFill>
              </a:rPr>
              <a:t>t</a:t>
            </a:r>
            <a:r>
              <a:rPr lang="en-NZ" sz="3600" dirty="0" smtClean="0">
                <a:solidFill>
                  <a:srgbClr val="0070C0"/>
                </a:solidFill>
              </a:rPr>
              <a:t>ail</a:t>
            </a:r>
          </a:p>
          <a:p>
            <a:r>
              <a:rPr lang="en-NZ" sz="3600" dirty="0" smtClean="0">
                <a:solidFill>
                  <a:srgbClr val="0070C0"/>
                </a:solidFill>
              </a:rPr>
              <a:t>cons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22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is a </a:t>
            </a:r>
            <a:r>
              <a:rPr lang="en-NZ" i="1" dirty="0" smtClean="0">
                <a:solidFill>
                  <a:srgbClr val="FFC000"/>
                </a:solidFill>
              </a:rPr>
              <a:t>helper function </a:t>
            </a:r>
            <a:r>
              <a:rPr lang="en-NZ" dirty="0" smtClean="0"/>
              <a:t>in recursive algorithms?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861" y="1861457"/>
            <a:ext cx="121676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i="1" u="sng" dirty="0">
                <a:solidFill>
                  <a:srgbClr val="FFC000"/>
                </a:solidFill>
              </a:rPr>
              <a:t>h</a:t>
            </a:r>
            <a:r>
              <a:rPr lang="en-NZ" sz="3600" i="1" u="sng" dirty="0" smtClean="0">
                <a:solidFill>
                  <a:srgbClr val="FFC000"/>
                </a:solidFill>
              </a:rPr>
              <a:t>elper function: </a:t>
            </a:r>
          </a:p>
          <a:p>
            <a:r>
              <a:rPr lang="en-NZ" sz="2800" dirty="0" smtClean="0">
                <a:solidFill>
                  <a:srgbClr val="0070C0"/>
                </a:solidFill>
              </a:rPr>
              <a:t>                is a </a:t>
            </a:r>
            <a:r>
              <a:rPr lang="en-NZ" sz="2800" b="1" dirty="0" smtClean="0">
                <a:solidFill>
                  <a:srgbClr val="00B050"/>
                </a:solidFill>
              </a:rPr>
              <a:t>special</a:t>
            </a:r>
            <a:r>
              <a:rPr lang="en-NZ" sz="2800" dirty="0" smtClean="0">
                <a:solidFill>
                  <a:srgbClr val="0070C0"/>
                </a:solidFill>
              </a:rPr>
              <a:t> </a:t>
            </a:r>
            <a:r>
              <a:rPr lang="en-NZ" sz="2800" i="1" u="sng" dirty="0" smtClean="0">
                <a:solidFill>
                  <a:srgbClr val="0070C0"/>
                </a:solidFill>
              </a:rPr>
              <a:t>subroutine</a:t>
            </a:r>
            <a:r>
              <a:rPr lang="en-NZ" sz="2800" dirty="0" smtClean="0">
                <a:solidFill>
                  <a:srgbClr val="0070C0"/>
                </a:solidFill>
              </a:rPr>
              <a:t> written separately to be called in a main function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3327" y="3526971"/>
            <a:ext cx="2743199" cy="303058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196" y="3157639"/>
            <a:ext cx="202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Algorithm: </a:t>
            </a:r>
            <a:r>
              <a:rPr lang="en-NZ" dirty="0" err="1" smtClean="0">
                <a:solidFill>
                  <a:srgbClr val="00B0F0"/>
                </a:solidFill>
              </a:rPr>
              <a:t>func</a:t>
            </a:r>
            <a:r>
              <a:rPr lang="en-NZ" dirty="0" smtClean="0">
                <a:solidFill>
                  <a:srgbClr val="00B0F0"/>
                </a:solidFill>
              </a:rPr>
              <a:t>(</a:t>
            </a:r>
            <a:r>
              <a:rPr lang="en-NZ" dirty="0" err="1" smtClean="0">
                <a:solidFill>
                  <a:srgbClr val="00B0F0"/>
                </a:solidFill>
              </a:rPr>
              <a:t>x,y</a:t>
            </a:r>
            <a:r>
              <a:rPr lang="en-NZ" dirty="0" smtClean="0">
                <a:solidFill>
                  <a:srgbClr val="00B0F0"/>
                </a:solidFill>
              </a:rPr>
              <a:t>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97" y="3108958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[main]</a:t>
            </a:r>
            <a:endParaRPr lang="en-US" sz="2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3327" y="3896303"/>
            <a:ext cx="286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B050"/>
                </a:solidFill>
              </a:rPr>
              <a:t>1. return</a:t>
            </a:r>
            <a:r>
              <a:rPr lang="en-NZ" dirty="0" smtClean="0"/>
              <a:t> </a:t>
            </a:r>
            <a:r>
              <a:rPr lang="en-NZ" dirty="0" err="1" smtClean="0">
                <a:solidFill>
                  <a:srgbClr val="FF0000"/>
                </a:solidFill>
              </a:rPr>
              <a:t>funcHelper</a:t>
            </a:r>
            <a:r>
              <a:rPr lang="en-NZ" dirty="0" smtClean="0">
                <a:solidFill>
                  <a:srgbClr val="FF0000"/>
                </a:solidFill>
              </a:rPr>
              <a:t>(</a:t>
            </a:r>
            <a:r>
              <a:rPr lang="en-NZ" dirty="0" smtClean="0"/>
              <a:t>x,y,</a:t>
            </a:r>
            <a:r>
              <a:rPr lang="en-NZ" dirty="0" smtClean="0">
                <a:solidFill>
                  <a:srgbClr val="FF0000"/>
                </a:solidFill>
              </a:rPr>
              <a:t>m</a:t>
            </a:r>
            <a:r>
              <a:rPr lang="en-NZ" baseline="-25000" dirty="0" smtClean="0">
                <a:solidFill>
                  <a:srgbClr val="FF0000"/>
                </a:solidFill>
              </a:rPr>
              <a:t>1</a:t>
            </a:r>
            <a:r>
              <a:rPr lang="en-NZ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500838" y="3709852"/>
            <a:ext cx="3317965" cy="2423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400" dirty="0" smtClean="0"/>
              <a:t>Recursive </a:t>
            </a:r>
            <a:endParaRPr lang="en-US" sz="4400" dirty="0"/>
          </a:p>
        </p:txBody>
      </p:sp>
      <p:sp>
        <p:nvSpPr>
          <p:cNvPr id="10" name="TextBox 9"/>
          <p:cNvSpPr txBox="1"/>
          <p:nvPr/>
        </p:nvSpPr>
        <p:spPr>
          <a:xfrm>
            <a:off x="6792677" y="3213214"/>
            <a:ext cx="155459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smtClean="0"/>
              <a:t>We</a:t>
            </a:r>
          </a:p>
          <a:p>
            <a:r>
              <a:rPr lang="en-NZ" sz="3200" dirty="0" smtClean="0"/>
              <a:t>May </a:t>
            </a:r>
          </a:p>
          <a:p>
            <a:r>
              <a:rPr lang="en-NZ" sz="3200" dirty="0" smtClean="0"/>
              <a:t>Need</a:t>
            </a:r>
          </a:p>
          <a:p>
            <a:r>
              <a:rPr lang="en-NZ" sz="3200" i="1" dirty="0" smtClean="0">
                <a:solidFill>
                  <a:srgbClr val="C00000"/>
                </a:solidFill>
              </a:rPr>
              <a:t>Extra</a:t>
            </a:r>
          </a:p>
          <a:p>
            <a:r>
              <a:rPr lang="en-NZ" sz="3200" i="1" dirty="0" smtClean="0">
                <a:solidFill>
                  <a:srgbClr val="C00000"/>
                </a:solidFill>
              </a:rPr>
              <a:t>Input</a:t>
            </a:r>
          </a:p>
          <a:p>
            <a:r>
              <a:rPr lang="en-NZ" sz="3200" i="1" dirty="0" smtClean="0">
                <a:solidFill>
                  <a:srgbClr val="C00000"/>
                </a:solidFill>
              </a:rPr>
              <a:t>Variables</a:t>
            </a:r>
            <a:endParaRPr lang="en-US" sz="3200" i="1" dirty="0">
              <a:solidFill>
                <a:srgbClr val="C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768132" y="3462331"/>
            <a:ext cx="2743199" cy="303058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621955" y="3080385"/>
            <a:ext cx="288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Algorithm: </a:t>
            </a:r>
            <a:r>
              <a:rPr lang="en-NZ" dirty="0" err="1" smtClean="0">
                <a:solidFill>
                  <a:srgbClr val="00B0F0"/>
                </a:solidFill>
              </a:rPr>
              <a:t>funcHelper</a:t>
            </a:r>
            <a:r>
              <a:rPr lang="en-NZ" dirty="0" smtClean="0">
                <a:solidFill>
                  <a:srgbClr val="00B0F0"/>
                </a:solidFill>
              </a:rPr>
              <a:t>(</a:t>
            </a:r>
            <a:r>
              <a:rPr lang="en-NZ" dirty="0" err="1" smtClean="0">
                <a:solidFill>
                  <a:srgbClr val="00B0F0"/>
                </a:solidFill>
              </a:rPr>
              <a:t>x,y</a:t>
            </a:r>
            <a:r>
              <a:rPr lang="en-NZ" dirty="0" err="1" smtClean="0">
                <a:solidFill>
                  <a:srgbClr val="FF0000"/>
                </a:solidFill>
              </a:rPr>
              <a:t>,m</a:t>
            </a:r>
            <a:r>
              <a:rPr lang="en-NZ" dirty="0" smtClean="0">
                <a:solidFill>
                  <a:srgbClr val="00B0F0"/>
                </a:solidFill>
              </a:rPr>
              <a:t>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9417461">
            <a:off x="8511015" y="4562572"/>
            <a:ext cx="3257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smtClean="0">
                <a:solidFill>
                  <a:srgbClr val="7030A0"/>
                </a:solidFill>
              </a:rPr>
              <a:t>Recursive function</a:t>
            </a:r>
          </a:p>
        </p:txBody>
      </p:sp>
    </p:spTree>
    <p:extLst>
      <p:ext uri="{BB962C8B-B14F-4D97-AF65-F5344CB8AC3E}">
        <p14:creationId xmlns:p14="http://schemas.microsoft.com/office/powerpoint/2010/main" val="17509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is a </a:t>
            </a:r>
            <a:r>
              <a:rPr lang="en-NZ" i="1" dirty="0" smtClean="0">
                <a:solidFill>
                  <a:srgbClr val="FFC000"/>
                </a:solidFill>
              </a:rPr>
              <a:t>helper function </a:t>
            </a:r>
            <a:r>
              <a:rPr lang="en-NZ" dirty="0" smtClean="0"/>
              <a:t>in recursive algorithms?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861" y="1861457"/>
            <a:ext cx="121676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i="1" u="sng" dirty="0">
                <a:solidFill>
                  <a:srgbClr val="FFC000"/>
                </a:solidFill>
              </a:rPr>
              <a:t>h</a:t>
            </a:r>
            <a:r>
              <a:rPr lang="en-NZ" sz="3600" i="1" u="sng" dirty="0" smtClean="0">
                <a:solidFill>
                  <a:srgbClr val="FFC000"/>
                </a:solidFill>
              </a:rPr>
              <a:t>elper function: </a:t>
            </a:r>
          </a:p>
          <a:p>
            <a:r>
              <a:rPr lang="en-NZ" sz="2800" dirty="0" smtClean="0">
                <a:solidFill>
                  <a:srgbClr val="0070C0"/>
                </a:solidFill>
              </a:rPr>
              <a:t>                is a </a:t>
            </a:r>
            <a:r>
              <a:rPr lang="en-NZ" sz="2800" b="1" dirty="0" smtClean="0">
                <a:solidFill>
                  <a:srgbClr val="00B050"/>
                </a:solidFill>
              </a:rPr>
              <a:t>special</a:t>
            </a:r>
            <a:r>
              <a:rPr lang="en-NZ" sz="2800" dirty="0" smtClean="0">
                <a:solidFill>
                  <a:srgbClr val="0070C0"/>
                </a:solidFill>
              </a:rPr>
              <a:t> </a:t>
            </a:r>
            <a:r>
              <a:rPr lang="en-NZ" sz="2800" i="1" u="sng" dirty="0" smtClean="0">
                <a:solidFill>
                  <a:srgbClr val="0070C0"/>
                </a:solidFill>
              </a:rPr>
              <a:t>subroutine</a:t>
            </a:r>
            <a:r>
              <a:rPr lang="en-NZ" sz="2800" dirty="0" smtClean="0">
                <a:solidFill>
                  <a:srgbClr val="0070C0"/>
                </a:solidFill>
              </a:rPr>
              <a:t> written separately to be called in a main function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83327" y="3526971"/>
            <a:ext cx="2743199" cy="303058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196" y="3157639"/>
            <a:ext cx="202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Algorithm: </a:t>
            </a:r>
            <a:r>
              <a:rPr lang="en-NZ" dirty="0" err="1" smtClean="0">
                <a:solidFill>
                  <a:srgbClr val="00B0F0"/>
                </a:solidFill>
              </a:rPr>
              <a:t>func</a:t>
            </a:r>
            <a:r>
              <a:rPr lang="en-NZ" dirty="0" smtClean="0">
                <a:solidFill>
                  <a:srgbClr val="00B0F0"/>
                </a:solidFill>
              </a:rPr>
              <a:t>(</a:t>
            </a:r>
            <a:r>
              <a:rPr lang="en-NZ" dirty="0" err="1" smtClean="0">
                <a:solidFill>
                  <a:srgbClr val="00B0F0"/>
                </a:solidFill>
              </a:rPr>
              <a:t>x,y</a:t>
            </a:r>
            <a:r>
              <a:rPr lang="en-NZ" dirty="0" smtClean="0">
                <a:solidFill>
                  <a:srgbClr val="00B0F0"/>
                </a:solidFill>
              </a:rPr>
              <a:t>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5997" y="3108958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[main]</a:t>
            </a:r>
            <a:endParaRPr lang="en-US" sz="24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3327" y="3896303"/>
            <a:ext cx="286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B050"/>
                </a:solidFill>
              </a:rPr>
              <a:t>1. return</a:t>
            </a:r>
            <a:r>
              <a:rPr lang="en-NZ" dirty="0" smtClean="0"/>
              <a:t> </a:t>
            </a:r>
            <a:r>
              <a:rPr lang="en-NZ" dirty="0" err="1" smtClean="0">
                <a:solidFill>
                  <a:srgbClr val="FF0000"/>
                </a:solidFill>
              </a:rPr>
              <a:t>funcHelper</a:t>
            </a:r>
            <a:r>
              <a:rPr lang="en-NZ" dirty="0" smtClean="0">
                <a:solidFill>
                  <a:srgbClr val="FF0000"/>
                </a:solidFill>
              </a:rPr>
              <a:t>(</a:t>
            </a:r>
            <a:r>
              <a:rPr lang="en-NZ" dirty="0" smtClean="0"/>
              <a:t>x,y,</a:t>
            </a:r>
            <a:r>
              <a:rPr lang="en-NZ" dirty="0" smtClean="0">
                <a:solidFill>
                  <a:srgbClr val="FF0000"/>
                </a:solidFill>
              </a:rPr>
              <a:t>m</a:t>
            </a:r>
            <a:r>
              <a:rPr lang="en-NZ" baseline="-25000" dirty="0" smtClean="0">
                <a:solidFill>
                  <a:srgbClr val="FF0000"/>
                </a:solidFill>
              </a:rPr>
              <a:t>1</a:t>
            </a:r>
            <a:r>
              <a:rPr lang="en-NZ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212080" y="3749040"/>
            <a:ext cx="6596743" cy="280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79405" y="3253542"/>
            <a:ext cx="203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2060"/>
                </a:solidFill>
              </a:rPr>
              <a:t>User Input Window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08469" y="384583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NZ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13932" y="4178321"/>
            <a:ext cx="61125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user doesn’t care that an </a:t>
            </a:r>
          </a:p>
          <a:p>
            <a:r>
              <a:rPr lang="en-NZ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extra variable is needed.</a:t>
            </a:r>
          </a:p>
          <a:p>
            <a:r>
              <a:rPr lang="en-NZ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we can’t ask the user to input:</a:t>
            </a:r>
          </a:p>
          <a:p>
            <a:r>
              <a:rPr lang="en-NZ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NZ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NZ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x,y,m</a:t>
            </a:r>
            <a:r>
              <a:rPr lang="en-NZ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NZ" i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NZ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extra variable may be something</a:t>
            </a:r>
          </a:p>
          <a:p>
            <a:r>
              <a:rPr lang="en-NZ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complex!</a:t>
            </a:r>
          </a:p>
          <a:p>
            <a:r>
              <a:rPr lang="en-NZ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we hide these details in helper function</a:t>
            </a:r>
            <a:endParaRPr lang="en-NZ" i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46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 – </a:t>
            </a:r>
            <a:r>
              <a:rPr lang="en-NZ" i="1" cap="none" dirty="0" err="1" smtClean="0">
                <a:solidFill>
                  <a:srgbClr val="FFC000"/>
                </a:solidFill>
              </a:rPr>
              <a:t>isPrime</a:t>
            </a:r>
            <a:r>
              <a:rPr lang="en-NZ" i="1" cap="none" dirty="0" smtClean="0">
                <a:solidFill>
                  <a:srgbClr val="FFC000"/>
                </a:solidFill>
              </a:rPr>
              <a:t>(n)</a:t>
            </a:r>
            <a:endParaRPr lang="en-US" i="1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996" y="1891810"/>
            <a:ext cx="1195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Write a recursive algorithm called </a:t>
            </a:r>
            <a:r>
              <a:rPr lang="en-NZ" i="1" dirty="0" err="1" smtClean="0">
                <a:solidFill>
                  <a:srgbClr val="0070C0"/>
                </a:solidFill>
              </a:rPr>
              <a:t>isPrime</a:t>
            </a:r>
            <a:r>
              <a:rPr lang="en-NZ" i="1" dirty="0" smtClean="0">
                <a:solidFill>
                  <a:srgbClr val="0070C0"/>
                </a:solidFill>
              </a:rPr>
              <a:t>(n)</a:t>
            </a:r>
            <a:r>
              <a:rPr lang="en-NZ" dirty="0" smtClean="0"/>
              <a:t> which takes a positive integer and returns True if </a:t>
            </a:r>
            <a:r>
              <a:rPr lang="en-NZ" i="1" dirty="0" smtClean="0">
                <a:solidFill>
                  <a:srgbClr val="0070C0"/>
                </a:solidFill>
              </a:rPr>
              <a:t>n</a:t>
            </a:r>
            <a:r>
              <a:rPr lang="en-NZ" dirty="0" smtClean="0"/>
              <a:t> is prime and False otherwise.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78808" y="2436996"/>
            <a:ext cx="383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70C0"/>
                </a:solidFill>
              </a:rPr>
              <a:t>Prime numbers: </a:t>
            </a:r>
            <a:r>
              <a:rPr lang="en-NZ" b="1" dirty="0" smtClean="0"/>
              <a:t>2, 3, 5, 7, 11, 13, …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36997" y="3301826"/>
            <a:ext cx="4969086" cy="28085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4321" y="2887010"/>
            <a:ext cx="2083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rgbClr val="002060"/>
                </a:solidFill>
              </a:rPr>
              <a:t>User Input Window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192" y="3512878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NZ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isPrime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(17)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561" y="388221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NZ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965" y="4231946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NZ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isPrime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(170)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965" y="460254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NZ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57451" y="2940435"/>
            <a:ext cx="553357" cy="461665"/>
          </a:xfrm>
          <a:prstGeom prst="rect">
            <a:avLst/>
          </a:prstGeom>
          <a:solidFill>
            <a:srgbClr val="FFFF00"/>
          </a:solidFill>
          <a:ln w="571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NZ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09888" y="2986601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2,3,4,5,6,7,8,9,10,11,12,13,14,15,16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2028" y="333780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i="1" dirty="0" smtClean="0">
                <a:solidFill>
                  <a:srgbClr val="00B0F0"/>
                </a:solidFill>
              </a:rPr>
              <a:t>n</a:t>
            </a:r>
            <a:endParaRPr lang="en-US" sz="2800" i="1" dirty="0">
              <a:solidFill>
                <a:srgbClr val="00B0F0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8255859" y="1017548"/>
            <a:ext cx="378560" cy="4872449"/>
          </a:xfrm>
          <a:prstGeom prst="leftBrace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277616" y="3536206"/>
            <a:ext cx="564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i="1" dirty="0">
                <a:solidFill>
                  <a:srgbClr val="FF0000"/>
                </a:solidFill>
              </a:rPr>
              <a:t>m</a:t>
            </a:r>
            <a:endParaRPr lang="en-US" sz="4000" i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08112" y="3329996"/>
            <a:ext cx="17572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2400" i="1" dirty="0">
                <a:solidFill>
                  <a:srgbClr val="FF0000"/>
                </a:solidFill>
              </a:rPr>
              <a:t>e</a:t>
            </a:r>
            <a:r>
              <a:rPr lang="en-NZ" sz="2400" i="1" dirty="0" smtClean="0">
                <a:solidFill>
                  <a:srgbClr val="FF0000"/>
                </a:solidFill>
              </a:rPr>
              <a:t>xtra variable</a:t>
            </a:r>
          </a:p>
          <a:p>
            <a:pPr algn="ctr"/>
            <a:r>
              <a:rPr lang="en-NZ" sz="2400" i="1" dirty="0">
                <a:solidFill>
                  <a:srgbClr val="FF0000"/>
                </a:solidFill>
              </a:rPr>
              <a:t>w</a:t>
            </a:r>
            <a:r>
              <a:rPr lang="en-NZ" sz="2400" i="1" dirty="0" smtClean="0">
                <a:solidFill>
                  <a:srgbClr val="FF0000"/>
                </a:solidFill>
              </a:rPr>
              <a:t>e need!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83704" y="4706083"/>
            <a:ext cx="1420582" cy="4616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rgbClr val="92D050"/>
                </a:solidFill>
              </a:rPr>
              <a:t>b</a:t>
            </a:r>
            <a:r>
              <a:rPr lang="en-NZ" sz="2400" dirty="0" smtClean="0">
                <a:solidFill>
                  <a:srgbClr val="92D050"/>
                </a:solidFill>
              </a:rPr>
              <a:t>ase case:</a:t>
            </a:r>
            <a:endParaRPr lang="en-US" sz="2400" dirty="0">
              <a:solidFill>
                <a:srgbClr val="92D05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804286" y="4351297"/>
            <a:ext cx="889737" cy="5203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26385" y="4121308"/>
            <a:ext cx="1665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17%m=0</a:t>
            </a:r>
            <a:endParaRPr lang="en-US" sz="3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466440" y="4182862"/>
            <a:ext cx="1844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rgbClr val="00B050"/>
                </a:solidFill>
              </a:rPr>
              <a:t>r</a:t>
            </a:r>
            <a:r>
              <a:rPr lang="en-NZ" sz="2400" dirty="0" smtClean="0">
                <a:solidFill>
                  <a:srgbClr val="00B050"/>
                </a:solidFill>
              </a:rPr>
              <a:t>eturn</a:t>
            </a:r>
            <a:r>
              <a:rPr lang="en-NZ" sz="2400" dirty="0" smtClean="0"/>
              <a:t> FALSE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804286" y="4936915"/>
            <a:ext cx="911551" cy="357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790532" y="4971880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m=2</a:t>
            </a:r>
            <a:endParaRPr lang="en-US" sz="32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489393" y="5033434"/>
            <a:ext cx="1761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rgbClr val="00B050"/>
                </a:solidFill>
              </a:rPr>
              <a:t>r</a:t>
            </a:r>
            <a:r>
              <a:rPr lang="en-NZ" sz="2400" dirty="0" smtClean="0">
                <a:solidFill>
                  <a:srgbClr val="00B050"/>
                </a:solidFill>
              </a:rPr>
              <a:t>eturn</a:t>
            </a:r>
            <a:r>
              <a:rPr lang="en-NZ" sz="2400" dirty="0" smtClean="0"/>
              <a:t> TRUE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221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  <p:bldP spid="9" grpId="0"/>
      <p:bldP spid="10" grpId="0"/>
      <p:bldP spid="11" grpId="0"/>
      <p:bldP spid="12" grpId="0" animBg="1"/>
      <p:bldP spid="13" grpId="0"/>
      <p:bldP spid="14" grpId="0"/>
      <p:bldP spid="15" grpId="0" animBg="1"/>
      <p:bldP spid="16" grpId="0"/>
      <p:bldP spid="17" grpId="0"/>
      <p:bldP spid="18" grpId="0" animBg="1"/>
      <p:bldP spid="21" grpId="0"/>
      <p:bldP spid="22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Example – </a:t>
            </a:r>
            <a:r>
              <a:rPr lang="en-NZ" i="1" cap="none" dirty="0" err="1">
                <a:solidFill>
                  <a:srgbClr val="FFC000"/>
                </a:solidFill>
              </a:rPr>
              <a:t>isPrime</a:t>
            </a:r>
            <a:r>
              <a:rPr lang="en-NZ" i="1" cap="none" dirty="0">
                <a:solidFill>
                  <a:srgbClr val="FFC000"/>
                </a:solidFill>
              </a:rPr>
              <a:t>(n)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9476" y="1933297"/>
            <a:ext cx="4186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Algorithm: </a:t>
            </a:r>
            <a:r>
              <a:rPr lang="en-NZ" sz="2000" dirty="0" err="1" smtClean="0">
                <a:solidFill>
                  <a:srgbClr val="00B0F0"/>
                </a:solidFill>
              </a:rPr>
              <a:t>isPrimeHelper</a:t>
            </a:r>
            <a:r>
              <a:rPr lang="en-NZ" sz="2000" dirty="0" smtClean="0">
                <a:solidFill>
                  <a:srgbClr val="00B0F0"/>
                </a:solidFill>
              </a:rPr>
              <a:t>(</a:t>
            </a:r>
            <a:r>
              <a:rPr lang="en-NZ" sz="2000" dirty="0" err="1" smtClean="0">
                <a:solidFill>
                  <a:srgbClr val="00B0F0"/>
                </a:solidFill>
              </a:rPr>
              <a:t>n,m</a:t>
            </a:r>
            <a:r>
              <a:rPr lang="en-NZ" sz="2000" dirty="0" smtClean="0">
                <a:solidFill>
                  <a:srgbClr val="00B0F0"/>
                </a:solidFill>
              </a:rPr>
              <a:t>)</a:t>
            </a:r>
          </a:p>
          <a:p>
            <a:r>
              <a:rPr lang="en-NZ" sz="2000" dirty="0" smtClean="0"/>
              <a:t>Requires: </a:t>
            </a:r>
            <a:r>
              <a:rPr lang="en-NZ" sz="2000" dirty="0" smtClean="0">
                <a:solidFill>
                  <a:srgbClr val="00B0F0"/>
                </a:solidFill>
              </a:rPr>
              <a:t>two positive integers n&gt;m&gt;0</a:t>
            </a:r>
          </a:p>
          <a:p>
            <a:r>
              <a:rPr lang="en-NZ" sz="2000" dirty="0" smtClean="0"/>
              <a:t>Returns: </a:t>
            </a:r>
            <a:r>
              <a:rPr lang="en-NZ" sz="2000" dirty="0" smtClean="0">
                <a:solidFill>
                  <a:srgbClr val="00B0F0"/>
                </a:solidFill>
              </a:rPr>
              <a:t>True or False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9476" y="2948960"/>
            <a:ext cx="40934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9476" y="2948960"/>
            <a:ext cx="708399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if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n%m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)==0 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FALSE </a:t>
            </a:r>
            <a:r>
              <a:rPr lang="en-NZ" sz="16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case</a:t>
            </a:r>
          </a:p>
          <a:p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en-NZ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(m==2) 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TRUE </a:t>
            </a:r>
            <a:r>
              <a:rPr lang="en-NZ" sz="1600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case</a:t>
            </a:r>
            <a:endParaRPr lang="en-NZ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else</a:t>
            </a:r>
            <a:endParaRPr lang="en-NZ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isPrimeHelper</a:t>
            </a:r>
            <a:r>
              <a:rPr lang="en-NZ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n,m-1</a:t>
            </a:r>
            <a:r>
              <a:rPr lang="en-NZ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6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//recursive call</a:t>
            </a:r>
            <a:endParaRPr lang="en-NZ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</a:t>
            </a:r>
            <a:r>
              <a:rPr lang="en-NZ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NZ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ndif</a:t>
            </a:r>
            <a:endParaRPr lang="en-NZ" sz="20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8. end</a:t>
            </a:r>
            <a:endParaRPr lang="en-NZ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10873" y="1930053"/>
            <a:ext cx="45692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Algorithm: </a:t>
            </a:r>
            <a:r>
              <a:rPr lang="en-NZ" sz="2000" dirty="0" err="1" smtClean="0">
                <a:solidFill>
                  <a:srgbClr val="00B0F0"/>
                </a:solidFill>
              </a:rPr>
              <a:t>isPrime</a:t>
            </a:r>
            <a:r>
              <a:rPr lang="en-NZ" sz="2000" dirty="0" smtClean="0">
                <a:solidFill>
                  <a:srgbClr val="00B0F0"/>
                </a:solidFill>
              </a:rPr>
              <a:t>(n) </a:t>
            </a:r>
            <a:r>
              <a:rPr lang="en-NZ" sz="2000" dirty="0" smtClean="0">
                <a:solidFill>
                  <a:srgbClr val="FF0000"/>
                </a:solidFill>
              </a:rPr>
              <a:t>[main]</a:t>
            </a:r>
          </a:p>
          <a:p>
            <a:r>
              <a:rPr lang="en-NZ" sz="2000" dirty="0" smtClean="0"/>
              <a:t>Requires: </a:t>
            </a:r>
            <a:r>
              <a:rPr lang="en-NZ" sz="2000" dirty="0" smtClean="0">
                <a:solidFill>
                  <a:srgbClr val="00B0F0"/>
                </a:solidFill>
              </a:rPr>
              <a:t>one positive integers n&gt;0</a:t>
            </a:r>
          </a:p>
          <a:p>
            <a:r>
              <a:rPr lang="en-NZ" sz="2000" dirty="0" smtClean="0"/>
              <a:t>Returns: </a:t>
            </a:r>
            <a:r>
              <a:rPr lang="en-NZ" sz="2000" dirty="0" smtClean="0">
                <a:solidFill>
                  <a:srgbClr val="00B0F0"/>
                </a:solidFill>
              </a:rPr>
              <a:t>True if n is prime, False otherwise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7302313" y="2945716"/>
            <a:ext cx="4477760" cy="185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10872" y="3207325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 </a:t>
            </a: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isPrimeHelper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(n,n-1)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11469193" y="3576658"/>
            <a:ext cx="13062" cy="13349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49350" y="4715689"/>
            <a:ext cx="23903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/>
              <a:t>Initialise </a:t>
            </a:r>
            <a:r>
              <a:rPr lang="en-NZ" sz="4000" dirty="0" smtClean="0">
                <a:solidFill>
                  <a:srgbClr val="FF0000"/>
                </a:solidFill>
              </a:rPr>
              <a:t>m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3748" y="5205044"/>
            <a:ext cx="6403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800" i="1" dirty="0" smtClean="0">
                <a:solidFill>
                  <a:srgbClr val="FFC000"/>
                </a:solidFill>
              </a:rPr>
              <a:t>You trace it for </a:t>
            </a:r>
            <a:r>
              <a:rPr lang="en-NZ" sz="4800" i="1" dirty="0" err="1" smtClean="0">
                <a:solidFill>
                  <a:srgbClr val="00B0F0"/>
                </a:solidFill>
              </a:rPr>
              <a:t>isPrime</a:t>
            </a:r>
            <a:r>
              <a:rPr lang="en-NZ" sz="4800" i="1" dirty="0" smtClean="0">
                <a:solidFill>
                  <a:srgbClr val="00B0F0"/>
                </a:solidFill>
              </a:rPr>
              <a:t>(17)</a:t>
            </a:r>
            <a:endParaRPr lang="en-US" sz="4800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  <p:bldP spid="9" grpId="0"/>
      <p:bldP spid="12" grpId="0"/>
      <p:bldP spid="16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Data structures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773622"/>
            <a:ext cx="8458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0" dirty="0"/>
              <a:t>Data </a:t>
            </a:r>
            <a:r>
              <a:rPr lang="en-GB" sz="2400" b="0" dirty="0" smtClean="0"/>
              <a:t>structures are </a:t>
            </a:r>
            <a:r>
              <a:rPr lang="en-GB" sz="2400" b="0" dirty="0"/>
              <a:t>a way of </a:t>
            </a:r>
            <a:r>
              <a:rPr lang="en-GB" sz="2400" b="0" dirty="0" smtClean="0"/>
              <a:t>organizing </a:t>
            </a:r>
            <a:r>
              <a:rPr lang="en-GB" sz="2400" b="0" dirty="0"/>
              <a:t>data items .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GB" sz="2400" dirty="0"/>
          </a:p>
          <a:p>
            <a:r>
              <a:rPr lang="en-GB" sz="2400" dirty="0"/>
              <a:t> </a:t>
            </a:r>
            <a:r>
              <a:rPr lang="en-GB" sz="2400" b="0" dirty="0"/>
              <a:t>Data structure mainly specifies  :   </a:t>
            </a:r>
            <a:r>
              <a:rPr lang="en-GB" sz="2000" b="0" dirty="0" smtClean="0"/>
              <a:t>1</a:t>
            </a:r>
            <a:r>
              <a:rPr lang="en-GB" sz="2400" b="0" dirty="0" smtClean="0"/>
              <a:t>.  </a:t>
            </a:r>
            <a:r>
              <a:rPr lang="en-GB" sz="2000" b="0" dirty="0">
                <a:solidFill>
                  <a:srgbClr val="0070C0"/>
                </a:solidFill>
              </a:rPr>
              <a:t>Organization of data</a:t>
            </a:r>
            <a:r>
              <a:rPr lang="en-GB" sz="2000" b="0" dirty="0"/>
              <a:t>.</a:t>
            </a:r>
          </a:p>
          <a:p>
            <a:r>
              <a:rPr lang="en-US" sz="2000" b="0" dirty="0">
                <a:solidFill>
                  <a:srgbClr val="FF0000"/>
                </a:solidFill>
              </a:rPr>
              <a:t>					  </a:t>
            </a:r>
            <a:r>
              <a:rPr lang="en-US" sz="2000" b="0" dirty="0" smtClean="0">
                <a:solidFill>
                  <a:srgbClr val="FF0000"/>
                </a:solidFill>
              </a:rPr>
              <a:t>                            </a:t>
            </a:r>
            <a:r>
              <a:rPr lang="en-US" sz="2000" b="0" dirty="0" smtClean="0"/>
              <a:t>2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  <a:r>
              <a:rPr lang="en-US" sz="2000" b="0" dirty="0" smtClean="0">
                <a:solidFill>
                  <a:srgbClr val="FF0000"/>
                </a:solidFill>
              </a:rPr>
              <a:t>  </a:t>
            </a:r>
            <a:r>
              <a:rPr lang="en-US" sz="2000" b="0" dirty="0">
                <a:solidFill>
                  <a:srgbClr val="0070C0"/>
                </a:solidFill>
              </a:rPr>
              <a:t>Accessing methods</a:t>
            </a:r>
          </a:p>
          <a:p>
            <a:endParaRPr lang="en-US" sz="2000" b="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Data </a:t>
            </a:r>
            <a:r>
              <a:rPr lang="en-US" sz="2000" dirty="0" smtClean="0">
                <a:solidFill>
                  <a:srgbClr val="FF0000"/>
                </a:solidFill>
              </a:rPr>
              <a:t>Structures can be </a:t>
            </a:r>
            <a:r>
              <a:rPr lang="en-US" sz="2000" dirty="0">
                <a:solidFill>
                  <a:srgbClr val="FF0000"/>
                </a:solidFill>
              </a:rPr>
              <a:t>two types Linear and Non Linear.</a:t>
            </a:r>
            <a:endParaRPr lang="en-GB" sz="2000" b="0" dirty="0">
              <a:solidFill>
                <a:srgbClr val="0070C0"/>
              </a:solidFill>
            </a:endParaRPr>
          </a:p>
        </p:txBody>
      </p:sp>
      <p:pic>
        <p:nvPicPr>
          <p:cNvPr id="5" name="Content Placeholder 9"/>
          <p:cNvPicPr>
            <a:picLocks noGrp="1"/>
          </p:cNvPicPr>
          <p:nvPr>
            <p:ph idx="4294967295"/>
          </p:nvPr>
        </p:nvPicPr>
        <p:blipFill rotWithShape="1">
          <a:blip r:embed="rId2"/>
          <a:srcRect l="48949" t="30417" r="44521" b="23022"/>
          <a:stretch/>
        </p:blipFill>
        <p:spPr bwMode="auto">
          <a:xfrm>
            <a:off x="3746943" y="4110562"/>
            <a:ext cx="914400" cy="241776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3"/>
          <a:srcRect l="30233" t="18112" r="30675" b="57081"/>
          <a:stretch/>
        </p:blipFill>
        <p:spPr bwMode="auto">
          <a:xfrm>
            <a:off x="5085998" y="3998118"/>
            <a:ext cx="3657600" cy="254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>
            <a:off x="4414597" y="3715038"/>
            <a:ext cx="0" cy="3955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6235525" y="3763437"/>
            <a:ext cx="0" cy="3471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3529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Lists: introduction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1293813" y="1773238"/>
            <a:ext cx="7850187" cy="5084762"/>
          </a:xfrm>
          <a:prstGeom prst="rect">
            <a:avLst/>
          </a:prstGeo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</a:rPr>
              <a:t>A List is </a:t>
            </a:r>
            <a:r>
              <a:rPr lang="en-US" sz="3200" dirty="0" smtClean="0">
                <a:solidFill>
                  <a:srgbClr val="C00000"/>
                </a:solidFill>
              </a:rPr>
              <a:t>a linear </a:t>
            </a:r>
            <a:r>
              <a:rPr lang="en-US" sz="3200" dirty="0">
                <a:solidFill>
                  <a:srgbClr val="C00000"/>
                </a:solidFill>
              </a:rPr>
              <a:t>data structure.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Add an element to a list  from front .</a:t>
            </a:r>
          </a:p>
          <a:p>
            <a:r>
              <a:rPr lang="en-US" sz="2800" dirty="0"/>
              <a:t>Delete an </a:t>
            </a:r>
            <a:r>
              <a:rPr lang="en-US" sz="2800" dirty="0" smtClean="0"/>
              <a:t>element </a:t>
            </a:r>
            <a:r>
              <a:rPr lang="en-US" sz="2800" dirty="0"/>
              <a:t>from the list from front .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Point to Note : </a:t>
            </a:r>
            <a:r>
              <a:rPr lang="en-US" sz="2400" dirty="0">
                <a:solidFill>
                  <a:srgbClr val="C00000"/>
                </a:solidFill>
              </a:rPr>
              <a:t>Addition and deletion of an element  			</a:t>
            </a:r>
            <a:r>
              <a:rPr lang="en-US" sz="2400" dirty="0" smtClean="0">
                <a:solidFill>
                  <a:srgbClr val="C00000"/>
                </a:solidFill>
              </a:rPr>
              <a:t>                   is </a:t>
            </a:r>
            <a:r>
              <a:rPr lang="en-US" sz="2400" dirty="0">
                <a:solidFill>
                  <a:srgbClr val="C00000"/>
                </a:solidFill>
              </a:rPr>
              <a:t>only from </a:t>
            </a:r>
            <a:r>
              <a:rPr lang="en-US" sz="2400" b="1" u="sng" dirty="0">
                <a:solidFill>
                  <a:srgbClr val="C00000"/>
                </a:solidFill>
              </a:rPr>
              <a:t>front or head </a:t>
            </a:r>
            <a:r>
              <a:rPr lang="en-US" sz="2400" dirty="0">
                <a:solidFill>
                  <a:srgbClr val="C00000"/>
                </a:solidFill>
              </a:rPr>
              <a:t>of the </a:t>
            </a:r>
            <a:r>
              <a:rPr lang="en-US" sz="2400" dirty="0" smtClean="0">
                <a:solidFill>
                  <a:srgbClr val="C00000"/>
                </a:solidFill>
              </a:rPr>
              <a:t>list.   					   </a:t>
            </a:r>
            <a:r>
              <a:rPr lang="en-GB" sz="2400" dirty="0" smtClean="0">
                <a:solidFill>
                  <a:srgbClr val="0070C0"/>
                </a:solidFill>
              </a:rPr>
              <a:t>Think of a stack of books!</a:t>
            </a:r>
            <a:endParaRPr lang="en-NZ" sz="2400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1981200" y="3200962"/>
            <a:ext cx="481914" cy="572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838200" y="3016296"/>
            <a:ext cx="10132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159843" y="3022019"/>
            <a:ext cx="76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5587314" y="3219041"/>
            <a:ext cx="508686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0" name="Group 9"/>
          <p:cNvGrpSpPr/>
          <p:nvPr/>
        </p:nvGrpSpPr>
        <p:grpSpPr>
          <a:xfrm>
            <a:off x="2667000" y="2866638"/>
            <a:ext cx="2833816" cy="668647"/>
            <a:chOff x="2524898" y="2466085"/>
            <a:chExt cx="2833816" cy="668647"/>
          </a:xfrm>
        </p:grpSpPr>
        <p:pic>
          <p:nvPicPr>
            <p:cNvPr id="11" name="Picture 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539314" y="2513685"/>
              <a:ext cx="2819400" cy="621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" name="Group 11"/>
            <p:cNvGrpSpPr/>
            <p:nvPr/>
          </p:nvGrpSpPr>
          <p:grpSpPr>
            <a:xfrm>
              <a:off x="2524898" y="2466085"/>
              <a:ext cx="2833816" cy="621047"/>
              <a:chOff x="2524898" y="2466085"/>
              <a:chExt cx="2833816" cy="621047"/>
            </a:xfrm>
          </p:grpSpPr>
          <p:cxnSp>
            <p:nvCxnSpPr>
              <p:cNvPr id="13" name="Straight Connector 12"/>
              <p:cNvCxnSpPr/>
              <p:nvPr/>
            </p:nvCxnSpPr>
            <p:spPr bwMode="auto">
              <a:xfrm flipV="1">
                <a:off x="2539314" y="2493776"/>
                <a:ext cx="2819400" cy="1990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 bwMode="auto">
              <a:xfrm flipV="1">
                <a:off x="2524898" y="3057954"/>
                <a:ext cx="2819400" cy="1990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 bwMode="auto">
              <a:xfrm flipH="1">
                <a:off x="5344298" y="2466085"/>
                <a:ext cx="14416" cy="621047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ectangle 15"/>
          <p:cNvSpPr/>
          <p:nvPr/>
        </p:nvSpPr>
        <p:spPr bwMode="auto">
          <a:xfrm>
            <a:off x="1664260" y="4685632"/>
            <a:ext cx="4431739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cs typeface="Arial" charset="0"/>
              </a:rPr>
              <a:t>F</a:t>
            </a:r>
            <a:r>
              <a:rPr kumimoji="0" lang="en-US" sz="3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irst 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cs typeface="Arial" charset="0"/>
              </a:rPr>
              <a:t>I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n </a:t>
            </a:r>
            <a:r>
              <a:rPr lang="en-US" sz="3200" dirty="0">
                <a:solidFill>
                  <a:srgbClr val="FFC000"/>
                </a:solidFill>
                <a:latin typeface="Arial" charset="0"/>
                <a:cs typeface="Arial" charset="0"/>
              </a:rPr>
              <a:t>L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ast </a:t>
            </a:r>
            <a:r>
              <a:rPr lang="en-US" sz="3200" dirty="0">
                <a:solidFill>
                  <a:srgbClr val="FFC000"/>
                </a:solidFill>
                <a:latin typeface="Arial" charset="0"/>
                <a:cs typeface="Arial" charset="0"/>
              </a:rPr>
              <a:t>O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ut (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cs typeface="Arial" charset="0"/>
              </a:rPr>
              <a:t>FILO</a:t>
            </a:r>
            <a:r>
              <a:rPr kumimoji="0" lang="en-US" sz="3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) </a:t>
            </a:r>
            <a:endParaRPr kumimoji="0" lang="en-GB" sz="32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68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Examples of lists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87624" y="1894318"/>
            <a:ext cx="3810000" cy="4019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smtClean="0">
                <a:ea typeface="SimSun" pitchFamily="2" charset="-122"/>
              </a:rPr>
              <a:t>The empty </a:t>
            </a:r>
            <a:r>
              <a:rPr lang="en-US" altLang="en-US" sz="2800" i="1" smtClean="0">
                <a:ea typeface="SimSun" pitchFamily="2" charset="-122"/>
              </a:rPr>
              <a:t>list</a:t>
            </a:r>
          </a:p>
          <a:p>
            <a:endParaRPr lang="en-US" altLang="en-US" sz="2800" smtClean="0">
              <a:ea typeface="SimSun" pitchFamily="2" charset="-122"/>
            </a:endParaRPr>
          </a:p>
          <a:p>
            <a:r>
              <a:rPr lang="en-US" altLang="en-US" sz="2800" smtClean="0">
                <a:ea typeface="SimSun" pitchFamily="2" charset="-122"/>
              </a:rPr>
              <a:t>The </a:t>
            </a:r>
            <a:r>
              <a:rPr lang="en-US" altLang="en-US" sz="2800" i="1" smtClean="0">
                <a:ea typeface="SimSun" pitchFamily="2" charset="-122"/>
              </a:rPr>
              <a:t>list</a:t>
            </a:r>
            <a:r>
              <a:rPr lang="en-US" altLang="en-US" sz="2800" smtClean="0">
                <a:ea typeface="SimSun" pitchFamily="2" charset="-122"/>
              </a:rPr>
              <a:t> with just [6]</a:t>
            </a:r>
          </a:p>
          <a:p>
            <a:endParaRPr lang="en-US" altLang="en-US" sz="2800" smtClean="0">
              <a:ea typeface="SimSun" pitchFamily="2" charset="-122"/>
            </a:endParaRPr>
          </a:p>
          <a:p>
            <a:r>
              <a:rPr lang="en-US" altLang="en-US" sz="2800" smtClean="0">
                <a:ea typeface="SimSun" pitchFamily="2" charset="-122"/>
              </a:rPr>
              <a:t>The </a:t>
            </a:r>
            <a:r>
              <a:rPr lang="en-US" altLang="en-US" sz="2800" i="1" smtClean="0">
                <a:ea typeface="SimSun" pitchFamily="2" charset="-122"/>
              </a:rPr>
              <a:t>list</a:t>
            </a:r>
            <a:r>
              <a:rPr lang="en-US" altLang="en-US" sz="2800" smtClean="0">
                <a:ea typeface="SimSun" pitchFamily="2" charset="-122"/>
              </a:rPr>
              <a:t> [2,6]</a:t>
            </a:r>
          </a:p>
          <a:p>
            <a:endParaRPr lang="en-US" altLang="en-US" sz="2800" smtClean="0">
              <a:ea typeface="SimSun" pitchFamily="2" charset="-122"/>
            </a:endParaRPr>
          </a:p>
          <a:p>
            <a:r>
              <a:rPr lang="en-US" altLang="en-US" sz="2800" smtClean="0">
                <a:ea typeface="SimSun" pitchFamily="2" charset="-122"/>
              </a:rPr>
              <a:t>The </a:t>
            </a:r>
            <a:r>
              <a:rPr lang="en-US" altLang="en-US" sz="2800" i="1" smtClean="0">
                <a:ea typeface="SimSun" pitchFamily="2" charset="-122"/>
              </a:rPr>
              <a:t>list</a:t>
            </a:r>
            <a:r>
              <a:rPr lang="en-US" altLang="en-US" sz="2800" smtClean="0">
                <a:ea typeface="SimSun" pitchFamily="2" charset="-122"/>
              </a:rPr>
              <a:t> [9,2,6]</a:t>
            </a:r>
            <a:endParaRPr lang="zh-CN" altLang="en-US" sz="2800" dirty="0">
              <a:ea typeface="SimSun" pitchFamily="2" charset="-122"/>
            </a:endParaRPr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4932127" y="1894318"/>
            <a:ext cx="1293812" cy="798512"/>
          </a:xfrm>
          <a:prstGeom prst="rect">
            <a:avLst/>
          </a:prstGeom>
          <a:noFill/>
        </p:spPr>
      </p:pic>
      <p:pic>
        <p:nvPicPr>
          <p:cNvPr id="6" name="Picture 6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4932127" y="2977676"/>
            <a:ext cx="2000250" cy="731837"/>
          </a:xfrm>
          <a:prstGeom prst="rect">
            <a:avLst/>
          </a:prstGeom>
          <a:noFill/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32127" y="3861048"/>
            <a:ext cx="2598738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32127" y="4950933"/>
            <a:ext cx="3657600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210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5957</TotalTime>
  <Words>1160</Words>
  <Application>Microsoft Office PowerPoint</Application>
  <PresentationFormat>Widescreen</PresentationFormat>
  <Paragraphs>235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SimSun</vt:lpstr>
      <vt:lpstr>Arial</vt:lpstr>
      <vt:lpstr>Calibri</vt:lpstr>
      <vt:lpstr>Courier New</vt:lpstr>
      <vt:lpstr>Gill Sans MT</vt:lpstr>
      <vt:lpstr>Tahoma</vt:lpstr>
      <vt:lpstr>Wingdings</vt:lpstr>
      <vt:lpstr>Wingdings 2</vt:lpstr>
      <vt:lpstr>Dividend</vt:lpstr>
      <vt:lpstr>Introduction to algorithms helper functions; lists</vt:lpstr>
      <vt:lpstr>What is a helper function in recursive algorithms?</vt:lpstr>
      <vt:lpstr>What is a helper function in recursive algorithms?</vt:lpstr>
      <vt:lpstr>What is a helper function in recursive algorithms?</vt:lpstr>
      <vt:lpstr>Example – isPrime(n)</vt:lpstr>
      <vt:lpstr>Example – isPrime(n)</vt:lpstr>
      <vt:lpstr>Data structures</vt:lpstr>
      <vt:lpstr>Lists: introduction</vt:lpstr>
      <vt:lpstr>Examples of lists</vt:lpstr>
      <vt:lpstr>The lists slogan</vt:lpstr>
      <vt:lpstr>Building/making lists</vt:lpstr>
      <vt:lpstr>Building/making lists</vt:lpstr>
      <vt:lpstr>example</vt:lpstr>
      <vt:lpstr>Boolean function for lists</vt:lpstr>
      <vt:lpstr>Accessing elements of a list</vt:lpstr>
      <vt:lpstr>head</vt:lpstr>
      <vt:lpstr>Examples (head)</vt:lpstr>
      <vt:lpstr>tail</vt:lpstr>
      <vt:lpstr>Examples (tail)</vt:lpstr>
      <vt:lpstr>Practice problem</vt:lpstr>
      <vt:lpstr>Recursive algorithms on lists</vt:lpstr>
      <vt:lpstr>Note: writing algorithms for lists</vt:lpstr>
      <vt:lpstr>Think!!</vt:lpstr>
    </vt:vector>
  </TitlesOfParts>
  <Company>The University of Nottingham Ningbo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LATEX</dc:title>
  <dc:creator>Heather Callaghan</dc:creator>
  <cp:lastModifiedBy>Aidin JALILZADEH</cp:lastModifiedBy>
  <cp:revision>131</cp:revision>
  <cp:lastPrinted>2020-03-13T05:36:27Z</cp:lastPrinted>
  <dcterms:created xsi:type="dcterms:W3CDTF">2020-03-10T06:29:02Z</dcterms:created>
  <dcterms:modified xsi:type="dcterms:W3CDTF">2021-10-21T06:36:59Z</dcterms:modified>
</cp:coreProperties>
</file>