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3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i="1" dirty="0" smtClean="0"/>
              <a:t>searching &amp; Sorting lists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239" y="1299752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5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Thursday, 28 October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972491"/>
            <a:ext cx="1173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Begin by checking every element of the dataset (list) from start to end until we find a match.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9433"/>
              </p:ext>
            </p:extLst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8967"/>
              </p:ext>
            </p:extLst>
          </p:nvPr>
        </p:nvGraphicFramePr>
        <p:xfrm>
          <a:off x="2119083" y="389919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6194" y="3515349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Compare element-wise until success!!</a:t>
            </a:r>
            <a:endParaRPr lang="en-US" b="1" i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220686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10800000">
            <a:off x="3235155" y="4370233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39211" y="36361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972491"/>
            <a:ext cx="1173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Begin by checking every element of the dataset (list) from start to end until we find a match.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9433"/>
              </p:ext>
            </p:extLst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8967"/>
              </p:ext>
            </p:extLst>
          </p:nvPr>
        </p:nvGraphicFramePr>
        <p:xfrm>
          <a:off x="2119083" y="389919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6194" y="3515349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Compare element-wise until success!!</a:t>
            </a:r>
            <a:endParaRPr lang="en-US" b="1" i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220686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10800000">
            <a:off x="4031989" y="4324099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39211" y="36361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57736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972491"/>
            <a:ext cx="1173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Begin by checking every element of the dataset (list) from start to end until we find a match.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119083" y="389919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6194" y="3515349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Compare element-wise until success!!</a:t>
            </a:r>
            <a:endParaRPr lang="en-US" b="1" i="1" dirty="0">
              <a:solidFill>
                <a:srgbClr val="00206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220686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10800000">
            <a:off x="6473914" y="4337084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39211" y="36361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57736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659005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19741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08598" y="3884681"/>
            <a:ext cx="357961" cy="38534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709" y="4924695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Worst-case scenario: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7228" y="493625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x=26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0708" y="5428419"/>
            <a:ext cx="464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Worst-case scenario for a list of length </a:t>
            </a:r>
            <a:r>
              <a:rPr lang="en-NZ" b="1" i="1" dirty="0">
                <a:solidFill>
                  <a:srgbClr val="FF0000"/>
                </a:solidFill>
              </a:rPr>
              <a:t>n</a:t>
            </a:r>
            <a:r>
              <a:rPr lang="en-NZ" b="1" i="1" dirty="0" smtClean="0">
                <a:solidFill>
                  <a:srgbClr val="FF0000"/>
                </a:solidFill>
              </a:rPr>
              <a:t>:</a:t>
            </a:r>
            <a:r>
              <a:rPr lang="en-NZ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3565" y="5428419"/>
            <a:ext cx="474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Must perform </a:t>
            </a:r>
            <a:r>
              <a:rPr lang="en-NZ" b="1" i="1" dirty="0">
                <a:solidFill>
                  <a:srgbClr val="FF0000"/>
                </a:solidFill>
              </a:rPr>
              <a:t>n</a:t>
            </a:r>
            <a:r>
              <a:rPr lang="en-NZ" b="1" dirty="0" smtClean="0"/>
              <a:t> comparisons (operations).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9734" y="5920588"/>
            <a:ext cx="21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Time complexity: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47703" y="5744530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 smtClean="0">
                <a:solidFill>
                  <a:srgbClr val="00B0F0"/>
                </a:solidFill>
              </a:rPr>
              <a:t>O(n)</a:t>
            </a:r>
            <a:endParaRPr lang="en-US" sz="4000" i="1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33315" y="5932143"/>
            <a:ext cx="299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Complexity grows </a:t>
            </a:r>
            <a:r>
              <a:rPr lang="en-NZ" b="1" i="1" dirty="0" smtClean="0">
                <a:solidFill>
                  <a:srgbClr val="00B0F0"/>
                </a:solidFill>
              </a:rPr>
              <a:t>linearly.</a:t>
            </a:r>
            <a:endParaRPr 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881050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7030A0"/>
                </a:solidFill>
              </a:rPr>
              <a:t>Would it perform better if the list was sorted?? </a:t>
            </a:r>
            <a:endParaRPr lang="en-US" sz="3200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65282"/>
              </p:ext>
            </p:extLst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7033"/>
              </p:ext>
            </p:extLst>
          </p:nvPr>
        </p:nvGraphicFramePr>
        <p:xfrm>
          <a:off x="2119084" y="4526168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0788" y="3148393"/>
            <a:ext cx="436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No difference in the worst case scenario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281" y="39094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x=20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2450544" y="5029419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297338" y="4317612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4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7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881050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7030A0"/>
                </a:solidFill>
              </a:rPr>
              <a:t>Would it perform better if the list was sorted?? </a:t>
            </a:r>
            <a:endParaRPr lang="en-US" sz="3200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65282"/>
              </p:ext>
            </p:extLst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7033"/>
              </p:ext>
            </p:extLst>
          </p:nvPr>
        </p:nvGraphicFramePr>
        <p:xfrm>
          <a:off x="2119084" y="4526168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0788" y="3148393"/>
            <a:ext cx="436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No difference in the worst case scenario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281" y="39094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x=20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3273505" y="5029419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297338" y="4317612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77561" y="4327847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881050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7030A0"/>
                </a:solidFill>
              </a:rPr>
              <a:t>Would it perform better if the list was sorted?? </a:t>
            </a:r>
            <a:endParaRPr lang="en-US" sz="3200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65282"/>
              </p:ext>
            </p:extLst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7033"/>
              </p:ext>
            </p:extLst>
          </p:nvPr>
        </p:nvGraphicFramePr>
        <p:xfrm>
          <a:off x="2119084" y="4526168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0788" y="3148393"/>
            <a:ext cx="436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No difference in the worst case scenario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281" y="39094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x=20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4038581" y="4984396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297338" y="4317612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77561" y="4327847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42637" y="432125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881050"/>
            <a:ext cx="7465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7030A0"/>
                </a:solidFill>
              </a:rPr>
              <a:t>Would it perform better if the list was sorted?? </a:t>
            </a:r>
            <a:endParaRPr lang="en-US" sz="3200" i="1" dirty="0">
              <a:solidFill>
                <a:srgbClr val="7030A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65282"/>
              </p:ext>
            </p:extLst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7033"/>
              </p:ext>
            </p:extLst>
          </p:nvPr>
        </p:nvGraphicFramePr>
        <p:xfrm>
          <a:off x="2119084" y="4526168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70788" y="3148393"/>
            <a:ext cx="436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No difference in the worst case scenario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6281" y="39094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x=20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4874610" y="4984396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297338" y="4317612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077561" y="4327847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842637" y="432125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07713" y="423722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21&gt;20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8747" y="4209088"/>
            <a:ext cx="272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Do I continue searching??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6332" y="5536847"/>
            <a:ext cx="10809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>
                <a:solidFill>
                  <a:srgbClr val="002060"/>
                </a:solidFill>
              </a:rPr>
              <a:t>worst case scenario complexity doesn’t change. But on </a:t>
            </a:r>
            <a:r>
              <a:rPr lang="en-NZ" sz="2400" b="1" i="1" dirty="0" smtClean="0">
                <a:solidFill>
                  <a:srgbClr val="FF0000"/>
                </a:solidFill>
              </a:rPr>
              <a:t>average</a:t>
            </a:r>
            <a:r>
              <a:rPr lang="en-NZ" sz="2400" b="1" i="1" dirty="0" smtClean="0">
                <a:solidFill>
                  <a:srgbClr val="002060"/>
                </a:solidFill>
              </a:rPr>
              <a:t> performs faster</a:t>
            </a:r>
            <a:endParaRPr lang="en-US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scheme – </a:t>
            </a:r>
            <a:r>
              <a:rPr lang="en-NZ" i="1" cap="none" dirty="0" smtClean="0">
                <a:solidFill>
                  <a:srgbClr val="FFC000"/>
                </a:solidFill>
              </a:rPr>
              <a:t>divide &amp; conquer</a:t>
            </a:r>
            <a:endParaRPr lang="en-US" i="1" cap="none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3650" y="1881050"/>
            <a:ext cx="6094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Works only on sorted lists.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21571"/>
              </p:ext>
            </p:extLst>
          </p:nvPr>
        </p:nvGraphicFramePr>
        <p:xfrm>
          <a:off x="2026702" y="275199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>
                  <a:extLst>
                    <a:ext uri="{9D8B030D-6E8A-4147-A177-3AD203B41FA5}">
                      <a16:colId xmlns:a16="http://schemas.microsoft.com/office/drawing/2014/main" val="3736332180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538236895"/>
                    </a:ext>
                  </a:extLst>
                </a:gridCol>
                <a:gridCol w="3837576">
                  <a:extLst>
                    <a:ext uri="{9D8B030D-6E8A-4147-A177-3AD203B41FA5}">
                      <a16:colId xmlns:a16="http://schemas.microsoft.com/office/drawing/2014/main" val="111773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&lt;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&gt;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64536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5973135" y="3204931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6904" y="3622942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middle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894" y="325388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Search for </a:t>
            </a:r>
            <a:r>
              <a:rPr lang="en-NZ" b="1" i="1" dirty="0">
                <a:solidFill>
                  <a:srgbClr val="FF0000"/>
                </a:solidFill>
              </a:rPr>
              <a:t>Q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390" y="3264996"/>
            <a:ext cx="21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if </a:t>
            </a:r>
            <a:r>
              <a:rPr lang="en-NZ" b="1" i="1" dirty="0" smtClean="0">
                <a:solidFill>
                  <a:srgbClr val="FF0000"/>
                </a:solidFill>
              </a:rPr>
              <a:t>Q==k </a:t>
            </a:r>
            <a:r>
              <a:rPr lang="en-NZ" b="1" i="1" dirty="0" smtClean="0"/>
              <a:t>then </a:t>
            </a:r>
            <a:r>
              <a:rPr lang="en-NZ" b="1" i="1" dirty="0" smtClean="0">
                <a:solidFill>
                  <a:srgbClr val="00B050"/>
                </a:solidFill>
              </a:rPr>
              <a:t>STOP!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9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scheme – </a:t>
            </a:r>
            <a:r>
              <a:rPr lang="en-NZ" i="1" cap="none" dirty="0" smtClean="0">
                <a:solidFill>
                  <a:srgbClr val="FFC000"/>
                </a:solidFill>
              </a:rPr>
              <a:t>divide &amp; conquer</a:t>
            </a:r>
            <a:endParaRPr lang="en-US" i="1" cap="none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3650" y="1881050"/>
            <a:ext cx="6094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Works only on sorted lists.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21571"/>
              </p:ext>
            </p:extLst>
          </p:nvPr>
        </p:nvGraphicFramePr>
        <p:xfrm>
          <a:off x="2026702" y="275199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>
                  <a:extLst>
                    <a:ext uri="{9D8B030D-6E8A-4147-A177-3AD203B41FA5}">
                      <a16:colId xmlns:a16="http://schemas.microsoft.com/office/drawing/2014/main" val="3736332180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538236895"/>
                    </a:ext>
                  </a:extLst>
                </a:gridCol>
                <a:gridCol w="3837576">
                  <a:extLst>
                    <a:ext uri="{9D8B030D-6E8A-4147-A177-3AD203B41FA5}">
                      <a16:colId xmlns:a16="http://schemas.microsoft.com/office/drawing/2014/main" val="111773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&lt;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&gt;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64536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5973135" y="3204931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6904" y="3622942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middle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894" y="325388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Search for </a:t>
            </a:r>
            <a:r>
              <a:rPr lang="en-NZ" b="1" i="1" dirty="0">
                <a:solidFill>
                  <a:srgbClr val="FF0000"/>
                </a:solidFill>
              </a:rPr>
              <a:t>Q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390" y="326499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if </a:t>
            </a:r>
            <a:r>
              <a:rPr lang="en-NZ" b="1" i="1" dirty="0" smtClean="0">
                <a:solidFill>
                  <a:srgbClr val="FF0000"/>
                </a:solidFill>
              </a:rPr>
              <a:t>Q&gt;k </a:t>
            </a:r>
            <a:r>
              <a:rPr lang="en-NZ" b="1" i="1" dirty="0" smtClean="0"/>
              <a:t>then </a:t>
            </a:r>
            <a:r>
              <a:rPr lang="en-NZ" b="1" i="1" dirty="0" smtClean="0">
                <a:solidFill>
                  <a:srgbClr val="00B050"/>
                </a:solidFill>
              </a:rPr>
              <a:t>delete left half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026702" y="2772798"/>
            <a:ext cx="3803318" cy="3388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26702" y="2779204"/>
            <a:ext cx="3803318" cy="3316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640003"/>
              </p:ext>
            </p:extLst>
          </p:nvPr>
        </p:nvGraphicFramePr>
        <p:xfrm>
          <a:off x="6396334" y="3898608"/>
          <a:ext cx="37583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00">
                  <a:extLst>
                    <a:ext uri="{9D8B030D-6E8A-4147-A177-3AD203B41FA5}">
                      <a16:colId xmlns:a16="http://schemas.microsoft.com/office/drawing/2014/main" val="27233403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46391880"/>
                    </a:ext>
                  </a:extLst>
                </a:gridCol>
                <a:gridCol w="1676907">
                  <a:extLst>
                    <a:ext uri="{9D8B030D-6E8A-4147-A177-3AD203B41FA5}">
                      <a16:colId xmlns:a16="http://schemas.microsoft.com/office/drawing/2014/main" val="232433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66554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 rot="10800000">
            <a:off x="8157951" y="4336108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503920" y="3898608"/>
            <a:ext cx="1650781" cy="3708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03920" y="3945793"/>
            <a:ext cx="1650781" cy="323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52505"/>
              </p:ext>
            </p:extLst>
          </p:nvPr>
        </p:nvGraphicFramePr>
        <p:xfrm>
          <a:off x="6396333" y="4754120"/>
          <a:ext cx="17616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38">
                  <a:extLst>
                    <a:ext uri="{9D8B030D-6E8A-4147-A177-3AD203B41FA5}">
                      <a16:colId xmlns:a16="http://schemas.microsoft.com/office/drawing/2014/main" val="3899119178"/>
                    </a:ext>
                  </a:extLst>
                </a:gridCol>
                <a:gridCol w="222069">
                  <a:extLst>
                    <a:ext uri="{9D8B030D-6E8A-4147-A177-3AD203B41FA5}">
                      <a16:colId xmlns:a16="http://schemas.microsoft.com/office/drawing/2014/main" val="1029053285"/>
                    </a:ext>
                  </a:extLst>
                </a:gridCol>
                <a:gridCol w="751311">
                  <a:extLst>
                    <a:ext uri="{9D8B030D-6E8A-4147-A177-3AD203B41FA5}">
                      <a16:colId xmlns:a16="http://schemas.microsoft.com/office/drawing/2014/main" val="29864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77945"/>
                  </a:ext>
                </a:extLst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 rot="10800000">
            <a:off x="7159576" y="5191621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50128" y="4754120"/>
            <a:ext cx="707823" cy="3237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4708" y="4777712"/>
            <a:ext cx="763243" cy="3472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83895" y="5716459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Continue until </a:t>
            </a:r>
            <a:r>
              <a:rPr lang="en-NZ" b="1" i="1" dirty="0" smtClean="0">
                <a:solidFill>
                  <a:srgbClr val="FF0000"/>
                </a:solidFill>
              </a:rPr>
              <a:t>Q=k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scheme – </a:t>
            </a:r>
            <a:r>
              <a:rPr lang="en-NZ" i="1" cap="none" dirty="0" smtClean="0">
                <a:solidFill>
                  <a:srgbClr val="FFC000"/>
                </a:solidFill>
              </a:rPr>
              <a:t>divide &amp; conquer</a:t>
            </a:r>
            <a:endParaRPr lang="en-US" i="1" cap="none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3004" y="1830468"/>
            <a:ext cx="4456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>
                <a:solidFill>
                  <a:srgbClr val="0070C0"/>
                </a:solidFill>
              </a:rPr>
              <a:t>w</a:t>
            </a:r>
            <a:r>
              <a:rPr lang="en-NZ" sz="4000" dirty="0" smtClean="0">
                <a:solidFill>
                  <a:srgbClr val="0070C0"/>
                </a:solidFill>
              </a:rPr>
              <a:t>orst case scenario </a:t>
            </a:r>
            <a:endParaRPr lang="en-US" sz="4000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21571"/>
              </p:ext>
            </p:extLst>
          </p:nvPr>
        </p:nvGraphicFramePr>
        <p:xfrm>
          <a:off x="2026702" y="275199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>
                  <a:extLst>
                    <a:ext uri="{9D8B030D-6E8A-4147-A177-3AD203B41FA5}">
                      <a16:colId xmlns:a16="http://schemas.microsoft.com/office/drawing/2014/main" val="3736332180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538236895"/>
                    </a:ext>
                  </a:extLst>
                </a:gridCol>
                <a:gridCol w="3837576">
                  <a:extLst>
                    <a:ext uri="{9D8B030D-6E8A-4147-A177-3AD203B41FA5}">
                      <a16:colId xmlns:a16="http://schemas.microsoft.com/office/drawing/2014/main" val="111773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&lt;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&gt;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64536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2026702" y="2772798"/>
            <a:ext cx="3803318" cy="3388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26702" y="2779204"/>
            <a:ext cx="3803318" cy="3316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44018"/>
              </p:ext>
            </p:extLst>
          </p:nvPr>
        </p:nvGraphicFramePr>
        <p:xfrm>
          <a:off x="6396333" y="3480654"/>
          <a:ext cx="37583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00">
                  <a:extLst>
                    <a:ext uri="{9D8B030D-6E8A-4147-A177-3AD203B41FA5}">
                      <a16:colId xmlns:a16="http://schemas.microsoft.com/office/drawing/2014/main" val="27233403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46391880"/>
                    </a:ext>
                  </a:extLst>
                </a:gridCol>
                <a:gridCol w="1676907">
                  <a:extLst>
                    <a:ext uri="{9D8B030D-6E8A-4147-A177-3AD203B41FA5}">
                      <a16:colId xmlns:a16="http://schemas.microsoft.com/office/drawing/2014/main" val="232433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66554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8503920" y="3467533"/>
            <a:ext cx="1650781" cy="3708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03920" y="3514718"/>
            <a:ext cx="1650781" cy="323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66055"/>
              </p:ext>
            </p:extLst>
          </p:nvPr>
        </p:nvGraphicFramePr>
        <p:xfrm>
          <a:off x="6396333" y="4209656"/>
          <a:ext cx="17616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38">
                  <a:extLst>
                    <a:ext uri="{9D8B030D-6E8A-4147-A177-3AD203B41FA5}">
                      <a16:colId xmlns:a16="http://schemas.microsoft.com/office/drawing/2014/main" val="3899119178"/>
                    </a:ext>
                  </a:extLst>
                </a:gridCol>
                <a:gridCol w="222069">
                  <a:extLst>
                    <a:ext uri="{9D8B030D-6E8A-4147-A177-3AD203B41FA5}">
                      <a16:colId xmlns:a16="http://schemas.microsoft.com/office/drawing/2014/main" val="1029053285"/>
                    </a:ext>
                  </a:extLst>
                </a:gridCol>
                <a:gridCol w="751311">
                  <a:extLst>
                    <a:ext uri="{9D8B030D-6E8A-4147-A177-3AD203B41FA5}">
                      <a16:colId xmlns:a16="http://schemas.microsoft.com/office/drawing/2014/main" val="29864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77945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 flipH="1">
            <a:off x="7450128" y="4218537"/>
            <a:ext cx="707823" cy="3237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4708" y="4242129"/>
            <a:ext cx="763243" cy="3001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4309" y="4428302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/>
              <a:t>.</a:t>
            </a:r>
          </a:p>
          <a:p>
            <a:r>
              <a:rPr lang="en-NZ" sz="2000" b="1" dirty="0" smtClean="0"/>
              <a:t>.</a:t>
            </a:r>
          </a:p>
          <a:p>
            <a:r>
              <a:rPr lang="en-NZ" sz="2000" b="1" dirty="0"/>
              <a:t>.</a:t>
            </a:r>
            <a:endParaRPr lang="en-US" sz="20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83"/>
              </p:ext>
            </p:extLst>
          </p:nvPr>
        </p:nvGraphicFramePr>
        <p:xfrm>
          <a:off x="6396333" y="5662611"/>
          <a:ext cx="374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72">
                  <a:extLst>
                    <a:ext uri="{9D8B030D-6E8A-4147-A177-3AD203B41FA5}">
                      <a16:colId xmlns:a16="http://schemas.microsoft.com/office/drawing/2014/main" val="1573033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4484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73192" y="566411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70C0"/>
                </a:solidFill>
              </a:rPr>
              <a:t>Single element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459042" y="2062356"/>
            <a:ext cx="1229824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FF00"/>
                </a:solidFill>
              </a:rPr>
              <a:t>List length</a:t>
            </a:r>
            <a:endParaRPr lang="en-US" b="1" i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973381" y="2675886"/>
                <a:ext cx="356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381" y="2675886"/>
                <a:ext cx="35644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779417" y="3371561"/>
                <a:ext cx="744371" cy="56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17" y="3371561"/>
                <a:ext cx="744371" cy="562783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779416" y="4110804"/>
                <a:ext cx="744371" cy="560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16" y="4110804"/>
                <a:ext cx="744371" cy="560987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1024803" y="4542263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/>
              <a:t>.</a:t>
            </a:r>
          </a:p>
          <a:p>
            <a:r>
              <a:rPr lang="en-NZ" sz="2000" b="1" dirty="0" smtClean="0"/>
              <a:t>.</a:t>
            </a:r>
          </a:p>
          <a:p>
            <a:r>
              <a:rPr lang="en-NZ" sz="2000" b="1" dirty="0"/>
              <a:t>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038991" y="5613460"/>
                <a:ext cx="1717073" cy="56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type m:val="skw"/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NZ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991" y="5613460"/>
                <a:ext cx="1717073" cy="562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2626" y="3286188"/>
                <a:ext cx="1314141" cy="840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NZ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NZ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" y="3286188"/>
                <a:ext cx="1314141" cy="840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69903" y="3465068"/>
                <a:ext cx="12343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03" y="3465068"/>
                <a:ext cx="1234312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57794" y="3473949"/>
                <a:ext cx="11648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94" y="3473949"/>
                <a:ext cx="116487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96163" y="4361945"/>
            <a:ext cx="464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Worst-case scenario for a list of length </a:t>
            </a:r>
            <a:r>
              <a:rPr lang="en-NZ" b="1" i="1" dirty="0">
                <a:solidFill>
                  <a:srgbClr val="FF0000"/>
                </a:solidFill>
              </a:rPr>
              <a:t>n</a:t>
            </a:r>
            <a:r>
              <a:rPr lang="en-NZ" b="1" i="1" dirty="0" smtClean="0">
                <a:solidFill>
                  <a:srgbClr val="FF0000"/>
                </a:solidFill>
              </a:rPr>
              <a:t>:</a:t>
            </a:r>
            <a:r>
              <a:rPr lang="en-NZ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4128" y="4782138"/>
                <a:ext cx="3557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b="1" dirty="0" smtClean="0"/>
                  <a:t>Must perform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NZ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NZ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NZ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NZ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operations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8" y="4782138"/>
                <a:ext cx="3557705" cy="369332"/>
              </a:xfrm>
              <a:prstGeom prst="rect">
                <a:avLst/>
              </a:prstGeom>
              <a:blipFill>
                <a:blip r:embed="rId9"/>
                <a:stretch>
                  <a:fillRect l="-1370" t="-8197" r="-8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344128" y="5244128"/>
            <a:ext cx="21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Time complexity: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92097" y="5068070"/>
            <a:ext cx="1898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 smtClean="0">
                <a:solidFill>
                  <a:srgbClr val="00B0F0"/>
                </a:solidFill>
              </a:rPr>
              <a:t>O(log(n))</a:t>
            </a:r>
            <a:endParaRPr lang="en-US" sz="4000" i="1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128" y="5688737"/>
            <a:ext cx="375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Complexity grows </a:t>
            </a:r>
            <a:r>
              <a:rPr lang="en-NZ" b="1" i="1" dirty="0" smtClean="0">
                <a:solidFill>
                  <a:srgbClr val="00B0F0"/>
                </a:solidFill>
              </a:rPr>
              <a:t>logarithmically.</a:t>
            </a:r>
            <a:endParaRPr 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 animBg="1"/>
      <p:bldP spid="20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Minimum of a list - </a:t>
            </a:r>
            <a:r>
              <a:rPr lang="en-NZ" dirty="0" smtClean="0">
                <a:solidFill>
                  <a:srgbClr val="FFC000"/>
                </a:solidFill>
              </a:rPr>
              <a:t>Helper function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6" y="1907174"/>
            <a:ext cx="109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minList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</a:t>
            </a:r>
            <a:r>
              <a:rPr lang="en-NZ" i="1" u="sng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nonempty list of numbers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and returns the min element.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0873" y="2308880"/>
            <a:ext cx="4428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err="1" smtClean="0">
                <a:solidFill>
                  <a:srgbClr val="00B0F0"/>
                </a:solidFill>
              </a:rPr>
              <a:t>minList</a:t>
            </a:r>
            <a:r>
              <a:rPr lang="en-NZ" sz="2000" dirty="0" smtClean="0">
                <a:solidFill>
                  <a:srgbClr val="00B0F0"/>
                </a:solidFill>
              </a:rPr>
              <a:t>(list) </a:t>
            </a:r>
            <a:r>
              <a:rPr lang="en-NZ" sz="2000" dirty="0" smtClean="0">
                <a:solidFill>
                  <a:srgbClr val="FF0000"/>
                </a:solidFill>
              </a:rPr>
              <a:t>[main]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a nonempty list of numbers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the minimum element of the list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302313" y="3272291"/>
            <a:ext cx="4477760" cy="18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871" y="3964788"/>
            <a:ext cx="1107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Task: </a:t>
            </a:r>
            <a:r>
              <a:rPr lang="en-NZ" sz="3600" dirty="0" smtClean="0">
                <a:solidFill>
                  <a:srgbClr val="00B050"/>
                </a:solidFill>
              </a:rPr>
              <a:t>compare the list numbers to a fixed </a:t>
            </a:r>
            <a:r>
              <a:rPr lang="en-NZ" sz="3600" b="1" i="1" u="sng" dirty="0" smtClean="0">
                <a:solidFill>
                  <a:srgbClr val="C00000"/>
                </a:solidFill>
              </a:rPr>
              <a:t>reference value</a:t>
            </a:r>
            <a:endParaRPr lang="en-US" sz="3600" b="1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3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PROGRAMMERS’ </a:t>
            </a:r>
            <a:r>
              <a:rPr lang="en-NZ" dirty="0" smtClean="0"/>
              <a:t>DREAM!!!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571" y="1999386"/>
            <a:ext cx="57572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Write algorithms </a:t>
            </a:r>
          </a:p>
          <a:p>
            <a:r>
              <a:rPr lang="en-NZ" sz="6000" dirty="0" smtClean="0"/>
              <a:t>for which</a:t>
            </a:r>
          </a:p>
          <a:p>
            <a:r>
              <a:rPr lang="en-NZ" sz="6000" dirty="0" smtClean="0"/>
              <a:t>the </a:t>
            </a:r>
            <a:r>
              <a:rPr lang="en-NZ" sz="6000" b="1" i="1" dirty="0" smtClean="0">
                <a:solidFill>
                  <a:srgbClr val="002060"/>
                </a:solidFill>
              </a:rPr>
              <a:t>complexity</a:t>
            </a:r>
            <a:r>
              <a:rPr lang="en-NZ" sz="6000" dirty="0" smtClean="0"/>
              <a:t> </a:t>
            </a:r>
          </a:p>
          <a:p>
            <a:r>
              <a:rPr lang="en-NZ" sz="6000" i="1" dirty="0" smtClean="0">
                <a:solidFill>
                  <a:srgbClr val="00B0F0"/>
                </a:solidFill>
              </a:rPr>
              <a:t>grows slowly.</a:t>
            </a:r>
            <a:endParaRPr lang="en-US" sz="6000" i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9740" y="1842248"/>
            <a:ext cx="59122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300" i="1" u="sng" dirty="0">
                <a:solidFill>
                  <a:srgbClr val="00B050"/>
                </a:solidFill>
              </a:rPr>
              <a:t>l</a:t>
            </a:r>
            <a:r>
              <a:rPr lang="en-NZ" sz="3300" i="1" u="sng" dirty="0" smtClean="0">
                <a:solidFill>
                  <a:srgbClr val="00B050"/>
                </a:solidFill>
              </a:rPr>
              <a:t>ogarithmic</a:t>
            </a:r>
            <a:r>
              <a:rPr lang="en-NZ" sz="3300" i="1" dirty="0" smtClean="0">
                <a:solidFill>
                  <a:srgbClr val="00B050"/>
                </a:solidFill>
              </a:rPr>
              <a:t> growth </a:t>
            </a:r>
            <a:r>
              <a:rPr lang="en-NZ" sz="3300" dirty="0" smtClean="0"/>
              <a:t>vs </a:t>
            </a:r>
            <a:r>
              <a:rPr lang="en-NZ" sz="3300" i="1" u="sng" dirty="0" smtClean="0">
                <a:solidFill>
                  <a:srgbClr val="C00000"/>
                </a:solidFill>
              </a:rPr>
              <a:t>linear</a:t>
            </a:r>
            <a:r>
              <a:rPr lang="en-NZ" sz="3300" i="1" dirty="0" smtClean="0">
                <a:solidFill>
                  <a:srgbClr val="C00000"/>
                </a:solidFill>
              </a:rPr>
              <a:t> growth</a:t>
            </a:r>
            <a:endParaRPr lang="en-US" sz="3300" i="1" dirty="0">
              <a:solidFill>
                <a:srgbClr val="C0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574876" y="3657600"/>
            <a:ext cx="2954171" cy="2501153"/>
          </a:xfrm>
          <a:custGeom>
            <a:avLst/>
            <a:gdLst>
              <a:gd name="connsiteX0" fmla="*/ 9266 w 3021407"/>
              <a:gd name="connsiteY0" fmla="*/ 2487706 h 2487706"/>
              <a:gd name="connsiteX1" fmla="*/ 466466 w 3021407"/>
              <a:gd name="connsiteY1" fmla="*/ 1008529 h 2487706"/>
              <a:gd name="connsiteX2" fmla="*/ 3021407 w 3021407"/>
              <a:gd name="connsiteY2" fmla="*/ 0 h 2487706"/>
              <a:gd name="connsiteX3" fmla="*/ 3021407 w 3021407"/>
              <a:gd name="connsiteY3" fmla="*/ 0 h 248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1407" h="2487706">
                <a:moveTo>
                  <a:pt x="9266" y="2487706"/>
                </a:moveTo>
                <a:cubicBezTo>
                  <a:pt x="-13146" y="1955426"/>
                  <a:pt x="-35558" y="1423147"/>
                  <a:pt x="466466" y="1008529"/>
                </a:cubicBezTo>
                <a:cubicBezTo>
                  <a:pt x="968490" y="593911"/>
                  <a:pt x="3021407" y="0"/>
                  <a:pt x="3021407" y="0"/>
                </a:cubicBezTo>
                <a:lnTo>
                  <a:pt x="3021407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75612" y="4881282"/>
            <a:ext cx="4639235" cy="26894"/>
          </a:xfrm>
          <a:prstGeom prst="straightConnector1">
            <a:avLst/>
          </a:prstGeom>
          <a:ln w="571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94176" y="2702859"/>
            <a:ext cx="67236" cy="3993776"/>
          </a:xfrm>
          <a:prstGeom prst="straightConnector1">
            <a:avLst/>
          </a:prstGeom>
          <a:ln w="571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83788" y="2702859"/>
            <a:ext cx="4109083" cy="30821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193357" y="4550204"/>
                <a:ext cx="356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57" y="4550204"/>
                <a:ext cx="35644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H="1">
            <a:off x="9144000" y="3509682"/>
            <a:ext cx="13447" cy="184224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06176" y="2063932"/>
            <a:ext cx="63690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/>
              <a:t>Review the</a:t>
            </a:r>
          </a:p>
          <a:p>
            <a:r>
              <a:rPr lang="en-NZ" sz="9600" dirty="0" smtClean="0"/>
              <a:t>last example</a:t>
            </a:r>
          </a:p>
          <a:p>
            <a:r>
              <a:rPr lang="en-NZ" sz="9600" dirty="0" smtClean="0"/>
              <a:t>in Seminar 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492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Minimum of a list - </a:t>
            </a:r>
            <a:r>
              <a:rPr lang="en-NZ" dirty="0" smtClean="0">
                <a:solidFill>
                  <a:srgbClr val="FFC000"/>
                </a:solidFill>
              </a:rPr>
              <a:t>Helper function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946" y="1907174"/>
            <a:ext cx="1090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minList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</a:t>
            </a:r>
            <a:r>
              <a:rPr lang="en-NZ" i="1" u="sng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nonempty list of numbers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and returns the min element.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0873" y="2308880"/>
            <a:ext cx="4428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err="1" smtClean="0">
                <a:solidFill>
                  <a:srgbClr val="00B0F0"/>
                </a:solidFill>
              </a:rPr>
              <a:t>minList</a:t>
            </a:r>
            <a:r>
              <a:rPr lang="en-NZ" sz="2000" dirty="0" smtClean="0">
                <a:solidFill>
                  <a:srgbClr val="00B0F0"/>
                </a:solidFill>
              </a:rPr>
              <a:t>(list) </a:t>
            </a:r>
            <a:r>
              <a:rPr lang="en-NZ" sz="2000" dirty="0" smtClean="0">
                <a:solidFill>
                  <a:srgbClr val="FF0000"/>
                </a:solidFill>
              </a:rPr>
              <a:t>[main]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a nonempty list of numbers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the minimum element of the list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302313" y="3272291"/>
            <a:ext cx="4477760" cy="18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9476" y="2351313"/>
            <a:ext cx="4748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minListHelper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list,refVal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nonempty list of numbers and a value</a:t>
            </a: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updated </a:t>
            </a:r>
            <a:r>
              <a:rPr lang="en-NZ" dirty="0" err="1" smtClean="0">
                <a:solidFill>
                  <a:srgbClr val="00B0F0"/>
                </a:solidFill>
              </a:rPr>
              <a:t>refVal</a:t>
            </a:r>
            <a:r>
              <a:rPr lang="en-NZ" dirty="0" smtClean="0">
                <a:solidFill>
                  <a:srgbClr val="00B0F0"/>
                </a:solidFill>
              </a:rPr>
              <a:t> (minimum of the list)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8513" y="3253765"/>
            <a:ext cx="4477760" cy="18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946" y="3324543"/>
            <a:ext cx="60773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head(list) 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minListHelper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tail(list),head(list)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  </a:t>
            </a:r>
            <a:r>
              <a:rPr lang="en-NZ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NZ" sz="1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NZ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head(list)</a:t>
            </a:r>
            <a:endParaRPr lang="en-NZ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minListHelper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tail(list),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refVal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end</a:t>
            </a:r>
            <a:endParaRPr lang="en-N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0536" y="3356917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minListHelper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list,head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1309341" y="3709319"/>
            <a:ext cx="13066" cy="11415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16395" y="4775882"/>
            <a:ext cx="197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FF0000"/>
                </a:solidFill>
              </a:rPr>
              <a:t>Reference value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26274" y="3971109"/>
            <a:ext cx="1291646" cy="50945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217920" y="4389120"/>
            <a:ext cx="992953" cy="7868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8764" y="5175805"/>
            <a:ext cx="368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70C0"/>
                </a:solidFill>
              </a:rPr>
              <a:t>replace </a:t>
            </a:r>
            <a:r>
              <a:rPr lang="en-NZ" b="1" i="1" dirty="0" err="1" smtClean="0">
                <a:solidFill>
                  <a:srgbClr val="0070C0"/>
                </a:solidFill>
              </a:rPr>
              <a:t>refVal</a:t>
            </a:r>
            <a:r>
              <a:rPr lang="en-NZ" b="1" i="1" dirty="0" smtClean="0">
                <a:solidFill>
                  <a:srgbClr val="0070C0"/>
                </a:solidFill>
              </a:rPr>
              <a:t> with smaller number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02504" y="4547238"/>
            <a:ext cx="1214970" cy="355927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926273" y="4971009"/>
            <a:ext cx="85972" cy="7322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93786" y="5710963"/>
            <a:ext cx="21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70C0"/>
                </a:solidFill>
              </a:rPr>
              <a:t>d</a:t>
            </a:r>
            <a:r>
              <a:rPr lang="en-NZ" b="1" i="1" dirty="0" smtClean="0">
                <a:solidFill>
                  <a:srgbClr val="0070C0"/>
                </a:solidFill>
              </a:rPr>
              <a:t>on’t change </a:t>
            </a:r>
            <a:r>
              <a:rPr lang="en-NZ" b="1" i="1" dirty="0" err="1" smtClean="0">
                <a:solidFill>
                  <a:srgbClr val="0070C0"/>
                </a:solidFill>
              </a:rPr>
              <a:t>refVal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3327" y="4574044"/>
            <a:ext cx="8469178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7200" i="1" dirty="0"/>
              <a:t>T</a:t>
            </a:r>
            <a:r>
              <a:rPr lang="en-NZ" sz="7200" i="1" dirty="0" smtClean="0"/>
              <a:t>race for </a:t>
            </a:r>
            <a:r>
              <a:rPr lang="en-NZ" sz="7200" dirty="0" smtClean="0"/>
              <a:t>[1,2,0,-1,3,-2]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605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18" grpId="0"/>
      <p:bldP spid="20" grpId="0" animBg="1"/>
      <p:bldP spid="23" grpId="0"/>
      <p:bldP spid="24" grpId="0" animBg="1"/>
      <p:bldP spid="26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topic: </a:t>
            </a:r>
            <a:r>
              <a:rPr lang="en-NZ" i="1" dirty="0" smtClean="0">
                <a:solidFill>
                  <a:srgbClr val="FFC000"/>
                </a:solidFill>
              </a:rPr>
              <a:t>searching &amp; sorting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04" y="2011679"/>
            <a:ext cx="11595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FFC000"/>
                </a:solidFill>
              </a:rPr>
              <a:t>Searching: </a:t>
            </a:r>
            <a:r>
              <a:rPr lang="en-NZ" sz="2800" i="1" dirty="0" smtClean="0"/>
              <a:t>finding and retrieving a </a:t>
            </a:r>
            <a:r>
              <a:rPr lang="en-NZ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 element </a:t>
            </a:r>
            <a:r>
              <a:rPr lang="en-NZ" sz="2800" i="1" dirty="0" smtClean="0"/>
              <a:t>within a data structure, e.g. a </a:t>
            </a:r>
            <a:r>
              <a:rPr lang="en-NZ" sz="2800" i="1" dirty="0" smtClean="0">
                <a:solidFill>
                  <a:srgbClr val="C00000"/>
                </a:solidFill>
              </a:rPr>
              <a:t>list</a:t>
            </a:r>
            <a:endParaRPr lang="en-US" sz="2800" i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103" y="2596454"/>
            <a:ext cx="107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FFC000"/>
                </a:solidFill>
              </a:rPr>
              <a:t>Sorting: </a:t>
            </a:r>
            <a:r>
              <a:rPr lang="en-NZ" sz="2800" i="1" dirty="0" smtClean="0"/>
              <a:t>arranging numerical values in </a:t>
            </a:r>
            <a:r>
              <a:rPr lang="en-NZ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ascending order</a:t>
            </a:r>
            <a:r>
              <a:rPr lang="en-NZ" sz="2800" i="1" dirty="0" smtClean="0"/>
              <a:t>; from </a:t>
            </a:r>
            <a:r>
              <a:rPr lang="en-NZ" sz="2800" i="1" dirty="0" smtClean="0">
                <a:solidFill>
                  <a:srgbClr val="C00000"/>
                </a:solidFill>
              </a:rPr>
              <a:t>smallest to largest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5444"/>
              </p:ext>
            </p:extLst>
          </p:nvPr>
        </p:nvGraphicFramePr>
        <p:xfrm>
          <a:off x="2032000" y="341062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103" y="3412128"/>
            <a:ext cx="127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Unsorted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799907" y="3951279"/>
            <a:ext cx="695639" cy="11432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98783"/>
              </p:ext>
            </p:extLst>
          </p:nvPr>
        </p:nvGraphicFramePr>
        <p:xfrm>
          <a:off x="2040710" y="52742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286" y="5263732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S</a:t>
            </a:r>
            <a:r>
              <a:rPr lang="en-NZ" b="1" dirty="0" smtClean="0">
                <a:solidFill>
                  <a:srgbClr val="00B050"/>
                </a:solidFill>
              </a:rPr>
              <a:t>orted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5156" y="3799621"/>
            <a:ext cx="8635826" cy="144655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4400" dirty="0" smtClean="0"/>
              <a:t>Nearly 50% of computational power </a:t>
            </a:r>
          </a:p>
          <a:p>
            <a:pPr algn="ctr"/>
            <a:r>
              <a:rPr lang="en-NZ" sz="4400" dirty="0" smtClean="0"/>
              <a:t>is spent on sorting datasets.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283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Why do we need fast/efficient </a:t>
            </a:r>
            <a:r>
              <a:rPr lang="en-NZ" dirty="0" smtClean="0">
                <a:solidFill>
                  <a:srgbClr val="FFFF00"/>
                </a:solidFill>
              </a:rPr>
              <a:t>search/sort</a:t>
            </a:r>
            <a:r>
              <a:rPr lang="en-NZ" dirty="0" smtClean="0"/>
              <a:t> algorithms?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4948" y="2860684"/>
            <a:ext cx="9499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In 2014 </a:t>
            </a:r>
            <a:r>
              <a:rPr lang="en-NZ" sz="3600" dirty="0">
                <a:solidFill>
                  <a:srgbClr val="00B0F0"/>
                </a:solidFill>
              </a:rPr>
              <a:t>G</a:t>
            </a:r>
            <a:r>
              <a:rPr lang="en-NZ" sz="3600" dirty="0" smtClean="0">
                <a:solidFill>
                  <a:srgbClr val="FF0000"/>
                </a:solidFill>
              </a:rPr>
              <a:t>o</a:t>
            </a:r>
            <a:r>
              <a:rPr lang="en-NZ" sz="3600" dirty="0" smtClean="0">
                <a:solidFill>
                  <a:srgbClr val="FFC000"/>
                </a:solidFill>
              </a:rPr>
              <a:t>o</a:t>
            </a:r>
            <a:r>
              <a:rPr lang="en-NZ" sz="3600" dirty="0" smtClean="0">
                <a:solidFill>
                  <a:srgbClr val="00B0F0"/>
                </a:solidFill>
              </a:rPr>
              <a:t>g</a:t>
            </a:r>
            <a:r>
              <a:rPr lang="en-NZ" sz="3600" dirty="0" smtClean="0">
                <a:solidFill>
                  <a:srgbClr val="00B050"/>
                </a:solidFill>
              </a:rPr>
              <a:t>l</a:t>
            </a:r>
            <a:r>
              <a:rPr lang="en-NZ" sz="3600" dirty="0" smtClean="0">
                <a:solidFill>
                  <a:srgbClr val="FF0000"/>
                </a:solidFill>
              </a:rPr>
              <a:t>e</a:t>
            </a:r>
            <a:r>
              <a:rPr lang="en-NZ" sz="3600" dirty="0" smtClean="0"/>
              <a:t> served </a:t>
            </a:r>
            <a:r>
              <a:rPr lang="en-NZ" sz="3600" dirty="0" smtClean="0">
                <a:solidFill>
                  <a:srgbClr val="7030A0"/>
                </a:solidFill>
              </a:rPr>
              <a:t>30,000,000,000,000</a:t>
            </a:r>
            <a:r>
              <a:rPr lang="en-NZ" sz="3600" dirty="0" smtClean="0"/>
              <a:t> pages </a:t>
            </a:r>
          </a:p>
          <a:p>
            <a:r>
              <a:rPr lang="en-NZ" sz="3600" dirty="0" smtClean="0"/>
              <a:t>occupying </a:t>
            </a:r>
            <a:r>
              <a:rPr lang="en-NZ" sz="3600" dirty="0" smtClean="0">
                <a:solidFill>
                  <a:srgbClr val="C00000"/>
                </a:solidFill>
              </a:rPr>
              <a:t>100,000,000</a:t>
            </a:r>
            <a:r>
              <a:rPr lang="en-NZ" sz="3600" dirty="0" smtClean="0"/>
              <a:t> GB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04948" y="1962452"/>
            <a:ext cx="3425938" cy="830997"/>
          </a:xfrm>
          <a:prstGeom prst="rect">
            <a:avLst/>
          </a:prstGeom>
          <a:ln/>
          <a:effectLst>
            <a:glow rad="228600">
              <a:schemeClr val="accent6">
                <a:satMod val="175000"/>
                <a:alpha val="40000"/>
              </a:schemeClr>
            </a:glow>
            <a:outerShdw blurRad="88900" dist="38100" dir="5040000" rotWithShape="0">
              <a:srgbClr val="000000">
                <a:alpha val="6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Z" sz="4800" b="1" dirty="0" smtClean="0">
                <a:solidFill>
                  <a:srgbClr val="7030A0"/>
                </a:solidFill>
              </a:rPr>
              <a:t>LARGE</a:t>
            </a:r>
            <a:r>
              <a:rPr lang="en-NZ" dirty="0" smtClean="0"/>
              <a:t> </a:t>
            </a:r>
            <a:r>
              <a:rPr lang="en-NZ" sz="2400" dirty="0" smtClean="0">
                <a:solidFill>
                  <a:srgbClr val="C00000"/>
                </a:solidFill>
              </a:rPr>
              <a:t>datasets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ama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8" y="4131305"/>
            <a:ext cx="3000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82" y="4131305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lip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668" y="3843095"/>
            <a:ext cx="2914234" cy="212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0638607">
            <a:off x="142486" y="3337738"/>
            <a:ext cx="11719811" cy="144655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8800" i="1" dirty="0" smtClean="0"/>
              <a:t>datasets grow very rapidly!!</a:t>
            </a:r>
            <a:endParaRPr lang="en-US" sz="8800" i="1" dirty="0"/>
          </a:p>
        </p:txBody>
      </p:sp>
    </p:spTree>
    <p:extLst>
      <p:ext uri="{BB962C8B-B14F-4D97-AF65-F5344CB8AC3E}">
        <p14:creationId xmlns:p14="http://schemas.microsoft.com/office/powerpoint/2010/main" val="199720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Sorting is done once! But searching is 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7238" y="2138083"/>
            <a:ext cx="10258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/>
              <a:t>A dataset is normally sorted </a:t>
            </a:r>
            <a:r>
              <a:rPr lang="en-NZ" sz="5400" dirty="0" smtClean="0">
                <a:solidFill>
                  <a:srgbClr val="FFC000"/>
                </a:solidFill>
              </a:rPr>
              <a:t>ONCE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2789" y="4488980"/>
            <a:ext cx="664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/>
              <a:t>Searching has </a:t>
            </a:r>
            <a:r>
              <a:rPr lang="en-NZ" sz="5400" dirty="0" smtClean="0">
                <a:solidFill>
                  <a:srgbClr val="FF0000"/>
                </a:solidFill>
              </a:rPr>
              <a:t>NO</a:t>
            </a:r>
            <a:r>
              <a:rPr lang="en-NZ" sz="5400" dirty="0" smtClean="0"/>
              <a:t> limit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2024907" y="2920715"/>
            <a:ext cx="1826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00B0F0"/>
                </a:solidFill>
              </a:rPr>
              <a:t>but</a:t>
            </a:r>
            <a:endParaRPr 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2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performance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71" y="2111188"/>
            <a:ext cx="26894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0426" y="1926522"/>
            <a:ext cx="4138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FF0000"/>
                </a:solidFill>
              </a:rPr>
              <a:t>WORST CASE SCENARIO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4169" y="1926522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B050"/>
                </a:solidFill>
              </a:rPr>
              <a:t>BEST CASE SCENARIO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737" y="2394089"/>
            <a:ext cx="111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/>
              <a:t>sorting</a:t>
            </a:r>
            <a:endParaRPr lang="en-US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879290" y="2388187"/>
            <a:ext cx="111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/>
              <a:t>sorting</a:t>
            </a:r>
            <a:endParaRPr lang="en-US" sz="2400" b="1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49352"/>
              </p:ext>
            </p:extLst>
          </p:nvPr>
        </p:nvGraphicFramePr>
        <p:xfrm>
          <a:off x="995149" y="2878866"/>
          <a:ext cx="4997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98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6082" y="3346433"/>
            <a:ext cx="4727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NZ" dirty="0" smtClean="0"/>
              <a:t>The </a:t>
            </a:r>
            <a:r>
              <a:rPr lang="en-NZ" i="1" u="sng" dirty="0" smtClean="0">
                <a:solidFill>
                  <a:srgbClr val="FF0000"/>
                </a:solidFill>
              </a:rPr>
              <a:t>worst case scenario </a:t>
            </a:r>
            <a:r>
              <a:rPr lang="en-NZ" dirty="0" smtClean="0"/>
              <a:t>for any sorting scheme </a:t>
            </a:r>
          </a:p>
          <a:p>
            <a:pPr algn="just"/>
            <a:r>
              <a:rPr lang="en-NZ" dirty="0" smtClean="0"/>
              <a:t>is when the list is in </a:t>
            </a:r>
            <a:r>
              <a:rPr lang="en-NZ" i="1" u="sng" dirty="0" smtClean="0">
                <a:solidFill>
                  <a:srgbClr val="FF0000"/>
                </a:solidFill>
              </a:rPr>
              <a:t>descending order</a:t>
            </a:r>
            <a:r>
              <a:rPr lang="en-NZ" dirty="0" smtClean="0"/>
              <a:t>; </a:t>
            </a:r>
          </a:p>
          <a:p>
            <a:pPr algn="just"/>
            <a:r>
              <a:rPr lang="en-NZ" dirty="0" smtClean="0"/>
              <a:t>exactly </a:t>
            </a:r>
            <a:r>
              <a:rPr lang="en-NZ" i="1" u="sng" dirty="0" smtClean="0">
                <a:solidFill>
                  <a:srgbClr val="FF0000"/>
                </a:solidFill>
              </a:rPr>
              <a:t>opposite</a:t>
            </a:r>
            <a:r>
              <a:rPr lang="en-NZ" dirty="0" smtClean="0"/>
              <a:t> of what we want to achieve.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69205"/>
              </p:ext>
            </p:extLst>
          </p:nvPr>
        </p:nvGraphicFramePr>
        <p:xfrm>
          <a:off x="6189901" y="2872964"/>
          <a:ext cx="4997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98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911431" y="3305675"/>
            <a:ext cx="4451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NZ" dirty="0" smtClean="0"/>
              <a:t>The </a:t>
            </a:r>
            <a:r>
              <a:rPr lang="en-NZ" i="1" u="sng" dirty="0" smtClean="0">
                <a:solidFill>
                  <a:srgbClr val="00B050"/>
                </a:solidFill>
              </a:rPr>
              <a:t>best case scenario </a:t>
            </a:r>
            <a:r>
              <a:rPr lang="en-NZ" dirty="0" smtClean="0"/>
              <a:t>for any sorting scheme </a:t>
            </a:r>
          </a:p>
          <a:p>
            <a:pPr algn="just"/>
            <a:r>
              <a:rPr lang="en-NZ" dirty="0" smtClean="0"/>
              <a:t>is when the list is already </a:t>
            </a:r>
            <a:r>
              <a:rPr lang="en-NZ" i="1" u="sng" dirty="0">
                <a:solidFill>
                  <a:srgbClr val="00B050"/>
                </a:solidFill>
              </a:rPr>
              <a:t>a</a:t>
            </a:r>
            <a:r>
              <a:rPr lang="en-NZ" i="1" u="sng" dirty="0" smtClean="0">
                <a:solidFill>
                  <a:srgbClr val="00B050"/>
                </a:solidFill>
              </a:rPr>
              <a:t>scending order</a:t>
            </a:r>
            <a:r>
              <a:rPr lang="en-NZ" dirty="0" smtClean="0"/>
              <a:t>; </a:t>
            </a:r>
          </a:p>
          <a:p>
            <a:pPr algn="just"/>
            <a:r>
              <a:rPr lang="en-NZ" dirty="0" smtClean="0"/>
              <a:t>exactly what we </a:t>
            </a:r>
            <a:r>
              <a:rPr lang="en-NZ" i="1" u="sng" dirty="0" smtClean="0">
                <a:solidFill>
                  <a:srgbClr val="00B050"/>
                </a:solidFill>
              </a:rPr>
              <a:t>want to achieve</a:t>
            </a:r>
            <a:r>
              <a:rPr lang="en-NZ" dirty="0" smtClean="0"/>
              <a:t>.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78823" y="4318810"/>
            <a:ext cx="1146918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9736" y="441058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searching</a:t>
            </a:r>
            <a:endParaRPr lang="en-US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707512" y="4410582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searching</a:t>
            </a:r>
            <a:endParaRPr lang="en-US" sz="2400" b="1" i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6358"/>
              </p:ext>
            </p:extLst>
          </p:nvPr>
        </p:nvGraphicFramePr>
        <p:xfrm>
          <a:off x="995149" y="4877956"/>
          <a:ext cx="4997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98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18" name="Down Arrow 17"/>
          <p:cNvSpPr/>
          <p:nvPr/>
        </p:nvSpPr>
        <p:spPr>
          <a:xfrm flipH="1">
            <a:off x="5499462" y="4410582"/>
            <a:ext cx="274783" cy="390691"/>
          </a:xfrm>
          <a:prstGeom prst="downArrow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6082" y="5316333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NZ" dirty="0" smtClean="0"/>
              <a:t>Searching for the </a:t>
            </a:r>
            <a:r>
              <a:rPr lang="en-NZ" i="1" u="sng" dirty="0" smtClean="0">
                <a:solidFill>
                  <a:srgbClr val="FF0000"/>
                </a:solidFill>
              </a:rPr>
              <a:t>last element </a:t>
            </a:r>
            <a:r>
              <a:rPr lang="en-NZ" dirty="0" smtClean="0"/>
              <a:t>in the dataset.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35847"/>
              </p:ext>
            </p:extLst>
          </p:nvPr>
        </p:nvGraphicFramePr>
        <p:xfrm>
          <a:off x="6189901" y="4872247"/>
          <a:ext cx="49979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998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713998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21" name="Down Arrow 20"/>
          <p:cNvSpPr/>
          <p:nvPr/>
        </p:nvSpPr>
        <p:spPr>
          <a:xfrm flipH="1">
            <a:off x="6408791" y="4464144"/>
            <a:ext cx="274783" cy="390691"/>
          </a:xfrm>
          <a:prstGeom prst="downArrow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991164" y="5298109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NZ" dirty="0" smtClean="0"/>
              <a:t>Searching for the </a:t>
            </a:r>
            <a:r>
              <a:rPr lang="en-NZ" i="1" u="sng" dirty="0" smtClean="0">
                <a:solidFill>
                  <a:srgbClr val="00B050"/>
                </a:solidFill>
              </a:rPr>
              <a:t>first element </a:t>
            </a:r>
            <a:r>
              <a:rPr lang="en-NZ" dirty="0" smtClean="0"/>
              <a:t>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60707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  <p:bldP spid="15" grpId="0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Measuring Algorithm performance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429" y="2050868"/>
            <a:ext cx="1133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The performance of an algorithm is expressed as a function of the length of the dataset, </a:t>
            </a:r>
            <a:r>
              <a:rPr lang="en-NZ" sz="2400" b="1" i="1" dirty="0" smtClean="0">
                <a:solidFill>
                  <a:srgbClr val="FF0000"/>
                </a:solidFill>
              </a:rPr>
              <a:t>n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429" y="2614578"/>
            <a:ext cx="966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We count the number of operations performed in order to achieve the task.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429" y="3178288"/>
            <a:ext cx="1167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We take the </a:t>
            </a:r>
            <a:r>
              <a:rPr lang="en-NZ" sz="2400" b="1" u="sng" dirty="0" smtClean="0">
                <a:solidFill>
                  <a:srgbClr val="002060"/>
                </a:solidFill>
              </a:rPr>
              <a:t>worst case scenario </a:t>
            </a:r>
            <a:r>
              <a:rPr lang="en-NZ" sz="2400" dirty="0" smtClean="0"/>
              <a:t>as the reference, i.e. </a:t>
            </a:r>
            <a:r>
              <a:rPr lang="en-NZ" sz="2400" b="1" i="1" dirty="0" smtClean="0">
                <a:solidFill>
                  <a:srgbClr val="FF0000"/>
                </a:solidFill>
              </a:rPr>
              <a:t>how many operations are needed</a:t>
            </a:r>
          </a:p>
          <a:p>
            <a:r>
              <a:rPr lang="en-NZ" sz="2400" b="1" i="1" dirty="0">
                <a:solidFill>
                  <a:srgbClr val="FF0000"/>
                </a:solidFill>
              </a:rPr>
              <a:t>t</a:t>
            </a:r>
            <a:r>
              <a:rPr lang="en-NZ" sz="2400" b="1" i="1" dirty="0" smtClean="0">
                <a:solidFill>
                  <a:srgbClr val="FF0000"/>
                </a:solidFill>
              </a:rPr>
              <a:t>o complete the task in its worst case.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3447" y="3984167"/>
            <a:ext cx="7574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00B0F0"/>
                </a:solidFill>
              </a:rPr>
              <a:t>Big O</a:t>
            </a:r>
            <a:r>
              <a:rPr lang="en-NZ" sz="9600" i="1" dirty="0" smtClean="0">
                <a:solidFill>
                  <a:srgbClr val="00B0F0"/>
                </a:solidFill>
              </a:rPr>
              <a:t> </a:t>
            </a:r>
            <a:r>
              <a:rPr lang="en-NZ" sz="9600" dirty="0" smtClean="0">
                <a:solidFill>
                  <a:srgbClr val="00B0F0"/>
                </a:solidFill>
              </a:rPr>
              <a:t>notation</a:t>
            </a:r>
            <a:endParaRPr lang="en-US" sz="96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7992" y="5501577"/>
            <a:ext cx="690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>
                <a:solidFill>
                  <a:srgbClr val="002060"/>
                </a:solidFill>
              </a:rPr>
              <a:t>t</a:t>
            </a:r>
            <a:r>
              <a:rPr lang="en-NZ" sz="4400" i="1" dirty="0" smtClean="0">
                <a:solidFill>
                  <a:srgbClr val="002060"/>
                </a:solidFill>
              </a:rPr>
              <a:t>ime complexity of an algorithm</a:t>
            </a:r>
            <a:endParaRPr lang="en-US" sz="4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3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(Brute force scheme)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0332" y="1972491"/>
            <a:ext cx="11731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Begin by checking every element of the dataset (list) from start to end until we find a match. 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9433"/>
              </p:ext>
            </p:extLst>
          </p:nvPr>
        </p:nvGraphicFramePr>
        <p:xfrm>
          <a:off x="2119084" y="268865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0709" y="316120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i="1" dirty="0" smtClean="0">
                <a:solidFill>
                  <a:srgbClr val="FF0000"/>
                </a:solidFill>
              </a:rPr>
              <a:t>x=6</a:t>
            </a:r>
            <a:endParaRPr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8967"/>
              </p:ext>
            </p:extLst>
          </p:nvPr>
        </p:nvGraphicFramePr>
        <p:xfrm>
          <a:off x="2119083" y="389919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6194" y="3515349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Compare element-wise until success!!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0800000">
            <a:off x="2399134" y="4370233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220686" y="3700015"/>
            <a:ext cx="627017" cy="7674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4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8297</TotalTime>
  <Words>1167</Words>
  <Application>Microsoft Office PowerPoint</Application>
  <PresentationFormat>Widescreen</PresentationFormat>
  <Paragraphs>369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 Math</vt:lpstr>
      <vt:lpstr>Courier New</vt:lpstr>
      <vt:lpstr>Gill Sans MT</vt:lpstr>
      <vt:lpstr>Wingdings 2</vt:lpstr>
      <vt:lpstr>Dividend</vt:lpstr>
      <vt:lpstr>Introduction to algorithms searching &amp; Sorting lists</vt:lpstr>
      <vt:lpstr>Minimum of a list - Helper function</vt:lpstr>
      <vt:lpstr>Minimum of a list - Helper function</vt:lpstr>
      <vt:lpstr>New topic: searching &amp; sorting</vt:lpstr>
      <vt:lpstr>Why do we need fast/efficient search/sort algorithms?</vt:lpstr>
      <vt:lpstr>Sorting is done once! But searching is …</vt:lpstr>
      <vt:lpstr>Algorithm performance</vt:lpstr>
      <vt:lpstr>Measuring Algorithm performance</vt:lpstr>
      <vt:lpstr>Linear search (Brute force scheme)</vt:lpstr>
      <vt:lpstr>Linear search (Brute force scheme)</vt:lpstr>
      <vt:lpstr>Linear search (Brute force scheme)</vt:lpstr>
      <vt:lpstr>Linear search (Brute force scheme)</vt:lpstr>
      <vt:lpstr>Linear search (Brute force scheme)</vt:lpstr>
      <vt:lpstr>Linear search (Brute force scheme)</vt:lpstr>
      <vt:lpstr>Linear search (Brute force scheme)</vt:lpstr>
      <vt:lpstr>Linear search (Brute force scheme)</vt:lpstr>
      <vt:lpstr>Binary search scheme – divide &amp; conquer</vt:lpstr>
      <vt:lpstr>Binary search scheme – divide &amp; conquer</vt:lpstr>
      <vt:lpstr>Binary search scheme – divide &amp; conquer</vt:lpstr>
      <vt:lpstr>PROGRAMMERS’ DREAM!!!</vt:lpstr>
      <vt:lpstr>PowerPoint Presentation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205</cp:revision>
  <cp:lastPrinted>2020-03-13T05:36:27Z</cp:lastPrinted>
  <dcterms:created xsi:type="dcterms:W3CDTF">2020-03-10T06:29:02Z</dcterms:created>
  <dcterms:modified xsi:type="dcterms:W3CDTF">2021-10-28T08:06:54Z</dcterms:modified>
</cp:coreProperties>
</file>