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61"/>
  </p:handout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2" r:id="rId22"/>
    <p:sldId id="341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/>
              <a:t>Introduction to algorithms</a:t>
            </a:r>
            <a:br>
              <a:rPr lang="en-NZ" dirty="0"/>
            </a:br>
            <a:r>
              <a:rPr lang="en-NZ" i="1" dirty="0"/>
              <a:t>Sorting algorithms for lists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239" y="1299752"/>
            <a:ext cx="10993546" cy="120471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>
                <a:solidFill>
                  <a:srgbClr val="FF0000"/>
                </a:solidFill>
              </a:rPr>
              <a:t>Lecture 6 </a:t>
            </a:r>
          </a:p>
          <a:p>
            <a:pPr algn="ctr"/>
            <a:r>
              <a:rPr lang="en-NZ" sz="2400" dirty="0">
                <a:solidFill>
                  <a:srgbClr val="FF0000"/>
                </a:solidFill>
              </a:rPr>
              <a:t>Thursday, 4 November 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Insertion sort: </a:t>
            </a:r>
            <a:r>
              <a:rPr lang="en-NZ" dirty="0">
                <a:solidFill>
                  <a:srgbClr val="FFC000"/>
                </a:solidFill>
              </a:rPr>
              <a:t>picture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25354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1337" y="253540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Left hand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981" y="472561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Right hand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8274" y="471255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5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Insertion sort: </a:t>
            </a:r>
            <a:r>
              <a:rPr lang="en-NZ" dirty="0">
                <a:solidFill>
                  <a:srgbClr val="FFC000"/>
                </a:solidFill>
              </a:rPr>
              <a:t>picture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25354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1337" y="253540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Left hand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981" y="472561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Right hand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8274" y="471255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689569" y="2535407"/>
            <a:ext cx="483326" cy="36933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60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Insertion sort: </a:t>
            </a:r>
            <a:r>
              <a:rPr lang="en-NZ" dirty="0">
                <a:solidFill>
                  <a:srgbClr val="FFC000"/>
                </a:solidFill>
              </a:rPr>
              <a:t>picture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25354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1337" y="253540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Left hand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981" y="472561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Right hand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8274" y="471255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6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Insertion sort: </a:t>
            </a:r>
            <a:r>
              <a:rPr lang="en-NZ" dirty="0">
                <a:solidFill>
                  <a:srgbClr val="FFC000"/>
                </a:solidFill>
              </a:rPr>
              <a:t>picture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25354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1337" y="253540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Left hand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981" y="472561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Right hand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8274" y="471255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852170" y="2535407"/>
            <a:ext cx="483326" cy="36933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Insertion sort: </a:t>
            </a:r>
            <a:r>
              <a:rPr lang="en-NZ" dirty="0">
                <a:solidFill>
                  <a:srgbClr val="FFC000"/>
                </a:solidFill>
              </a:rPr>
              <a:t>picture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25354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1337" y="253540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Left hand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981" y="472561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Right hand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8274" y="471255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693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Insertion sort: </a:t>
            </a:r>
            <a:r>
              <a:rPr lang="en-NZ" dirty="0">
                <a:solidFill>
                  <a:srgbClr val="FFC000"/>
                </a:solidFill>
              </a:rPr>
              <a:t>picture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25354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1337" y="253540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Left hand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981" y="472561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Right hand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8274" y="471255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7027830" y="2535407"/>
            <a:ext cx="483326" cy="36933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0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Insertion sort: </a:t>
            </a:r>
            <a:r>
              <a:rPr lang="en-NZ" dirty="0">
                <a:solidFill>
                  <a:srgbClr val="FFC000"/>
                </a:solidFill>
              </a:rPr>
              <a:t>picture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25354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1337" y="253540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Left hand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981" y="472561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Right hand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8274" y="471255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47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Insertion sort: </a:t>
            </a:r>
            <a:r>
              <a:rPr lang="en-NZ" dirty="0">
                <a:solidFill>
                  <a:srgbClr val="FFC000"/>
                </a:solidFill>
              </a:rPr>
              <a:t>picture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25354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1337" y="253540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Left hand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981" y="472561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Right hand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8274" y="471255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8190423" y="2535407"/>
            <a:ext cx="483326" cy="36933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64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Insertion sort: </a:t>
            </a:r>
            <a:r>
              <a:rPr lang="en-NZ" dirty="0">
                <a:solidFill>
                  <a:srgbClr val="FFC000"/>
                </a:solidFill>
              </a:rPr>
              <a:t>picture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25354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1337" y="253540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Left hand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981" y="472561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Right hand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8274" y="471255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384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Insertion sort: </a:t>
            </a:r>
            <a:r>
              <a:rPr lang="en-NZ" dirty="0">
                <a:solidFill>
                  <a:srgbClr val="FFC000"/>
                </a:solidFill>
              </a:rPr>
              <a:t>picture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25354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1337" y="253540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Left hand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981" y="472561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Right hand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8274" y="471255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9339963" y="2535407"/>
            <a:ext cx="483326" cy="36933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4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Recap of last lecture</a:t>
            </a:r>
            <a:endParaRPr lang="en-US" i="1" dirty="0">
              <a:solidFill>
                <a:srgbClr val="FFC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317326" y="2295490"/>
            <a:ext cx="0" cy="14404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1192" y="2717074"/>
            <a:ext cx="5514808" cy="26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3625" y="2347742"/>
            <a:ext cx="18414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dirty="0">
                <a:solidFill>
                  <a:srgbClr val="FF0000"/>
                </a:solidFill>
              </a:rPr>
              <a:t>Search algorithm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7634" y="2834635"/>
            <a:ext cx="13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/>
              <a:t>Linear Search</a:t>
            </a:r>
            <a:endParaRPr lang="en-US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691989" y="3260871"/>
            <a:ext cx="1384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i="1" dirty="0"/>
              <a:t>Binary Search</a:t>
            </a:r>
            <a:endParaRPr lang="en-US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2390269" y="2122995"/>
            <a:ext cx="997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600" i="1" dirty="0"/>
              <a:t>worst-case</a:t>
            </a:r>
          </a:p>
          <a:p>
            <a:pPr algn="ctr"/>
            <a:r>
              <a:rPr lang="en-NZ" sz="1600" i="1" dirty="0"/>
              <a:t>complexity</a:t>
            </a:r>
            <a:endParaRPr lang="en-US" sz="16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842979" y="2122994"/>
            <a:ext cx="997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600" i="1" dirty="0"/>
              <a:t>best-case</a:t>
            </a:r>
          </a:p>
          <a:p>
            <a:pPr algn="ctr"/>
            <a:r>
              <a:rPr lang="en-NZ" sz="1600" i="1" dirty="0"/>
              <a:t>complexity</a:t>
            </a:r>
            <a:endParaRPr lang="en-US" sz="16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98023" y="2158425"/>
            <a:ext cx="1000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600" i="1" dirty="0"/>
              <a:t>requires</a:t>
            </a:r>
          </a:p>
          <a:p>
            <a:pPr algn="ctr"/>
            <a:r>
              <a:rPr lang="en-NZ" sz="1600" i="1" dirty="0"/>
              <a:t>sorted list?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05845" y="2816216"/>
                <a:ext cx="7662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845" y="2816216"/>
                <a:ext cx="766235" cy="369332"/>
              </a:xfrm>
              <a:prstGeom prst="rect">
                <a:avLst/>
              </a:prstGeom>
              <a:blipFill>
                <a:blip r:embed="rId2"/>
                <a:stretch>
                  <a:fillRect l="-7937" r="-1269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55664" y="3260871"/>
                <a:ext cx="1216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NZ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NZ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NZ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664" y="3260871"/>
                <a:ext cx="1216680" cy="369332"/>
              </a:xfrm>
              <a:prstGeom prst="rect">
                <a:avLst/>
              </a:prstGeom>
              <a:blipFill>
                <a:blip r:embed="rId3"/>
                <a:stretch>
                  <a:fillRect l="-5025" r="-8040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010807" y="2820487"/>
                <a:ext cx="7518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07" y="2820487"/>
                <a:ext cx="751809" cy="369332"/>
              </a:xfrm>
              <a:prstGeom prst="rect">
                <a:avLst/>
              </a:prstGeom>
              <a:blipFill>
                <a:blip r:embed="rId4"/>
                <a:stretch>
                  <a:fillRect l="-8943" r="-13008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94407" y="3298277"/>
                <a:ext cx="7518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407" y="3298277"/>
                <a:ext cx="751809" cy="369332"/>
              </a:xfrm>
              <a:prstGeom prst="rect">
                <a:avLst/>
              </a:prstGeom>
              <a:blipFill>
                <a:blip r:embed="rId5"/>
                <a:stretch>
                  <a:fillRect l="-8065" r="-12903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67584" y="2831067"/>
                <a:ext cx="461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𝒏𝒐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84" y="2831067"/>
                <a:ext cx="461665" cy="369332"/>
              </a:xfrm>
              <a:prstGeom prst="rect">
                <a:avLst/>
              </a:prstGeom>
              <a:blipFill>
                <a:blip r:embed="rId6"/>
                <a:stretch>
                  <a:fillRect l="-8000" r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02661" y="3260871"/>
                <a:ext cx="5915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𝒚𝒆𝒔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661" y="3260871"/>
                <a:ext cx="591509" cy="369332"/>
              </a:xfrm>
              <a:prstGeom prst="rect">
                <a:avLst/>
              </a:prstGeom>
              <a:blipFill>
                <a:blip r:embed="rId7"/>
                <a:stretch>
                  <a:fillRect l="-12371" r="-10309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48" y="3486510"/>
            <a:ext cx="6035348" cy="3220569"/>
          </a:xfrm>
          <a:prstGeom prst="rect">
            <a:avLst/>
          </a:prstGeom>
          <a:ln w="76200">
            <a:solidFill>
              <a:srgbClr val="FF3300"/>
            </a:solidFill>
          </a:ln>
        </p:spPr>
      </p:pic>
      <p:sp>
        <p:nvSpPr>
          <p:cNvPr id="30" name="Rounded Rectangle 29"/>
          <p:cNvSpPr/>
          <p:nvPr/>
        </p:nvSpPr>
        <p:spPr>
          <a:xfrm>
            <a:off x="707634" y="3260871"/>
            <a:ext cx="5288217" cy="406738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66198"/>
              </p:ext>
            </p:extLst>
          </p:nvPr>
        </p:nvGraphicFramePr>
        <p:xfrm>
          <a:off x="581192" y="4130091"/>
          <a:ext cx="54137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398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773398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773398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773398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773398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773398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773398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32" name="Down Arrow 31"/>
          <p:cNvSpPr/>
          <p:nvPr/>
        </p:nvSpPr>
        <p:spPr>
          <a:xfrm>
            <a:off x="2940265" y="4624691"/>
            <a:ext cx="695639" cy="114323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sort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064007"/>
              </p:ext>
            </p:extLst>
          </p:nvPr>
        </p:nvGraphicFramePr>
        <p:xfrm>
          <a:off x="581192" y="5887822"/>
          <a:ext cx="54137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398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773398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773398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773398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773398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773398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773398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531180" y="5518490"/>
            <a:ext cx="98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Sorted</a:t>
            </a:r>
            <a:r>
              <a:rPr lang="en-NZ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5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Insertion sort: </a:t>
            </a:r>
            <a:r>
              <a:rPr lang="en-NZ" dirty="0">
                <a:solidFill>
                  <a:srgbClr val="FFC000"/>
                </a:solidFill>
              </a:rPr>
              <a:t>picture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25354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1337" y="253540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Left hand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981" y="472561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Right hand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8274" y="471255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840477" y="5107575"/>
            <a:ext cx="35570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dirty="0">
                <a:solidFill>
                  <a:srgbClr val="7030A0"/>
                </a:solidFill>
              </a:rPr>
              <a:t>Sorted!!</a:t>
            </a:r>
            <a:endParaRPr lang="en-US" sz="8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4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Insertion sort: </a:t>
            </a:r>
            <a:r>
              <a:rPr lang="en-NZ" dirty="0">
                <a:solidFill>
                  <a:srgbClr val="FFC000"/>
                </a:solidFill>
              </a:rPr>
              <a:t>think about time complexity (worst-case)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20063" y="2090053"/>
            <a:ext cx="679884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5400" b="1" u="sng" dirty="0"/>
              <a:t>For a list of length </a:t>
            </a:r>
            <a:r>
              <a:rPr lang="en-NZ" sz="5400" b="1" i="1" u="sng" dirty="0">
                <a:solidFill>
                  <a:srgbClr val="FF0000"/>
                </a:solidFill>
              </a:rPr>
              <a:t>n:</a:t>
            </a:r>
          </a:p>
          <a:p>
            <a:r>
              <a:rPr lang="en-NZ" sz="5400" i="1" dirty="0">
                <a:solidFill>
                  <a:srgbClr val="00B0F0"/>
                </a:solidFill>
              </a:rPr>
              <a:t>Count</a:t>
            </a:r>
            <a:r>
              <a:rPr lang="en-NZ" sz="5400" i="1" dirty="0"/>
              <a:t> the number of </a:t>
            </a:r>
          </a:p>
          <a:p>
            <a:r>
              <a:rPr lang="en-NZ" sz="5400" i="1" dirty="0">
                <a:solidFill>
                  <a:srgbClr val="00B050"/>
                </a:solidFill>
              </a:rPr>
              <a:t>comparisons</a:t>
            </a:r>
            <a:r>
              <a:rPr lang="en-NZ" sz="5400" i="1" dirty="0"/>
              <a:t> required</a:t>
            </a:r>
          </a:p>
          <a:p>
            <a:r>
              <a:rPr lang="en-NZ" sz="5400" i="1" dirty="0"/>
              <a:t>for each </a:t>
            </a:r>
            <a:r>
              <a:rPr lang="en-NZ" sz="5400" i="1" dirty="0">
                <a:solidFill>
                  <a:srgbClr val="7030A0"/>
                </a:solidFill>
              </a:rPr>
              <a:t>insertion</a:t>
            </a:r>
            <a:r>
              <a:rPr lang="en-NZ" sz="5400" i="1" dirty="0"/>
              <a:t> and </a:t>
            </a:r>
          </a:p>
          <a:p>
            <a:r>
              <a:rPr lang="en-NZ" sz="5400" i="1" dirty="0">
                <a:solidFill>
                  <a:srgbClr val="FF3300"/>
                </a:solidFill>
              </a:rPr>
              <a:t>add</a:t>
            </a:r>
            <a:r>
              <a:rPr lang="en-NZ" sz="5400" i="1" dirty="0"/>
              <a:t> them all up.</a:t>
            </a:r>
            <a:endParaRPr lang="en-US" sz="5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86625" y="2090053"/>
                <a:ext cx="7408154" cy="4346575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endParaRPr lang="en-NZ" sz="4000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NZ" sz="4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4000" b="0" i="1" smtClean="0">
                          <a:latin typeface="Cambria Math" panose="02040503050406030204" pitchFamily="18" charset="0"/>
                        </a:rPr>
                        <m:t>0+1+2+…+</m:t>
                      </m:r>
                      <m:d>
                        <m:dPr>
                          <m:ctrlPr>
                            <a:rPr lang="en-NZ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sz="4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NZ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NZ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NZ" sz="4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NZ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NZ" sz="4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NZ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NZ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4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NZ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NZ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NZ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Z" sz="4000" b="0" i="1" dirty="0"/>
              </a:p>
              <a:p>
                <a:pPr algn="ctr"/>
                <a:endParaRPr lang="en-NZ" sz="4000" b="0" i="1" dirty="0"/>
              </a:p>
              <a:p>
                <a:pPr algn="ctr"/>
                <a:endParaRPr lang="en-US" sz="4000" i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625" y="2090053"/>
                <a:ext cx="7408154" cy="4346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95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Insertion sort: </a:t>
            </a:r>
            <a:r>
              <a:rPr lang="en-NZ" dirty="0">
                <a:solidFill>
                  <a:srgbClr val="FFC000"/>
                </a:solidFill>
              </a:rPr>
              <a:t>summary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199" y="1894109"/>
            <a:ext cx="1144031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dirty="0">
                <a:solidFill>
                  <a:srgbClr val="7030A0"/>
                </a:solidFill>
              </a:rPr>
              <a:t>Insertion Sort </a:t>
            </a:r>
            <a:r>
              <a:rPr lang="en-NZ" sz="6000" dirty="0"/>
              <a:t>has two components:</a:t>
            </a:r>
          </a:p>
          <a:p>
            <a:r>
              <a:rPr lang="en-NZ" sz="6000" dirty="0">
                <a:solidFill>
                  <a:srgbClr val="FFC000"/>
                </a:solidFill>
              </a:rPr>
              <a:t>Make Comparisons</a:t>
            </a:r>
          </a:p>
          <a:p>
            <a:r>
              <a:rPr lang="en-NZ" sz="6000" dirty="0">
                <a:solidFill>
                  <a:srgbClr val="00B050"/>
                </a:solidFill>
              </a:rPr>
              <a:t>Then</a:t>
            </a:r>
          </a:p>
          <a:p>
            <a:r>
              <a:rPr lang="en-NZ" sz="6000" dirty="0">
                <a:solidFill>
                  <a:srgbClr val="00B0F0"/>
                </a:solidFill>
              </a:rPr>
              <a:t>Insert element in the </a:t>
            </a:r>
            <a:r>
              <a:rPr lang="en-NZ" sz="6000" b="1" i="1" dirty="0">
                <a:solidFill>
                  <a:srgbClr val="FF0000"/>
                </a:solidFill>
              </a:rPr>
              <a:t>right position</a:t>
            </a:r>
            <a:endParaRPr lang="en-US" sz="6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6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Merge-sort: </a:t>
            </a:r>
            <a:r>
              <a:rPr lang="en-NZ" dirty="0">
                <a:solidFill>
                  <a:srgbClr val="FFC000"/>
                </a:solidFill>
              </a:rPr>
              <a:t>idea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419" y="2069618"/>
            <a:ext cx="35060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>
                <a:solidFill>
                  <a:srgbClr val="92D050"/>
                </a:solidFill>
              </a:rPr>
              <a:t>DIVIDE</a:t>
            </a:r>
            <a:endParaRPr lang="en-US" sz="8000" b="1" i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9452" y="3393057"/>
            <a:ext cx="2828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>
                <a:solidFill>
                  <a:srgbClr val="7030A0"/>
                </a:solidFill>
              </a:rPr>
              <a:t>SORT</a:t>
            </a:r>
            <a:endParaRPr lang="en-US" sz="8000" b="1" i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1806" y="4985129"/>
            <a:ext cx="3921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>
                <a:solidFill>
                  <a:srgbClr val="FF3300"/>
                </a:solidFill>
              </a:rPr>
              <a:t>MERGE</a:t>
            </a:r>
            <a:endParaRPr lang="en-US" sz="8000" b="1" i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Merge-sort: </a:t>
            </a:r>
            <a:r>
              <a:rPr lang="en-NZ" dirty="0">
                <a:solidFill>
                  <a:srgbClr val="FFC000"/>
                </a:solidFill>
              </a:rPr>
              <a:t>idea</a:t>
            </a:r>
            <a:endParaRPr lang="en-US" dirty="0">
              <a:solidFill>
                <a:srgbClr val="FFC000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242859" y="2518090"/>
            <a:ext cx="4267200" cy="381000"/>
            <a:chOff x="0" y="0"/>
            <a:chExt cx="2688" cy="24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336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 dirty="0">
                  <a:latin typeface="Courier New" pitchFamily="49" charset="0"/>
                  <a:ea typeface="PMingLiU" pitchFamily="18" charset="-120"/>
                </a:rPr>
                <a:t>4</a:t>
              </a:r>
              <a:endParaRPr lang="en-US" altLang="en-US" sz="2400" b="1" dirty="0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36" y="0"/>
              <a:ext cx="336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>
                  <a:latin typeface="Courier New" pitchFamily="49" charset="0"/>
                  <a:ea typeface="PMingLiU" pitchFamily="18" charset="-120"/>
                </a:rPr>
                <a:t>1</a:t>
              </a:r>
              <a:endParaRPr lang="en-US" altLang="en-US" sz="2400" b="1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72" y="0"/>
              <a:ext cx="336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 dirty="0">
                  <a:latin typeface="Courier New" pitchFamily="49" charset="0"/>
                  <a:ea typeface="PMingLiU" pitchFamily="18" charset="-120"/>
                </a:rPr>
                <a:t>6</a:t>
              </a:r>
              <a:endParaRPr lang="en-US" altLang="en-US" sz="2400" b="1" dirty="0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008" y="0"/>
              <a:ext cx="336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>
                  <a:latin typeface="Courier New" pitchFamily="49" charset="0"/>
                  <a:ea typeface="PMingLiU" pitchFamily="18" charset="-120"/>
                </a:rPr>
                <a:t>7</a:t>
              </a:r>
              <a:endParaRPr lang="en-US" altLang="en-US" sz="2400" b="1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344" y="0"/>
              <a:ext cx="3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>
                  <a:latin typeface="Courier New" pitchFamily="49" charset="0"/>
                  <a:ea typeface="PMingLiU" pitchFamily="18" charset="-120"/>
                </a:rPr>
                <a:t>3</a:t>
              </a:r>
              <a:endParaRPr lang="en-US" altLang="en-US" sz="2400" b="1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680" y="0"/>
              <a:ext cx="3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 dirty="0">
                  <a:latin typeface="Courier New" pitchFamily="49" charset="0"/>
                  <a:ea typeface="PMingLiU" pitchFamily="18" charset="-120"/>
                </a:rPr>
                <a:t>8</a:t>
              </a:r>
              <a:endParaRPr lang="en-US" altLang="en-US" sz="2400" b="1" dirty="0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016" y="0"/>
              <a:ext cx="3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>
                  <a:latin typeface="Courier New" pitchFamily="49" charset="0"/>
                  <a:ea typeface="PMingLiU" pitchFamily="18" charset="-120"/>
                </a:rPr>
                <a:t>2</a:t>
              </a:r>
              <a:endParaRPr lang="en-US" altLang="en-US" sz="2400" b="1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352" y="0"/>
              <a:ext cx="3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>
                  <a:latin typeface="Courier New" pitchFamily="49" charset="0"/>
                  <a:ea typeface="PMingLiU" pitchFamily="18" charset="-120"/>
                </a:rPr>
                <a:t>5</a:t>
              </a:r>
              <a:endParaRPr lang="en-US" altLang="en-US" sz="2400" b="1">
                <a:latin typeface="Courier New" pitchFamily="49" charset="0"/>
                <a:ea typeface="PMingLiU" pitchFamily="18" charset="-120"/>
              </a:endParaRP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2899959" y="3295375"/>
            <a:ext cx="4876800" cy="381000"/>
            <a:chOff x="0" y="14"/>
            <a:chExt cx="3072" cy="24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14"/>
              <a:ext cx="336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 dirty="0">
                  <a:latin typeface="Courier New" pitchFamily="49" charset="0"/>
                  <a:ea typeface="PMingLiU" pitchFamily="18" charset="-120"/>
                </a:rPr>
                <a:t>4</a:t>
              </a:r>
              <a:endParaRPr lang="en-US" altLang="en-US" sz="2400" b="1" dirty="0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36" y="14"/>
              <a:ext cx="336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>
                  <a:latin typeface="Courier New" pitchFamily="49" charset="0"/>
                  <a:ea typeface="PMingLiU" pitchFamily="18" charset="-120"/>
                </a:rPr>
                <a:t>1</a:t>
              </a:r>
              <a:endParaRPr lang="en-US" altLang="en-US" sz="2400" b="1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72" y="14"/>
              <a:ext cx="336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>
                  <a:latin typeface="Courier New" pitchFamily="49" charset="0"/>
                  <a:ea typeface="PMingLiU" pitchFamily="18" charset="-120"/>
                </a:rPr>
                <a:t>6</a:t>
              </a:r>
              <a:endParaRPr lang="en-US" altLang="en-US" sz="2400" b="1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008" y="14"/>
              <a:ext cx="336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>
                  <a:latin typeface="Courier New" pitchFamily="49" charset="0"/>
                  <a:ea typeface="PMingLiU" pitchFamily="18" charset="-120"/>
                </a:rPr>
                <a:t>7</a:t>
              </a:r>
              <a:endParaRPr lang="en-US" altLang="en-US" sz="2400" b="1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728" y="14"/>
              <a:ext cx="3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>
                  <a:latin typeface="Courier New" pitchFamily="49" charset="0"/>
                  <a:ea typeface="PMingLiU" pitchFamily="18" charset="-120"/>
                </a:rPr>
                <a:t>3</a:t>
              </a:r>
              <a:endParaRPr lang="en-US" altLang="en-US" sz="2400" b="1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064" y="14"/>
              <a:ext cx="3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>
                  <a:latin typeface="Courier New" pitchFamily="49" charset="0"/>
                  <a:ea typeface="PMingLiU" pitchFamily="18" charset="-120"/>
                </a:rPr>
                <a:t>8</a:t>
              </a:r>
              <a:endParaRPr lang="en-US" altLang="en-US" sz="2400" b="1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400" y="14"/>
              <a:ext cx="3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>
                  <a:latin typeface="Courier New" pitchFamily="49" charset="0"/>
                  <a:ea typeface="PMingLiU" pitchFamily="18" charset="-120"/>
                </a:rPr>
                <a:t>2</a:t>
              </a:r>
              <a:endParaRPr lang="en-US" altLang="en-US" sz="2400" b="1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736" y="14"/>
              <a:ext cx="3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>
                  <a:latin typeface="Courier New" pitchFamily="49" charset="0"/>
                  <a:ea typeface="PMingLiU" pitchFamily="18" charset="-120"/>
                </a:rPr>
                <a:t>5</a:t>
              </a:r>
              <a:endParaRPr lang="en-US" altLang="en-US" sz="2400" b="1">
                <a:latin typeface="Courier New" pitchFamily="49" charset="0"/>
                <a:ea typeface="PMingLiU" pitchFamily="18" charset="-120"/>
              </a:endParaRPr>
            </a:p>
          </p:txBody>
        </p:sp>
      </p:grp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2899959" y="4250194"/>
            <a:ext cx="4876800" cy="381000"/>
            <a:chOff x="0" y="38"/>
            <a:chExt cx="3072" cy="240"/>
          </a:xfrm>
        </p:grpSpPr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0" y="38"/>
              <a:ext cx="336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>
                  <a:latin typeface="Courier New" pitchFamily="49" charset="0"/>
                  <a:ea typeface="PMingLiU" pitchFamily="18" charset="-120"/>
                </a:rPr>
                <a:t>1</a:t>
              </a:r>
              <a:endParaRPr lang="en-US" altLang="en-US" sz="2400" b="1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36" y="38"/>
              <a:ext cx="336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US" altLang="en-US" sz="2400" b="1">
                  <a:latin typeface="Courier New" pitchFamily="49" charset="0"/>
                  <a:ea typeface="PMingLiU" pitchFamily="18" charset="-120"/>
                </a:rPr>
                <a:t>4</a:t>
              </a: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672" y="38"/>
              <a:ext cx="336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>
                  <a:latin typeface="Courier New" pitchFamily="49" charset="0"/>
                  <a:ea typeface="PMingLiU" pitchFamily="18" charset="-120"/>
                </a:rPr>
                <a:t>6</a:t>
              </a:r>
              <a:endParaRPr lang="en-US" altLang="en-US" sz="2400" b="1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008" y="38"/>
              <a:ext cx="336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>
                  <a:latin typeface="Courier New" pitchFamily="49" charset="0"/>
                  <a:ea typeface="PMingLiU" pitchFamily="18" charset="-120"/>
                </a:rPr>
                <a:t>7</a:t>
              </a:r>
              <a:endParaRPr lang="en-US" altLang="en-US" sz="2400" b="1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728" y="38"/>
              <a:ext cx="3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>
                  <a:latin typeface="Courier New" pitchFamily="49" charset="0"/>
                  <a:ea typeface="PMingLiU" pitchFamily="18" charset="-120"/>
                </a:rPr>
                <a:t>2</a:t>
              </a:r>
              <a:endParaRPr lang="en-US" altLang="en-US" sz="2400" b="1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064" y="38"/>
              <a:ext cx="3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US" altLang="en-US" sz="2400" b="1">
                  <a:latin typeface="Courier New" pitchFamily="49" charset="0"/>
                  <a:ea typeface="PMingLiU" pitchFamily="18" charset="-120"/>
                </a:rPr>
                <a:t>3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400" y="38"/>
              <a:ext cx="3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>
                  <a:latin typeface="Courier New" pitchFamily="49" charset="0"/>
                  <a:ea typeface="PMingLiU" pitchFamily="18" charset="-120"/>
                </a:rPr>
                <a:t>5</a:t>
              </a:r>
              <a:endParaRPr lang="en-US" altLang="en-US" sz="2400" b="1">
                <a:latin typeface="Courier New" pitchFamily="49" charset="0"/>
                <a:ea typeface="PMingLiU" pitchFamily="18" charset="-12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736" y="38"/>
              <a:ext cx="3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GB" altLang="en-US" sz="2400" b="1">
                  <a:latin typeface="Courier New" pitchFamily="49" charset="0"/>
                  <a:ea typeface="PMingLiU" pitchFamily="18" charset="-120"/>
                </a:rPr>
                <a:t>8</a:t>
              </a:r>
              <a:endParaRPr lang="en-US" altLang="en-US" sz="2400" b="1">
                <a:latin typeface="Courier New" pitchFamily="49" charset="0"/>
                <a:ea typeface="PMingLiU" pitchFamily="18" charset="-120"/>
              </a:endParaRPr>
            </a:p>
          </p:txBody>
        </p:sp>
      </p:grp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3242859" y="5253760"/>
            <a:ext cx="4267200" cy="381000"/>
            <a:chOff x="0" y="62"/>
            <a:chExt cx="2688" cy="240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0" y="62"/>
              <a:ext cx="336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US" altLang="en-US" sz="2400" b="1">
                  <a:latin typeface="Courier New" pitchFamily="49" charset="0"/>
                  <a:ea typeface="PMingLiU" pitchFamily="18" charset="-120"/>
                </a:rPr>
                <a:t>1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36" y="62"/>
              <a:ext cx="3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US" altLang="en-US" sz="2400" b="1">
                  <a:latin typeface="Courier New" pitchFamily="49" charset="0"/>
                  <a:ea typeface="PMingLiU" pitchFamily="18" charset="-120"/>
                </a:rPr>
                <a:t>2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672" y="62"/>
              <a:ext cx="3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US" altLang="en-US" sz="2400" b="1">
                  <a:latin typeface="Courier New" pitchFamily="49" charset="0"/>
                  <a:ea typeface="PMingLiU" pitchFamily="18" charset="-120"/>
                </a:rPr>
                <a:t>3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008" y="62"/>
              <a:ext cx="336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US" altLang="en-US" sz="2400" b="1">
                  <a:latin typeface="Courier New" pitchFamily="49" charset="0"/>
                  <a:ea typeface="PMingLiU" pitchFamily="18" charset="-120"/>
                </a:rPr>
                <a:t>4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344" y="62"/>
              <a:ext cx="3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US" altLang="en-US" sz="2400" b="1">
                  <a:latin typeface="Courier New" pitchFamily="49" charset="0"/>
                  <a:ea typeface="PMingLiU" pitchFamily="18" charset="-120"/>
                </a:rPr>
                <a:t>5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680" y="62"/>
              <a:ext cx="336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US" altLang="en-US" sz="2400" b="1">
                  <a:latin typeface="Courier New" pitchFamily="49" charset="0"/>
                  <a:ea typeface="PMingLiU" pitchFamily="18" charset="-120"/>
                </a:rPr>
                <a:t>6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016" y="62"/>
              <a:ext cx="336" cy="24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US" altLang="en-US" sz="2400" b="1">
                  <a:latin typeface="Courier New" pitchFamily="49" charset="0"/>
                  <a:ea typeface="PMingLiU" pitchFamily="18" charset="-120"/>
                </a:rPr>
                <a:t>7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352" y="62"/>
              <a:ext cx="336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Ø"/>
                <a:defRPr sz="32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•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 typeface="Arial" pitchFamily="34" charset="0"/>
                <a:buNone/>
              </a:pPr>
              <a:r>
                <a:rPr lang="en-US" altLang="en-US" sz="2400" b="1">
                  <a:latin typeface="Courier New" pitchFamily="49" charset="0"/>
                  <a:ea typeface="PMingLiU" pitchFamily="18" charset="-120"/>
                </a:rPr>
                <a:t>8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9590320" y="3131932"/>
            <a:ext cx="184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i="1" dirty="0">
                <a:solidFill>
                  <a:srgbClr val="92D050"/>
                </a:solidFill>
              </a:rPr>
              <a:t>DIVIDE</a:t>
            </a:r>
            <a:endParaRPr lang="en-US" sz="4000" b="1" i="1" dirty="0">
              <a:solidFill>
                <a:srgbClr val="92D05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760077" y="4086751"/>
            <a:ext cx="150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i="1" dirty="0">
                <a:solidFill>
                  <a:srgbClr val="7030A0"/>
                </a:solidFill>
              </a:rPr>
              <a:t>SORT</a:t>
            </a:r>
            <a:endParaRPr lang="en-US" sz="4000" b="1" i="1" dirty="0">
              <a:solidFill>
                <a:srgbClr val="7030A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523793" y="5090317"/>
            <a:ext cx="1981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i="1" dirty="0">
                <a:solidFill>
                  <a:srgbClr val="FF3300"/>
                </a:solidFill>
              </a:rPr>
              <a:t>MERGE</a:t>
            </a:r>
            <a:endParaRPr lang="en-US" sz="4000" b="1" i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2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Merge-sort: </a:t>
            </a:r>
            <a:r>
              <a:rPr lang="en-NZ" dirty="0">
                <a:solidFill>
                  <a:srgbClr val="FFC000"/>
                </a:solidFill>
              </a:rPr>
              <a:t>idea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419" y="2069618"/>
            <a:ext cx="35060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>
                <a:solidFill>
                  <a:srgbClr val="92D050"/>
                </a:solidFill>
              </a:rPr>
              <a:t>DIVIDE</a:t>
            </a:r>
            <a:endParaRPr lang="en-US" sz="8000" b="1" i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9452" y="3393057"/>
            <a:ext cx="2828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>
                <a:solidFill>
                  <a:srgbClr val="7030A0"/>
                </a:solidFill>
              </a:rPr>
              <a:t>SORT</a:t>
            </a:r>
            <a:endParaRPr lang="en-US" sz="8000" b="1" i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1806" y="4985129"/>
            <a:ext cx="3921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>
                <a:solidFill>
                  <a:srgbClr val="FF3300"/>
                </a:solidFill>
              </a:rPr>
              <a:t>MERGE</a:t>
            </a:r>
            <a:endParaRPr lang="en-US" sz="8000" b="1" i="1" dirty="0">
              <a:solidFill>
                <a:srgbClr val="FF3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8047" y="3500778"/>
            <a:ext cx="43095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600" b="1" i="1" dirty="0"/>
              <a:t>recursively!</a:t>
            </a:r>
            <a:endParaRPr 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2982685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Merging </a:t>
            </a:r>
            <a:r>
              <a:rPr lang="en-NZ" i="1" dirty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Merging </a:t>
            </a:r>
            <a:r>
              <a:rPr lang="en-NZ" i="1" dirty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01337" y="2387358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41045" y="2396065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058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Merging </a:t>
            </a:r>
            <a:r>
              <a:rPr lang="en-NZ" i="1" dirty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01337" y="2387358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41045" y="2396065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5155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Merging </a:t>
            </a:r>
            <a:r>
              <a:rPr lang="en-NZ" i="1" dirty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98618" y="2387358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141045" y="2396065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97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sorting algorithms (comparison sort)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28639"/>
              </p:ext>
            </p:extLst>
          </p:nvPr>
        </p:nvGraphicFramePr>
        <p:xfrm>
          <a:off x="5116294" y="2600720"/>
          <a:ext cx="4362994" cy="289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806">
                  <a:extLst>
                    <a:ext uri="{9D8B030D-6E8A-4147-A177-3AD203B41FA5}">
                      <a16:colId xmlns:a16="http://schemas.microsoft.com/office/drawing/2014/main" val="3970413796"/>
                    </a:ext>
                  </a:extLst>
                </a:gridCol>
                <a:gridCol w="2325188">
                  <a:extLst>
                    <a:ext uri="{9D8B030D-6E8A-4147-A177-3AD203B41FA5}">
                      <a16:colId xmlns:a16="http://schemas.microsoft.com/office/drawing/2014/main" val="1889988488"/>
                    </a:ext>
                  </a:extLst>
                </a:gridCol>
              </a:tblGrid>
              <a:tr h="625806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F0"/>
                          </a:solidFill>
                        </a:rPr>
                        <a:t>Sorting</a:t>
                      </a:r>
                      <a:r>
                        <a:rPr lang="en-NZ" baseline="0" dirty="0">
                          <a:solidFill>
                            <a:srgbClr val="00B0F0"/>
                          </a:solidFill>
                        </a:rPr>
                        <a:t> Scheme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C00000"/>
                          </a:solidFill>
                        </a:rPr>
                        <a:t>Time Complexity</a:t>
                      </a:r>
                    </a:p>
                    <a:p>
                      <a:pPr algn="ctr"/>
                      <a:r>
                        <a:rPr lang="en-NZ" baseline="0" dirty="0">
                          <a:solidFill>
                            <a:srgbClr val="C00000"/>
                          </a:solidFill>
                        </a:rPr>
                        <a:t>(worst case)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954264"/>
                  </a:ext>
                </a:extLst>
              </a:tr>
              <a:tr h="450395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Bubble Sort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/>
                        <a:t>O(n</a:t>
                      </a:r>
                      <a:r>
                        <a:rPr lang="en-NZ" b="1" baseline="30000" dirty="0"/>
                        <a:t>2</a:t>
                      </a:r>
                      <a:r>
                        <a:rPr lang="en-NZ" b="1" baseline="0" dirty="0"/>
                        <a:t>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801209"/>
                  </a:ext>
                </a:extLst>
              </a:tr>
              <a:tr h="450395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Quick Sort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b="1" dirty="0"/>
                        <a:t>O(n</a:t>
                      </a:r>
                      <a:r>
                        <a:rPr lang="en-NZ" b="1" baseline="30000" dirty="0"/>
                        <a:t>2</a:t>
                      </a:r>
                      <a:r>
                        <a:rPr lang="en-NZ" b="1" baseline="0" dirty="0"/>
                        <a:t>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388068"/>
                  </a:ext>
                </a:extLst>
              </a:tr>
              <a:tr h="450395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Insertion Sort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b="1" dirty="0"/>
                        <a:t>O(n</a:t>
                      </a:r>
                      <a:r>
                        <a:rPr lang="en-NZ" b="1" baseline="30000" dirty="0"/>
                        <a:t>2</a:t>
                      </a:r>
                      <a:r>
                        <a:rPr lang="en-NZ" b="1" baseline="0" dirty="0"/>
                        <a:t>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704833"/>
                  </a:ext>
                </a:extLst>
              </a:tr>
              <a:tr h="450395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Selection</a:t>
                      </a:r>
                      <a:r>
                        <a:rPr lang="en-NZ" baseline="0" dirty="0"/>
                        <a:t> Sort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b="1" dirty="0"/>
                        <a:t>O(n</a:t>
                      </a:r>
                      <a:r>
                        <a:rPr lang="en-NZ" b="1" baseline="30000" dirty="0"/>
                        <a:t>2</a:t>
                      </a:r>
                      <a:r>
                        <a:rPr lang="en-NZ" b="1" baseline="0" dirty="0"/>
                        <a:t>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763701"/>
                  </a:ext>
                </a:extLst>
              </a:tr>
              <a:tr h="450395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Merge Sort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b="1" dirty="0"/>
                        <a:t>O(n log</a:t>
                      </a:r>
                      <a:r>
                        <a:rPr lang="en-NZ" b="1" baseline="0" dirty="0"/>
                        <a:t> n)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716066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57646" y="4046747"/>
            <a:ext cx="35792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384663" y="2351314"/>
            <a:ext cx="13063" cy="363147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79714" y="2132624"/>
            <a:ext cx="1567543" cy="1914123"/>
          </a:xfrm>
          <a:custGeom>
            <a:avLst/>
            <a:gdLst>
              <a:gd name="connsiteX0" fmla="*/ 0 w 1567543"/>
              <a:gd name="connsiteY0" fmla="*/ 1815737 h 1914123"/>
              <a:gd name="connsiteX1" fmla="*/ 692331 w 1567543"/>
              <a:gd name="connsiteY1" fmla="*/ 1711234 h 1914123"/>
              <a:gd name="connsiteX2" fmla="*/ 1567543 w 1567543"/>
              <a:gd name="connsiteY2" fmla="*/ 0 h 1914123"/>
              <a:gd name="connsiteX3" fmla="*/ 1567543 w 1567543"/>
              <a:gd name="connsiteY3" fmla="*/ 0 h 191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7543" h="1914123">
                <a:moveTo>
                  <a:pt x="0" y="1815737"/>
                </a:moveTo>
                <a:cubicBezTo>
                  <a:pt x="215537" y="1914797"/>
                  <a:pt x="431074" y="2013857"/>
                  <a:pt x="692331" y="1711234"/>
                </a:cubicBezTo>
                <a:cubicBezTo>
                  <a:pt x="953588" y="1408611"/>
                  <a:pt x="1567543" y="0"/>
                  <a:pt x="1567543" y="0"/>
                </a:cubicBezTo>
                <a:lnTo>
                  <a:pt x="1567543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136468" y="2574595"/>
            <a:ext cx="2717075" cy="1494196"/>
          </a:xfrm>
          <a:custGeom>
            <a:avLst/>
            <a:gdLst>
              <a:gd name="connsiteX0" fmla="*/ 0 w 2821577"/>
              <a:gd name="connsiteY0" fmla="*/ 1358537 h 1432021"/>
              <a:gd name="connsiteX1" fmla="*/ 744583 w 2821577"/>
              <a:gd name="connsiteY1" fmla="*/ 1280160 h 1432021"/>
              <a:gd name="connsiteX2" fmla="*/ 2821577 w 2821577"/>
              <a:gd name="connsiteY2" fmla="*/ 0 h 1432021"/>
              <a:gd name="connsiteX3" fmla="*/ 2821577 w 2821577"/>
              <a:gd name="connsiteY3" fmla="*/ 0 h 1432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577" h="1432021">
                <a:moveTo>
                  <a:pt x="0" y="1358537"/>
                </a:moveTo>
                <a:cubicBezTo>
                  <a:pt x="137160" y="1432560"/>
                  <a:pt x="274320" y="1506583"/>
                  <a:pt x="744583" y="1280160"/>
                </a:cubicBezTo>
                <a:cubicBezTo>
                  <a:pt x="1214846" y="1053737"/>
                  <a:pt x="2821577" y="0"/>
                  <a:pt x="2821577" y="0"/>
                </a:cubicBezTo>
                <a:lnTo>
                  <a:pt x="2821577" y="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365069" y="3021600"/>
            <a:ext cx="2730137" cy="10251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26519" y="183816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O(n</a:t>
            </a:r>
            <a:r>
              <a:rPr lang="en-NZ" b="1" baseline="30000" dirty="0">
                <a:solidFill>
                  <a:srgbClr val="FF0000"/>
                </a:solidFill>
              </a:rPr>
              <a:t>2</a:t>
            </a:r>
            <a:r>
              <a:rPr lang="en-NZ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91787" y="2222949"/>
            <a:ext cx="126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C000"/>
                </a:solidFill>
              </a:rPr>
              <a:t>O(n</a:t>
            </a:r>
            <a:r>
              <a:rPr lang="en-NZ" b="1" baseline="30000" dirty="0">
                <a:solidFill>
                  <a:srgbClr val="FFC000"/>
                </a:solidFill>
              </a:rPr>
              <a:t> </a:t>
            </a:r>
            <a:r>
              <a:rPr lang="en-NZ" b="1" dirty="0">
                <a:solidFill>
                  <a:srgbClr val="FFC000"/>
                </a:solidFill>
              </a:rPr>
              <a:t>log n)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87384" y="27299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O(n)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5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8" grpId="0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Merging </a:t>
            </a:r>
            <a:r>
              <a:rPr lang="en-NZ" i="1" dirty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1998618" y="2387358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251389" y="2396065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18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Merging </a:t>
            </a:r>
            <a:r>
              <a:rPr lang="en-NZ" i="1" dirty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148151" y="2387358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251388" y="2396065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708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Merging </a:t>
            </a:r>
            <a:r>
              <a:rPr lang="en-NZ" i="1" dirty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271560" y="2387358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251388" y="2396065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94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Merging </a:t>
            </a:r>
            <a:r>
              <a:rPr lang="en-NZ" i="1" dirty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271560" y="2387358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374796" y="2396065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603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Merging </a:t>
            </a:r>
            <a:r>
              <a:rPr lang="en-NZ" i="1" dirty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271560" y="2387358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24328" y="2396065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536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Merging </a:t>
            </a:r>
            <a:r>
              <a:rPr lang="en-NZ" i="1" dirty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4271560" y="2387358"/>
            <a:ext cx="339634" cy="34907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512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Merging </a:t>
            </a:r>
            <a:r>
              <a:rPr lang="en-NZ" i="1" dirty="0">
                <a:solidFill>
                  <a:srgbClr val="FFC000"/>
                </a:solidFill>
              </a:rPr>
              <a:t>two sorted lists</a:t>
            </a:r>
            <a:endParaRPr lang="en-US" i="1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77519" y="236558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730287" y="2387358"/>
          <a:ext cx="45386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654">
                  <a:extLst>
                    <a:ext uri="{9D8B030D-6E8A-4147-A177-3AD203B41FA5}">
                      <a16:colId xmlns:a16="http://schemas.microsoft.com/office/drawing/2014/main" val="18875370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99587076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4052776528"/>
                    </a:ext>
                  </a:extLst>
                </a:gridCol>
                <a:gridCol w="1134654">
                  <a:extLst>
                    <a:ext uri="{9D8B030D-6E8A-4147-A177-3AD203B41FA5}">
                      <a16:colId xmlns:a16="http://schemas.microsoft.com/office/drawing/2014/main" val="370122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42308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83803" y="38547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933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78016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9188278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904838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149456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519598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609419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00950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75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199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Merge-sort: </a:t>
            </a:r>
            <a:r>
              <a:rPr lang="en-NZ" dirty="0">
                <a:solidFill>
                  <a:srgbClr val="FFC000"/>
                </a:solidFill>
              </a:rPr>
              <a:t>recursive algorithm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419" y="2082681"/>
            <a:ext cx="35060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>
                <a:solidFill>
                  <a:srgbClr val="92D050"/>
                </a:solidFill>
              </a:rPr>
              <a:t>DIVIDE</a:t>
            </a:r>
            <a:endParaRPr lang="en-US" sz="8000" b="1" i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9452" y="3393057"/>
            <a:ext cx="2828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>
                <a:solidFill>
                  <a:srgbClr val="7030A0"/>
                </a:solidFill>
              </a:rPr>
              <a:t>SORT</a:t>
            </a:r>
            <a:endParaRPr lang="en-US" sz="8000" b="1" i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1806" y="4985129"/>
            <a:ext cx="3921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>
                <a:solidFill>
                  <a:srgbClr val="FF3300"/>
                </a:solidFill>
              </a:rPr>
              <a:t>MERGE</a:t>
            </a:r>
            <a:endParaRPr lang="en-US" sz="8000" b="1" i="1" dirty="0">
              <a:solidFill>
                <a:srgbClr val="FF3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8047" y="3500778"/>
            <a:ext cx="43095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600" b="1" i="1" dirty="0"/>
              <a:t>recursively!</a:t>
            </a:r>
            <a:endParaRPr lang="en-US" sz="6600" b="1" i="1" dirty="0"/>
          </a:p>
        </p:txBody>
      </p:sp>
      <p:cxnSp>
        <p:nvCxnSpPr>
          <p:cNvPr id="16" name="Curved Connector 15"/>
          <p:cNvCxnSpPr/>
          <p:nvPr/>
        </p:nvCxnSpPr>
        <p:spPr>
          <a:xfrm>
            <a:off x="3104607" y="3166231"/>
            <a:ext cx="1214845" cy="971811"/>
          </a:xfrm>
          <a:prstGeom prst="curvedConnector3">
            <a:avLst>
              <a:gd name="adj1" fmla="val -1613"/>
            </a:avLst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6200000" flipV="1">
            <a:off x="4601356" y="2370588"/>
            <a:ext cx="586151" cy="1791849"/>
          </a:xfrm>
          <a:prstGeom prst="curvedConnector2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loud 34"/>
          <p:cNvSpPr/>
          <p:nvPr/>
        </p:nvSpPr>
        <p:spPr>
          <a:xfrm>
            <a:off x="3998507" y="1964416"/>
            <a:ext cx="4010298" cy="1393438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rgbClr val="002060"/>
                </a:solidFill>
              </a:rPr>
              <a:t>Divide until you get to single-element lists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6" name="Cloud 35"/>
          <p:cNvSpPr/>
          <p:nvPr/>
        </p:nvSpPr>
        <p:spPr>
          <a:xfrm>
            <a:off x="342178" y="3365255"/>
            <a:ext cx="4010298" cy="1393438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rgbClr val="002060"/>
                </a:solidFill>
              </a:rPr>
              <a:t>single-element lists are already sorted!!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37" name="Cloud 36"/>
          <p:cNvSpPr/>
          <p:nvPr/>
        </p:nvSpPr>
        <p:spPr>
          <a:xfrm>
            <a:off x="3331028" y="4744298"/>
            <a:ext cx="4275006" cy="1647264"/>
          </a:xfrm>
          <a:prstGeom prst="clou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rgbClr val="002060"/>
                </a:solidFill>
              </a:rPr>
              <a:t>Merge lists from the bottom to top to make bigger sorted lists</a:t>
            </a:r>
            <a:endParaRPr lang="en-US" sz="2000" dirty="0">
              <a:solidFill>
                <a:srgbClr val="00206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239589" y="4758693"/>
            <a:ext cx="13062" cy="15498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790986" y="4985129"/>
            <a:ext cx="461665" cy="13234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Backtracking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4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7821" y="186798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[5,8,4,2,9,0]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6155" y="2725872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[5,8,4]		[2,9,0]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218" y="3433758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	[8,4]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5640" y="3433758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	[9,0]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3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7821" y="186798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[5,8,4,2,9,0]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6155" y="2725872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[5,8,4]		[2,9,0]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218" y="3433758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[8,4]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5640" y="3433758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[9,0]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827" y="355686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6659" y="4087697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[8] [4]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5081" y="4087697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[9] [0]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08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sorting algorithms (comparison sort)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51147"/>
              </p:ext>
            </p:extLst>
          </p:nvPr>
        </p:nvGraphicFramePr>
        <p:xfrm>
          <a:off x="5116294" y="2600720"/>
          <a:ext cx="4362994" cy="289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806">
                  <a:extLst>
                    <a:ext uri="{9D8B030D-6E8A-4147-A177-3AD203B41FA5}">
                      <a16:colId xmlns:a16="http://schemas.microsoft.com/office/drawing/2014/main" val="3970413796"/>
                    </a:ext>
                  </a:extLst>
                </a:gridCol>
                <a:gridCol w="2325188">
                  <a:extLst>
                    <a:ext uri="{9D8B030D-6E8A-4147-A177-3AD203B41FA5}">
                      <a16:colId xmlns:a16="http://schemas.microsoft.com/office/drawing/2014/main" val="1889988488"/>
                    </a:ext>
                  </a:extLst>
                </a:gridCol>
              </a:tblGrid>
              <a:tr h="625806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F0"/>
                          </a:solidFill>
                        </a:rPr>
                        <a:t>Sorting</a:t>
                      </a:r>
                      <a:r>
                        <a:rPr lang="en-NZ" baseline="0" dirty="0">
                          <a:solidFill>
                            <a:srgbClr val="00B0F0"/>
                          </a:solidFill>
                        </a:rPr>
                        <a:t> Scheme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C00000"/>
                          </a:solidFill>
                        </a:rPr>
                        <a:t>Time Complexity</a:t>
                      </a:r>
                    </a:p>
                    <a:p>
                      <a:pPr algn="ctr"/>
                      <a:r>
                        <a:rPr lang="en-NZ" baseline="0" dirty="0">
                          <a:solidFill>
                            <a:srgbClr val="C00000"/>
                          </a:solidFill>
                        </a:rPr>
                        <a:t>(worst case) </a:t>
                      </a:r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954264"/>
                  </a:ext>
                </a:extLst>
              </a:tr>
              <a:tr h="450395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Bubble Sort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b="1" dirty="0"/>
                        <a:t>O(n</a:t>
                      </a:r>
                      <a:r>
                        <a:rPr lang="en-NZ" b="1" baseline="30000" dirty="0"/>
                        <a:t>2</a:t>
                      </a:r>
                      <a:r>
                        <a:rPr lang="en-NZ" b="1" baseline="0" dirty="0"/>
                        <a:t>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801209"/>
                  </a:ext>
                </a:extLst>
              </a:tr>
              <a:tr h="450395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Quick Sort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b="1" dirty="0"/>
                        <a:t>O(n</a:t>
                      </a:r>
                      <a:r>
                        <a:rPr lang="en-NZ" b="1" baseline="30000" dirty="0"/>
                        <a:t>2</a:t>
                      </a:r>
                      <a:r>
                        <a:rPr lang="en-NZ" b="1" baseline="0" dirty="0"/>
                        <a:t>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388068"/>
                  </a:ext>
                </a:extLst>
              </a:tr>
              <a:tr h="450395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Insertion Sort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b="1" dirty="0"/>
                        <a:t>O(n</a:t>
                      </a:r>
                      <a:r>
                        <a:rPr lang="en-NZ" b="1" baseline="30000" dirty="0"/>
                        <a:t>2</a:t>
                      </a:r>
                      <a:r>
                        <a:rPr lang="en-NZ" b="1" baseline="0" dirty="0"/>
                        <a:t>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704833"/>
                  </a:ext>
                </a:extLst>
              </a:tr>
              <a:tr h="450395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Selection</a:t>
                      </a:r>
                      <a:r>
                        <a:rPr lang="en-NZ" baseline="0" dirty="0"/>
                        <a:t> Sort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b="1" dirty="0"/>
                        <a:t>O(n</a:t>
                      </a:r>
                      <a:r>
                        <a:rPr lang="en-NZ" b="1" baseline="30000" dirty="0"/>
                        <a:t>2</a:t>
                      </a:r>
                      <a:r>
                        <a:rPr lang="en-NZ" b="1" baseline="0" dirty="0"/>
                        <a:t>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763701"/>
                  </a:ext>
                </a:extLst>
              </a:tr>
              <a:tr h="450395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Merge Sort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b="1" dirty="0"/>
                        <a:t>O(n log</a:t>
                      </a:r>
                      <a:r>
                        <a:rPr lang="en-NZ" b="1" baseline="0" dirty="0"/>
                        <a:t> n)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716066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757646" y="4046747"/>
            <a:ext cx="35792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384663" y="2351314"/>
            <a:ext cx="13063" cy="363147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979714" y="2132624"/>
            <a:ext cx="1567543" cy="1914123"/>
          </a:xfrm>
          <a:custGeom>
            <a:avLst/>
            <a:gdLst>
              <a:gd name="connsiteX0" fmla="*/ 0 w 1567543"/>
              <a:gd name="connsiteY0" fmla="*/ 1815737 h 1914123"/>
              <a:gd name="connsiteX1" fmla="*/ 692331 w 1567543"/>
              <a:gd name="connsiteY1" fmla="*/ 1711234 h 1914123"/>
              <a:gd name="connsiteX2" fmla="*/ 1567543 w 1567543"/>
              <a:gd name="connsiteY2" fmla="*/ 0 h 1914123"/>
              <a:gd name="connsiteX3" fmla="*/ 1567543 w 1567543"/>
              <a:gd name="connsiteY3" fmla="*/ 0 h 191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7543" h="1914123">
                <a:moveTo>
                  <a:pt x="0" y="1815737"/>
                </a:moveTo>
                <a:cubicBezTo>
                  <a:pt x="215537" y="1914797"/>
                  <a:pt x="431074" y="2013857"/>
                  <a:pt x="692331" y="1711234"/>
                </a:cubicBezTo>
                <a:cubicBezTo>
                  <a:pt x="953588" y="1408611"/>
                  <a:pt x="1567543" y="0"/>
                  <a:pt x="1567543" y="0"/>
                </a:cubicBezTo>
                <a:lnTo>
                  <a:pt x="1567543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136468" y="2574595"/>
            <a:ext cx="2717075" cy="1494196"/>
          </a:xfrm>
          <a:custGeom>
            <a:avLst/>
            <a:gdLst>
              <a:gd name="connsiteX0" fmla="*/ 0 w 2821577"/>
              <a:gd name="connsiteY0" fmla="*/ 1358537 h 1432021"/>
              <a:gd name="connsiteX1" fmla="*/ 744583 w 2821577"/>
              <a:gd name="connsiteY1" fmla="*/ 1280160 h 1432021"/>
              <a:gd name="connsiteX2" fmla="*/ 2821577 w 2821577"/>
              <a:gd name="connsiteY2" fmla="*/ 0 h 1432021"/>
              <a:gd name="connsiteX3" fmla="*/ 2821577 w 2821577"/>
              <a:gd name="connsiteY3" fmla="*/ 0 h 1432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1577" h="1432021">
                <a:moveTo>
                  <a:pt x="0" y="1358537"/>
                </a:moveTo>
                <a:cubicBezTo>
                  <a:pt x="137160" y="1432560"/>
                  <a:pt x="274320" y="1506583"/>
                  <a:pt x="744583" y="1280160"/>
                </a:cubicBezTo>
                <a:cubicBezTo>
                  <a:pt x="1214846" y="1053737"/>
                  <a:pt x="2821577" y="0"/>
                  <a:pt x="2821577" y="0"/>
                </a:cubicBezTo>
                <a:lnTo>
                  <a:pt x="2821577" y="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365069" y="3021600"/>
            <a:ext cx="2730137" cy="10251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026519" y="183816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O(n</a:t>
            </a:r>
            <a:r>
              <a:rPr lang="en-NZ" b="1" baseline="30000" dirty="0">
                <a:solidFill>
                  <a:srgbClr val="FF0000"/>
                </a:solidFill>
              </a:rPr>
              <a:t>2</a:t>
            </a:r>
            <a:r>
              <a:rPr lang="en-NZ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91787" y="2222949"/>
            <a:ext cx="126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C000"/>
                </a:solidFill>
              </a:rPr>
              <a:t>O(n</a:t>
            </a:r>
            <a:r>
              <a:rPr lang="en-NZ" b="1" baseline="30000" dirty="0">
                <a:solidFill>
                  <a:srgbClr val="FFC000"/>
                </a:solidFill>
              </a:rPr>
              <a:t> </a:t>
            </a:r>
            <a:r>
              <a:rPr lang="en-NZ" b="1" dirty="0">
                <a:solidFill>
                  <a:srgbClr val="FFC000"/>
                </a:solidFill>
              </a:rPr>
              <a:t>log n)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87384" y="27299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O(n)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Left Arrow 2"/>
          <p:cNvSpPr/>
          <p:nvPr/>
        </p:nvSpPr>
        <p:spPr>
          <a:xfrm>
            <a:off x="9666515" y="3762103"/>
            <a:ext cx="496388" cy="3066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9666515" y="5107709"/>
            <a:ext cx="496388" cy="3066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258713" y="3593857"/>
            <a:ext cx="461665" cy="18989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Z" b="1" i="1" dirty="0">
                <a:solidFill>
                  <a:srgbClr val="FF3300"/>
                </a:solidFill>
              </a:rPr>
              <a:t>Divide &amp; Conquer</a:t>
            </a:r>
            <a:endParaRPr lang="en-US" b="1" i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7821" y="186798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[5,8,4,2,9,0]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6155" y="2725872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[5,8,4]		[2,9,0]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218" y="3433758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[8,4]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5640" y="3433758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[9,0]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827" y="355686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6659" y="4087697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[8] [4]</a:t>
            </a:r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5081" y="4087697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[0]</a:t>
            </a:r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9827" y="421080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3078" y="4795583"/>
            <a:ext cx="8616870" cy="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5279" y="3883838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endParaRPr lang="en-US" sz="2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19749" y="4018533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98571" y="4018534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23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7821" y="186798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[5,8,4,2,9,0]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6155" y="2725872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[5,8,4]		[2,9,0]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218" y="3433758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4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[4,8]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5640" y="3433758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[9,0]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827" y="355686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6659" y="4087697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[8] [4]</a:t>
            </a:r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5081" y="4087697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[0]</a:t>
            </a:r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9827" y="421080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3078" y="4795583"/>
            <a:ext cx="8616870" cy="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5279" y="3883838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endParaRPr lang="en-US" sz="2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19749" y="4018533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98571" y="4018534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937869" y="3961925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316691" y="3961926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93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7821" y="186798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[5,8,4,2,9,0]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6155" y="2725872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[5,8,4]		[2,9,0]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218" y="3433758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4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[4,8]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5640" y="3433758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4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[0,9]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827" y="355686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6659" y="4087697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[8] [4]</a:t>
            </a:r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5081" y="4087697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[0]</a:t>
            </a:r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9827" y="421080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3078" y="4795583"/>
            <a:ext cx="8616870" cy="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5279" y="3883838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endParaRPr lang="en-US" sz="2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19749" y="4018533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98571" y="4018534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937869" y="3961925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316691" y="3961926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265194" y="3289203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644016" y="3289204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76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7821" y="186798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[5,8,4,2,9,0]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6155" y="2725872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[5,8,4]		</a:t>
            </a:r>
            <a:r>
              <a:rPr lang="en-NZ" sz="4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[0,2,9]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218" y="3433758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4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[4,8]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5640" y="3433758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4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[0,9]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827" y="355686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6659" y="4087697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[8] [4]</a:t>
            </a:r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5081" y="4087697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[0]</a:t>
            </a:r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9827" y="421080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3078" y="4795583"/>
            <a:ext cx="8616870" cy="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5279" y="3883838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endParaRPr lang="en-US" sz="2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19749" y="4018533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98571" y="4018534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937869" y="3961925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316691" y="3961926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265194" y="3289203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644016" y="3289204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47074" y="3305880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225896" y="3305881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92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7821" y="186798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[5,8,4,2,9,0]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6155" y="2725872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[4,5,8]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NZ" sz="4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[0,2,9]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218" y="3433758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4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[4,8]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5640" y="3433758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4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[0,9]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827" y="355686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6659" y="4087697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[8] [4]</a:t>
            </a:r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5081" y="4087697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[0]</a:t>
            </a:r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9827" y="421080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3078" y="4795583"/>
            <a:ext cx="8616870" cy="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5279" y="3883838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endParaRPr lang="en-US" sz="2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19749" y="4018533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98571" y="4018534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937869" y="3961925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316691" y="3961926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265194" y="3289203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644016" y="3289204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47074" y="3305880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225896" y="3305881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32475" y="2535500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111297" y="2535501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1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7821" y="186798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[0,2,4,5,8,9]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36155" y="2725872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[4,5,8]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NZ" sz="4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[2,0,9]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7218" y="3433758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4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[4,8]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85640" y="3433758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4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[0,9]</a:t>
            </a:r>
            <a:endParaRPr lang="en-US" sz="4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827" y="3556868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56659" y="4087697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[8] [4]</a:t>
            </a:r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55081" y="4087697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 [0]</a:t>
            </a:r>
            <a:endParaRPr lang="en-US" sz="4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9827" y="4210807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1513078" y="4795583"/>
            <a:ext cx="8616870" cy="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5279" y="3883838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endParaRPr lang="en-US" sz="2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4519749" y="4018533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98571" y="4018534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7937869" y="3961925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316691" y="3961926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7265194" y="3289203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644016" y="3289204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47074" y="3305880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225896" y="3305881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32475" y="2535500"/>
            <a:ext cx="326571" cy="326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111297" y="2535501"/>
            <a:ext cx="276442" cy="30678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5894" y="2063931"/>
            <a:ext cx="0" cy="273165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5279" y="1979513"/>
            <a:ext cx="2212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list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Quicksort: </a:t>
            </a:r>
            <a:r>
              <a:rPr lang="en-NZ" dirty="0">
                <a:solidFill>
                  <a:srgbClr val="FFC000"/>
                </a:solidFill>
              </a:rPr>
              <a:t>idea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17195"/>
              </p:ext>
            </p:extLst>
          </p:nvPr>
        </p:nvGraphicFramePr>
        <p:xfrm>
          <a:off x="2050869" y="2234959"/>
          <a:ext cx="73521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97">
                  <a:extLst>
                    <a:ext uri="{9D8B030D-6E8A-4147-A177-3AD203B41FA5}">
                      <a16:colId xmlns:a16="http://schemas.microsoft.com/office/drawing/2014/main" val="428383321"/>
                    </a:ext>
                  </a:extLst>
                </a:gridCol>
                <a:gridCol w="399466">
                  <a:extLst>
                    <a:ext uri="{9D8B030D-6E8A-4147-A177-3AD203B41FA5}">
                      <a16:colId xmlns:a16="http://schemas.microsoft.com/office/drawing/2014/main" val="3496588708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07741506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382125524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8132178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107366541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3848466092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827537224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940422163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013313046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128619301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95615244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4027731896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1745488557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521926409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410265217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418696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134855"/>
                  </a:ext>
                </a:extLst>
              </a:tr>
            </a:tbl>
          </a:graphicData>
        </a:graphic>
      </p:graphicFrame>
      <p:sp>
        <p:nvSpPr>
          <p:cNvPr id="4" name="Up Arrow 3"/>
          <p:cNvSpPr/>
          <p:nvPr/>
        </p:nvSpPr>
        <p:spPr>
          <a:xfrm>
            <a:off x="2144267" y="2684177"/>
            <a:ext cx="169817" cy="391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76922" y="2991451"/>
            <a:ext cx="752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1" dirty="0">
                <a:solidFill>
                  <a:srgbClr val="00B050"/>
                </a:solidFill>
              </a:rPr>
              <a:t>pivot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240" y="3551926"/>
            <a:ext cx="5063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i="1" dirty="0">
                <a:solidFill>
                  <a:srgbClr val="7030A0"/>
                </a:solidFill>
              </a:rPr>
              <a:t>Partitioning: make two </a:t>
            </a:r>
            <a:r>
              <a:rPr lang="en-NZ" sz="2800" b="1" i="1" dirty="0" err="1">
                <a:solidFill>
                  <a:srgbClr val="7030A0"/>
                </a:solidFill>
              </a:rPr>
              <a:t>sublists</a:t>
            </a:r>
            <a:r>
              <a:rPr lang="en-NZ" sz="2800" b="1" i="1" dirty="0">
                <a:solidFill>
                  <a:srgbClr val="7030A0"/>
                </a:solidFill>
              </a:rPr>
              <a:t> </a:t>
            </a:r>
            <a:endParaRPr lang="en-US" sz="2800" b="1" i="1" dirty="0">
              <a:solidFill>
                <a:srgbClr val="7030A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14188"/>
              </p:ext>
            </p:extLst>
          </p:nvPr>
        </p:nvGraphicFramePr>
        <p:xfrm>
          <a:off x="5586330" y="4205776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28319"/>
              </p:ext>
            </p:extLst>
          </p:nvPr>
        </p:nvGraphicFramePr>
        <p:xfrm>
          <a:off x="2196519" y="4205776"/>
          <a:ext cx="326762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627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b="0" i="1" dirty="0">
                          <a:solidFill>
                            <a:srgbClr val="FF3300"/>
                          </a:solidFill>
                        </a:rPr>
                        <a:t>Less than </a:t>
                      </a:r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09397"/>
              </p:ext>
            </p:extLst>
          </p:nvPr>
        </p:nvGraphicFramePr>
        <p:xfrm>
          <a:off x="6216006" y="4205776"/>
          <a:ext cx="32676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7628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b="0" i="1" dirty="0">
                          <a:solidFill>
                            <a:srgbClr val="FF3300"/>
                          </a:solidFill>
                        </a:rPr>
                        <a:t>Greater than </a:t>
                      </a:r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92536" y="4550026"/>
            <a:ext cx="1943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i="1" dirty="0">
                <a:solidFill>
                  <a:srgbClr val="7030A0"/>
                </a:solidFill>
              </a:rPr>
              <a:t>left partition </a:t>
            </a:r>
            <a:endParaRPr lang="en-US" sz="2800" i="1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78272" y="4550026"/>
            <a:ext cx="2129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i="1" dirty="0">
                <a:solidFill>
                  <a:srgbClr val="7030A0"/>
                </a:solidFill>
              </a:rPr>
              <a:t>right partition </a:t>
            </a:r>
            <a:endParaRPr lang="en-US" sz="28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05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Quicksort: </a:t>
            </a:r>
            <a:r>
              <a:rPr lang="en-NZ" dirty="0">
                <a:solidFill>
                  <a:srgbClr val="FFC000"/>
                </a:solidFill>
              </a:rPr>
              <a:t>idea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17195"/>
              </p:ext>
            </p:extLst>
          </p:nvPr>
        </p:nvGraphicFramePr>
        <p:xfrm>
          <a:off x="2050869" y="2234959"/>
          <a:ext cx="73521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97">
                  <a:extLst>
                    <a:ext uri="{9D8B030D-6E8A-4147-A177-3AD203B41FA5}">
                      <a16:colId xmlns:a16="http://schemas.microsoft.com/office/drawing/2014/main" val="428383321"/>
                    </a:ext>
                  </a:extLst>
                </a:gridCol>
                <a:gridCol w="399466">
                  <a:extLst>
                    <a:ext uri="{9D8B030D-6E8A-4147-A177-3AD203B41FA5}">
                      <a16:colId xmlns:a16="http://schemas.microsoft.com/office/drawing/2014/main" val="3496588708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07741506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382125524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8132178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107366541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3848466092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827537224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940422163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013313046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128619301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95615244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4027731896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1745488557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521926409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410265217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418696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134855"/>
                  </a:ext>
                </a:extLst>
              </a:tr>
            </a:tbl>
          </a:graphicData>
        </a:graphic>
      </p:graphicFrame>
      <p:sp>
        <p:nvSpPr>
          <p:cNvPr id="4" name="Up Arrow 3"/>
          <p:cNvSpPr/>
          <p:nvPr/>
        </p:nvSpPr>
        <p:spPr>
          <a:xfrm>
            <a:off x="2144267" y="2684177"/>
            <a:ext cx="169817" cy="391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76922" y="2991451"/>
            <a:ext cx="752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1" dirty="0">
                <a:solidFill>
                  <a:srgbClr val="00B050"/>
                </a:solidFill>
              </a:rPr>
              <a:t>pivot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240" y="3551926"/>
            <a:ext cx="5063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i="1" dirty="0">
                <a:solidFill>
                  <a:srgbClr val="7030A0"/>
                </a:solidFill>
              </a:rPr>
              <a:t>Partitioning: make two </a:t>
            </a:r>
            <a:r>
              <a:rPr lang="en-NZ" sz="2800" b="1" i="1" dirty="0" err="1">
                <a:solidFill>
                  <a:srgbClr val="7030A0"/>
                </a:solidFill>
              </a:rPr>
              <a:t>sublists</a:t>
            </a:r>
            <a:r>
              <a:rPr lang="en-NZ" sz="2800" b="1" i="1" dirty="0">
                <a:solidFill>
                  <a:srgbClr val="7030A0"/>
                </a:solidFill>
              </a:rPr>
              <a:t> </a:t>
            </a:r>
            <a:endParaRPr lang="en-US" sz="2800" b="1" i="1" dirty="0">
              <a:solidFill>
                <a:srgbClr val="7030A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14188"/>
              </p:ext>
            </p:extLst>
          </p:nvPr>
        </p:nvGraphicFramePr>
        <p:xfrm>
          <a:off x="5586330" y="4205776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932865"/>
              </p:ext>
            </p:extLst>
          </p:nvPr>
        </p:nvGraphicFramePr>
        <p:xfrm>
          <a:off x="2196519" y="4205776"/>
          <a:ext cx="326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05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3067841291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4210700731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4143161449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3916914405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1104133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54475"/>
              </p:ext>
            </p:extLst>
          </p:nvPr>
        </p:nvGraphicFramePr>
        <p:xfrm>
          <a:off x="6216006" y="4205776"/>
          <a:ext cx="326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05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408823999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2987394843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595991977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2129792827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4051375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sp>
        <p:nvSpPr>
          <p:cNvPr id="12" name="Up Arrow 11"/>
          <p:cNvSpPr/>
          <p:nvPr/>
        </p:nvSpPr>
        <p:spPr>
          <a:xfrm>
            <a:off x="2387445" y="4676914"/>
            <a:ext cx="169817" cy="391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20100" y="4984188"/>
            <a:ext cx="752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1" dirty="0">
                <a:solidFill>
                  <a:srgbClr val="00B050"/>
                </a:solidFill>
              </a:rPr>
              <a:t>pivot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775298"/>
              </p:ext>
            </p:extLst>
          </p:nvPr>
        </p:nvGraphicFramePr>
        <p:xfrm>
          <a:off x="3576588" y="5384298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9242"/>
              </p:ext>
            </p:extLst>
          </p:nvPr>
        </p:nvGraphicFramePr>
        <p:xfrm>
          <a:off x="2050869" y="5376073"/>
          <a:ext cx="1456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489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b="0" i="1" dirty="0">
                          <a:solidFill>
                            <a:srgbClr val="FF3300"/>
                          </a:solidFill>
                        </a:rPr>
                        <a:t>Less than </a:t>
                      </a:r>
                      <a:r>
                        <a:rPr lang="en-NZ" b="1" i="0" dirty="0">
                          <a:solidFill>
                            <a:srgbClr val="FF33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40915"/>
              </p:ext>
            </p:extLst>
          </p:nvPr>
        </p:nvGraphicFramePr>
        <p:xfrm>
          <a:off x="4164050" y="5384298"/>
          <a:ext cx="1456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489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b="0" i="1" dirty="0">
                          <a:solidFill>
                            <a:srgbClr val="FF3300"/>
                          </a:solidFill>
                        </a:rPr>
                        <a:t>bigger than </a:t>
                      </a:r>
                      <a:r>
                        <a:rPr lang="en-NZ" b="1" i="0" dirty="0">
                          <a:solidFill>
                            <a:srgbClr val="FF33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6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Quicksort: </a:t>
            </a:r>
            <a:r>
              <a:rPr lang="en-NZ" dirty="0">
                <a:solidFill>
                  <a:srgbClr val="FFC000"/>
                </a:solidFill>
              </a:rPr>
              <a:t>idea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17195"/>
              </p:ext>
            </p:extLst>
          </p:nvPr>
        </p:nvGraphicFramePr>
        <p:xfrm>
          <a:off x="2050869" y="2234959"/>
          <a:ext cx="73521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97">
                  <a:extLst>
                    <a:ext uri="{9D8B030D-6E8A-4147-A177-3AD203B41FA5}">
                      <a16:colId xmlns:a16="http://schemas.microsoft.com/office/drawing/2014/main" val="428383321"/>
                    </a:ext>
                  </a:extLst>
                </a:gridCol>
                <a:gridCol w="399466">
                  <a:extLst>
                    <a:ext uri="{9D8B030D-6E8A-4147-A177-3AD203B41FA5}">
                      <a16:colId xmlns:a16="http://schemas.microsoft.com/office/drawing/2014/main" val="3496588708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07741506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382125524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8132178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107366541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3848466092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827537224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940422163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013313046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128619301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95615244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4027731896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1745488557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521926409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410265217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418696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134855"/>
                  </a:ext>
                </a:extLst>
              </a:tr>
            </a:tbl>
          </a:graphicData>
        </a:graphic>
      </p:graphicFrame>
      <p:sp>
        <p:nvSpPr>
          <p:cNvPr id="4" name="Up Arrow 3"/>
          <p:cNvSpPr/>
          <p:nvPr/>
        </p:nvSpPr>
        <p:spPr>
          <a:xfrm>
            <a:off x="2144267" y="2684177"/>
            <a:ext cx="169817" cy="391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76922" y="2991451"/>
            <a:ext cx="752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1" dirty="0">
                <a:solidFill>
                  <a:srgbClr val="00B050"/>
                </a:solidFill>
              </a:rPr>
              <a:t>pivot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240" y="3551926"/>
            <a:ext cx="5063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i="1" dirty="0">
                <a:solidFill>
                  <a:srgbClr val="7030A0"/>
                </a:solidFill>
              </a:rPr>
              <a:t>Partitioning: make two </a:t>
            </a:r>
            <a:r>
              <a:rPr lang="en-NZ" sz="2800" b="1" i="1" dirty="0" err="1">
                <a:solidFill>
                  <a:srgbClr val="7030A0"/>
                </a:solidFill>
              </a:rPr>
              <a:t>sublists</a:t>
            </a:r>
            <a:r>
              <a:rPr lang="en-NZ" sz="2800" b="1" i="1" dirty="0">
                <a:solidFill>
                  <a:srgbClr val="7030A0"/>
                </a:solidFill>
              </a:rPr>
              <a:t> </a:t>
            </a:r>
            <a:endParaRPr lang="en-US" sz="2800" b="1" i="1" dirty="0">
              <a:solidFill>
                <a:srgbClr val="7030A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14188"/>
              </p:ext>
            </p:extLst>
          </p:nvPr>
        </p:nvGraphicFramePr>
        <p:xfrm>
          <a:off x="5586330" y="4205776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969614"/>
              </p:ext>
            </p:extLst>
          </p:nvPr>
        </p:nvGraphicFramePr>
        <p:xfrm>
          <a:off x="2196519" y="4205776"/>
          <a:ext cx="326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05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3067841291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4210700731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4143161449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3916914405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1104133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66402"/>
              </p:ext>
            </p:extLst>
          </p:nvPr>
        </p:nvGraphicFramePr>
        <p:xfrm>
          <a:off x="6216006" y="4205776"/>
          <a:ext cx="326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05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408823999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2987394843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595991977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2129792827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4051375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sp>
        <p:nvSpPr>
          <p:cNvPr id="12" name="Up Arrow 11"/>
          <p:cNvSpPr/>
          <p:nvPr/>
        </p:nvSpPr>
        <p:spPr>
          <a:xfrm>
            <a:off x="2387445" y="4676914"/>
            <a:ext cx="169817" cy="391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20100" y="4984188"/>
            <a:ext cx="752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1" dirty="0">
                <a:solidFill>
                  <a:srgbClr val="00B050"/>
                </a:solidFill>
              </a:rPr>
              <a:t>pivot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54146"/>
              </p:ext>
            </p:extLst>
          </p:nvPr>
        </p:nvGraphicFramePr>
        <p:xfrm>
          <a:off x="3576588" y="5384298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079797"/>
              </p:ext>
            </p:extLst>
          </p:nvPr>
        </p:nvGraphicFramePr>
        <p:xfrm>
          <a:off x="2050869" y="5376073"/>
          <a:ext cx="1456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489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b="0" i="1" dirty="0">
                          <a:solidFill>
                            <a:srgbClr val="FF3300"/>
                          </a:solidFill>
                        </a:rPr>
                        <a:t>Less than </a:t>
                      </a:r>
                      <a:r>
                        <a:rPr lang="en-NZ" b="1" i="0" dirty="0">
                          <a:solidFill>
                            <a:srgbClr val="FF33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7431"/>
              </p:ext>
            </p:extLst>
          </p:nvPr>
        </p:nvGraphicFramePr>
        <p:xfrm>
          <a:off x="4164050" y="5384298"/>
          <a:ext cx="1456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489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b="0" i="1" dirty="0">
                          <a:solidFill>
                            <a:srgbClr val="FF3300"/>
                          </a:solidFill>
                        </a:rPr>
                        <a:t>bigger than </a:t>
                      </a:r>
                      <a:r>
                        <a:rPr lang="en-NZ" b="1" i="0" dirty="0">
                          <a:solidFill>
                            <a:srgbClr val="FF33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328211"/>
              </p:ext>
            </p:extLst>
          </p:nvPr>
        </p:nvGraphicFramePr>
        <p:xfrm>
          <a:off x="7741725" y="5376073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92969"/>
              </p:ext>
            </p:extLst>
          </p:nvPr>
        </p:nvGraphicFramePr>
        <p:xfrm>
          <a:off x="6216006" y="5367848"/>
          <a:ext cx="1456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489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b="0" i="1" dirty="0">
                          <a:solidFill>
                            <a:srgbClr val="FF3300"/>
                          </a:solidFill>
                        </a:rPr>
                        <a:t>Less than </a:t>
                      </a:r>
                      <a:r>
                        <a:rPr lang="en-NZ" b="1" i="0" dirty="0">
                          <a:solidFill>
                            <a:srgbClr val="FF33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454682"/>
              </p:ext>
            </p:extLst>
          </p:nvPr>
        </p:nvGraphicFramePr>
        <p:xfrm>
          <a:off x="8329187" y="5376073"/>
          <a:ext cx="145648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489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b="0" i="1" dirty="0">
                          <a:solidFill>
                            <a:srgbClr val="FF3300"/>
                          </a:solidFill>
                        </a:rPr>
                        <a:t>bigger than </a:t>
                      </a:r>
                      <a:r>
                        <a:rPr lang="en-NZ" b="1" i="0" dirty="0">
                          <a:solidFill>
                            <a:srgbClr val="FF33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68029" y="5598382"/>
            <a:ext cx="268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/>
              <a:t>.</a:t>
            </a:r>
          </a:p>
          <a:p>
            <a:r>
              <a:rPr lang="en-NZ" sz="2400" b="1" dirty="0"/>
              <a:t>.</a:t>
            </a:r>
          </a:p>
          <a:p>
            <a:r>
              <a:rPr lang="en-NZ" sz="2400" b="1" dirty="0"/>
              <a:t>.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87169" y="5553268"/>
            <a:ext cx="268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/>
              <a:t>.</a:t>
            </a:r>
          </a:p>
          <a:p>
            <a:r>
              <a:rPr lang="en-NZ" sz="2400" b="1" dirty="0"/>
              <a:t>.</a:t>
            </a:r>
          </a:p>
          <a:p>
            <a:r>
              <a:rPr lang="en-NZ" sz="2400" b="1" dirty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4019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Quicksort: </a:t>
            </a:r>
            <a:r>
              <a:rPr lang="en-NZ" dirty="0">
                <a:solidFill>
                  <a:srgbClr val="FFC000"/>
                </a:solidFill>
              </a:rPr>
              <a:t>idea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17195"/>
              </p:ext>
            </p:extLst>
          </p:nvPr>
        </p:nvGraphicFramePr>
        <p:xfrm>
          <a:off x="2050869" y="2234959"/>
          <a:ext cx="73521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97">
                  <a:extLst>
                    <a:ext uri="{9D8B030D-6E8A-4147-A177-3AD203B41FA5}">
                      <a16:colId xmlns:a16="http://schemas.microsoft.com/office/drawing/2014/main" val="428383321"/>
                    </a:ext>
                  </a:extLst>
                </a:gridCol>
                <a:gridCol w="399466">
                  <a:extLst>
                    <a:ext uri="{9D8B030D-6E8A-4147-A177-3AD203B41FA5}">
                      <a16:colId xmlns:a16="http://schemas.microsoft.com/office/drawing/2014/main" val="3496588708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07741506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382125524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8132178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107366541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3848466092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827537224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940422163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013313046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128619301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95615244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4027731896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1745488557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521926409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410265217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418696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134855"/>
                  </a:ext>
                </a:extLst>
              </a:tr>
            </a:tbl>
          </a:graphicData>
        </a:graphic>
      </p:graphicFrame>
      <p:sp>
        <p:nvSpPr>
          <p:cNvPr id="4" name="Up Arrow 3"/>
          <p:cNvSpPr/>
          <p:nvPr/>
        </p:nvSpPr>
        <p:spPr>
          <a:xfrm>
            <a:off x="2144267" y="2684177"/>
            <a:ext cx="169817" cy="391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76922" y="2991451"/>
            <a:ext cx="752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1" dirty="0">
                <a:solidFill>
                  <a:srgbClr val="00B050"/>
                </a:solidFill>
              </a:rPr>
              <a:t>pivot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240" y="3551926"/>
            <a:ext cx="5063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i="1" dirty="0">
                <a:solidFill>
                  <a:srgbClr val="7030A0"/>
                </a:solidFill>
              </a:rPr>
              <a:t>Partitioning: make two </a:t>
            </a:r>
            <a:r>
              <a:rPr lang="en-NZ" sz="2800" b="1" i="1" dirty="0" err="1">
                <a:solidFill>
                  <a:srgbClr val="7030A0"/>
                </a:solidFill>
              </a:rPr>
              <a:t>sublists</a:t>
            </a:r>
            <a:r>
              <a:rPr lang="en-NZ" sz="2800" b="1" i="1" dirty="0">
                <a:solidFill>
                  <a:srgbClr val="7030A0"/>
                </a:solidFill>
              </a:rPr>
              <a:t> </a:t>
            </a:r>
            <a:endParaRPr lang="en-US" sz="2800" b="1" i="1" dirty="0">
              <a:solidFill>
                <a:srgbClr val="7030A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14188"/>
              </p:ext>
            </p:extLst>
          </p:nvPr>
        </p:nvGraphicFramePr>
        <p:xfrm>
          <a:off x="5586330" y="4205776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34851"/>
              </p:ext>
            </p:extLst>
          </p:nvPr>
        </p:nvGraphicFramePr>
        <p:xfrm>
          <a:off x="2196519" y="4205776"/>
          <a:ext cx="326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05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3067841291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4210700731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4143161449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3916914405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1104133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66402"/>
              </p:ext>
            </p:extLst>
          </p:nvPr>
        </p:nvGraphicFramePr>
        <p:xfrm>
          <a:off x="6216006" y="4205776"/>
          <a:ext cx="326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05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408823999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2987394843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595991977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2129792827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4051375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68029" y="4448846"/>
            <a:ext cx="268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/>
              <a:t>.</a:t>
            </a:r>
          </a:p>
          <a:p>
            <a:r>
              <a:rPr lang="en-NZ" sz="2400" b="1" dirty="0"/>
              <a:t>.</a:t>
            </a:r>
          </a:p>
          <a:p>
            <a:r>
              <a:rPr lang="en-NZ" sz="2400" b="1" dirty="0"/>
              <a:t>.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87169" y="4403732"/>
            <a:ext cx="268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/>
              <a:t>.</a:t>
            </a:r>
          </a:p>
          <a:p>
            <a:r>
              <a:rPr lang="en-NZ" sz="2400" b="1" dirty="0"/>
              <a:t>.</a:t>
            </a:r>
          </a:p>
          <a:p>
            <a:r>
              <a:rPr lang="en-NZ" sz="2400" b="1" dirty="0"/>
              <a:t>.</a:t>
            </a:r>
            <a:endParaRPr lang="en-US" sz="24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97381"/>
              </p:ext>
            </p:extLst>
          </p:nvPr>
        </p:nvGraphicFramePr>
        <p:xfrm>
          <a:off x="5583210" y="5538242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48263"/>
              </p:ext>
            </p:extLst>
          </p:nvPr>
        </p:nvGraphicFramePr>
        <p:xfrm>
          <a:off x="4956657" y="5538242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j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15503"/>
              </p:ext>
            </p:extLst>
          </p:nvPr>
        </p:nvGraphicFramePr>
        <p:xfrm>
          <a:off x="4314790" y="5538242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79724"/>
              </p:ext>
            </p:extLst>
          </p:nvPr>
        </p:nvGraphicFramePr>
        <p:xfrm>
          <a:off x="3682305" y="5538242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65555"/>
              </p:ext>
            </p:extLst>
          </p:nvPr>
        </p:nvGraphicFramePr>
        <p:xfrm>
          <a:off x="3049820" y="5538242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74988"/>
              </p:ext>
            </p:extLst>
          </p:nvPr>
        </p:nvGraphicFramePr>
        <p:xfrm>
          <a:off x="8155191" y="5538242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19435"/>
              </p:ext>
            </p:extLst>
          </p:nvPr>
        </p:nvGraphicFramePr>
        <p:xfrm>
          <a:off x="7513324" y="5538242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82276"/>
              </p:ext>
            </p:extLst>
          </p:nvPr>
        </p:nvGraphicFramePr>
        <p:xfrm>
          <a:off x="6880839" y="5538242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p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169427"/>
              </p:ext>
            </p:extLst>
          </p:nvPr>
        </p:nvGraphicFramePr>
        <p:xfrm>
          <a:off x="6248354" y="5538242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824717" y="5523607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b="1" i="1" dirty="0">
                <a:solidFill>
                  <a:srgbClr val="00B050"/>
                </a:solidFill>
              </a:rPr>
              <a:t>Single elements</a:t>
            </a:r>
            <a:endParaRPr lang="en-US" sz="1600" b="1" i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37708" y="5492829"/>
            <a:ext cx="36420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2400" b="1" dirty="0"/>
              <a:t>&lt;</a:t>
            </a:r>
            <a:endParaRPr lang="en-US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021972" y="5492829"/>
            <a:ext cx="36420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2400" b="1" dirty="0"/>
              <a:t>&lt;</a:t>
            </a:r>
            <a:endParaRPr 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649563" y="5492828"/>
            <a:ext cx="36420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2400" b="1" dirty="0"/>
              <a:t>&lt;</a:t>
            </a:r>
            <a:endParaRPr 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30502" y="5492827"/>
            <a:ext cx="36420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2400" b="1" dirty="0"/>
              <a:t>&lt;</a:t>
            </a:r>
            <a:endParaRPr 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994375" y="5492826"/>
            <a:ext cx="36420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2400" b="1" dirty="0"/>
              <a:t>&lt;</a:t>
            </a:r>
            <a:endParaRPr 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658248" y="5484467"/>
            <a:ext cx="36420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2400" b="1" dirty="0"/>
              <a:t>&lt;</a:t>
            </a:r>
            <a:endParaRPr 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269693" y="5484466"/>
            <a:ext cx="36420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2400" b="1" dirty="0"/>
              <a:t>&lt;</a:t>
            </a:r>
            <a:endParaRPr 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912069" y="5492826"/>
            <a:ext cx="36420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NZ" sz="2400" b="1" dirty="0"/>
              <a:t>&lt;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7380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3" dur="2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Insertion sort: </a:t>
            </a:r>
            <a:r>
              <a:rPr lang="en-NZ" dirty="0">
                <a:solidFill>
                  <a:srgbClr val="FFC000"/>
                </a:solidFill>
              </a:rPr>
              <a:t>idea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9949" y="1907177"/>
            <a:ext cx="10811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solidFill>
                  <a:srgbClr val="00B0F0"/>
                </a:solidFill>
              </a:rPr>
              <a:t>Insertion Sort: </a:t>
            </a:r>
            <a:r>
              <a:rPr lang="en-NZ" sz="2800" dirty="0"/>
              <a:t>takes an </a:t>
            </a:r>
            <a:r>
              <a:rPr lang="en-NZ" sz="2800" dirty="0">
                <a:solidFill>
                  <a:srgbClr val="C00000"/>
                </a:solidFill>
              </a:rPr>
              <a:t>unsorted</a:t>
            </a:r>
            <a:r>
              <a:rPr lang="en-NZ" sz="2800" dirty="0"/>
              <a:t> list and returns a </a:t>
            </a:r>
            <a:r>
              <a:rPr lang="en-NZ" sz="2800" dirty="0">
                <a:solidFill>
                  <a:srgbClr val="00B050"/>
                </a:solidFill>
              </a:rPr>
              <a:t>sorted</a:t>
            </a:r>
            <a:r>
              <a:rPr lang="en-NZ" sz="2800" dirty="0"/>
              <a:t> list (ascending)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2778632"/>
            <a:ext cx="3316022" cy="3657377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5894" y="2762535"/>
            <a:ext cx="6897263" cy="3673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Tahoma" pitchFamily="34" charset="0"/>
              <a:buAutoNum type="arabicPeriod"/>
            </a:pPr>
            <a:r>
              <a:rPr lang="en-US" altLang="en-US" sz="2400" dirty="0"/>
              <a:t>Hold all the cards in your </a:t>
            </a:r>
            <a:r>
              <a:rPr lang="en-US" altLang="en-US" sz="2400" dirty="0">
                <a:solidFill>
                  <a:srgbClr val="FF0000"/>
                </a:solidFill>
              </a:rPr>
              <a:t>left hand</a:t>
            </a:r>
            <a:r>
              <a:rPr lang="en-US" altLang="en-US" sz="2400" dirty="0"/>
              <a:t> (unsorted!!)</a:t>
            </a:r>
          </a:p>
          <a:p>
            <a:pPr marL="457200" indent="-457200">
              <a:buFont typeface="Tahoma" pitchFamily="34" charset="0"/>
              <a:buAutoNum type="arabicPeriod"/>
            </a:pPr>
            <a:r>
              <a:rPr lang="en-US" altLang="en-US" sz="2400" dirty="0"/>
              <a:t>Take the first card from your </a:t>
            </a:r>
            <a:r>
              <a:rPr lang="en-US" altLang="en-US" sz="2400" dirty="0">
                <a:solidFill>
                  <a:srgbClr val="FF0000"/>
                </a:solidFill>
              </a:rPr>
              <a:t>left hand</a:t>
            </a:r>
            <a:r>
              <a:rPr lang="en-US" altLang="en-US" sz="2400" dirty="0"/>
              <a:t>, and put it in your 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right hand</a:t>
            </a:r>
            <a:r>
              <a:rPr lang="en-US" altLang="en-US" sz="2400" dirty="0"/>
              <a:t>.</a:t>
            </a:r>
          </a:p>
          <a:p>
            <a:pPr marL="457200" indent="-457200">
              <a:buFont typeface="Tahoma" pitchFamily="34" charset="0"/>
              <a:buAutoNum type="arabicPeriod"/>
            </a:pPr>
            <a:r>
              <a:rPr lang="en-US" altLang="en-US" sz="2400" dirty="0"/>
              <a:t>Take the next card from your </a:t>
            </a:r>
            <a:r>
              <a:rPr lang="en-US" altLang="en-US" sz="2400" dirty="0">
                <a:solidFill>
                  <a:srgbClr val="FF0000"/>
                </a:solidFill>
              </a:rPr>
              <a:t>left hand</a:t>
            </a:r>
            <a:r>
              <a:rPr lang="en-US" altLang="en-US" sz="2400" dirty="0"/>
              <a:t>, and 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altLang="en-US" sz="2400" dirty="0"/>
              <a:t> it into the cards in your 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right hand </a:t>
            </a:r>
            <a:r>
              <a:rPr lang="en-US" altLang="en-US" sz="2400" dirty="0"/>
              <a:t>making sure that at any time you keep all the cards in your 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right hand </a:t>
            </a:r>
            <a:r>
              <a:rPr lang="en-US" altLang="en-US" sz="2400" dirty="0"/>
              <a:t>sorted</a:t>
            </a:r>
            <a:r>
              <a:rPr lang="en-US" altLang="en-US" sz="2400" dirty="0">
                <a:solidFill>
                  <a:srgbClr val="0070C0"/>
                </a:solidFill>
              </a:rPr>
              <a:t>.</a:t>
            </a:r>
          </a:p>
          <a:p>
            <a:pPr marL="457200" indent="-457200">
              <a:buFont typeface="Tahoma" pitchFamily="34" charset="0"/>
              <a:buAutoNum type="arabicPeriod"/>
            </a:pPr>
            <a:r>
              <a:rPr lang="en-US" altLang="en-US" sz="2400" dirty="0"/>
              <a:t>Repeat  step 3 until you have no cards in your </a:t>
            </a:r>
            <a:r>
              <a:rPr lang="en-US" altLang="en-US" sz="2400" dirty="0">
                <a:solidFill>
                  <a:srgbClr val="FF0000"/>
                </a:solidFill>
              </a:rPr>
              <a:t>left hand.</a:t>
            </a:r>
          </a:p>
        </p:txBody>
      </p:sp>
    </p:spTree>
    <p:extLst>
      <p:ext uri="{BB962C8B-B14F-4D97-AF65-F5344CB8AC3E}">
        <p14:creationId xmlns:p14="http://schemas.microsoft.com/office/powerpoint/2010/main" val="41914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Quicksort: </a:t>
            </a:r>
            <a:r>
              <a:rPr lang="en-NZ" dirty="0">
                <a:solidFill>
                  <a:srgbClr val="FFC000"/>
                </a:solidFill>
              </a:rPr>
              <a:t>idea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17195"/>
              </p:ext>
            </p:extLst>
          </p:nvPr>
        </p:nvGraphicFramePr>
        <p:xfrm>
          <a:off x="2050869" y="2234959"/>
          <a:ext cx="735219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97">
                  <a:extLst>
                    <a:ext uri="{9D8B030D-6E8A-4147-A177-3AD203B41FA5}">
                      <a16:colId xmlns:a16="http://schemas.microsoft.com/office/drawing/2014/main" val="428383321"/>
                    </a:ext>
                  </a:extLst>
                </a:gridCol>
                <a:gridCol w="399466">
                  <a:extLst>
                    <a:ext uri="{9D8B030D-6E8A-4147-A177-3AD203B41FA5}">
                      <a16:colId xmlns:a16="http://schemas.microsoft.com/office/drawing/2014/main" val="3496588708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07741506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382125524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8132178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107366541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3848466092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827537224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940422163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013313046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1286193010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95615244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4027731896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1745488557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521926409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410265217"/>
                    </a:ext>
                  </a:extLst>
                </a:gridCol>
                <a:gridCol w="440002">
                  <a:extLst>
                    <a:ext uri="{9D8B030D-6E8A-4147-A177-3AD203B41FA5}">
                      <a16:colId xmlns:a16="http://schemas.microsoft.com/office/drawing/2014/main" val="2418696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134855"/>
                  </a:ext>
                </a:extLst>
              </a:tr>
            </a:tbl>
          </a:graphicData>
        </a:graphic>
      </p:graphicFrame>
      <p:sp>
        <p:nvSpPr>
          <p:cNvPr id="4" name="Up Arrow 3"/>
          <p:cNvSpPr/>
          <p:nvPr/>
        </p:nvSpPr>
        <p:spPr>
          <a:xfrm>
            <a:off x="2144267" y="2684177"/>
            <a:ext cx="169817" cy="39188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76922" y="2991451"/>
            <a:ext cx="752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i="1" dirty="0">
                <a:solidFill>
                  <a:srgbClr val="00B050"/>
                </a:solidFill>
              </a:rPr>
              <a:t>pivot</a:t>
            </a:r>
            <a:endParaRPr lang="en-US" sz="2000" b="1" i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6240" y="3551926"/>
            <a:ext cx="5063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i="1" dirty="0">
                <a:solidFill>
                  <a:srgbClr val="7030A0"/>
                </a:solidFill>
              </a:rPr>
              <a:t>Partitioning: make two </a:t>
            </a:r>
            <a:r>
              <a:rPr lang="en-NZ" sz="2800" b="1" i="1" dirty="0" err="1">
                <a:solidFill>
                  <a:srgbClr val="7030A0"/>
                </a:solidFill>
              </a:rPr>
              <a:t>sublists</a:t>
            </a:r>
            <a:r>
              <a:rPr lang="en-NZ" sz="2800" b="1" i="1" dirty="0">
                <a:solidFill>
                  <a:srgbClr val="7030A0"/>
                </a:solidFill>
              </a:rPr>
              <a:t> </a:t>
            </a:r>
            <a:endParaRPr lang="en-US" sz="2800" b="1" i="1" dirty="0">
              <a:solidFill>
                <a:srgbClr val="7030A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14188"/>
              </p:ext>
            </p:extLst>
          </p:nvPr>
        </p:nvGraphicFramePr>
        <p:xfrm>
          <a:off x="5586330" y="4205776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34851"/>
              </p:ext>
            </p:extLst>
          </p:nvPr>
        </p:nvGraphicFramePr>
        <p:xfrm>
          <a:off x="2196519" y="4205776"/>
          <a:ext cx="326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05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3067841291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4210700731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4143161449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3916914405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1104133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66402"/>
              </p:ext>
            </p:extLst>
          </p:nvPr>
        </p:nvGraphicFramePr>
        <p:xfrm>
          <a:off x="6216006" y="4205776"/>
          <a:ext cx="326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605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408823999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2987394843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595991977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2129792827"/>
                    </a:ext>
                  </a:extLst>
                </a:gridCol>
                <a:gridCol w="544605">
                  <a:extLst>
                    <a:ext uri="{9D8B030D-6E8A-4147-A177-3AD203B41FA5}">
                      <a16:colId xmlns:a16="http://schemas.microsoft.com/office/drawing/2014/main" val="4051375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68029" y="4448846"/>
            <a:ext cx="268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/>
              <a:t>.</a:t>
            </a:r>
          </a:p>
          <a:p>
            <a:r>
              <a:rPr lang="en-NZ" sz="2400" b="1" dirty="0"/>
              <a:t>.</a:t>
            </a:r>
          </a:p>
          <a:p>
            <a:r>
              <a:rPr lang="en-NZ" sz="2400" b="1" dirty="0"/>
              <a:t>.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87169" y="4403732"/>
            <a:ext cx="268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/>
              <a:t>.</a:t>
            </a:r>
          </a:p>
          <a:p>
            <a:r>
              <a:rPr lang="en-NZ" sz="2400" b="1" dirty="0"/>
              <a:t>.</a:t>
            </a:r>
          </a:p>
          <a:p>
            <a:r>
              <a:rPr lang="en-NZ" sz="2400" b="1" dirty="0"/>
              <a:t>.</a:t>
            </a:r>
            <a:endParaRPr lang="en-US" sz="24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97381"/>
              </p:ext>
            </p:extLst>
          </p:nvPr>
        </p:nvGraphicFramePr>
        <p:xfrm>
          <a:off x="5583210" y="5538242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k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48263"/>
              </p:ext>
            </p:extLst>
          </p:nvPr>
        </p:nvGraphicFramePr>
        <p:xfrm>
          <a:off x="4956657" y="5538242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j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15503"/>
              </p:ext>
            </p:extLst>
          </p:nvPr>
        </p:nvGraphicFramePr>
        <p:xfrm>
          <a:off x="4314790" y="5538242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79724"/>
              </p:ext>
            </p:extLst>
          </p:nvPr>
        </p:nvGraphicFramePr>
        <p:xfrm>
          <a:off x="3682305" y="5538242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d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65555"/>
              </p:ext>
            </p:extLst>
          </p:nvPr>
        </p:nvGraphicFramePr>
        <p:xfrm>
          <a:off x="3049820" y="5538242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74988"/>
              </p:ext>
            </p:extLst>
          </p:nvPr>
        </p:nvGraphicFramePr>
        <p:xfrm>
          <a:off x="8155191" y="5538242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t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19435"/>
              </p:ext>
            </p:extLst>
          </p:nvPr>
        </p:nvGraphicFramePr>
        <p:xfrm>
          <a:off x="7513324" y="5538242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o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182276"/>
              </p:ext>
            </p:extLst>
          </p:nvPr>
        </p:nvGraphicFramePr>
        <p:xfrm>
          <a:off x="6880839" y="5538242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p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169427"/>
              </p:ext>
            </p:extLst>
          </p:nvPr>
        </p:nvGraphicFramePr>
        <p:xfrm>
          <a:off x="6248354" y="5538242"/>
          <a:ext cx="507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">
                  <a:extLst>
                    <a:ext uri="{9D8B030D-6E8A-4147-A177-3AD203B41FA5}">
                      <a16:colId xmlns:a16="http://schemas.microsoft.com/office/drawing/2014/main" val="2744212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3300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FF33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26465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17671" y="5462052"/>
            <a:ext cx="1599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i="1" dirty="0">
                <a:solidFill>
                  <a:srgbClr val="FF3300"/>
                </a:solidFill>
              </a:rPr>
              <a:t>MERGE: </a:t>
            </a:r>
            <a:endParaRPr lang="en-US" sz="2800" b="1" i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44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Quicksort: </a:t>
            </a:r>
            <a:r>
              <a:rPr lang="en-NZ" dirty="0">
                <a:solidFill>
                  <a:srgbClr val="FFC000"/>
                </a:solidFill>
              </a:rPr>
              <a:t>idea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2419" y="2069618"/>
            <a:ext cx="41899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>
                <a:solidFill>
                  <a:srgbClr val="92D050"/>
                </a:solidFill>
              </a:rPr>
              <a:t>partition</a:t>
            </a:r>
            <a:endParaRPr lang="en-US" sz="8000" b="1" i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9452" y="3393057"/>
            <a:ext cx="2828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>
                <a:solidFill>
                  <a:srgbClr val="7030A0"/>
                </a:solidFill>
              </a:rPr>
              <a:t>SORT</a:t>
            </a:r>
            <a:endParaRPr lang="en-US" sz="8000" b="1" i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1806" y="4985129"/>
            <a:ext cx="39212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>
                <a:solidFill>
                  <a:srgbClr val="FF3300"/>
                </a:solidFill>
              </a:rPr>
              <a:t>MERGE</a:t>
            </a:r>
            <a:endParaRPr lang="en-US" sz="8000" b="1" i="1" dirty="0">
              <a:solidFill>
                <a:srgbClr val="FF33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8047" y="3500778"/>
            <a:ext cx="43095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600" b="1" i="1" dirty="0"/>
              <a:t>recursively!</a:t>
            </a:r>
            <a:endParaRPr 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1919440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7821" y="186798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[5,8,4,2,9,0]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59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7821" y="186798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,8,4,2,9,0]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0044" y="2675225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[0,2,4]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[9,8]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33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7821" y="186798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,8,4,2,9,0]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0044" y="2675225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,2,4]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[9,8]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8269" y="3383111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[4,2]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66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7821" y="186798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,8,4,2,9,0]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0044" y="2675225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,2,4]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,8]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8269" y="3383111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[4,2]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6255" y="3383111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[8]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[9]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4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7821" y="186798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,8,4,2,9,0]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0044" y="2675225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,2,4]</a:t>
            </a:r>
            <a:r>
              <a:rPr lang="en-NZ" sz="4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,8]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8269" y="338311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[][0]</a:t>
            </a:r>
            <a:endParaRPr lang="en-US" sz="4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6255" y="3383111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[8][9][]</a:t>
            </a:r>
            <a:endParaRPr lang="en-US" sz="4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6596" y="338311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[4,2]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5440" y="353699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88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7821" y="186798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,8,4,2,9,0]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0044" y="2675225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,2,4]</a:t>
            </a:r>
            <a:r>
              <a:rPr lang="en-NZ" sz="4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,8]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8269" y="338311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[][0]</a:t>
            </a:r>
            <a:endParaRPr lang="en-US" sz="4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6255" y="3383111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[8][9][]</a:t>
            </a:r>
            <a:endParaRPr lang="en-US" sz="4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6596" y="338311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,2]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5440" y="353699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43823" y="3998664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[4]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97821" y="186798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,8,4,2,9,0]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90044" y="2675225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,2,4]</a:t>
            </a:r>
            <a:r>
              <a:rPr lang="en-NZ" sz="4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,8]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8269" y="338311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[][0]</a:t>
            </a:r>
            <a:endParaRPr lang="en-US" sz="4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6255" y="3383111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[8][9][]</a:t>
            </a:r>
            <a:endParaRPr lang="en-US" sz="4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6596" y="3383111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NZ" sz="40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,2]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15440" y="3536999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23267" y="4005638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[2][4][]</a:t>
            </a:r>
            <a:endParaRPr lang="en-US" sz="4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61736" y="4121774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046442" y="4706550"/>
            <a:ext cx="8616870" cy="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66494" y="4836635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[][0]</a:t>
            </a:r>
            <a:endParaRPr lang="en-US" sz="4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48142" y="4829662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[2][4][]</a:t>
            </a:r>
            <a:endParaRPr lang="en-US" sz="4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73141" y="4827131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59258" y="4827131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[8][9][]</a:t>
            </a:r>
            <a:endParaRPr lang="en-US" sz="4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966494" y="4836635"/>
            <a:ext cx="724455" cy="6983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305482" y="4867715"/>
            <a:ext cx="724455" cy="6983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624386" y="4841387"/>
            <a:ext cx="724455" cy="6983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8721" y="5604150"/>
            <a:ext cx="67906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[0,2,4,5,8,9]</a:t>
            </a:r>
            <a:endParaRPr lang="en-US" sz="6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7082" y="4919464"/>
            <a:ext cx="1599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i="1" dirty="0">
                <a:solidFill>
                  <a:srgbClr val="FF3300"/>
                </a:solidFill>
              </a:rPr>
              <a:t>MERGE: </a:t>
            </a:r>
            <a:endParaRPr lang="en-US" sz="2800" b="1" i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9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2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Practice &amp; think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53439" y="2965268"/>
            <a:ext cx="61863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[6,8,1,2,3,0]</a:t>
            </a:r>
          </a:p>
          <a:p>
            <a:endParaRPr lang="en-NZ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6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[0,1,2,3,8,6]</a:t>
            </a:r>
            <a:endParaRPr lang="en-US" sz="6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160" y="1894112"/>
            <a:ext cx="65398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400" i="1" dirty="0">
                <a:solidFill>
                  <a:srgbClr val="0070C0"/>
                </a:solidFill>
              </a:rPr>
              <a:t>Sort these two lists using </a:t>
            </a:r>
          </a:p>
          <a:p>
            <a:r>
              <a:rPr lang="en-NZ" sz="4400" i="1" dirty="0">
                <a:solidFill>
                  <a:srgbClr val="0070C0"/>
                </a:solidFill>
              </a:rPr>
              <a:t>the quicksort scheme. </a:t>
            </a:r>
          </a:p>
          <a:p>
            <a:r>
              <a:rPr lang="en-NZ" sz="4400" i="1" dirty="0">
                <a:solidFill>
                  <a:srgbClr val="0070C0"/>
                </a:solidFill>
              </a:rPr>
              <a:t>Compare the number </a:t>
            </a:r>
          </a:p>
          <a:p>
            <a:r>
              <a:rPr lang="en-NZ" sz="4400" i="1" dirty="0">
                <a:solidFill>
                  <a:srgbClr val="0070C0"/>
                </a:solidFill>
              </a:rPr>
              <a:t>of steps involved in each case.</a:t>
            </a:r>
          </a:p>
          <a:p>
            <a:r>
              <a:rPr lang="en-NZ" sz="4400" i="1" dirty="0">
                <a:solidFill>
                  <a:srgbClr val="0070C0"/>
                </a:solidFill>
              </a:rPr>
              <a:t>What do you conclude?</a:t>
            </a:r>
            <a:endParaRPr lang="en-US" sz="44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60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Insertion sort: </a:t>
            </a:r>
            <a:r>
              <a:rPr lang="en-NZ" dirty="0">
                <a:solidFill>
                  <a:srgbClr val="FFC000"/>
                </a:solidFill>
              </a:rPr>
              <a:t>picture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25354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1337" y="253540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Left hand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981" y="472561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Right hand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8274" y="471255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15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Insertion sort: </a:t>
            </a:r>
            <a:r>
              <a:rPr lang="en-NZ" dirty="0">
                <a:solidFill>
                  <a:srgbClr val="FFC000"/>
                </a:solidFill>
              </a:rPr>
              <a:t>picture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25354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1337" y="253540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Left hand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981" y="472561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Right hand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8274" y="471255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2351314" y="2535407"/>
            <a:ext cx="483326" cy="36933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6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Insertion sort: </a:t>
            </a:r>
            <a:r>
              <a:rPr lang="en-NZ" dirty="0">
                <a:solidFill>
                  <a:srgbClr val="FFC000"/>
                </a:solidFill>
              </a:rPr>
              <a:t>picture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25354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1337" y="253540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Left hand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981" y="472561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Right hand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8274" y="471255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54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Insertion sort: </a:t>
            </a:r>
            <a:r>
              <a:rPr lang="en-NZ" dirty="0">
                <a:solidFill>
                  <a:srgbClr val="FFC000"/>
                </a:solidFill>
              </a:rPr>
              <a:t>picture</a:t>
            </a:r>
            <a:endParaRPr lang="en-US" dirty="0">
              <a:solidFill>
                <a:srgbClr val="FFC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2000" y="2535407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1337" y="2535407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Left hand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6981" y="4725615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</a:rPr>
              <a:t>Right hand</a:t>
            </a:r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58274" y="4712555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909411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082787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700691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355427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7247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819062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24971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60658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3513912" y="2535407"/>
            <a:ext cx="483326" cy="36933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5357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8705</TotalTime>
  <Words>1460</Words>
  <Application>Microsoft Macintosh PowerPoint</Application>
  <PresentationFormat>宽屏</PresentationFormat>
  <Paragraphs>619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7" baseType="lpstr">
      <vt:lpstr>Arial</vt:lpstr>
      <vt:lpstr>Calibri</vt:lpstr>
      <vt:lpstr>Cambria Math</vt:lpstr>
      <vt:lpstr>Courier New</vt:lpstr>
      <vt:lpstr>Gill Sans MT</vt:lpstr>
      <vt:lpstr>Tahoma</vt:lpstr>
      <vt:lpstr>Wingdings 2</vt:lpstr>
      <vt:lpstr>Dividend</vt:lpstr>
      <vt:lpstr>Introduction to algorithms Sorting algorithms for lists</vt:lpstr>
      <vt:lpstr>Recap of last lecture</vt:lpstr>
      <vt:lpstr>sorting algorithms (comparison sort)</vt:lpstr>
      <vt:lpstr>sorting algorithms (comparison sort)</vt:lpstr>
      <vt:lpstr>Insertion sort: idea</vt:lpstr>
      <vt:lpstr>Insertion sort: picture</vt:lpstr>
      <vt:lpstr>Insertion sort: picture</vt:lpstr>
      <vt:lpstr>Insertion sort: picture</vt:lpstr>
      <vt:lpstr>Insertion sort: picture</vt:lpstr>
      <vt:lpstr>Insertion sort: picture</vt:lpstr>
      <vt:lpstr>Insertion sort: picture</vt:lpstr>
      <vt:lpstr>Insertion sort: picture</vt:lpstr>
      <vt:lpstr>Insertion sort: picture</vt:lpstr>
      <vt:lpstr>Insertion sort: picture</vt:lpstr>
      <vt:lpstr>Insertion sort: picture</vt:lpstr>
      <vt:lpstr>Insertion sort: picture</vt:lpstr>
      <vt:lpstr>Insertion sort: picture</vt:lpstr>
      <vt:lpstr>Insertion sort: picture</vt:lpstr>
      <vt:lpstr>Insertion sort: picture</vt:lpstr>
      <vt:lpstr>Insertion sort: picture</vt:lpstr>
      <vt:lpstr>Insertion sort: think about time complexity (worst-case)</vt:lpstr>
      <vt:lpstr>Insertion sort: summary</vt:lpstr>
      <vt:lpstr>Merge-sort: idea</vt:lpstr>
      <vt:lpstr>Merge-sort: idea</vt:lpstr>
      <vt:lpstr>Merge-sort: idea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Merging two sorted lists</vt:lpstr>
      <vt:lpstr>Merge-sort: recursive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Quicksort: idea</vt:lpstr>
      <vt:lpstr>Quicksort: idea</vt:lpstr>
      <vt:lpstr>Quicksort: idea</vt:lpstr>
      <vt:lpstr>Quicksort: idea</vt:lpstr>
      <vt:lpstr>Quicksort: idea</vt:lpstr>
      <vt:lpstr>Quicksort: idea</vt:lpstr>
      <vt:lpstr>example</vt:lpstr>
      <vt:lpstr>example</vt:lpstr>
      <vt:lpstr>example</vt:lpstr>
      <vt:lpstr>example</vt:lpstr>
      <vt:lpstr>example</vt:lpstr>
      <vt:lpstr>example</vt:lpstr>
      <vt:lpstr>example</vt:lpstr>
      <vt:lpstr>Practice &amp; think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arthun7117</cp:lastModifiedBy>
  <cp:revision>241</cp:revision>
  <cp:lastPrinted>2020-03-13T05:36:27Z</cp:lastPrinted>
  <dcterms:created xsi:type="dcterms:W3CDTF">2020-03-10T06:29:02Z</dcterms:created>
  <dcterms:modified xsi:type="dcterms:W3CDTF">2021-11-08T02:50:12Z</dcterms:modified>
</cp:coreProperties>
</file>