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handoutMasterIdLst>
    <p:handoutMasterId r:id="rId23"/>
  </p:handoutMasterIdLst>
  <p:sldIdLst>
    <p:sldId id="256" r:id="rId3"/>
    <p:sldId id="272" r:id="rId4"/>
    <p:sldId id="257" r:id="rId5"/>
    <p:sldId id="262" r:id="rId6"/>
    <p:sldId id="263" r:id="rId7"/>
    <p:sldId id="265" r:id="rId8"/>
    <p:sldId id="266" r:id="rId9"/>
    <p:sldId id="273" r:id="rId10"/>
    <p:sldId id="264" r:id="rId11"/>
    <p:sldId id="274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6699"/>
    <a:srgbClr val="000000"/>
    <a:srgbClr val="CCCCFF"/>
    <a:srgbClr val="66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PA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F9E6-7736-4C24-B166-48BCB8E56233}" type="datetime5">
              <a:rPr lang="en-GB"/>
              <a:pPr>
                <a:defRPr/>
              </a:pPr>
              <a:t>11-Nov-21</a:t>
            </a:fld>
            <a:endParaRPr lang="en-GB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5787" y="6524774"/>
            <a:ext cx="2015827" cy="3332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M. Dhyani</a:t>
            </a:r>
          </a:p>
        </p:txBody>
      </p:sp>
    </p:spTree>
    <p:extLst>
      <p:ext uri="{BB962C8B-B14F-4D97-AF65-F5344CB8AC3E}">
        <p14:creationId xmlns:p14="http://schemas.microsoft.com/office/powerpoint/2010/main" val="428920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83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A273-C458-49F5-A889-40022F24036D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 Shaikh</a:t>
            </a:r>
          </a:p>
        </p:txBody>
      </p:sp>
    </p:spTree>
    <p:extLst>
      <p:ext uri="{BB962C8B-B14F-4D97-AF65-F5344CB8AC3E}">
        <p14:creationId xmlns:p14="http://schemas.microsoft.com/office/powerpoint/2010/main" val="94663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D304-B407-4679-9C8C-30C16D7C12EC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73168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78C1-2863-4F21-8F11-A8D62ECB25BF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814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0E60-1E96-48DC-99DD-0625D7F9D0C0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6381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7C1A-7555-4ACA-B899-A799132E74C1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52866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60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6683-DFA5-4F43-A313-28793EFDF752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0478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4F6D-F7CD-4918-ADD2-45FF9E085E20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209456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46BF-E896-47AB-A277-48E611BC3F5A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2330585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BF5-24B9-442D-ABBB-76A30443C51C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420111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6AE0-2F2D-4356-B12F-6E5ACA3DE392}" type="datetime5">
              <a:rPr lang="en-GB"/>
              <a:pPr>
                <a:defRPr/>
              </a:pPr>
              <a:t>11-Nov-21</a:t>
            </a:fld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216166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31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34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2"/>
          <p:cNvSpPr>
            <a:spLocks noChangeShapeType="1"/>
          </p:cNvSpPr>
          <p:nvPr/>
        </p:nvSpPr>
        <p:spPr bwMode="auto">
          <a:xfrm>
            <a:off x="-46566" y="6597650"/>
            <a:ext cx="12238567" cy="0"/>
          </a:xfrm>
          <a:prstGeom prst="line">
            <a:avLst/>
          </a:prstGeom>
          <a:noFill/>
          <a:ln w="19050">
            <a:solidFill>
              <a:srgbClr val="CFAFE7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1800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518901" y="6565901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DD217F6-6C63-46F9-AD02-6A4762391631}" type="slidenum">
              <a:rPr lang="en-GB" sz="1200" b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200" b="0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D02D85-DED2-40EA-BDB8-62543432782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116632"/>
            <a:ext cx="2973625" cy="7347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23306" y="332657"/>
            <a:ext cx="883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1800" dirty="0">
                <a:latin typeface="Helvetica"/>
                <a:ea typeface="Helvetica"/>
                <a:cs typeface="Helvetica"/>
                <a:sym typeface="Helvetica"/>
              </a:rPr>
              <a:t>Introduction to Algorithms  </a:t>
            </a:r>
            <a:r>
              <a:rPr lang="en-GB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CELEN0</a:t>
            </a:r>
            <a:r>
              <a:rPr lang="en-US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86</a:t>
            </a:r>
            <a:endParaRPr lang="en-US" sz="1800" dirty="0">
              <a:solidFill>
                <a:srgbClr val="002452"/>
              </a:solidFill>
            </a:endParaRPr>
          </a:p>
          <a:p>
            <a:pPr lvl="0" algn="l"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i="1" dirty="0" smtClean="0"/>
              <a:t>nonlinear</a:t>
            </a:r>
            <a:r>
              <a:rPr lang="en-NZ" dirty="0" smtClean="0"/>
              <a:t> </a:t>
            </a:r>
            <a:r>
              <a:rPr lang="en-NZ" i="1" dirty="0" smtClean="0"/>
              <a:t>Data structures - trees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239" y="1100883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7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Thursday, 11 November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010" y="1815732"/>
            <a:ext cx="1140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FF0000"/>
                </a:solidFill>
              </a:rPr>
              <a:t>binary tree </a:t>
            </a:r>
            <a:r>
              <a:rPr lang="en-NZ" sz="3200" dirty="0" smtClean="0"/>
              <a:t>is a tree in which: </a:t>
            </a:r>
            <a:r>
              <a:rPr lang="en-NZ" sz="3200" i="1" dirty="0" smtClean="0">
                <a:solidFill>
                  <a:srgbClr val="00B0F0"/>
                </a:solidFill>
              </a:rPr>
              <a:t>each node has at most </a:t>
            </a:r>
            <a:r>
              <a:rPr lang="en-NZ" sz="3200" b="1" i="1" u="sng" dirty="0" smtClean="0">
                <a:solidFill>
                  <a:srgbClr val="00B050"/>
                </a:solidFill>
              </a:rPr>
              <a:t>two children</a:t>
            </a:r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1300840" y="3190074"/>
            <a:ext cx="2592388" cy="1800225"/>
            <a:chOff x="748" y="2478"/>
            <a:chExt cx="1996" cy="1202"/>
          </a:xfrm>
        </p:grpSpPr>
        <p:grpSp>
          <p:nvGrpSpPr>
            <p:cNvPr id="7" name="Group 77"/>
            <p:cNvGrpSpPr>
              <a:grpSpLocks/>
            </p:cNvGrpSpPr>
            <p:nvPr/>
          </p:nvGrpSpPr>
          <p:grpSpPr bwMode="auto">
            <a:xfrm>
              <a:off x="1497" y="2478"/>
              <a:ext cx="386" cy="249"/>
              <a:chOff x="1360" y="2478"/>
              <a:chExt cx="386" cy="249"/>
            </a:xfrm>
          </p:grpSpPr>
          <p:sp>
            <p:nvSpPr>
              <p:cNvPr id="28" name="Oval 7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9" name="Text Box 79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A</a:t>
                </a:r>
              </a:p>
            </p:txBody>
          </p:sp>
        </p:grp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179" y="3431"/>
              <a:ext cx="386" cy="249"/>
              <a:chOff x="1360" y="2478"/>
              <a:chExt cx="386" cy="249"/>
            </a:xfrm>
          </p:grpSpPr>
          <p:sp>
            <p:nvSpPr>
              <p:cNvPr id="26" name="Oval 8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" name="Text Box 8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952" y="2954"/>
              <a:ext cx="386" cy="249"/>
              <a:chOff x="1360" y="2478"/>
              <a:chExt cx="386" cy="249"/>
            </a:xfrm>
          </p:grpSpPr>
          <p:sp>
            <p:nvSpPr>
              <p:cNvPr id="24" name="Oval 8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5" name="Text Box 8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1995" y="2954"/>
              <a:ext cx="386" cy="249"/>
              <a:chOff x="1360" y="2478"/>
              <a:chExt cx="386" cy="249"/>
            </a:xfrm>
          </p:grpSpPr>
          <p:sp>
            <p:nvSpPr>
              <p:cNvPr id="22" name="Oval 8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3" name="Text Box 8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748" y="3430"/>
              <a:ext cx="386" cy="249"/>
              <a:chOff x="1360" y="2478"/>
              <a:chExt cx="386" cy="249"/>
            </a:xfrm>
          </p:grpSpPr>
          <p:sp>
            <p:nvSpPr>
              <p:cNvPr id="20" name="Oval 9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" name="Text Box 9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2358" y="3430"/>
              <a:ext cx="386" cy="249"/>
              <a:chOff x="1360" y="2478"/>
              <a:chExt cx="386" cy="249"/>
            </a:xfrm>
          </p:grpSpPr>
          <p:sp>
            <p:nvSpPr>
              <p:cNvPr id="18" name="Oval 93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9" name="Text Box 94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F</a:t>
                </a:r>
              </a:p>
            </p:txBody>
          </p:sp>
        </p:grpSp>
        <p:sp>
          <p:nvSpPr>
            <p:cNvPr id="13" name="Line 95"/>
            <p:cNvSpPr>
              <a:spLocks noChangeShapeType="1"/>
            </p:cNvSpPr>
            <p:nvPr/>
          </p:nvSpPr>
          <p:spPr bwMode="auto">
            <a:xfrm flipH="1">
              <a:off x="1247" y="2704"/>
              <a:ext cx="341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6"/>
            <p:cNvSpPr>
              <a:spLocks noChangeShapeType="1"/>
            </p:cNvSpPr>
            <p:nvPr/>
          </p:nvSpPr>
          <p:spPr bwMode="auto">
            <a:xfrm>
              <a:off x="1769" y="2704"/>
              <a:ext cx="317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7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9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04"/>
          <p:cNvGrpSpPr>
            <a:grpSpLocks/>
          </p:cNvGrpSpPr>
          <p:nvPr/>
        </p:nvGrpSpPr>
        <p:grpSpPr bwMode="auto">
          <a:xfrm>
            <a:off x="8103394" y="3675699"/>
            <a:ext cx="2592388" cy="1800225"/>
            <a:chOff x="3832" y="2546"/>
            <a:chExt cx="1633" cy="1134"/>
          </a:xfrm>
        </p:grpSpPr>
        <p:grpSp>
          <p:nvGrpSpPr>
            <p:cNvPr id="31" name="Group 13"/>
            <p:cNvGrpSpPr>
              <a:grpSpLocks/>
            </p:cNvGrpSpPr>
            <p:nvPr/>
          </p:nvGrpSpPr>
          <p:grpSpPr bwMode="auto">
            <a:xfrm>
              <a:off x="4445" y="2546"/>
              <a:ext cx="316" cy="235"/>
              <a:chOff x="1360" y="2478"/>
              <a:chExt cx="386" cy="249"/>
            </a:xfrm>
          </p:grpSpPr>
          <p:sp>
            <p:nvSpPr>
              <p:cNvPr id="56" name="Oval 1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" name="Text Box 1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A</a:t>
                </a:r>
              </a:p>
            </p:txBody>
          </p:sp>
        </p:grpSp>
        <p:grpSp>
          <p:nvGrpSpPr>
            <p:cNvPr id="32" name="Group 14"/>
            <p:cNvGrpSpPr>
              <a:grpSpLocks/>
            </p:cNvGrpSpPr>
            <p:nvPr/>
          </p:nvGrpSpPr>
          <p:grpSpPr bwMode="auto">
            <a:xfrm>
              <a:off x="4185" y="3445"/>
              <a:ext cx="315" cy="235"/>
              <a:chOff x="1360" y="2478"/>
              <a:chExt cx="386" cy="249"/>
            </a:xfrm>
          </p:grpSpPr>
          <p:sp>
            <p:nvSpPr>
              <p:cNvPr id="54" name="Oval 15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" name="Text Box 16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D</a:t>
                </a:r>
              </a:p>
            </p:txBody>
          </p:sp>
        </p:grpSp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3999" y="2995"/>
              <a:ext cx="316" cy="235"/>
              <a:chOff x="1360" y="2478"/>
              <a:chExt cx="386" cy="249"/>
            </a:xfrm>
          </p:grpSpPr>
          <p:sp>
            <p:nvSpPr>
              <p:cNvPr id="52" name="Oval 1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3" name="Text Box 19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34" name="Group 20"/>
            <p:cNvGrpSpPr>
              <a:grpSpLocks/>
            </p:cNvGrpSpPr>
            <p:nvPr/>
          </p:nvGrpSpPr>
          <p:grpSpPr bwMode="auto">
            <a:xfrm>
              <a:off x="4852" y="2995"/>
              <a:ext cx="316" cy="235"/>
              <a:chOff x="1360" y="2478"/>
              <a:chExt cx="386" cy="249"/>
            </a:xfrm>
          </p:grpSpPr>
          <p:sp>
            <p:nvSpPr>
              <p:cNvPr id="50" name="Oval 2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3832" y="3444"/>
              <a:ext cx="316" cy="235"/>
              <a:chOff x="1360" y="2478"/>
              <a:chExt cx="386" cy="249"/>
            </a:xfrm>
          </p:grpSpPr>
          <p:sp>
            <p:nvSpPr>
              <p:cNvPr id="48" name="Oval 2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C</a:t>
                </a:r>
              </a:p>
            </p:txBody>
          </p:sp>
        </p:grpSp>
        <p:grpSp>
          <p:nvGrpSpPr>
            <p:cNvPr id="36" name="Group 26"/>
            <p:cNvGrpSpPr>
              <a:grpSpLocks/>
            </p:cNvGrpSpPr>
            <p:nvPr/>
          </p:nvGrpSpPr>
          <p:grpSpPr bwMode="auto">
            <a:xfrm>
              <a:off x="5149" y="3444"/>
              <a:ext cx="316" cy="235"/>
              <a:chOff x="1360" y="2478"/>
              <a:chExt cx="386" cy="249"/>
            </a:xfrm>
          </p:grpSpPr>
          <p:sp>
            <p:nvSpPr>
              <p:cNvPr id="46" name="Oval 2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" name="Text Box 2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Tahoma" pitchFamily="34" charset="0"/>
                  </a:rPr>
                  <a:t>G</a:t>
                </a:r>
              </a:p>
            </p:txBody>
          </p:sp>
        </p:grp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4240" y="2759"/>
              <a:ext cx="279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4667" y="2759"/>
              <a:ext cx="26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 flipH="1">
              <a:off x="4018" y="3230"/>
              <a:ext cx="93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203" y="3230"/>
              <a:ext cx="93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5076" y="3209"/>
              <a:ext cx="166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00"/>
            <p:cNvGrpSpPr>
              <a:grpSpLocks/>
            </p:cNvGrpSpPr>
            <p:nvPr/>
          </p:nvGrpSpPr>
          <p:grpSpPr bwMode="auto">
            <a:xfrm>
              <a:off x="4649" y="3445"/>
              <a:ext cx="316" cy="235"/>
              <a:chOff x="1360" y="2478"/>
              <a:chExt cx="386" cy="249"/>
            </a:xfrm>
          </p:grpSpPr>
          <p:sp>
            <p:nvSpPr>
              <p:cNvPr id="44" name="Oval 10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" name="Text Box 10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F</a:t>
                </a:r>
              </a:p>
            </p:txBody>
          </p:sp>
        </p:grpSp>
        <p:sp>
          <p:nvSpPr>
            <p:cNvPr id="43" name="Line 103"/>
            <p:cNvSpPr>
              <a:spLocks noChangeShapeType="1"/>
            </p:cNvSpPr>
            <p:nvPr/>
          </p:nvSpPr>
          <p:spPr bwMode="auto">
            <a:xfrm flipH="1">
              <a:off x="4830" y="3226"/>
              <a:ext cx="137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43728" y="6096000"/>
            <a:ext cx="1413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Binary Tree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90997" y="6005633"/>
            <a:ext cx="24574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Balanced Binary Tree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Line 95"/>
          <p:cNvSpPr>
            <a:spLocks noChangeShapeType="1"/>
          </p:cNvSpPr>
          <p:nvPr/>
        </p:nvSpPr>
        <p:spPr bwMode="auto">
          <a:xfrm flipH="1">
            <a:off x="3155344" y="4950458"/>
            <a:ext cx="330683" cy="3886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43519" y="5264791"/>
            <a:ext cx="353985" cy="3732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327357" y="3190074"/>
            <a:ext cx="0" cy="2544520"/>
          </a:xfrm>
          <a:prstGeom prst="line">
            <a:avLst/>
          </a:prstGeom>
          <a:ln w="38100">
            <a:solidFill>
              <a:srgbClr val="FF66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6191794" y="3223023"/>
            <a:ext cx="404949" cy="45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810104" y="3782617"/>
            <a:ext cx="404949" cy="45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501369" y="4366137"/>
            <a:ext cx="404949" cy="45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139845" y="4892324"/>
            <a:ext cx="404949" cy="452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69" name="Straight Connector 68"/>
          <p:cNvCxnSpPr>
            <a:stCxn id="3" idx="3"/>
            <a:endCxn id="65" idx="7"/>
          </p:cNvCxnSpPr>
          <p:nvPr/>
        </p:nvCxnSpPr>
        <p:spPr>
          <a:xfrm flipH="1">
            <a:off x="6155750" y="3609406"/>
            <a:ext cx="95347" cy="23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836282" y="4179244"/>
            <a:ext cx="95347" cy="23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512045" y="4772572"/>
            <a:ext cx="95347" cy="23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37248" y="5549928"/>
            <a:ext cx="1413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Binary Tree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89772" y="6075333"/>
            <a:ext cx="21845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00B050"/>
                </a:solidFill>
              </a:rPr>
              <a:t>n</a:t>
            </a:r>
            <a:r>
              <a:rPr lang="en-NZ" i="1" dirty="0" smtClean="0">
                <a:solidFill>
                  <a:srgbClr val="00B050"/>
                </a:solidFill>
              </a:rPr>
              <a:t>ot different from a list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Pseudocode for building binary trees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865223" y="2377440"/>
            <a:ext cx="13063" cy="41278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9269" y="269094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5108" y="2767892"/>
            <a:ext cx="21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0000"/>
                </a:solidFill>
              </a:rPr>
              <a:t>make an empty list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26909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9876" y="2767892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50"/>
                </a:solidFill>
              </a:rPr>
              <a:t>make an empty tree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0453" y="269094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35167" y="2691653"/>
            <a:ext cx="444137" cy="44627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 flipH="1">
            <a:off x="10058400" y="3072573"/>
            <a:ext cx="241809" cy="29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</p:cNvCxnSpPr>
          <p:nvPr/>
        </p:nvCxnSpPr>
        <p:spPr>
          <a:xfrm>
            <a:off x="10614262" y="3072573"/>
            <a:ext cx="214847" cy="32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39876" y="3137224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B050"/>
                </a:solidFill>
              </a:rPr>
              <a:t>a</a:t>
            </a:r>
            <a:r>
              <a:rPr lang="en-NZ" b="1" i="1" dirty="0" smtClean="0">
                <a:solidFill>
                  <a:srgbClr val="00B050"/>
                </a:solidFill>
              </a:rPr>
              <a:t> node with no value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6745" y="444137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ons(</a:t>
            </a:r>
            <a:r>
              <a:rPr lang="en-NZ" sz="2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440460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ode(   ,x,   )</a:t>
            </a: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4673" y="4927824"/>
            <a:ext cx="28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B050"/>
                </a:solidFill>
              </a:rPr>
              <a:t>m</a:t>
            </a:r>
            <a:r>
              <a:rPr lang="en-NZ" b="1" i="1" dirty="0" smtClean="0">
                <a:solidFill>
                  <a:srgbClr val="00B050"/>
                </a:solidFill>
              </a:rPr>
              <a:t>akes a node with value 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679304" y="4441371"/>
            <a:ext cx="444137" cy="44627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 flipH="1">
            <a:off x="10502537" y="4822291"/>
            <a:ext cx="241809" cy="29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5"/>
          </p:cNvCxnSpPr>
          <p:nvPr/>
        </p:nvCxnSpPr>
        <p:spPr>
          <a:xfrm>
            <a:off x="11058399" y="4822291"/>
            <a:ext cx="214847" cy="32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16123" y="4493721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474" y="451232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0" y="5369633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,root, 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6" grpId="0"/>
      <p:bldP spid="17" grpId="0"/>
      <p:bldP spid="18" grpId="0"/>
      <p:bldP spid="19" grpId="0"/>
      <p:bldP spid="20" grpId="0" animBg="1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192" y="2603500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81400" y="2603500"/>
            <a:ext cx="469900" cy="44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70300" y="26460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5</a:t>
            </a:r>
            <a:endParaRPr lang="en-US" b="1" dirty="0"/>
          </a:p>
        </p:txBody>
      </p:sp>
      <p:cxnSp>
        <p:nvCxnSpPr>
          <p:cNvPr id="13" name="Straight Connector 12"/>
          <p:cNvCxnSpPr>
            <a:stCxn id="10" idx="3"/>
          </p:cNvCxnSpPr>
          <p:nvPr/>
        </p:nvCxnSpPr>
        <p:spPr>
          <a:xfrm flipH="1">
            <a:off x="3378200" y="2982904"/>
            <a:ext cx="272015" cy="242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87800" y="2990850"/>
            <a:ext cx="165100" cy="234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9592" y="414020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2363291" y="3459522"/>
            <a:ext cx="381000" cy="2416626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3099" y="47454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Left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4575448" y="4369319"/>
            <a:ext cx="381000" cy="52070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90572" y="47465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Right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35700" y="4064000"/>
            <a:ext cx="469900" cy="44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29260" y="4114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963685" y="4387052"/>
            <a:ext cx="272015" cy="242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575300" y="4559300"/>
            <a:ext cx="469900" cy="44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64200" y="4563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</a:rPr>
              <a:t>5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303285" y="4882352"/>
            <a:ext cx="272015" cy="242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0198" y="4933097"/>
            <a:ext cx="165100" cy="234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05600" y="4420941"/>
            <a:ext cx="165100" cy="234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64200" y="2174454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NZ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NZ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927273" y="2825750"/>
            <a:ext cx="469900" cy="44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947965" y="28633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8655258" y="3117039"/>
            <a:ext cx="272015" cy="242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97173" y="3150928"/>
            <a:ext cx="165100" cy="2349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7515715" y="1319699"/>
            <a:ext cx="281964" cy="2416626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86005" y="25299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Left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8324603" y="3342028"/>
            <a:ext cx="469900" cy="44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37893" y="338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7030A0"/>
                </a:solidFill>
              </a:rPr>
              <a:t>50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0" name="Left Brace 39"/>
          <p:cNvSpPr/>
          <p:nvPr/>
        </p:nvSpPr>
        <p:spPr>
          <a:xfrm rot="16200000">
            <a:off x="10492836" y="1335473"/>
            <a:ext cx="281964" cy="2416626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63126" y="258494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Right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9397173" y="3367483"/>
            <a:ext cx="469900" cy="44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406435" y="33955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5">
                    <a:lumMod val="75000"/>
                  </a:schemeClr>
                </a:solidFill>
              </a:rPr>
              <a:t>40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/>
      <p:bldP spid="31" grpId="0"/>
      <p:bldP spid="32" grpId="0" animBg="1"/>
      <p:bldP spid="33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4452631" y="1989960"/>
            <a:ext cx="3396216" cy="2432661"/>
            <a:chOff x="3832" y="2569"/>
            <a:chExt cx="1718" cy="1157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486" y="2569"/>
              <a:ext cx="318" cy="239"/>
              <a:chOff x="1406" y="2500"/>
              <a:chExt cx="388" cy="253"/>
            </a:xfrm>
          </p:grpSpPr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408" y="250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A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4040" y="3023"/>
              <a:ext cx="318" cy="247"/>
              <a:chOff x="1406" y="2500"/>
              <a:chExt cx="388" cy="261"/>
            </a:xfrm>
          </p:grpSpPr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1408" y="2516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893" y="3023"/>
              <a:ext cx="318" cy="247"/>
              <a:chOff x="1406" y="2500"/>
              <a:chExt cx="388" cy="261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1408" y="2516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832" y="3470"/>
              <a:ext cx="316" cy="245"/>
              <a:chOff x="1360" y="2500"/>
              <a:chExt cx="386" cy="259"/>
            </a:xfrm>
          </p:grpSpPr>
          <p:sp>
            <p:nvSpPr>
              <p:cNvPr id="22" name="Oval 2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1360" y="2514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C</a:t>
                </a: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5197" y="3474"/>
              <a:ext cx="353" cy="252"/>
              <a:chOff x="1406" y="2500"/>
              <a:chExt cx="428" cy="266"/>
            </a:xfrm>
          </p:grpSpPr>
          <p:sp>
            <p:nvSpPr>
              <p:cNvPr id="20" name="Oval 2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1448" y="2521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G</a:t>
                </a:r>
              </a:p>
            </p:txBody>
          </p:sp>
        </p:grp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4240" y="2759"/>
              <a:ext cx="279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4667" y="2759"/>
              <a:ext cx="26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 flipH="1">
              <a:off x="4018" y="3230"/>
              <a:ext cx="93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5076" y="3209"/>
              <a:ext cx="156" cy="2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89794" y="4627511"/>
            <a:ext cx="8828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>
                <a:solidFill>
                  <a:srgbClr val="FF0066"/>
                </a:solidFill>
              </a:rPr>
              <a:t>n</a:t>
            </a:r>
            <a:r>
              <a:rPr lang="en-NZ" sz="5400" dirty="0" smtClean="0">
                <a:solidFill>
                  <a:srgbClr val="FF0066"/>
                </a:solidFill>
              </a:rPr>
              <a:t>ode</a:t>
            </a:r>
            <a:r>
              <a:rPr lang="en-NZ" sz="5400" dirty="0" smtClean="0"/>
              <a:t>(                </a:t>
            </a:r>
            <a:r>
              <a:rPr lang="en-NZ" sz="3600" dirty="0" smtClean="0"/>
              <a:t>, A,                        </a:t>
            </a:r>
            <a:r>
              <a:rPr lang="en-NZ" sz="5400" dirty="0" smtClean="0"/>
              <a:t>)</a:t>
            </a:r>
            <a:endParaRPr lang="en-US" sz="5400" dirty="0"/>
          </a:p>
        </p:txBody>
      </p:sp>
      <p:sp>
        <p:nvSpPr>
          <p:cNvPr id="34" name="TextBox 33"/>
          <p:cNvSpPr txBox="1"/>
          <p:nvPr/>
        </p:nvSpPr>
        <p:spPr>
          <a:xfrm>
            <a:off x="2497932" y="4957712"/>
            <a:ext cx="3217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200" dirty="0">
                <a:solidFill>
                  <a:srgbClr val="FF0066"/>
                </a:solidFill>
              </a:rPr>
              <a:t>n</a:t>
            </a:r>
            <a:r>
              <a:rPr lang="en-NZ" sz="2200" dirty="0" smtClean="0">
                <a:solidFill>
                  <a:srgbClr val="FF0066"/>
                </a:solidFill>
              </a:rPr>
              <a:t>ode</a:t>
            </a:r>
            <a:r>
              <a:rPr lang="en-NZ" sz="2000" dirty="0" smtClean="0">
                <a:solidFill>
                  <a:srgbClr val="000000"/>
                </a:solidFill>
              </a:rPr>
              <a:t>(                      ,</a:t>
            </a:r>
            <a:r>
              <a:rPr lang="en-NZ" sz="2200" dirty="0" smtClean="0">
                <a:solidFill>
                  <a:srgbClr val="000000"/>
                </a:solidFill>
              </a:rPr>
              <a:t>B</a:t>
            </a:r>
            <a:r>
              <a:rPr lang="en-NZ" sz="2000" dirty="0" smtClean="0">
                <a:solidFill>
                  <a:srgbClr val="000000"/>
                </a:solidFill>
              </a:rPr>
              <a:t>, </a:t>
            </a:r>
            <a:r>
              <a:rPr lang="en-NZ" sz="2000" dirty="0" smtClean="0">
                <a:solidFill>
                  <a:srgbClr val="00B0F0"/>
                </a:solidFill>
              </a:rPr>
              <a:t>leaf</a:t>
            </a:r>
            <a:r>
              <a:rPr lang="en-NZ" sz="2000" dirty="0" smtClean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04357" y="5009241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66"/>
                </a:solidFill>
              </a:rPr>
              <a:t> node</a:t>
            </a:r>
            <a:r>
              <a:rPr lang="en-NZ" dirty="0" smtClean="0"/>
              <a:t>(</a:t>
            </a:r>
            <a:r>
              <a:rPr lang="en-NZ" dirty="0" err="1" smtClean="0">
                <a:solidFill>
                  <a:srgbClr val="00B0F0"/>
                </a:solidFill>
              </a:rPr>
              <a:t>leaf</a:t>
            </a:r>
            <a:r>
              <a:rPr lang="en-NZ" dirty="0" err="1" smtClean="0"/>
              <a:t>,C,</a:t>
            </a:r>
            <a:r>
              <a:rPr lang="en-NZ" dirty="0" err="1" smtClean="0">
                <a:solidFill>
                  <a:srgbClr val="00B0F0"/>
                </a:solidFill>
              </a:rPr>
              <a:t>leaf</a:t>
            </a:r>
            <a:r>
              <a:rPr lang="en-NZ" dirty="0" smtClean="0"/>
              <a:t>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41232" y="4983476"/>
            <a:ext cx="3294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200" dirty="0" smtClean="0">
                <a:solidFill>
                  <a:srgbClr val="FF0066"/>
                </a:solidFill>
              </a:rPr>
              <a:t>   node</a:t>
            </a:r>
            <a:r>
              <a:rPr lang="en-NZ" sz="2000" dirty="0" smtClean="0">
                <a:solidFill>
                  <a:srgbClr val="00000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leaf</a:t>
            </a:r>
            <a:r>
              <a:rPr lang="en-NZ" sz="2000" dirty="0" err="1" smtClean="0">
                <a:solidFill>
                  <a:srgbClr val="000000"/>
                </a:solidFill>
              </a:rPr>
              <a:t>,</a:t>
            </a:r>
            <a:r>
              <a:rPr lang="en-NZ" sz="2200" dirty="0" err="1" smtClean="0">
                <a:solidFill>
                  <a:srgbClr val="000000"/>
                </a:solidFill>
              </a:rPr>
              <a:t>E</a:t>
            </a:r>
            <a:r>
              <a:rPr lang="en-NZ" sz="2000" dirty="0" smtClean="0">
                <a:solidFill>
                  <a:srgbClr val="000000"/>
                </a:solidFill>
              </a:rPr>
              <a:t>,                      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95357" y="502157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66"/>
                </a:solidFill>
              </a:rPr>
              <a:t>    node</a:t>
            </a:r>
            <a:r>
              <a:rPr lang="en-NZ" dirty="0" smtClean="0"/>
              <a:t>(</a:t>
            </a:r>
            <a:r>
              <a:rPr lang="en-NZ" dirty="0" err="1" smtClean="0">
                <a:solidFill>
                  <a:srgbClr val="00B0F0"/>
                </a:solidFill>
              </a:rPr>
              <a:t>leaf</a:t>
            </a:r>
            <a:r>
              <a:rPr lang="en-NZ" dirty="0" err="1" smtClean="0"/>
              <a:t>,G,</a:t>
            </a:r>
            <a:r>
              <a:rPr lang="en-NZ" dirty="0" err="1" smtClean="0">
                <a:solidFill>
                  <a:srgbClr val="00B0F0"/>
                </a:solidFill>
              </a:rPr>
              <a:t>leaf</a:t>
            </a:r>
            <a:r>
              <a:rPr lang="en-NZ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Tree manipulation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2216" y="1828800"/>
            <a:ext cx="11289884" cy="494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dirty="0" smtClean="0"/>
              <a:t>There are four functions for manipulating binary trees:</a:t>
            </a:r>
          </a:p>
          <a:p>
            <a:pPr marL="32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b="1" dirty="0" err="1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endParaRPr lang="en-US" altLang="en-US" sz="3900" b="1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0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dirty="0" smtClean="0"/>
              <a:t>determines if a </a:t>
            </a:r>
            <a:r>
              <a:rPr lang="en-US" altLang="en-US" sz="3900" dirty="0" smtClean="0">
                <a:solidFill>
                  <a:srgbClr val="FF0000"/>
                </a:solidFill>
              </a:rPr>
              <a:t>tree</a:t>
            </a:r>
            <a:r>
              <a:rPr lang="en-US" altLang="en-US" sz="3900" dirty="0" smtClean="0"/>
              <a:t> is a leaf or not </a:t>
            </a:r>
            <a:r>
              <a:rPr lang="en-US" altLang="en-US" sz="3900" dirty="0" smtClean="0">
                <a:solidFill>
                  <a:schemeClr val="accent5">
                    <a:lumMod val="75000"/>
                  </a:schemeClr>
                </a:solidFill>
              </a:rPr>
              <a:t>(Boolean)</a:t>
            </a:r>
            <a:r>
              <a:rPr lang="en-US" altLang="en-US" sz="3900" dirty="0" smtClean="0">
                <a:solidFill>
                  <a:schemeClr val="tx1"/>
                </a:solidFill>
              </a:rPr>
              <a:t>;</a:t>
            </a:r>
          </a:p>
          <a:p>
            <a:pPr marL="32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39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eft</a:t>
            </a:r>
          </a:p>
          <a:p>
            <a:pPr marL="630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dirty="0" smtClean="0"/>
              <a:t>returns the </a:t>
            </a:r>
            <a:r>
              <a:rPr lang="en-US" altLang="en-US" sz="3900" dirty="0" smtClean="0">
                <a:solidFill>
                  <a:schemeClr val="accent5">
                    <a:lumMod val="75000"/>
                  </a:schemeClr>
                </a:solidFill>
              </a:rPr>
              <a:t>left subtree </a:t>
            </a:r>
            <a:r>
              <a:rPr lang="en-US" altLang="en-US" sz="3900" dirty="0" smtClean="0"/>
              <a:t>of a</a:t>
            </a:r>
            <a:r>
              <a:rPr lang="en-US" altLang="en-US" sz="3900" i="1" dirty="0" smtClean="0"/>
              <a:t> </a:t>
            </a:r>
            <a:r>
              <a:rPr lang="en-US" altLang="en-US" sz="3900" i="1" dirty="0" smtClean="0">
                <a:solidFill>
                  <a:srgbClr val="FF0000"/>
                </a:solidFill>
              </a:rPr>
              <a:t>tree</a:t>
            </a:r>
            <a:r>
              <a:rPr lang="en-US" altLang="en-US" sz="3900" dirty="0" smtClean="0"/>
              <a:t>;</a:t>
            </a:r>
          </a:p>
          <a:p>
            <a:pPr marL="32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NZ" altLang="en-US" sz="39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altLang="en-US" sz="3900" b="1" dirty="0" smtClean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0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dirty="0" smtClean="0"/>
              <a:t>returns the </a:t>
            </a:r>
            <a:r>
              <a:rPr lang="en-US" altLang="en-US" sz="3900" dirty="0" smtClean="0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lang="en-US" altLang="en-US" sz="3900" dirty="0" smtClean="0"/>
              <a:t> stored in the</a:t>
            </a:r>
            <a:r>
              <a:rPr lang="en-US" altLang="en-US" sz="3900" i="1" dirty="0" smtClean="0"/>
              <a:t> </a:t>
            </a:r>
            <a:r>
              <a:rPr lang="en-US" altLang="en-US" sz="3900" i="1" dirty="0" smtClean="0">
                <a:solidFill>
                  <a:schemeClr val="accent5">
                    <a:lumMod val="75000"/>
                  </a:schemeClr>
                </a:solidFill>
              </a:rPr>
              <a:t>root</a:t>
            </a:r>
            <a:r>
              <a:rPr lang="en-US" altLang="en-US" sz="3900" dirty="0" smtClean="0"/>
              <a:t>;</a:t>
            </a:r>
          </a:p>
          <a:p>
            <a:pPr marL="3240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39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ight</a:t>
            </a:r>
          </a:p>
          <a:p>
            <a:pPr marL="630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900" dirty="0" smtClean="0"/>
              <a:t>returns the </a:t>
            </a:r>
            <a:r>
              <a:rPr lang="en-US" altLang="en-US" sz="3900" dirty="0" smtClean="0">
                <a:solidFill>
                  <a:schemeClr val="accent5">
                    <a:lumMod val="75000"/>
                  </a:schemeClr>
                </a:solidFill>
              </a:rPr>
              <a:t>right subtree </a:t>
            </a:r>
            <a:r>
              <a:rPr lang="en-US" altLang="en-US" sz="3900" dirty="0" smtClean="0"/>
              <a:t>of a</a:t>
            </a:r>
            <a:r>
              <a:rPr lang="en-US" altLang="en-US" sz="3900" i="1" dirty="0" smtClean="0"/>
              <a:t> </a:t>
            </a:r>
            <a:r>
              <a:rPr lang="en-US" altLang="en-US" sz="3900" i="1" dirty="0" smtClean="0">
                <a:solidFill>
                  <a:srgbClr val="FF0000"/>
                </a:solidFill>
              </a:rPr>
              <a:t>tree</a:t>
            </a:r>
            <a:r>
              <a:rPr lang="en-US" altLang="en-US" sz="3900" dirty="0" smtClean="0"/>
              <a:t>.</a:t>
            </a:r>
            <a:endParaRPr lang="en-US" altLang="en-US" sz="2600" dirty="0" smtClean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3175" y="2297248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FFC000"/>
                </a:solidFill>
              </a:rPr>
              <a:t>[</a:t>
            </a:r>
            <a:r>
              <a:rPr lang="en-NZ" sz="3600" b="1" dirty="0" err="1" smtClean="0">
                <a:solidFill>
                  <a:srgbClr val="FFC000"/>
                </a:solidFill>
              </a:rPr>
              <a:t>isEmpty</a:t>
            </a:r>
            <a:r>
              <a:rPr lang="en-NZ" sz="3600" b="1" dirty="0">
                <a:solidFill>
                  <a:srgbClr val="FFC000"/>
                </a:solidFill>
              </a:rPr>
              <a:t>]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6072" y="433070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FFC000"/>
                </a:solidFill>
              </a:rPr>
              <a:t>[head]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0275" y="3302000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FFC000"/>
                </a:solidFill>
              </a:rPr>
              <a:t>[tail]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7888" y="5334000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FFC000"/>
                </a:solidFill>
              </a:rPr>
              <a:t>[tail]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grpSp>
        <p:nvGrpSpPr>
          <p:cNvPr id="30" name="Group 76"/>
          <p:cNvGrpSpPr>
            <a:grpSpLocks/>
          </p:cNvGrpSpPr>
          <p:nvPr/>
        </p:nvGrpSpPr>
        <p:grpSpPr bwMode="auto">
          <a:xfrm>
            <a:off x="8920840" y="2351874"/>
            <a:ext cx="2592388" cy="1800225"/>
            <a:chOff x="748" y="2478"/>
            <a:chExt cx="1996" cy="1202"/>
          </a:xfrm>
        </p:grpSpPr>
        <p:grpSp>
          <p:nvGrpSpPr>
            <p:cNvPr id="31" name="Group 77"/>
            <p:cNvGrpSpPr>
              <a:grpSpLocks/>
            </p:cNvGrpSpPr>
            <p:nvPr/>
          </p:nvGrpSpPr>
          <p:grpSpPr bwMode="auto">
            <a:xfrm>
              <a:off x="1497" y="2478"/>
              <a:ext cx="386" cy="249"/>
              <a:chOff x="1360" y="2478"/>
              <a:chExt cx="386" cy="249"/>
            </a:xfrm>
          </p:grpSpPr>
          <p:sp>
            <p:nvSpPr>
              <p:cNvPr id="52" name="Oval 7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3" name="Text Box 79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A</a:t>
                </a:r>
              </a:p>
            </p:txBody>
          </p:sp>
        </p:grpSp>
        <p:grpSp>
          <p:nvGrpSpPr>
            <p:cNvPr id="32" name="Group 80"/>
            <p:cNvGrpSpPr>
              <a:grpSpLocks/>
            </p:cNvGrpSpPr>
            <p:nvPr/>
          </p:nvGrpSpPr>
          <p:grpSpPr bwMode="auto">
            <a:xfrm>
              <a:off x="1179" y="3431"/>
              <a:ext cx="386" cy="249"/>
              <a:chOff x="1360" y="2478"/>
              <a:chExt cx="386" cy="249"/>
            </a:xfrm>
          </p:grpSpPr>
          <p:sp>
            <p:nvSpPr>
              <p:cNvPr id="50" name="Oval 8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" name="Text Box 8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33" name="Group 83"/>
            <p:cNvGrpSpPr>
              <a:grpSpLocks/>
            </p:cNvGrpSpPr>
            <p:nvPr/>
          </p:nvGrpSpPr>
          <p:grpSpPr bwMode="auto">
            <a:xfrm>
              <a:off x="952" y="2954"/>
              <a:ext cx="386" cy="249"/>
              <a:chOff x="1360" y="2478"/>
              <a:chExt cx="386" cy="249"/>
            </a:xfrm>
          </p:grpSpPr>
          <p:sp>
            <p:nvSpPr>
              <p:cNvPr id="48" name="Oval 8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" name="Text Box 8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34" name="Group 86"/>
            <p:cNvGrpSpPr>
              <a:grpSpLocks/>
            </p:cNvGrpSpPr>
            <p:nvPr/>
          </p:nvGrpSpPr>
          <p:grpSpPr bwMode="auto">
            <a:xfrm>
              <a:off x="1995" y="2954"/>
              <a:ext cx="386" cy="249"/>
              <a:chOff x="1360" y="2478"/>
              <a:chExt cx="386" cy="249"/>
            </a:xfrm>
          </p:grpSpPr>
          <p:sp>
            <p:nvSpPr>
              <p:cNvPr id="46" name="Oval 8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" name="Text Box 8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35" name="Group 89"/>
            <p:cNvGrpSpPr>
              <a:grpSpLocks/>
            </p:cNvGrpSpPr>
            <p:nvPr/>
          </p:nvGrpSpPr>
          <p:grpSpPr bwMode="auto">
            <a:xfrm>
              <a:off x="748" y="3430"/>
              <a:ext cx="386" cy="249"/>
              <a:chOff x="1360" y="2478"/>
              <a:chExt cx="386" cy="249"/>
            </a:xfrm>
          </p:grpSpPr>
          <p:sp>
            <p:nvSpPr>
              <p:cNvPr id="44" name="Oval 9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" name="Text Box 9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grpSp>
          <p:nvGrpSpPr>
            <p:cNvPr id="36" name="Group 92"/>
            <p:cNvGrpSpPr>
              <a:grpSpLocks/>
            </p:cNvGrpSpPr>
            <p:nvPr/>
          </p:nvGrpSpPr>
          <p:grpSpPr bwMode="auto">
            <a:xfrm>
              <a:off x="2358" y="3430"/>
              <a:ext cx="386" cy="249"/>
              <a:chOff x="1360" y="2478"/>
              <a:chExt cx="386" cy="249"/>
            </a:xfrm>
          </p:grpSpPr>
          <p:sp>
            <p:nvSpPr>
              <p:cNvPr id="42" name="Oval 93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" name="Text Box 94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F</a:t>
                </a:r>
              </a:p>
            </p:txBody>
          </p:sp>
        </p:grpSp>
        <p:sp>
          <p:nvSpPr>
            <p:cNvPr id="37" name="Line 95"/>
            <p:cNvSpPr>
              <a:spLocks noChangeShapeType="1"/>
            </p:cNvSpPr>
            <p:nvPr/>
          </p:nvSpPr>
          <p:spPr bwMode="auto">
            <a:xfrm flipH="1">
              <a:off x="1247" y="2704"/>
              <a:ext cx="341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6"/>
            <p:cNvSpPr>
              <a:spLocks noChangeShapeType="1"/>
            </p:cNvSpPr>
            <p:nvPr/>
          </p:nvSpPr>
          <p:spPr bwMode="auto">
            <a:xfrm>
              <a:off x="1769" y="2704"/>
              <a:ext cx="317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7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8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9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Line 95"/>
          <p:cNvSpPr>
            <a:spLocks noChangeShapeType="1"/>
          </p:cNvSpPr>
          <p:nvPr/>
        </p:nvSpPr>
        <p:spPr bwMode="auto">
          <a:xfrm flipH="1">
            <a:off x="10775344" y="4112258"/>
            <a:ext cx="330683" cy="3886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463519" y="4426591"/>
            <a:ext cx="353985" cy="37328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86800" y="1711723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/>
              <a:t>(T):</a:t>
            </a:r>
            <a:endParaRPr lang="en-US" sz="4800" dirty="0"/>
          </a:p>
        </p:txBody>
      </p:sp>
      <p:sp>
        <p:nvSpPr>
          <p:cNvPr id="57" name="TextBox 56"/>
          <p:cNvSpPr txBox="1"/>
          <p:nvPr/>
        </p:nvSpPr>
        <p:spPr>
          <a:xfrm>
            <a:off x="533400" y="1991852"/>
            <a:ext cx="130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root(T)=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879600" y="199185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600" y="3033252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l</a:t>
            </a:r>
            <a:r>
              <a:rPr lang="en-NZ" sz="2400" dirty="0" smtClean="0"/>
              <a:t>eft(T)=</a:t>
            </a:r>
            <a:endParaRPr lang="en-US" sz="2400" dirty="0"/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1796140" y="2848875"/>
            <a:ext cx="1061113" cy="1087324"/>
            <a:chOff x="748" y="2954"/>
            <a:chExt cx="817" cy="726"/>
          </a:xfrm>
        </p:grpSpPr>
        <p:grpSp>
          <p:nvGrpSpPr>
            <p:cNvPr id="62" name="Group 80"/>
            <p:cNvGrpSpPr>
              <a:grpSpLocks/>
            </p:cNvGrpSpPr>
            <p:nvPr/>
          </p:nvGrpSpPr>
          <p:grpSpPr bwMode="auto">
            <a:xfrm>
              <a:off x="1179" y="3431"/>
              <a:ext cx="386" cy="249"/>
              <a:chOff x="1360" y="2478"/>
              <a:chExt cx="386" cy="249"/>
            </a:xfrm>
          </p:grpSpPr>
          <p:sp>
            <p:nvSpPr>
              <p:cNvPr id="80" name="Oval 8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81" name="Text Box 8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63" name="Group 83"/>
            <p:cNvGrpSpPr>
              <a:grpSpLocks/>
            </p:cNvGrpSpPr>
            <p:nvPr/>
          </p:nvGrpSpPr>
          <p:grpSpPr bwMode="auto">
            <a:xfrm>
              <a:off x="952" y="2954"/>
              <a:ext cx="386" cy="249"/>
              <a:chOff x="1360" y="2478"/>
              <a:chExt cx="386" cy="249"/>
            </a:xfrm>
          </p:grpSpPr>
          <p:sp>
            <p:nvSpPr>
              <p:cNvPr id="78" name="Oval 8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9" name="Text Box 8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65" name="Group 89"/>
            <p:cNvGrpSpPr>
              <a:grpSpLocks/>
            </p:cNvGrpSpPr>
            <p:nvPr/>
          </p:nvGrpSpPr>
          <p:grpSpPr bwMode="auto">
            <a:xfrm>
              <a:off x="748" y="3430"/>
              <a:ext cx="386" cy="249"/>
              <a:chOff x="1360" y="2478"/>
              <a:chExt cx="386" cy="249"/>
            </a:xfrm>
          </p:grpSpPr>
          <p:sp>
            <p:nvSpPr>
              <p:cNvPr id="74" name="Oval 9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" name="Text Box 9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sp>
          <p:nvSpPr>
            <p:cNvPr id="69" name="Line 97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98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3400" y="4354052"/>
            <a:ext cx="189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root(left(T))=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2374900" y="432865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3400" y="4989052"/>
            <a:ext cx="265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root(root(left(T)))=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3068082" y="4989052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</a:rPr>
              <a:t>Not valid!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8800" y="5585952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left(root(left(T)))=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050508" y="5587643"/>
            <a:ext cx="15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</a:rPr>
              <a:t>Not Valid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16400" y="397305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</a:t>
            </a:r>
            <a:r>
              <a:rPr lang="en-NZ" sz="2400" dirty="0" smtClean="0"/>
              <a:t>ight(right(T))=</a:t>
            </a:r>
            <a:endParaRPr lang="en-US" sz="2400" dirty="0"/>
          </a:p>
        </p:txBody>
      </p:sp>
      <p:grpSp>
        <p:nvGrpSpPr>
          <p:cNvPr id="91" name="Group 76"/>
          <p:cNvGrpSpPr>
            <a:grpSpLocks/>
          </p:cNvGrpSpPr>
          <p:nvPr/>
        </p:nvGrpSpPr>
        <p:grpSpPr bwMode="auto">
          <a:xfrm>
            <a:off x="6768534" y="1934474"/>
            <a:ext cx="972795" cy="1085826"/>
            <a:chOff x="1995" y="2954"/>
            <a:chExt cx="749" cy="725"/>
          </a:xfrm>
        </p:grpSpPr>
        <p:grpSp>
          <p:nvGrpSpPr>
            <p:cNvPr id="95" name="Group 86"/>
            <p:cNvGrpSpPr>
              <a:grpSpLocks/>
            </p:cNvGrpSpPr>
            <p:nvPr/>
          </p:nvGrpSpPr>
          <p:grpSpPr bwMode="auto">
            <a:xfrm>
              <a:off x="1995" y="2954"/>
              <a:ext cx="386" cy="249"/>
              <a:chOff x="1360" y="2478"/>
              <a:chExt cx="386" cy="249"/>
            </a:xfrm>
          </p:grpSpPr>
          <p:sp>
            <p:nvSpPr>
              <p:cNvPr id="107" name="Oval 8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8" name="Text Box 8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97" name="Group 92"/>
            <p:cNvGrpSpPr>
              <a:grpSpLocks/>
            </p:cNvGrpSpPr>
            <p:nvPr/>
          </p:nvGrpSpPr>
          <p:grpSpPr bwMode="auto">
            <a:xfrm>
              <a:off x="2358" y="3430"/>
              <a:ext cx="386" cy="249"/>
              <a:chOff x="1360" y="2478"/>
              <a:chExt cx="386" cy="249"/>
            </a:xfrm>
          </p:grpSpPr>
          <p:sp>
            <p:nvSpPr>
              <p:cNvPr id="103" name="Oval 93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04" name="Text Box 94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F</a:t>
                </a:r>
              </a:p>
            </p:txBody>
          </p:sp>
        </p:grpSp>
        <p:sp>
          <p:nvSpPr>
            <p:cNvPr id="102" name="Line 99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Line 95"/>
          <p:cNvSpPr>
            <a:spLocks noChangeShapeType="1"/>
          </p:cNvSpPr>
          <p:nvPr/>
        </p:nvSpPr>
        <p:spPr bwMode="auto">
          <a:xfrm flipH="1">
            <a:off x="7003444" y="2981958"/>
            <a:ext cx="330683" cy="3886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691619" y="3296291"/>
            <a:ext cx="353985" cy="37328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00600" y="244905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(right(T))=</a:t>
            </a:r>
            <a:endParaRPr lang="en-US" sz="2400" dirty="0"/>
          </a:p>
        </p:txBody>
      </p:sp>
      <p:grpSp>
        <p:nvGrpSpPr>
          <p:cNvPr id="120" name="Group 92"/>
          <p:cNvGrpSpPr>
            <a:grpSpLocks/>
          </p:cNvGrpSpPr>
          <p:nvPr/>
        </p:nvGrpSpPr>
        <p:grpSpPr bwMode="auto">
          <a:xfrm>
            <a:off x="7024098" y="3891974"/>
            <a:ext cx="501334" cy="372925"/>
            <a:chOff x="1360" y="2478"/>
            <a:chExt cx="386" cy="249"/>
          </a:xfrm>
        </p:grpSpPr>
        <p:sp>
          <p:nvSpPr>
            <p:cNvPr id="122" name="Oval 93"/>
            <p:cNvSpPr>
              <a:spLocks noChangeArrowheads="1"/>
            </p:cNvSpPr>
            <p:nvPr/>
          </p:nvSpPr>
          <p:spPr bwMode="auto">
            <a:xfrm>
              <a:off x="1406" y="2500"/>
              <a:ext cx="295" cy="227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" name="Text Box 94"/>
            <p:cNvSpPr txBox="1">
              <a:spLocks noChangeArrowheads="1"/>
            </p:cNvSpPr>
            <p:nvPr/>
          </p:nvSpPr>
          <p:spPr bwMode="auto">
            <a:xfrm>
              <a:off x="1360" y="2478"/>
              <a:ext cx="386" cy="2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ahoma" pitchFamily="34" charset="0"/>
                </a:rPr>
                <a:t> F</a:t>
              </a:r>
            </a:p>
          </p:txBody>
        </p:sp>
      </p:grpSp>
      <p:sp>
        <p:nvSpPr>
          <p:cNvPr id="126" name="Line 95"/>
          <p:cNvSpPr>
            <a:spLocks noChangeShapeType="1"/>
          </p:cNvSpPr>
          <p:nvPr/>
        </p:nvSpPr>
        <p:spPr bwMode="auto">
          <a:xfrm flipH="1">
            <a:off x="6787544" y="4226558"/>
            <a:ext cx="330683" cy="3886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475719" y="4540891"/>
            <a:ext cx="353985" cy="37328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43500" y="5522452"/>
            <a:ext cx="208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root(right(T))=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109623" y="5516461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</a:rPr>
              <a:t>E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2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  <p:bldP spid="57" grpId="0"/>
      <p:bldP spid="58" grpId="0"/>
      <p:bldP spid="59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115" grpId="0" animBg="1"/>
      <p:bldP spid="116" grpId="0" animBg="1"/>
      <p:bldP spid="117" grpId="0"/>
      <p:bldP spid="126" grpId="0" animBg="1"/>
      <p:bldP spid="127" grpId="0" animBg="1"/>
      <p:bldP spid="128" grpId="0"/>
      <p:bldP spid="1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trees of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063932"/>
            <a:ext cx="107948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dirty="0" smtClean="0"/>
              <a:t>We will work with </a:t>
            </a:r>
          </a:p>
          <a:p>
            <a:r>
              <a:rPr lang="en-NZ" sz="8000" dirty="0" smtClean="0"/>
              <a:t>binary trees whose </a:t>
            </a:r>
          </a:p>
          <a:p>
            <a:r>
              <a:rPr lang="en-NZ" sz="8000" dirty="0" smtClean="0"/>
              <a:t>node values are numbers.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867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Accessing nodes of a binary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5" y="1985554"/>
            <a:ext cx="600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Remember how we accessed elements of a </a:t>
            </a:r>
            <a:r>
              <a:rPr lang="en-NZ" sz="2400" b="1" i="1" dirty="0" smtClean="0">
                <a:solidFill>
                  <a:srgbClr val="FF0000"/>
                </a:solidFill>
              </a:rPr>
              <a:t>list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5188" y="2447219"/>
            <a:ext cx="7101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L=[0,2,4,6,</a:t>
            </a:r>
            <a:r>
              <a:rPr lang="en-NZ" sz="6000" dirty="0" smtClean="0">
                <a:solidFill>
                  <a:srgbClr val="FF0066"/>
                </a:solidFill>
              </a:rPr>
              <a:t>7</a:t>
            </a:r>
            <a:r>
              <a:rPr lang="en-NZ" sz="6000" dirty="0" smtClean="0"/>
              <a:t>,8,9,12,20]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545188" y="3497769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NZ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ail(tail(tail(tail(L))))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0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Accessing nodes of a binary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5" y="1985554"/>
            <a:ext cx="600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Remember how we accessed elements of a </a:t>
            </a:r>
            <a:r>
              <a:rPr lang="en-NZ" sz="2400" b="1" i="1" dirty="0" smtClean="0">
                <a:solidFill>
                  <a:srgbClr val="FF0000"/>
                </a:solidFill>
              </a:rPr>
              <a:t>list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5188" y="2447219"/>
            <a:ext cx="7101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L=[0,2,4,6,</a:t>
            </a:r>
            <a:r>
              <a:rPr lang="en-NZ" sz="6000" dirty="0" smtClean="0">
                <a:solidFill>
                  <a:srgbClr val="FF0066"/>
                </a:solidFill>
              </a:rPr>
              <a:t>7</a:t>
            </a:r>
            <a:r>
              <a:rPr lang="en-NZ" sz="6000" dirty="0" smtClean="0"/>
              <a:t>,8,9,12,20]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709163" y="3497769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NZ" sz="24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ead(</a:t>
            </a:r>
            <a:r>
              <a:rPr lang="en-NZ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tail(tail(tail(tail(L))))</a:t>
            </a:r>
            <a:r>
              <a:rPr lang="en-NZ" sz="24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)=7</a:t>
            </a:r>
            <a:endParaRPr lang="en-US" sz="2400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31075" y="3998623"/>
            <a:ext cx="3271203" cy="2489318"/>
            <a:chOff x="323" y="1616"/>
            <a:chExt cx="1886" cy="1253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144" y="1616"/>
              <a:ext cx="282" cy="234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117" y="1632"/>
              <a:ext cx="369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 7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840" y="2593"/>
              <a:ext cx="281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90" y="2635"/>
              <a:ext cx="267" cy="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 smtClean="0">
                  <a:latin typeface="Tahoma" pitchFamily="34" charset="0"/>
                </a:rPr>
                <a:t>6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4" y="2105"/>
              <a:ext cx="281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40" y="2148"/>
              <a:ext cx="369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4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619" y="2105"/>
              <a:ext cx="282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76" y="2145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9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23" y="2592"/>
              <a:ext cx="282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43" y="2621"/>
              <a:ext cx="370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2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866" y="2606"/>
              <a:ext cx="343" cy="24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12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861" y="1826"/>
              <a:ext cx="326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360" y="1826"/>
              <a:ext cx="303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511" y="2321"/>
              <a:ext cx="17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818" y="2337"/>
              <a:ext cx="108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837" y="2314"/>
              <a:ext cx="193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382" y="2593"/>
              <a:ext cx="283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339" y="2607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8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550" y="2332"/>
              <a:ext cx="16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" name="Down Arrow 2"/>
          <p:cNvSpPr/>
          <p:nvPr/>
        </p:nvSpPr>
        <p:spPr>
          <a:xfrm rot="20558141">
            <a:off x="2140305" y="5453024"/>
            <a:ext cx="336486" cy="452965"/>
          </a:xfrm>
          <a:prstGeom prst="downArrow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636" y="4231065"/>
            <a:ext cx="4195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2448259" y="4276759"/>
            <a:ext cx="475243" cy="5826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78944" y="5540944"/>
            <a:ext cx="180384" cy="4049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39770" y="454926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left(right(</a:t>
            </a:r>
            <a:r>
              <a:rPr lang="en-NZ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Accessing nodes of a binary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5" y="1985554"/>
            <a:ext cx="600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Remember how we accessed elements of a </a:t>
            </a:r>
            <a:r>
              <a:rPr lang="en-NZ" sz="2400" b="1" i="1" dirty="0" smtClean="0">
                <a:solidFill>
                  <a:srgbClr val="FF0000"/>
                </a:solidFill>
              </a:rPr>
              <a:t>list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5188" y="2447219"/>
            <a:ext cx="71016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L=[0,2,4,6,</a:t>
            </a:r>
            <a:r>
              <a:rPr lang="en-NZ" sz="6000" dirty="0" smtClean="0">
                <a:solidFill>
                  <a:srgbClr val="FF0066"/>
                </a:solidFill>
              </a:rPr>
              <a:t>7</a:t>
            </a:r>
            <a:r>
              <a:rPr lang="en-NZ" sz="6000" dirty="0" smtClean="0"/>
              <a:t>,8,9,12,20]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709163" y="3497769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NZ" sz="24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ead(</a:t>
            </a:r>
            <a:r>
              <a:rPr lang="en-NZ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tail(tail(tail(tail(L))))</a:t>
            </a:r>
            <a:r>
              <a:rPr lang="en-NZ" sz="24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)=7</a:t>
            </a:r>
            <a:endParaRPr lang="en-US" sz="2400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31075" y="3998623"/>
            <a:ext cx="3271203" cy="2489318"/>
            <a:chOff x="323" y="1616"/>
            <a:chExt cx="1886" cy="1253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144" y="1616"/>
              <a:ext cx="282" cy="234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117" y="1632"/>
              <a:ext cx="369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 7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840" y="2593"/>
              <a:ext cx="281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90" y="2635"/>
              <a:ext cx="267" cy="1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 smtClean="0">
                  <a:latin typeface="Tahoma" pitchFamily="34" charset="0"/>
                </a:rPr>
                <a:t>6</a:t>
              </a:r>
              <a:endParaRPr lang="en-US" altLang="en-US" sz="1500" dirty="0">
                <a:latin typeface="Tahoma" pitchFamily="3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24" y="2105"/>
              <a:ext cx="281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40" y="2148"/>
              <a:ext cx="369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4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619" y="2105"/>
              <a:ext cx="282" cy="232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76" y="2145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9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23" y="2592"/>
              <a:ext cx="282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43" y="2621"/>
              <a:ext cx="370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 2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866" y="2606"/>
              <a:ext cx="343" cy="24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12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861" y="1826"/>
              <a:ext cx="326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360" y="1826"/>
              <a:ext cx="303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511" y="2321"/>
              <a:ext cx="170" cy="2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818" y="2337"/>
              <a:ext cx="108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837" y="2314"/>
              <a:ext cx="193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382" y="2593"/>
              <a:ext cx="283" cy="233"/>
            </a:xfrm>
            <a:prstGeom prst="ellipse">
              <a:avLst/>
            </a:prstGeom>
            <a:solidFill>
              <a:srgbClr val="DDDDDD"/>
            </a:solidFill>
            <a:ln w="25400">
              <a:solidFill>
                <a:srgbClr val="003366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 altLang="en-US" sz="135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339" y="2607"/>
              <a:ext cx="368" cy="24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 dirty="0">
                  <a:latin typeface="Tahoma" pitchFamily="34" charset="0"/>
                </a:rPr>
                <a:t>8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550" y="2332"/>
              <a:ext cx="160" cy="2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" name="Down Arrow 2"/>
          <p:cNvSpPr/>
          <p:nvPr/>
        </p:nvSpPr>
        <p:spPr>
          <a:xfrm rot="20558141">
            <a:off x="2140305" y="5453024"/>
            <a:ext cx="336486" cy="452965"/>
          </a:xfrm>
          <a:prstGeom prst="downArrow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636" y="4231065"/>
            <a:ext cx="4195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2448259" y="4276759"/>
            <a:ext cx="475243" cy="5826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678944" y="5540944"/>
            <a:ext cx="180384" cy="4049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29867" y="4549262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NZ" sz="24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oot(</a:t>
            </a:r>
            <a:r>
              <a:rPr lang="en-NZ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left(right(</a:t>
            </a:r>
            <a:r>
              <a:rPr lang="en-NZ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NZ" sz="24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)=8</a:t>
            </a:r>
            <a:endParaRPr lang="en-US" sz="2400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620" y="5317405"/>
            <a:ext cx="754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Use </a:t>
            </a:r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NZ" sz="2800" dirty="0" smtClean="0"/>
              <a:t> and </a:t>
            </a:r>
            <a:r>
              <a:rPr lang="en-NZ" sz="2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NZ" sz="2800" dirty="0" smtClean="0"/>
              <a:t> to </a:t>
            </a:r>
            <a:r>
              <a:rPr lang="en-NZ" sz="2800" i="1" u="sng" dirty="0" smtClean="0"/>
              <a:t>walk down </a:t>
            </a:r>
            <a:r>
              <a:rPr lang="en-NZ" sz="2800" dirty="0" smtClean="0"/>
              <a:t>a </a:t>
            </a:r>
            <a:r>
              <a:rPr lang="en-NZ" sz="2800" dirty="0" smtClean="0">
                <a:solidFill>
                  <a:srgbClr val="00B050"/>
                </a:solidFill>
              </a:rPr>
              <a:t>binary tree</a:t>
            </a:r>
            <a:endParaRPr lang="en-US" sz="28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15219"/>
            <a:ext cx="11029616" cy="1013800"/>
          </a:xfrm>
        </p:spPr>
        <p:txBody>
          <a:bodyPr/>
          <a:lstStyle/>
          <a:p>
            <a:r>
              <a:rPr lang="en-NZ" dirty="0" smtClean="0"/>
              <a:t>Recap of last lecture</a:t>
            </a:r>
            <a:endParaRPr lang="en-US" i="1" dirty="0">
              <a:solidFill>
                <a:srgbClr val="FFC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94643" y="3053139"/>
            <a:ext cx="13636" cy="18846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2145" y="3474723"/>
            <a:ext cx="5514808" cy="26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4397" y="3105391"/>
            <a:ext cx="1610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</a:rPr>
              <a:t>Sort algorithm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8156" y="3592434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Insertion sort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69916" y="4045167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Merge sort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81222" y="2880644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600" i="1" dirty="0" smtClean="0"/>
              <a:t>best-case</a:t>
            </a:r>
          </a:p>
          <a:p>
            <a:pPr algn="ctr"/>
            <a:r>
              <a:rPr lang="en-NZ" sz="1600" i="1" dirty="0" smtClean="0"/>
              <a:t>complexity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33932" y="2880643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600" i="1" dirty="0" smtClean="0"/>
              <a:t>average</a:t>
            </a:r>
          </a:p>
          <a:p>
            <a:pPr algn="ctr"/>
            <a:r>
              <a:rPr lang="en-NZ" sz="1600" i="1" dirty="0" smtClean="0"/>
              <a:t>complexity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790675" y="2916074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600" i="1" dirty="0"/>
              <a:t>w</a:t>
            </a:r>
            <a:r>
              <a:rPr lang="en-NZ" sz="1600" i="1" dirty="0" smtClean="0"/>
              <a:t>orst-case</a:t>
            </a:r>
          </a:p>
          <a:p>
            <a:pPr algn="ctr"/>
            <a:r>
              <a:rPr lang="en-NZ" sz="1600" i="1" dirty="0" smtClean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05254" y="3627270"/>
                <a:ext cx="766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254" y="3627270"/>
                <a:ext cx="766235" cy="369332"/>
              </a:xfrm>
              <a:prstGeom prst="rect">
                <a:avLst/>
              </a:prstGeom>
              <a:blipFill>
                <a:blip r:embed="rId2"/>
                <a:stretch>
                  <a:fillRect l="-8730" r="-1190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89861" y="4070772"/>
                <a:ext cx="1220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861" y="4070772"/>
                <a:ext cx="1220462" cy="307777"/>
              </a:xfrm>
              <a:prstGeom prst="rect">
                <a:avLst/>
              </a:prstGeom>
              <a:blipFill>
                <a:blip r:embed="rId3"/>
                <a:stretch>
                  <a:fillRect l="-4000" r="-650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23382" y="3630388"/>
                <a:ext cx="91364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382" y="3630388"/>
                <a:ext cx="913648" cy="377667"/>
              </a:xfrm>
              <a:prstGeom prst="rect">
                <a:avLst/>
              </a:prstGeom>
              <a:blipFill>
                <a:blip r:embed="rId4"/>
                <a:stretch>
                  <a:fillRect l="-6711" r="-1140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875655" y="3640968"/>
                <a:ext cx="91364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655" y="3640968"/>
                <a:ext cx="913648" cy="377667"/>
              </a:xfrm>
              <a:prstGeom prst="rect">
                <a:avLst/>
              </a:prstGeom>
              <a:blipFill>
                <a:blip r:embed="rId5"/>
                <a:stretch>
                  <a:fillRect l="-6667" r="-10667" b="-3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714251" y="4512364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/>
              <a:t>Q</a:t>
            </a:r>
            <a:r>
              <a:rPr lang="en-NZ" i="1" dirty="0" smtClean="0"/>
              <a:t>uick sort 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50244" y="4106502"/>
                <a:ext cx="1220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244" y="4106502"/>
                <a:ext cx="1220462" cy="307777"/>
              </a:xfrm>
              <a:prstGeom prst="rect">
                <a:avLst/>
              </a:prstGeom>
              <a:blipFill>
                <a:blip r:embed="rId6"/>
                <a:stretch>
                  <a:fillRect l="-3500" t="-2000" r="-650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790675" y="4106502"/>
                <a:ext cx="1220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675" y="4106502"/>
                <a:ext cx="1220462" cy="307777"/>
              </a:xfrm>
              <a:prstGeom prst="rect">
                <a:avLst/>
              </a:prstGeom>
              <a:blipFill>
                <a:blip r:embed="rId7"/>
                <a:stretch>
                  <a:fillRect l="-4000" t="-2000" r="-650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89861" y="4552009"/>
                <a:ext cx="1220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861" y="4552009"/>
                <a:ext cx="1220462" cy="307777"/>
              </a:xfrm>
              <a:prstGeom prst="rect">
                <a:avLst/>
              </a:prstGeom>
              <a:blipFill>
                <a:blip r:embed="rId8"/>
                <a:stretch>
                  <a:fillRect l="-4000" t="-2000" r="-650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24118" y="4536140"/>
                <a:ext cx="1220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18" y="4536140"/>
                <a:ext cx="1220462" cy="307777"/>
              </a:xfrm>
              <a:prstGeom prst="rect">
                <a:avLst/>
              </a:prstGeom>
              <a:blipFill>
                <a:blip r:embed="rId9"/>
                <a:stretch>
                  <a:fillRect l="-4000" r="-650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989005" y="4530521"/>
                <a:ext cx="759246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NZ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NZ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05" y="4530521"/>
                <a:ext cx="759246" cy="314766"/>
              </a:xfrm>
              <a:prstGeom prst="rect">
                <a:avLst/>
              </a:prstGeom>
              <a:blipFill>
                <a:blip r:embed="rId10"/>
                <a:stretch>
                  <a:fillRect l="-7258" t="-1923" r="-12097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3648936" y="4043631"/>
            <a:ext cx="5403623" cy="40673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36296" y="4075724"/>
            <a:ext cx="16262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FFFF00"/>
                </a:solidFill>
              </a:rPr>
              <a:t>f</a:t>
            </a:r>
            <a:r>
              <a:rPr lang="en-NZ" i="1" dirty="0" smtClean="0">
                <a:solidFill>
                  <a:srgbClr val="FFFF00"/>
                </a:solidFill>
              </a:rPr>
              <a:t>astest algorithm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Think about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949" y="1841861"/>
            <a:ext cx="5238205" cy="34163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NZ" sz="5400" dirty="0" smtClean="0"/>
              <a:t>How would you</a:t>
            </a:r>
          </a:p>
          <a:p>
            <a:r>
              <a:rPr lang="en-NZ" sz="5400" dirty="0" smtClean="0"/>
              <a:t>count the number </a:t>
            </a:r>
          </a:p>
          <a:p>
            <a:r>
              <a:rPr lang="en-NZ" sz="5400" dirty="0" smtClean="0"/>
              <a:t>of nodes in </a:t>
            </a:r>
          </a:p>
          <a:p>
            <a:r>
              <a:rPr lang="en-NZ" sz="5400" dirty="0" smtClean="0"/>
              <a:t>binary trees?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68248" y="1809585"/>
            <a:ext cx="5242560" cy="34163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NZ" sz="5400" dirty="0" smtClean="0"/>
              <a:t>How would you</a:t>
            </a:r>
          </a:p>
          <a:p>
            <a:r>
              <a:rPr lang="en-NZ" sz="5400" dirty="0" smtClean="0"/>
              <a:t>count the number </a:t>
            </a:r>
          </a:p>
          <a:p>
            <a:r>
              <a:rPr lang="en-NZ" sz="5400" dirty="0" smtClean="0"/>
              <a:t>of generations in </a:t>
            </a:r>
          </a:p>
          <a:p>
            <a:r>
              <a:rPr lang="en-NZ" sz="5400" dirty="0" smtClean="0"/>
              <a:t>binary trees?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 rot="20282958">
            <a:off x="1410789" y="2765190"/>
            <a:ext cx="2467342" cy="156966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9600" i="1" dirty="0" smtClean="0">
                <a:solidFill>
                  <a:srgbClr val="FF0000"/>
                </a:solidFill>
              </a:rPr>
              <a:t>SIZE</a:t>
            </a:r>
            <a:endParaRPr lang="en-US" sz="96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282958">
            <a:off x="6405234" y="2732915"/>
            <a:ext cx="4200189" cy="156966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9600" i="1" dirty="0" smtClean="0">
                <a:solidFill>
                  <a:srgbClr val="FF0000"/>
                </a:solidFill>
              </a:rPr>
              <a:t>HEIGHT</a:t>
            </a:r>
            <a:endParaRPr lang="en-US" sz="9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data structures</a:t>
            </a:r>
            <a:endParaRPr lang="en-US" dirty="0"/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728170" y="4069348"/>
            <a:ext cx="2451944" cy="319772"/>
            <a:chOff x="2245" y="2115"/>
            <a:chExt cx="1134" cy="158"/>
          </a:xfrm>
          <a:solidFill>
            <a:srgbClr val="FFC000"/>
          </a:solidFill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245" y="2115"/>
              <a:ext cx="227" cy="158"/>
            </a:xfrm>
            <a:prstGeom prst="rect">
              <a:avLst/>
            </a:prstGeom>
            <a:grpFill/>
            <a:ln w="19050">
              <a:solidFill>
                <a:srgbClr val="333333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472" y="2115"/>
              <a:ext cx="227" cy="158"/>
            </a:xfrm>
            <a:prstGeom prst="rect">
              <a:avLst/>
            </a:prstGeom>
            <a:grpFill/>
            <a:ln w="19050">
              <a:solidFill>
                <a:srgbClr val="333333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699" y="2115"/>
              <a:ext cx="227" cy="158"/>
            </a:xfrm>
            <a:prstGeom prst="rect">
              <a:avLst/>
            </a:prstGeom>
            <a:grpFill/>
            <a:ln w="19050">
              <a:solidFill>
                <a:srgbClr val="333333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925" y="2115"/>
              <a:ext cx="227" cy="158"/>
            </a:xfrm>
            <a:prstGeom prst="rect">
              <a:avLst/>
            </a:prstGeom>
            <a:grpFill/>
            <a:ln w="19050">
              <a:solidFill>
                <a:srgbClr val="333333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152" y="2115"/>
              <a:ext cx="227" cy="158"/>
            </a:xfrm>
            <a:prstGeom prst="rect">
              <a:avLst/>
            </a:prstGeom>
            <a:grpFill/>
            <a:ln w="19050">
              <a:solidFill>
                <a:srgbClr val="333333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</p:grp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71" y="5095093"/>
            <a:ext cx="2451944" cy="45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81" y="3983053"/>
            <a:ext cx="1584325" cy="98107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237" y="5139031"/>
            <a:ext cx="15478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18906" y="2116183"/>
            <a:ext cx="10164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 </a:t>
            </a:r>
            <a:r>
              <a:rPr lang="en-NZ" sz="2000" b="1" i="1" dirty="0" smtClean="0">
                <a:solidFill>
                  <a:schemeClr val="accent5">
                    <a:lumMod val="75000"/>
                  </a:schemeClr>
                </a:solidFill>
              </a:rPr>
              <a:t>data structure </a:t>
            </a:r>
            <a:r>
              <a:rPr lang="en-NZ" sz="2000" dirty="0" smtClean="0"/>
              <a:t>is a </a:t>
            </a:r>
            <a:r>
              <a:rPr lang="en-NZ" sz="2000" i="1" u="sng" dirty="0" smtClean="0">
                <a:solidFill>
                  <a:srgbClr val="FF0066"/>
                </a:solidFill>
              </a:rPr>
              <a:t>conceptual</a:t>
            </a:r>
            <a:r>
              <a:rPr lang="en-NZ" sz="2000" dirty="0" smtClean="0"/>
              <a:t> tool for </a:t>
            </a:r>
            <a:r>
              <a:rPr lang="en-NZ" sz="2000" dirty="0" smtClean="0">
                <a:solidFill>
                  <a:srgbClr val="00B0F0"/>
                </a:solidFill>
              </a:rPr>
              <a:t>storing</a:t>
            </a:r>
            <a:r>
              <a:rPr lang="en-NZ" sz="2000" dirty="0" smtClean="0"/>
              <a:t>, </a:t>
            </a:r>
            <a:r>
              <a:rPr lang="en-NZ" sz="2000" dirty="0" smtClean="0">
                <a:solidFill>
                  <a:srgbClr val="00B0F0"/>
                </a:solidFill>
              </a:rPr>
              <a:t>sorting</a:t>
            </a:r>
            <a:r>
              <a:rPr lang="en-NZ" sz="2000" dirty="0" smtClean="0"/>
              <a:t> and </a:t>
            </a:r>
            <a:r>
              <a:rPr lang="en-NZ" sz="2000" dirty="0" smtClean="0">
                <a:solidFill>
                  <a:srgbClr val="00B0F0"/>
                </a:solidFill>
              </a:rPr>
              <a:t>manipulating</a:t>
            </a:r>
            <a:r>
              <a:rPr lang="en-NZ" sz="2000" dirty="0" smtClean="0"/>
              <a:t> various forms of data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40647" y="2868323"/>
            <a:ext cx="217880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000" b="1" dirty="0" smtClean="0"/>
              <a:t>LINEAR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89181" y="2882378"/>
            <a:ext cx="349326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000" b="1" dirty="0" smtClean="0"/>
              <a:t>NONLINEAR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73823" y="3734211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7030A0"/>
                </a:solidFill>
              </a:rPr>
              <a:t>l</a:t>
            </a:r>
            <a:r>
              <a:rPr lang="en-NZ" b="1" i="1" dirty="0" smtClean="0">
                <a:solidFill>
                  <a:srgbClr val="7030A0"/>
                </a:solidFill>
              </a:rPr>
              <a:t>ists/arrays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167" y="5619992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7030A0"/>
                </a:solidFill>
              </a:rPr>
              <a:t>l</a:t>
            </a:r>
            <a:r>
              <a:rPr lang="en-NZ" b="1" i="1" dirty="0" smtClean="0">
                <a:solidFill>
                  <a:srgbClr val="7030A0"/>
                </a:solidFill>
              </a:rPr>
              <a:t>inked lists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5813" y="4244700"/>
            <a:ext cx="67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B050"/>
                </a:solidFill>
              </a:rPr>
              <a:t>trees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872" y="5619992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50"/>
                </a:solidFill>
              </a:rPr>
              <a:t>graphs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5400000">
            <a:off x="8588690" y="4137816"/>
            <a:ext cx="548640" cy="6715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55904" y="2071688"/>
            <a:ext cx="2998787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1192" y="1993392"/>
            <a:ext cx="7870477" cy="435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Trees are </a:t>
            </a:r>
            <a:r>
              <a:rPr lang="en-US" altLang="en-US" sz="2800" b="1" dirty="0" smtClean="0">
                <a:solidFill>
                  <a:srgbClr val="CC0099"/>
                </a:solidFill>
              </a:rPr>
              <a:t>data-structures</a:t>
            </a:r>
            <a:r>
              <a:rPr lang="en-US" altLang="en-US" sz="2800" dirty="0" smtClean="0"/>
              <a:t>, similar to lists.</a:t>
            </a:r>
          </a:p>
          <a:p>
            <a:r>
              <a:rPr lang="en-US" altLang="en-US" sz="2800" dirty="0" smtClean="0"/>
              <a:t>A tree consists of:</a:t>
            </a:r>
          </a:p>
          <a:p>
            <a:pPr lvl="1"/>
            <a:r>
              <a:rPr lang="en-US" altLang="zh-TW" sz="2800" dirty="0" smtClean="0">
                <a:ea typeface="PMingLiU" pitchFamily="18" charset="-120"/>
              </a:rPr>
              <a:t>a finite set of </a:t>
            </a:r>
            <a:r>
              <a:rPr lang="en-US" altLang="zh-TW" sz="2800" dirty="0" smtClean="0">
                <a:solidFill>
                  <a:srgbClr val="FF0000"/>
                </a:solidFill>
                <a:ea typeface="PMingLiU" pitchFamily="18" charset="-120"/>
              </a:rPr>
              <a:t>elements</a:t>
            </a:r>
            <a:r>
              <a:rPr lang="en-US" altLang="zh-TW" sz="2800" dirty="0" smtClean="0">
                <a:ea typeface="PMingLiU" pitchFamily="18" charset="-120"/>
              </a:rPr>
              <a:t>, called </a:t>
            </a:r>
            <a:r>
              <a:rPr lang="en-US" altLang="zh-TW" sz="2800" b="1" dirty="0" smtClean="0">
                <a:solidFill>
                  <a:srgbClr val="0000CC"/>
                </a:solidFill>
                <a:ea typeface="PMingLiU" pitchFamily="18" charset="-120"/>
              </a:rPr>
              <a:t>nodes</a:t>
            </a:r>
            <a:r>
              <a:rPr lang="en-US" altLang="en-US" sz="2800" dirty="0" smtClean="0"/>
              <a:t>;</a:t>
            </a:r>
          </a:p>
          <a:p>
            <a:pPr lvl="1"/>
            <a:r>
              <a:rPr lang="en-NZ" altLang="en-US" sz="2800" dirty="0" smtClean="0">
                <a:ea typeface="PMingLiU" pitchFamily="18" charset="-120"/>
              </a:rPr>
              <a:t>Nodes are </a:t>
            </a:r>
            <a:r>
              <a:rPr lang="en-NZ" altLang="en-US" sz="2800" dirty="0" smtClean="0">
                <a:solidFill>
                  <a:srgbClr val="FF0000"/>
                </a:solidFill>
                <a:ea typeface="PMingLiU" pitchFamily="18" charset="-120"/>
              </a:rPr>
              <a:t>linked</a:t>
            </a:r>
            <a:r>
              <a:rPr lang="en-NZ" altLang="en-US" sz="2800" dirty="0" smtClean="0">
                <a:ea typeface="PMingLiU" pitchFamily="18" charset="-120"/>
              </a:rPr>
              <a:t> via </a:t>
            </a:r>
            <a:r>
              <a:rPr lang="en-NZ" altLang="en-US" sz="2800" b="1" dirty="0" smtClean="0">
                <a:solidFill>
                  <a:srgbClr val="0000FF"/>
                </a:solidFill>
                <a:ea typeface="PMingLiU" pitchFamily="18" charset="-120"/>
              </a:rPr>
              <a:t>branches</a:t>
            </a:r>
            <a:endParaRPr lang="en-US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9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55904" y="2071688"/>
            <a:ext cx="2998787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520" y="2377440"/>
            <a:ext cx="77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</a:t>
            </a:r>
            <a:r>
              <a:rPr lang="en-NZ" sz="2400" dirty="0" smtClean="0">
                <a:solidFill>
                  <a:srgbClr val="0070C0"/>
                </a:solidFill>
              </a:rPr>
              <a:t>tree</a:t>
            </a:r>
            <a:r>
              <a:rPr lang="en-NZ" sz="2400" dirty="0" smtClean="0"/>
              <a:t> is a set of </a:t>
            </a:r>
            <a:r>
              <a:rPr lang="en-NZ" sz="2400" dirty="0" smtClean="0">
                <a:solidFill>
                  <a:srgbClr val="00B0F0"/>
                </a:solidFill>
              </a:rPr>
              <a:t>nodes</a:t>
            </a:r>
            <a:r>
              <a:rPr lang="en-NZ" sz="2400" dirty="0" smtClean="0"/>
              <a:t> that are either </a:t>
            </a:r>
            <a:r>
              <a:rPr lang="en-NZ" sz="2400" dirty="0" smtClean="0">
                <a:solidFill>
                  <a:srgbClr val="00B0F0"/>
                </a:solidFill>
              </a:rPr>
              <a:t>empty</a:t>
            </a:r>
            <a:r>
              <a:rPr lang="en-NZ" sz="2400" dirty="0" smtClean="0"/>
              <a:t> or hold a </a:t>
            </a:r>
            <a:r>
              <a:rPr lang="en-NZ" sz="2400" dirty="0" smtClean="0">
                <a:solidFill>
                  <a:srgbClr val="00B0F0"/>
                </a:solidFill>
              </a:rPr>
              <a:t>value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645" y="2913015"/>
            <a:ext cx="793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Root of a tree</a:t>
            </a:r>
            <a:r>
              <a:rPr lang="en-NZ" dirty="0" smtClean="0">
                <a:solidFill>
                  <a:srgbClr val="FF0000"/>
                </a:solidFill>
              </a:rPr>
              <a:t>: </a:t>
            </a:r>
            <a:r>
              <a:rPr lang="en-NZ" dirty="0" smtClean="0"/>
              <a:t>a </a:t>
            </a:r>
            <a:r>
              <a:rPr lang="en-NZ" dirty="0" smtClean="0">
                <a:solidFill>
                  <a:srgbClr val="00B0F0"/>
                </a:solidFill>
              </a:rPr>
              <a:t>principal node </a:t>
            </a:r>
            <a:r>
              <a:rPr lang="en-NZ" dirty="0" smtClean="0"/>
              <a:t>from which all other nodes and branches develop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770" y="3357152"/>
            <a:ext cx="725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Subtrees:</a:t>
            </a:r>
            <a:r>
              <a:rPr lang="en-NZ" dirty="0" smtClean="0"/>
              <a:t> are smaller trees that descend from root or other lowers nodes</a:t>
            </a:r>
            <a:endParaRPr lang="en-US" dirty="0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376056" y="4123674"/>
            <a:ext cx="4140087" cy="2173033"/>
            <a:chOff x="1360" y="1956"/>
            <a:chExt cx="2976" cy="1892"/>
          </a:xfrm>
        </p:grpSpPr>
        <p:pic>
          <p:nvPicPr>
            <p:cNvPr id="10" name="Picture 4" descr="Fig06-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43" t="16364" r="12500" b="14546"/>
            <a:stretch>
              <a:fillRect/>
            </a:stretch>
          </p:blipFill>
          <p:spPr bwMode="auto">
            <a:xfrm>
              <a:off x="1360" y="2024"/>
              <a:ext cx="2976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359" y="1956"/>
              <a:ext cx="203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911635" y="4357976"/>
            <a:ext cx="104502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27735" y="4160247"/>
            <a:ext cx="65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root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77881" y="4583028"/>
            <a:ext cx="24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This tree has </a:t>
            </a:r>
            <a:r>
              <a:rPr lang="en-NZ" b="1" dirty="0" smtClean="0">
                <a:solidFill>
                  <a:srgbClr val="FF0000"/>
                </a:solidFill>
              </a:rPr>
              <a:t>9</a:t>
            </a:r>
            <a:r>
              <a:rPr lang="en-NZ" b="1" dirty="0" smtClean="0"/>
              <a:t> nodes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84126" y="4357976"/>
            <a:ext cx="274320" cy="409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6528" y="410799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76057" y="4952360"/>
            <a:ext cx="1719944" cy="156939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592286" y="5853113"/>
            <a:ext cx="735449" cy="44359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4274" y="6208246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subtree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4" grpId="0"/>
      <p:bldP spid="15" grpId="0"/>
      <p:bldP spid="18" grpId="0"/>
      <p:bldP spid="19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Children and degree of a node</a:t>
            </a:r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811594" y="2389580"/>
            <a:ext cx="4140087" cy="2173033"/>
            <a:chOff x="1360" y="1956"/>
            <a:chExt cx="2976" cy="1892"/>
          </a:xfrm>
        </p:grpSpPr>
        <p:pic>
          <p:nvPicPr>
            <p:cNvPr id="5" name="Picture 4" descr="Fig06-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43" t="16364" r="12500" b="14546"/>
            <a:stretch>
              <a:fillRect/>
            </a:stretch>
          </p:blipFill>
          <p:spPr bwMode="auto">
            <a:xfrm>
              <a:off x="1360" y="2024"/>
              <a:ext cx="2976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359" y="1956"/>
              <a:ext cx="203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1192" y="1878511"/>
            <a:ext cx="896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The </a:t>
            </a:r>
            <a:r>
              <a:rPr lang="en-NZ" sz="2400" dirty="0" smtClean="0">
                <a:solidFill>
                  <a:srgbClr val="00B0F0"/>
                </a:solidFill>
              </a:rPr>
              <a:t>nodes</a:t>
            </a:r>
            <a:r>
              <a:rPr lang="en-NZ" sz="2400" dirty="0" smtClean="0"/>
              <a:t> developed from any node are called </a:t>
            </a:r>
            <a:r>
              <a:rPr lang="en-NZ" sz="2400" b="1" u="sng" dirty="0" smtClean="0">
                <a:solidFill>
                  <a:srgbClr val="FF0000"/>
                </a:solidFill>
              </a:rPr>
              <a:t>children</a:t>
            </a:r>
            <a:r>
              <a:rPr lang="en-NZ" sz="2400" dirty="0" smtClean="0"/>
              <a:t> of that node.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84700" y="2755900"/>
            <a:ext cx="1717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</a:rPr>
              <a:t>Children of A: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Children of B: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Children of E: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Children of F: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788" y="2781300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B, E, 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6488" y="3022600"/>
            <a:ext cx="65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C, 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88" y="33147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NONE!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41888" y="3568700"/>
            <a:ext cx="84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G, H, 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200" y="4076700"/>
            <a:ext cx="74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F0000"/>
                </a:solidFill>
              </a:rPr>
              <a:t>Degree of a node</a:t>
            </a:r>
            <a:r>
              <a:rPr lang="en-NZ" sz="2400" dirty="0" smtClean="0"/>
              <a:t>: the number of </a:t>
            </a:r>
            <a:r>
              <a:rPr lang="en-NZ" sz="2400" b="1" dirty="0" smtClean="0"/>
              <a:t>children</a:t>
            </a:r>
            <a:r>
              <a:rPr lang="en-NZ" sz="2400" dirty="0" smtClean="0"/>
              <a:t> of each node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84700" y="4635500"/>
            <a:ext cx="15490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</a:rPr>
              <a:t>Degree of A: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Degree of B: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Degree of E: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Degree of F: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Degree of C:</a:t>
            </a:r>
          </a:p>
          <a:p>
            <a:r>
              <a:rPr lang="en-NZ" b="1" dirty="0" smtClean="0">
                <a:solidFill>
                  <a:srgbClr val="7030A0"/>
                </a:solidFill>
              </a:rPr>
              <a:t>Degree of H: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0888" y="46355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8188" y="4914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48188" y="5194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8188" y="5461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8188" y="5753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5488" y="600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height of a tree (</a:t>
            </a:r>
            <a:r>
              <a:rPr lang="en-NZ" i="1" dirty="0" smtClean="0">
                <a:solidFill>
                  <a:srgbClr val="FFC000"/>
                </a:solidFill>
              </a:rPr>
              <a:t>similar to the length of a list!!</a:t>
            </a:r>
            <a:r>
              <a:rPr lang="en-NZ" dirty="0" smtClean="0"/>
              <a:t>)</a:t>
            </a:r>
            <a:endParaRPr 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7811594" y="2389580"/>
            <a:ext cx="4140087" cy="2173033"/>
            <a:chOff x="1360" y="1956"/>
            <a:chExt cx="2976" cy="1892"/>
          </a:xfrm>
        </p:grpSpPr>
        <p:pic>
          <p:nvPicPr>
            <p:cNvPr id="5" name="Picture 4" descr="Fig06-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43" t="16364" r="12500" b="14546"/>
            <a:stretch>
              <a:fillRect/>
            </a:stretch>
          </p:blipFill>
          <p:spPr bwMode="auto">
            <a:xfrm>
              <a:off x="1360" y="2024"/>
              <a:ext cx="2976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359" y="1956"/>
              <a:ext cx="203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6819900" y="2738182"/>
            <a:ext cx="262276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19900" y="2369882"/>
            <a:ext cx="225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Level </a:t>
            </a:r>
            <a:r>
              <a:rPr lang="en-NZ" b="1" dirty="0" smtClean="0">
                <a:solidFill>
                  <a:srgbClr val="0070C0"/>
                </a:solidFill>
              </a:rPr>
              <a:t>0</a:t>
            </a:r>
            <a:r>
              <a:rPr lang="en-NZ" dirty="0" smtClean="0"/>
              <a:t> (generation </a:t>
            </a:r>
            <a:r>
              <a:rPr lang="en-NZ" b="1" dirty="0" smtClean="0">
                <a:solidFill>
                  <a:srgbClr val="0070C0"/>
                </a:solidFill>
              </a:rPr>
              <a:t>0</a:t>
            </a:r>
            <a:r>
              <a:rPr lang="en-NZ" dirty="0" smtClean="0"/>
              <a:t>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27700" y="3487482"/>
            <a:ext cx="262276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27700" y="3119182"/>
            <a:ext cx="225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Level </a:t>
            </a:r>
            <a:r>
              <a:rPr lang="en-NZ" b="1" dirty="0" smtClean="0">
                <a:solidFill>
                  <a:srgbClr val="0070C0"/>
                </a:solidFill>
              </a:rPr>
              <a:t>1</a:t>
            </a:r>
            <a:r>
              <a:rPr lang="en-NZ" dirty="0" smtClean="0"/>
              <a:t> (generation </a:t>
            </a:r>
            <a:r>
              <a:rPr lang="en-NZ" b="1" dirty="0" smtClean="0">
                <a:solidFill>
                  <a:srgbClr val="0070C0"/>
                </a:solidFill>
              </a:rPr>
              <a:t>1</a:t>
            </a:r>
            <a:r>
              <a:rPr lang="en-NZ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46700" y="4287582"/>
            <a:ext cx="262276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6700" y="3919282"/>
            <a:ext cx="225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Level </a:t>
            </a:r>
            <a:r>
              <a:rPr lang="en-NZ" b="1" dirty="0" smtClean="0">
                <a:solidFill>
                  <a:srgbClr val="0070C0"/>
                </a:solidFill>
              </a:rPr>
              <a:t>2</a:t>
            </a:r>
            <a:r>
              <a:rPr lang="en-NZ" dirty="0" smtClean="0"/>
              <a:t> (generation </a:t>
            </a:r>
            <a:r>
              <a:rPr lang="en-NZ" b="1" dirty="0" smtClean="0">
                <a:solidFill>
                  <a:srgbClr val="0070C0"/>
                </a:solidFill>
              </a:rPr>
              <a:t>2</a:t>
            </a:r>
            <a:r>
              <a:rPr lang="en-NZ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22800" y="2389580"/>
            <a:ext cx="12700" cy="1898002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6535" y="2912181"/>
            <a:ext cx="461665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h</a:t>
            </a:r>
            <a:r>
              <a:rPr lang="en-NZ" b="1" dirty="0" smtClean="0">
                <a:solidFill>
                  <a:srgbClr val="00B050"/>
                </a:solidFill>
              </a:rPr>
              <a:t>eight =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751" y="4719058"/>
            <a:ext cx="8573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dirty="0" smtClean="0"/>
              <a:t>The </a:t>
            </a:r>
            <a:r>
              <a:rPr lang="en-NZ" sz="2800" dirty="0" smtClean="0">
                <a:solidFill>
                  <a:srgbClr val="00B050"/>
                </a:solidFill>
              </a:rPr>
              <a:t>height</a:t>
            </a:r>
            <a:r>
              <a:rPr lang="en-NZ" sz="2800" dirty="0" smtClean="0"/>
              <a:t> of a tree is the number of </a:t>
            </a:r>
            <a:r>
              <a:rPr lang="en-NZ" sz="2800" dirty="0" smtClean="0">
                <a:solidFill>
                  <a:srgbClr val="00B0F0"/>
                </a:solidFill>
              </a:rPr>
              <a:t>generations</a:t>
            </a:r>
            <a:r>
              <a:rPr lang="en-NZ" sz="2800" dirty="0" smtClean="0"/>
              <a:t> (</a:t>
            </a:r>
            <a:r>
              <a:rPr lang="en-NZ" sz="2800" dirty="0" smtClean="0">
                <a:solidFill>
                  <a:srgbClr val="002060"/>
                </a:solidFill>
              </a:rPr>
              <a:t>levels</a:t>
            </a:r>
            <a:r>
              <a:rPr lang="en-NZ" sz="2800" dirty="0" smtClean="0"/>
              <a:t>) </a:t>
            </a:r>
          </a:p>
          <a:p>
            <a:pPr algn="ctr"/>
            <a:r>
              <a:rPr lang="en-NZ" sz="2800" dirty="0" smtClean="0"/>
              <a:t>beginning from the </a:t>
            </a:r>
            <a:r>
              <a:rPr lang="en-NZ" sz="2800" dirty="0" smtClean="0">
                <a:solidFill>
                  <a:srgbClr val="FF0000"/>
                </a:solidFill>
              </a:rPr>
              <a:t>root</a:t>
            </a:r>
            <a:r>
              <a:rPr lang="en-NZ" sz="2800" dirty="0" smtClean="0"/>
              <a:t> of the tree, going </a:t>
            </a:r>
            <a:r>
              <a:rPr lang="en-NZ" sz="2800" dirty="0" smtClean="0">
                <a:solidFill>
                  <a:srgbClr val="00B0F0"/>
                </a:solidFill>
              </a:rPr>
              <a:t>downwards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Size of a tree (</a:t>
            </a:r>
            <a:r>
              <a:rPr lang="en-NZ" i="1" dirty="0" smtClean="0">
                <a:solidFill>
                  <a:srgbClr val="FFC000"/>
                </a:solidFill>
              </a:rPr>
              <a:t>number of nodes</a:t>
            </a:r>
            <a:r>
              <a:rPr lang="en-NZ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4122" y="2210989"/>
            <a:ext cx="7083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800" dirty="0" smtClean="0"/>
              <a:t>The </a:t>
            </a:r>
            <a:r>
              <a:rPr lang="en-NZ" sz="2800" dirty="0" smtClean="0">
                <a:solidFill>
                  <a:srgbClr val="00B050"/>
                </a:solidFill>
              </a:rPr>
              <a:t>size</a:t>
            </a:r>
            <a:r>
              <a:rPr lang="en-NZ" sz="2800" dirty="0" smtClean="0"/>
              <a:t> of a tree is the </a:t>
            </a:r>
            <a:r>
              <a:rPr lang="en-NZ" sz="2800" i="1" dirty="0" smtClean="0">
                <a:solidFill>
                  <a:srgbClr val="0000FF"/>
                </a:solidFill>
              </a:rPr>
              <a:t>total number of its </a:t>
            </a:r>
            <a:r>
              <a:rPr lang="en-NZ" sz="2800" i="1" dirty="0" smtClean="0">
                <a:solidFill>
                  <a:srgbClr val="FF0000"/>
                </a:solidFill>
              </a:rPr>
              <a:t>nodes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17566" y="2872906"/>
            <a:ext cx="4140087" cy="2173033"/>
            <a:chOff x="1360" y="1956"/>
            <a:chExt cx="2976" cy="1892"/>
          </a:xfrm>
        </p:grpSpPr>
        <p:pic>
          <p:nvPicPr>
            <p:cNvPr id="6" name="Picture 5" descr="Fig06-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43" t="16364" r="12500" b="14546"/>
            <a:stretch>
              <a:fillRect/>
            </a:stretch>
          </p:blipFill>
          <p:spPr bwMode="auto">
            <a:xfrm>
              <a:off x="1360" y="2024"/>
              <a:ext cx="2976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59" y="1956"/>
              <a:ext cx="203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008000"/>
                </a:buClr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800">
                <a:solidFill>
                  <a:srgbClr val="CF0E30"/>
                </a:solidFill>
                <a:latin typeface="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48535" y="5124040"/>
            <a:ext cx="8052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FF0000"/>
                </a:solidFill>
              </a:rPr>
              <a:t>s</a:t>
            </a:r>
            <a:r>
              <a:rPr lang="en-NZ" b="1" i="1" dirty="0" smtClean="0">
                <a:solidFill>
                  <a:srgbClr val="FF0000"/>
                </a:solidFill>
              </a:rPr>
              <a:t>ize=9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33" name="Group 76"/>
          <p:cNvGrpSpPr>
            <a:grpSpLocks/>
          </p:cNvGrpSpPr>
          <p:nvPr/>
        </p:nvGrpSpPr>
        <p:grpSpPr bwMode="auto">
          <a:xfrm>
            <a:off x="6983194" y="3190074"/>
            <a:ext cx="2592388" cy="1800225"/>
            <a:chOff x="748" y="2478"/>
            <a:chExt cx="1996" cy="1202"/>
          </a:xfrm>
        </p:grpSpPr>
        <p:grpSp>
          <p:nvGrpSpPr>
            <p:cNvPr id="34" name="Group 77"/>
            <p:cNvGrpSpPr>
              <a:grpSpLocks/>
            </p:cNvGrpSpPr>
            <p:nvPr/>
          </p:nvGrpSpPr>
          <p:grpSpPr bwMode="auto">
            <a:xfrm>
              <a:off x="1497" y="2478"/>
              <a:ext cx="386" cy="249"/>
              <a:chOff x="1360" y="2478"/>
              <a:chExt cx="386" cy="249"/>
            </a:xfrm>
          </p:grpSpPr>
          <p:sp>
            <p:nvSpPr>
              <p:cNvPr id="55" name="Oval 7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6" name="Text Box 79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A</a:t>
                </a:r>
              </a:p>
            </p:txBody>
          </p:sp>
        </p:grpSp>
        <p:grpSp>
          <p:nvGrpSpPr>
            <p:cNvPr id="35" name="Group 80"/>
            <p:cNvGrpSpPr>
              <a:grpSpLocks/>
            </p:cNvGrpSpPr>
            <p:nvPr/>
          </p:nvGrpSpPr>
          <p:grpSpPr bwMode="auto">
            <a:xfrm>
              <a:off x="1179" y="3431"/>
              <a:ext cx="386" cy="249"/>
              <a:chOff x="1360" y="2478"/>
              <a:chExt cx="386" cy="249"/>
            </a:xfrm>
          </p:grpSpPr>
          <p:sp>
            <p:nvSpPr>
              <p:cNvPr id="53" name="Oval 8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36" name="Group 83"/>
            <p:cNvGrpSpPr>
              <a:grpSpLocks/>
            </p:cNvGrpSpPr>
            <p:nvPr/>
          </p:nvGrpSpPr>
          <p:grpSpPr bwMode="auto">
            <a:xfrm>
              <a:off x="952" y="2954"/>
              <a:ext cx="386" cy="249"/>
              <a:chOff x="1360" y="2478"/>
              <a:chExt cx="386" cy="249"/>
            </a:xfrm>
          </p:grpSpPr>
          <p:sp>
            <p:nvSpPr>
              <p:cNvPr id="51" name="Oval 8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" name="Text Box 8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37" name="Group 86"/>
            <p:cNvGrpSpPr>
              <a:grpSpLocks/>
            </p:cNvGrpSpPr>
            <p:nvPr/>
          </p:nvGrpSpPr>
          <p:grpSpPr bwMode="auto">
            <a:xfrm>
              <a:off x="1995" y="2954"/>
              <a:ext cx="386" cy="249"/>
              <a:chOff x="1360" y="2478"/>
              <a:chExt cx="386" cy="249"/>
            </a:xfrm>
          </p:grpSpPr>
          <p:sp>
            <p:nvSpPr>
              <p:cNvPr id="49" name="Oval 8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" name="Text Box 8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38" name="Group 89"/>
            <p:cNvGrpSpPr>
              <a:grpSpLocks/>
            </p:cNvGrpSpPr>
            <p:nvPr/>
          </p:nvGrpSpPr>
          <p:grpSpPr bwMode="auto">
            <a:xfrm>
              <a:off x="748" y="3430"/>
              <a:ext cx="386" cy="249"/>
              <a:chOff x="1360" y="2478"/>
              <a:chExt cx="386" cy="249"/>
            </a:xfrm>
          </p:grpSpPr>
          <p:sp>
            <p:nvSpPr>
              <p:cNvPr id="47" name="Oval 9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" name="Text Box 9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grpSp>
          <p:nvGrpSpPr>
            <p:cNvPr id="39" name="Group 92"/>
            <p:cNvGrpSpPr>
              <a:grpSpLocks/>
            </p:cNvGrpSpPr>
            <p:nvPr/>
          </p:nvGrpSpPr>
          <p:grpSpPr bwMode="auto">
            <a:xfrm>
              <a:off x="2358" y="3430"/>
              <a:ext cx="386" cy="249"/>
              <a:chOff x="1360" y="2478"/>
              <a:chExt cx="386" cy="249"/>
            </a:xfrm>
          </p:grpSpPr>
          <p:sp>
            <p:nvSpPr>
              <p:cNvPr id="45" name="Oval 93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" name="Text Box 94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F</a:t>
                </a:r>
              </a:p>
            </p:txBody>
          </p:sp>
        </p:grpSp>
        <p:sp>
          <p:nvSpPr>
            <p:cNvPr id="40" name="Line 95"/>
            <p:cNvSpPr>
              <a:spLocks noChangeShapeType="1"/>
            </p:cNvSpPr>
            <p:nvPr/>
          </p:nvSpPr>
          <p:spPr bwMode="auto">
            <a:xfrm flipH="1">
              <a:off x="1247" y="2704"/>
              <a:ext cx="341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6"/>
            <p:cNvSpPr>
              <a:spLocks noChangeShapeType="1"/>
            </p:cNvSpPr>
            <p:nvPr/>
          </p:nvSpPr>
          <p:spPr bwMode="auto">
            <a:xfrm>
              <a:off x="1769" y="2704"/>
              <a:ext cx="317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97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98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9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013671" y="5141116"/>
            <a:ext cx="8052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0000"/>
                </a:solidFill>
              </a:rPr>
              <a:t>size=6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010" y="1815732"/>
            <a:ext cx="1140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FF0000"/>
                </a:solidFill>
              </a:rPr>
              <a:t>binary tree </a:t>
            </a:r>
            <a:r>
              <a:rPr lang="en-NZ" sz="3200" dirty="0" smtClean="0"/>
              <a:t>is a tree in which: </a:t>
            </a:r>
            <a:r>
              <a:rPr lang="en-NZ" sz="3200" i="1" dirty="0" smtClean="0">
                <a:solidFill>
                  <a:srgbClr val="00B0F0"/>
                </a:solidFill>
              </a:rPr>
              <a:t>each node has at most </a:t>
            </a:r>
            <a:r>
              <a:rPr lang="en-NZ" sz="3200" b="1" i="1" u="sng" dirty="0" smtClean="0">
                <a:solidFill>
                  <a:srgbClr val="00B050"/>
                </a:solidFill>
              </a:rPr>
              <a:t>two children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1" r="174"/>
          <a:stretch/>
        </p:blipFill>
        <p:spPr bwMode="auto">
          <a:xfrm>
            <a:off x="4679814" y="3214451"/>
            <a:ext cx="2702670" cy="2418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1300840" y="3190074"/>
            <a:ext cx="2592388" cy="1800225"/>
            <a:chOff x="748" y="2478"/>
            <a:chExt cx="1996" cy="1202"/>
          </a:xfrm>
        </p:grpSpPr>
        <p:grpSp>
          <p:nvGrpSpPr>
            <p:cNvPr id="7" name="Group 77"/>
            <p:cNvGrpSpPr>
              <a:grpSpLocks/>
            </p:cNvGrpSpPr>
            <p:nvPr/>
          </p:nvGrpSpPr>
          <p:grpSpPr bwMode="auto">
            <a:xfrm>
              <a:off x="1497" y="2478"/>
              <a:ext cx="386" cy="249"/>
              <a:chOff x="1360" y="2478"/>
              <a:chExt cx="386" cy="249"/>
            </a:xfrm>
          </p:grpSpPr>
          <p:sp>
            <p:nvSpPr>
              <p:cNvPr id="28" name="Oval 7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9" name="Text Box 79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A</a:t>
                </a:r>
              </a:p>
            </p:txBody>
          </p:sp>
        </p:grp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1179" y="3431"/>
              <a:ext cx="386" cy="249"/>
              <a:chOff x="1360" y="2478"/>
              <a:chExt cx="386" cy="249"/>
            </a:xfrm>
          </p:grpSpPr>
          <p:sp>
            <p:nvSpPr>
              <p:cNvPr id="26" name="Oval 8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7" name="Text Box 8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D</a:t>
                </a:r>
              </a:p>
            </p:txBody>
          </p:sp>
        </p:grpSp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952" y="2954"/>
              <a:ext cx="386" cy="249"/>
              <a:chOff x="1360" y="2478"/>
              <a:chExt cx="386" cy="249"/>
            </a:xfrm>
          </p:grpSpPr>
          <p:sp>
            <p:nvSpPr>
              <p:cNvPr id="24" name="Oval 8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5" name="Text Box 8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10" name="Group 86"/>
            <p:cNvGrpSpPr>
              <a:grpSpLocks/>
            </p:cNvGrpSpPr>
            <p:nvPr/>
          </p:nvGrpSpPr>
          <p:grpSpPr bwMode="auto">
            <a:xfrm>
              <a:off x="1995" y="2954"/>
              <a:ext cx="386" cy="249"/>
              <a:chOff x="1360" y="2478"/>
              <a:chExt cx="386" cy="249"/>
            </a:xfrm>
          </p:grpSpPr>
          <p:sp>
            <p:nvSpPr>
              <p:cNvPr id="22" name="Oval 8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3" name="Text Box 8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748" y="3430"/>
              <a:ext cx="386" cy="249"/>
              <a:chOff x="1360" y="2478"/>
              <a:chExt cx="386" cy="249"/>
            </a:xfrm>
          </p:grpSpPr>
          <p:sp>
            <p:nvSpPr>
              <p:cNvPr id="20" name="Oval 9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1" name="Text Box 9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C</a:t>
                </a:r>
              </a:p>
            </p:txBody>
          </p:sp>
        </p:grpSp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2358" y="3430"/>
              <a:ext cx="386" cy="249"/>
              <a:chOff x="1360" y="2478"/>
              <a:chExt cx="386" cy="249"/>
            </a:xfrm>
          </p:grpSpPr>
          <p:sp>
            <p:nvSpPr>
              <p:cNvPr id="18" name="Oval 93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9" name="Text Box 94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F</a:t>
                </a:r>
              </a:p>
            </p:txBody>
          </p:sp>
        </p:grpSp>
        <p:sp>
          <p:nvSpPr>
            <p:cNvPr id="13" name="Line 95"/>
            <p:cNvSpPr>
              <a:spLocks noChangeShapeType="1"/>
            </p:cNvSpPr>
            <p:nvPr/>
          </p:nvSpPr>
          <p:spPr bwMode="auto">
            <a:xfrm flipH="1">
              <a:off x="1247" y="2704"/>
              <a:ext cx="341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6"/>
            <p:cNvSpPr>
              <a:spLocks noChangeShapeType="1"/>
            </p:cNvSpPr>
            <p:nvPr/>
          </p:nvSpPr>
          <p:spPr bwMode="auto">
            <a:xfrm>
              <a:off x="1769" y="2704"/>
              <a:ext cx="317" cy="2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7"/>
            <p:cNvSpPr>
              <a:spLocks noChangeShapeType="1"/>
            </p:cNvSpPr>
            <p:nvPr/>
          </p:nvSpPr>
          <p:spPr bwMode="auto">
            <a:xfrm flipH="1">
              <a:off x="975" y="3203"/>
              <a:ext cx="114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>
              <a:off x="1202" y="3203"/>
              <a:ext cx="113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9"/>
            <p:cNvSpPr>
              <a:spLocks noChangeShapeType="1"/>
            </p:cNvSpPr>
            <p:nvPr/>
          </p:nvSpPr>
          <p:spPr bwMode="auto">
            <a:xfrm>
              <a:off x="2268" y="3181"/>
              <a:ext cx="204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04"/>
          <p:cNvGrpSpPr>
            <a:grpSpLocks/>
          </p:cNvGrpSpPr>
          <p:nvPr/>
        </p:nvGrpSpPr>
        <p:grpSpPr bwMode="auto">
          <a:xfrm>
            <a:off x="8103394" y="3675699"/>
            <a:ext cx="2592388" cy="1800225"/>
            <a:chOff x="3832" y="2546"/>
            <a:chExt cx="1633" cy="1134"/>
          </a:xfrm>
        </p:grpSpPr>
        <p:grpSp>
          <p:nvGrpSpPr>
            <p:cNvPr id="31" name="Group 13"/>
            <p:cNvGrpSpPr>
              <a:grpSpLocks/>
            </p:cNvGrpSpPr>
            <p:nvPr/>
          </p:nvGrpSpPr>
          <p:grpSpPr bwMode="auto">
            <a:xfrm>
              <a:off x="4445" y="2546"/>
              <a:ext cx="316" cy="235"/>
              <a:chOff x="1360" y="2478"/>
              <a:chExt cx="386" cy="249"/>
            </a:xfrm>
          </p:grpSpPr>
          <p:sp>
            <p:nvSpPr>
              <p:cNvPr id="56" name="Oval 10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" name="Text Box 11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A</a:t>
                </a:r>
              </a:p>
            </p:txBody>
          </p:sp>
        </p:grpSp>
        <p:grpSp>
          <p:nvGrpSpPr>
            <p:cNvPr id="32" name="Group 14"/>
            <p:cNvGrpSpPr>
              <a:grpSpLocks/>
            </p:cNvGrpSpPr>
            <p:nvPr/>
          </p:nvGrpSpPr>
          <p:grpSpPr bwMode="auto">
            <a:xfrm>
              <a:off x="4185" y="3445"/>
              <a:ext cx="315" cy="235"/>
              <a:chOff x="1360" y="2478"/>
              <a:chExt cx="386" cy="249"/>
            </a:xfrm>
          </p:grpSpPr>
          <p:sp>
            <p:nvSpPr>
              <p:cNvPr id="54" name="Oval 15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" name="Text Box 16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D</a:t>
                </a:r>
              </a:p>
            </p:txBody>
          </p:sp>
        </p:grpSp>
        <p:grpSp>
          <p:nvGrpSpPr>
            <p:cNvPr id="33" name="Group 17"/>
            <p:cNvGrpSpPr>
              <a:grpSpLocks/>
            </p:cNvGrpSpPr>
            <p:nvPr/>
          </p:nvGrpSpPr>
          <p:grpSpPr bwMode="auto">
            <a:xfrm>
              <a:off x="3999" y="2995"/>
              <a:ext cx="316" cy="235"/>
              <a:chOff x="1360" y="2478"/>
              <a:chExt cx="386" cy="249"/>
            </a:xfrm>
          </p:grpSpPr>
          <p:sp>
            <p:nvSpPr>
              <p:cNvPr id="52" name="Oval 18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3" name="Text Box 19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B</a:t>
                </a:r>
              </a:p>
            </p:txBody>
          </p:sp>
        </p:grpSp>
        <p:grpSp>
          <p:nvGrpSpPr>
            <p:cNvPr id="34" name="Group 20"/>
            <p:cNvGrpSpPr>
              <a:grpSpLocks/>
            </p:cNvGrpSpPr>
            <p:nvPr/>
          </p:nvGrpSpPr>
          <p:grpSpPr bwMode="auto">
            <a:xfrm>
              <a:off x="4852" y="2995"/>
              <a:ext cx="316" cy="235"/>
              <a:chOff x="1360" y="2478"/>
              <a:chExt cx="386" cy="249"/>
            </a:xfrm>
          </p:grpSpPr>
          <p:sp>
            <p:nvSpPr>
              <p:cNvPr id="50" name="Oval 2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E</a:t>
                </a:r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3832" y="3444"/>
              <a:ext cx="316" cy="235"/>
              <a:chOff x="1360" y="2478"/>
              <a:chExt cx="386" cy="249"/>
            </a:xfrm>
          </p:grpSpPr>
          <p:sp>
            <p:nvSpPr>
              <p:cNvPr id="48" name="Oval 24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" name="Text Box 25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C</a:t>
                </a:r>
              </a:p>
            </p:txBody>
          </p:sp>
        </p:grpSp>
        <p:grpSp>
          <p:nvGrpSpPr>
            <p:cNvPr id="36" name="Group 26"/>
            <p:cNvGrpSpPr>
              <a:grpSpLocks/>
            </p:cNvGrpSpPr>
            <p:nvPr/>
          </p:nvGrpSpPr>
          <p:grpSpPr bwMode="auto">
            <a:xfrm>
              <a:off x="5149" y="3444"/>
              <a:ext cx="316" cy="235"/>
              <a:chOff x="1360" y="2478"/>
              <a:chExt cx="386" cy="249"/>
            </a:xfrm>
          </p:grpSpPr>
          <p:sp>
            <p:nvSpPr>
              <p:cNvPr id="46" name="Oval 27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" name="Text Box 28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Tahoma" pitchFamily="34" charset="0"/>
                  </a:rPr>
                  <a:t>G</a:t>
                </a:r>
              </a:p>
            </p:txBody>
          </p:sp>
        </p:grp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4240" y="2759"/>
              <a:ext cx="279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4667" y="2759"/>
              <a:ext cx="26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 flipH="1">
              <a:off x="4018" y="3230"/>
              <a:ext cx="93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3"/>
            <p:cNvSpPr>
              <a:spLocks noChangeShapeType="1"/>
            </p:cNvSpPr>
            <p:nvPr/>
          </p:nvSpPr>
          <p:spPr bwMode="auto">
            <a:xfrm>
              <a:off x="4203" y="3230"/>
              <a:ext cx="93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5076" y="3209"/>
              <a:ext cx="166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00"/>
            <p:cNvGrpSpPr>
              <a:grpSpLocks/>
            </p:cNvGrpSpPr>
            <p:nvPr/>
          </p:nvGrpSpPr>
          <p:grpSpPr bwMode="auto">
            <a:xfrm>
              <a:off x="4649" y="3445"/>
              <a:ext cx="316" cy="235"/>
              <a:chOff x="1360" y="2478"/>
              <a:chExt cx="386" cy="249"/>
            </a:xfrm>
          </p:grpSpPr>
          <p:sp>
            <p:nvSpPr>
              <p:cNvPr id="44" name="Oval 101"/>
              <p:cNvSpPr>
                <a:spLocks noChangeArrowheads="1"/>
              </p:cNvSpPr>
              <p:nvPr/>
            </p:nvSpPr>
            <p:spPr bwMode="auto">
              <a:xfrm>
                <a:off x="1406" y="2500"/>
                <a:ext cx="295" cy="227"/>
              </a:xfrm>
              <a:prstGeom prst="ellipse">
                <a:avLst/>
              </a:prstGeom>
              <a:solidFill>
                <a:srgbClr val="DDDDDD"/>
              </a:solidFill>
              <a:ln w="25400">
                <a:solidFill>
                  <a:srgbClr val="003366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" name="Text Box 102"/>
              <p:cNvSpPr txBox="1">
                <a:spLocks noChangeArrowheads="1"/>
              </p:cNvSpPr>
              <p:nvPr/>
            </p:nvSpPr>
            <p:spPr bwMode="auto">
              <a:xfrm>
                <a:off x="1360" y="2478"/>
                <a:ext cx="386" cy="2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>
                    <a:latin typeface="Tahoma" pitchFamily="34" charset="0"/>
                  </a:rPr>
                  <a:t>  F</a:t>
                </a:r>
              </a:p>
            </p:txBody>
          </p:sp>
        </p:grpSp>
        <p:sp>
          <p:nvSpPr>
            <p:cNvPr id="43" name="Line 103"/>
            <p:cNvSpPr>
              <a:spLocks noChangeShapeType="1"/>
            </p:cNvSpPr>
            <p:nvPr/>
          </p:nvSpPr>
          <p:spPr bwMode="auto">
            <a:xfrm flipH="1">
              <a:off x="4830" y="3226"/>
              <a:ext cx="137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743728" y="6096000"/>
            <a:ext cx="14138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Binary Tree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90997" y="6005633"/>
            <a:ext cx="24574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Balanced Binary Tree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7028" y="5930900"/>
            <a:ext cx="1568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General Tree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1" name="Line 95"/>
          <p:cNvSpPr>
            <a:spLocks noChangeShapeType="1"/>
          </p:cNvSpPr>
          <p:nvPr/>
        </p:nvSpPr>
        <p:spPr bwMode="auto">
          <a:xfrm flipH="1">
            <a:off x="3155344" y="4950458"/>
            <a:ext cx="330683" cy="3886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43519" y="5264791"/>
            <a:ext cx="353985" cy="3732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0000"/>
                </a:solidFill>
              </a:rPr>
              <a:t>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327357" y="3190074"/>
            <a:ext cx="0" cy="2544520"/>
          </a:xfrm>
          <a:prstGeom prst="line">
            <a:avLst/>
          </a:prstGeom>
          <a:ln w="38100">
            <a:solidFill>
              <a:srgbClr val="FF66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6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UCL Kazakhstan">
  <a:themeElements>
    <a:clrScheme name="UCL Kazakhst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L Kazakhsta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CL Kazakhst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9404</TotalTime>
  <Words>874</Words>
  <Application>Microsoft Office PowerPoint</Application>
  <PresentationFormat>Widescreen</PresentationFormat>
  <Paragraphs>255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22</vt:lpstr>
      <vt:lpstr>PMingLiU</vt:lpstr>
      <vt:lpstr>Arial</vt:lpstr>
      <vt:lpstr>Calibri</vt:lpstr>
      <vt:lpstr>Cambria Math</vt:lpstr>
      <vt:lpstr>Courier New</vt:lpstr>
      <vt:lpstr>Gill Sans MT</vt:lpstr>
      <vt:lpstr>Helvetica</vt:lpstr>
      <vt:lpstr>Tahoma</vt:lpstr>
      <vt:lpstr>Wingdings 2</vt:lpstr>
      <vt:lpstr>Dividend</vt:lpstr>
      <vt:lpstr>1_UCL Kazakhstan</vt:lpstr>
      <vt:lpstr>Introduction to algorithms nonlinear Data structures - trees</vt:lpstr>
      <vt:lpstr>Recap of last lecture</vt:lpstr>
      <vt:lpstr>Types of data structures</vt:lpstr>
      <vt:lpstr>trees</vt:lpstr>
      <vt:lpstr>trees</vt:lpstr>
      <vt:lpstr>Children and degree of a node</vt:lpstr>
      <vt:lpstr>height of a tree (similar to the length of a list!!)</vt:lpstr>
      <vt:lpstr>Size of a tree (number of nodes)</vt:lpstr>
      <vt:lpstr>Binary trees</vt:lpstr>
      <vt:lpstr>Binary trees</vt:lpstr>
      <vt:lpstr>Pseudocode for building binary trees</vt:lpstr>
      <vt:lpstr>examples</vt:lpstr>
      <vt:lpstr>example</vt:lpstr>
      <vt:lpstr>Binary Tree manipulation</vt:lpstr>
      <vt:lpstr>example</vt:lpstr>
      <vt:lpstr>Binary trees of numbers</vt:lpstr>
      <vt:lpstr>Accessing nodes of a binary tree</vt:lpstr>
      <vt:lpstr>Accessing nodes of a binary tree</vt:lpstr>
      <vt:lpstr>Accessing nodes of a binary tree</vt:lpstr>
      <vt:lpstr>Think about …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236</cp:revision>
  <cp:lastPrinted>2020-03-13T05:36:27Z</cp:lastPrinted>
  <dcterms:created xsi:type="dcterms:W3CDTF">2020-03-10T06:29:02Z</dcterms:created>
  <dcterms:modified xsi:type="dcterms:W3CDTF">2021-11-11T06:31:49Z</dcterms:modified>
</cp:coreProperties>
</file>