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handoutMasterIdLst>
    <p:handoutMasterId r:id="rId28"/>
  </p:handoutMasterIdLst>
  <p:sldIdLst>
    <p:sldId id="256" r:id="rId3"/>
    <p:sldId id="297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8" r:id="rId13"/>
    <p:sldId id="291" r:id="rId14"/>
    <p:sldId id="292" r:id="rId15"/>
    <p:sldId id="274" r:id="rId16"/>
    <p:sldId id="275" r:id="rId17"/>
    <p:sldId id="276" r:id="rId18"/>
    <p:sldId id="277" r:id="rId19"/>
    <p:sldId id="293" r:id="rId20"/>
    <p:sldId id="278" r:id="rId21"/>
    <p:sldId id="294" r:id="rId22"/>
    <p:sldId id="280" r:id="rId23"/>
    <p:sldId id="281" r:id="rId24"/>
    <p:sldId id="282" r:id="rId25"/>
    <p:sldId id="295" r:id="rId26"/>
    <p:sldId id="296" r:id="rId27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1E9"/>
    <a:srgbClr val="000000"/>
    <a:srgbClr val="FF0066"/>
    <a:srgbClr val="99CCFF"/>
    <a:srgbClr val="0000FF"/>
    <a:srgbClr val="D4DFF4"/>
    <a:srgbClr val="FF6699"/>
    <a:srgbClr val="CCCC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D292-7978-4EDE-A372-A6ACDFED984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3C959-8373-4828-90E6-69ECDFC4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PA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1F9E6-7736-4C24-B166-48BCB8E56233}" type="datetime5">
              <a:rPr lang="en-GB"/>
              <a:pPr>
                <a:defRPr/>
              </a:pPr>
              <a:t>18-Nov-21</a:t>
            </a:fld>
            <a:endParaRPr lang="en-GB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5787" y="6524774"/>
            <a:ext cx="2015827" cy="3332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M. Dhyani</a:t>
            </a:r>
          </a:p>
        </p:txBody>
      </p:sp>
    </p:spTree>
    <p:extLst>
      <p:ext uri="{BB962C8B-B14F-4D97-AF65-F5344CB8AC3E}">
        <p14:creationId xmlns:p14="http://schemas.microsoft.com/office/powerpoint/2010/main" val="4289202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38392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8A273-C458-49F5-A889-40022F24036D}" type="datetime5">
              <a:rPr lang="en-GB"/>
              <a:pPr>
                <a:defRPr/>
              </a:pPr>
              <a:t>18-Nov-21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 Shaikh</a:t>
            </a:r>
          </a:p>
        </p:txBody>
      </p:sp>
    </p:spTree>
    <p:extLst>
      <p:ext uri="{BB962C8B-B14F-4D97-AF65-F5344CB8AC3E}">
        <p14:creationId xmlns:p14="http://schemas.microsoft.com/office/powerpoint/2010/main" val="946632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2D304-B407-4679-9C8C-30C16D7C12EC}" type="datetime5">
              <a:rPr lang="en-GB"/>
              <a:pPr>
                <a:defRPr/>
              </a:pPr>
              <a:t>18-Nov-21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1731680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378C1-2863-4F21-8F11-A8D62ECB25BF}" type="datetime5">
              <a:rPr lang="en-GB"/>
              <a:pPr>
                <a:defRPr/>
              </a:pPr>
              <a:t>18-Nov-21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81469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D0E60-1E96-48DC-99DD-0625D7F9D0C0}" type="datetime5">
              <a:rPr lang="en-GB"/>
              <a:pPr>
                <a:defRPr/>
              </a:pPr>
              <a:t>18-Nov-21</a:t>
            </a:fld>
            <a:endParaRPr lang="en-GB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3763815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37C1A-7555-4ACA-B899-A799132E74C1}" type="datetime5">
              <a:rPr lang="en-GB"/>
              <a:pPr>
                <a:defRPr/>
              </a:pPr>
              <a:t>18-Nov-21</a:t>
            </a:fld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3528668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60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060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26683-DFA5-4F43-A313-28793EFDF752}" type="datetime5">
              <a:rPr lang="en-GB"/>
              <a:pPr>
                <a:defRPr/>
              </a:pPr>
              <a:t>18-Nov-21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3704784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94F6D-F7CD-4918-ADD2-45FF9E085E20}" type="datetime5">
              <a:rPr lang="en-GB"/>
              <a:pPr>
                <a:defRPr/>
              </a:pPr>
              <a:t>18-Nov-21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32094560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446BF-E896-47AB-A277-48E611BC3F5A}" type="datetime5">
              <a:rPr lang="en-GB"/>
              <a:pPr>
                <a:defRPr/>
              </a:pPr>
              <a:t>18-Nov-21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23305858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EBBF5-24B9-442D-ABBB-76A30443C51C}" type="datetime5">
              <a:rPr lang="en-GB"/>
              <a:pPr>
                <a:defRPr/>
              </a:pPr>
              <a:t>18-Nov-21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42011161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C6AE0-2F2D-4356-B12F-6E5ACA3DE392}" type="datetime5">
              <a:rPr lang="en-GB"/>
              <a:pPr>
                <a:defRPr/>
              </a:pPr>
              <a:t>18-Nov-21</a:t>
            </a:fld>
            <a:endParaRPr lang="en-GB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12161660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531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3344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24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12"/>
          <p:cNvSpPr>
            <a:spLocks noChangeShapeType="1"/>
          </p:cNvSpPr>
          <p:nvPr/>
        </p:nvSpPr>
        <p:spPr bwMode="auto">
          <a:xfrm>
            <a:off x="-46566" y="6597650"/>
            <a:ext cx="12238567" cy="0"/>
          </a:xfrm>
          <a:prstGeom prst="line">
            <a:avLst/>
          </a:prstGeom>
          <a:noFill/>
          <a:ln w="19050">
            <a:solidFill>
              <a:srgbClr val="CFAFE7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 sz="1800"/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11518901" y="6565901"/>
            <a:ext cx="6731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9DD217F6-6C63-46F9-AD02-6A4762391631}" type="slidenum">
              <a:rPr lang="en-GB" sz="1200" b="0" smtClean="0"/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GB" sz="1200" b="0" dirty="0"/>
          </a:p>
        </p:txBody>
      </p:sp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DD02D85-DED2-40EA-BDB8-62543432782F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5" y="116632"/>
            <a:ext cx="2973625" cy="73478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3323306" y="332657"/>
            <a:ext cx="8832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pPr>
            <a:r>
              <a:rPr lang="en-US" sz="1800" dirty="0">
                <a:latin typeface="Helvetica"/>
                <a:ea typeface="Helvetica"/>
                <a:cs typeface="Helvetica"/>
                <a:sym typeface="Helvetica"/>
              </a:rPr>
              <a:t>Introduction to Algorithms  </a:t>
            </a:r>
            <a:r>
              <a:rPr lang="en-GB" sz="18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CELEN0</a:t>
            </a:r>
            <a:r>
              <a:rPr lang="en-US" sz="18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86</a:t>
            </a:r>
            <a:endParaRPr lang="en-US" sz="1800" dirty="0">
              <a:solidFill>
                <a:srgbClr val="002452"/>
              </a:solidFill>
            </a:endParaRPr>
          </a:p>
          <a:p>
            <a:pPr lvl="0" algn="l">
              <a:defRPr sz="1800"/>
            </a:pPr>
            <a:endParaRPr lang="en-US" sz="1800"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4244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567548"/>
            <a:ext cx="10993549" cy="1476102"/>
          </a:xfrm>
        </p:spPr>
        <p:txBody>
          <a:bodyPr>
            <a:normAutofit/>
          </a:bodyPr>
          <a:lstStyle/>
          <a:p>
            <a:r>
              <a:rPr lang="en-NZ" dirty="0" smtClean="0"/>
              <a:t>Introduction to algorithms</a:t>
            </a:r>
            <a:br>
              <a:rPr lang="en-NZ" dirty="0" smtClean="0"/>
            </a:br>
            <a:r>
              <a:rPr lang="en-NZ" i="1" dirty="0" smtClean="0"/>
              <a:t>binary search trees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1828799"/>
            <a:ext cx="10993546" cy="120471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06" y="743433"/>
            <a:ext cx="2342334" cy="234233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3591" y="3605341"/>
            <a:ext cx="10578843" cy="19724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NZ" sz="9600" dirty="0" smtClean="0">
                <a:solidFill>
                  <a:srgbClr val="FF0000"/>
                </a:solidFill>
              </a:rPr>
              <a:t>Lecture 8 </a:t>
            </a:r>
          </a:p>
          <a:p>
            <a:pPr algn="ctr"/>
            <a:r>
              <a:rPr lang="en-NZ" sz="2400" dirty="0" smtClean="0">
                <a:solidFill>
                  <a:srgbClr val="FF0000"/>
                </a:solidFill>
              </a:rPr>
              <a:t>Tuesday, 18 November 2021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Finding min/max in: </a:t>
            </a:r>
            <a:r>
              <a:rPr lang="en-NZ" i="1" dirty="0" smtClean="0">
                <a:solidFill>
                  <a:srgbClr val="FFC000"/>
                </a:solidFill>
              </a:rPr>
              <a:t>Binary search trees</a:t>
            </a:r>
            <a:endParaRPr lang="en-US" i="1" dirty="0">
              <a:solidFill>
                <a:srgbClr val="FFC00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394" y="1914947"/>
            <a:ext cx="2954515" cy="120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342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Finding min/max in: </a:t>
            </a:r>
            <a:r>
              <a:rPr lang="en-NZ" i="1" dirty="0" smtClean="0">
                <a:solidFill>
                  <a:srgbClr val="FFC000"/>
                </a:solidFill>
              </a:rPr>
              <a:t>Binary search trees</a:t>
            </a:r>
            <a:endParaRPr lang="en-US" i="1" dirty="0">
              <a:solidFill>
                <a:srgbClr val="FFC00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394" y="1914947"/>
            <a:ext cx="2954515" cy="120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5644897" y="1907143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295069" y="2518485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955537" y="2518485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331929" y="3122023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834259" y="3122023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130249" y="3122023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96000" y="3104204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>
            <a:stCxn id="7" idx="4"/>
          </p:cNvCxnSpPr>
          <p:nvPr/>
        </p:nvCxnSpPr>
        <p:spPr>
          <a:xfrm flipH="1">
            <a:off x="5957533" y="2377405"/>
            <a:ext cx="1" cy="3344126"/>
          </a:xfrm>
          <a:prstGeom prst="line">
            <a:avLst/>
          </a:prstGeom>
          <a:ln w="28575">
            <a:solidFill>
              <a:srgbClr val="FF0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582993" y="3814337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652834" y="3814337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839201" y="3814337"/>
            <a:ext cx="667485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268173" y="3814337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031041" y="4423937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21" idx="0"/>
          </p:cNvCxnSpPr>
          <p:nvPr/>
        </p:nvCxnSpPr>
        <p:spPr>
          <a:xfrm flipH="1">
            <a:off x="8343678" y="4215731"/>
            <a:ext cx="361536" cy="20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3"/>
            <a:endCxn id="18" idx="0"/>
          </p:cNvCxnSpPr>
          <p:nvPr/>
        </p:nvCxnSpPr>
        <p:spPr>
          <a:xfrm flipH="1">
            <a:off x="7580810" y="3523417"/>
            <a:ext cx="345018" cy="290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3"/>
            <a:endCxn id="13" idx="7"/>
          </p:cNvCxnSpPr>
          <p:nvPr/>
        </p:nvCxnSpPr>
        <p:spPr>
          <a:xfrm flipH="1">
            <a:off x="6629704" y="2919879"/>
            <a:ext cx="417402" cy="25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427165" y="3498891"/>
            <a:ext cx="376440" cy="359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531056" y="2826330"/>
            <a:ext cx="376440" cy="359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6"/>
          </p:cNvCxnSpPr>
          <p:nvPr/>
        </p:nvCxnSpPr>
        <p:spPr>
          <a:xfrm>
            <a:off x="6270170" y="2142274"/>
            <a:ext cx="702273" cy="456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88440" y="2866581"/>
            <a:ext cx="376440" cy="359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93048" y="3488983"/>
            <a:ext cx="376440" cy="359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053995" y="3542280"/>
            <a:ext cx="359911" cy="27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0" idx="7"/>
          </p:cNvCxnSpPr>
          <p:nvPr/>
        </p:nvCxnSpPr>
        <p:spPr>
          <a:xfrm flipH="1">
            <a:off x="3865633" y="2860764"/>
            <a:ext cx="437655" cy="33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8" idx="7"/>
          </p:cNvCxnSpPr>
          <p:nvPr/>
        </p:nvCxnSpPr>
        <p:spPr>
          <a:xfrm flipH="1">
            <a:off x="4828773" y="2161763"/>
            <a:ext cx="782434" cy="425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4556656"/>
            <a:ext cx="6108724" cy="461665"/>
          </a:xfrm>
          <a:prstGeom prst="rect">
            <a:avLst/>
          </a:prstGeom>
          <a:solidFill>
            <a:srgbClr val="0000FF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FF0066"/>
                </a:solidFill>
              </a:rPr>
              <a:t>s</a:t>
            </a:r>
            <a:r>
              <a:rPr lang="en-NZ" sz="2400" b="1" dirty="0" smtClean="0">
                <a:solidFill>
                  <a:srgbClr val="FF0066"/>
                </a:solidFill>
              </a:rPr>
              <a:t>mallest node is always in the </a:t>
            </a:r>
            <a:r>
              <a:rPr lang="en-NZ" sz="2400" b="1" i="1" dirty="0" smtClean="0">
                <a:solidFill>
                  <a:srgbClr val="FFFF00"/>
                </a:solidFill>
              </a:rPr>
              <a:t>left</a:t>
            </a:r>
            <a:r>
              <a:rPr lang="en-NZ" sz="2400" b="1" dirty="0" smtClean="0">
                <a:solidFill>
                  <a:srgbClr val="FF0066"/>
                </a:solidFill>
              </a:rPr>
              <a:t> subtree</a:t>
            </a:r>
            <a:endParaRPr lang="en-US" sz="2400" b="1" dirty="0">
              <a:solidFill>
                <a:srgbClr val="FF0066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789879" y="2054607"/>
            <a:ext cx="720699" cy="37013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658545" y="2698146"/>
            <a:ext cx="583972" cy="39586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809858" y="3424806"/>
            <a:ext cx="457825" cy="33495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404489" y="2012032"/>
            <a:ext cx="692650" cy="453357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638375" y="2703289"/>
            <a:ext cx="426385" cy="409946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518734" y="3353122"/>
            <a:ext cx="426385" cy="409946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755522" y="5076839"/>
            <a:ext cx="6052747" cy="461665"/>
          </a:xfrm>
          <a:prstGeom prst="rect">
            <a:avLst/>
          </a:prstGeom>
          <a:solidFill>
            <a:srgbClr val="0000FF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FF0066"/>
                </a:solidFill>
              </a:rPr>
              <a:t>largest node is always in the </a:t>
            </a:r>
            <a:r>
              <a:rPr lang="en-NZ" sz="2400" b="1" i="1" dirty="0" smtClean="0">
                <a:solidFill>
                  <a:srgbClr val="FFFF00"/>
                </a:solidFill>
              </a:rPr>
              <a:t>right</a:t>
            </a:r>
            <a:r>
              <a:rPr lang="en-NZ" sz="2400" b="1" dirty="0" smtClean="0">
                <a:solidFill>
                  <a:srgbClr val="FF0066"/>
                </a:solidFill>
              </a:rPr>
              <a:t> subtree</a:t>
            </a:r>
            <a:endParaRPr lang="en-US" sz="2400" b="1" dirty="0">
              <a:solidFill>
                <a:srgbClr val="FF0066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8803605" y="4659068"/>
            <a:ext cx="1790372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6621306" y="2079843"/>
            <a:ext cx="3606911" cy="40882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0319660" y="2141997"/>
            <a:ext cx="13063" cy="240747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0260821" y="2518485"/>
                <a:ext cx="1045351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9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9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0821" y="2518485"/>
                <a:ext cx="1045351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534940" y="2744223"/>
                <a:ext cx="2930098" cy="1477328"/>
              </a:xfrm>
              <a:prstGeom prst="rect">
                <a:avLst/>
              </a:prstGeom>
              <a:solidFill>
                <a:srgbClr val="0000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9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NZ" sz="9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NZ" sz="9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NZ" sz="9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940" y="2744223"/>
                <a:ext cx="2930098" cy="1477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80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7" grpId="0" animBg="1"/>
      <p:bldP spid="66" grpId="0"/>
      <p:bldP spid="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BST traversal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" y="1933303"/>
            <a:ext cx="585288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dirty="0" smtClean="0"/>
              <a:t>By </a:t>
            </a:r>
            <a:r>
              <a:rPr lang="en-NZ" sz="5400" i="1" dirty="0" smtClean="0">
                <a:solidFill>
                  <a:srgbClr val="0000FF"/>
                </a:solidFill>
              </a:rPr>
              <a:t>traversing</a:t>
            </a:r>
            <a:r>
              <a:rPr lang="en-NZ" sz="5400" dirty="0" smtClean="0"/>
              <a:t> a </a:t>
            </a:r>
            <a:r>
              <a:rPr lang="en-NZ" sz="5400" b="1" dirty="0" smtClean="0">
                <a:solidFill>
                  <a:srgbClr val="FFC000"/>
                </a:solidFill>
              </a:rPr>
              <a:t>BST</a:t>
            </a:r>
            <a:r>
              <a:rPr lang="en-NZ" sz="5400" dirty="0" smtClean="0"/>
              <a:t> </a:t>
            </a:r>
          </a:p>
          <a:p>
            <a:r>
              <a:rPr lang="en-NZ" sz="5400" dirty="0" smtClean="0"/>
              <a:t>we visit </a:t>
            </a:r>
            <a:r>
              <a:rPr lang="en-NZ" sz="5400" i="1" u="sng" dirty="0" smtClean="0">
                <a:solidFill>
                  <a:srgbClr val="00B050"/>
                </a:solidFill>
              </a:rPr>
              <a:t>all the nodes</a:t>
            </a:r>
          </a:p>
          <a:p>
            <a:r>
              <a:rPr lang="en-NZ" sz="5400" dirty="0" smtClean="0"/>
              <a:t>in a </a:t>
            </a:r>
            <a:r>
              <a:rPr lang="en-NZ" sz="5400" i="1" u="sng" dirty="0" smtClean="0">
                <a:solidFill>
                  <a:srgbClr val="00B050"/>
                </a:solidFill>
              </a:rPr>
              <a:t>certain order </a:t>
            </a:r>
          </a:p>
          <a:p>
            <a:r>
              <a:rPr lang="en-NZ" sz="5400" dirty="0" smtClean="0"/>
              <a:t>and create a</a:t>
            </a:r>
          </a:p>
          <a:p>
            <a:r>
              <a:rPr lang="en-NZ" sz="5400" i="1" u="sng" dirty="0" smtClean="0">
                <a:solidFill>
                  <a:srgbClr val="0000FF"/>
                </a:solidFill>
              </a:rPr>
              <a:t>list of node values</a:t>
            </a:r>
            <a:endParaRPr lang="en-US" sz="5400" i="1" u="sng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049108" y="2181480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30650" y="2651742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674381" y="2647004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0179478" y="3112528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869036" y="3112528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55725" y="3791442"/>
            <a:ext cx="2190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/>
              <a:t>[</a:t>
            </a:r>
            <a:r>
              <a:rPr lang="en-NZ" sz="2800" b="1" dirty="0" smtClean="0">
                <a:solidFill>
                  <a:srgbClr val="FF0000"/>
                </a:solidFill>
              </a:rPr>
              <a:t>A</a:t>
            </a:r>
            <a:r>
              <a:rPr lang="en-NZ" sz="2800" b="1" dirty="0" smtClean="0"/>
              <a:t>,B,C,D,E]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255725" y="4347940"/>
            <a:ext cx="2190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/>
              <a:t>[D,B,</a:t>
            </a:r>
            <a:r>
              <a:rPr lang="en-NZ" sz="2800" b="1" dirty="0" smtClean="0">
                <a:solidFill>
                  <a:srgbClr val="FF0000"/>
                </a:solidFill>
              </a:rPr>
              <a:t>A</a:t>
            </a:r>
            <a:r>
              <a:rPr lang="en-NZ" sz="2800" b="1" dirty="0" smtClean="0"/>
              <a:t>,C,E]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266476" y="4864076"/>
            <a:ext cx="2190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/>
              <a:t>[B,D,C,E,</a:t>
            </a:r>
            <a:r>
              <a:rPr lang="en-NZ" sz="2800" b="1" dirty="0" smtClean="0">
                <a:solidFill>
                  <a:srgbClr val="FF0000"/>
                </a:solidFill>
              </a:rPr>
              <a:t>A</a:t>
            </a:r>
            <a:r>
              <a:rPr lang="en-NZ" sz="2800" b="1" dirty="0" smtClean="0"/>
              <a:t>]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658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BST traversal schemes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" y="1933303"/>
            <a:ext cx="585288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dirty="0" smtClean="0"/>
              <a:t>By </a:t>
            </a:r>
            <a:r>
              <a:rPr lang="en-NZ" sz="5400" i="1" dirty="0" smtClean="0">
                <a:solidFill>
                  <a:srgbClr val="0000FF"/>
                </a:solidFill>
              </a:rPr>
              <a:t>traversing</a:t>
            </a:r>
            <a:r>
              <a:rPr lang="en-NZ" sz="5400" dirty="0" smtClean="0"/>
              <a:t> a </a:t>
            </a:r>
            <a:r>
              <a:rPr lang="en-NZ" sz="5400" b="1" dirty="0" smtClean="0">
                <a:solidFill>
                  <a:srgbClr val="FFC000"/>
                </a:solidFill>
              </a:rPr>
              <a:t>BST</a:t>
            </a:r>
            <a:r>
              <a:rPr lang="en-NZ" sz="5400" dirty="0" smtClean="0"/>
              <a:t> </a:t>
            </a:r>
          </a:p>
          <a:p>
            <a:r>
              <a:rPr lang="en-NZ" sz="5400" dirty="0" smtClean="0"/>
              <a:t>we visit </a:t>
            </a:r>
            <a:r>
              <a:rPr lang="en-NZ" sz="5400" i="1" u="sng" dirty="0" smtClean="0">
                <a:solidFill>
                  <a:srgbClr val="00B050"/>
                </a:solidFill>
              </a:rPr>
              <a:t>all the nodes</a:t>
            </a:r>
          </a:p>
          <a:p>
            <a:r>
              <a:rPr lang="en-NZ" sz="5400" dirty="0" smtClean="0"/>
              <a:t>in a </a:t>
            </a:r>
            <a:r>
              <a:rPr lang="en-NZ" sz="5400" i="1" u="sng" dirty="0" smtClean="0">
                <a:solidFill>
                  <a:srgbClr val="00B050"/>
                </a:solidFill>
              </a:rPr>
              <a:t>certain order </a:t>
            </a:r>
          </a:p>
          <a:p>
            <a:r>
              <a:rPr lang="en-NZ" sz="5400" dirty="0" smtClean="0"/>
              <a:t>and create a</a:t>
            </a:r>
          </a:p>
          <a:p>
            <a:r>
              <a:rPr lang="en-NZ" sz="5400" i="1" u="sng" dirty="0" smtClean="0">
                <a:solidFill>
                  <a:srgbClr val="0000FF"/>
                </a:solidFill>
              </a:rPr>
              <a:t>list of node values</a:t>
            </a:r>
            <a:endParaRPr lang="en-US" sz="5400" i="1" u="sng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90210" y="3179798"/>
            <a:ext cx="4998100" cy="2246769"/>
          </a:xfrm>
          <a:prstGeom prst="rect">
            <a:avLst/>
          </a:prstGeom>
          <a:solidFill>
            <a:srgbClr val="99CCFF"/>
          </a:solidFill>
        </p:spPr>
        <p:txBody>
          <a:bodyPr wrap="none" rtlCol="0">
            <a:spAutoFit/>
          </a:bodyPr>
          <a:lstStyle/>
          <a:p>
            <a:r>
              <a:rPr lang="en-NZ" sz="3200" dirty="0" smtClean="0"/>
              <a:t>Two main traversal schemes: 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NZ" sz="3600" i="1" dirty="0" smtClean="0">
                <a:solidFill>
                  <a:srgbClr val="0000FF"/>
                </a:solidFill>
              </a:rPr>
              <a:t>Breadth first</a:t>
            </a:r>
          </a:p>
          <a:p>
            <a:endParaRPr lang="en-NZ" sz="3600" dirty="0" smtClean="0"/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NZ" sz="3600" i="1" dirty="0" smtClean="0">
                <a:solidFill>
                  <a:srgbClr val="0000FF"/>
                </a:solidFill>
              </a:rPr>
              <a:t>Depth first</a:t>
            </a:r>
          </a:p>
        </p:txBody>
      </p:sp>
      <p:sp>
        <p:nvSpPr>
          <p:cNvPr id="3" name="Right Arrow 2"/>
          <p:cNvSpPr/>
          <p:nvPr/>
        </p:nvSpPr>
        <p:spPr>
          <a:xfrm flipV="1">
            <a:off x="10110652" y="4056961"/>
            <a:ext cx="757645" cy="85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9953898" y="4846318"/>
            <a:ext cx="58782" cy="537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10476411" y="4807130"/>
            <a:ext cx="58783" cy="5764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4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Traversing a BST: </a:t>
            </a:r>
            <a:r>
              <a:rPr lang="en-NZ" i="1" dirty="0" smtClean="0">
                <a:solidFill>
                  <a:srgbClr val="FFC000"/>
                </a:solidFill>
              </a:rPr>
              <a:t>breadth first</a:t>
            </a:r>
            <a:endParaRPr lang="en-US" i="1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08238" y="1842612"/>
            <a:ext cx="9772171" cy="115768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PMingLiU" pitchFamily="18" charset="-120"/>
              </a:rPr>
              <a:t>Each level is completely processed before the next level is started.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PMingLiU" pitchFamily="18" charset="-120"/>
              </a:rPr>
              <a:t>It visits all nodes with level depth 0, 1, 2 and so on ….</a:t>
            </a:r>
          </a:p>
          <a:p>
            <a:pPr>
              <a:lnSpc>
                <a:spcPct val="90000"/>
              </a:lnSpc>
            </a:pPr>
            <a:r>
              <a:rPr lang="en-NZ" altLang="zh-TW" sz="2400" dirty="0" smtClean="0">
                <a:ea typeface="PMingLiU" pitchFamily="18" charset="-120"/>
              </a:rPr>
              <a:t>In each level we list the nodes from </a:t>
            </a:r>
            <a:r>
              <a:rPr lang="en-NZ" altLang="zh-TW" sz="2400" dirty="0" smtClean="0">
                <a:solidFill>
                  <a:srgbClr val="00B050"/>
                </a:solidFill>
                <a:ea typeface="PMingLiU" pitchFamily="18" charset="-120"/>
              </a:rPr>
              <a:t>left</a:t>
            </a:r>
            <a:r>
              <a:rPr lang="en-NZ" altLang="zh-TW" sz="2400" dirty="0" smtClean="0">
                <a:ea typeface="PMingLiU" pitchFamily="18" charset="-120"/>
              </a:rPr>
              <a:t> to </a:t>
            </a:r>
            <a:r>
              <a:rPr lang="en-NZ" altLang="zh-TW" sz="2400" dirty="0" smtClean="0">
                <a:solidFill>
                  <a:srgbClr val="00B050"/>
                </a:solidFill>
                <a:ea typeface="PMingLiU" pitchFamily="18" charset="-120"/>
              </a:rPr>
              <a:t>right</a:t>
            </a:r>
            <a:r>
              <a:rPr lang="en-NZ" altLang="zh-TW" sz="2400" dirty="0" smtClean="0">
                <a:ea typeface="PMingLiU" pitchFamily="18" charset="-120"/>
              </a:rPr>
              <a:t>.</a:t>
            </a:r>
            <a:endParaRPr lang="en-US" altLang="zh-TW" sz="2400" dirty="0">
              <a:ea typeface="PMingLiU" pitchFamily="18" charset="-120"/>
            </a:endParaRPr>
          </a:p>
        </p:txBody>
      </p:sp>
      <p:grpSp>
        <p:nvGrpSpPr>
          <p:cNvPr id="5" name="Group 117"/>
          <p:cNvGrpSpPr>
            <a:grpSpLocks/>
          </p:cNvGrpSpPr>
          <p:nvPr/>
        </p:nvGrpSpPr>
        <p:grpSpPr bwMode="auto">
          <a:xfrm>
            <a:off x="562654" y="3501796"/>
            <a:ext cx="3400424" cy="2298700"/>
            <a:chOff x="135" y="2182"/>
            <a:chExt cx="2142" cy="1448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725" y="2295"/>
              <a:ext cx="1552" cy="1335"/>
              <a:chOff x="748" y="2500"/>
              <a:chExt cx="2007" cy="1180"/>
            </a:xfrm>
          </p:grpSpPr>
          <p:grpSp>
            <p:nvGrpSpPr>
              <p:cNvPr id="16" name="Group 5"/>
              <p:cNvGrpSpPr>
                <a:grpSpLocks/>
              </p:cNvGrpSpPr>
              <p:nvPr/>
            </p:nvGrpSpPr>
            <p:grpSpPr bwMode="auto">
              <a:xfrm>
                <a:off x="1497" y="2500"/>
                <a:ext cx="386" cy="227"/>
                <a:chOff x="1360" y="2500"/>
                <a:chExt cx="386" cy="227"/>
              </a:xfrm>
            </p:grpSpPr>
            <p:sp>
              <p:nvSpPr>
                <p:cNvPr id="37" name="Oval 6"/>
                <p:cNvSpPr>
                  <a:spLocks noChangeArrowheads="1"/>
                </p:cNvSpPr>
                <p:nvPr/>
              </p:nvSpPr>
              <p:spPr bwMode="auto">
                <a:xfrm>
                  <a:off x="1406" y="2500"/>
                  <a:ext cx="295" cy="227"/>
                </a:xfrm>
                <a:prstGeom prst="ellipse">
                  <a:avLst/>
                </a:prstGeom>
                <a:solidFill>
                  <a:srgbClr val="DDDDDD"/>
                </a:solidFill>
                <a:ln w="25400">
                  <a:solidFill>
                    <a:srgbClr val="003366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360" y="2501"/>
                  <a:ext cx="386" cy="20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dirty="0">
                      <a:latin typeface="Tahoma" pitchFamily="34" charset="0"/>
                    </a:rPr>
                    <a:t> A</a:t>
                  </a:r>
                </a:p>
              </p:txBody>
            </p:sp>
          </p:grpSp>
          <p:grpSp>
            <p:nvGrpSpPr>
              <p:cNvPr id="17" name="Group 8"/>
              <p:cNvGrpSpPr>
                <a:grpSpLocks/>
              </p:cNvGrpSpPr>
              <p:nvPr/>
            </p:nvGrpSpPr>
            <p:grpSpPr bwMode="auto">
              <a:xfrm>
                <a:off x="1179" y="3453"/>
                <a:ext cx="386" cy="227"/>
                <a:chOff x="1360" y="2500"/>
                <a:chExt cx="386" cy="227"/>
              </a:xfrm>
            </p:grpSpPr>
            <p:sp>
              <p:nvSpPr>
                <p:cNvPr id="35" name="Oval 9"/>
                <p:cNvSpPr>
                  <a:spLocks noChangeArrowheads="1"/>
                </p:cNvSpPr>
                <p:nvPr/>
              </p:nvSpPr>
              <p:spPr bwMode="auto">
                <a:xfrm>
                  <a:off x="1406" y="2500"/>
                  <a:ext cx="295" cy="227"/>
                </a:xfrm>
                <a:prstGeom prst="ellipse">
                  <a:avLst/>
                </a:prstGeom>
                <a:solidFill>
                  <a:srgbClr val="DDDDDD"/>
                </a:solidFill>
                <a:ln w="25400">
                  <a:solidFill>
                    <a:srgbClr val="003366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360" y="2507"/>
                  <a:ext cx="386" cy="20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dirty="0">
                      <a:latin typeface="Tahoma" pitchFamily="34" charset="0"/>
                    </a:rPr>
                    <a:t> D</a:t>
                  </a:r>
                </a:p>
              </p:txBody>
            </p:sp>
          </p:grpSp>
          <p:grpSp>
            <p:nvGrpSpPr>
              <p:cNvPr id="18" name="Group 11"/>
              <p:cNvGrpSpPr>
                <a:grpSpLocks/>
              </p:cNvGrpSpPr>
              <p:nvPr/>
            </p:nvGrpSpPr>
            <p:grpSpPr bwMode="auto">
              <a:xfrm>
                <a:off x="952" y="2976"/>
                <a:ext cx="386" cy="227"/>
                <a:chOff x="1360" y="2500"/>
                <a:chExt cx="386" cy="227"/>
              </a:xfrm>
            </p:grpSpPr>
            <p:sp>
              <p:nvSpPr>
                <p:cNvPr id="33" name="Oval 12"/>
                <p:cNvSpPr>
                  <a:spLocks noChangeArrowheads="1"/>
                </p:cNvSpPr>
                <p:nvPr/>
              </p:nvSpPr>
              <p:spPr bwMode="auto">
                <a:xfrm>
                  <a:off x="1406" y="2500"/>
                  <a:ext cx="295" cy="227"/>
                </a:xfrm>
                <a:prstGeom prst="ellipse">
                  <a:avLst/>
                </a:prstGeom>
                <a:solidFill>
                  <a:srgbClr val="DDDDDD"/>
                </a:solidFill>
                <a:ln w="25400">
                  <a:solidFill>
                    <a:srgbClr val="003366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360" y="2514"/>
                  <a:ext cx="386" cy="20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dirty="0">
                      <a:latin typeface="Tahoma" pitchFamily="34" charset="0"/>
                    </a:rPr>
                    <a:t> B</a:t>
                  </a:r>
                </a:p>
              </p:txBody>
            </p:sp>
          </p:grpSp>
          <p:grpSp>
            <p:nvGrpSpPr>
              <p:cNvPr id="19" name="Group 14"/>
              <p:cNvGrpSpPr>
                <a:grpSpLocks/>
              </p:cNvGrpSpPr>
              <p:nvPr/>
            </p:nvGrpSpPr>
            <p:grpSpPr bwMode="auto">
              <a:xfrm>
                <a:off x="1995" y="2976"/>
                <a:ext cx="386" cy="227"/>
                <a:chOff x="1360" y="2500"/>
                <a:chExt cx="386" cy="227"/>
              </a:xfrm>
            </p:grpSpPr>
            <p:sp>
              <p:nvSpPr>
                <p:cNvPr id="31" name="Oval 15"/>
                <p:cNvSpPr>
                  <a:spLocks noChangeArrowheads="1"/>
                </p:cNvSpPr>
                <p:nvPr/>
              </p:nvSpPr>
              <p:spPr bwMode="auto">
                <a:xfrm>
                  <a:off x="1406" y="2500"/>
                  <a:ext cx="295" cy="227"/>
                </a:xfrm>
                <a:prstGeom prst="ellipse">
                  <a:avLst/>
                </a:prstGeom>
                <a:solidFill>
                  <a:srgbClr val="DDDDDD"/>
                </a:solidFill>
                <a:ln w="25400">
                  <a:solidFill>
                    <a:srgbClr val="003366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360" y="2507"/>
                  <a:ext cx="386" cy="20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dirty="0">
                      <a:latin typeface="Tahoma" pitchFamily="34" charset="0"/>
                    </a:rPr>
                    <a:t> E</a:t>
                  </a:r>
                </a:p>
              </p:txBody>
            </p:sp>
          </p:grpSp>
          <p:grpSp>
            <p:nvGrpSpPr>
              <p:cNvPr id="20" name="Group 17"/>
              <p:cNvGrpSpPr>
                <a:grpSpLocks/>
              </p:cNvGrpSpPr>
              <p:nvPr/>
            </p:nvGrpSpPr>
            <p:grpSpPr bwMode="auto">
              <a:xfrm>
                <a:off x="748" y="3452"/>
                <a:ext cx="386" cy="227"/>
                <a:chOff x="1360" y="2500"/>
                <a:chExt cx="386" cy="227"/>
              </a:xfrm>
            </p:grpSpPr>
            <p:sp>
              <p:nvSpPr>
                <p:cNvPr id="29" name="Oval 18"/>
                <p:cNvSpPr>
                  <a:spLocks noChangeArrowheads="1"/>
                </p:cNvSpPr>
                <p:nvPr/>
              </p:nvSpPr>
              <p:spPr bwMode="auto">
                <a:xfrm>
                  <a:off x="1406" y="2500"/>
                  <a:ext cx="295" cy="227"/>
                </a:xfrm>
                <a:prstGeom prst="ellipse">
                  <a:avLst/>
                </a:prstGeom>
                <a:solidFill>
                  <a:srgbClr val="DDDDDD"/>
                </a:solidFill>
                <a:ln w="25400">
                  <a:solidFill>
                    <a:srgbClr val="003366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360" y="2507"/>
                  <a:ext cx="386" cy="20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dirty="0">
                      <a:latin typeface="Tahoma" pitchFamily="34" charset="0"/>
                    </a:rPr>
                    <a:t> C</a:t>
                  </a:r>
                </a:p>
              </p:txBody>
            </p:sp>
          </p:grpSp>
          <p:grpSp>
            <p:nvGrpSpPr>
              <p:cNvPr id="21" name="Group 20"/>
              <p:cNvGrpSpPr>
                <a:grpSpLocks/>
              </p:cNvGrpSpPr>
              <p:nvPr/>
            </p:nvGrpSpPr>
            <p:grpSpPr bwMode="auto">
              <a:xfrm>
                <a:off x="2369" y="3452"/>
                <a:ext cx="386" cy="227"/>
                <a:chOff x="1371" y="2500"/>
                <a:chExt cx="386" cy="227"/>
              </a:xfrm>
            </p:grpSpPr>
            <p:sp>
              <p:nvSpPr>
                <p:cNvPr id="27" name="Oval 21"/>
                <p:cNvSpPr>
                  <a:spLocks noChangeArrowheads="1"/>
                </p:cNvSpPr>
                <p:nvPr/>
              </p:nvSpPr>
              <p:spPr bwMode="auto">
                <a:xfrm>
                  <a:off x="1406" y="2500"/>
                  <a:ext cx="295" cy="227"/>
                </a:xfrm>
                <a:prstGeom prst="ellipse">
                  <a:avLst/>
                </a:prstGeom>
                <a:solidFill>
                  <a:srgbClr val="DDDDDD"/>
                </a:solidFill>
                <a:ln w="25400">
                  <a:solidFill>
                    <a:srgbClr val="003366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2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371" y="2514"/>
                  <a:ext cx="386" cy="20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dirty="0">
                      <a:latin typeface="Tahoma" pitchFamily="34" charset="0"/>
                    </a:rPr>
                    <a:t> F</a:t>
                  </a:r>
                </a:p>
              </p:txBody>
            </p:sp>
          </p:grpSp>
          <p:sp>
            <p:nvSpPr>
              <p:cNvPr id="22" name="Line 23"/>
              <p:cNvSpPr>
                <a:spLocks noChangeShapeType="1"/>
              </p:cNvSpPr>
              <p:nvPr/>
            </p:nvSpPr>
            <p:spPr bwMode="auto">
              <a:xfrm flipH="1">
                <a:off x="1247" y="2704"/>
                <a:ext cx="341" cy="2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1769" y="2704"/>
                <a:ext cx="317" cy="2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 flipH="1">
                <a:off x="975" y="3203"/>
                <a:ext cx="114" cy="2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>
                <a:off x="1202" y="3203"/>
                <a:ext cx="113" cy="2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>
                <a:off x="2268" y="3181"/>
                <a:ext cx="204" cy="2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Text Box 106"/>
            <p:cNvSpPr txBox="1">
              <a:spLocks noChangeArrowheads="1"/>
            </p:cNvSpPr>
            <p:nvPr/>
          </p:nvSpPr>
          <p:spPr bwMode="auto">
            <a:xfrm>
              <a:off x="136" y="2182"/>
              <a:ext cx="81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altLang="en-US" sz="2000" dirty="0">
                  <a:latin typeface="Tahoma" pitchFamily="34" charset="0"/>
                </a:rPr>
                <a:t>Level 0</a:t>
              </a:r>
            </a:p>
          </p:txBody>
        </p:sp>
        <p:sp>
          <p:nvSpPr>
            <p:cNvPr id="8" name="Text Box 107"/>
            <p:cNvSpPr txBox="1">
              <a:spLocks noChangeArrowheads="1"/>
            </p:cNvSpPr>
            <p:nvPr/>
          </p:nvSpPr>
          <p:spPr bwMode="auto">
            <a:xfrm>
              <a:off x="136" y="2726"/>
              <a:ext cx="81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</a:rPr>
                <a:t>Level 1</a:t>
              </a:r>
            </a:p>
          </p:txBody>
        </p:sp>
        <p:sp>
          <p:nvSpPr>
            <p:cNvPr id="9" name="Line 109"/>
            <p:cNvSpPr>
              <a:spLocks noChangeShapeType="1"/>
            </p:cNvSpPr>
            <p:nvPr/>
          </p:nvSpPr>
          <p:spPr bwMode="auto">
            <a:xfrm flipH="1">
              <a:off x="136" y="2432"/>
              <a:ext cx="117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0"/>
            <p:cNvSpPr>
              <a:spLocks noChangeShapeType="1"/>
            </p:cNvSpPr>
            <p:nvPr/>
          </p:nvSpPr>
          <p:spPr bwMode="auto">
            <a:xfrm flipH="1">
              <a:off x="158" y="2976"/>
              <a:ext cx="72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1"/>
            <p:cNvSpPr>
              <a:spLocks noChangeShapeType="1"/>
            </p:cNvSpPr>
            <p:nvPr/>
          </p:nvSpPr>
          <p:spPr bwMode="auto">
            <a:xfrm>
              <a:off x="1134" y="2976"/>
              <a:ext cx="56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2"/>
            <p:cNvSpPr>
              <a:spLocks noChangeShapeType="1"/>
            </p:cNvSpPr>
            <p:nvPr/>
          </p:nvSpPr>
          <p:spPr bwMode="auto">
            <a:xfrm>
              <a:off x="158" y="3498"/>
              <a:ext cx="59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4"/>
            <p:cNvSpPr>
              <a:spLocks noChangeShapeType="1"/>
            </p:cNvSpPr>
            <p:nvPr/>
          </p:nvSpPr>
          <p:spPr bwMode="auto">
            <a:xfrm>
              <a:off x="997" y="3498"/>
              <a:ext cx="91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5"/>
            <p:cNvSpPr>
              <a:spLocks noChangeShapeType="1"/>
            </p:cNvSpPr>
            <p:nvPr/>
          </p:nvSpPr>
          <p:spPr bwMode="auto">
            <a:xfrm>
              <a:off x="1337" y="3498"/>
              <a:ext cx="65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16"/>
            <p:cNvSpPr txBox="1">
              <a:spLocks noChangeArrowheads="1"/>
            </p:cNvSpPr>
            <p:nvPr/>
          </p:nvSpPr>
          <p:spPr bwMode="auto">
            <a:xfrm>
              <a:off x="135" y="3248"/>
              <a:ext cx="81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</a:rPr>
                <a:t>Level 2</a:t>
              </a:r>
            </a:p>
          </p:txBody>
        </p:sp>
      </p:grpSp>
      <p:sp>
        <p:nvSpPr>
          <p:cNvPr id="39" name="Rectangle 80"/>
          <p:cNvSpPr>
            <a:spLocks noChangeArrowheads="1"/>
          </p:cNvSpPr>
          <p:nvPr/>
        </p:nvSpPr>
        <p:spPr bwMode="auto">
          <a:xfrm>
            <a:off x="4277676" y="3638777"/>
            <a:ext cx="1403350" cy="215992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40" name="Group 103"/>
          <p:cNvGrpSpPr>
            <a:grpSpLocks/>
          </p:cNvGrpSpPr>
          <p:nvPr/>
        </p:nvGrpSpPr>
        <p:grpSpPr bwMode="auto">
          <a:xfrm>
            <a:off x="4817426" y="3700598"/>
            <a:ext cx="360362" cy="433388"/>
            <a:chOff x="2313" y="2432"/>
            <a:chExt cx="227" cy="273"/>
          </a:xfrm>
        </p:grpSpPr>
        <p:sp>
          <p:nvSpPr>
            <p:cNvPr id="41" name="Rectangle 90"/>
            <p:cNvSpPr>
              <a:spLocks noChangeArrowheads="1"/>
            </p:cNvSpPr>
            <p:nvPr/>
          </p:nvSpPr>
          <p:spPr bwMode="auto">
            <a:xfrm>
              <a:off x="2313" y="2455"/>
              <a:ext cx="204" cy="25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2" name="Text Box 91"/>
            <p:cNvSpPr txBox="1">
              <a:spLocks noChangeArrowheads="1"/>
            </p:cNvSpPr>
            <p:nvPr/>
          </p:nvSpPr>
          <p:spPr bwMode="auto">
            <a:xfrm>
              <a:off x="2313" y="2432"/>
              <a:ext cx="22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</a:rPr>
                <a:t>A</a:t>
              </a:r>
            </a:p>
          </p:txBody>
        </p:sp>
      </p:grpSp>
      <p:grpSp>
        <p:nvGrpSpPr>
          <p:cNvPr id="43" name="Group 104"/>
          <p:cNvGrpSpPr>
            <a:grpSpLocks/>
          </p:cNvGrpSpPr>
          <p:nvPr/>
        </p:nvGrpSpPr>
        <p:grpSpPr bwMode="auto">
          <a:xfrm>
            <a:off x="4422139" y="4498933"/>
            <a:ext cx="1116013" cy="396875"/>
            <a:chOff x="2064" y="2795"/>
            <a:chExt cx="703" cy="250"/>
          </a:xfrm>
        </p:grpSpPr>
        <p:sp>
          <p:nvSpPr>
            <p:cNvPr id="44" name="Rectangle 99"/>
            <p:cNvSpPr>
              <a:spLocks noChangeArrowheads="1"/>
            </p:cNvSpPr>
            <p:nvPr/>
          </p:nvSpPr>
          <p:spPr bwMode="auto">
            <a:xfrm>
              <a:off x="2064" y="2795"/>
              <a:ext cx="703" cy="25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5" name="Text Box 101"/>
            <p:cNvSpPr txBox="1">
              <a:spLocks noChangeArrowheads="1"/>
            </p:cNvSpPr>
            <p:nvPr/>
          </p:nvSpPr>
          <p:spPr bwMode="auto">
            <a:xfrm>
              <a:off x="2109" y="2795"/>
              <a:ext cx="65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</a:rPr>
                <a:t>B       E</a:t>
              </a:r>
            </a:p>
          </p:txBody>
        </p:sp>
      </p:grpSp>
      <p:grpSp>
        <p:nvGrpSpPr>
          <p:cNvPr id="46" name="Group 105"/>
          <p:cNvGrpSpPr>
            <a:grpSpLocks/>
          </p:cNvGrpSpPr>
          <p:nvPr/>
        </p:nvGrpSpPr>
        <p:grpSpPr bwMode="auto">
          <a:xfrm>
            <a:off x="4422138" y="5313006"/>
            <a:ext cx="1187450" cy="396875"/>
            <a:chOff x="2064" y="3135"/>
            <a:chExt cx="748" cy="250"/>
          </a:xfrm>
        </p:grpSpPr>
        <p:sp>
          <p:nvSpPr>
            <p:cNvPr id="47" name="Rectangle 89"/>
            <p:cNvSpPr>
              <a:spLocks noChangeArrowheads="1"/>
            </p:cNvSpPr>
            <p:nvPr/>
          </p:nvSpPr>
          <p:spPr bwMode="auto">
            <a:xfrm>
              <a:off x="2064" y="3135"/>
              <a:ext cx="703" cy="25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8" name="Text Box 102"/>
            <p:cNvSpPr txBox="1">
              <a:spLocks noChangeArrowheads="1"/>
            </p:cNvSpPr>
            <p:nvPr/>
          </p:nvSpPr>
          <p:spPr bwMode="auto">
            <a:xfrm>
              <a:off x="2086" y="3135"/>
              <a:ext cx="72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</a:rPr>
                <a:t>C D    F</a:t>
              </a:r>
            </a:p>
          </p:txBody>
        </p:sp>
      </p:grpSp>
      <p:grpSp>
        <p:nvGrpSpPr>
          <p:cNvPr id="49" name="Group 79"/>
          <p:cNvGrpSpPr>
            <a:grpSpLocks/>
          </p:cNvGrpSpPr>
          <p:nvPr/>
        </p:nvGrpSpPr>
        <p:grpSpPr bwMode="auto">
          <a:xfrm>
            <a:off x="6706779" y="3570210"/>
            <a:ext cx="2700338" cy="2087937"/>
            <a:chOff x="3152" y="2384"/>
            <a:chExt cx="2109" cy="1040"/>
          </a:xfrm>
        </p:grpSpPr>
        <p:grpSp>
          <p:nvGrpSpPr>
            <p:cNvPr id="50" name="Group 30"/>
            <p:cNvGrpSpPr>
              <a:grpSpLocks/>
            </p:cNvGrpSpPr>
            <p:nvPr/>
          </p:nvGrpSpPr>
          <p:grpSpPr bwMode="auto">
            <a:xfrm>
              <a:off x="3324" y="2384"/>
              <a:ext cx="1793" cy="1040"/>
              <a:chOff x="737" y="2499"/>
              <a:chExt cx="1996" cy="1181"/>
            </a:xfrm>
          </p:grpSpPr>
          <p:grpSp>
            <p:nvGrpSpPr>
              <p:cNvPr id="66" name="Group 31"/>
              <p:cNvGrpSpPr>
                <a:grpSpLocks/>
              </p:cNvGrpSpPr>
              <p:nvPr/>
            </p:nvGrpSpPr>
            <p:grpSpPr bwMode="auto">
              <a:xfrm>
                <a:off x="1486" y="2499"/>
                <a:ext cx="386" cy="228"/>
                <a:chOff x="1349" y="2499"/>
                <a:chExt cx="386" cy="228"/>
              </a:xfrm>
            </p:grpSpPr>
            <p:sp>
              <p:nvSpPr>
                <p:cNvPr id="87" name="Oval 32"/>
                <p:cNvSpPr>
                  <a:spLocks noChangeArrowheads="1"/>
                </p:cNvSpPr>
                <p:nvPr/>
              </p:nvSpPr>
              <p:spPr bwMode="auto">
                <a:xfrm>
                  <a:off x="1406" y="2500"/>
                  <a:ext cx="295" cy="227"/>
                </a:xfrm>
                <a:prstGeom prst="ellipse">
                  <a:avLst/>
                </a:prstGeom>
                <a:solidFill>
                  <a:srgbClr val="DDDDDD"/>
                </a:solidFill>
                <a:ln w="25400">
                  <a:solidFill>
                    <a:srgbClr val="003366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88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349" y="2499"/>
                  <a:ext cx="386" cy="20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dirty="0">
                      <a:latin typeface="Tahoma" pitchFamily="34" charset="0"/>
                    </a:rPr>
                    <a:t> A</a:t>
                  </a:r>
                </a:p>
              </p:txBody>
            </p:sp>
          </p:grpSp>
          <p:grpSp>
            <p:nvGrpSpPr>
              <p:cNvPr id="67" name="Group 34"/>
              <p:cNvGrpSpPr>
                <a:grpSpLocks/>
              </p:cNvGrpSpPr>
              <p:nvPr/>
            </p:nvGrpSpPr>
            <p:grpSpPr bwMode="auto">
              <a:xfrm>
                <a:off x="1168" y="3452"/>
                <a:ext cx="386" cy="228"/>
                <a:chOff x="1349" y="2499"/>
                <a:chExt cx="386" cy="228"/>
              </a:xfrm>
            </p:grpSpPr>
            <p:sp>
              <p:nvSpPr>
                <p:cNvPr id="85" name="Oval 35"/>
                <p:cNvSpPr>
                  <a:spLocks noChangeArrowheads="1"/>
                </p:cNvSpPr>
                <p:nvPr/>
              </p:nvSpPr>
              <p:spPr bwMode="auto">
                <a:xfrm>
                  <a:off x="1406" y="2500"/>
                  <a:ext cx="295" cy="227"/>
                </a:xfrm>
                <a:prstGeom prst="ellipse">
                  <a:avLst/>
                </a:prstGeom>
                <a:solidFill>
                  <a:srgbClr val="DDDDDD"/>
                </a:solidFill>
                <a:ln w="25400">
                  <a:solidFill>
                    <a:srgbClr val="003366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8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349" y="2499"/>
                  <a:ext cx="386" cy="20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dirty="0">
                      <a:latin typeface="Tahoma" pitchFamily="34" charset="0"/>
                    </a:rPr>
                    <a:t> D</a:t>
                  </a:r>
                </a:p>
              </p:txBody>
            </p:sp>
          </p:grpSp>
          <p:grpSp>
            <p:nvGrpSpPr>
              <p:cNvPr id="68" name="Group 37"/>
              <p:cNvGrpSpPr>
                <a:grpSpLocks/>
              </p:cNvGrpSpPr>
              <p:nvPr/>
            </p:nvGrpSpPr>
            <p:grpSpPr bwMode="auto">
              <a:xfrm>
                <a:off x="941" y="2976"/>
                <a:ext cx="386" cy="227"/>
                <a:chOff x="1349" y="2500"/>
                <a:chExt cx="386" cy="227"/>
              </a:xfrm>
            </p:grpSpPr>
            <p:sp>
              <p:nvSpPr>
                <p:cNvPr id="83" name="Oval 38"/>
                <p:cNvSpPr>
                  <a:spLocks noChangeArrowheads="1"/>
                </p:cNvSpPr>
                <p:nvPr/>
              </p:nvSpPr>
              <p:spPr bwMode="auto">
                <a:xfrm>
                  <a:off x="1406" y="2500"/>
                  <a:ext cx="295" cy="227"/>
                </a:xfrm>
                <a:prstGeom prst="ellipse">
                  <a:avLst/>
                </a:prstGeom>
                <a:solidFill>
                  <a:srgbClr val="DDDDDD"/>
                </a:solidFill>
                <a:ln w="25400">
                  <a:solidFill>
                    <a:srgbClr val="003366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84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349" y="2513"/>
                  <a:ext cx="386" cy="20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dirty="0">
                      <a:latin typeface="Tahoma" pitchFamily="34" charset="0"/>
                    </a:rPr>
                    <a:t> B</a:t>
                  </a:r>
                </a:p>
              </p:txBody>
            </p:sp>
          </p:grpSp>
          <p:grpSp>
            <p:nvGrpSpPr>
              <p:cNvPr id="69" name="Group 40"/>
              <p:cNvGrpSpPr>
                <a:grpSpLocks/>
              </p:cNvGrpSpPr>
              <p:nvPr/>
            </p:nvGrpSpPr>
            <p:grpSpPr bwMode="auto">
              <a:xfrm>
                <a:off x="1984" y="2976"/>
                <a:ext cx="386" cy="227"/>
                <a:chOff x="1349" y="2500"/>
                <a:chExt cx="386" cy="227"/>
              </a:xfrm>
            </p:grpSpPr>
            <p:sp>
              <p:nvSpPr>
                <p:cNvPr id="81" name="Oval 41"/>
                <p:cNvSpPr>
                  <a:spLocks noChangeArrowheads="1"/>
                </p:cNvSpPr>
                <p:nvPr/>
              </p:nvSpPr>
              <p:spPr bwMode="auto">
                <a:xfrm>
                  <a:off x="1406" y="2500"/>
                  <a:ext cx="295" cy="227"/>
                </a:xfrm>
                <a:prstGeom prst="ellipse">
                  <a:avLst/>
                </a:prstGeom>
                <a:solidFill>
                  <a:srgbClr val="DDDDDD"/>
                </a:solidFill>
                <a:ln w="25400">
                  <a:solidFill>
                    <a:srgbClr val="003366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8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349" y="2506"/>
                  <a:ext cx="386" cy="20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dirty="0">
                      <a:latin typeface="Tahoma" pitchFamily="34" charset="0"/>
                    </a:rPr>
                    <a:t> E</a:t>
                  </a:r>
                </a:p>
              </p:txBody>
            </p:sp>
          </p:grpSp>
          <p:grpSp>
            <p:nvGrpSpPr>
              <p:cNvPr id="70" name="Group 43"/>
              <p:cNvGrpSpPr>
                <a:grpSpLocks/>
              </p:cNvGrpSpPr>
              <p:nvPr/>
            </p:nvGrpSpPr>
            <p:grpSpPr bwMode="auto">
              <a:xfrm>
                <a:off x="737" y="3452"/>
                <a:ext cx="386" cy="227"/>
                <a:chOff x="1349" y="2500"/>
                <a:chExt cx="386" cy="227"/>
              </a:xfrm>
            </p:grpSpPr>
            <p:sp>
              <p:nvSpPr>
                <p:cNvPr id="79" name="Oval 44"/>
                <p:cNvSpPr>
                  <a:spLocks noChangeArrowheads="1"/>
                </p:cNvSpPr>
                <p:nvPr/>
              </p:nvSpPr>
              <p:spPr bwMode="auto">
                <a:xfrm>
                  <a:off x="1406" y="2500"/>
                  <a:ext cx="295" cy="227"/>
                </a:xfrm>
                <a:prstGeom prst="ellipse">
                  <a:avLst/>
                </a:prstGeom>
                <a:solidFill>
                  <a:srgbClr val="DDDDDD"/>
                </a:solidFill>
                <a:ln w="25400">
                  <a:solidFill>
                    <a:srgbClr val="003366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80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349" y="2506"/>
                  <a:ext cx="386" cy="20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dirty="0">
                      <a:latin typeface="Tahoma" pitchFamily="34" charset="0"/>
                    </a:rPr>
                    <a:t> C</a:t>
                  </a:r>
                </a:p>
              </p:txBody>
            </p:sp>
          </p:grpSp>
          <p:grpSp>
            <p:nvGrpSpPr>
              <p:cNvPr id="71" name="Group 46"/>
              <p:cNvGrpSpPr>
                <a:grpSpLocks/>
              </p:cNvGrpSpPr>
              <p:nvPr/>
            </p:nvGrpSpPr>
            <p:grpSpPr bwMode="auto">
              <a:xfrm>
                <a:off x="2347" y="3451"/>
                <a:ext cx="386" cy="228"/>
                <a:chOff x="1349" y="2499"/>
                <a:chExt cx="386" cy="228"/>
              </a:xfrm>
            </p:grpSpPr>
            <p:sp>
              <p:nvSpPr>
                <p:cNvPr id="77" name="Oval 47"/>
                <p:cNvSpPr>
                  <a:spLocks noChangeArrowheads="1"/>
                </p:cNvSpPr>
                <p:nvPr/>
              </p:nvSpPr>
              <p:spPr bwMode="auto">
                <a:xfrm>
                  <a:off x="1406" y="2500"/>
                  <a:ext cx="295" cy="227"/>
                </a:xfrm>
                <a:prstGeom prst="ellipse">
                  <a:avLst/>
                </a:prstGeom>
                <a:solidFill>
                  <a:srgbClr val="DDDDDD"/>
                </a:solidFill>
                <a:ln w="25400">
                  <a:solidFill>
                    <a:srgbClr val="003366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7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349" y="2499"/>
                  <a:ext cx="386" cy="20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dirty="0">
                      <a:latin typeface="Tahoma" pitchFamily="34" charset="0"/>
                    </a:rPr>
                    <a:t> F</a:t>
                  </a:r>
                </a:p>
              </p:txBody>
            </p:sp>
          </p:grpSp>
          <p:sp>
            <p:nvSpPr>
              <p:cNvPr id="72" name="Line 49"/>
              <p:cNvSpPr>
                <a:spLocks noChangeShapeType="1"/>
              </p:cNvSpPr>
              <p:nvPr/>
            </p:nvSpPr>
            <p:spPr bwMode="auto">
              <a:xfrm flipH="1">
                <a:off x="1247" y="2704"/>
                <a:ext cx="341" cy="2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50"/>
              <p:cNvSpPr>
                <a:spLocks noChangeShapeType="1"/>
              </p:cNvSpPr>
              <p:nvPr/>
            </p:nvSpPr>
            <p:spPr bwMode="auto">
              <a:xfrm>
                <a:off x="1769" y="2704"/>
                <a:ext cx="317" cy="2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51"/>
              <p:cNvSpPr>
                <a:spLocks noChangeShapeType="1"/>
              </p:cNvSpPr>
              <p:nvPr/>
            </p:nvSpPr>
            <p:spPr bwMode="auto">
              <a:xfrm flipH="1">
                <a:off x="975" y="3203"/>
                <a:ext cx="114" cy="2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52"/>
              <p:cNvSpPr>
                <a:spLocks noChangeShapeType="1"/>
              </p:cNvSpPr>
              <p:nvPr/>
            </p:nvSpPr>
            <p:spPr bwMode="auto">
              <a:xfrm>
                <a:off x="1202" y="3203"/>
                <a:ext cx="113" cy="2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53"/>
              <p:cNvSpPr>
                <a:spLocks noChangeShapeType="1"/>
              </p:cNvSpPr>
              <p:nvPr/>
            </p:nvSpPr>
            <p:spPr bwMode="auto">
              <a:xfrm>
                <a:off x="2268" y="3181"/>
                <a:ext cx="204" cy="2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" name="Freeform 54"/>
            <p:cNvSpPr>
              <a:spLocks/>
            </p:cNvSpPr>
            <p:nvPr/>
          </p:nvSpPr>
          <p:spPr bwMode="auto">
            <a:xfrm>
              <a:off x="3684" y="2481"/>
              <a:ext cx="348" cy="1"/>
            </a:xfrm>
            <a:custGeom>
              <a:avLst/>
              <a:gdLst>
                <a:gd name="T0" fmla="*/ 0 w 348"/>
                <a:gd name="T1" fmla="*/ 0 h 1"/>
                <a:gd name="T2" fmla="*/ 348 w 348"/>
                <a:gd name="T3" fmla="*/ 0 h 1"/>
                <a:gd name="T4" fmla="*/ 0 60000 65536"/>
                <a:gd name="T5" fmla="*/ 0 60000 65536"/>
                <a:gd name="T6" fmla="*/ 0 w 348"/>
                <a:gd name="T7" fmla="*/ 0 h 1"/>
                <a:gd name="T8" fmla="*/ 348 w 34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8" h="1">
                  <a:moveTo>
                    <a:pt x="0" y="0"/>
                  </a:moveTo>
                  <a:cubicBezTo>
                    <a:pt x="116" y="0"/>
                    <a:pt x="232" y="0"/>
                    <a:pt x="348" y="0"/>
                  </a:cubicBez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60"/>
            <p:cNvSpPr>
              <a:spLocks noChangeShapeType="1"/>
            </p:cNvSpPr>
            <p:nvPr/>
          </p:nvSpPr>
          <p:spPr bwMode="auto">
            <a:xfrm>
              <a:off x="4332" y="2477"/>
              <a:ext cx="36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61"/>
            <p:cNvSpPr>
              <a:spLocks noChangeShapeType="1"/>
            </p:cNvSpPr>
            <p:nvPr/>
          </p:nvSpPr>
          <p:spPr bwMode="auto">
            <a:xfrm>
              <a:off x="3288" y="2658"/>
              <a:ext cx="140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62"/>
            <p:cNvSpPr>
              <a:spLocks noChangeShapeType="1"/>
            </p:cNvSpPr>
            <p:nvPr/>
          </p:nvSpPr>
          <p:spPr bwMode="auto">
            <a:xfrm>
              <a:off x="3833" y="2908"/>
              <a:ext cx="63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63"/>
            <p:cNvSpPr>
              <a:spLocks noChangeShapeType="1"/>
            </p:cNvSpPr>
            <p:nvPr/>
          </p:nvSpPr>
          <p:spPr bwMode="auto">
            <a:xfrm>
              <a:off x="4762" y="2908"/>
              <a:ext cx="25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64"/>
            <p:cNvSpPr>
              <a:spLocks noChangeShapeType="1"/>
            </p:cNvSpPr>
            <p:nvPr/>
          </p:nvSpPr>
          <p:spPr bwMode="auto">
            <a:xfrm flipH="1">
              <a:off x="3288" y="2908"/>
              <a:ext cx="25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65"/>
            <p:cNvSpPr>
              <a:spLocks noChangeShapeType="1"/>
            </p:cNvSpPr>
            <p:nvPr/>
          </p:nvSpPr>
          <p:spPr bwMode="auto">
            <a:xfrm>
              <a:off x="3651" y="3316"/>
              <a:ext cx="91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66"/>
            <p:cNvSpPr>
              <a:spLocks noChangeShapeType="1"/>
            </p:cNvSpPr>
            <p:nvPr/>
          </p:nvSpPr>
          <p:spPr bwMode="auto">
            <a:xfrm>
              <a:off x="4037" y="3316"/>
              <a:ext cx="771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67"/>
            <p:cNvSpPr>
              <a:spLocks noChangeShapeType="1"/>
            </p:cNvSpPr>
            <p:nvPr/>
          </p:nvSpPr>
          <p:spPr bwMode="auto">
            <a:xfrm>
              <a:off x="5080" y="3316"/>
              <a:ext cx="181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70"/>
            <p:cNvSpPr>
              <a:spLocks noChangeShapeType="1"/>
            </p:cNvSpPr>
            <p:nvPr/>
          </p:nvSpPr>
          <p:spPr bwMode="auto">
            <a:xfrm flipH="1">
              <a:off x="3266" y="3316"/>
              <a:ext cx="91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71"/>
            <p:cNvSpPr>
              <a:spLocks noChangeShapeType="1"/>
            </p:cNvSpPr>
            <p:nvPr/>
          </p:nvSpPr>
          <p:spPr bwMode="auto">
            <a:xfrm>
              <a:off x="3266" y="3112"/>
              <a:ext cx="174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AutoShape 72"/>
            <p:cNvSpPr>
              <a:spLocks/>
            </p:cNvSpPr>
            <p:nvPr/>
          </p:nvSpPr>
          <p:spPr bwMode="auto">
            <a:xfrm>
              <a:off x="4717" y="2477"/>
              <a:ext cx="113" cy="181"/>
            </a:xfrm>
            <a:prstGeom prst="rightBracket">
              <a:avLst>
                <a:gd name="adj" fmla="val 13348"/>
              </a:avLst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3" name="AutoShape 73"/>
            <p:cNvSpPr>
              <a:spLocks/>
            </p:cNvSpPr>
            <p:nvPr/>
          </p:nvSpPr>
          <p:spPr bwMode="auto">
            <a:xfrm>
              <a:off x="5057" y="2908"/>
              <a:ext cx="114" cy="204"/>
            </a:xfrm>
            <a:prstGeom prst="rightBracket">
              <a:avLst>
                <a:gd name="adj" fmla="val 14912"/>
              </a:avLst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4" name="AutoShape 74"/>
            <p:cNvSpPr>
              <a:spLocks/>
            </p:cNvSpPr>
            <p:nvPr/>
          </p:nvSpPr>
          <p:spPr bwMode="auto">
            <a:xfrm>
              <a:off x="3152" y="2658"/>
              <a:ext cx="68" cy="250"/>
            </a:xfrm>
            <a:prstGeom prst="leftBracket">
              <a:avLst>
                <a:gd name="adj" fmla="val 30637"/>
              </a:avLst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5" name="AutoShape 75"/>
            <p:cNvSpPr>
              <a:spLocks/>
            </p:cNvSpPr>
            <p:nvPr/>
          </p:nvSpPr>
          <p:spPr bwMode="auto">
            <a:xfrm>
              <a:off x="3152" y="3111"/>
              <a:ext cx="68" cy="205"/>
            </a:xfrm>
            <a:prstGeom prst="leftBracket">
              <a:avLst>
                <a:gd name="adj" fmla="val 25123"/>
              </a:avLst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cxnSp>
        <p:nvCxnSpPr>
          <p:cNvPr id="90" name="Straight Arrow Connector 89"/>
          <p:cNvCxnSpPr>
            <a:endCxn id="51" idx="0"/>
          </p:cNvCxnSpPr>
          <p:nvPr/>
        </p:nvCxnSpPr>
        <p:spPr>
          <a:xfrm>
            <a:off x="6992718" y="3764952"/>
            <a:ext cx="3952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753229" y="4622747"/>
            <a:ext cx="3952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60" idx="0"/>
          </p:cNvCxnSpPr>
          <p:nvPr/>
        </p:nvCxnSpPr>
        <p:spPr>
          <a:xfrm flipV="1">
            <a:off x="6719842" y="5441325"/>
            <a:ext cx="249416" cy="5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149135" y="5891345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 smtClean="0">
                <a:solidFill>
                  <a:srgbClr val="0000FF"/>
                </a:solidFill>
              </a:rPr>
              <a:t>[ABECDF]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19658415">
            <a:off x="608762" y="3016212"/>
            <a:ext cx="10001649" cy="1107996"/>
          </a:xfrm>
          <a:prstGeom prst="rect">
            <a:avLst/>
          </a:prstGeom>
          <a:solidFill>
            <a:srgbClr val="99CCFF"/>
          </a:solidFill>
        </p:spPr>
        <p:txBody>
          <a:bodyPr wrap="none" rtlCol="0">
            <a:spAutoFit/>
          </a:bodyPr>
          <a:lstStyle/>
          <a:p>
            <a:r>
              <a:rPr lang="en-NZ" sz="6600" i="1" dirty="0" smtClean="0">
                <a:solidFill>
                  <a:schemeClr val="accent1">
                    <a:lumMod val="75000"/>
                  </a:schemeClr>
                </a:solidFill>
              </a:rPr>
              <a:t>EASIEST TRAVERSAL SCHEME</a:t>
            </a:r>
            <a:endParaRPr lang="en-US" sz="66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29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9" grpId="0" animBg="1"/>
      <p:bldP spid="96" grpId="0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Traversing a </a:t>
            </a:r>
            <a:r>
              <a:rPr lang="en-NZ" dirty="0" err="1" smtClean="0"/>
              <a:t>bst</a:t>
            </a:r>
            <a:r>
              <a:rPr lang="en-NZ" dirty="0" smtClean="0"/>
              <a:t>: </a:t>
            </a:r>
            <a:r>
              <a:rPr lang="en-NZ" i="1" dirty="0" smtClean="0">
                <a:solidFill>
                  <a:srgbClr val="FFC000"/>
                </a:solidFill>
              </a:rPr>
              <a:t>depth first(3 schemes) </a:t>
            </a:r>
            <a:endParaRPr lang="en-US" i="1" dirty="0">
              <a:solidFill>
                <a:srgbClr val="FFC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311481" y="2277200"/>
            <a:ext cx="9569037" cy="2882629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515292" y="5213241"/>
            <a:ext cx="2340705" cy="101566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NZ" sz="6000" b="1" dirty="0" smtClean="0">
                <a:solidFill>
                  <a:srgbClr val="FF0000"/>
                </a:solidFill>
              </a:rPr>
              <a:t>N</a:t>
            </a:r>
            <a:r>
              <a:rPr lang="en-NZ" sz="6000" b="1" dirty="0" smtClean="0"/>
              <a:t>-</a:t>
            </a:r>
            <a:r>
              <a:rPr lang="en-NZ" sz="6000" b="1" dirty="0" smtClean="0">
                <a:solidFill>
                  <a:srgbClr val="00B050"/>
                </a:solidFill>
              </a:rPr>
              <a:t>L</a:t>
            </a:r>
            <a:r>
              <a:rPr lang="en-NZ" sz="6000" b="1" dirty="0" smtClean="0"/>
              <a:t>-</a:t>
            </a:r>
            <a:r>
              <a:rPr lang="en-NZ" sz="6000" b="1" dirty="0" smtClean="0">
                <a:solidFill>
                  <a:srgbClr val="0070C0"/>
                </a:solidFill>
              </a:rPr>
              <a:t>R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5646" y="5213241"/>
            <a:ext cx="2340705" cy="101566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NZ" sz="6000" b="1" dirty="0" smtClean="0">
                <a:solidFill>
                  <a:srgbClr val="00B050"/>
                </a:solidFill>
              </a:rPr>
              <a:t>L</a:t>
            </a:r>
            <a:r>
              <a:rPr lang="en-NZ" sz="6000" b="1" dirty="0" smtClean="0"/>
              <a:t>-</a:t>
            </a:r>
            <a:r>
              <a:rPr lang="en-NZ" sz="6000" b="1" dirty="0" smtClean="0">
                <a:solidFill>
                  <a:srgbClr val="FF0000"/>
                </a:solidFill>
              </a:rPr>
              <a:t>N</a:t>
            </a:r>
            <a:r>
              <a:rPr lang="en-NZ" sz="6000" b="1" dirty="0" smtClean="0">
                <a:solidFill>
                  <a:srgbClr val="000000"/>
                </a:solidFill>
              </a:rPr>
              <a:t>-</a:t>
            </a:r>
            <a:r>
              <a:rPr lang="en-NZ" sz="6000" b="1" dirty="0" smtClean="0">
                <a:solidFill>
                  <a:srgbClr val="0070C0"/>
                </a:solidFill>
              </a:rPr>
              <a:t>R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49063" y="5213240"/>
            <a:ext cx="2340705" cy="101566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NZ" sz="6000" b="1" dirty="0" smtClean="0">
                <a:solidFill>
                  <a:srgbClr val="00B050"/>
                </a:solidFill>
              </a:rPr>
              <a:t>L</a:t>
            </a:r>
            <a:r>
              <a:rPr lang="en-NZ" sz="6000" b="1" dirty="0" smtClean="0"/>
              <a:t>-</a:t>
            </a:r>
            <a:r>
              <a:rPr lang="en-NZ" sz="6000" b="1" dirty="0" smtClean="0">
                <a:solidFill>
                  <a:srgbClr val="0070C0"/>
                </a:solidFill>
              </a:rPr>
              <a:t>R</a:t>
            </a:r>
            <a:r>
              <a:rPr lang="en-NZ" sz="6000" b="1" dirty="0"/>
              <a:t>-</a:t>
            </a:r>
            <a:r>
              <a:rPr lang="en-NZ" sz="6000" b="1" dirty="0">
                <a:solidFill>
                  <a:srgbClr val="FF0000"/>
                </a:solidFill>
              </a:rPr>
              <a:t>N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6230" y="3333793"/>
            <a:ext cx="11419536" cy="769441"/>
          </a:xfrm>
          <a:prstGeom prst="rect">
            <a:avLst/>
          </a:prstGeom>
          <a:solidFill>
            <a:srgbClr val="99CCFF"/>
          </a:solidFill>
        </p:spPr>
        <p:txBody>
          <a:bodyPr wrap="none" rtlCol="0">
            <a:spAutoFit/>
          </a:bodyPr>
          <a:lstStyle/>
          <a:p>
            <a:r>
              <a:rPr lang="en-NZ" sz="4400" i="1" dirty="0" smtClean="0"/>
              <a:t>THESE SCHEMES ARE PERFORMED RECURSIVELY!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39959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Preorder</a:t>
            </a:r>
            <a:r>
              <a:rPr lang="en-NZ" dirty="0" smtClean="0"/>
              <a:t> traversal: </a:t>
            </a:r>
            <a:r>
              <a:rPr lang="en-NZ" dirty="0" smtClean="0">
                <a:solidFill>
                  <a:srgbClr val="FFC000"/>
                </a:solidFill>
              </a:rPr>
              <a:t>NODE-left-right (</a:t>
            </a:r>
            <a:r>
              <a:rPr lang="en-NZ" dirty="0" err="1" smtClean="0">
                <a:solidFill>
                  <a:srgbClr val="FFC000"/>
                </a:solidFill>
              </a:rPr>
              <a:t>Nlr</a:t>
            </a:r>
            <a:r>
              <a:rPr lang="en-NZ" dirty="0" smtClean="0">
                <a:solidFill>
                  <a:srgbClr val="FFC000"/>
                </a:solidFill>
              </a:rPr>
              <a:t>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 Box 126"/>
          <p:cNvSpPr txBox="1">
            <a:spLocks noChangeArrowheads="1"/>
          </p:cNvSpPr>
          <p:nvPr/>
        </p:nvSpPr>
        <p:spPr bwMode="auto">
          <a:xfrm>
            <a:off x="484595" y="1847573"/>
            <a:ext cx="9341787" cy="4924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00" dirty="0">
                <a:latin typeface="Tahoma" pitchFamily="34" charset="0"/>
              </a:rPr>
              <a:t>Visit </a:t>
            </a:r>
            <a:r>
              <a:rPr lang="en-US" altLang="en-US" sz="2600" b="1" dirty="0" err="1">
                <a:solidFill>
                  <a:srgbClr val="0000CC"/>
                </a:solidFill>
                <a:latin typeface="Tahoma" pitchFamily="34" charset="0"/>
              </a:rPr>
              <a:t>root</a:t>
            </a:r>
            <a:r>
              <a:rPr lang="en-US" altLang="en-US" sz="2600" b="1" dirty="0" err="1">
                <a:solidFill>
                  <a:srgbClr val="FF0000"/>
                </a:solidFill>
                <a:latin typeface="Tahoma" pitchFamily="34" charset="0"/>
              </a:rPr>
              <a:t>→</a:t>
            </a:r>
            <a:r>
              <a:rPr lang="en-US" altLang="en-US" sz="2600" dirty="0" err="1">
                <a:latin typeface="Tahoma" pitchFamily="34" charset="0"/>
              </a:rPr>
              <a:t>Traverse</a:t>
            </a:r>
            <a:r>
              <a:rPr lang="en-US" altLang="en-US" sz="2600" dirty="0">
                <a:latin typeface="Tahoma" pitchFamily="34" charset="0"/>
              </a:rPr>
              <a:t> </a:t>
            </a:r>
            <a:r>
              <a:rPr lang="en-US" altLang="en-US" sz="2600" b="1" dirty="0">
                <a:solidFill>
                  <a:srgbClr val="0000CC"/>
                </a:solidFill>
                <a:latin typeface="Tahoma" pitchFamily="34" charset="0"/>
              </a:rPr>
              <a:t>left</a:t>
            </a:r>
            <a:r>
              <a:rPr lang="en-US" altLang="en-US" sz="2600" dirty="0">
                <a:latin typeface="Tahoma" pitchFamily="34" charset="0"/>
              </a:rPr>
              <a:t> </a:t>
            </a:r>
            <a:r>
              <a:rPr lang="en-US" altLang="en-US" sz="2600" dirty="0" err="1">
                <a:latin typeface="Tahoma" pitchFamily="34" charset="0"/>
              </a:rPr>
              <a:t>subtree</a:t>
            </a:r>
            <a:r>
              <a:rPr lang="en-US" altLang="en-US" sz="2600" b="1" dirty="0" err="1">
                <a:solidFill>
                  <a:srgbClr val="FF0000"/>
                </a:solidFill>
                <a:latin typeface="Tahoma" pitchFamily="34" charset="0"/>
              </a:rPr>
              <a:t>→</a:t>
            </a:r>
            <a:r>
              <a:rPr lang="en-US" altLang="en-US" sz="2600" dirty="0" err="1">
                <a:latin typeface="Tahoma" pitchFamily="34" charset="0"/>
              </a:rPr>
              <a:t>Traverse</a:t>
            </a:r>
            <a:r>
              <a:rPr lang="en-US" altLang="en-US" sz="2600" dirty="0">
                <a:latin typeface="Tahoma" pitchFamily="34" charset="0"/>
              </a:rPr>
              <a:t> </a:t>
            </a:r>
            <a:r>
              <a:rPr lang="en-US" altLang="en-US" sz="2600" b="1" dirty="0">
                <a:solidFill>
                  <a:srgbClr val="0000CC"/>
                </a:solidFill>
                <a:latin typeface="Tahoma" pitchFamily="34" charset="0"/>
              </a:rPr>
              <a:t>right</a:t>
            </a:r>
            <a:r>
              <a:rPr lang="en-US" altLang="en-US" sz="2600" dirty="0">
                <a:latin typeface="Tahoma" pitchFamily="34" charset="0"/>
              </a:rPr>
              <a:t> subtree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355723" y="3397347"/>
            <a:ext cx="2846388" cy="1698625"/>
            <a:chOff x="748" y="2478"/>
            <a:chExt cx="1996" cy="1216"/>
          </a:xfrm>
        </p:grpSpPr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1497" y="2478"/>
              <a:ext cx="386" cy="263"/>
              <a:chOff x="1360" y="2478"/>
              <a:chExt cx="386" cy="263"/>
            </a:xfrm>
          </p:grpSpPr>
          <p:sp>
            <p:nvSpPr>
              <p:cNvPr id="27" name="Oval 9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8" name="Text Box 10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 A</a:t>
                </a:r>
              </a:p>
            </p:txBody>
          </p: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1179" y="3431"/>
              <a:ext cx="386" cy="263"/>
              <a:chOff x="1360" y="2478"/>
              <a:chExt cx="386" cy="263"/>
            </a:xfrm>
          </p:grpSpPr>
          <p:sp>
            <p:nvSpPr>
              <p:cNvPr id="25" name="Oval 12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6" name="Text Box 13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D</a:t>
                </a:r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952" y="2954"/>
              <a:ext cx="386" cy="263"/>
              <a:chOff x="1360" y="2478"/>
              <a:chExt cx="386" cy="263"/>
            </a:xfrm>
          </p:grpSpPr>
          <p:sp>
            <p:nvSpPr>
              <p:cNvPr id="23" name="Oval 15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4" name="Text Box 16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 B</a:t>
                </a:r>
              </a:p>
            </p:txBody>
          </p:sp>
        </p:grpSp>
        <p:grpSp>
          <p:nvGrpSpPr>
            <p:cNvPr id="9" name="Group 17"/>
            <p:cNvGrpSpPr>
              <a:grpSpLocks/>
            </p:cNvGrpSpPr>
            <p:nvPr/>
          </p:nvGrpSpPr>
          <p:grpSpPr bwMode="auto">
            <a:xfrm>
              <a:off x="1995" y="2954"/>
              <a:ext cx="386" cy="263"/>
              <a:chOff x="1360" y="2478"/>
              <a:chExt cx="386" cy="263"/>
            </a:xfrm>
          </p:grpSpPr>
          <p:sp>
            <p:nvSpPr>
              <p:cNvPr id="21" name="Oval 18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2" name="Text Box 19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E</a:t>
                </a:r>
              </a:p>
            </p:txBody>
          </p:sp>
        </p:grp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748" y="3430"/>
              <a:ext cx="386" cy="263"/>
              <a:chOff x="1360" y="2478"/>
              <a:chExt cx="386" cy="263"/>
            </a:xfrm>
          </p:grpSpPr>
          <p:sp>
            <p:nvSpPr>
              <p:cNvPr id="19" name="Oval 21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0" name="Text Box 22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C</a:t>
                </a:r>
              </a:p>
            </p:txBody>
          </p:sp>
        </p:grpSp>
        <p:grpSp>
          <p:nvGrpSpPr>
            <p:cNvPr id="11" name="Group 23"/>
            <p:cNvGrpSpPr>
              <a:grpSpLocks/>
            </p:cNvGrpSpPr>
            <p:nvPr/>
          </p:nvGrpSpPr>
          <p:grpSpPr bwMode="auto">
            <a:xfrm>
              <a:off x="2358" y="3430"/>
              <a:ext cx="386" cy="263"/>
              <a:chOff x="1360" y="2478"/>
              <a:chExt cx="386" cy="263"/>
            </a:xfrm>
          </p:grpSpPr>
          <p:sp>
            <p:nvSpPr>
              <p:cNvPr id="17" name="Oval 24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8" name="Text Box 25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 F</a:t>
                </a:r>
              </a:p>
            </p:txBody>
          </p:sp>
        </p:grp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 flipH="1">
              <a:off x="1247" y="2704"/>
              <a:ext cx="341" cy="2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7"/>
            <p:cNvSpPr>
              <a:spLocks noChangeShapeType="1"/>
            </p:cNvSpPr>
            <p:nvPr/>
          </p:nvSpPr>
          <p:spPr bwMode="auto">
            <a:xfrm>
              <a:off x="1769" y="2704"/>
              <a:ext cx="317" cy="2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8"/>
            <p:cNvSpPr>
              <a:spLocks noChangeShapeType="1"/>
            </p:cNvSpPr>
            <p:nvPr/>
          </p:nvSpPr>
          <p:spPr bwMode="auto">
            <a:xfrm flipH="1">
              <a:off x="975" y="3203"/>
              <a:ext cx="114" cy="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>
              <a:off x="1202" y="3203"/>
              <a:ext cx="113" cy="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>
              <a:off x="2268" y="3181"/>
              <a:ext cx="204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094649" y="3531918"/>
            <a:ext cx="928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CC0099"/>
                </a:solidFill>
                <a:latin typeface="Tahoma" pitchFamily="34" charset="0"/>
                <a:ea typeface="PMingLiU" pitchFamily="18" charset="-120"/>
                <a:cs typeface="Tahoma" pitchFamily="34" charset="0"/>
              </a:rPr>
              <a:t>2.</a:t>
            </a:r>
            <a:r>
              <a:rPr lang="en-US" altLang="zh-TW" sz="2000" b="1">
                <a:solidFill>
                  <a:srgbClr val="0000CC"/>
                </a:solidFill>
                <a:latin typeface="Tahoma" pitchFamily="34" charset="0"/>
                <a:ea typeface="PMingLiU" pitchFamily="18" charset="-120"/>
                <a:cs typeface="Tahoma" pitchFamily="34" charset="0"/>
              </a:rPr>
              <a:t> left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3334613" y="3531918"/>
            <a:ext cx="1112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CC0099"/>
                </a:solidFill>
                <a:latin typeface="Tahoma" pitchFamily="34" charset="0"/>
                <a:ea typeface="PMingLiU" pitchFamily="18" charset="-120"/>
                <a:cs typeface="Tahoma" pitchFamily="34" charset="0"/>
              </a:rPr>
              <a:t>3.</a:t>
            </a:r>
            <a:r>
              <a:rPr lang="en-US" altLang="zh-TW" sz="2000" b="1">
                <a:solidFill>
                  <a:srgbClr val="0000CC"/>
                </a:solidFill>
                <a:latin typeface="Tahoma" pitchFamily="34" charset="0"/>
                <a:ea typeface="PMingLiU" pitchFamily="18" charset="-120"/>
                <a:cs typeface="Tahoma" pitchFamily="34" charset="0"/>
              </a:rPr>
              <a:t> right</a:t>
            </a: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1272449" y="4003404"/>
            <a:ext cx="1290638" cy="117633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972663" y="4003404"/>
            <a:ext cx="1290637" cy="117633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2094774" y="2982643"/>
            <a:ext cx="1130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CC0099"/>
                </a:solidFill>
                <a:latin typeface="Tahoma" pitchFamily="34" charset="0"/>
                <a:ea typeface="PMingLiU" pitchFamily="18" charset="-120"/>
                <a:cs typeface="Tahoma" pitchFamily="34" charset="0"/>
              </a:rPr>
              <a:t>1.</a:t>
            </a:r>
            <a:r>
              <a:rPr lang="en-US" altLang="zh-TW" sz="2000" b="1" dirty="0">
                <a:solidFill>
                  <a:srgbClr val="0000CC"/>
                </a:solidFill>
                <a:latin typeface="Tahoma" pitchFamily="34" charset="0"/>
                <a:ea typeface="PMingLiU" pitchFamily="18" charset="-120"/>
                <a:cs typeface="Tahoma" pitchFamily="34" charset="0"/>
              </a:rPr>
              <a:t> node</a:t>
            </a:r>
          </a:p>
        </p:txBody>
      </p:sp>
      <p:sp>
        <p:nvSpPr>
          <p:cNvPr id="34" name="Rectangle 37"/>
          <p:cNvSpPr>
            <a:spLocks noChangeArrowheads="1"/>
          </p:cNvSpPr>
          <p:nvPr/>
        </p:nvSpPr>
        <p:spPr bwMode="auto">
          <a:xfrm>
            <a:off x="1281475" y="5375638"/>
            <a:ext cx="3060700" cy="79216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1392102" y="5565415"/>
            <a:ext cx="3603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latin typeface="Tahoma" pitchFamily="34" charset="0"/>
              </a:rPr>
              <a:t>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712234" y="5565415"/>
            <a:ext cx="1099482" cy="3968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053358" y="5561059"/>
            <a:ext cx="1099482" cy="3968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1688195" y="5574122"/>
            <a:ext cx="3603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altLang="en-US" sz="2000" b="1" dirty="0">
                <a:latin typeface="Tahoma" pitchFamily="34" charset="0"/>
              </a:rPr>
              <a:t>B</a:t>
            </a:r>
            <a:endParaRPr lang="en-US" altLang="en-US" sz="2000" b="1" dirty="0">
              <a:latin typeface="Tahoma" pitchFamily="34" charset="0"/>
            </a:endParaRP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2027831" y="5574122"/>
            <a:ext cx="3603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altLang="en-US" sz="2000" b="1" dirty="0">
                <a:latin typeface="Tahoma" pitchFamily="34" charset="0"/>
              </a:rPr>
              <a:t>C</a:t>
            </a:r>
            <a:endParaRPr lang="en-US" altLang="en-US" sz="2000" b="1" dirty="0">
              <a:latin typeface="Tahoma" pitchFamily="34" charset="0"/>
            </a:endParaRPr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2354403" y="5574122"/>
            <a:ext cx="3603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altLang="en-US" sz="2000" b="1" dirty="0">
                <a:latin typeface="Tahoma" pitchFamily="34" charset="0"/>
              </a:rPr>
              <a:t>D</a:t>
            </a:r>
            <a:endParaRPr lang="en-US" altLang="en-US" sz="2000" b="1" dirty="0">
              <a:latin typeface="Tahoma" pitchFamily="34" charset="0"/>
            </a:endParaRPr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3016253" y="5569766"/>
            <a:ext cx="3603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altLang="en-US" sz="2000" b="1" dirty="0">
                <a:latin typeface="Tahoma" pitchFamily="34" charset="0"/>
              </a:rPr>
              <a:t>E</a:t>
            </a:r>
            <a:endParaRPr lang="en-US" altLang="en-US" sz="2000" b="1" dirty="0">
              <a:latin typeface="Tahoma" pitchFamily="34" charset="0"/>
            </a:endParaRPr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3747774" y="5582829"/>
            <a:ext cx="3603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altLang="en-US" sz="2000" b="1" dirty="0">
                <a:latin typeface="Tahoma" pitchFamily="34" charset="0"/>
              </a:rPr>
              <a:t>F</a:t>
            </a:r>
            <a:endParaRPr lang="en-US" altLang="en-US" sz="2000" b="1" dirty="0">
              <a:latin typeface="Tahoma" pitchFamily="34" charset="0"/>
            </a:endParaRPr>
          </a:p>
        </p:txBody>
      </p:sp>
      <p:pic>
        <p:nvPicPr>
          <p:cNvPr id="51" name="Picture 12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6162322" y="3468511"/>
            <a:ext cx="4230030" cy="2676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459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  <p:bldP spid="30" grpId="0"/>
      <p:bldP spid="31" grpId="0" animBg="1"/>
      <p:bldP spid="32" grpId="0" animBg="1"/>
      <p:bldP spid="33" grpId="0"/>
      <p:bldP spid="34" grpId="0" animBg="1"/>
      <p:bldP spid="35" grpId="0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Nlr</a:t>
            </a:r>
            <a:r>
              <a:rPr lang="en-NZ" dirty="0" smtClean="0"/>
              <a:t> example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743200" y="1977636"/>
            <a:ext cx="6477000" cy="3059113"/>
            <a:chOff x="476" y="1433"/>
            <a:chExt cx="4944" cy="2042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835" y="1433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H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610" y="193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793" y="2567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76" y="320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156" y="324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837" y="320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517" y="324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107" y="320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787" y="324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377" y="324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5103" y="324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154" y="252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424" y="2567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059" y="193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4694" y="252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cxnSp>
          <p:nvCxnSpPr>
            <p:cNvPr id="20" name="AutoShape 19"/>
            <p:cNvCxnSpPr>
              <a:cxnSpLocks noChangeShapeType="1"/>
              <a:stCxn id="5" idx="2"/>
              <a:endCxn id="6" idx="7"/>
            </p:cNvCxnSpPr>
            <p:nvPr/>
          </p:nvCxnSpPr>
          <p:spPr bwMode="auto">
            <a:xfrm flipH="1">
              <a:off x="1881" y="1547"/>
              <a:ext cx="954" cy="4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AutoShape 20"/>
            <p:cNvCxnSpPr>
              <a:cxnSpLocks noChangeShapeType="1"/>
              <a:stCxn id="5" idx="6"/>
              <a:endCxn id="18" idx="1"/>
            </p:cNvCxnSpPr>
            <p:nvPr/>
          </p:nvCxnSpPr>
          <p:spPr bwMode="auto">
            <a:xfrm>
              <a:off x="3152" y="1547"/>
              <a:ext cx="953" cy="4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AutoShape 21"/>
            <p:cNvCxnSpPr>
              <a:cxnSpLocks noChangeShapeType="1"/>
              <a:stCxn id="6" idx="3"/>
              <a:endCxn id="7" idx="0"/>
            </p:cNvCxnSpPr>
            <p:nvPr/>
          </p:nvCxnSpPr>
          <p:spPr bwMode="auto">
            <a:xfrm flipH="1">
              <a:off x="952" y="2126"/>
              <a:ext cx="704" cy="44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2"/>
            <p:cNvCxnSpPr>
              <a:cxnSpLocks noChangeShapeType="1"/>
              <a:stCxn id="7" idx="3"/>
              <a:endCxn id="8" idx="0"/>
            </p:cNvCxnSpPr>
            <p:nvPr/>
          </p:nvCxnSpPr>
          <p:spPr bwMode="auto">
            <a:xfrm flipH="1">
              <a:off x="635" y="2761"/>
              <a:ext cx="204" cy="44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3"/>
            <p:cNvCxnSpPr>
              <a:cxnSpLocks noChangeShapeType="1"/>
              <a:stCxn id="6" idx="5"/>
              <a:endCxn id="16" idx="1"/>
            </p:cNvCxnSpPr>
            <p:nvPr/>
          </p:nvCxnSpPr>
          <p:spPr bwMode="auto">
            <a:xfrm>
              <a:off x="1881" y="2126"/>
              <a:ext cx="319" cy="4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AutoShape 24"/>
            <p:cNvCxnSpPr>
              <a:cxnSpLocks noChangeShapeType="1"/>
              <a:stCxn id="18" idx="3"/>
              <a:endCxn id="17" idx="0"/>
            </p:cNvCxnSpPr>
            <p:nvPr/>
          </p:nvCxnSpPr>
          <p:spPr bwMode="auto">
            <a:xfrm flipH="1">
              <a:off x="3583" y="2126"/>
              <a:ext cx="522" cy="44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AutoShape 25"/>
            <p:cNvCxnSpPr>
              <a:cxnSpLocks noChangeShapeType="1"/>
              <a:stCxn id="18" idx="5"/>
              <a:endCxn id="19" idx="0"/>
            </p:cNvCxnSpPr>
            <p:nvPr/>
          </p:nvCxnSpPr>
          <p:spPr bwMode="auto">
            <a:xfrm>
              <a:off x="4330" y="2126"/>
              <a:ext cx="523" cy="3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26"/>
            <p:cNvCxnSpPr>
              <a:cxnSpLocks noChangeShapeType="1"/>
              <a:stCxn id="16" idx="3"/>
              <a:endCxn id="10" idx="0"/>
            </p:cNvCxnSpPr>
            <p:nvPr/>
          </p:nvCxnSpPr>
          <p:spPr bwMode="auto">
            <a:xfrm flipH="1">
              <a:off x="1996" y="2716"/>
              <a:ext cx="204" cy="4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AutoShape 27"/>
            <p:cNvCxnSpPr>
              <a:cxnSpLocks noChangeShapeType="1"/>
              <a:stCxn id="17" idx="3"/>
              <a:endCxn id="12" idx="0"/>
            </p:cNvCxnSpPr>
            <p:nvPr/>
          </p:nvCxnSpPr>
          <p:spPr bwMode="auto">
            <a:xfrm flipH="1">
              <a:off x="3266" y="2761"/>
              <a:ext cx="204" cy="44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AutoShape 28"/>
            <p:cNvCxnSpPr>
              <a:cxnSpLocks noChangeShapeType="1"/>
              <a:stCxn id="19" idx="3"/>
              <a:endCxn id="14" idx="0"/>
            </p:cNvCxnSpPr>
            <p:nvPr/>
          </p:nvCxnSpPr>
          <p:spPr bwMode="auto">
            <a:xfrm flipH="1">
              <a:off x="4536" y="2716"/>
              <a:ext cx="204" cy="5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AutoShape 29"/>
            <p:cNvCxnSpPr>
              <a:cxnSpLocks noChangeShapeType="1"/>
              <a:stCxn id="7" idx="5"/>
              <a:endCxn id="9" idx="0"/>
            </p:cNvCxnSpPr>
            <p:nvPr/>
          </p:nvCxnSpPr>
          <p:spPr bwMode="auto">
            <a:xfrm>
              <a:off x="1064" y="2761"/>
              <a:ext cx="251" cy="4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" name="AutoShape 30"/>
            <p:cNvCxnSpPr>
              <a:cxnSpLocks noChangeShapeType="1"/>
              <a:stCxn id="16" idx="5"/>
              <a:endCxn id="11" idx="0"/>
            </p:cNvCxnSpPr>
            <p:nvPr/>
          </p:nvCxnSpPr>
          <p:spPr bwMode="auto">
            <a:xfrm>
              <a:off x="2425" y="2716"/>
              <a:ext cx="251" cy="5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" name="AutoShape 31"/>
            <p:cNvCxnSpPr>
              <a:cxnSpLocks noChangeShapeType="1"/>
              <a:stCxn id="17" idx="5"/>
              <a:endCxn id="13" idx="0"/>
            </p:cNvCxnSpPr>
            <p:nvPr/>
          </p:nvCxnSpPr>
          <p:spPr bwMode="auto">
            <a:xfrm>
              <a:off x="3695" y="2761"/>
              <a:ext cx="251" cy="4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" name="AutoShape 32"/>
            <p:cNvCxnSpPr>
              <a:cxnSpLocks noChangeShapeType="1"/>
              <a:stCxn id="19" idx="5"/>
              <a:endCxn id="15" idx="0"/>
            </p:cNvCxnSpPr>
            <p:nvPr/>
          </p:nvCxnSpPr>
          <p:spPr bwMode="auto">
            <a:xfrm>
              <a:off x="4965" y="2716"/>
              <a:ext cx="297" cy="5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1610" y="1932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D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93" y="2567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476" y="3202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1156" y="3248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1837" y="3202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E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2517" y="3248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G</a:t>
              </a: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3107" y="3202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I</a:t>
              </a: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3787" y="3248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4377" y="3248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5103" y="3248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O</a:t>
              </a: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4694" y="2522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4059" y="1932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3424" y="2567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J</a:t>
              </a: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154" y="2522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2638698" y="2442754"/>
            <a:ext cx="3291840" cy="283464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323382" y="5476390"/>
            <a:ext cx="761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solidFill>
                  <a:srgbClr val="FF0066"/>
                </a:solidFill>
              </a:rPr>
              <a:t>H</a:t>
            </a:r>
            <a:endParaRPr lang="en-US" sz="5400" b="1" dirty="0">
              <a:solidFill>
                <a:srgbClr val="FF006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50846" y="5490488"/>
            <a:ext cx="739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solidFill>
                  <a:srgbClr val="00B0F0"/>
                </a:solidFill>
              </a:rPr>
              <a:t>D</a:t>
            </a:r>
            <a:endParaRPr lang="en-US" sz="5400" b="1" dirty="0">
              <a:solidFill>
                <a:srgbClr val="00B0F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719325" y="3609063"/>
            <a:ext cx="1449233" cy="159765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545313" y="5497351"/>
            <a:ext cx="6687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>
                <a:solidFill>
                  <a:srgbClr val="00B0F0"/>
                </a:solidFill>
              </a:rPr>
              <a:t>B</a:t>
            </a:r>
            <a:endParaRPr lang="en-US" sz="5400" b="1" dirty="0">
              <a:solidFill>
                <a:srgbClr val="00B0F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91774" y="4583668"/>
            <a:ext cx="562285" cy="50372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053503" y="5497351"/>
            <a:ext cx="724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solidFill>
                  <a:srgbClr val="00B0F0"/>
                </a:solidFill>
              </a:rPr>
              <a:t>A</a:t>
            </a:r>
            <a:endParaRPr lang="en-US" sz="5400" b="1" dirty="0">
              <a:solidFill>
                <a:srgbClr val="00B0F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48970" y="4590926"/>
            <a:ext cx="562285" cy="50372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659865" y="5490488"/>
            <a:ext cx="718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>
                <a:solidFill>
                  <a:srgbClr val="00B0F0"/>
                </a:solidFill>
              </a:rPr>
              <a:t>C</a:t>
            </a:r>
            <a:endParaRPr lang="en-US" sz="5400" b="1" dirty="0">
              <a:solidFill>
                <a:srgbClr val="00B0F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413851" y="3586469"/>
            <a:ext cx="1449233" cy="159765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286571" y="5497351"/>
            <a:ext cx="603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solidFill>
                  <a:srgbClr val="00B0F0"/>
                </a:solidFill>
              </a:rPr>
              <a:t>F</a:t>
            </a:r>
            <a:endParaRPr lang="en-US" sz="5400" b="1" dirty="0">
              <a:solidFill>
                <a:srgbClr val="00B0F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436469" y="4591061"/>
            <a:ext cx="562285" cy="503721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794475" y="5490488"/>
            <a:ext cx="623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>
                <a:solidFill>
                  <a:srgbClr val="00B0F0"/>
                </a:solidFill>
              </a:rPr>
              <a:t>E</a:t>
            </a:r>
            <a:endParaRPr lang="en-US" sz="5400" b="1" dirty="0">
              <a:solidFill>
                <a:srgbClr val="00B0F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283563" y="4597975"/>
            <a:ext cx="562285" cy="503721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253816" y="5497351"/>
            <a:ext cx="747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solidFill>
                  <a:srgbClr val="00B0F0"/>
                </a:solidFill>
              </a:rPr>
              <a:t>G</a:t>
            </a:r>
            <a:endParaRPr lang="en-US" sz="5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9" grpId="0"/>
      <p:bldP spid="50" grpId="0"/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59" grpId="0" animBg="1"/>
      <p:bldP spid="60" grpId="0"/>
      <p:bldP spid="61" grpId="0" animBg="1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Nlr</a:t>
            </a:r>
            <a:r>
              <a:rPr lang="en-NZ" dirty="0" smtClean="0"/>
              <a:t> example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743200" y="1977636"/>
            <a:ext cx="6477000" cy="3059113"/>
            <a:chOff x="476" y="1433"/>
            <a:chExt cx="4944" cy="2042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835" y="1433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H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610" y="193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793" y="2567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76" y="320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156" y="324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837" y="320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517" y="324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107" y="320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787" y="324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377" y="324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5103" y="324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154" y="252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424" y="2567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059" y="193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4694" y="252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cxnSp>
          <p:nvCxnSpPr>
            <p:cNvPr id="20" name="AutoShape 19"/>
            <p:cNvCxnSpPr>
              <a:cxnSpLocks noChangeShapeType="1"/>
              <a:stCxn id="5" idx="2"/>
              <a:endCxn id="6" idx="7"/>
            </p:cNvCxnSpPr>
            <p:nvPr/>
          </p:nvCxnSpPr>
          <p:spPr bwMode="auto">
            <a:xfrm flipH="1">
              <a:off x="1881" y="1547"/>
              <a:ext cx="954" cy="4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AutoShape 20"/>
            <p:cNvCxnSpPr>
              <a:cxnSpLocks noChangeShapeType="1"/>
              <a:stCxn id="5" idx="6"/>
              <a:endCxn id="18" idx="1"/>
            </p:cNvCxnSpPr>
            <p:nvPr/>
          </p:nvCxnSpPr>
          <p:spPr bwMode="auto">
            <a:xfrm>
              <a:off x="3152" y="1547"/>
              <a:ext cx="953" cy="4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AutoShape 21"/>
            <p:cNvCxnSpPr>
              <a:cxnSpLocks noChangeShapeType="1"/>
              <a:stCxn id="6" idx="3"/>
              <a:endCxn id="7" idx="0"/>
            </p:cNvCxnSpPr>
            <p:nvPr/>
          </p:nvCxnSpPr>
          <p:spPr bwMode="auto">
            <a:xfrm flipH="1">
              <a:off x="952" y="2126"/>
              <a:ext cx="704" cy="44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2"/>
            <p:cNvCxnSpPr>
              <a:cxnSpLocks noChangeShapeType="1"/>
              <a:stCxn id="7" idx="3"/>
              <a:endCxn id="8" idx="0"/>
            </p:cNvCxnSpPr>
            <p:nvPr/>
          </p:nvCxnSpPr>
          <p:spPr bwMode="auto">
            <a:xfrm flipH="1">
              <a:off x="635" y="2761"/>
              <a:ext cx="204" cy="44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3"/>
            <p:cNvCxnSpPr>
              <a:cxnSpLocks noChangeShapeType="1"/>
              <a:stCxn id="6" idx="5"/>
              <a:endCxn id="16" idx="1"/>
            </p:cNvCxnSpPr>
            <p:nvPr/>
          </p:nvCxnSpPr>
          <p:spPr bwMode="auto">
            <a:xfrm>
              <a:off x="1881" y="2126"/>
              <a:ext cx="319" cy="4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AutoShape 24"/>
            <p:cNvCxnSpPr>
              <a:cxnSpLocks noChangeShapeType="1"/>
              <a:stCxn id="18" idx="3"/>
              <a:endCxn id="17" idx="0"/>
            </p:cNvCxnSpPr>
            <p:nvPr/>
          </p:nvCxnSpPr>
          <p:spPr bwMode="auto">
            <a:xfrm flipH="1">
              <a:off x="3583" y="2126"/>
              <a:ext cx="522" cy="44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AutoShape 25"/>
            <p:cNvCxnSpPr>
              <a:cxnSpLocks noChangeShapeType="1"/>
              <a:stCxn id="18" idx="5"/>
              <a:endCxn id="19" idx="0"/>
            </p:cNvCxnSpPr>
            <p:nvPr/>
          </p:nvCxnSpPr>
          <p:spPr bwMode="auto">
            <a:xfrm>
              <a:off x="4330" y="2126"/>
              <a:ext cx="523" cy="3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26"/>
            <p:cNvCxnSpPr>
              <a:cxnSpLocks noChangeShapeType="1"/>
              <a:stCxn id="16" idx="3"/>
              <a:endCxn id="10" idx="0"/>
            </p:cNvCxnSpPr>
            <p:nvPr/>
          </p:nvCxnSpPr>
          <p:spPr bwMode="auto">
            <a:xfrm flipH="1">
              <a:off x="1996" y="2716"/>
              <a:ext cx="204" cy="4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AutoShape 27"/>
            <p:cNvCxnSpPr>
              <a:cxnSpLocks noChangeShapeType="1"/>
              <a:stCxn id="17" idx="3"/>
              <a:endCxn id="12" idx="0"/>
            </p:cNvCxnSpPr>
            <p:nvPr/>
          </p:nvCxnSpPr>
          <p:spPr bwMode="auto">
            <a:xfrm flipH="1">
              <a:off x="3266" y="2761"/>
              <a:ext cx="204" cy="44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AutoShape 28"/>
            <p:cNvCxnSpPr>
              <a:cxnSpLocks noChangeShapeType="1"/>
              <a:stCxn id="19" idx="3"/>
              <a:endCxn id="14" idx="0"/>
            </p:cNvCxnSpPr>
            <p:nvPr/>
          </p:nvCxnSpPr>
          <p:spPr bwMode="auto">
            <a:xfrm flipH="1">
              <a:off x="4536" y="2716"/>
              <a:ext cx="204" cy="5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AutoShape 29"/>
            <p:cNvCxnSpPr>
              <a:cxnSpLocks noChangeShapeType="1"/>
              <a:stCxn id="7" idx="5"/>
              <a:endCxn id="9" idx="0"/>
            </p:cNvCxnSpPr>
            <p:nvPr/>
          </p:nvCxnSpPr>
          <p:spPr bwMode="auto">
            <a:xfrm>
              <a:off x="1064" y="2761"/>
              <a:ext cx="251" cy="4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" name="AutoShape 30"/>
            <p:cNvCxnSpPr>
              <a:cxnSpLocks noChangeShapeType="1"/>
              <a:stCxn id="16" idx="5"/>
              <a:endCxn id="11" idx="0"/>
            </p:cNvCxnSpPr>
            <p:nvPr/>
          </p:nvCxnSpPr>
          <p:spPr bwMode="auto">
            <a:xfrm>
              <a:off x="2425" y="2716"/>
              <a:ext cx="251" cy="5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" name="AutoShape 31"/>
            <p:cNvCxnSpPr>
              <a:cxnSpLocks noChangeShapeType="1"/>
              <a:stCxn id="17" idx="5"/>
              <a:endCxn id="13" idx="0"/>
            </p:cNvCxnSpPr>
            <p:nvPr/>
          </p:nvCxnSpPr>
          <p:spPr bwMode="auto">
            <a:xfrm>
              <a:off x="3695" y="2761"/>
              <a:ext cx="251" cy="4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" name="AutoShape 32"/>
            <p:cNvCxnSpPr>
              <a:cxnSpLocks noChangeShapeType="1"/>
              <a:stCxn id="19" idx="5"/>
              <a:endCxn id="15" idx="0"/>
            </p:cNvCxnSpPr>
            <p:nvPr/>
          </p:nvCxnSpPr>
          <p:spPr bwMode="auto">
            <a:xfrm>
              <a:off x="4965" y="2716"/>
              <a:ext cx="297" cy="5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1610" y="1932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D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93" y="2567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476" y="3202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1156" y="3248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1837" y="3202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E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2517" y="3248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G</a:t>
              </a: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3107" y="3202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I</a:t>
              </a: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3787" y="3248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4377" y="3248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5103" y="3248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O</a:t>
              </a: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4694" y="2522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4059" y="1932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3424" y="2567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J</a:t>
              </a: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154" y="2522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2638698" y="2442754"/>
            <a:ext cx="3291840" cy="283464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323382" y="5476390"/>
            <a:ext cx="761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solidFill>
                  <a:srgbClr val="FF0066"/>
                </a:solidFill>
              </a:rPr>
              <a:t>H</a:t>
            </a:r>
            <a:endParaRPr lang="en-US" sz="5400" b="1" dirty="0">
              <a:solidFill>
                <a:srgbClr val="FF006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50846" y="5490488"/>
            <a:ext cx="739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solidFill>
                  <a:srgbClr val="00B0F0"/>
                </a:solidFill>
              </a:rPr>
              <a:t>D</a:t>
            </a:r>
            <a:endParaRPr lang="en-US" sz="5400" b="1" dirty="0">
              <a:solidFill>
                <a:srgbClr val="00B0F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719325" y="3609063"/>
            <a:ext cx="1449233" cy="159765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545313" y="5497351"/>
            <a:ext cx="6687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>
                <a:solidFill>
                  <a:srgbClr val="00B0F0"/>
                </a:solidFill>
              </a:rPr>
              <a:t>B</a:t>
            </a:r>
            <a:endParaRPr lang="en-US" sz="5400" b="1" dirty="0">
              <a:solidFill>
                <a:srgbClr val="00B0F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91774" y="4583668"/>
            <a:ext cx="562285" cy="50372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053503" y="5497351"/>
            <a:ext cx="724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solidFill>
                  <a:srgbClr val="00B0F0"/>
                </a:solidFill>
              </a:rPr>
              <a:t>A</a:t>
            </a:r>
            <a:endParaRPr lang="en-US" sz="5400" b="1" dirty="0">
              <a:solidFill>
                <a:srgbClr val="00B0F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48970" y="4590926"/>
            <a:ext cx="562285" cy="50372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659865" y="5490488"/>
            <a:ext cx="718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>
                <a:solidFill>
                  <a:srgbClr val="00B0F0"/>
                </a:solidFill>
              </a:rPr>
              <a:t>C</a:t>
            </a:r>
            <a:endParaRPr lang="en-US" sz="5400" b="1" dirty="0">
              <a:solidFill>
                <a:srgbClr val="00B0F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413851" y="3586469"/>
            <a:ext cx="1449233" cy="159765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286571" y="5497351"/>
            <a:ext cx="603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solidFill>
                  <a:srgbClr val="00B0F0"/>
                </a:solidFill>
              </a:rPr>
              <a:t>F</a:t>
            </a:r>
            <a:endParaRPr lang="en-US" sz="5400" b="1" dirty="0">
              <a:solidFill>
                <a:srgbClr val="00B0F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436469" y="4591061"/>
            <a:ext cx="562285" cy="503721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794475" y="5490488"/>
            <a:ext cx="623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>
                <a:solidFill>
                  <a:srgbClr val="00B0F0"/>
                </a:solidFill>
              </a:rPr>
              <a:t>E</a:t>
            </a:r>
            <a:endParaRPr lang="en-US" sz="5400" b="1" dirty="0">
              <a:solidFill>
                <a:srgbClr val="00B0F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283563" y="4597975"/>
            <a:ext cx="562285" cy="503721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253816" y="5497351"/>
            <a:ext cx="747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solidFill>
                  <a:srgbClr val="00B0F0"/>
                </a:solidFill>
              </a:rPr>
              <a:t>G</a:t>
            </a:r>
            <a:endParaRPr lang="en-US" sz="5400" b="1" dirty="0">
              <a:solidFill>
                <a:srgbClr val="00B0F0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2691774" y="2468880"/>
            <a:ext cx="3197847" cy="27378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638698" y="2442754"/>
            <a:ext cx="3291840" cy="28346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109242" y="2442754"/>
            <a:ext cx="3291840" cy="283464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812941" y="5476390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>
                <a:solidFill>
                  <a:srgbClr val="7030A0"/>
                </a:solidFill>
              </a:rPr>
              <a:t>L</a:t>
            </a:r>
            <a:endParaRPr lang="en-US" sz="5400" b="1" dirty="0">
              <a:solidFill>
                <a:srgbClr val="7030A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326878" y="5486218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>
                <a:solidFill>
                  <a:srgbClr val="7030A0"/>
                </a:solidFill>
              </a:rPr>
              <a:t>J</a:t>
            </a:r>
            <a:endParaRPr lang="en-US" sz="5400" b="1" dirty="0">
              <a:solidFill>
                <a:srgbClr val="7030A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35465" y="5486218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solidFill>
                  <a:srgbClr val="7030A0"/>
                </a:solidFill>
              </a:rPr>
              <a:t>I</a:t>
            </a:r>
            <a:endParaRPr lang="en-US" sz="5400" b="1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964986" y="5478923"/>
            <a:ext cx="683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solidFill>
                  <a:srgbClr val="7030A0"/>
                </a:solidFill>
              </a:rPr>
              <a:t>K</a:t>
            </a:r>
            <a:endParaRPr lang="en-US" sz="5400" b="1" dirty="0">
              <a:solidFill>
                <a:srgbClr val="7030A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514055" y="5486218"/>
            <a:ext cx="769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>
                <a:solidFill>
                  <a:srgbClr val="7030A0"/>
                </a:solidFill>
              </a:rPr>
              <a:t>N</a:t>
            </a:r>
            <a:endParaRPr lang="en-US" sz="5400" b="1" dirty="0">
              <a:solidFill>
                <a:srgbClr val="7030A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098457" y="5486218"/>
            <a:ext cx="797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solidFill>
                  <a:srgbClr val="7030A0"/>
                </a:solidFill>
              </a:rPr>
              <a:t>M</a:t>
            </a:r>
            <a:endParaRPr lang="en-US" sz="5400" b="1" dirty="0">
              <a:solidFill>
                <a:srgbClr val="7030A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726295" y="5486218"/>
            <a:ext cx="790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>
                <a:solidFill>
                  <a:srgbClr val="7030A0"/>
                </a:solidFill>
              </a:rPr>
              <a:t>O</a:t>
            </a:r>
            <a:endParaRPr lang="en-US" sz="5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57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Inorder</a:t>
            </a:r>
            <a:r>
              <a:rPr lang="en-NZ" dirty="0" smtClean="0"/>
              <a:t> traversal: </a:t>
            </a:r>
            <a:r>
              <a:rPr lang="en-NZ" dirty="0" smtClean="0">
                <a:solidFill>
                  <a:srgbClr val="FFC000"/>
                </a:solidFill>
              </a:rPr>
              <a:t>left-node-right (LNR)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 Box 56"/>
          <p:cNvSpPr txBox="1">
            <a:spLocks noChangeArrowheads="1"/>
          </p:cNvSpPr>
          <p:nvPr/>
        </p:nvSpPr>
        <p:spPr bwMode="auto">
          <a:xfrm>
            <a:off x="420550" y="1853658"/>
            <a:ext cx="8785225" cy="488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00" dirty="0">
                <a:latin typeface="Tahoma" pitchFamily="34" charset="0"/>
              </a:rPr>
              <a:t>Traverse </a:t>
            </a:r>
            <a:r>
              <a:rPr lang="en-US" altLang="en-US" sz="2600" b="1" dirty="0">
                <a:solidFill>
                  <a:srgbClr val="0000CC"/>
                </a:solidFill>
                <a:latin typeface="Tahoma" pitchFamily="34" charset="0"/>
              </a:rPr>
              <a:t>left</a:t>
            </a:r>
            <a:r>
              <a:rPr lang="en-US" altLang="en-US" sz="2600" dirty="0">
                <a:latin typeface="Tahoma" pitchFamily="34" charset="0"/>
              </a:rPr>
              <a:t> </a:t>
            </a:r>
            <a:r>
              <a:rPr lang="en-US" altLang="en-US" sz="2600" dirty="0" err="1">
                <a:latin typeface="Tahoma" pitchFamily="34" charset="0"/>
              </a:rPr>
              <a:t>subtree</a:t>
            </a:r>
            <a:r>
              <a:rPr lang="en-US" altLang="en-US" sz="2600" b="1" dirty="0" err="1">
                <a:solidFill>
                  <a:srgbClr val="FF0000"/>
                </a:solidFill>
                <a:latin typeface="Tahoma" pitchFamily="34" charset="0"/>
              </a:rPr>
              <a:t>→</a:t>
            </a:r>
            <a:r>
              <a:rPr lang="en-US" altLang="en-US" sz="2600" dirty="0" err="1">
                <a:latin typeface="Tahoma" pitchFamily="34" charset="0"/>
              </a:rPr>
              <a:t>Visit</a:t>
            </a:r>
            <a:r>
              <a:rPr lang="en-US" altLang="en-US" sz="2600" dirty="0">
                <a:latin typeface="Tahoma" pitchFamily="34" charset="0"/>
              </a:rPr>
              <a:t> </a:t>
            </a:r>
            <a:r>
              <a:rPr lang="en-US" altLang="en-US" sz="2600" b="1" dirty="0" err="1">
                <a:solidFill>
                  <a:srgbClr val="0000CC"/>
                </a:solidFill>
                <a:latin typeface="Tahoma" pitchFamily="34" charset="0"/>
              </a:rPr>
              <a:t>root</a:t>
            </a:r>
            <a:r>
              <a:rPr lang="en-US" altLang="en-US" sz="2600" b="1" dirty="0" err="1">
                <a:solidFill>
                  <a:srgbClr val="FF0000"/>
                </a:solidFill>
                <a:latin typeface="Tahoma" pitchFamily="34" charset="0"/>
              </a:rPr>
              <a:t>→</a:t>
            </a:r>
            <a:r>
              <a:rPr lang="en-US" altLang="en-US" sz="2600" dirty="0" err="1">
                <a:latin typeface="Tahoma" pitchFamily="34" charset="0"/>
              </a:rPr>
              <a:t>Traverse</a:t>
            </a:r>
            <a:r>
              <a:rPr lang="en-US" altLang="en-US" sz="2600" dirty="0">
                <a:latin typeface="Tahoma" pitchFamily="34" charset="0"/>
              </a:rPr>
              <a:t> </a:t>
            </a:r>
            <a:r>
              <a:rPr lang="en-US" altLang="en-US" sz="2600" b="1" dirty="0">
                <a:solidFill>
                  <a:srgbClr val="0000CC"/>
                </a:solidFill>
                <a:latin typeface="Tahoma" pitchFamily="34" charset="0"/>
              </a:rPr>
              <a:t>right</a:t>
            </a:r>
            <a:r>
              <a:rPr lang="en-US" altLang="en-US" sz="2600" dirty="0">
                <a:latin typeface="Tahoma" pitchFamily="34" charset="0"/>
              </a:rPr>
              <a:t> subtree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073329" y="3498670"/>
            <a:ext cx="2846388" cy="1698625"/>
            <a:chOff x="748" y="2478"/>
            <a:chExt cx="1996" cy="1216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497" y="2478"/>
              <a:ext cx="386" cy="263"/>
              <a:chOff x="1360" y="2478"/>
              <a:chExt cx="386" cy="263"/>
            </a:xfrm>
          </p:grpSpPr>
          <p:sp>
            <p:nvSpPr>
              <p:cNvPr id="27" name="Oval 7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8" name="Text Box 8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 A</a:t>
                </a:r>
              </a:p>
            </p:txBody>
          </p:sp>
        </p:grp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1179" y="3431"/>
              <a:ext cx="386" cy="263"/>
              <a:chOff x="1360" y="2478"/>
              <a:chExt cx="386" cy="263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6" name="Text Box 11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D</a:t>
                </a:r>
              </a:p>
            </p:txBody>
          </p: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952" y="2954"/>
              <a:ext cx="386" cy="263"/>
              <a:chOff x="1360" y="2478"/>
              <a:chExt cx="386" cy="263"/>
            </a:xfrm>
          </p:grpSpPr>
          <p:sp>
            <p:nvSpPr>
              <p:cNvPr id="23" name="Oval 13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B</a:t>
                </a:r>
              </a:p>
            </p:txBody>
          </p: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1995" y="2954"/>
              <a:ext cx="386" cy="263"/>
              <a:chOff x="1360" y="2478"/>
              <a:chExt cx="386" cy="263"/>
            </a:xfrm>
          </p:grpSpPr>
          <p:sp>
            <p:nvSpPr>
              <p:cNvPr id="21" name="Oval 16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E</a:t>
                </a:r>
              </a:p>
            </p:txBody>
          </p:sp>
        </p:grpSp>
        <p:grpSp>
          <p:nvGrpSpPr>
            <p:cNvPr id="10" name="Group 18"/>
            <p:cNvGrpSpPr>
              <a:grpSpLocks/>
            </p:cNvGrpSpPr>
            <p:nvPr/>
          </p:nvGrpSpPr>
          <p:grpSpPr bwMode="auto">
            <a:xfrm>
              <a:off x="748" y="3430"/>
              <a:ext cx="386" cy="263"/>
              <a:chOff x="1360" y="2478"/>
              <a:chExt cx="386" cy="263"/>
            </a:xfrm>
          </p:grpSpPr>
          <p:sp>
            <p:nvSpPr>
              <p:cNvPr id="19" name="Oval 19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0" name="Text Box 20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C</a:t>
                </a:r>
              </a:p>
            </p:txBody>
          </p:sp>
        </p:grpSp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2358" y="3430"/>
              <a:ext cx="386" cy="263"/>
              <a:chOff x="1360" y="2478"/>
              <a:chExt cx="386" cy="263"/>
            </a:xfrm>
          </p:grpSpPr>
          <p:sp>
            <p:nvSpPr>
              <p:cNvPr id="17" name="Oval 22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8" name="Text Box 23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 F</a:t>
                </a:r>
              </a:p>
            </p:txBody>
          </p:sp>
        </p:grpSp>
        <p:sp>
          <p:nvSpPr>
            <p:cNvPr id="12" name="Line 24"/>
            <p:cNvSpPr>
              <a:spLocks noChangeShapeType="1"/>
            </p:cNvSpPr>
            <p:nvPr/>
          </p:nvSpPr>
          <p:spPr bwMode="auto">
            <a:xfrm flipH="1">
              <a:off x="1247" y="2704"/>
              <a:ext cx="341" cy="2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1769" y="2704"/>
              <a:ext cx="317" cy="2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6"/>
            <p:cNvSpPr>
              <a:spLocks noChangeShapeType="1"/>
            </p:cNvSpPr>
            <p:nvPr/>
          </p:nvSpPr>
          <p:spPr bwMode="auto">
            <a:xfrm flipH="1">
              <a:off x="975" y="3203"/>
              <a:ext cx="114" cy="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7"/>
            <p:cNvSpPr>
              <a:spLocks noChangeShapeType="1"/>
            </p:cNvSpPr>
            <p:nvPr/>
          </p:nvSpPr>
          <p:spPr bwMode="auto">
            <a:xfrm>
              <a:off x="1202" y="3203"/>
              <a:ext cx="113" cy="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>
              <a:off x="2268" y="3181"/>
              <a:ext cx="204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711409" y="4147102"/>
            <a:ext cx="1290637" cy="117633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833395" y="3675616"/>
            <a:ext cx="928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CC0099"/>
                </a:solidFill>
                <a:latin typeface="Tahoma" pitchFamily="34" charset="0"/>
                <a:ea typeface="PMingLiU" pitchFamily="18" charset="-120"/>
                <a:cs typeface="Tahoma" pitchFamily="34" charset="0"/>
              </a:rPr>
              <a:t>1.</a:t>
            </a:r>
            <a:r>
              <a:rPr lang="en-US" altLang="zh-TW" sz="2000" b="1">
                <a:solidFill>
                  <a:srgbClr val="0000CC"/>
                </a:solidFill>
                <a:latin typeface="Tahoma" pitchFamily="34" charset="0"/>
                <a:ea typeface="PMingLiU" pitchFamily="18" charset="-120"/>
                <a:cs typeface="Tahoma" pitchFamily="34" charset="0"/>
              </a:rPr>
              <a:t> left</a:t>
            </a: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3073359" y="3675616"/>
            <a:ext cx="1112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CC0099"/>
                </a:solidFill>
                <a:latin typeface="Tahoma" pitchFamily="34" charset="0"/>
                <a:ea typeface="PMingLiU" pitchFamily="18" charset="-120"/>
                <a:cs typeface="Tahoma" pitchFamily="34" charset="0"/>
              </a:rPr>
              <a:t>3.</a:t>
            </a:r>
            <a:r>
              <a:rPr lang="en-US" altLang="zh-TW" sz="2000" b="1">
                <a:solidFill>
                  <a:srgbClr val="0000CC"/>
                </a:solidFill>
                <a:latin typeface="Tahoma" pitchFamily="34" charset="0"/>
                <a:ea typeface="PMingLiU" pitchFamily="18" charset="-120"/>
                <a:cs typeface="Tahoma" pitchFamily="34" charset="0"/>
              </a:rPr>
              <a:t> right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011195" y="4147102"/>
            <a:ext cx="1290638" cy="117633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33" name="Group 49"/>
          <p:cNvGrpSpPr>
            <a:grpSpLocks/>
          </p:cNvGrpSpPr>
          <p:nvPr/>
        </p:nvGrpSpPr>
        <p:grpSpPr bwMode="auto">
          <a:xfrm>
            <a:off x="1833520" y="3126341"/>
            <a:ext cx="1130300" cy="763587"/>
            <a:chOff x="1240" y="1797"/>
            <a:chExt cx="712" cy="481"/>
          </a:xfrm>
        </p:grpSpPr>
        <p:sp>
          <p:nvSpPr>
            <p:cNvPr id="34" name="Text Box 50"/>
            <p:cNvSpPr txBox="1">
              <a:spLocks noChangeArrowheads="1"/>
            </p:cNvSpPr>
            <p:nvPr/>
          </p:nvSpPr>
          <p:spPr bwMode="auto">
            <a:xfrm>
              <a:off x="1240" y="1797"/>
              <a:ext cx="7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solidFill>
                    <a:srgbClr val="CC0099"/>
                  </a:solidFill>
                  <a:latin typeface="Tahoma" pitchFamily="34" charset="0"/>
                  <a:ea typeface="PMingLiU" pitchFamily="18" charset="-120"/>
                  <a:cs typeface="Tahoma" pitchFamily="34" charset="0"/>
                </a:rPr>
                <a:t>2.</a:t>
              </a:r>
              <a:r>
                <a:rPr lang="en-US" altLang="zh-TW" sz="2000" b="1" dirty="0">
                  <a:solidFill>
                    <a:srgbClr val="0000CC"/>
                  </a:solidFill>
                  <a:latin typeface="Tahoma" pitchFamily="34" charset="0"/>
                  <a:ea typeface="PMingLiU" pitchFamily="18" charset="-120"/>
                  <a:cs typeface="Tahoma" pitchFamily="34" charset="0"/>
                </a:rPr>
                <a:t> node</a:t>
              </a:r>
            </a:p>
          </p:txBody>
        </p:sp>
        <p:sp>
          <p:nvSpPr>
            <p:cNvPr id="35" name="Text Box 53"/>
            <p:cNvSpPr txBox="1">
              <a:spLocks noChangeArrowheads="1"/>
            </p:cNvSpPr>
            <p:nvPr/>
          </p:nvSpPr>
          <p:spPr bwMode="auto">
            <a:xfrm>
              <a:off x="1429" y="2047"/>
              <a:ext cx="36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Tahoma" pitchFamily="34" charset="0"/>
                </a:rPr>
                <a:t>    </a:t>
              </a:r>
            </a:p>
          </p:txBody>
        </p:sp>
      </p:grp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1033282" y="5480142"/>
            <a:ext cx="3060700" cy="79216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1123905" y="5561967"/>
            <a:ext cx="1189037" cy="57626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" name="Text Box 46"/>
          <p:cNvSpPr txBox="1">
            <a:spLocks noChangeArrowheads="1"/>
          </p:cNvSpPr>
          <p:nvPr/>
        </p:nvSpPr>
        <p:spPr bwMode="auto">
          <a:xfrm>
            <a:off x="1126492" y="5626374"/>
            <a:ext cx="3603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altLang="en-US" sz="2000" b="1" dirty="0">
                <a:latin typeface="Tahoma" pitchFamily="34" charset="0"/>
              </a:rPr>
              <a:t>C</a:t>
            </a:r>
            <a:endParaRPr lang="en-US" altLang="en-US" sz="2000" b="1" dirty="0">
              <a:latin typeface="Tahoma" pitchFamily="34" charset="0"/>
            </a:endParaRPr>
          </a:p>
        </p:txBody>
      </p:sp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1461774" y="5635081"/>
            <a:ext cx="3603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altLang="en-US" sz="2000" b="1" dirty="0">
                <a:latin typeface="Tahoma" pitchFamily="34" charset="0"/>
              </a:rPr>
              <a:t>B</a:t>
            </a:r>
            <a:endParaRPr lang="en-US" altLang="en-US" sz="2000" b="1" dirty="0">
              <a:latin typeface="Tahoma" pitchFamily="34" charset="0"/>
            </a:endParaRPr>
          </a:p>
        </p:txBody>
      </p:sp>
      <p:sp>
        <p:nvSpPr>
          <p:cNvPr id="40" name="Text Box 46"/>
          <p:cNvSpPr txBox="1">
            <a:spLocks noChangeArrowheads="1"/>
          </p:cNvSpPr>
          <p:nvPr/>
        </p:nvSpPr>
        <p:spPr bwMode="auto">
          <a:xfrm>
            <a:off x="1814474" y="5635081"/>
            <a:ext cx="3603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altLang="en-US" sz="2000" b="1" dirty="0">
                <a:latin typeface="Tahoma" pitchFamily="34" charset="0"/>
              </a:rPr>
              <a:t>D</a:t>
            </a:r>
            <a:endParaRPr lang="en-US" altLang="en-US" sz="2000" b="1" dirty="0">
              <a:latin typeface="Tahoma" pitchFamily="34" charset="0"/>
            </a:endParaRPr>
          </a:p>
        </p:txBody>
      </p:sp>
      <p:sp>
        <p:nvSpPr>
          <p:cNvPr id="41" name="Text Box 46"/>
          <p:cNvSpPr txBox="1">
            <a:spLocks noChangeArrowheads="1"/>
          </p:cNvSpPr>
          <p:nvPr/>
        </p:nvSpPr>
        <p:spPr bwMode="auto">
          <a:xfrm>
            <a:off x="2332638" y="5630725"/>
            <a:ext cx="3603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altLang="en-US" sz="2000" b="1" dirty="0">
                <a:latin typeface="Tahoma" pitchFamily="34" charset="0"/>
              </a:rPr>
              <a:t>A</a:t>
            </a:r>
            <a:endParaRPr lang="en-US" altLang="en-US" sz="2000" b="1" dirty="0">
              <a:latin typeface="Tahoma" pitchFamily="34" charset="0"/>
            </a:endParaRPr>
          </a:p>
        </p:txBody>
      </p:sp>
      <p:sp>
        <p:nvSpPr>
          <p:cNvPr id="42" name="Rectangle 33"/>
          <p:cNvSpPr>
            <a:spLocks noChangeArrowheads="1"/>
          </p:cNvSpPr>
          <p:nvPr/>
        </p:nvSpPr>
        <p:spPr bwMode="auto">
          <a:xfrm>
            <a:off x="2752415" y="5570674"/>
            <a:ext cx="1189037" cy="57626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" name="Text Box 46"/>
          <p:cNvSpPr txBox="1">
            <a:spLocks noChangeArrowheads="1"/>
          </p:cNvSpPr>
          <p:nvPr/>
        </p:nvSpPr>
        <p:spPr bwMode="auto">
          <a:xfrm>
            <a:off x="3177375" y="5652495"/>
            <a:ext cx="3603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altLang="en-US" sz="2000" b="1" dirty="0">
                <a:latin typeface="Tahoma" pitchFamily="34" charset="0"/>
              </a:rPr>
              <a:t>E</a:t>
            </a:r>
            <a:endParaRPr lang="en-US" altLang="en-US" sz="2000" b="1" dirty="0">
              <a:latin typeface="Tahoma" pitchFamily="34" charset="0"/>
            </a:endParaRPr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3503945" y="5652495"/>
            <a:ext cx="3603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altLang="en-US" sz="2000" b="1" dirty="0">
                <a:latin typeface="Tahoma" pitchFamily="34" charset="0"/>
              </a:rPr>
              <a:t>F</a:t>
            </a:r>
            <a:endParaRPr lang="en-US" altLang="en-US" sz="2000" b="1" dirty="0">
              <a:latin typeface="Tahoma" pitchFamily="34" charset="0"/>
            </a:endParaRPr>
          </a:p>
        </p:txBody>
      </p:sp>
      <p:pic>
        <p:nvPicPr>
          <p:cNvPr id="45" name="Picture 58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662792" y="3648201"/>
            <a:ext cx="3873094" cy="2684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567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 animBg="1"/>
      <p:bldP spid="30" grpId="0"/>
      <p:bldP spid="31" grpId="0"/>
      <p:bldP spid="32" grpId="0" animBg="1"/>
      <p:bldP spid="36" grpId="0" animBg="1"/>
      <p:bldP spid="37" grpId="0" animBg="1"/>
      <p:bldP spid="38" grpId="0"/>
      <p:bldP spid="39" grpId="0"/>
      <p:bldP spid="40" grpId="0"/>
      <p:bldP spid="41" grpId="0"/>
      <p:bldP spid="42" grpId="0" animBg="1"/>
      <p:bldP spid="43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C000"/>
                </a:solidFill>
              </a:rPr>
              <a:t>Coursework project!!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6683" y="1839943"/>
            <a:ext cx="113986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i="1" dirty="0" smtClean="0"/>
              <a:t>Your coursework project will be released this evening!</a:t>
            </a:r>
            <a:endParaRPr lang="en-US" sz="44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199" y="2609384"/>
            <a:ext cx="6388609" cy="41302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35872" y="2939138"/>
            <a:ext cx="31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Read instructions </a:t>
            </a:r>
            <a:r>
              <a:rPr lang="en-NZ" b="1" i="1" dirty="0" smtClean="0"/>
              <a:t>CAREFULLY!</a:t>
            </a:r>
            <a:endParaRPr 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35872" y="3411731"/>
            <a:ext cx="338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You have </a:t>
            </a:r>
            <a:r>
              <a:rPr lang="en-NZ" b="1" i="1" dirty="0" smtClean="0"/>
              <a:t>TWO WEEKS </a:t>
            </a:r>
            <a:r>
              <a:rPr lang="en-NZ" dirty="0" smtClean="0"/>
              <a:t>to submit</a:t>
            </a:r>
            <a:endParaRPr lang="en-US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35872" y="3926151"/>
            <a:ext cx="2865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Answers </a:t>
            </a:r>
            <a:r>
              <a:rPr lang="en-NZ" b="1" i="1" dirty="0" smtClean="0"/>
              <a:t>MUST BE </a:t>
            </a:r>
            <a:r>
              <a:rPr lang="en-NZ" b="1" i="1" dirty="0" smtClean="0"/>
              <a:t> TYPED</a:t>
            </a:r>
            <a:endParaRPr lang="en-US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5872" y="4440571"/>
            <a:ext cx="535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Upload </a:t>
            </a:r>
            <a:r>
              <a:rPr lang="en-NZ" b="1" i="1" dirty="0" smtClean="0"/>
              <a:t>ONE PDF FILE </a:t>
            </a:r>
            <a:r>
              <a:rPr lang="en-NZ" dirty="0" smtClean="0"/>
              <a:t>onto submission box (Moodle)</a:t>
            </a:r>
            <a:endParaRPr lang="en-US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5871" y="4880258"/>
            <a:ext cx="323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/>
              <a:t>NO HELP FROM TEACHERS!!</a:t>
            </a:r>
            <a:endParaRPr lang="en-US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35871" y="5319945"/>
            <a:ext cx="603806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b="1" i="1" dirty="0" smtClean="0"/>
              <a:t>PLAGIARISM &amp; CHEATING WILL BE TAKEN SERIOUSLY!!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9004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lnr</a:t>
            </a:r>
            <a:r>
              <a:rPr lang="en-NZ" dirty="0" smtClean="0"/>
              <a:t> example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743200" y="1977636"/>
            <a:ext cx="6477000" cy="3059113"/>
            <a:chOff x="476" y="1433"/>
            <a:chExt cx="4944" cy="2042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835" y="1433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H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610" y="193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793" y="2567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76" y="320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156" y="324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837" y="320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517" y="324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107" y="320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787" y="324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377" y="324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5103" y="324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154" y="252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424" y="2567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059" y="193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4694" y="252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cxnSp>
          <p:nvCxnSpPr>
            <p:cNvPr id="20" name="AutoShape 19"/>
            <p:cNvCxnSpPr>
              <a:cxnSpLocks noChangeShapeType="1"/>
              <a:stCxn id="5" idx="2"/>
              <a:endCxn id="6" idx="7"/>
            </p:cNvCxnSpPr>
            <p:nvPr/>
          </p:nvCxnSpPr>
          <p:spPr bwMode="auto">
            <a:xfrm flipH="1">
              <a:off x="1881" y="1547"/>
              <a:ext cx="954" cy="4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AutoShape 20"/>
            <p:cNvCxnSpPr>
              <a:cxnSpLocks noChangeShapeType="1"/>
              <a:stCxn id="5" idx="6"/>
              <a:endCxn id="18" idx="1"/>
            </p:cNvCxnSpPr>
            <p:nvPr/>
          </p:nvCxnSpPr>
          <p:spPr bwMode="auto">
            <a:xfrm>
              <a:off x="3152" y="1547"/>
              <a:ext cx="953" cy="4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AutoShape 21"/>
            <p:cNvCxnSpPr>
              <a:cxnSpLocks noChangeShapeType="1"/>
              <a:stCxn id="6" idx="3"/>
              <a:endCxn id="7" idx="0"/>
            </p:cNvCxnSpPr>
            <p:nvPr/>
          </p:nvCxnSpPr>
          <p:spPr bwMode="auto">
            <a:xfrm flipH="1">
              <a:off x="952" y="2126"/>
              <a:ext cx="704" cy="44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2"/>
            <p:cNvCxnSpPr>
              <a:cxnSpLocks noChangeShapeType="1"/>
              <a:stCxn id="7" idx="3"/>
              <a:endCxn id="8" idx="0"/>
            </p:cNvCxnSpPr>
            <p:nvPr/>
          </p:nvCxnSpPr>
          <p:spPr bwMode="auto">
            <a:xfrm flipH="1">
              <a:off x="635" y="2761"/>
              <a:ext cx="204" cy="44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3"/>
            <p:cNvCxnSpPr>
              <a:cxnSpLocks noChangeShapeType="1"/>
              <a:stCxn id="6" idx="5"/>
              <a:endCxn id="16" idx="1"/>
            </p:cNvCxnSpPr>
            <p:nvPr/>
          </p:nvCxnSpPr>
          <p:spPr bwMode="auto">
            <a:xfrm>
              <a:off x="1881" y="2126"/>
              <a:ext cx="319" cy="4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AutoShape 24"/>
            <p:cNvCxnSpPr>
              <a:cxnSpLocks noChangeShapeType="1"/>
              <a:stCxn id="18" idx="3"/>
              <a:endCxn id="17" idx="0"/>
            </p:cNvCxnSpPr>
            <p:nvPr/>
          </p:nvCxnSpPr>
          <p:spPr bwMode="auto">
            <a:xfrm flipH="1">
              <a:off x="3583" y="2126"/>
              <a:ext cx="522" cy="44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AutoShape 25"/>
            <p:cNvCxnSpPr>
              <a:cxnSpLocks noChangeShapeType="1"/>
              <a:stCxn id="18" idx="5"/>
              <a:endCxn id="19" idx="0"/>
            </p:cNvCxnSpPr>
            <p:nvPr/>
          </p:nvCxnSpPr>
          <p:spPr bwMode="auto">
            <a:xfrm>
              <a:off x="4330" y="2126"/>
              <a:ext cx="523" cy="3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26"/>
            <p:cNvCxnSpPr>
              <a:cxnSpLocks noChangeShapeType="1"/>
              <a:stCxn id="16" idx="3"/>
              <a:endCxn id="10" idx="0"/>
            </p:cNvCxnSpPr>
            <p:nvPr/>
          </p:nvCxnSpPr>
          <p:spPr bwMode="auto">
            <a:xfrm flipH="1">
              <a:off x="1996" y="2716"/>
              <a:ext cx="204" cy="4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AutoShape 27"/>
            <p:cNvCxnSpPr>
              <a:cxnSpLocks noChangeShapeType="1"/>
              <a:stCxn id="17" idx="3"/>
              <a:endCxn id="12" idx="0"/>
            </p:cNvCxnSpPr>
            <p:nvPr/>
          </p:nvCxnSpPr>
          <p:spPr bwMode="auto">
            <a:xfrm flipH="1">
              <a:off x="3266" y="2761"/>
              <a:ext cx="204" cy="44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AutoShape 28"/>
            <p:cNvCxnSpPr>
              <a:cxnSpLocks noChangeShapeType="1"/>
              <a:stCxn id="19" idx="3"/>
              <a:endCxn id="14" idx="0"/>
            </p:cNvCxnSpPr>
            <p:nvPr/>
          </p:nvCxnSpPr>
          <p:spPr bwMode="auto">
            <a:xfrm flipH="1">
              <a:off x="4536" y="2716"/>
              <a:ext cx="204" cy="5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AutoShape 29"/>
            <p:cNvCxnSpPr>
              <a:cxnSpLocks noChangeShapeType="1"/>
              <a:stCxn id="7" idx="5"/>
              <a:endCxn id="9" idx="0"/>
            </p:cNvCxnSpPr>
            <p:nvPr/>
          </p:nvCxnSpPr>
          <p:spPr bwMode="auto">
            <a:xfrm>
              <a:off x="1064" y="2761"/>
              <a:ext cx="251" cy="4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" name="AutoShape 30"/>
            <p:cNvCxnSpPr>
              <a:cxnSpLocks noChangeShapeType="1"/>
              <a:stCxn id="16" idx="5"/>
              <a:endCxn id="11" idx="0"/>
            </p:cNvCxnSpPr>
            <p:nvPr/>
          </p:nvCxnSpPr>
          <p:spPr bwMode="auto">
            <a:xfrm>
              <a:off x="2425" y="2716"/>
              <a:ext cx="251" cy="5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" name="AutoShape 31"/>
            <p:cNvCxnSpPr>
              <a:cxnSpLocks noChangeShapeType="1"/>
              <a:stCxn id="17" idx="5"/>
              <a:endCxn id="13" idx="0"/>
            </p:cNvCxnSpPr>
            <p:nvPr/>
          </p:nvCxnSpPr>
          <p:spPr bwMode="auto">
            <a:xfrm>
              <a:off x="3695" y="2761"/>
              <a:ext cx="251" cy="4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" name="AutoShape 32"/>
            <p:cNvCxnSpPr>
              <a:cxnSpLocks noChangeShapeType="1"/>
              <a:stCxn id="19" idx="5"/>
              <a:endCxn id="15" idx="0"/>
            </p:cNvCxnSpPr>
            <p:nvPr/>
          </p:nvCxnSpPr>
          <p:spPr bwMode="auto">
            <a:xfrm>
              <a:off x="4965" y="2716"/>
              <a:ext cx="297" cy="5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1610" y="1932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D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93" y="2567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476" y="3202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1156" y="3248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1837" y="3202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E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2517" y="3248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G</a:t>
              </a: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3107" y="3202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I</a:t>
              </a: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3787" y="3248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4377" y="3248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5103" y="3248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O</a:t>
              </a: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4694" y="2522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4059" y="1932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3424" y="2567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J</a:t>
              </a: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154" y="2522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2638698" y="2442754"/>
            <a:ext cx="3291840" cy="283464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220508" y="5490488"/>
            <a:ext cx="761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solidFill>
                  <a:srgbClr val="FF0066"/>
                </a:solidFill>
              </a:rPr>
              <a:t>H</a:t>
            </a:r>
            <a:endParaRPr lang="en-US" sz="5400" b="1" dirty="0">
              <a:solidFill>
                <a:srgbClr val="FF006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74822" y="5490488"/>
            <a:ext cx="739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solidFill>
                  <a:srgbClr val="00B0F0"/>
                </a:solidFill>
              </a:rPr>
              <a:t>D</a:t>
            </a:r>
            <a:endParaRPr lang="en-US" sz="5400" b="1" dirty="0">
              <a:solidFill>
                <a:srgbClr val="00B0F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719325" y="3609063"/>
            <a:ext cx="1449233" cy="159765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945145" y="5497351"/>
            <a:ext cx="6687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>
                <a:solidFill>
                  <a:srgbClr val="00B0F0"/>
                </a:solidFill>
              </a:rPr>
              <a:t>B</a:t>
            </a:r>
            <a:endParaRPr lang="en-US" sz="5400" b="1" dirty="0">
              <a:solidFill>
                <a:srgbClr val="00B0F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91774" y="4583668"/>
            <a:ext cx="562285" cy="50372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347992" y="5483625"/>
            <a:ext cx="724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solidFill>
                  <a:srgbClr val="00B0F0"/>
                </a:solidFill>
              </a:rPr>
              <a:t>A</a:t>
            </a:r>
            <a:endParaRPr lang="en-US" sz="5400" b="1" dirty="0">
              <a:solidFill>
                <a:srgbClr val="00B0F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48970" y="4590926"/>
            <a:ext cx="562285" cy="50372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468354" y="5478043"/>
            <a:ext cx="718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>
                <a:solidFill>
                  <a:srgbClr val="00B0F0"/>
                </a:solidFill>
              </a:rPr>
              <a:t>C</a:t>
            </a:r>
            <a:endParaRPr lang="en-US" sz="5400" b="1" dirty="0">
              <a:solidFill>
                <a:srgbClr val="00B0F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413851" y="3586469"/>
            <a:ext cx="1449233" cy="159765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171218" y="5483625"/>
            <a:ext cx="603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solidFill>
                  <a:srgbClr val="00B0F0"/>
                </a:solidFill>
              </a:rPr>
              <a:t>F</a:t>
            </a:r>
            <a:endParaRPr lang="en-US" sz="5400" b="1" dirty="0">
              <a:solidFill>
                <a:srgbClr val="00B0F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436469" y="4591061"/>
            <a:ext cx="562285" cy="503721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659264" y="5478043"/>
            <a:ext cx="623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>
                <a:solidFill>
                  <a:srgbClr val="00B0F0"/>
                </a:solidFill>
              </a:rPr>
              <a:t>E</a:t>
            </a:r>
            <a:endParaRPr lang="en-US" sz="5400" b="1" dirty="0">
              <a:solidFill>
                <a:srgbClr val="00B0F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283563" y="4597975"/>
            <a:ext cx="562285" cy="503721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617458" y="5474758"/>
            <a:ext cx="747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solidFill>
                  <a:srgbClr val="00B0F0"/>
                </a:solidFill>
              </a:rPr>
              <a:t>G</a:t>
            </a:r>
            <a:endParaRPr lang="en-US" sz="5400" b="1" dirty="0">
              <a:solidFill>
                <a:srgbClr val="00B0F0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2648229" y="2477587"/>
            <a:ext cx="3197847" cy="27378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595153" y="2451461"/>
            <a:ext cx="3291840" cy="28346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033085" y="2451461"/>
            <a:ext cx="3291840" cy="283464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09795" y="3586469"/>
            <a:ext cx="1449233" cy="159765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150265" y="4592244"/>
            <a:ext cx="562285" cy="50372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834411" y="5506218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solidFill>
                  <a:srgbClr val="7030A0"/>
                </a:solidFill>
              </a:rPr>
              <a:t>I</a:t>
            </a:r>
            <a:endParaRPr lang="en-US" sz="5400" b="1" dirty="0">
              <a:solidFill>
                <a:srgbClr val="7030A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124738" y="5504222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>
                <a:solidFill>
                  <a:srgbClr val="7030A0"/>
                </a:solidFill>
              </a:rPr>
              <a:t>J</a:t>
            </a:r>
            <a:endParaRPr lang="en-US" sz="5400" b="1" dirty="0">
              <a:solidFill>
                <a:srgbClr val="7030A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967227" y="4627525"/>
            <a:ext cx="562285" cy="50372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451888" y="5499319"/>
            <a:ext cx="683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solidFill>
                  <a:srgbClr val="7030A0"/>
                </a:solidFill>
              </a:rPr>
              <a:t>K</a:t>
            </a:r>
            <a:endParaRPr lang="en-US" sz="5400" b="1" dirty="0">
              <a:solidFill>
                <a:srgbClr val="7030A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76711" y="5504222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>
                <a:solidFill>
                  <a:srgbClr val="7030A0"/>
                </a:solidFill>
              </a:rPr>
              <a:t>L</a:t>
            </a:r>
            <a:endParaRPr lang="en-US" sz="5400" b="1" dirty="0">
              <a:solidFill>
                <a:srgbClr val="7030A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454654" y="5483625"/>
            <a:ext cx="797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solidFill>
                  <a:srgbClr val="7030A0"/>
                </a:solidFill>
              </a:rPr>
              <a:t>M</a:t>
            </a:r>
            <a:endParaRPr lang="en-US" sz="5400" b="1" dirty="0">
              <a:solidFill>
                <a:srgbClr val="7030A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035137" y="5483625"/>
            <a:ext cx="769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>
                <a:solidFill>
                  <a:srgbClr val="7030A0"/>
                </a:solidFill>
              </a:rPr>
              <a:t>N</a:t>
            </a:r>
            <a:endParaRPr lang="en-US" sz="5400" b="1" dirty="0">
              <a:solidFill>
                <a:srgbClr val="7030A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585271" y="5474758"/>
            <a:ext cx="790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solidFill>
                  <a:srgbClr val="7030A0"/>
                </a:solidFill>
              </a:rPr>
              <a:t>O</a:t>
            </a:r>
            <a:endParaRPr lang="en-US" sz="5400" b="1" dirty="0">
              <a:solidFill>
                <a:srgbClr val="7030A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450075" y="3268616"/>
            <a:ext cx="9895145" cy="1200329"/>
          </a:xfrm>
          <a:prstGeom prst="rect">
            <a:avLst/>
          </a:prstGeom>
          <a:solidFill>
            <a:srgbClr val="99CCFF"/>
          </a:solidFill>
        </p:spPr>
        <p:txBody>
          <a:bodyPr wrap="none" rtlCol="0">
            <a:spAutoFit/>
          </a:bodyPr>
          <a:lstStyle/>
          <a:p>
            <a:r>
              <a:rPr lang="en-NZ" sz="7200" i="1" dirty="0" smtClean="0"/>
              <a:t>RETURNS A SORTED LIST!!</a:t>
            </a:r>
            <a:endParaRPr lang="en-US" sz="7200" i="1" dirty="0"/>
          </a:p>
        </p:txBody>
      </p:sp>
    </p:spTree>
    <p:extLst>
      <p:ext uri="{BB962C8B-B14F-4D97-AF65-F5344CB8AC3E}">
        <p14:creationId xmlns:p14="http://schemas.microsoft.com/office/powerpoint/2010/main" val="138913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9" grpId="0"/>
      <p:bldP spid="50" grpId="0"/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59" grpId="0" animBg="1"/>
      <p:bldP spid="60" grpId="0"/>
      <p:bldP spid="61" grpId="0" animBg="1"/>
      <p:bldP spid="62" grpId="0"/>
      <p:bldP spid="65" grpId="0" animBg="1"/>
      <p:bldP spid="66" grpId="0" animBg="1"/>
      <p:bldP spid="67" grpId="0" animBg="1"/>
      <p:bldP spid="68" grpId="0"/>
      <p:bldP spid="69" grpId="0"/>
      <p:bldP spid="70" grpId="0" animBg="1"/>
      <p:bldP spid="71" grpId="0"/>
      <p:bldP spid="72" grpId="0"/>
      <p:bldP spid="73" grpId="0"/>
      <p:bldP spid="74" grpId="0"/>
      <p:bldP spid="75" grpId="0"/>
      <p:bldP spid="7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Postorder</a:t>
            </a:r>
            <a:r>
              <a:rPr lang="en-NZ" dirty="0" smtClean="0"/>
              <a:t> traversal: </a:t>
            </a:r>
            <a:r>
              <a:rPr lang="en-NZ" dirty="0" smtClean="0">
                <a:solidFill>
                  <a:srgbClr val="FFC000"/>
                </a:solidFill>
              </a:rPr>
              <a:t>left-right-node (LRN)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 Box 55"/>
          <p:cNvSpPr txBox="1">
            <a:spLocks noChangeArrowheads="1"/>
          </p:cNvSpPr>
          <p:nvPr/>
        </p:nvSpPr>
        <p:spPr bwMode="auto">
          <a:xfrm>
            <a:off x="472802" y="1853658"/>
            <a:ext cx="8785225" cy="488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00">
                <a:latin typeface="Tahoma" pitchFamily="34" charset="0"/>
              </a:rPr>
              <a:t>Traverse </a:t>
            </a:r>
            <a:r>
              <a:rPr lang="en-US" altLang="en-US" sz="2600" b="1">
                <a:solidFill>
                  <a:srgbClr val="0000CC"/>
                </a:solidFill>
                <a:latin typeface="Tahoma" pitchFamily="34" charset="0"/>
              </a:rPr>
              <a:t>left</a:t>
            </a:r>
            <a:r>
              <a:rPr lang="en-US" altLang="en-US" sz="2600">
                <a:latin typeface="Tahoma" pitchFamily="34" charset="0"/>
              </a:rPr>
              <a:t> subtree</a:t>
            </a:r>
            <a:r>
              <a:rPr lang="en-US" altLang="en-US" sz="2600" b="1">
                <a:solidFill>
                  <a:srgbClr val="FF0000"/>
                </a:solidFill>
                <a:latin typeface="Tahoma" pitchFamily="34" charset="0"/>
              </a:rPr>
              <a:t>→</a:t>
            </a:r>
            <a:r>
              <a:rPr lang="en-US" altLang="en-US" sz="2600">
                <a:latin typeface="Tahoma" pitchFamily="34" charset="0"/>
              </a:rPr>
              <a:t>Traverse </a:t>
            </a:r>
            <a:r>
              <a:rPr lang="en-US" altLang="en-US" sz="2600" b="1">
                <a:solidFill>
                  <a:srgbClr val="0000CC"/>
                </a:solidFill>
                <a:latin typeface="Tahoma" pitchFamily="34" charset="0"/>
              </a:rPr>
              <a:t>right</a:t>
            </a:r>
            <a:r>
              <a:rPr lang="en-US" altLang="en-US" sz="2600">
                <a:latin typeface="Tahoma" pitchFamily="34" charset="0"/>
              </a:rPr>
              <a:t> subtree</a:t>
            </a:r>
            <a:r>
              <a:rPr lang="en-US" altLang="en-US" sz="2600" b="1">
                <a:solidFill>
                  <a:srgbClr val="FF0000"/>
                </a:solidFill>
                <a:latin typeface="Tahoma" pitchFamily="34" charset="0"/>
              </a:rPr>
              <a:t>→</a:t>
            </a:r>
            <a:r>
              <a:rPr lang="en-US" altLang="en-US" sz="2600">
                <a:latin typeface="Tahoma" pitchFamily="34" charset="0"/>
              </a:rPr>
              <a:t>Visit </a:t>
            </a:r>
            <a:r>
              <a:rPr lang="en-US" altLang="en-US" sz="2600" b="1">
                <a:solidFill>
                  <a:srgbClr val="0000CC"/>
                </a:solidFill>
                <a:latin typeface="Tahoma" pitchFamily="34" charset="0"/>
              </a:rPr>
              <a:t>root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877384" y="3250473"/>
            <a:ext cx="2846388" cy="1698625"/>
            <a:chOff x="748" y="2478"/>
            <a:chExt cx="1996" cy="1216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497" y="2478"/>
              <a:ext cx="386" cy="263"/>
              <a:chOff x="1360" y="2478"/>
              <a:chExt cx="386" cy="263"/>
            </a:xfrm>
          </p:grpSpPr>
          <p:sp>
            <p:nvSpPr>
              <p:cNvPr id="27" name="Oval 7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8" name="Text Box 8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 A</a:t>
                </a:r>
              </a:p>
            </p:txBody>
          </p:sp>
        </p:grp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1179" y="3431"/>
              <a:ext cx="386" cy="263"/>
              <a:chOff x="1360" y="2478"/>
              <a:chExt cx="386" cy="263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6" name="Text Box 11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D</a:t>
                </a:r>
              </a:p>
            </p:txBody>
          </p: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952" y="2954"/>
              <a:ext cx="386" cy="263"/>
              <a:chOff x="1360" y="2478"/>
              <a:chExt cx="386" cy="263"/>
            </a:xfrm>
          </p:grpSpPr>
          <p:sp>
            <p:nvSpPr>
              <p:cNvPr id="23" name="Oval 13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B</a:t>
                </a:r>
              </a:p>
            </p:txBody>
          </p: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1995" y="2954"/>
              <a:ext cx="386" cy="263"/>
              <a:chOff x="1360" y="2478"/>
              <a:chExt cx="386" cy="263"/>
            </a:xfrm>
          </p:grpSpPr>
          <p:sp>
            <p:nvSpPr>
              <p:cNvPr id="21" name="Oval 16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E</a:t>
                </a:r>
              </a:p>
            </p:txBody>
          </p:sp>
        </p:grpSp>
        <p:grpSp>
          <p:nvGrpSpPr>
            <p:cNvPr id="10" name="Group 18"/>
            <p:cNvGrpSpPr>
              <a:grpSpLocks/>
            </p:cNvGrpSpPr>
            <p:nvPr/>
          </p:nvGrpSpPr>
          <p:grpSpPr bwMode="auto">
            <a:xfrm>
              <a:off x="748" y="3430"/>
              <a:ext cx="386" cy="263"/>
              <a:chOff x="1360" y="2478"/>
              <a:chExt cx="386" cy="263"/>
            </a:xfrm>
          </p:grpSpPr>
          <p:sp>
            <p:nvSpPr>
              <p:cNvPr id="19" name="Oval 19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0" name="Text Box 20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C</a:t>
                </a:r>
              </a:p>
            </p:txBody>
          </p:sp>
        </p:grpSp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2358" y="3430"/>
              <a:ext cx="386" cy="263"/>
              <a:chOff x="1360" y="2478"/>
              <a:chExt cx="386" cy="263"/>
            </a:xfrm>
          </p:grpSpPr>
          <p:sp>
            <p:nvSpPr>
              <p:cNvPr id="17" name="Oval 22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8" name="Text Box 23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 F</a:t>
                </a:r>
              </a:p>
            </p:txBody>
          </p:sp>
        </p:grpSp>
        <p:sp>
          <p:nvSpPr>
            <p:cNvPr id="12" name="Line 24"/>
            <p:cNvSpPr>
              <a:spLocks noChangeShapeType="1"/>
            </p:cNvSpPr>
            <p:nvPr/>
          </p:nvSpPr>
          <p:spPr bwMode="auto">
            <a:xfrm flipH="1">
              <a:off x="1247" y="2704"/>
              <a:ext cx="341" cy="2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1769" y="2704"/>
              <a:ext cx="317" cy="2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6"/>
            <p:cNvSpPr>
              <a:spLocks noChangeShapeType="1"/>
            </p:cNvSpPr>
            <p:nvPr/>
          </p:nvSpPr>
          <p:spPr bwMode="auto">
            <a:xfrm flipH="1">
              <a:off x="975" y="3203"/>
              <a:ext cx="114" cy="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7"/>
            <p:cNvSpPr>
              <a:spLocks noChangeShapeType="1"/>
            </p:cNvSpPr>
            <p:nvPr/>
          </p:nvSpPr>
          <p:spPr bwMode="auto">
            <a:xfrm>
              <a:off x="1202" y="3203"/>
              <a:ext cx="113" cy="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>
              <a:off x="2268" y="3181"/>
              <a:ext cx="204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611321" y="3375165"/>
            <a:ext cx="928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CC0099"/>
                </a:solidFill>
                <a:latin typeface="Tahoma" pitchFamily="34" charset="0"/>
                <a:ea typeface="PMingLiU" pitchFamily="18" charset="-120"/>
                <a:cs typeface="Tahoma" pitchFamily="34" charset="0"/>
              </a:rPr>
              <a:t>1.</a:t>
            </a:r>
            <a:r>
              <a:rPr lang="en-US" altLang="zh-TW" sz="2000" b="1">
                <a:solidFill>
                  <a:srgbClr val="0000CC"/>
                </a:solidFill>
                <a:latin typeface="Tahoma" pitchFamily="34" charset="0"/>
                <a:ea typeface="PMingLiU" pitchFamily="18" charset="-120"/>
                <a:cs typeface="Tahoma" pitchFamily="34" charset="0"/>
              </a:rPr>
              <a:t> left</a:t>
            </a: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2851285" y="3375165"/>
            <a:ext cx="1112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CC0099"/>
                </a:solidFill>
                <a:latin typeface="Tahoma" pitchFamily="34" charset="0"/>
                <a:ea typeface="PMingLiU" pitchFamily="18" charset="-120"/>
                <a:cs typeface="Tahoma" pitchFamily="34" charset="0"/>
              </a:rPr>
              <a:t>2.</a:t>
            </a:r>
            <a:r>
              <a:rPr lang="en-US" altLang="zh-TW" sz="2000" b="1">
                <a:solidFill>
                  <a:srgbClr val="0000CC"/>
                </a:solidFill>
                <a:latin typeface="Tahoma" pitchFamily="34" charset="0"/>
                <a:ea typeface="PMingLiU" pitchFamily="18" charset="-120"/>
                <a:cs typeface="Tahoma" pitchFamily="34" charset="0"/>
              </a:rPr>
              <a:t> right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789121" y="3846651"/>
            <a:ext cx="1290638" cy="117633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489335" y="3846651"/>
            <a:ext cx="1290637" cy="117633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" name="Text Box 50"/>
          <p:cNvSpPr txBox="1">
            <a:spLocks noChangeArrowheads="1"/>
          </p:cNvSpPr>
          <p:nvPr/>
        </p:nvSpPr>
        <p:spPr bwMode="auto">
          <a:xfrm>
            <a:off x="1611446" y="2825890"/>
            <a:ext cx="1130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CC0099"/>
                </a:solidFill>
                <a:latin typeface="Tahoma" pitchFamily="34" charset="0"/>
                <a:ea typeface="PMingLiU" pitchFamily="18" charset="-120"/>
                <a:cs typeface="Tahoma" pitchFamily="34" charset="0"/>
              </a:rPr>
              <a:t>3.</a:t>
            </a:r>
            <a:r>
              <a:rPr lang="en-US" altLang="zh-TW" sz="2000" b="1" dirty="0">
                <a:solidFill>
                  <a:srgbClr val="0000CC"/>
                </a:solidFill>
                <a:latin typeface="Tahoma" pitchFamily="34" charset="0"/>
                <a:ea typeface="PMingLiU" pitchFamily="18" charset="-120"/>
                <a:cs typeface="Tahoma" pitchFamily="34" charset="0"/>
              </a:rPr>
              <a:t> node</a:t>
            </a:r>
          </a:p>
        </p:txBody>
      </p:sp>
      <p:sp>
        <p:nvSpPr>
          <p:cNvPr id="34" name="Rectangle 37"/>
          <p:cNvSpPr>
            <a:spLocks noChangeArrowheads="1"/>
          </p:cNvSpPr>
          <p:nvPr/>
        </p:nvSpPr>
        <p:spPr bwMode="auto">
          <a:xfrm>
            <a:off x="772022" y="5245008"/>
            <a:ext cx="3060700" cy="79216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901834" y="5352959"/>
            <a:ext cx="1189037" cy="57626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6" name="Text Box 46"/>
          <p:cNvSpPr txBox="1">
            <a:spLocks noChangeArrowheads="1"/>
          </p:cNvSpPr>
          <p:nvPr/>
        </p:nvSpPr>
        <p:spPr bwMode="auto">
          <a:xfrm>
            <a:off x="865232" y="5456555"/>
            <a:ext cx="3603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altLang="en-US" sz="2000" b="1" dirty="0">
                <a:latin typeface="Tahoma" pitchFamily="34" charset="0"/>
              </a:rPr>
              <a:t>C</a:t>
            </a:r>
            <a:endParaRPr lang="en-US" altLang="en-US" sz="2000" b="1" dirty="0">
              <a:latin typeface="Tahoma" pitchFamily="34" charset="0"/>
            </a:endParaRPr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1200514" y="5452199"/>
            <a:ext cx="3603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altLang="en-US" sz="2000" b="1" dirty="0">
                <a:latin typeface="Tahoma" pitchFamily="34" charset="0"/>
              </a:rPr>
              <a:t>D</a:t>
            </a:r>
            <a:endParaRPr lang="en-US" altLang="en-US" sz="2000" b="1" dirty="0">
              <a:latin typeface="Tahoma" pitchFamily="34" charset="0"/>
            </a:endParaRPr>
          </a:p>
        </p:txBody>
      </p:sp>
      <p:sp>
        <p:nvSpPr>
          <p:cNvPr id="38" name="Text Box 46"/>
          <p:cNvSpPr txBox="1">
            <a:spLocks noChangeArrowheads="1"/>
          </p:cNvSpPr>
          <p:nvPr/>
        </p:nvSpPr>
        <p:spPr bwMode="auto">
          <a:xfrm>
            <a:off x="1561922" y="5447843"/>
            <a:ext cx="3603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altLang="en-US" sz="2000" b="1" dirty="0">
                <a:latin typeface="Tahoma" pitchFamily="34" charset="0"/>
              </a:rPr>
              <a:t>B</a:t>
            </a:r>
            <a:endParaRPr lang="en-US" altLang="en-US" sz="2000" b="1" dirty="0">
              <a:latin typeface="Tahoma" pitchFamily="34" charset="0"/>
            </a:endParaRP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2151519" y="5361666"/>
            <a:ext cx="1189037" cy="57626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" name="Text Box 46"/>
          <p:cNvSpPr txBox="1">
            <a:spLocks noChangeArrowheads="1"/>
          </p:cNvSpPr>
          <p:nvPr/>
        </p:nvSpPr>
        <p:spPr bwMode="auto">
          <a:xfrm>
            <a:off x="2641785" y="5456550"/>
            <a:ext cx="3603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altLang="en-US" sz="2000" b="1" dirty="0">
                <a:latin typeface="Tahoma" pitchFamily="34" charset="0"/>
              </a:rPr>
              <a:t>F</a:t>
            </a:r>
            <a:endParaRPr lang="en-US" altLang="en-US" sz="2000" b="1" dirty="0">
              <a:latin typeface="Tahoma" pitchFamily="34" charset="0"/>
            </a:endParaRPr>
          </a:p>
        </p:txBody>
      </p:sp>
      <p:sp>
        <p:nvSpPr>
          <p:cNvPr id="41" name="Text Box 46"/>
          <p:cNvSpPr txBox="1">
            <a:spLocks noChangeArrowheads="1"/>
          </p:cNvSpPr>
          <p:nvPr/>
        </p:nvSpPr>
        <p:spPr bwMode="auto">
          <a:xfrm>
            <a:off x="2981422" y="5456550"/>
            <a:ext cx="3603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altLang="en-US" sz="2000" b="1" dirty="0">
                <a:latin typeface="Tahoma" pitchFamily="34" charset="0"/>
              </a:rPr>
              <a:t>E</a:t>
            </a:r>
            <a:endParaRPr lang="en-US" altLang="en-US" sz="2000" b="1" dirty="0">
              <a:latin typeface="Tahoma" pitchFamily="34" charset="0"/>
            </a:endParaRPr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3360245" y="5456550"/>
            <a:ext cx="3603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altLang="en-US" sz="2000" b="1" dirty="0">
                <a:latin typeface="Tahoma" pitchFamily="34" charset="0"/>
              </a:rPr>
              <a:t>A</a:t>
            </a:r>
            <a:endParaRPr lang="en-US" altLang="en-US" sz="2000" b="1" dirty="0">
              <a:latin typeface="Tahoma" pitchFamily="34" charset="0"/>
            </a:endParaRPr>
          </a:p>
        </p:txBody>
      </p:sp>
      <p:pic>
        <p:nvPicPr>
          <p:cNvPr id="43" name="Picture 58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6060185" y="3680602"/>
            <a:ext cx="3635375" cy="2239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226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  <p:bldP spid="30" grpId="0"/>
      <p:bldP spid="31" grpId="0" animBg="1"/>
      <p:bldP spid="32" grpId="0" animBg="1"/>
      <p:bldP spid="33" grpId="0"/>
      <p:bldP spid="34" grpId="0" animBg="1"/>
      <p:bldP spid="35" grpId="0" animBg="1"/>
      <p:bldP spid="36" grpId="0"/>
      <p:bldP spid="37" grpId="0"/>
      <p:bldP spid="38" grpId="0"/>
      <p:bldP spid="39" grpId="0" animBg="1"/>
      <p:bldP spid="40" grpId="0"/>
      <p:bldP spid="41" grpId="0"/>
      <p:bldP spid="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lrN</a:t>
            </a:r>
            <a:r>
              <a:rPr lang="en-NZ" dirty="0" smtClean="0"/>
              <a:t> example – </a:t>
            </a:r>
            <a:r>
              <a:rPr lang="en-NZ" i="1" dirty="0" smtClean="0">
                <a:solidFill>
                  <a:srgbClr val="FFC000"/>
                </a:solidFill>
              </a:rPr>
              <a:t>(EXERCISE!)</a:t>
            </a:r>
            <a:endParaRPr lang="en-US" i="1" dirty="0">
              <a:solidFill>
                <a:srgbClr val="FFC000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743200" y="1977636"/>
            <a:ext cx="6477000" cy="3059113"/>
            <a:chOff x="476" y="1433"/>
            <a:chExt cx="4944" cy="2042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835" y="1433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H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610" y="193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793" y="2567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76" y="320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156" y="324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837" y="320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517" y="324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107" y="320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787" y="324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377" y="324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5103" y="324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154" y="252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424" y="2567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059" y="193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4694" y="252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 altLang="en-US"/>
            </a:p>
          </p:txBody>
        </p:sp>
        <p:cxnSp>
          <p:nvCxnSpPr>
            <p:cNvPr id="20" name="AutoShape 19"/>
            <p:cNvCxnSpPr>
              <a:cxnSpLocks noChangeShapeType="1"/>
              <a:stCxn id="5" idx="2"/>
              <a:endCxn id="6" idx="7"/>
            </p:cNvCxnSpPr>
            <p:nvPr/>
          </p:nvCxnSpPr>
          <p:spPr bwMode="auto">
            <a:xfrm flipH="1">
              <a:off x="1881" y="1547"/>
              <a:ext cx="954" cy="4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AutoShape 20"/>
            <p:cNvCxnSpPr>
              <a:cxnSpLocks noChangeShapeType="1"/>
              <a:stCxn id="5" idx="6"/>
              <a:endCxn id="18" idx="1"/>
            </p:cNvCxnSpPr>
            <p:nvPr/>
          </p:nvCxnSpPr>
          <p:spPr bwMode="auto">
            <a:xfrm>
              <a:off x="3152" y="1547"/>
              <a:ext cx="953" cy="4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AutoShape 21"/>
            <p:cNvCxnSpPr>
              <a:cxnSpLocks noChangeShapeType="1"/>
              <a:stCxn id="6" idx="3"/>
              <a:endCxn id="7" idx="0"/>
            </p:cNvCxnSpPr>
            <p:nvPr/>
          </p:nvCxnSpPr>
          <p:spPr bwMode="auto">
            <a:xfrm flipH="1">
              <a:off x="952" y="2126"/>
              <a:ext cx="704" cy="44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2"/>
            <p:cNvCxnSpPr>
              <a:cxnSpLocks noChangeShapeType="1"/>
              <a:stCxn id="7" idx="3"/>
              <a:endCxn id="8" idx="0"/>
            </p:cNvCxnSpPr>
            <p:nvPr/>
          </p:nvCxnSpPr>
          <p:spPr bwMode="auto">
            <a:xfrm flipH="1">
              <a:off x="635" y="2761"/>
              <a:ext cx="204" cy="44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3"/>
            <p:cNvCxnSpPr>
              <a:cxnSpLocks noChangeShapeType="1"/>
              <a:stCxn id="6" idx="5"/>
              <a:endCxn id="16" idx="1"/>
            </p:cNvCxnSpPr>
            <p:nvPr/>
          </p:nvCxnSpPr>
          <p:spPr bwMode="auto">
            <a:xfrm>
              <a:off x="1881" y="2126"/>
              <a:ext cx="319" cy="4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AutoShape 24"/>
            <p:cNvCxnSpPr>
              <a:cxnSpLocks noChangeShapeType="1"/>
              <a:stCxn id="18" idx="3"/>
              <a:endCxn id="17" idx="0"/>
            </p:cNvCxnSpPr>
            <p:nvPr/>
          </p:nvCxnSpPr>
          <p:spPr bwMode="auto">
            <a:xfrm flipH="1">
              <a:off x="3583" y="2126"/>
              <a:ext cx="522" cy="44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AutoShape 25"/>
            <p:cNvCxnSpPr>
              <a:cxnSpLocks noChangeShapeType="1"/>
              <a:stCxn id="18" idx="5"/>
              <a:endCxn id="19" idx="0"/>
            </p:cNvCxnSpPr>
            <p:nvPr/>
          </p:nvCxnSpPr>
          <p:spPr bwMode="auto">
            <a:xfrm>
              <a:off x="4330" y="2126"/>
              <a:ext cx="523" cy="3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26"/>
            <p:cNvCxnSpPr>
              <a:cxnSpLocks noChangeShapeType="1"/>
              <a:stCxn id="16" idx="3"/>
              <a:endCxn id="10" idx="0"/>
            </p:cNvCxnSpPr>
            <p:nvPr/>
          </p:nvCxnSpPr>
          <p:spPr bwMode="auto">
            <a:xfrm flipH="1">
              <a:off x="1996" y="2716"/>
              <a:ext cx="204" cy="4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AutoShape 27"/>
            <p:cNvCxnSpPr>
              <a:cxnSpLocks noChangeShapeType="1"/>
              <a:stCxn id="17" idx="3"/>
              <a:endCxn id="12" idx="0"/>
            </p:cNvCxnSpPr>
            <p:nvPr/>
          </p:nvCxnSpPr>
          <p:spPr bwMode="auto">
            <a:xfrm flipH="1">
              <a:off x="3266" y="2761"/>
              <a:ext cx="204" cy="44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AutoShape 28"/>
            <p:cNvCxnSpPr>
              <a:cxnSpLocks noChangeShapeType="1"/>
              <a:stCxn id="19" idx="3"/>
              <a:endCxn id="14" idx="0"/>
            </p:cNvCxnSpPr>
            <p:nvPr/>
          </p:nvCxnSpPr>
          <p:spPr bwMode="auto">
            <a:xfrm flipH="1">
              <a:off x="4536" y="2716"/>
              <a:ext cx="204" cy="5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AutoShape 29"/>
            <p:cNvCxnSpPr>
              <a:cxnSpLocks noChangeShapeType="1"/>
              <a:stCxn id="7" idx="5"/>
              <a:endCxn id="9" idx="0"/>
            </p:cNvCxnSpPr>
            <p:nvPr/>
          </p:nvCxnSpPr>
          <p:spPr bwMode="auto">
            <a:xfrm>
              <a:off x="1064" y="2761"/>
              <a:ext cx="251" cy="4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" name="AutoShape 30"/>
            <p:cNvCxnSpPr>
              <a:cxnSpLocks noChangeShapeType="1"/>
              <a:stCxn id="16" idx="5"/>
              <a:endCxn id="11" idx="0"/>
            </p:cNvCxnSpPr>
            <p:nvPr/>
          </p:nvCxnSpPr>
          <p:spPr bwMode="auto">
            <a:xfrm>
              <a:off x="2425" y="2716"/>
              <a:ext cx="251" cy="5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" name="AutoShape 31"/>
            <p:cNvCxnSpPr>
              <a:cxnSpLocks noChangeShapeType="1"/>
              <a:stCxn id="17" idx="5"/>
              <a:endCxn id="13" idx="0"/>
            </p:cNvCxnSpPr>
            <p:nvPr/>
          </p:nvCxnSpPr>
          <p:spPr bwMode="auto">
            <a:xfrm>
              <a:off x="3695" y="2761"/>
              <a:ext cx="251" cy="4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" name="AutoShape 32"/>
            <p:cNvCxnSpPr>
              <a:cxnSpLocks noChangeShapeType="1"/>
              <a:stCxn id="19" idx="5"/>
              <a:endCxn id="15" idx="0"/>
            </p:cNvCxnSpPr>
            <p:nvPr/>
          </p:nvCxnSpPr>
          <p:spPr bwMode="auto">
            <a:xfrm>
              <a:off x="4965" y="2716"/>
              <a:ext cx="297" cy="5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1610" y="1932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D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93" y="2567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476" y="3202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1156" y="3248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1837" y="3202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E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2517" y="3248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G</a:t>
              </a: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3107" y="3202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I</a:t>
              </a: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3787" y="3248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4377" y="3248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5103" y="3248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O</a:t>
              </a: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4694" y="2522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4059" y="1932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3424" y="2567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J</a:t>
              </a: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154" y="2522"/>
              <a:ext cx="317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rtl="1" eaLnBrk="1" hangingPunct="1"/>
              <a:r>
                <a:rPr lang="en-US" altLang="en-US" sz="2000">
                  <a:latin typeface="Tahoma" pitchFamily="34" charset="0"/>
                  <a:cs typeface="Arial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55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Examples on a </a:t>
            </a:r>
            <a:r>
              <a:rPr lang="en-NZ" dirty="0" err="1" smtClean="0"/>
              <a:t>bst</a:t>
            </a:r>
            <a:endParaRPr lang="en-US" dirty="0"/>
          </a:p>
        </p:txBody>
      </p: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518829" y="2050869"/>
            <a:ext cx="3271203" cy="2489318"/>
            <a:chOff x="323" y="1616"/>
            <a:chExt cx="1886" cy="1253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144" y="1616"/>
              <a:ext cx="282" cy="234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 altLang="en-US" sz="135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117" y="1632"/>
              <a:ext cx="369" cy="24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500" dirty="0">
                  <a:latin typeface="Tahoma" pitchFamily="34" charset="0"/>
                </a:rPr>
                <a:t>  7</a:t>
              </a: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840" y="2593"/>
              <a:ext cx="281" cy="233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 altLang="en-US" sz="135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890" y="2635"/>
              <a:ext cx="267" cy="1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500" dirty="0" smtClean="0">
                  <a:latin typeface="Tahoma" pitchFamily="34" charset="0"/>
                </a:rPr>
                <a:t>6</a:t>
              </a:r>
              <a:endParaRPr lang="en-US" altLang="en-US" sz="1500" dirty="0">
                <a:latin typeface="Tahoma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624" y="2105"/>
              <a:ext cx="281" cy="232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 altLang="en-US" sz="135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640" y="2148"/>
              <a:ext cx="369" cy="24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500" dirty="0">
                  <a:latin typeface="Tahoma" pitchFamily="34" charset="0"/>
                </a:rPr>
                <a:t> 4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619" y="2105"/>
              <a:ext cx="282" cy="232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 altLang="en-US" sz="1350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576" y="2145"/>
              <a:ext cx="368" cy="24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500" dirty="0">
                  <a:latin typeface="Tahoma" pitchFamily="34" charset="0"/>
                </a:rPr>
                <a:t>9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323" y="2592"/>
              <a:ext cx="282" cy="233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 altLang="en-US" sz="1350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43" y="2621"/>
              <a:ext cx="370" cy="24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500" dirty="0">
                  <a:latin typeface="Tahoma" pitchFamily="34" charset="0"/>
                </a:rPr>
                <a:t> 2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1866" y="2606"/>
              <a:ext cx="343" cy="243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en-US" sz="1500" dirty="0">
                  <a:latin typeface="Tahoma" pitchFamily="34" charset="0"/>
                </a:rPr>
                <a:t>12</a:t>
              </a: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H="1">
              <a:off x="861" y="1826"/>
              <a:ext cx="326" cy="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360" y="1826"/>
              <a:ext cx="303" cy="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H="1">
              <a:off x="511" y="2321"/>
              <a:ext cx="170" cy="2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818" y="2337"/>
              <a:ext cx="108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837" y="2314"/>
              <a:ext cx="193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1" name="Oval 22"/>
            <p:cNvSpPr>
              <a:spLocks noChangeArrowheads="1"/>
            </p:cNvSpPr>
            <p:nvPr/>
          </p:nvSpPr>
          <p:spPr bwMode="auto">
            <a:xfrm>
              <a:off x="1382" y="2593"/>
              <a:ext cx="283" cy="233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 altLang="en-US" sz="135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1339" y="2607"/>
              <a:ext cx="368" cy="24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500" dirty="0">
                  <a:latin typeface="Tahoma" pitchFamily="34" charset="0"/>
                </a:rPr>
                <a:t>8</a:t>
              </a: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H="1">
              <a:off x="1550" y="2332"/>
              <a:ext cx="16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159828" y="2000587"/>
            <a:ext cx="17956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dirty="0" smtClean="0">
                <a:solidFill>
                  <a:srgbClr val="FFC000"/>
                </a:solidFill>
              </a:rPr>
              <a:t>NLR:</a:t>
            </a:r>
            <a:endParaRPr lang="en-US" sz="6000" dirty="0"/>
          </a:p>
        </p:txBody>
      </p:sp>
      <p:sp>
        <p:nvSpPr>
          <p:cNvPr id="25" name="TextBox 24"/>
          <p:cNvSpPr txBox="1"/>
          <p:nvPr/>
        </p:nvSpPr>
        <p:spPr>
          <a:xfrm>
            <a:off x="5168535" y="3028202"/>
            <a:ext cx="17956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dirty="0" smtClean="0">
                <a:solidFill>
                  <a:srgbClr val="FFC000"/>
                </a:solidFill>
              </a:rPr>
              <a:t>LRN:</a:t>
            </a:r>
            <a:endParaRPr lang="en-US" sz="6000" dirty="0"/>
          </a:p>
        </p:txBody>
      </p:sp>
      <p:sp>
        <p:nvSpPr>
          <p:cNvPr id="26" name="TextBox 25"/>
          <p:cNvSpPr txBox="1"/>
          <p:nvPr/>
        </p:nvSpPr>
        <p:spPr>
          <a:xfrm>
            <a:off x="5177242" y="3977437"/>
            <a:ext cx="17956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dirty="0" smtClean="0">
                <a:solidFill>
                  <a:srgbClr val="FFC000"/>
                </a:solidFill>
              </a:rPr>
              <a:t>LNR:</a:t>
            </a:r>
            <a:endParaRPr lang="en-US" sz="6000" dirty="0"/>
          </a:p>
        </p:txBody>
      </p:sp>
      <p:sp>
        <p:nvSpPr>
          <p:cNvPr id="27" name="TextBox 26"/>
          <p:cNvSpPr txBox="1"/>
          <p:nvPr/>
        </p:nvSpPr>
        <p:spPr>
          <a:xfrm>
            <a:off x="398436" y="5316578"/>
            <a:ext cx="10996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>
                <a:solidFill>
                  <a:srgbClr val="0000FF"/>
                </a:solidFill>
              </a:rPr>
              <a:t>Observation: </a:t>
            </a:r>
            <a:r>
              <a:rPr lang="en-NZ" sz="4000" dirty="0" smtClean="0">
                <a:solidFill>
                  <a:srgbClr val="FFC000"/>
                </a:solidFill>
              </a:rPr>
              <a:t>LNR</a:t>
            </a:r>
            <a:r>
              <a:rPr lang="en-NZ" sz="4000" dirty="0" smtClean="0"/>
              <a:t> returns a </a:t>
            </a:r>
            <a:r>
              <a:rPr lang="en-NZ" sz="4000" dirty="0" smtClean="0">
                <a:solidFill>
                  <a:srgbClr val="00B050"/>
                </a:solidFill>
              </a:rPr>
              <a:t>sorted list </a:t>
            </a:r>
            <a:r>
              <a:rPr lang="en-NZ" sz="4000" dirty="0" smtClean="0"/>
              <a:t>from a </a:t>
            </a:r>
            <a:r>
              <a:rPr lang="en-NZ" sz="4000" dirty="0" smtClean="0">
                <a:solidFill>
                  <a:srgbClr val="FF0066"/>
                </a:solidFill>
              </a:rPr>
              <a:t>BST!!</a:t>
            </a:r>
            <a:endParaRPr lang="en-US" sz="4000" dirty="0">
              <a:solidFill>
                <a:srgbClr val="FF006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25524" y="1996403"/>
            <a:ext cx="4785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dirty="0" smtClean="0"/>
              <a:t>[</a:t>
            </a:r>
            <a:r>
              <a:rPr lang="en-NZ" sz="6000" dirty="0" smtClean="0">
                <a:solidFill>
                  <a:srgbClr val="FF0066"/>
                </a:solidFill>
              </a:rPr>
              <a:t>7</a:t>
            </a:r>
            <a:r>
              <a:rPr lang="en-NZ" sz="6000" dirty="0" smtClean="0"/>
              <a:t>,4,2,6,9,8,12]</a:t>
            </a:r>
            <a:endParaRPr lang="en-US" sz="6000" dirty="0"/>
          </a:p>
        </p:txBody>
      </p:sp>
      <p:sp>
        <p:nvSpPr>
          <p:cNvPr id="29" name="TextBox 28"/>
          <p:cNvSpPr txBox="1"/>
          <p:nvPr/>
        </p:nvSpPr>
        <p:spPr>
          <a:xfrm>
            <a:off x="6824985" y="3002025"/>
            <a:ext cx="4785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dirty="0" smtClean="0"/>
              <a:t>[2,6,4,8,12,9,</a:t>
            </a:r>
            <a:r>
              <a:rPr lang="en-NZ" sz="6000" dirty="0" smtClean="0">
                <a:solidFill>
                  <a:srgbClr val="FF0066"/>
                </a:solidFill>
              </a:rPr>
              <a:t>7</a:t>
            </a:r>
            <a:r>
              <a:rPr lang="en-NZ" sz="6000" dirty="0" smtClean="0"/>
              <a:t>]</a:t>
            </a:r>
            <a:endParaRPr lang="en-US" sz="6000" dirty="0"/>
          </a:p>
        </p:txBody>
      </p:sp>
      <p:sp>
        <p:nvSpPr>
          <p:cNvPr id="30" name="TextBox 29"/>
          <p:cNvSpPr txBox="1"/>
          <p:nvPr/>
        </p:nvSpPr>
        <p:spPr>
          <a:xfrm>
            <a:off x="6838195" y="3977436"/>
            <a:ext cx="4785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dirty="0" smtClean="0"/>
              <a:t>[2,4,6,</a:t>
            </a:r>
            <a:r>
              <a:rPr lang="en-NZ" sz="6000" dirty="0" smtClean="0">
                <a:solidFill>
                  <a:srgbClr val="FF0066"/>
                </a:solidFill>
              </a:rPr>
              <a:t>7</a:t>
            </a:r>
            <a:r>
              <a:rPr lang="en-NZ" sz="6000" dirty="0" smtClean="0"/>
              <a:t>,8,9,12]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6377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building a BST from a </a:t>
            </a:r>
            <a:r>
              <a:rPr lang="en-NZ" i="1" dirty="0" smtClean="0">
                <a:solidFill>
                  <a:srgbClr val="FFC000"/>
                </a:solidFill>
              </a:rPr>
              <a:t>sorted list</a:t>
            </a:r>
            <a:endParaRPr lang="en-US" i="1" dirty="0">
              <a:solidFill>
                <a:srgbClr val="FFC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6356" y="2349418"/>
            <a:ext cx="10979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NZ" sz="5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0,1,2,4,6</a:t>
            </a:r>
            <a:r>
              <a:rPr lang="en-NZ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NZ" sz="5400" b="1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NZ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NZ" sz="5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8,9,10,11,13</a:t>
            </a:r>
            <a:r>
              <a:rPr lang="en-NZ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 flipV="1">
            <a:off x="5334372" y="3211191"/>
            <a:ext cx="300446" cy="695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42263" y="3879662"/>
            <a:ext cx="89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66"/>
                </a:solidFill>
              </a:rPr>
              <a:t>ROOT</a:t>
            </a:r>
            <a:endParaRPr lang="en-US" b="1" dirty="0">
              <a:solidFill>
                <a:srgbClr val="FF0066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flipV="1">
            <a:off x="1988947" y="3211189"/>
            <a:ext cx="300446" cy="695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flipV="1">
            <a:off x="3698432" y="3217849"/>
            <a:ext cx="300446" cy="695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 flipV="1">
            <a:off x="2820141" y="3211190"/>
            <a:ext cx="300446" cy="695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 flipV="1">
            <a:off x="7998185" y="3211190"/>
            <a:ext cx="300446" cy="695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273" y="4229901"/>
            <a:ext cx="625273" cy="47026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35618" y="4700163"/>
            <a:ext cx="625273" cy="47026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05620" y="4696688"/>
            <a:ext cx="625273" cy="47026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657727" y="5179133"/>
            <a:ext cx="625273" cy="47026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88910" y="5192196"/>
            <a:ext cx="625273" cy="47026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Down Arrow 14"/>
          <p:cNvSpPr/>
          <p:nvPr/>
        </p:nvSpPr>
        <p:spPr>
          <a:xfrm flipV="1">
            <a:off x="9195614" y="3211188"/>
            <a:ext cx="300446" cy="695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66982" y="5192196"/>
            <a:ext cx="625273" cy="47026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Down Arrow 16"/>
          <p:cNvSpPr/>
          <p:nvPr/>
        </p:nvSpPr>
        <p:spPr>
          <a:xfrm flipV="1">
            <a:off x="6962130" y="3220927"/>
            <a:ext cx="300446" cy="695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97765" y="5192196"/>
            <a:ext cx="625273" cy="47026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854926" y="2468880"/>
            <a:ext cx="574765" cy="61395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657727" y="2468880"/>
            <a:ext cx="574765" cy="61395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460528" y="2504106"/>
            <a:ext cx="574765" cy="61395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168721" y="2504106"/>
            <a:ext cx="574765" cy="61395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784221" y="2496698"/>
            <a:ext cx="574765" cy="61395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843171" y="2504106"/>
            <a:ext cx="574765" cy="61395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9058454" y="2489822"/>
            <a:ext cx="574765" cy="61395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060228" y="5662458"/>
            <a:ext cx="625273" cy="47026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807253" y="5662458"/>
            <a:ext cx="625273" cy="47026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698897" y="5688584"/>
            <a:ext cx="625273" cy="47026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7987732" y="5688208"/>
            <a:ext cx="625273" cy="47026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536846" y="4700163"/>
            <a:ext cx="1" cy="2040271"/>
          </a:xfrm>
          <a:prstGeom prst="line">
            <a:avLst/>
          </a:prstGeom>
          <a:ln w="381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81183" y="1865753"/>
            <a:ext cx="9429633" cy="1015663"/>
          </a:xfrm>
          <a:prstGeom prst="rect">
            <a:avLst/>
          </a:prstGeom>
          <a:solidFill>
            <a:srgbClr val="ADC1E9"/>
          </a:solidFill>
        </p:spPr>
        <p:txBody>
          <a:bodyPr wrap="none" rtlCol="0">
            <a:spAutoFit/>
          </a:bodyPr>
          <a:lstStyle/>
          <a:p>
            <a:r>
              <a:rPr lang="en-NZ" sz="6000" b="1" i="1" dirty="0" smtClean="0">
                <a:solidFill>
                  <a:srgbClr val="C00000"/>
                </a:solidFill>
              </a:rPr>
              <a:t>BALANCED MINIMAL BST</a:t>
            </a:r>
            <a:endParaRPr lang="en-US" sz="6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54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" grpId="0" animBg="1"/>
      <p:bldP spid="24" grpId="0"/>
      <p:bldP spid="31" grpId="0" animBg="1"/>
      <p:bldP spid="32" grpId="0" animBg="1"/>
      <p:bldP spid="33" grpId="0" animBg="1"/>
      <p:bldP spid="3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8" grpId="0" animBg="1"/>
      <p:bldP spid="29" grpId="0" animBg="1"/>
      <p:bldP spid="35" grpId="0" animBg="1"/>
      <p:bldP spid="3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UNSORTED LIST TO BST?!?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56264" y="1959428"/>
            <a:ext cx="777264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600" dirty="0" smtClean="0"/>
              <a:t>What if </a:t>
            </a:r>
          </a:p>
          <a:p>
            <a:r>
              <a:rPr lang="en-NZ" sz="9600" dirty="0" smtClean="0"/>
              <a:t>the list </a:t>
            </a:r>
          </a:p>
          <a:p>
            <a:r>
              <a:rPr lang="en-NZ" sz="9600" dirty="0" smtClean="0"/>
              <a:t>wasn’t sorted??</a:t>
            </a:r>
            <a:endParaRPr lang="en-US" sz="9600" dirty="0"/>
          </a:p>
        </p:txBody>
      </p:sp>
      <p:sp>
        <p:nvSpPr>
          <p:cNvPr id="5" name="TextBox 4"/>
          <p:cNvSpPr txBox="1"/>
          <p:nvPr/>
        </p:nvSpPr>
        <p:spPr>
          <a:xfrm rot="19979637">
            <a:off x="2256959" y="3502947"/>
            <a:ext cx="7097136" cy="1446550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NZ" sz="8800" i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NZ" sz="8800" i="1" dirty="0" smtClean="0">
                <a:solidFill>
                  <a:schemeClr val="accent1">
                    <a:lumMod val="75000"/>
                  </a:schemeClr>
                </a:solidFill>
              </a:rPr>
              <a:t>ort the list first!</a:t>
            </a:r>
            <a:endParaRPr lang="en-US" sz="8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6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Binary trees &amp; unsorted lists</a:t>
            </a:r>
            <a:endParaRPr lang="en-US" dirty="0"/>
          </a:p>
        </p:txBody>
      </p: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581192" y="2235137"/>
            <a:ext cx="3271203" cy="2461504"/>
            <a:chOff x="323" y="1616"/>
            <a:chExt cx="1886" cy="1239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144" y="1616"/>
              <a:ext cx="282" cy="234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 altLang="en-US" sz="135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117" y="1632"/>
              <a:ext cx="369" cy="1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500" dirty="0">
                  <a:latin typeface="Tahoma" pitchFamily="34" charset="0"/>
                </a:rPr>
                <a:t>  </a:t>
              </a:r>
              <a:r>
                <a:rPr lang="en-US" altLang="en-US" sz="1500" dirty="0" smtClean="0">
                  <a:latin typeface="Tahoma" pitchFamily="34" charset="0"/>
                </a:rPr>
                <a:t>17</a:t>
              </a:r>
              <a:endParaRPr lang="en-US" altLang="en-US" sz="1500" dirty="0">
                <a:latin typeface="Tahoma" pitchFamily="34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840" y="2593"/>
              <a:ext cx="281" cy="233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 altLang="en-US" sz="135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890" y="2635"/>
              <a:ext cx="267" cy="1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500" dirty="0" smtClean="0">
                  <a:latin typeface="Tahoma" pitchFamily="34" charset="0"/>
                </a:rPr>
                <a:t>6</a:t>
              </a:r>
              <a:endParaRPr lang="en-US" altLang="en-US" sz="1500" dirty="0">
                <a:latin typeface="Tahoma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624" y="2105"/>
              <a:ext cx="281" cy="232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 altLang="en-US" sz="135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640" y="2148"/>
              <a:ext cx="369" cy="24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500" dirty="0">
                  <a:latin typeface="Tahoma" pitchFamily="34" charset="0"/>
                </a:rPr>
                <a:t> 4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619" y="2105"/>
              <a:ext cx="282" cy="232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 altLang="en-US" sz="1350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576" y="2145"/>
              <a:ext cx="368" cy="1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500" dirty="0" smtClean="0">
                  <a:latin typeface="Tahoma" pitchFamily="34" charset="0"/>
                </a:rPr>
                <a:t>19</a:t>
              </a:r>
              <a:endParaRPr lang="en-US" altLang="en-US" sz="1500" dirty="0">
                <a:latin typeface="Tahoma" pitchFamily="34" charset="0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323" y="2592"/>
              <a:ext cx="282" cy="233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 altLang="en-US" sz="1350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43" y="2621"/>
              <a:ext cx="370" cy="1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500" dirty="0">
                  <a:latin typeface="Tahoma" pitchFamily="34" charset="0"/>
                </a:rPr>
                <a:t> </a:t>
              </a:r>
              <a:r>
                <a:rPr lang="en-US" altLang="en-US" sz="1500" dirty="0" smtClean="0">
                  <a:latin typeface="Tahoma" pitchFamily="34" charset="0"/>
                </a:rPr>
                <a:t>12</a:t>
              </a:r>
              <a:endParaRPr lang="en-US" altLang="en-US" sz="1500" dirty="0">
                <a:latin typeface="Tahoma" pitchFamily="34" charset="0"/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1866" y="2606"/>
              <a:ext cx="343" cy="243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en-US" sz="1500" dirty="0" smtClean="0">
                  <a:latin typeface="Tahoma" pitchFamily="34" charset="0"/>
                </a:rPr>
                <a:t>2</a:t>
              </a:r>
              <a:endParaRPr lang="en-US" altLang="en-US" sz="1500" dirty="0">
                <a:latin typeface="Tahoma" pitchFamily="34" charset="0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H="1">
              <a:off x="861" y="1826"/>
              <a:ext cx="326" cy="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360" y="1826"/>
              <a:ext cx="303" cy="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H="1">
              <a:off x="511" y="2321"/>
              <a:ext cx="170" cy="2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818" y="2337"/>
              <a:ext cx="108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837" y="2314"/>
              <a:ext cx="193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1" name="Oval 22"/>
            <p:cNvSpPr>
              <a:spLocks noChangeArrowheads="1"/>
            </p:cNvSpPr>
            <p:nvPr/>
          </p:nvSpPr>
          <p:spPr bwMode="auto">
            <a:xfrm>
              <a:off x="1382" y="2593"/>
              <a:ext cx="283" cy="233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 altLang="en-US" sz="135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1339" y="2607"/>
              <a:ext cx="368" cy="24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500" dirty="0">
                  <a:latin typeface="Tahoma" pitchFamily="34" charset="0"/>
                </a:rPr>
                <a:t>8</a:t>
              </a: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H="1">
              <a:off x="1550" y="2332"/>
              <a:ext cx="16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 sz="1350"/>
            </a:p>
          </p:txBody>
        </p:sp>
      </p:grp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851953"/>
              </p:ext>
            </p:extLst>
          </p:nvPr>
        </p:nvGraphicFramePr>
        <p:xfrm>
          <a:off x="4142051" y="2881480"/>
          <a:ext cx="67105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649">
                  <a:extLst>
                    <a:ext uri="{9D8B030D-6E8A-4147-A177-3AD203B41FA5}">
                      <a16:colId xmlns:a16="http://schemas.microsoft.com/office/drawing/2014/main" val="2148392213"/>
                    </a:ext>
                  </a:extLst>
                </a:gridCol>
                <a:gridCol w="958649">
                  <a:extLst>
                    <a:ext uri="{9D8B030D-6E8A-4147-A177-3AD203B41FA5}">
                      <a16:colId xmlns:a16="http://schemas.microsoft.com/office/drawing/2014/main" val="3652905955"/>
                    </a:ext>
                  </a:extLst>
                </a:gridCol>
                <a:gridCol w="958649">
                  <a:extLst>
                    <a:ext uri="{9D8B030D-6E8A-4147-A177-3AD203B41FA5}">
                      <a16:colId xmlns:a16="http://schemas.microsoft.com/office/drawing/2014/main" val="1248035225"/>
                    </a:ext>
                  </a:extLst>
                </a:gridCol>
                <a:gridCol w="958649">
                  <a:extLst>
                    <a:ext uri="{9D8B030D-6E8A-4147-A177-3AD203B41FA5}">
                      <a16:colId xmlns:a16="http://schemas.microsoft.com/office/drawing/2014/main" val="157926942"/>
                    </a:ext>
                  </a:extLst>
                </a:gridCol>
                <a:gridCol w="958649">
                  <a:extLst>
                    <a:ext uri="{9D8B030D-6E8A-4147-A177-3AD203B41FA5}">
                      <a16:colId xmlns:a16="http://schemas.microsoft.com/office/drawing/2014/main" val="3084831546"/>
                    </a:ext>
                  </a:extLst>
                </a:gridCol>
                <a:gridCol w="958649">
                  <a:extLst>
                    <a:ext uri="{9D8B030D-6E8A-4147-A177-3AD203B41FA5}">
                      <a16:colId xmlns:a16="http://schemas.microsoft.com/office/drawing/2014/main" val="3708390139"/>
                    </a:ext>
                  </a:extLst>
                </a:gridCol>
                <a:gridCol w="958649">
                  <a:extLst>
                    <a:ext uri="{9D8B030D-6E8A-4147-A177-3AD203B41FA5}">
                      <a16:colId xmlns:a16="http://schemas.microsoft.com/office/drawing/2014/main" val="3017241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538727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142051" y="1867303"/>
            <a:ext cx="30534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i="1" dirty="0">
                <a:solidFill>
                  <a:srgbClr val="0000FF"/>
                </a:solidFill>
              </a:rPr>
              <a:t>s</a:t>
            </a:r>
            <a:r>
              <a:rPr lang="en-NZ" sz="6000" i="1" dirty="0" smtClean="0">
                <a:solidFill>
                  <a:srgbClr val="0000FF"/>
                </a:solidFill>
              </a:rPr>
              <a:t>earching:</a:t>
            </a:r>
            <a:endParaRPr lang="en-US" sz="6000" i="1" dirty="0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17474" y="1921007"/>
            <a:ext cx="14991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i="1" dirty="0" smtClean="0"/>
              <a:t>O(n)</a:t>
            </a:r>
            <a:endParaRPr lang="en-US" sz="60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3770876" y="3483053"/>
            <a:ext cx="8405634" cy="707886"/>
          </a:xfrm>
          <a:prstGeom prst="rect">
            <a:avLst/>
          </a:prstGeom>
          <a:solidFill>
            <a:srgbClr val="D4DFF4"/>
          </a:solidFill>
        </p:spPr>
        <p:txBody>
          <a:bodyPr wrap="none" rtlCol="0">
            <a:spAutoFit/>
          </a:bodyPr>
          <a:lstStyle/>
          <a:p>
            <a:r>
              <a:rPr lang="en-NZ" sz="4000" i="1" dirty="0">
                <a:solidFill>
                  <a:srgbClr val="0000FF"/>
                </a:solidFill>
              </a:rPr>
              <a:t>s</a:t>
            </a:r>
            <a:r>
              <a:rPr lang="en-NZ" sz="4000" i="1" dirty="0" smtClean="0">
                <a:solidFill>
                  <a:srgbClr val="0000FF"/>
                </a:solidFill>
              </a:rPr>
              <a:t>earching through </a:t>
            </a:r>
            <a:r>
              <a:rPr lang="en-NZ" sz="4000" i="1" dirty="0" smtClean="0">
                <a:solidFill>
                  <a:srgbClr val="00B050"/>
                </a:solidFill>
              </a:rPr>
              <a:t>BTs</a:t>
            </a:r>
            <a:r>
              <a:rPr lang="en-NZ" sz="4000" i="1" dirty="0" smtClean="0">
                <a:solidFill>
                  <a:srgbClr val="0000FF"/>
                </a:solidFill>
              </a:rPr>
              <a:t> is O(</a:t>
            </a:r>
            <a:r>
              <a:rPr lang="en-NZ" sz="4000" i="1" dirty="0" err="1" smtClean="0">
                <a:solidFill>
                  <a:srgbClr val="0000FF"/>
                </a:solidFill>
              </a:rPr>
              <a:t>treeSize</a:t>
            </a:r>
            <a:r>
              <a:rPr lang="en-NZ" sz="4000" i="1" dirty="0" smtClean="0">
                <a:solidFill>
                  <a:srgbClr val="0000FF"/>
                </a:solidFill>
              </a:rPr>
              <a:t>)=O(n)</a:t>
            </a:r>
            <a:endParaRPr lang="en-US" sz="4000" i="1" dirty="0">
              <a:solidFill>
                <a:srgbClr val="0000FF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153638"/>
              </p:ext>
            </p:extLst>
          </p:nvPr>
        </p:nvGraphicFramePr>
        <p:xfrm>
          <a:off x="4142050" y="5319880"/>
          <a:ext cx="67105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649">
                  <a:extLst>
                    <a:ext uri="{9D8B030D-6E8A-4147-A177-3AD203B41FA5}">
                      <a16:colId xmlns:a16="http://schemas.microsoft.com/office/drawing/2014/main" val="2148392213"/>
                    </a:ext>
                  </a:extLst>
                </a:gridCol>
                <a:gridCol w="958649">
                  <a:extLst>
                    <a:ext uri="{9D8B030D-6E8A-4147-A177-3AD203B41FA5}">
                      <a16:colId xmlns:a16="http://schemas.microsoft.com/office/drawing/2014/main" val="3652905955"/>
                    </a:ext>
                  </a:extLst>
                </a:gridCol>
                <a:gridCol w="958649">
                  <a:extLst>
                    <a:ext uri="{9D8B030D-6E8A-4147-A177-3AD203B41FA5}">
                      <a16:colId xmlns:a16="http://schemas.microsoft.com/office/drawing/2014/main" val="1248035225"/>
                    </a:ext>
                  </a:extLst>
                </a:gridCol>
                <a:gridCol w="958649">
                  <a:extLst>
                    <a:ext uri="{9D8B030D-6E8A-4147-A177-3AD203B41FA5}">
                      <a16:colId xmlns:a16="http://schemas.microsoft.com/office/drawing/2014/main" val="157926942"/>
                    </a:ext>
                  </a:extLst>
                </a:gridCol>
                <a:gridCol w="958649">
                  <a:extLst>
                    <a:ext uri="{9D8B030D-6E8A-4147-A177-3AD203B41FA5}">
                      <a16:colId xmlns:a16="http://schemas.microsoft.com/office/drawing/2014/main" val="3084831546"/>
                    </a:ext>
                  </a:extLst>
                </a:gridCol>
                <a:gridCol w="958649">
                  <a:extLst>
                    <a:ext uri="{9D8B030D-6E8A-4147-A177-3AD203B41FA5}">
                      <a16:colId xmlns:a16="http://schemas.microsoft.com/office/drawing/2014/main" val="3708390139"/>
                    </a:ext>
                  </a:extLst>
                </a:gridCol>
                <a:gridCol w="958649">
                  <a:extLst>
                    <a:ext uri="{9D8B030D-6E8A-4147-A177-3AD203B41FA5}">
                      <a16:colId xmlns:a16="http://schemas.microsoft.com/office/drawing/2014/main" val="3017241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538727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064074" y="4235486"/>
            <a:ext cx="30534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i="1" dirty="0">
                <a:solidFill>
                  <a:srgbClr val="0000FF"/>
                </a:solidFill>
              </a:rPr>
              <a:t>s</a:t>
            </a:r>
            <a:r>
              <a:rPr lang="en-NZ" sz="6000" i="1" dirty="0" smtClean="0">
                <a:solidFill>
                  <a:srgbClr val="0000FF"/>
                </a:solidFill>
              </a:rPr>
              <a:t>earching:</a:t>
            </a:r>
            <a:endParaRPr lang="en-US" sz="6000" i="1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39497" y="4289190"/>
            <a:ext cx="2757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i="1" dirty="0" smtClean="0"/>
              <a:t>O(log(n))</a:t>
            </a:r>
            <a:endParaRPr lang="en-US" sz="60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1965296" y="2837014"/>
            <a:ext cx="9948749" cy="1569660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en-NZ" sz="9600" b="1" i="1" dirty="0" smtClean="0">
                <a:solidFill>
                  <a:srgbClr val="00B050"/>
                </a:solidFill>
              </a:rPr>
              <a:t>BINARY SEARCH </a:t>
            </a:r>
            <a:endParaRPr lang="en-US" sz="9600" b="1" i="1" dirty="0">
              <a:solidFill>
                <a:srgbClr val="00B05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4142050" y="2050869"/>
            <a:ext cx="4474552" cy="6491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142050" y="1946689"/>
            <a:ext cx="4474552" cy="84577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80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 animBg="1"/>
      <p:bldP spid="29" grpId="0"/>
      <p:bldP spid="30" grpId="0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 special class of </a:t>
            </a:r>
            <a:r>
              <a:rPr lang="en-NZ" dirty="0" err="1" smtClean="0"/>
              <a:t>bt</a:t>
            </a:r>
            <a:r>
              <a:rPr lang="en-NZ" cap="small" dirty="0" err="1" smtClean="0"/>
              <a:t>s</a:t>
            </a:r>
            <a:r>
              <a:rPr lang="en-NZ" dirty="0" smtClean="0"/>
              <a:t>: </a:t>
            </a:r>
            <a:r>
              <a:rPr lang="en-NZ" i="1" dirty="0" smtClean="0">
                <a:solidFill>
                  <a:srgbClr val="FFC000"/>
                </a:solidFill>
              </a:rPr>
              <a:t>Binary search trees</a:t>
            </a:r>
            <a:endParaRPr lang="en-US" i="1" dirty="0">
              <a:solidFill>
                <a:srgbClr val="FFC00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988" y="2176204"/>
            <a:ext cx="8185834" cy="334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29554" y="5520551"/>
            <a:ext cx="4189288" cy="461665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FF0066"/>
                </a:solidFill>
              </a:rPr>
              <a:t>all values in left &lt; the root value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95699" y="5519134"/>
            <a:ext cx="4372031" cy="461665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FFC000"/>
                </a:solidFill>
              </a:rPr>
              <a:t>all values in right </a:t>
            </a:r>
            <a:r>
              <a:rPr lang="en-NZ" sz="2400" dirty="0">
                <a:solidFill>
                  <a:srgbClr val="FFC000"/>
                </a:solidFill>
              </a:rPr>
              <a:t>&gt;</a:t>
            </a:r>
            <a:r>
              <a:rPr lang="en-NZ" sz="2400" dirty="0" smtClean="0">
                <a:solidFill>
                  <a:srgbClr val="FFC000"/>
                </a:solidFill>
              </a:rPr>
              <a:t> the root value</a:t>
            </a:r>
            <a:endParaRPr lang="en-US" sz="2400" dirty="0">
              <a:solidFill>
                <a:srgbClr val="FFC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731389"/>
              </p:ext>
            </p:extLst>
          </p:nvPr>
        </p:nvGraphicFramePr>
        <p:xfrm>
          <a:off x="2163570" y="3661541"/>
          <a:ext cx="67105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649">
                  <a:extLst>
                    <a:ext uri="{9D8B030D-6E8A-4147-A177-3AD203B41FA5}">
                      <a16:colId xmlns:a16="http://schemas.microsoft.com/office/drawing/2014/main" val="2148392213"/>
                    </a:ext>
                  </a:extLst>
                </a:gridCol>
                <a:gridCol w="958649">
                  <a:extLst>
                    <a:ext uri="{9D8B030D-6E8A-4147-A177-3AD203B41FA5}">
                      <a16:colId xmlns:a16="http://schemas.microsoft.com/office/drawing/2014/main" val="3652905955"/>
                    </a:ext>
                  </a:extLst>
                </a:gridCol>
                <a:gridCol w="958649">
                  <a:extLst>
                    <a:ext uri="{9D8B030D-6E8A-4147-A177-3AD203B41FA5}">
                      <a16:colId xmlns:a16="http://schemas.microsoft.com/office/drawing/2014/main" val="1248035225"/>
                    </a:ext>
                  </a:extLst>
                </a:gridCol>
                <a:gridCol w="958649">
                  <a:extLst>
                    <a:ext uri="{9D8B030D-6E8A-4147-A177-3AD203B41FA5}">
                      <a16:colId xmlns:a16="http://schemas.microsoft.com/office/drawing/2014/main" val="157926942"/>
                    </a:ext>
                  </a:extLst>
                </a:gridCol>
                <a:gridCol w="958649">
                  <a:extLst>
                    <a:ext uri="{9D8B030D-6E8A-4147-A177-3AD203B41FA5}">
                      <a16:colId xmlns:a16="http://schemas.microsoft.com/office/drawing/2014/main" val="3084831546"/>
                    </a:ext>
                  </a:extLst>
                </a:gridCol>
                <a:gridCol w="958649">
                  <a:extLst>
                    <a:ext uri="{9D8B030D-6E8A-4147-A177-3AD203B41FA5}">
                      <a16:colId xmlns:a16="http://schemas.microsoft.com/office/drawing/2014/main" val="3708390139"/>
                    </a:ext>
                  </a:extLst>
                </a:gridCol>
                <a:gridCol w="958649">
                  <a:extLst>
                    <a:ext uri="{9D8B030D-6E8A-4147-A177-3AD203B41FA5}">
                      <a16:colId xmlns:a16="http://schemas.microsoft.com/office/drawing/2014/main" val="3017241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538727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rot="16200000">
            <a:off x="5264769" y="4250312"/>
            <a:ext cx="50814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5400000">
            <a:off x="3466192" y="2068468"/>
            <a:ext cx="290078" cy="2783689"/>
          </a:xfrm>
          <a:prstGeom prst="leftBrac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88918" y="3015942"/>
            <a:ext cx="1444626" cy="461665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en-NZ" sz="2400" i="1" dirty="0">
                <a:solidFill>
                  <a:srgbClr val="FF0066"/>
                </a:solidFill>
              </a:rPr>
              <a:t>l</a:t>
            </a:r>
            <a:r>
              <a:rPr lang="en-NZ" sz="2400" i="1" dirty="0" smtClean="0">
                <a:solidFill>
                  <a:srgbClr val="FF0066"/>
                </a:solidFill>
              </a:rPr>
              <a:t>ess than 8</a:t>
            </a:r>
            <a:endParaRPr lang="en-US" sz="2400" i="1" dirty="0">
              <a:solidFill>
                <a:srgbClr val="FF0066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5400000">
            <a:off x="7276199" y="2103301"/>
            <a:ext cx="290078" cy="2783689"/>
          </a:xfrm>
          <a:prstGeom prst="leftBrac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98925" y="3019893"/>
            <a:ext cx="1725280" cy="461665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en-NZ" sz="2400" i="1" dirty="0" smtClean="0">
                <a:solidFill>
                  <a:srgbClr val="FFC000"/>
                </a:solidFill>
              </a:rPr>
              <a:t>bigger than 8</a:t>
            </a:r>
            <a:endParaRPr lang="en-US" sz="2400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55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 special class of </a:t>
            </a:r>
            <a:r>
              <a:rPr lang="en-NZ" dirty="0" err="1" smtClean="0"/>
              <a:t>bt</a:t>
            </a:r>
            <a:r>
              <a:rPr lang="en-NZ" cap="small" dirty="0" err="1" smtClean="0"/>
              <a:t>s</a:t>
            </a:r>
            <a:r>
              <a:rPr lang="en-NZ" dirty="0" smtClean="0"/>
              <a:t>: </a:t>
            </a:r>
            <a:r>
              <a:rPr lang="en-NZ" i="1" dirty="0" smtClean="0">
                <a:solidFill>
                  <a:srgbClr val="FFC000"/>
                </a:solidFill>
              </a:rPr>
              <a:t>Binary search trees</a:t>
            </a:r>
            <a:endParaRPr lang="en-US" i="1" dirty="0">
              <a:solidFill>
                <a:srgbClr val="FFC00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394" y="1914947"/>
            <a:ext cx="2954515" cy="120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5644897" y="1907143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295069" y="2518485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955537" y="2518485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331929" y="3122023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834259" y="3122023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130249" y="3122023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96000" y="3104204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>
            <a:stCxn id="7" idx="4"/>
          </p:cNvCxnSpPr>
          <p:nvPr/>
        </p:nvCxnSpPr>
        <p:spPr>
          <a:xfrm flipH="1">
            <a:off x="5957533" y="2377405"/>
            <a:ext cx="1" cy="3344126"/>
          </a:xfrm>
          <a:prstGeom prst="line">
            <a:avLst/>
          </a:prstGeom>
          <a:ln w="28575">
            <a:solidFill>
              <a:srgbClr val="FF0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582993" y="3814337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652834" y="3814337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839201" y="3814337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232906" y="3025826"/>
            <a:ext cx="2584708" cy="149696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8" idx="3"/>
          </p:cNvCxnSpPr>
          <p:nvPr/>
        </p:nvCxnSpPr>
        <p:spPr>
          <a:xfrm flipH="1">
            <a:off x="4114801" y="2919879"/>
            <a:ext cx="271837" cy="20214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839201" y="3814337"/>
            <a:ext cx="625273" cy="4702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39201" y="3814337"/>
            <a:ext cx="625273" cy="4702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47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 special class of </a:t>
            </a:r>
            <a:r>
              <a:rPr lang="en-NZ" dirty="0" err="1" smtClean="0"/>
              <a:t>bt</a:t>
            </a:r>
            <a:r>
              <a:rPr lang="en-NZ" cap="small" dirty="0" err="1" smtClean="0"/>
              <a:t>s</a:t>
            </a:r>
            <a:r>
              <a:rPr lang="en-NZ" dirty="0" smtClean="0"/>
              <a:t>: </a:t>
            </a:r>
            <a:r>
              <a:rPr lang="en-NZ" i="1" dirty="0" smtClean="0">
                <a:solidFill>
                  <a:srgbClr val="FFC000"/>
                </a:solidFill>
              </a:rPr>
              <a:t>Binary search trees</a:t>
            </a:r>
            <a:endParaRPr lang="en-US" i="1" dirty="0">
              <a:solidFill>
                <a:srgbClr val="FFC00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394" y="1914947"/>
            <a:ext cx="2954515" cy="120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5644897" y="1907143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295069" y="2518485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955537" y="2518485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331929" y="3122023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834259" y="3122023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130249" y="3122023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96000" y="3104204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>
            <a:stCxn id="7" idx="4"/>
          </p:cNvCxnSpPr>
          <p:nvPr/>
        </p:nvCxnSpPr>
        <p:spPr>
          <a:xfrm flipH="1">
            <a:off x="5957533" y="2377405"/>
            <a:ext cx="1" cy="3344126"/>
          </a:xfrm>
          <a:prstGeom prst="line">
            <a:avLst/>
          </a:prstGeom>
          <a:ln w="28575">
            <a:solidFill>
              <a:srgbClr val="FF0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582993" y="3814337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652834" y="3814337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839201" y="3814337"/>
            <a:ext cx="667485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268173" y="3814337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7261678" y="3801272"/>
            <a:ext cx="625273" cy="4702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61678" y="3801272"/>
            <a:ext cx="625273" cy="4702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916348" y="3065852"/>
            <a:ext cx="2584708" cy="149696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562247" y="2865435"/>
            <a:ext cx="272012" cy="25658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83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 special class of </a:t>
            </a:r>
            <a:r>
              <a:rPr lang="en-NZ" dirty="0" err="1" smtClean="0"/>
              <a:t>bt</a:t>
            </a:r>
            <a:r>
              <a:rPr lang="en-NZ" cap="small" dirty="0" err="1" smtClean="0"/>
              <a:t>s</a:t>
            </a:r>
            <a:r>
              <a:rPr lang="en-NZ" dirty="0" smtClean="0"/>
              <a:t>: </a:t>
            </a:r>
            <a:r>
              <a:rPr lang="en-NZ" i="1" dirty="0" smtClean="0">
                <a:solidFill>
                  <a:srgbClr val="FFC000"/>
                </a:solidFill>
              </a:rPr>
              <a:t>Binary search trees</a:t>
            </a:r>
            <a:endParaRPr lang="en-US" i="1" dirty="0">
              <a:solidFill>
                <a:srgbClr val="FFC00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394" y="1914947"/>
            <a:ext cx="2954515" cy="120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5644897" y="1907143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295069" y="2518485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955537" y="2518485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331929" y="3122023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834259" y="3122023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130249" y="3122023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96000" y="3104204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>
            <a:stCxn id="7" idx="4"/>
          </p:cNvCxnSpPr>
          <p:nvPr/>
        </p:nvCxnSpPr>
        <p:spPr>
          <a:xfrm flipH="1">
            <a:off x="5957533" y="2377405"/>
            <a:ext cx="1" cy="3344126"/>
          </a:xfrm>
          <a:prstGeom prst="line">
            <a:avLst/>
          </a:prstGeom>
          <a:ln w="28575">
            <a:solidFill>
              <a:srgbClr val="FF0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582993" y="3814337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652834" y="3814337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839201" y="3814337"/>
            <a:ext cx="667485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268173" y="3814337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031041" y="4423937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8525556" y="4215731"/>
            <a:ext cx="179658" cy="277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834259" y="3727704"/>
            <a:ext cx="1711263" cy="149696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433202" y="3488080"/>
            <a:ext cx="272012" cy="25658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94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 special class of </a:t>
            </a:r>
            <a:r>
              <a:rPr lang="en-NZ" dirty="0" err="1" smtClean="0"/>
              <a:t>bt</a:t>
            </a:r>
            <a:r>
              <a:rPr lang="en-NZ" cap="small" dirty="0" err="1" smtClean="0"/>
              <a:t>s</a:t>
            </a:r>
            <a:r>
              <a:rPr lang="en-NZ" dirty="0" smtClean="0"/>
              <a:t>: </a:t>
            </a:r>
            <a:r>
              <a:rPr lang="en-NZ" i="1" dirty="0" smtClean="0">
                <a:solidFill>
                  <a:srgbClr val="FFC000"/>
                </a:solidFill>
              </a:rPr>
              <a:t>Binary search trees</a:t>
            </a:r>
            <a:endParaRPr lang="en-US" i="1" dirty="0">
              <a:solidFill>
                <a:srgbClr val="FFC00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394" y="1914947"/>
            <a:ext cx="2954515" cy="120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5644897" y="1907143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295069" y="2518485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955537" y="2518485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331929" y="3122023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834259" y="3122023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130249" y="3122023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96000" y="3104204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>
            <a:stCxn id="7" idx="4"/>
          </p:cNvCxnSpPr>
          <p:nvPr/>
        </p:nvCxnSpPr>
        <p:spPr>
          <a:xfrm flipH="1">
            <a:off x="5957533" y="2377405"/>
            <a:ext cx="1" cy="3344126"/>
          </a:xfrm>
          <a:prstGeom prst="line">
            <a:avLst/>
          </a:prstGeom>
          <a:ln w="28575">
            <a:solidFill>
              <a:srgbClr val="FF0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582993" y="3814337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652834" y="3814337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839201" y="3814337"/>
            <a:ext cx="667485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268173" y="3814337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031041" y="4423937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8525556" y="4215731"/>
            <a:ext cx="179658" cy="277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331928" y="4417875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801993" y="4162955"/>
            <a:ext cx="179658" cy="277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 rot="19621712">
            <a:off x="2834420" y="3866053"/>
            <a:ext cx="2184468" cy="106194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0" idx="5"/>
          </p:cNvCxnSpPr>
          <p:nvPr/>
        </p:nvCxnSpPr>
        <p:spPr>
          <a:xfrm>
            <a:off x="3865633" y="3523417"/>
            <a:ext cx="116018" cy="24508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61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 special class of </a:t>
            </a:r>
            <a:r>
              <a:rPr lang="en-NZ" dirty="0" err="1" smtClean="0"/>
              <a:t>bt</a:t>
            </a:r>
            <a:r>
              <a:rPr lang="en-NZ" cap="small" dirty="0" err="1" smtClean="0"/>
              <a:t>s</a:t>
            </a:r>
            <a:r>
              <a:rPr lang="en-NZ" dirty="0" smtClean="0"/>
              <a:t>: </a:t>
            </a:r>
            <a:r>
              <a:rPr lang="en-NZ" i="1" dirty="0" smtClean="0">
                <a:solidFill>
                  <a:srgbClr val="FFC000"/>
                </a:solidFill>
              </a:rPr>
              <a:t>Binary search trees</a:t>
            </a:r>
            <a:endParaRPr lang="en-US" i="1" dirty="0">
              <a:solidFill>
                <a:srgbClr val="FFC00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394" y="1914947"/>
            <a:ext cx="2954515" cy="120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5644897" y="1907143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295069" y="2518485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955537" y="2518485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331929" y="3122023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834259" y="3122023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130249" y="3122023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96000" y="3104204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>
            <a:stCxn id="7" idx="4"/>
          </p:cNvCxnSpPr>
          <p:nvPr/>
        </p:nvCxnSpPr>
        <p:spPr>
          <a:xfrm flipH="1">
            <a:off x="5957533" y="2377405"/>
            <a:ext cx="1" cy="3344126"/>
          </a:xfrm>
          <a:prstGeom prst="line">
            <a:avLst/>
          </a:prstGeom>
          <a:ln w="28575">
            <a:solidFill>
              <a:srgbClr val="FF0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582993" y="3814337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652834" y="3814337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839201" y="3814337"/>
            <a:ext cx="667485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268173" y="3814337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031041" y="4423937"/>
            <a:ext cx="625273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8525556" y="4215731"/>
            <a:ext cx="179658" cy="277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331928" y="4417875"/>
            <a:ext cx="848186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4.05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801993" y="4162955"/>
            <a:ext cx="179658" cy="277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1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1_UCL Kazakhstan">
  <a:themeElements>
    <a:clrScheme name="UCL Kazakhsta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L Kazakhsta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UCL Kazakhsta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Kazakhsta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Kazakhsta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Kazakhsta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Kazakhsta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Kazakhsta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10452</TotalTime>
  <Words>802</Words>
  <Application>Microsoft Office PowerPoint</Application>
  <PresentationFormat>Widescreen</PresentationFormat>
  <Paragraphs>376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PMingLiU</vt:lpstr>
      <vt:lpstr>Arial</vt:lpstr>
      <vt:lpstr>Calibri</vt:lpstr>
      <vt:lpstr>Cambria Math</vt:lpstr>
      <vt:lpstr>Courier New</vt:lpstr>
      <vt:lpstr>Gill Sans MT</vt:lpstr>
      <vt:lpstr>Helvetica</vt:lpstr>
      <vt:lpstr>Tahoma</vt:lpstr>
      <vt:lpstr>Times New Roman</vt:lpstr>
      <vt:lpstr>Wingdings</vt:lpstr>
      <vt:lpstr>Wingdings 2</vt:lpstr>
      <vt:lpstr>Dividend</vt:lpstr>
      <vt:lpstr>1_UCL Kazakhstan</vt:lpstr>
      <vt:lpstr>Introduction to algorithms binary search trees</vt:lpstr>
      <vt:lpstr>Coursework project!!</vt:lpstr>
      <vt:lpstr>Binary trees &amp; unsorted lists</vt:lpstr>
      <vt:lpstr>A special class of bts: Binary search trees</vt:lpstr>
      <vt:lpstr>A special class of bts: Binary search trees</vt:lpstr>
      <vt:lpstr>A special class of bts: Binary search trees</vt:lpstr>
      <vt:lpstr>A special class of bts: Binary search trees</vt:lpstr>
      <vt:lpstr>A special class of bts: Binary search trees</vt:lpstr>
      <vt:lpstr>A special class of bts: Binary search trees</vt:lpstr>
      <vt:lpstr>Finding min/max in: Binary search trees</vt:lpstr>
      <vt:lpstr>Finding min/max in: Binary search trees</vt:lpstr>
      <vt:lpstr>BST traversal</vt:lpstr>
      <vt:lpstr>BST traversal schemes</vt:lpstr>
      <vt:lpstr>Traversing a BST: breadth first</vt:lpstr>
      <vt:lpstr>Traversing a bst: depth first(3 schemes) </vt:lpstr>
      <vt:lpstr>Preorder traversal: NODE-left-right (Nlr)</vt:lpstr>
      <vt:lpstr>Nlr example</vt:lpstr>
      <vt:lpstr>Nlr example</vt:lpstr>
      <vt:lpstr>Inorder traversal: left-node-right (LNR)</vt:lpstr>
      <vt:lpstr>lnr example</vt:lpstr>
      <vt:lpstr>Postorder traversal: left-right-node (LRN)</vt:lpstr>
      <vt:lpstr>lrN example – (EXERCISE!)</vt:lpstr>
      <vt:lpstr>Examples on a bst</vt:lpstr>
      <vt:lpstr>building a BST from a sorted list</vt:lpstr>
      <vt:lpstr>UNSORTED LIST TO BST?!?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Heather Callaghan</dc:creator>
  <cp:lastModifiedBy>Aidin JALILZADEH</cp:lastModifiedBy>
  <cp:revision>274</cp:revision>
  <cp:lastPrinted>2020-03-13T05:36:27Z</cp:lastPrinted>
  <dcterms:created xsi:type="dcterms:W3CDTF">2020-03-10T06:29:02Z</dcterms:created>
  <dcterms:modified xsi:type="dcterms:W3CDTF">2021-11-18T06:39:43Z</dcterms:modified>
</cp:coreProperties>
</file>