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handoutMasterIdLst>
    <p:handoutMasterId r:id="rId26"/>
  </p:handoutMasterIdLst>
  <p:sldIdLst>
    <p:sldId id="256" r:id="rId3"/>
    <p:sldId id="265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67" r:id="rId12"/>
    <p:sldId id="268" r:id="rId13"/>
    <p:sldId id="269" r:id="rId14"/>
    <p:sldId id="270" r:id="rId15"/>
    <p:sldId id="271" r:id="rId16"/>
    <p:sldId id="272" r:id="rId17"/>
    <p:sldId id="283" r:id="rId18"/>
    <p:sldId id="279" r:id="rId19"/>
    <p:sldId id="280" r:id="rId20"/>
    <p:sldId id="281" r:id="rId21"/>
    <p:sldId id="284" r:id="rId22"/>
    <p:sldId id="282" r:id="rId23"/>
    <p:sldId id="285" r:id="rId24"/>
    <p:sldId id="286" r:id="rId2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FF0066"/>
    <a:srgbClr val="666699"/>
    <a:srgbClr val="000000"/>
    <a:srgbClr val="FF6699"/>
    <a:srgbClr val="D4DFF4"/>
    <a:srgbClr val="ADC1E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PA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1F9E6-7736-4C24-B166-48BCB8E56233}" type="datetime5">
              <a:rPr lang="en-GB"/>
              <a:pPr>
                <a:defRPr/>
              </a:pPr>
              <a:t>22-Nov-21</a:t>
            </a:fld>
            <a:endParaRPr lang="en-GB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5787" y="6524774"/>
            <a:ext cx="2015827" cy="33322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M. Dhyani</a:t>
            </a:r>
          </a:p>
        </p:txBody>
      </p:sp>
    </p:spTree>
    <p:extLst>
      <p:ext uri="{BB962C8B-B14F-4D97-AF65-F5344CB8AC3E}">
        <p14:creationId xmlns:p14="http://schemas.microsoft.com/office/powerpoint/2010/main" val="428920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839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8A273-C458-49F5-A889-40022F24036D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A Shaikh</a:t>
            </a:r>
          </a:p>
        </p:txBody>
      </p:sp>
    </p:spTree>
    <p:extLst>
      <p:ext uri="{BB962C8B-B14F-4D97-AF65-F5344CB8AC3E}">
        <p14:creationId xmlns:p14="http://schemas.microsoft.com/office/powerpoint/2010/main" val="94663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2D304-B407-4679-9C8C-30C16D7C12EC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731680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78C1-2863-4F21-8F11-A8D62ECB25BF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8146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D0E60-1E96-48DC-99DD-0625D7F9D0C0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63815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7C1A-7555-4ACA-B899-A799132E74C1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528668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6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60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26683-DFA5-4F43-A313-28793EFDF752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7047844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94F6D-F7CD-4918-ADD2-45FF9E085E20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3209456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46BF-E896-47AB-A277-48E611BC3F5A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2330585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EBBF5-24B9-442D-ABBB-76A30443C51C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4201116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624417" y="6473826"/>
            <a:ext cx="28448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C6AE0-2F2D-4356-B12F-6E5ACA3DE392}" type="datetime5">
              <a:rPr lang="en-GB"/>
              <a:pPr>
                <a:defRPr/>
              </a:pPr>
              <a:t>22-Nov-21</a:t>
            </a:fld>
            <a:endParaRPr lang="en-GB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189"/>
            <a:ext cx="38608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P. Gajjar</a:t>
            </a:r>
          </a:p>
        </p:txBody>
      </p:sp>
    </p:spTree>
    <p:extLst>
      <p:ext uri="{BB962C8B-B14F-4D97-AF65-F5344CB8AC3E}">
        <p14:creationId xmlns:p14="http://schemas.microsoft.com/office/powerpoint/2010/main" val="1216166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531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34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12"/>
          <p:cNvSpPr>
            <a:spLocks noChangeShapeType="1"/>
          </p:cNvSpPr>
          <p:nvPr/>
        </p:nvSpPr>
        <p:spPr bwMode="auto">
          <a:xfrm>
            <a:off x="-46566" y="6597650"/>
            <a:ext cx="12238567" cy="0"/>
          </a:xfrm>
          <a:prstGeom prst="line">
            <a:avLst/>
          </a:prstGeom>
          <a:noFill/>
          <a:ln w="19050">
            <a:solidFill>
              <a:srgbClr val="CFAFE7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GB" sz="1800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1518901" y="6565901"/>
            <a:ext cx="6731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DD217F6-6C63-46F9-AD02-6A4762391631}" type="slidenum">
              <a:rPr lang="en-GB" sz="1200" b="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GB" sz="1200" b="0" dirty="0"/>
          </a:p>
        </p:txBody>
      </p:sp>
      <p:pic>
        <p:nvPicPr>
          <p:cNvPr id="7" name="Picture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DD02D85-DED2-40EA-BDB8-62543432782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5" y="116632"/>
            <a:ext cx="2973625" cy="73478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3323306" y="332657"/>
            <a:ext cx="8832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pPr>
            <a:r>
              <a:rPr lang="en-US" sz="1800" dirty="0">
                <a:latin typeface="Helvetica"/>
                <a:ea typeface="Helvetica"/>
                <a:cs typeface="Helvetica"/>
                <a:sym typeface="Helvetica"/>
              </a:rPr>
              <a:t>Introduction to Algorithms  </a:t>
            </a:r>
            <a:r>
              <a:rPr lang="en-GB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CELEN0</a:t>
            </a:r>
            <a:r>
              <a:rPr lang="en-US" sz="1800" b="1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86</a:t>
            </a:r>
            <a:endParaRPr lang="en-US" sz="1800" dirty="0">
              <a:solidFill>
                <a:srgbClr val="002452"/>
              </a:solidFill>
            </a:endParaRPr>
          </a:p>
          <a:p>
            <a:pPr lvl="0" algn="l">
              <a:defRPr sz="1800"/>
            </a:pPr>
            <a:endParaRPr lang="en-US" sz="1800" dirty="0"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42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r>
              <a:rPr lang="en-NZ" i="1" dirty="0" smtClean="0"/>
              <a:t>graphs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28799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9 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Thursday, 25 </a:t>
            </a:r>
            <a:r>
              <a:rPr lang="en-NZ" sz="2400" dirty="0" smtClean="0">
                <a:solidFill>
                  <a:srgbClr val="FF0000"/>
                </a:solidFill>
              </a:rPr>
              <a:t>November </a:t>
            </a:r>
            <a:r>
              <a:rPr lang="en-NZ" sz="2400" dirty="0" smtClean="0">
                <a:solidFill>
                  <a:srgbClr val="FF0000"/>
                </a:solidFill>
              </a:rPr>
              <a:t>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Complete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011" y="1854922"/>
            <a:ext cx="11366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 </a:t>
            </a:r>
            <a:r>
              <a:rPr lang="en-NZ" sz="2400" i="1" dirty="0" smtClean="0">
                <a:solidFill>
                  <a:srgbClr val="FFC000"/>
                </a:solidFill>
              </a:rPr>
              <a:t>complete graph </a:t>
            </a:r>
            <a:r>
              <a:rPr lang="en-NZ" sz="2400" dirty="0" smtClean="0"/>
              <a:t>is a graph in which </a:t>
            </a:r>
            <a:r>
              <a:rPr lang="en-NZ" sz="2400" dirty="0" smtClean="0">
                <a:solidFill>
                  <a:srgbClr val="00B0F0"/>
                </a:solidFill>
              </a:rPr>
              <a:t>each </a:t>
            </a:r>
            <a:r>
              <a:rPr lang="en-NZ" sz="2400" dirty="0" smtClean="0">
                <a:solidFill>
                  <a:srgbClr val="00B0F0"/>
                </a:solidFill>
              </a:rPr>
              <a:t>pair of vertices </a:t>
            </a:r>
            <a:r>
              <a:rPr lang="en-NZ" sz="2400" dirty="0" smtClean="0"/>
              <a:t>are connected by a </a:t>
            </a:r>
            <a:r>
              <a:rPr lang="en-NZ" sz="2400" dirty="0" smtClean="0">
                <a:solidFill>
                  <a:srgbClr val="FF0000"/>
                </a:solidFill>
              </a:rPr>
              <a:t>unique </a:t>
            </a:r>
            <a:r>
              <a:rPr lang="en-NZ" sz="2400" dirty="0" smtClean="0">
                <a:solidFill>
                  <a:srgbClr val="FF0000"/>
                </a:solidFill>
              </a:rPr>
              <a:t>edge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2351314" y="322652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61360" y="324829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23510" y="32352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451663" y="3287685"/>
            <a:ext cx="826914" cy="2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61709" y="3309455"/>
            <a:ext cx="820584" cy="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80560" y="31526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281645" y="421494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91691" y="423671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53841" y="422365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1994" y="4276108"/>
            <a:ext cx="826914" cy="2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92040" y="4297878"/>
            <a:ext cx="820584" cy="4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338251" y="3840383"/>
            <a:ext cx="1808964" cy="457834"/>
          </a:xfrm>
          <a:custGeom>
            <a:avLst/>
            <a:gdLst>
              <a:gd name="connsiteX0" fmla="*/ 0 w 1808964"/>
              <a:gd name="connsiteY0" fmla="*/ 431171 h 457834"/>
              <a:gd name="connsiteX1" fmla="*/ 1149532 w 1808964"/>
              <a:gd name="connsiteY1" fmla="*/ 97 h 457834"/>
              <a:gd name="connsiteX2" fmla="*/ 1763486 w 1808964"/>
              <a:gd name="connsiteY2" fmla="*/ 391983 h 457834"/>
              <a:gd name="connsiteX3" fmla="*/ 1763486 w 1808964"/>
              <a:gd name="connsiteY3" fmla="*/ 457297 h 457834"/>
              <a:gd name="connsiteX4" fmla="*/ 1763486 w 1808964"/>
              <a:gd name="connsiteY4" fmla="*/ 457297 h 457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8964" h="457834">
                <a:moveTo>
                  <a:pt x="0" y="431171"/>
                </a:moveTo>
                <a:cubicBezTo>
                  <a:pt x="427809" y="218899"/>
                  <a:pt x="855618" y="6628"/>
                  <a:pt x="1149532" y="97"/>
                </a:cubicBezTo>
                <a:cubicBezTo>
                  <a:pt x="1443446" y="-6434"/>
                  <a:pt x="1661160" y="315783"/>
                  <a:pt x="1763486" y="391983"/>
                </a:cubicBezTo>
                <a:cubicBezTo>
                  <a:pt x="1865812" y="468183"/>
                  <a:pt x="1763486" y="457297"/>
                  <a:pt x="1763486" y="457297"/>
                </a:cubicBezTo>
                <a:lnTo>
                  <a:pt x="1763486" y="45729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63141" y="40235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158452" y="364453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637426" y="420188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66420" y="423671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714517" y="3744884"/>
            <a:ext cx="492032" cy="50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4"/>
            <a:endCxn id="23" idx="1"/>
          </p:cNvCxnSpPr>
          <p:nvPr/>
        </p:nvCxnSpPr>
        <p:spPr>
          <a:xfrm>
            <a:off x="7217235" y="3762101"/>
            <a:ext cx="437408" cy="45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6"/>
            <a:endCxn id="23" idx="3"/>
          </p:cNvCxnSpPr>
          <p:nvPr/>
        </p:nvCxnSpPr>
        <p:spPr>
          <a:xfrm>
            <a:off x="6783986" y="4295502"/>
            <a:ext cx="870657" cy="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46579" y="392776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181495" y="502919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164076" y="563880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975460" y="579120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127860" y="492469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281844" y="4944293"/>
            <a:ext cx="1846016" cy="14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2"/>
            <a:endCxn id="34" idx="0"/>
          </p:cNvCxnSpPr>
          <p:nvPr/>
        </p:nvCxnSpPr>
        <p:spPr>
          <a:xfrm flipH="1">
            <a:off x="4034243" y="4983482"/>
            <a:ext cx="93617" cy="80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264425" y="5752211"/>
            <a:ext cx="1769818" cy="5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222859" y="5068385"/>
            <a:ext cx="17419" cy="6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28456" y="521227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</a:rPr>
              <a:t>NO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461767" y="503790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444348" y="56475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255732" y="57999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421195" y="48158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6" idx="0"/>
            <a:endCxn id="49" idx="3"/>
          </p:cNvCxnSpPr>
          <p:nvPr/>
        </p:nvCxnSpPr>
        <p:spPr>
          <a:xfrm flipV="1">
            <a:off x="6520550" y="4916187"/>
            <a:ext cx="1917862" cy="121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343018" y="4939937"/>
            <a:ext cx="105391" cy="851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544697" y="5760918"/>
            <a:ext cx="1769818" cy="5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6503131" y="5077092"/>
            <a:ext cx="17419" cy="6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9" idx="4"/>
            <a:endCxn id="47" idx="6"/>
          </p:cNvCxnSpPr>
          <p:nvPr/>
        </p:nvCxnSpPr>
        <p:spPr>
          <a:xfrm flipH="1">
            <a:off x="6561914" y="4933404"/>
            <a:ext cx="1918064" cy="772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55"/>
          <p:cNvSpPr/>
          <p:nvPr/>
        </p:nvSpPr>
        <p:spPr>
          <a:xfrm>
            <a:off x="6215761" y="5107577"/>
            <a:ext cx="2105279" cy="1048653"/>
          </a:xfrm>
          <a:custGeom>
            <a:avLst/>
            <a:gdLst>
              <a:gd name="connsiteX0" fmla="*/ 289542 w 2105279"/>
              <a:gd name="connsiteY0" fmla="*/ 0 h 1048653"/>
              <a:gd name="connsiteX1" fmla="*/ 145850 w 2105279"/>
              <a:gd name="connsiteY1" fmla="*/ 1018903 h 1048653"/>
              <a:gd name="connsiteX2" fmla="*/ 2092216 w 2105279"/>
              <a:gd name="connsiteY2" fmla="*/ 796834 h 1048653"/>
              <a:gd name="connsiteX3" fmla="*/ 2092216 w 2105279"/>
              <a:gd name="connsiteY3" fmla="*/ 796834 h 1048653"/>
              <a:gd name="connsiteX4" fmla="*/ 2092216 w 2105279"/>
              <a:gd name="connsiteY4" fmla="*/ 796834 h 1048653"/>
              <a:gd name="connsiteX5" fmla="*/ 2105279 w 2105279"/>
              <a:gd name="connsiteY5" fmla="*/ 770709 h 1048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279" h="1048653">
                <a:moveTo>
                  <a:pt x="289542" y="0"/>
                </a:moveTo>
                <a:cubicBezTo>
                  <a:pt x="67473" y="443048"/>
                  <a:pt x="-154596" y="886097"/>
                  <a:pt x="145850" y="1018903"/>
                </a:cubicBezTo>
                <a:cubicBezTo>
                  <a:pt x="446296" y="1151709"/>
                  <a:pt x="2092216" y="796834"/>
                  <a:pt x="2092216" y="796834"/>
                </a:cubicBezTo>
                <a:lnTo>
                  <a:pt x="2092216" y="796834"/>
                </a:lnTo>
                <a:lnTo>
                  <a:pt x="2092216" y="796834"/>
                </a:lnTo>
                <a:lnTo>
                  <a:pt x="2105279" y="7707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569243" y="52166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13" grpId="0"/>
      <p:bldP spid="14" grpId="0" animBg="1"/>
      <p:bldP spid="15" grpId="0" animBg="1"/>
      <p:bldP spid="16" grpId="0" animBg="1"/>
      <p:bldP spid="20" grpId="0" animBg="1"/>
      <p:bldP spid="21" grpId="0"/>
      <p:bldP spid="22" grpId="0" animBg="1"/>
      <p:bldP spid="23" grpId="0" animBg="1"/>
      <p:bldP spid="24" grpId="0" animBg="1"/>
      <p:bldP spid="31" grpId="0"/>
      <p:bldP spid="32" grpId="0" animBg="1"/>
      <p:bldP spid="33" grpId="0" animBg="1"/>
      <p:bldP spid="34" grpId="0" animBg="1"/>
      <p:bldP spid="35" grpId="0" animBg="1"/>
      <p:bldP spid="45" grpId="0"/>
      <p:bldP spid="46" grpId="0" animBg="1"/>
      <p:bldP spid="47" grpId="0" animBg="1"/>
      <p:bldP spid="48" grpId="0" animBg="1"/>
      <p:bldP spid="49" grpId="0" animBg="1"/>
      <p:bldP spid="56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complete graph </a:t>
            </a:r>
            <a:r>
              <a:rPr lang="en-NZ" i="1" dirty="0" smtClean="0">
                <a:solidFill>
                  <a:srgbClr val="FFC000"/>
                </a:solidFill>
              </a:rPr>
              <a:t>– number of edges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319" y="1945167"/>
            <a:ext cx="10911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How many </a:t>
            </a:r>
            <a:r>
              <a:rPr lang="en-NZ" sz="3200" dirty="0" smtClean="0">
                <a:solidFill>
                  <a:srgbClr val="00B050"/>
                </a:solidFill>
              </a:rPr>
              <a:t>edges</a:t>
            </a:r>
            <a:r>
              <a:rPr lang="en-NZ" sz="3200" dirty="0" smtClean="0"/>
              <a:t> are there in a </a:t>
            </a:r>
            <a:r>
              <a:rPr lang="en-NZ" sz="3200" i="1" dirty="0" smtClean="0">
                <a:solidFill>
                  <a:srgbClr val="00B0F0"/>
                </a:solidFill>
              </a:rPr>
              <a:t>complete graph </a:t>
            </a:r>
            <a:r>
              <a:rPr lang="en-NZ" sz="3200" dirty="0" smtClean="0"/>
              <a:t>with </a:t>
            </a:r>
            <a:r>
              <a:rPr lang="en-NZ" sz="3200" b="1" i="1" dirty="0" smtClean="0">
                <a:solidFill>
                  <a:srgbClr val="FF0000"/>
                </a:solidFill>
              </a:rPr>
              <a:t>n</a:t>
            </a:r>
            <a:r>
              <a:rPr lang="en-NZ" sz="3200" dirty="0" smtClean="0"/>
              <a:t> vertices??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81192" y="3004457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573389" y="300259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52363" y="355994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81357" y="359477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129454" y="3102943"/>
            <a:ext cx="492032" cy="509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  <a:endCxn id="10" idx="1"/>
          </p:cNvCxnSpPr>
          <p:nvPr/>
        </p:nvCxnSpPr>
        <p:spPr>
          <a:xfrm>
            <a:off x="2632172" y="3120160"/>
            <a:ext cx="437408" cy="45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6"/>
            <a:endCxn id="10" idx="3"/>
          </p:cNvCxnSpPr>
          <p:nvPr/>
        </p:nvCxnSpPr>
        <p:spPr>
          <a:xfrm>
            <a:off x="2198923" y="3653561"/>
            <a:ext cx="870657" cy="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30983" y="3004457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n=4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10270" y="29893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2851" y="359893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704235" y="375133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856635" y="288483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010619" y="2904425"/>
            <a:ext cx="1846016" cy="14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8" idx="0"/>
          </p:cNvCxnSpPr>
          <p:nvPr/>
        </p:nvCxnSpPr>
        <p:spPr>
          <a:xfrm flipH="1">
            <a:off x="8763018" y="2943614"/>
            <a:ext cx="93617" cy="807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993200" y="3712343"/>
            <a:ext cx="1769818" cy="5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9" idx="2"/>
            <a:endCxn id="17" idx="6"/>
          </p:cNvCxnSpPr>
          <p:nvPr/>
        </p:nvCxnSpPr>
        <p:spPr>
          <a:xfrm flipH="1">
            <a:off x="7010417" y="2943614"/>
            <a:ext cx="1846218" cy="71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4"/>
            <a:endCxn id="18" idx="1"/>
          </p:cNvCxnSpPr>
          <p:nvPr/>
        </p:nvCxnSpPr>
        <p:spPr>
          <a:xfrm>
            <a:off x="6969053" y="3106895"/>
            <a:ext cx="1752399" cy="661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975781" y="3098587"/>
            <a:ext cx="17419" cy="6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13515" y="2794451"/>
            <a:ext cx="609462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6000" b="1" dirty="0" smtClean="0">
                <a:solidFill>
                  <a:srgbClr val="00B050"/>
                </a:solidFill>
              </a:rPr>
              <a:t>3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51762" y="2796743"/>
            <a:ext cx="609462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6000" b="1" dirty="0">
                <a:solidFill>
                  <a:srgbClr val="00B050"/>
                </a:solidFill>
              </a:rPr>
              <a:t>6</a:t>
            </a:r>
            <a:endParaRPr lang="en-US" sz="6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690955" y="4210421"/>
                <a:ext cx="5747657" cy="11335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NZ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NZ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NZ" sz="36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NZ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55" y="4210421"/>
                <a:ext cx="5747657" cy="1133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246724" y="5549376"/>
            <a:ext cx="9786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Choosing </a:t>
            </a:r>
            <a:r>
              <a:rPr lang="en-NZ" sz="6000" i="1" u="sng" dirty="0" smtClean="0">
                <a:solidFill>
                  <a:srgbClr val="00B050"/>
                </a:solidFill>
              </a:rPr>
              <a:t>pairs</a:t>
            </a:r>
            <a:r>
              <a:rPr lang="en-NZ" sz="6000" dirty="0" smtClean="0"/>
              <a:t> from </a:t>
            </a:r>
            <a:r>
              <a:rPr lang="en-NZ" sz="6000" b="1" dirty="0" smtClean="0">
                <a:solidFill>
                  <a:srgbClr val="FF0000"/>
                </a:solidFill>
              </a:rPr>
              <a:t>n</a:t>
            </a:r>
            <a:r>
              <a:rPr lang="en-NZ" sz="6000" dirty="0" smtClean="0"/>
              <a:t> vertices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7647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 animBg="1"/>
      <p:bldP spid="10" grpId="0" animBg="1"/>
      <p:bldP spid="11" grpId="0" animBg="1"/>
      <p:bldP spid="15" grpId="0"/>
      <p:bldP spid="16" grpId="0" animBg="1"/>
      <p:bldP spid="17" grpId="0" animBg="1"/>
      <p:bldP spid="18" grpId="0" animBg="1"/>
      <p:bldP spid="19" grpId="0" animBg="1"/>
      <p:bldP spid="7" grpId="0" animBg="1"/>
      <p:bldP spid="26" grpId="0" animBg="1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complete graph - </a:t>
            </a:r>
            <a:r>
              <a:rPr lang="en-NZ" i="1" dirty="0" smtClean="0">
                <a:solidFill>
                  <a:srgbClr val="FFC000"/>
                </a:solidFill>
              </a:rPr>
              <a:t>degree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59" y="1998617"/>
            <a:ext cx="58953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200" i="1" dirty="0" smtClean="0"/>
              <a:t>What is the </a:t>
            </a:r>
          </a:p>
          <a:p>
            <a:r>
              <a:rPr lang="en-NZ" sz="7200" i="1" u="sng" dirty="0" smtClean="0">
                <a:solidFill>
                  <a:srgbClr val="00B0F0"/>
                </a:solidFill>
              </a:rPr>
              <a:t>degree</a:t>
            </a:r>
            <a:r>
              <a:rPr lang="en-NZ" sz="7200" i="1" dirty="0" smtClean="0"/>
              <a:t> of each </a:t>
            </a:r>
          </a:p>
          <a:p>
            <a:r>
              <a:rPr lang="en-NZ" sz="7200" i="1" dirty="0" smtClean="0">
                <a:solidFill>
                  <a:srgbClr val="FF0000"/>
                </a:solidFill>
              </a:rPr>
              <a:t>vertex</a:t>
            </a:r>
            <a:r>
              <a:rPr lang="en-NZ" sz="7200" i="1" dirty="0" smtClean="0"/>
              <a:t> in a </a:t>
            </a:r>
          </a:p>
          <a:p>
            <a:r>
              <a:rPr lang="en-NZ" sz="7200" i="1" dirty="0" smtClean="0">
                <a:solidFill>
                  <a:srgbClr val="00B050"/>
                </a:solidFill>
              </a:rPr>
              <a:t>complete graph</a:t>
            </a:r>
            <a:r>
              <a:rPr lang="en-NZ" sz="7200" i="1" dirty="0" smtClean="0"/>
              <a:t>?</a:t>
            </a:r>
            <a:endParaRPr lang="en-US" sz="7200" i="1" dirty="0"/>
          </a:p>
        </p:txBody>
      </p:sp>
      <p:sp>
        <p:nvSpPr>
          <p:cNvPr id="31" name="Oval 30"/>
          <p:cNvSpPr/>
          <p:nvPr/>
        </p:nvSpPr>
        <p:spPr>
          <a:xfrm>
            <a:off x="8834864" y="367295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9757972" y="477894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296418" y="477905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834864" y="47789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366797" y="478558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911756" y="477894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02472" y="477894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110668" y="477894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8777274" y="3841616"/>
            <a:ext cx="171880" cy="2638715"/>
          </a:xfrm>
          <a:prstGeom prst="rightBrac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20249" y="5247555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NZ" sz="2000" dirty="0" smtClean="0"/>
              <a:t> vertices</a:t>
            </a:r>
            <a:endParaRPr lang="en-US" sz="2000" dirty="0"/>
          </a:p>
        </p:txBody>
      </p:sp>
      <p:cxnSp>
        <p:nvCxnSpPr>
          <p:cNvPr id="40" name="Straight Connector 39"/>
          <p:cNvCxnSpPr>
            <a:stCxn id="31" idx="2"/>
          </p:cNvCxnSpPr>
          <p:nvPr/>
        </p:nvCxnSpPr>
        <p:spPr>
          <a:xfrm flipH="1">
            <a:off x="7620038" y="3731737"/>
            <a:ext cx="1214826" cy="1047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3"/>
            <a:endCxn id="36" idx="7"/>
          </p:cNvCxnSpPr>
          <p:nvPr/>
        </p:nvCxnSpPr>
        <p:spPr>
          <a:xfrm flipH="1">
            <a:off x="8012105" y="3773302"/>
            <a:ext cx="839976" cy="102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4"/>
            <a:endCxn id="35" idx="7"/>
          </p:cNvCxnSpPr>
          <p:nvPr/>
        </p:nvCxnSpPr>
        <p:spPr>
          <a:xfrm flipH="1">
            <a:off x="8467146" y="3790519"/>
            <a:ext cx="426501" cy="101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1" idx="5"/>
            <a:endCxn id="38" idx="0"/>
          </p:cNvCxnSpPr>
          <p:nvPr/>
        </p:nvCxnSpPr>
        <p:spPr>
          <a:xfrm>
            <a:off x="8935213" y="3773302"/>
            <a:ext cx="1234238" cy="100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1" idx="5"/>
            <a:endCxn id="32" idx="5"/>
          </p:cNvCxnSpPr>
          <p:nvPr/>
        </p:nvCxnSpPr>
        <p:spPr>
          <a:xfrm>
            <a:off x="8935213" y="3773302"/>
            <a:ext cx="923108" cy="110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1" idx="5"/>
            <a:endCxn id="33" idx="0"/>
          </p:cNvCxnSpPr>
          <p:nvPr/>
        </p:nvCxnSpPr>
        <p:spPr>
          <a:xfrm>
            <a:off x="8935213" y="3773302"/>
            <a:ext cx="419988" cy="1005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1" idx="4"/>
            <a:endCxn id="34" idx="0"/>
          </p:cNvCxnSpPr>
          <p:nvPr/>
        </p:nvCxnSpPr>
        <p:spPr>
          <a:xfrm>
            <a:off x="8893647" y="3790519"/>
            <a:ext cx="0" cy="98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80867" y="2644675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NZ" sz="3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</a:t>
            </a:r>
            <a:r>
              <a:rPr lang="en-NZ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(A)=n-1</a:t>
            </a:r>
            <a:endParaRPr lang="en-US" sz="3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935213" y="33624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7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Bipartite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253" y="1920236"/>
            <a:ext cx="11981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F0"/>
                </a:solidFill>
              </a:rPr>
              <a:t>Bipartite</a:t>
            </a:r>
            <a:r>
              <a:rPr lang="en-NZ" sz="2400" dirty="0" smtClean="0"/>
              <a:t> graph is a graph whose vertices can be divided into </a:t>
            </a:r>
            <a:r>
              <a:rPr lang="en-NZ" sz="2400" dirty="0" smtClean="0">
                <a:solidFill>
                  <a:srgbClr val="00B0F0"/>
                </a:solidFill>
              </a:rPr>
              <a:t>two disjoint </a:t>
            </a:r>
            <a:r>
              <a:rPr lang="en-NZ" sz="2400" dirty="0" smtClean="0"/>
              <a:t>and </a:t>
            </a:r>
            <a:r>
              <a:rPr lang="en-NZ" sz="2400" dirty="0" smtClean="0">
                <a:solidFill>
                  <a:srgbClr val="00B0F0"/>
                </a:solidFill>
              </a:rPr>
              <a:t>independent sets</a:t>
            </a:r>
            <a:endParaRPr lang="en-US" sz="2400" dirty="0">
              <a:solidFill>
                <a:srgbClr val="00B0F0"/>
              </a:solidFill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722914" y="2586525"/>
            <a:ext cx="3997235" cy="3965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606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Bipartite graphs – examples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525" y="2364376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7333" y="21553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29" y="34181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71" y="360277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7615" y="22006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16137" y="2011680"/>
            <a:ext cx="13063" cy="196042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53051" y="23643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5632" y="335279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81256" y="33615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15941" y="23426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cxnSp>
        <p:nvCxnSpPr>
          <p:cNvPr id="16" name="Straight Connector 15"/>
          <p:cNvCxnSpPr>
            <a:stCxn id="11" idx="3"/>
            <a:endCxn id="14" idx="1"/>
          </p:cNvCxnSpPr>
          <p:nvPr/>
        </p:nvCxnSpPr>
        <p:spPr>
          <a:xfrm flipV="1">
            <a:off x="6791605" y="2527270"/>
            <a:ext cx="1024336" cy="21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3"/>
            <a:endCxn id="13" idx="1"/>
          </p:cNvCxnSpPr>
          <p:nvPr/>
        </p:nvCxnSpPr>
        <p:spPr>
          <a:xfrm>
            <a:off x="6791605" y="2549042"/>
            <a:ext cx="1089651" cy="99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4" idx="1"/>
          </p:cNvCxnSpPr>
          <p:nvPr/>
        </p:nvCxnSpPr>
        <p:spPr>
          <a:xfrm flipV="1">
            <a:off x="6783804" y="2527270"/>
            <a:ext cx="1032137" cy="1010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13" idx="1"/>
          </p:cNvCxnSpPr>
          <p:nvPr/>
        </p:nvCxnSpPr>
        <p:spPr>
          <a:xfrm>
            <a:off x="6783804" y="3537465"/>
            <a:ext cx="1097452" cy="8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7615" y="4637366"/>
            <a:ext cx="11261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There’s </a:t>
            </a:r>
            <a:r>
              <a:rPr lang="en-NZ" sz="3600" dirty="0" smtClean="0">
                <a:solidFill>
                  <a:srgbClr val="FF0000"/>
                </a:solidFill>
              </a:rPr>
              <a:t>NO</a:t>
            </a:r>
            <a:r>
              <a:rPr lang="en-NZ" sz="3600" dirty="0" smtClean="0"/>
              <a:t> connection from </a:t>
            </a:r>
            <a:r>
              <a:rPr lang="en-NZ" sz="3600" b="1" dirty="0" smtClean="0">
                <a:solidFill>
                  <a:srgbClr val="00B050"/>
                </a:solidFill>
              </a:rPr>
              <a:t>A</a:t>
            </a:r>
            <a:r>
              <a:rPr lang="en-NZ" sz="3600" dirty="0" smtClean="0"/>
              <a:t> to </a:t>
            </a:r>
            <a:r>
              <a:rPr lang="en-NZ" sz="3600" b="1" dirty="0" smtClean="0">
                <a:solidFill>
                  <a:srgbClr val="00B050"/>
                </a:solidFill>
              </a:rPr>
              <a:t>C</a:t>
            </a:r>
            <a:r>
              <a:rPr lang="en-NZ" sz="3600" dirty="0" smtClean="0"/>
              <a:t> nor is from </a:t>
            </a:r>
            <a:r>
              <a:rPr lang="en-NZ" sz="3600" b="1" dirty="0" smtClean="0">
                <a:solidFill>
                  <a:srgbClr val="00B050"/>
                </a:solidFill>
              </a:rPr>
              <a:t>B</a:t>
            </a:r>
            <a:r>
              <a:rPr lang="en-NZ" sz="3600" dirty="0" smtClean="0"/>
              <a:t> to </a:t>
            </a:r>
            <a:r>
              <a:rPr lang="en-NZ" sz="3600" b="1" dirty="0" smtClean="0">
                <a:solidFill>
                  <a:srgbClr val="00B050"/>
                </a:solidFill>
              </a:rPr>
              <a:t>D</a:t>
            </a:r>
            <a:r>
              <a:rPr lang="en-NZ" sz="3600" dirty="0" smtClean="0"/>
              <a:t> !!</a:t>
            </a:r>
            <a:endParaRPr lang="en-US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11653" y="4043127"/>
            <a:ext cx="1416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bipartite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9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2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Bipartite graphs – examples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525" y="2364376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7333" y="21553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29" y="341811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71" y="360277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7615" y="220069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16137" y="2011680"/>
            <a:ext cx="13063" cy="196042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53051" y="23643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35632" y="335279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81256" y="33615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15941" y="234260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B</a:t>
            </a:r>
            <a:endParaRPr lang="en-US" dirty="0"/>
          </a:p>
        </p:txBody>
      </p:sp>
      <p:cxnSp>
        <p:nvCxnSpPr>
          <p:cNvPr id="16" name="Straight Connector 15"/>
          <p:cNvCxnSpPr>
            <a:stCxn id="11" idx="3"/>
            <a:endCxn id="14" idx="1"/>
          </p:cNvCxnSpPr>
          <p:nvPr/>
        </p:nvCxnSpPr>
        <p:spPr>
          <a:xfrm flipV="1">
            <a:off x="6791605" y="2527270"/>
            <a:ext cx="1024336" cy="21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3"/>
            <a:endCxn id="13" idx="1"/>
          </p:cNvCxnSpPr>
          <p:nvPr/>
        </p:nvCxnSpPr>
        <p:spPr>
          <a:xfrm>
            <a:off x="6791605" y="2549042"/>
            <a:ext cx="1089651" cy="9971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4" idx="1"/>
          </p:cNvCxnSpPr>
          <p:nvPr/>
        </p:nvCxnSpPr>
        <p:spPr>
          <a:xfrm flipV="1">
            <a:off x="6783804" y="2527270"/>
            <a:ext cx="1032137" cy="10101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3"/>
            <a:endCxn id="13" idx="1"/>
          </p:cNvCxnSpPr>
          <p:nvPr/>
        </p:nvCxnSpPr>
        <p:spPr>
          <a:xfrm>
            <a:off x="6783804" y="3537465"/>
            <a:ext cx="1097452" cy="8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40527" y="2364376"/>
            <a:ext cx="2246806" cy="13062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12" idx="3"/>
          </p:cNvCxnSpPr>
          <p:nvPr/>
        </p:nvCxnSpPr>
        <p:spPr>
          <a:xfrm flipH="1">
            <a:off x="6783804" y="2549042"/>
            <a:ext cx="7801" cy="98842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90271" y="4210611"/>
            <a:ext cx="2662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solidFill>
                  <a:srgbClr val="FF0000"/>
                </a:solidFill>
              </a:rPr>
              <a:t>NOT</a:t>
            </a:r>
            <a:r>
              <a:rPr lang="en-NZ" sz="2800" dirty="0" smtClean="0"/>
              <a:t> bipartite !!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1960" y="4971328"/>
            <a:ext cx="110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A graph with a </a:t>
            </a:r>
            <a:r>
              <a:rPr lang="en-NZ" sz="3600" b="1" i="1" u="sng" cap="small" dirty="0" smtClean="0">
                <a:solidFill>
                  <a:srgbClr val="00B0F0"/>
                </a:solidFill>
              </a:rPr>
              <a:t>triangular cycle </a:t>
            </a:r>
            <a:r>
              <a:rPr lang="en-NZ" sz="3600" dirty="0" smtClean="0"/>
              <a:t>in it </a:t>
            </a:r>
            <a:r>
              <a:rPr lang="en-NZ" sz="3600" dirty="0" smtClean="0">
                <a:solidFill>
                  <a:srgbClr val="FF0000"/>
                </a:solidFill>
              </a:rPr>
              <a:t>can’t</a:t>
            </a:r>
            <a:r>
              <a:rPr lang="en-NZ" sz="3600" dirty="0" smtClean="0"/>
              <a:t> be bipartite !</a:t>
            </a:r>
            <a:endParaRPr lang="en-US" sz="3600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937848" y="2364376"/>
            <a:ext cx="2257424" cy="1283741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23249" y="2364375"/>
            <a:ext cx="14599" cy="1273255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37848" y="2364376"/>
            <a:ext cx="2237190" cy="0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3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Directed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7643" y="2442753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57643" y="2442753"/>
            <a:ext cx="2272937" cy="1306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04451" y="22337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2347" y="34964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9089" y="368115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4733" y="227907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07671" y="2458190"/>
            <a:ext cx="2198831" cy="1268304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20333" y="2453239"/>
            <a:ext cx="14599" cy="1273255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098" y="2059200"/>
            <a:ext cx="2428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dirty="0" smtClean="0">
                <a:solidFill>
                  <a:srgbClr val="FF0066"/>
                </a:solidFill>
              </a:rPr>
              <a:t>B-A-C</a:t>
            </a:r>
            <a:endParaRPr lang="en-US" sz="6000" b="1" dirty="0">
              <a:solidFill>
                <a:srgbClr val="FF00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3098" y="2884149"/>
            <a:ext cx="2428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dirty="0" smtClean="0">
                <a:solidFill>
                  <a:srgbClr val="FF0066"/>
                </a:solidFill>
              </a:rPr>
              <a:t>C-A-B</a:t>
            </a:r>
            <a:endParaRPr lang="en-US" sz="6000" b="1" dirty="0">
              <a:solidFill>
                <a:srgbClr val="FF00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3693" y="2730680"/>
            <a:ext cx="4748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/>
              <a:t>d</a:t>
            </a:r>
            <a:r>
              <a:rPr lang="en-NZ" sz="4000" i="1" dirty="0" smtClean="0"/>
              <a:t>irection doesn’t matter</a:t>
            </a:r>
            <a:endParaRPr lang="en-US" sz="4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78322" y="43444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26218" y="560716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2960" y="579182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88604" y="438974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978333" y="4574411"/>
            <a:ext cx="0" cy="1323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20269" y="4542772"/>
            <a:ext cx="2231474" cy="31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705382" y="4574411"/>
            <a:ext cx="8709" cy="1262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96682" y="4587474"/>
            <a:ext cx="2255061" cy="1262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53278" y="5871362"/>
            <a:ext cx="2246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52347" y="4510880"/>
            <a:ext cx="48319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>
                <a:solidFill>
                  <a:srgbClr val="0070C0"/>
                </a:solidFill>
              </a:rPr>
              <a:t>d</a:t>
            </a:r>
            <a:r>
              <a:rPr lang="en-NZ" sz="4000" i="1" dirty="0" smtClean="0">
                <a:solidFill>
                  <a:srgbClr val="0070C0"/>
                </a:solidFill>
              </a:rPr>
              <a:t>irected graph </a:t>
            </a:r>
            <a:r>
              <a:rPr lang="en-NZ" sz="4000" i="1" dirty="0" smtClean="0"/>
              <a:t>(</a:t>
            </a:r>
            <a:r>
              <a:rPr lang="en-NZ" sz="4000" i="1" dirty="0" smtClean="0">
                <a:solidFill>
                  <a:srgbClr val="7030A0"/>
                </a:solidFill>
              </a:rPr>
              <a:t>digraph</a:t>
            </a:r>
            <a:r>
              <a:rPr lang="en-NZ" sz="4000" i="1" dirty="0" smtClean="0"/>
              <a:t>)</a:t>
            </a:r>
            <a:endParaRPr lang="en-US" sz="40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93693" y="5294733"/>
            <a:ext cx="4262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/>
              <a:t>d</a:t>
            </a:r>
            <a:r>
              <a:rPr lang="en-NZ" sz="4000" i="1" dirty="0" smtClean="0"/>
              <a:t>irection does matter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41111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4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Applications of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2024743"/>
            <a:ext cx="10899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/>
              <a:t>Graphs are used in modelling </a:t>
            </a:r>
            <a:r>
              <a:rPr lang="en-NZ" sz="5400" i="1" dirty="0" smtClean="0">
                <a:solidFill>
                  <a:srgbClr val="00B0F0"/>
                </a:solidFill>
              </a:rPr>
              <a:t>networks</a:t>
            </a:r>
            <a:endParaRPr lang="en-US" sz="5400" i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Analysing and modeling performances of a long-haul air route network -  Janić - Transportation Systems and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00" y="2948073"/>
            <a:ext cx="7158446" cy="357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6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Applications of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2024743"/>
            <a:ext cx="10899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/>
              <a:t>Graphs are used in modelling </a:t>
            </a:r>
            <a:r>
              <a:rPr lang="en-NZ" sz="5400" i="1" dirty="0" smtClean="0">
                <a:solidFill>
                  <a:srgbClr val="00B0F0"/>
                </a:solidFill>
              </a:rPr>
              <a:t>networks</a:t>
            </a:r>
            <a:endParaRPr lang="en-US" sz="5400" i="1" dirty="0">
              <a:solidFill>
                <a:srgbClr val="00B0F0"/>
              </a:solidFill>
            </a:endParaRPr>
          </a:p>
        </p:txBody>
      </p:sp>
      <p:pic>
        <p:nvPicPr>
          <p:cNvPr id="2050" name="Picture 2" descr="Examples of traffic network structural analysis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3" y="2948073"/>
            <a:ext cx="6070328" cy="36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61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Applications of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192" y="2024743"/>
            <a:ext cx="108993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dirty="0" smtClean="0"/>
              <a:t>Graphs are used in modelling </a:t>
            </a:r>
            <a:r>
              <a:rPr lang="en-NZ" sz="5400" i="1" dirty="0" smtClean="0">
                <a:solidFill>
                  <a:srgbClr val="00B0F0"/>
                </a:solidFill>
              </a:rPr>
              <a:t>networks</a:t>
            </a:r>
            <a:endParaRPr lang="en-US" sz="5400" i="1" dirty="0">
              <a:solidFill>
                <a:srgbClr val="00B0F0"/>
              </a:solidFill>
            </a:endParaRPr>
          </a:p>
        </p:txBody>
      </p:sp>
      <p:pic>
        <p:nvPicPr>
          <p:cNvPr id="3074" name="Picture 2" descr="5 Types of Network Analysis in GIS - GIS Geograp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66" y="2948073"/>
            <a:ext cx="7785463" cy="37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Definition of a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920236"/>
            <a:ext cx="597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A </a:t>
            </a:r>
            <a:r>
              <a:rPr lang="en-NZ" sz="3200" dirty="0" smtClean="0">
                <a:solidFill>
                  <a:srgbClr val="00B0F0"/>
                </a:solidFill>
              </a:rPr>
              <a:t>graph</a:t>
            </a:r>
            <a:r>
              <a:rPr lang="en-NZ" sz="3200" dirty="0" smtClean="0"/>
              <a:t> is a mathematical concept.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2841" y="2673528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00B0F0"/>
                </a:solidFill>
              </a:rPr>
              <a:t>G</a:t>
            </a:r>
            <a:r>
              <a:rPr lang="en-NZ" sz="3200" dirty="0" smtClean="0"/>
              <a:t>=(</a:t>
            </a:r>
            <a:r>
              <a:rPr lang="en-NZ" sz="3200" dirty="0" smtClean="0">
                <a:solidFill>
                  <a:srgbClr val="FF0000"/>
                </a:solidFill>
              </a:rPr>
              <a:t>V</a:t>
            </a:r>
            <a:r>
              <a:rPr lang="en-NZ" sz="3200" dirty="0" smtClean="0"/>
              <a:t>,</a:t>
            </a:r>
            <a:r>
              <a:rPr lang="en-NZ" sz="3200" dirty="0" smtClean="0">
                <a:solidFill>
                  <a:srgbClr val="00B050"/>
                </a:solidFill>
              </a:rPr>
              <a:t>E</a:t>
            </a:r>
            <a:r>
              <a:rPr lang="en-NZ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29095" y="2682235"/>
            <a:ext cx="7740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A </a:t>
            </a:r>
            <a:r>
              <a:rPr lang="en-NZ" sz="3200" dirty="0" smtClean="0">
                <a:solidFill>
                  <a:srgbClr val="00B0F0"/>
                </a:solidFill>
              </a:rPr>
              <a:t>graph</a:t>
            </a:r>
            <a:r>
              <a:rPr lang="en-NZ" sz="3200" dirty="0" smtClean="0"/>
              <a:t> is a collection of  </a:t>
            </a:r>
            <a:r>
              <a:rPr lang="en-NZ" sz="3200" dirty="0" smtClean="0">
                <a:solidFill>
                  <a:srgbClr val="FF0000"/>
                </a:solidFill>
              </a:rPr>
              <a:t>V</a:t>
            </a:r>
            <a:r>
              <a:rPr lang="en-NZ" sz="3200" dirty="0" smtClean="0"/>
              <a:t>ertices and </a:t>
            </a:r>
            <a:r>
              <a:rPr lang="en-NZ" sz="3200" dirty="0" smtClean="0">
                <a:solidFill>
                  <a:srgbClr val="00B050"/>
                </a:solidFill>
              </a:rPr>
              <a:t>E</a:t>
            </a:r>
            <a:r>
              <a:rPr lang="en-NZ" sz="3200" dirty="0" smtClean="0"/>
              <a:t>dges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110343" y="4153989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91839" y="4114799"/>
            <a:ext cx="130629" cy="11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3609" y="5403666"/>
            <a:ext cx="130629" cy="11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49377" y="5412373"/>
            <a:ext cx="130629" cy="11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45021" y="4101733"/>
            <a:ext cx="130629" cy="11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444238" y="4219299"/>
            <a:ext cx="1598025" cy="587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53097" y="4820194"/>
            <a:ext cx="1463040" cy="592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81450" y="4650375"/>
            <a:ext cx="175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FF0000"/>
                </a:solidFill>
              </a:rPr>
              <a:t>Vertex (vertices)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233749" y="4807131"/>
            <a:ext cx="105809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93669" y="462424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Edge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2920" y="37802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54357" y="38321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8417" y="542108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314762" y="548113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8837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9" grpId="0"/>
      <p:bldP spid="3" grpId="0"/>
      <p:bldP spid="21" grpId="0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Weighted graphs</a:t>
            </a:r>
            <a:endParaRPr lang="en-US" dirty="0"/>
          </a:p>
        </p:txBody>
      </p:sp>
      <p:pic>
        <p:nvPicPr>
          <p:cNvPr id="4" name="Picture 2" descr="Analysing and modeling performances of a long-haul air route network -  Janić - Transportation Systems and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52" y="1955291"/>
            <a:ext cx="4056122" cy="20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5 Types of Network Analysis in GIS - GIS Geograph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354" y="1811600"/>
            <a:ext cx="4532812" cy="21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1192" y="4147728"/>
            <a:ext cx="1070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i="1" dirty="0">
                <a:solidFill>
                  <a:srgbClr val="FFC000"/>
                </a:solidFill>
              </a:rPr>
              <a:t>w</a:t>
            </a:r>
            <a:r>
              <a:rPr lang="en-NZ" sz="3200" b="1" i="1" dirty="0" smtClean="0">
                <a:solidFill>
                  <a:srgbClr val="FFC000"/>
                </a:solidFill>
              </a:rPr>
              <a:t>eighted</a:t>
            </a:r>
            <a:r>
              <a:rPr lang="en-NZ" sz="3200" dirty="0" smtClean="0"/>
              <a:t> graphs have numerical values assigned to </a:t>
            </a:r>
            <a:r>
              <a:rPr lang="en-NZ" sz="3200" b="1" i="1" dirty="0" smtClean="0">
                <a:solidFill>
                  <a:srgbClr val="00B050"/>
                </a:solidFill>
              </a:rPr>
              <a:t>each edge.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pic>
        <p:nvPicPr>
          <p:cNvPr id="4098" name="Picture 2" descr="Point-to-Point Routing Algorithm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7" y="1898549"/>
            <a:ext cx="6701244" cy="439769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020594" y="3056709"/>
            <a:ext cx="444137" cy="470263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57754" y="5226988"/>
            <a:ext cx="444137" cy="470263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265125" y="4084332"/>
            <a:ext cx="444137" cy="470263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>
            <a:off x="8464731" y="3291841"/>
            <a:ext cx="1763486" cy="235131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09262" y="3653243"/>
            <a:ext cx="2499361" cy="666220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6"/>
          </p:cNvCxnSpPr>
          <p:nvPr/>
        </p:nvCxnSpPr>
        <p:spPr>
          <a:xfrm flipV="1">
            <a:off x="8601891" y="3871465"/>
            <a:ext cx="1626326" cy="1590655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95729" y="3323634"/>
            <a:ext cx="186781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4000" b="1" i="1" dirty="0" smtClean="0">
                <a:solidFill>
                  <a:srgbClr val="00B050"/>
                </a:solidFill>
              </a:rPr>
              <a:t>weights</a:t>
            </a:r>
            <a:endParaRPr lang="en-US" sz="4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1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Shortest path algorithms – </a:t>
            </a:r>
            <a:r>
              <a:rPr lang="en-NZ" i="1" dirty="0" err="1" smtClean="0">
                <a:solidFill>
                  <a:srgbClr val="FFC000"/>
                </a:solidFill>
              </a:rPr>
              <a:t>dijkstra</a:t>
            </a:r>
            <a:r>
              <a:rPr lang="en-NZ" i="1" dirty="0" smtClean="0">
                <a:solidFill>
                  <a:srgbClr val="FFC000"/>
                </a:solidFill>
              </a:rPr>
              <a:t> (</a:t>
            </a:r>
            <a:r>
              <a:rPr lang="en-NZ" i="1" cap="none" dirty="0" smtClean="0">
                <a:solidFill>
                  <a:srgbClr val="FFC000"/>
                </a:solidFill>
              </a:rPr>
              <a:t>weighted digraphs</a:t>
            </a:r>
            <a:r>
              <a:rPr lang="en-NZ" i="1" dirty="0" smtClean="0">
                <a:solidFill>
                  <a:srgbClr val="FFC000"/>
                </a:solidFill>
              </a:rPr>
              <a:t>)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87718"/>
            <a:ext cx="3742614" cy="4295369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60396" y="20116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193" y="36268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515" y="365301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6180" y="528610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8014" y="528610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3806" y="1887718"/>
            <a:ext cx="745242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/>
              <a:t>Find the shortest paths from vertex </a:t>
            </a:r>
            <a:r>
              <a:rPr lang="en-NZ" sz="2400" b="1" dirty="0" smtClean="0">
                <a:solidFill>
                  <a:srgbClr val="00B050"/>
                </a:solidFill>
              </a:rPr>
              <a:t>A</a:t>
            </a:r>
            <a:r>
              <a:rPr lang="en-NZ" sz="2400" dirty="0" smtClean="0"/>
              <a:t> to all other vertices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1" y="2057846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184123" y="2427178"/>
            <a:ext cx="942464" cy="11997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0134" y="3488387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13932" y="2535942"/>
            <a:ext cx="982248" cy="10626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57970" y="3488387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4864" y="2940310"/>
            <a:ext cx="554087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/>
              <a:t>No direct edge from vertex </a:t>
            </a:r>
            <a:r>
              <a:rPr lang="en-NZ" sz="2400" b="1" dirty="0" smtClean="0">
                <a:solidFill>
                  <a:srgbClr val="00B050"/>
                </a:solidFill>
              </a:rPr>
              <a:t>A</a:t>
            </a:r>
            <a:r>
              <a:rPr lang="en-NZ" sz="2400" dirty="0" smtClean="0"/>
              <a:t> to vertex </a:t>
            </a:r>
            <a:r>
              <a:rPr lang="en-NZ" sz="2400" b="1" dirty="0" smtClean="0">
                <a:solidFill>
                  <a:srgbClr val="00B050"/>
                </a:solidFill>
              </a:rPr>
              <a:t>D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979817" y="5029144"/>
                <a:ext cx="343989" cy="369332"/>
              </a:xfrm>
              <a:prstGeom prst="rect">
                <a:avLst/>
              </a:prstGeom>
              <a:solidFill>
                <a:srgbClr val="CCCC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FF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17" y="5029144"/>
                <a:ext cx="3439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69266" y="5015556"/>
                <a:ext cx="343989" cy="369332"/>
              </a:xfrm>
              <a:prstGeom prst="rect">
                <a:avLst/>
              </a:prstGeom>
              <a:solidFill>
                <a:srgbClr val="CCCCFF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FF006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66" y="5015556"/>
                <a:ext cx="3439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2072696" y="2011680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44864" y="3762069"/>
            <a:ext cx="5344989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/>
              <a:t>Choose the vertex with </a:t>
            </a:r>
            <a:r>
              <a:rPr lang="en-NZ" sz="2400" b="1" dirty="0" smtClean="0"/>
              <a:t>smallest</a:t>
            </a:r>
            <a:r>
              <a:rPr lang="en-NZ" sz="2400" dirty="0" smtClean="0"/>
              <a:t> weight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2726" y="203476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70C0"/>
                </a:solidFill>
              </a:rPr>
              <a:t>source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401252" y="3653014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04314" y="4157844"/>
            <a:ext cx="977" cy="11321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79817" y="5420615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996808" y="5015556"/>
            <a:ext cx="348056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996808" y="5027475"/>
            <a:ext cx="298729" cy="350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396892" y="4088552"/>
            <a:ext cx="1982926" cy="12898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7360" y="5420615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61291" y="5022007"/>
            <a:ext cx="348056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61291" y="5033926"/>
            <a:ext cx="298729" cy="350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4" grpId="0" animBg="1"/>
      <p:bldP spid="30" grpId="0" animBg="1"/>
      <p:bldP spid="29" grpId="0"/>
      <p:bldP spid="32" grpId="0" animBg="1"/>
      <p:bldP spid="35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Shortest path algorithms – </a:t>
            </a:r>
            <a:r>
              <a:rPr lang="en-NZ" i="1" dirty="0" err="1" smtClean="0">
                <a:solidFill>
                  <a:srgbClr val="FFC000"/>
                </a:solidFill>
              </a:rPr>
              <a:t>dijkstra</a:t>
            </a:r>
            <a:r>
              <a:rPr lang="en-NZ" i="1" dirty="0" smtClean="0">
                <a:solidFill>
                  <a:srgbClr val="FFC000"/>
                </a:solidFill>
              </a:rPr>
              <a:t> (</a:t>
            </a:r>
            <a:r>
              <a:rPr lang="en-NZ" i="1" cap="none" dirty="0" smtClean="0">
                <a:solidFill>
                  <a:srgbClr val="FFC000"/>
                </a:solidFill>
              </a:rPr>
              <a:t>weighted digraphs</a:t>
            </a:r>
            <a:r>
              <a:rPr lang="en-NZ" i="1" dirty="0" smtClean="0">
                <a:solidFill>
                  <a:srgbClr val="FFC000"/>
                </a:solidFill>
              </a:rPr>
              <a:t>)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87718"/>
            <a:ext cx="3742614" cy="4295369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60396" y="20116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193" y="36268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515" y="365301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6180" y="528610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8014" y="528610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1" y="2057846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0134" y="3488387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7970" y="3488387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72696" y="2011680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44864" y="2442720"/>
            <a:ext cx="598779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/>
              <a:t>Choose the next vertex with </a:t>
            </a:r>
            <a:r>
              <a:rPr lang="en-NZ" sz="2400" b="1" dirty="0" smtClean="0"/>
              <a:t>smallest</a:t>
            </a:r>
            <a:r>
              <a:rPr lang="en-NZ" sz="2400" dirty="0" smtClean="0"/>
              <a:t> weight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2726" y="203476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70C0"/>
                </a:solidFill>
              </a:rPr>
              <a:t>source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401252" y="3653014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979817" y="4924222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7360" y="5015662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501515" y="5293554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44863" y="3211388"/>
            <a:ext cx="426552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/>
              <a:t>Vertex </a:t>
            </a:r>
            <a:r>
              <a:rPr lang="en-NZ" sz="2400" b="1" dirty="0" smtClean="0">
                <a:solidFill>
                  <a:srgbClr val="00B050"/>
                </a:solidFill>
              </a:rPr>
              <a:t>D</a:t>
            </a:r>
            <a:r>
              <a:rPr lang="en-NZ" sz="2400" dirty="0" smtClean="0"/>
              <a:t> has no </a:t>
            </a:r>
            <a:r>
              <a:rPr lang="en-NZ" sz="2400" b="1" dirty="0" smtClean="0"/>
              <a:t>outgoing</a:t>
            </a:r>
            <a:r>
              <a:rPr lang="en-NZ" sz="2400" dirty="0" smtClean="0"/>
              <a:t> edge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44863" y="3948715"/>
            <a:ext cx="598779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/>
              <a:t>Choose the next vertex with </a:t>
            </a:r>
            <a:r>
              <a:rPr lang="en-NZ" sz="2400" b="1" dirty="0" smtClean="0"/>
              <a:t>smallest</a:t>
            </a:r>
            <a:r>
              <a:rPr lang="en-NZ" sz="2400" dirty="0" smtClean="0"/>
              <a:t> weight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43820" y="3642085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518699" y="3796685"/>
            <a:ext cx="1824169" cy="9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7970" y="3094875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938351" y="3104231"/>
            <a:ext cx="348056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938351" y="3116150"/>
            <a:ext cx="298729" cy="350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4479" y="4139074"/>
            <a:ext cx="977" cy="11321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47413" y="5427420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642464" y="5452273"/>
            <a:ext cx="348056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2464" y="5464192"/>
            <a:ext cx="298729" cy="350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96706" y="4166347"/>
            <a:ext cx="2104809" cy="1218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5645" y="4525354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3957970" y="4520167"/>
            <a:ext cx="348056" cy="3693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57970" y="4532086"/>
            <a:ext cx="298729" cy="350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8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  <p:bldP spid="37" grpId="0" animBg="1"/>
      <p:bldP spid="39" grpId="0" animBg="1"/>
      <p:bldP spid="42" grpId="0" animBg="1"/>
      <p:bldP spid="49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Shortest path algorithms – </a:t>
            </a:r>
            <a:r>
              <a:rPr lang="en-NZ" i="1" dirty="0" err="1" smtClean="0">
                <a:solidFill>
                  <a:srgbClr val="FFC000"/>
                </a:solidFill>
              </a:rPr>
              <a:t>dijkstra</a:t>
            </a:r>
            <a:r>
              <a:rPr lang="en-NZ" i="1" dirty="0" smtClean="0">
                <a:solidFill>
                  <a:srgbClr val="FFC000"/>
                </a:solidFill>
              </a:rPr>
              <a:t> (</a:t>
            </a:r>
            <a:r>
              <a:rPr lang="en-NZ" i="1" cap="none" dirty="0" smtClean="0">
                <a:solidFill>
                  <a:srgbClr val="FFC000"/>
                </a:solidFill>
              </a:rPr>
              <a:t>weighted digraphs</a:t>
            </a:r>
            <a:r>
              <a:rPr lang="en-NZ" i="1" dirty="0" smtClean="0">
                <a:solidFill>
                  <a:srgbClr val="FFC000"/>
                </a:solidFill>
              </a:rPr>
              <a:t>)</a:t>
            </a:r>
            <a:endParaRPr lang="en-US" i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87718"/>
            <a:ext cx="3742614" cy="4295369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60396" y="201168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1193" y="362688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515" y="365301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96180" y="528610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8014" y="528610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43201" y="2057846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0134" y="3488387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57970" y="3488387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072696" y="2011680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44864" y="2442720"/>
            <a:ext cx="598779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/>
              <a:t>Choose the next vertex with </a:t>
            </a:r>
            <a:r>
              <a:rPr lang="en-NZ" sz="2400" b="1" dirty="0" smtClean="0"/>
              <a:t>smallest</a:t>
            </a:r>
            <a:r>
              <a:rPr lang="en-NZ" sz="2400" dirty="0" smtClean="0"/>
              <a:t> weight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2726" y="203476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70C0"/>
                </a:solidFill>
              </a:rPr>
              <a:t>source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401252" y="3653014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979817" y="4924222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7360" y="5015662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501515" y="5293554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344863" y="3133010"/>
            <a:ext cx="421423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/>
              <a:t>Vertex </a:t>
            </a:r>
            <a:r>
              <a:rPr lang="en-NZ" sz="2400" b="1" dirty="0">
                <a:solidFill>
                  <a:srgbClr val="00B050"/>
                </a:solidFill>
              </a:rPr>
              <a:t>E</a:t>
            </a:r>
            <a:r>
              <a:rPr lang="en-NZ" sz="2400" dirty="0" smtClean="0"/>
              <a:t> has no </a:t>
            </a:r>
            <a:r>
              <a:rPr lang="en-NZ" sz="2400" b="1" dirty="0" smtClean="0"/>
              <a:t>outgoing</a:t>
            </a:r>
            <a:r>
              <a:rPr lang="en-NZ" sz="2400" dirty="0" smtClean="0"/>
              <a:t> edge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43820" y="3642085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86345" y="5293554"/>
            <a:ext cx="595556" cy="52426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073617" y="3133010"/>
            <a:ext cx="112646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B050"/>
                </a:solidFill>
              </a:rPr>
              <a:t>STOP!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63440" y="4273517"/>
            <a:ext cx="2675320" cy="24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087290" y="3857719"/>
            <a:ext cx="26125" cy="2499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28618" y="3928348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b</a:t>
            </a:r>
            <a:r>
              <a:rPr lang="en-NZ" b="1" i="1" dirty="0" smtClean="0">
                <a:solidFill>
                  <a:srgbClr val="0000FF"/>
                </a:solidFill>
              </a:rPr>
              <a:t>est path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47708" y="390609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>
                <a:solidFill>
                  <a:srgbClr val="0000FF"/>
                </a:solidFill>
              </a:rPr>
              <a:t>m</a:t>
            </a:r>
            <a:r>
              <a:rPr lang="en-NZ" b="1" i="1" dirty="0" smtClean="0">
                <a:solidFill>
                  <a:srgbClr val="0000FF"/>
                </a:solidFill>
              </a:rPr>
              <a:t>in cost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34131" y="4334502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A =&gt; C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90716" y="4329120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34131" y="475216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A =&gt; B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90716" y="4746779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34131" y="517709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A =&gt; 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290716" y="5171714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40543" y="559664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</a:rPr>
              <a:t>A =&gt; 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97128" y="5591267"/>
            <a:ext cx="322524" cy="369332"/>
          </a:xfrm>
          <a:prstGeom prst="rect">
            <a:avLst/>
          </a:prstGeom>
          <a:solidFill>
            <a:srgbClr val="CCCCFF"/>
          </a:solidFill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3597" y="4698452"/>
            <a:ext cx="5141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Google maps route finding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5955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6" grpId="0" animBg="1"/>
      <p:bldP spid="38" grpId="0" animBg="1"/>
      <p:bldP spid="14" grpId="0"/>
      <p:bldP spid="44" grpId="0"/>
      <p:bldP spid="17" grpId="0"/>
      <p:bldP spid="4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920236"/>
            <a:ext cx="5977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A </a:t>
            </a:r>
            <a:r>
              <a:rPr lang="en-NZ" sz="3200" dirty="0" smtClean="0">
                <a:solidFill>
                  <a:srgbClr val="00B0F0"/>
                </a:solidFill>
              </a:rPr>
              <a:t>graph</a:t>
            </a:r>
            <a:r>
              <a:rPr lang="en-NZ" sz="3200" dirty="0" smtClean="0"/>
              <a:t> is a mathematical concept.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2841" y="2673528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00B0F0"/>
                </a:solidFill>
              </a:rPr>
              <a:t>G</a:t>
            </a:r>
            <a:r>
              <a:rPr lang="en-NZ" sz="3200" dirty="0" smtClean="0"/>
              <a:t>=(</a:t>
            </a:r>
            <a:r>
              <a:rPr lang="en-NZ" sz="3200" dirty="0" smtClean="0">
                <a:solidFill>
                  <a:srgbClr val="FF0000"/>
                </a:solidFill>
              </a:rPr>
              <a:t>V</a:t>
            </a:r>
            <a:r>
              <a:rPr lang="en-NZ" sz="3200" dirty="0" smtClean="0"/>
              <a:t>,</a:t>
            </a:r>
            <a:r>
              <a:rPr lang="en-NZ" sz="3200" dirty="0" smtClean="0">
                <a:solidFill>
                  <a:srgbClr val="00B050"/>
                </a:solidFill>
              </a:rPr>
              <a:t>E</a:t>
            </a:r>
            <a:r>
              <a:rPr lang="en-NZ" sz="3200" dirty="0" smtClean="0"/>
              <a:t>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29095" y="2682235"/>
            <a:ext cx="7740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A </a:t>
            </a:r>
            <a:r>
              <a:rPr lang="en-NZ" sz="3200" dirty="0" smtClean="0">
                <a:solidFill>
                  <a:srgbClr val="00B0F0"/>
                </a:solidFill>
              </a:rPr>
              <a:t>graph</a:t>
            </a:r>
            <a:r>
              <a:rPr lang="en-NZ" sz="3200" dirty="0" smtClean="0"/>
              <a:t> is a collection of  </a:t>
            </a:r>
            <a:r>
              <a:rPr lang="en-NZ" sz="3200" dirty="0" smtClean="0">
                <a:solidFill>
                  <a:srgbClr val="FF0000"/>
                </a:solidFill>
              </a:rPr>
              <a:t>V</a:t>
            </a:r>
            <a:r>
              <a:rPr lang="en-NZ" sz="3200" dirty="0" smtClean="0"/>
              <a:t>ertices and </a:t>
            </a:r>
            <a:r>
              <a:rPr lang="en-NZ" sz="3200" dirty="0" smtClean="0">
                <a:solidFill>
                  <a:srgbClr val="00B050"/>
                </a:solidFill>
              </a:rPr>
              <a:t>E</a:t>
            </a:r>
            <a:r>
              <a:rPr lang="en-NZ" sz="3200" dirty="0" smtClean="0"/>
              <a:t>dges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48485" y="3426820"/>
            <a:ext cx="1502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00B0F0"/>
                </a:solidFill>
              </a:rPr>
              <a:t>Degree: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998613" y="3461655"/>
            <a:ext cx="901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The number of edges coinciding (joining) each vertex</a:t>
            </a:r>
            <a:endParaRPr lang="en-US" sz="3200" dirty="0"/>
          </a:p>
        </p:txBody>
      </p:sp>
      <p:sp>
        <p:nvSpPr>
          <p:cNvPr id="22" name="Rectangle 21"/>
          <p:cNvSpPr/>
          <p:nvPr/>
        </p:nvSpPr>
        <p:spPr>
          <a:xfrm>
            <a:off x="1018903" y="4519752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018903" y="4519752"/>
            <a:ext cx="2272937" cy="1306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65711" y="43107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313607" y="557348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0349" y="575815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5993" y="43560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7577" y="454073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d</a:t>
            </a:r>
            <a:r>
              <a:rPr lang="en-NZ" sz="2400" dirty="0" err="1" smtClean="0"/>
              <a:t>eg</a:t>
            </a:r>
            <a:r>
              <a:rPr lang="en-NZ" sz="2400" dirty="0" smtClean="0"/>
              <a:t>(A)=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74377" y="453638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3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5103221" y="5032775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 smtClean="0"/>
              <a:t>deg</a:t>
            </a:r>
            <a:r>
              <a:rPr lang="en-NZ" sz="2400" dirty="0" smtClean="0"/>
              <a:t>(B)=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56958" y="50153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2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346431"/>
              </p:ext>
            </p:extLst>
          </p:nvPr>
        </p:nvGraphicFramePr>
        <p:xfrm>
          <a:off x="8127490" y="4580002"/>
          <a:ext cx="247019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549">
                  <a:extLst>
                    <a:ext uri="{9D8B030D-6E8A-4147-A177-3AD203B41FA5}">
                      <a16:colId xmlns:a16="http://schemas.microsoft.com/office/drawing/2014/main" val="495665671"/>
                    </a:ext>
                  </a:extLst>
                </a:gridCol>
                <a:gridCol w="617549">
                  <a:extLst>
                    <a:ext uri="{9D8B030D-6E8A-4147-A177-3AD203B41FA5}">
                      <a16:colId xmlns:a16="http://schemas.microsoft.com/office/drawing/2014/main" val="4170490264"/>
                    </a:ext>
                  </a:extLst>
                </a:gridCol>
                <a:gridCol w="617549">
                  <a:extLst>
                    <a:ext uri="{9D8B030D-6E8A-4147-A177-3AD203B41FA5}">
                      <a16:colId xmlns:a16="http://schemas.microsoft.com/office/drawing/2014/main" val="3293418927"/>
                    </a:ext>
                  </a:extLst>
                </a:gridCol>
                <a:gridCol w="617549">
                  <a:extLst>
                    <a:ext uri="{9D8B030D-6E8A-4147-A177-3AD203B41FA5}">
                      <a16:colId xmlns:a16="http://schemas.microsoft.com/office/drawing/2014/main" val="2666568318"/>
                    </a:ext>
                  </a:extLst>
                </a:gridCol>
              </a:tblGrid>
              <a:tr h="271055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77565"/>
                  </a:ext>
                </a:extLst>
              </a:tr>
              <a:tr h="271055"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393533"/>
                  </a:ext>
                </a:extLst>
              </a:tr>
              <a:tr h="271055"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457442"/>
                  </a:ext>
                </a:extLst>
              </a:tr>
              <a:tr h="271055"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36042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63685" y="42714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881865" y="426727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77267" y="425078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13501" y="42629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774454" y="45764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05739" y="492511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772077" y="5339109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84099" y="570844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14438" y="60345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13713" y="60345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22784" y="6043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71209" y="6043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616676" y="45557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09328" y="5299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616676" y="4934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620844" y="56658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8" grpId="0"/>
      <p:bldP spid="23" grpId="0"/>
      <p:bldP spid="24" grpId="0"/>
      <p:bldP spid="25" grpId="0"/>
      <p:bldP spid="35" grpId="0"/>
      <p:bldP spid="36" grpId="0"/>
      <p:bldP spid="37" grpId="0"/>
      <p:bldP spid="38" grpId="0"/>
      <p:bldP spid="9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Path/cycle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4" y="1965576"/>
            <a:ext cx="10807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 </a:t>
            </a:r>
            <a:r>
              <a:rPr lang="en-NZ" sz="2400" i="1" dirty="0" smtClean="0">
                <a:solidFill>
                  <a:srgbClr val="FFC000"/>
                </a:solidFill>
              </a:rPr>
              <a:t>path</a:t>
            </a:r>
            <a:r>
              <a:rPr lang="en-NZ" sz="2400" dirty="0" smtClean="0"/>
              <a:t> on a graph is represented by a set of </a:t>
            </a:r>
            <a:r>
              <a:rPr lang="en-NZ" sz="2400" dirty="0" smtClean="0">
                <a:solidFill>
                  <a:srgbClr val="00B050"/>
                </a:solidFill>
              </a:rPr>
              <a:t>edges</a:t>
            </a:r>
            <a:r>
              <a:rPr lang="en-NZ" sz="2400" dirty="0" smtClean="0"/>
              <a:t> that join a set of (distinct) </a:t>
            </a:r>
            <a:r>
              <a:rPr lang="en-NZ" sz="2400" dirty="0" smtClean="0">
                <a:solidFill>
                  <a:srgbClr val="FF0000"/>
                </a:solidFill>
              </a:rPr>
              <a:t>vertices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903" y="2952206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18903" y="2952206"/>
            <a:ext cx="2272937" cy="1306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5711" y="2743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3607" y="40059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49" y="419060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93" y="27885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028521" y="2952206"/>
            <a:ext cx="2237190" cy="0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285945" y="3054133"/>
            <a:ext cx="14599" cy="1181814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50377" y="3097516"/>
            <a:ext cx="4073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rgbClr val="00B0F0"/>
                </a:solidFill>
              </a:rPr>
              <a:t>Path:</a:t>
            </a:r>
            <a:r>
              <a:rPr lang="en-NZ" sz="6000" dirty="0" smtClean="0"/>
              <a:t> </a:t>
            </a:r>
            <a:r>
              <a:rPr lang="en-NZ" sz="6000" b="1" dirty="0" smtClean="0">
                <a:solidFill>
                  <a:srgbClr val="FF0066"/>
                </a:solidFill>
              </a:rPr>
              <a:t>B-A-D</a:t>
            </a:r>
            <a:endParaRPr lang="en-US" sz="6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73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/>
      <p:bldP spid="9" grpId="0"/>
      <p:bldP spid="10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Path/cycle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4" y="1965576"/>
            <a:ext cx="10807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 </a:t>
            </a:r>
            <a:r>
              <a:rPr lang="en-NZ" sz="2400" i="1" dirty="0" smtClean="0">
                <a:solidFill>
                  <a:srgbClr val="FFC000"/>
                </a:solidFill>
              </a:rPr>
              <a:t>path</a:t>
            </a:r>
            <a:r>
              <a:rPr lang="en-NZ" sz="2400" dirty="0" smtClean="0"/>
              <a:t> on a graph is represented by a set of </a:t>
            </a:r>
            <a:r>
              <a:rPr lang="en-NZ" sz="2400" dirty="0" smtClean="0">
                <a:solidFill>
                  <a:srgbClr val="00B050"/>
                </a:solidFill>
              </a:rPr>
              <a:t>edges</a:t>
            </a:r>
            <a:r>
              <a:rPr lang="en-NZ" sz="2400" dirty="0" smtClean="0"/>
              <a:t> that join a set of (distinct) </a:t>
            </a:r>
            <a:r>
              <a:rPr lang="en-NZ" sz="2400" dirty="0" smtClean="0">
                <a:solidFill>
                  <a:srgbClr val="FF0000"/>
                </a:solidFill>
              </a:rPr>
              <a:t>vertices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903" y="2952206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18903" y="2952206"/>
            <a:ext cx="2272937" cy="1306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5711" y="2743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3607" y="40059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49" y="419060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93" y="27885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028521" y="2952206"/>
            <a:ext cx="2257424" cy="1283741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285945" y="2962692"/>
            <a:ext cx="14599" cy="1273255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50377" y="3097516"/>
            <a:ext cx="4049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rgbClr val="00B0F0"/>
                </a:solidFill>
              </a:rPr>
              <a:t>Path:</a:t>
            </a:r>
            <a:r>
              <a:rPr lang="en-NZ" sz="6000" dirty="0" smtClean="0"/>
              <a:t> </a:t>
            </a:r>
            <a:r>
              <a:rPr lang="en-NZ" sz="6000" b="1" dirty="0" smtClean="0">
                <a:solidFill>
                  <a:srgbClr val="FF0066"/>
                </a:solidFill>
              </a:rPr>
              <a:t>B-A-C</a:t>
            </a:r>
            <a:endParaRPr lang="en-US" sz="6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Path/cycle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4" y="1965576"/>
            <a:ext cx="1094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 </a:t>
            </a:r>
            <a:r>
              <a:rPr lang="en-NZ" sz="2400" i="1" dirty="0" smtClean="0">
                <a:solidFill>
                  <a:srgbClr val="FFC000"/>
                </a:solidFill>
              </a:rPr>
              <a:t>path</a:t>
            </a:r>
            <a:r>
              <a:rPr lang="en-NZ" sz="2400" dirty="0" smtClean="0"/>
              <a:t> on a graph is represented by a set of </a:t>
            </a:r>
            <a:r>
              <a:rPr lang="en-NZ" sz="2400" dirty="0" smtClean="0">
                <a:solidFill>
                  <a:srgbClr val="00B050"/>
                </a:solidFill>
              </a:rPr>
              <a:t>edges</a:t>
            </a:r>
            <a:r>
              <a:rPr lang="en-NZ" sz="2400" dirty="0" smtClean="0"/>
              <a:t> that join a set of (</a:t>
            </a:r>
            <a:r>
              <a:rPr lang="en-NZ" sz="2400" b="1" dirty="0" smtClean="0">
                <a:solidFill>
                  <a:srgbClr val="7030A0"/>
                </a:solidFill>
              </a:rPr>
              <a:t>distinct</a:t>
            </a:r>
            <a:r>
              <a:rPr lang="en-NZ" sz="2400" dirty="0" smtClean="0"/>
              <a:t>) </a:t>
            </a:r>
            <a:r>
              <a:rPr lang="en-NZ" sz="2400" dirty="0" smtClean="0">
                <a:solidFill>
                  <a:srgbClr val="FF0000"/>
                </a:solidFill>
              </a:rPr>
              <a:t>vertices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903" y="2952206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18903" y="2952206"/>
            <a:ext cx="2272937" cy="1306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5711" y="2743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3607" y="40059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49" y="419060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93" y="27885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028521" y="2952206"/>
            <a:ext cx="2257424" cy="1283741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285945" y="2962692"/>
            <a:ext cx="14599" cy="1273255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50377" y="3097516"/>
            <a:ext cx="3509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rgbClr val="00B0F0"/>
                </a:solidFill>
              </a:rPr>
              <a:t>Not a Path!</a:t>
            </a:r>
            <a:endParaRPr lang="en-US" sz="6000" b="1" dirty="0">
              <a:solidFill>
                <a:srgbClr val="FF0066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28521" y="2952206"/>
            <a:ext cx="2237190" cy="0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 rot="16200000">
            <a:off x="9242782" y="2541535"/>
            <a:ext cx="506526" cy="314815"/>
          </a:xfrm>
          <a:prstGeom prst="rightArrow">
            <a:avLst/>
          </a:prstGeom>
          <a:solidFill>
            <a:srgbClr val="FFFF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50377" y="4052107"/>
            <a:ext cx="6648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Problem at vertex </a:t>
            </a:r>
            <a:r>
              <a:rPr lang="en-NZ" sz="6000" b="1" dirty="0" smtClean="0"/>
              <a:t>A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50377" y="4911927"/>
            <a:ext cx="61911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dirty="0" smtClean="0"/>
              <a:t>A </a:t>
            </a:r>
            <a:r>
              <a:rPr lang="en-NZ" sz="6000" dirty="0" smtClean="0"/>
              <a:t>is visited twice!!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314" y="4467499"/>
            <a:ext cx="4160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dirty="0" smtClean="0">
                <a:solidFill>
                  <a:srgbClr val="FF0066"/>
                </a:solidFill>
              </a:rPr>
              <a:t>B-A-C-A-D</a:t>
            </a:r>
            <a:endParaRPr lang="en-US" sz="6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9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 animBg="1"/>
      <p:bldP spid="15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Path/cycle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4" y="1965576"/>
            <a:ext cx="10948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 </a:t>
            </a:r>
            <a:r>
              <a:rPr lang="en-NZ" sz="2400" i="1" dirty="0" smtClean="0">
                <a:solidFill>
                  <a:srgbClr val="FFC000"/>
                </a:solidFill>
              </a:rPr>
              <a:t>path</a:t>
            </a:r>
            <a:r>
              <a:rPr lang="en-NZ" sz="2400" dirty="0" smtClean="0"/>
              <a:t> on a graph is represented by a set of </a:t>
            </a:r>
            <a:r>
              <a:rPr lang="en-NZ" sz="2400" dirty="0" smtClean="0">
                <a:solidFill>
                  <a:srgbClr val="00B050"/>
                </a:solidFill>
              </a:rPr>
              <a:t>edges</a:t>
            </a:r>
            <a:r>
              <a:rPr lang="en-NZ" sz="2400" dirty="0" smtClean="0"/>
              <a:t> that join a set of (</a:t>
            </a:r>
            <a:r>
              <a:rPr lang="en-NZ" sz="2400" b="1" dirty="0" smtClean="0">
                <a:solidFill>
                  <a:srgbClr val="7030A0"/>
                </a:solidFill>
              </a:rPr>
              <a:t>distinct</a:t>
            </a:r>
            <a:r>
              <a:rPr lang="en-NZ" sz="2400" dirty="0" smtClean="0"/>
              <a:t>) </a:t>
            </a:r>
            <a:r>
              <a:rPr lang="en-NZ" sz="2400" dirty="0" smtClean="0">
                <a:solidFill>
                  <a:srgbClr val="FF0000"/>
                </a:solidFill>
              </a:rPr>
              <a:t>vertices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903" y="2952206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18903" y="2952206"/>
            <a:ext cx="2272937" cy="1306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5711" y="2743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3607" y="40059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49" y="419060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93" y="27885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028521" y="2952206"/>
            <a:ext cx="2257424" cy="1283741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13922" y="2952205"/>
            <a:ext cx="14599" cy="1273255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8257" y="3069570"/>
            <a:ext cx="3415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smtClean="0">
                <a:solidFill>
                  <a:srgbClr val="00B0F0"/>
                </a:solidFill>
              </a:rPr>
              <a:t>Cyclic Path</a:t>
            </a:r>
            <a:r>
              <a:rPr lang="en-NZ" sz="6000" i="1" dirty="0">
                <a:solidFill>
                  <a:srgbClr val="00B0F0"/>
                </a:solidFill>
              </a:rPr>
              <a:t>:</a:t>
            </a:r>
            <a:endParaRPr lang="en-US" sz="6000" b="1" dirty="0">
              <a:solidFill>
                <a:srgbClr val="FF0066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028521" y="2952206"/>
            <a:ext cx="2237190" cy="0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54114" y="4113179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dirty="0" smtClean="0"/>
              <a:t>cycle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2883" y="3097516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dirty="0" smtClean="0">
                <a:solidFill>
                  <a:srgbClr val="FF0066"/>
                </a:solidFill>
              </a:rPr>
              <a:t>C-A-D-C</a:t>
            </a:r>
            <a:endParaRPr lang="en-US" sz="6000" b="1" dirty="0">
              <a:solidFill>
                <a:srgbClr val="FF0066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9502" y="5156788"/>
            <a:ext cx="7376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A </a:t>
            </a:r>
            <a:r>
              <a:rPr lang="en-NZ" sz="2400" i="1" dirty="0" smtClean="0">
                <a:solidFill>
                  <a:srgbClr val="FFC000"/>
                </a:solidFill>
              </a:rPr>
              <a:t>cycle</a:t>
            </a:r>
            <a:r>
              <a:rPr lang="en-NZ" sz="2400" dirty="0" smtClean="0"/>
              <a:t> is a </a:t>
            </a:r>
            <a:r>
              <a:rPr lang="en-NZ" sz="2400" i="1" dirty="0" smtClean="0">
                <a:solidFill>
                  <a:srgbClr val="00B0F0"/>
                </a:solidFill>
              </a:rPr>
              <a:t>path</a:t>
            </a:r>
            <a:r>
              <a:rPr lang="en-NZ" sz="2400" dirty="0" smtClean="0"/>
              <a:t> where it ends at the same starting </a:t>
            </a:r>
            <a:r>
              <a:rPr lang="en-NZ" sz="2400" dirty="0" smtClean="0">
                <a:solidFill>
                  <a:srgbClr val="FF0000"/>
                </a:solidFill>
              </a:rPr>
              <a:t>vertex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5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Path/cycle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1074" y="1965576"/>
            <a:ext cx="646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How many cycles are there in the following graph?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903" y="2952206"/>
            <a:ext cx="2272937" cy="1306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18903" y="2952206"/>
            <a:ext cx="2272937" cy="13062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65711" y="274319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3607" y="40059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349" y="419060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5993" y="27885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D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028521" y="2952206"/>
            <a:ext cx="2257424" cy="1283741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013922" y="2952205"/>
            <a:ext cx="14599" cy="1273255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028521" y="2952206"/>
            <a:ext cx="2237190" cy="0"/>
          </a:xfrm>
          <a:prstGeom prst="line">
            <a:avLst/>
          </a:prstGeom>
          <a:ln w="762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028521" y="4258491"/>
            <a:ext cx="223719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311831" y="2973191"/>
            <a:ext cx="14599" cy="1273255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038139" y="2974750"/>
            <a:ext cx="2257424" cy="1283741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998059" y="2959000"/>
            <a:ext cx="14599" cy="127325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12658" y="2959001"/>
            <a:ext cx="223719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58778" y="4253241"/>
            <a:ext cx="223719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295968" y="2979986"/>
            <a:ext cx="14599" cy="127325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92565" y="3775109"/>
            <a:ext cx="46041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b="1" dirty="0" smtClean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en-NZ" sz="9600" b="1" dirty="0" smtClean="0"/>
              <a:t> </a:t>
            </a:r>
            <a:r>
              <a:rPr lang="en-NZ" sz="9600" b="1" dirty="0" smtClean="0">
                <a:solidFill>
                  <a:srgbClr val="00B0F0"/>
                </a:solidFill>
              </a:rPr>
              <a:t>cycles</a:t>
            </a:r>
            <a:endParaRPr lang="en-US" sz="9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3754" y="1963271"/>
            <a:ext cx="67369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A </a:t>
            </a:r>
            <a:r>
              <a:rPr lang="en-NZ" sz="4000" i="1" dirty="0" smtClean="0">
                <a:solidFill>
                  <a:srgbClr val="FFC000"/>
                </a:solidFill>
              </a:rPr>
              <a:t>tree</a:t>
            </a:r>
            <a:r>
              <a:rPr lang="en-NZ" sz="4000" dirty="0" smtClean="0"/>
              <a:t> is a graph with no cycles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43754" y="2671157"/>
            <a:ext cx="7728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i="1" dirty="0" smtClean="0"/>
              <a:t>Can find a unique path between </a:t>
            </a:r>
            <a:r>
              <a:rPr lang="en-NZ" sz="3200" i="1" u="sng" dirty="0" smtClean="0">
                <a:solidFill>
                  <a:srgbClr val="FF0000"/>
                </a:solidFill>
              </a:rPr>
              <a:t>any two vertices</a:t>
            </a:r>
            <a:endParaRPr lang="en-US" sz="3200" i="1" u="sng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11234" y="4563834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80756" y="5325834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81639" y="4282715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80288" y="4191275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03716" y="5173434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69797" y="3824292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7" idx="1"/>
          </p:cNvCxnSpPr>
          <p:nvPr/>
        </p:nvCxnSpPr>
        <p:spPr>
          <a:xfrm>
            <a:off x="982233" y="4439469"/>
            <a:ext cx="713255" cy="9093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4"/>
            <a:endCxn id="10" idx="0"/>
          </p:cNvCxnSpPr>
          <p:nvPr/>
        </p:nvCxnSpPr>
        <p:spPr>
          <a:xfrm>
            <a:off x="1820094" y="3981046"/>
            <a:ext cx="733919" cy="11923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38835" y="4326796"/>
            <a:ext cx="178241" cy="853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42596" y="3945027"/>
            <a:ext cx="837692" cy="3376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4"/>
            <a:endCxn id="7" idx="0"/>
          </p:cNvCxnSpPr>
          <p:nvPr/>
        </p:nvCxnSpPr>
        <p:spPr>
          <a:xfrm flipH="1">
            <a:off x="1731053" y="4720588"/>
            <a:ext cx="30478" cy="60524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5"/>
          </p:cNvCxnSpPr>
          <p:nvPr/>
        </p:nvCxnSpPr>
        <p:spPr>
          <a:xfrm>
            <a:off x="967501" y="4416513"/>
            <a:ext cx="781308" cy="2692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6" idx="0"/>
          </p:cNvCxnSpPr>
          <p:nvPr/>
        </p:nvCxnSpPr>
        <p:spPr>
          <a:xfrm flipH="1">
            <a:off x="1761531" y="3961838"/>
            <a:ext cx="37576" cy="6019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24889" y="428271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81945" y="5348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0240" y="39917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36343" y="519466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80882" y="404718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90291" y="3577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998719" y="4563834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68241" y="5325834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169124" y="4282715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967773" y="4191275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91201" y="5173434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057282" y="3824292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endCxn id="42" idx="1"/>
          </p:cNvCxnSpPr>
          <p:nvPr/>
        </p:nvCxnSpPr>
        <p:spPr>
          <a:xfrm>
            <a:off x="4269718" y="4439469"/>
            <a:ext cx="713255" cy="9093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6" idx="4"/>
            <a:endCxn id="45" idx="0"/>
          </p:cNvCxnSpPr>
          <p:nvPr/>
        </p:nvCxnSpPr>
        <p:spPr>
          <a:xfrm>
            <a:off x="5107579" y="3981046"/>
            <a:ext cx="733919" cy="11923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30081" y="3945027"/>
            <a:ext cx="837692" cy="3376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3" idx="5"/>
          </p:cNvCxnSpPr>
          <p:nvPr/>
        </p:nvCxnSpPr>
        <p:spPr>
          <a:xfrm>
            <a:off x="4254986" y="4416513"/>
            <a:ext cx="781308" cy="2692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41" idx="0"/>
          </p:cNvCxnSpPr>
          <p:nvPr/>
        </p:nvCxnSpPr>
        <p:spPr>
          <a:xfrm flipH="1">
            <a:off x="5049016" y="3961838"/>
            <a:ext cx="37576" cy="60199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12374" y="428271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69430" y="534879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57725" y="399176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23828" y="519466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68367" y="404718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77776" y="35774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228683" y="4561932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198205" y="5323932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399088" y="4280813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197737" y="4189373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21165" y="5171532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287246" y="3822390"/>
            <a:ext cx="100594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endCxn id="61" idx="1"/>
          </p:cNvCxnSpPr>
          <p:nvPr/>
        </p:nvCxnSpPr>
        <p:spPr>
          <a:xfrm>
            <a:off x="7499682" y="4437567"/>
            <a:ext cx="713255" cy="9093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4"/>
            <a:endCxn id="64" idx="0"/>
          </p:cNvCxnSpPr>
          <p:nvPr/>
        </p:nvCxnSpPr>
        <p:spPr>
          <a:xfrm>
            <a:off x="8337543" y="3979144"/>
            <a:ext cx="733919" cy="11923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360045" y="3943125"/>
            <a:ext cx="837692" cy="3376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2" idx="5"/>
          </p:cNvCxnSpPr>
          <p:nvPr/>
        </p:nvCxnSpPr>
        <p:spPr>
          <a:xfrm>
            <a:off x="7484950" y="4414611"/>
            <a:ext cx="781308" cy="2692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942338" y="428081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99394" y="53468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187689" y="398985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053792" y="519276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298331" y="404527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007740" y="35755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C00000"/>
                </a:solidFill>
              </a:rPr>
              <a:t>F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4524" y="5726932"/>
            <a:ext cx="933076" cy="707886"/>
          </a:xfrm>
          <a:prstGeom prst="rect">
            <a:avLst/>
          </a:prstGeom>
          <a:solidFill>
            <a:srgbClr val="666699"/>
          </a:solidFill>
        </p:spPr>
        <p:txBody>
          <a:bodyPr wrap="none" rtlCol="0">
            <a:spAutoFit/>
          </a:bodyPr>
          <a:lstStyle/>
          <a:p>
            <a:r>
              <a:rPr lang="en-NZ" sz="4000" i="1" dirty="0" smtClean="0">
                <a:solidFill>
                  <a:srgbClr val="FFC000"/>
                </a:solidFill>
              </a:rPr>
              <a:t>tree</a:t>
            </a:r>
            <a:endParaRPr lang="en-US" sz="4000" i="1" dirty="0">
              <a:solidFill>
                <a:srgbClr val="FFC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53981" y="5794606"/>
            <a:ext cx="2753639" cy="707886"/>
          </a:xfrm>
          <a:prstGeom prst="rect">
            <a:avLst/>
          </a:prstGeom>
          <a:solidFill>
            <a:srgbClr val="666699"/>
          </a:solidFill>
        </p:spPr>
        <p:txBody>
          <a:bodyPr wrap="none" rtlCol="0">
            <a:spAutoFit/>
          </a:bodyPr>
          <a:lstStyle/>
          <a:p>
            <a:r>
              <a:rPr lang="en-NZ" sz="4000" i="1" dirty="0">
                <a:solidFill>
                  <a:srgbClr val="FFC000"/>
                </a:solidFill>
              </a:rPr>
              <a:t>d</a:t>
            </a:r>
            <a:r>
              <a:rPr lang="en-NZ" sz="4000" i="1" dirty="0" smtClean="0">
                <a:solidFill>
                  <a:srgbClr val="FFC000"/>
                </a:solidFill>
              </a:rPr>
              <a:t>isjoint graph</a:t>
            </a:r>
            <a:endParaRPr lang="en-US" sz="40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/>
      <p:bldP spid="35" grpId="0"/>
      <p:bldP spid="36" grpId="0"/>
      <p:bldP spid="37" grpId="0"/>
      <p:bldP spid="38" grpId="0"/>
      <p:bldP spid="39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UCL Kazakhstan">
  <a:themeElements>
    <a:clrScheme name="UCL Kazakhsta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L Kazakhsta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UCL Kazakhsta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L Kazakhsta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L Kazakhsta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13747</TotalTime>
  <Words>711</Words>
  <Application>Microsoft Office PowerPoint</Application>
  <PresentationFormat>Widescreen</PresentationFormat>
  <Paragraphs>254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Gill Sans MT</vt:lpstr>
      <vt:lpstr>Helvetica</vt:lpstr>
      <vt:lpstr>Times New Roman</vt:lpstr>
      <vt:lpstr>Wingdings 2</vt:lpstr>
      <vt:lpstr>Dividend</vt:lpstr>
      <vt:lpstr>1_UCL Kazakhstan</vt:lpstr>
      <vt:lpstr>Introduction to algorithms graphs</vt:lpstr>
      <vt:lpstr>Definition of a graph</vt:lpstr>
      <vt:lpstr>definition</vt:lpstr>
      <vt:lpstr>Path/cycle</vt:lpstr>
      <vt:lpstr>Path/cycle</vt:lpstr>
      <vt:lpstr>Path/cycle</vt:lpstr>
      <vt:lpstr>Path/cycle</vt:lpstr>
      <vt:lpstr>Path/cycle</vt:lpstr>
      <vt:lpstr>Tree graphs</vt:lpstr>
      <vt:lpstr>Complete graph</vt:lpstr>
      <vt:lpstr>complete graph – number of edges</vt:lpstr>
      <vt:lpstr>complete graph - degree</vt:lpstr>
      <vt:lpstr>Bipartite graph</vt:lpstr>
      <vt:lpstr>Bipartite graphs – examples </vt:lpstr>
      <vt:lpstr>Bipartite graphs – examples </vt:lpstr>
      <vt:lpstr>Directed graph</vt:lpstr>
      <vt:lpstr>Applications of graphs</vt:lpstr>
      <vt:lpstr>Applications of graphs</vt:lpstr>
      <vt:lpstr>Applications of graphs</vt:lpstr>
      <vt:lpstr>Weighted graphs</vt:lpstr>
      <vt:lpstr>Shortest path algorithms – dijkstra (weighted digraphs)</vt:lpstr>
      <vt:lpstr>Shortest path algorithms – dijkstra (weighted digraphs)</vt:lpstr>
      <vt:lpstr>Shortest path algorithms – dijkstra (weighted digraphs)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293</cp:revision>
  <cp:lastPrinted>2020-03-13T05:36:27Z</cp:lastPrinted>
  <dcterms:created xsi:type="dcterms:W3CDTF">2020-03-10T06:29:02Z</dcterms:created>
  <dcterms:modified xsi:type="dcterms:W3CDTF">2021-11-25T05:07:01Z</dcterms:modified>
</cp:coreProperties>
</file>