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handoutMasterIdLst>
    <p:handoutMasterId r:id="rId42"/>
  </p:handoutMasterIdLst>
  <p:sldIdLst>
    <p:sldId id="256" r:id="rId3"/>
    <p:sldId id="293" r:id="rId4"/>
    <p:sldId id="265" r:id="rId5"/>
    <p:sldId id="266" r:id="rId6"/>
    <p:sldId id="267" r:id="rId7"/>
    <p:sldId id="268" r:id="rId8"/>
    <p:sldId id="294" r:id="rId9"/>
    <p:sldId id="270" r:id="rId10"/>
    <p:sldId id="271" r:id="rId11"/>
    <p:sldId id="272" r:id="rId12"/>
    <p:sldId id="295" r:id="rId13"/>
    <p:sldId id="274" r:id="rId14"/>
    <p:sldId id="296" r:id="rId15"/>
    <p:sldId id="275" r:id="rId16"/>
    <p:sldId id="27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292" r:id="rId41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000000"/>
    <a:srgbClr val="FF6600"/>
    <a:srgbClr val="FF6699"/>
    <a:srgbClr val="D4DFF4"/>
    <a:srgbClr val="ADC1E9"/>
    <a:srgbClr val="CCCCFF"/>
    <a:srgbClr val="6666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PA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1F9E6-7736-4C24-B166-48BCB8E56233}" type="datetime5">
              <a:rPr lang="en-GB"/>
              <a:pPr>
                <a:defRPr/>
              </a:pPr>
              <a:t>3-Dec-21</a:t>
            </a:fld>
            <a:endParaRPr lang="en-GB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5787" y="6524774"/>
            <a:ext cx="2015827" cy="3332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M. Dhyani</a:t>
            </a:r>
          </a:p>
        </p:txBody>
      </p:sp>
    </p:spTree>
    <p:extLst>
      <p:ext uri="{BB962C8B-B14F-4D97-AF65-F5344CB8AC3E}">
        <p14:creationId xmlns:p14="http://schemas.microsoft.com/office/powerpoint/2010/main" val="428920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839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8A273-C458-49F5-A889-40022F24036D}" type="datetime5">
              <a:rPr lang="en-GB"/>
              <a:pPr>
                <a:defRPr/>
              </a:pPr>
              <a:t>3-Dec-21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 Shaikh</a:t>
            </a:r>
          </a:p>
        </p:txBody>
      </p:sp>
    </p:spTree>
    <p:extLst>
      <p:ext uri="{BB962C8B-B14F-4D97-AF65-F5344CB8AC3E}">
        <p14:creationId xmlns:p14="http://schemas.microsoft.com/office/powerpoint/2010/main" val="946632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2D304-B407-4679-9C8C-30C16D7C12EC}" type="datetime5">
              <a:rPr lang="en-GB"/>
              <a:pPr>
                <a:defRPr/>
              </a:pPr>
              <a:t>3-Dec-21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173168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378C1-2863-4F21-8F11-A8D62ECB25BF}" type="datetime5">
              <a:rPr lang="en-GB"/>
              <a:pPr>
                <a:defRPr/>
              </a:pPr>
              <a:t>3-Dec-21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8146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D0E60-1E96-48DC-99DD-0625D7F9D0C0}" type="datetime5">
              <a:rPr lang="en-GB"/>
              <a:pPr>
                <a:defRPr/>
              </a:pPr>
              <a:t>3-Dec-21</a:t>
            </a:fld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763815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37C1A-7555-4ACA-B899-A799132E74C1}" type="datetime5">
              <a:rPr lang="en-GB"/>
              <a:pPr>
                <a:defRPr/>
              </a:pPr>
              <a:t>3-Dec-21</a:t>
            </a:fld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528668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60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60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26683-DFA5-4F43-A313-28793EFDF752}" type="datetime5">
              <a:rPr lang="en-GB"/>
              <a:pPr>
                <a:defRPr/>
              </a:pPr>
              <a:t>3-Dec-21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704784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94F6D-F7CD-4918-ADD2-45FF9E085E20}" type="datetime5">
              <a:rPr lang="en-GB"/>
              <a:pPr>
                <a:defRPr/>
              </a:pPr>
              <a:t>3-Dec-21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209456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446BF-E896-47AB-A277-48E611BC3F5A}" type="datetime5">
              <a:rPr lang="en-GB"/>
              <a:pPr>
                <a:defRPr/>
              </a:pPr>
              <a:t>3-Dec-21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2330585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EBBF5-24B9-442D-ABBB-76A30443C51C}" type="datetime5">
              <a:rPr lang="en-GB"/>
              <a:pPr>
                <a:defRPr/>
              </a:pPr>
              <a:t>3-Dec-21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4201116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C6AE0-2F2D-4356-B12F-6E5ACA3DE392}" type="datetime5">
              <a:rPr lang="en-GB"/>
              <a:pPr>
                <a:defRPr/>
              </a:pPr>
              <a:t>3-Dec-21</a:t>
            </a:fld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1216166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531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334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24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12"/>
          <p:cNvSpPr>
            <a:spLocks noChangeShapeType="1"/>
          </p:cNvSpPr>
          <p:nvPr/>
        </p:nvSpPr>
        <p:spPr bwMode="auto">
          <a:xfrm>
            <a:off x="-46566" y="6597650"/>
            <a:ext cx="12238567" cy="0"/>
          </a:xfrm>
          <a:prstGeom prst="line">
            <a:avLst/>
          </a:prstGeom>
          <a:noFill/>
          <a:ln w="19050">
            <a:solidFill>
              <a:srgbClr val="CFAFE7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 sz="1800"/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1518901" y="6565901"/>
            <a:ext cx="673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9DD217F6-6C63-46F9-AD02-6A4762391631}" type="slidenum">
              <a:rPr lang="en-GB" sz="1200" b="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200" b="0" dirty="0"/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DD02D85-DED2-40EA-BDB8-62543432782F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5" y="116632"/>
            <a:ext cx="2973625" cy="73478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323306" y="332657"/>
            <a:ext cx="8832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lang="en-US" sz="1800" dirty="0">
                <a:latin typeface="Helvetica"/>
                <a:ea typeface="Helvetica"/>
                <a:cs typeface="Helvetica"/>
                <a:sym typeface="Helvetica"/>
              </a:rPr>
              <a:t>Introduction to Algorithms  </a:t>
            </a:r>
            <a:r>
              <a:rPr lang="en-GB" sz="18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CELEN0</a:t>
            </a:r>
            <a:r>
              <a:rPr lang="en-US" sz="18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86</a:t>
            </a:r>
            <a:endParaRPr lang="en-US" sz="1800" dirty="0">
              <a:solidFill>
                <a:srgbClr val="002452"/>
              </a:solidFill>
            </a:endParaRPr>
          </a:p>
          <a:p>
            <a:pPr lvl="0" algn="l">
              <a:defRPr sz="1800"/>
            </a:pPr>
            <a:endParaRPr lang="en-US" sz="1800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424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128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r>
              <a:rPr lang="en-NZ" i="1" dirty="0" smtClean="0"/>
              <a:t>e-paths/tours, spanning trees, shortest paths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828799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472" y="665949"/>
            <a:ext cx="2342334" cy="158175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Lecture 10  </a:t>
            </a: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Thursday, 2 december 2020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existence of Eulerian tour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9634" y="1909925"/>
            <a:ext cx="5664926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600" dirty="0"/>
              <a:t>for each </a:t>
            </a:r>
            <a:r>
              <a:rPr lang="en-US" altLang="en-US" sz="2600" dirty="0">
                <a:solidFill>
                  <a:srgbClr val="FF0000"/>
                </a:solidFill>
              </a:rPr>
              <a:t>vertex</a:t>
            </a:r>
            <a:r>
              <a:rPr lang="en-US" altLang="en-US" sz="2600" dirty="0"/>
              <a:t> that we </a:t>
            </a:r>
            <a:r>
              <a:rPr lang="en-US" altLang="en-US" sz="2600" b="1" u="sng" dirty="0">
                <a:solidFill>
                  <a:schemeClr val="accent2"/>
                </a:solidFill>
              </a:rPr>
              <a:t>enter</a:t>
            </a:r>
            <a:r>
              <a:rPr lang="en-US" altLang="en-US" sz="2600" dirty="0"/>
              <a:t> during the tour via an </a:t>
            </a:r>
            <a:r>
              <a:rPr lang="en-US" altLang="en-US" sz="2600" dirty="0">
                <a:solidFill>
                  <a:srgbClr val="00B050"/>
                </a:solidFill>
              </a:rPr>
              <a:t>edge</a:t>
            </a:r>
            <a:r>
              <a:rPr lang="en-US" altLang="en-US" sz="2600" dirty="0"/>
              <a:t>, we must also </a:t>
            </a:r>
            <a:r>
              <a:rPr lang="en-US" altLang="en-US" sz="2600" dirty="0" smtClean="0"/>
              <a:t>be able </a:t>
            </a:r>
            <a:r>
              <a:rPr lang="en-US" altLang="en-US" sz="2600" dirty="0"/>
              <a:t>to </a:t>
            </a:r>
            <a:r>
              <a:rPr lang="en-US" altLang="en-US" sz="2600" b="1" u="sng" dirty="0">
                <a:solidFill>
                  <a:schemeClr val="accent2"/>
                </a:solidFill>
              </a:rPr>
              <a:t>exit</a:t>
            </a:r>
            <a:r>
              <a:rPr lang="en-US" altLang="en-US" sz="2600" dirty="0"/>
              <a:t> via </a:t>
            </a:r>
            <a:r>
              <a:rPr lang="en-US" altLang="en-US" sz="2600" i="1" dirty="0">
                <a:solidFill>
                  <a:srgbClr val="FF0000"/>
                </a:solidFill>
              </a:rPr>
              <a:t>another</a:t>
            </a:r>
            <a:r>
              <a:rPr lang="en-US" altLang="en-US" sz="2600" dirty="0"/>
              <a:t> </a:t>
            </a:r>
            <a:r>
              <a:rPr lang="en-US" altLang="en-US" sz="2600" dirty="0">
                <a:solidFill>
                  <a:srgbClr val="00B050"/>
                </a:solidFill>
              </a:rPr>
              <a:t>edge</a:t>
            </a:r>
            <a:r>
              <a:rPr lang="en-US" altLang="en-US" sz="2600" dirty="0"/>
              <a:t>.</a:t>
            </a:r>
          </a:p>
        </p:txBody>
      </p:sp>
      <p:sp>
        <p:nvSpPr>
          <p:cNvPr id="8" name="Oval 7"/>
          <p:cNvSpPr/>
          <p:nvPr/>
        </p:nvSpPr>
        <p:spPr>
          <a:xfrm>
            <a:off x="8464732" y="2436223"/>
            <a:ext cx="404948" cy="418011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843554" y="2194560"/>
            <a:ext cx="574766" cy="33963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778241" y="2850968"/>
            <a:ext cx="431074" cy="48985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3"/>
          </p:cNvCxnSpPr>
          <p:nvPr/>
        </p:nvCxnSpPr>
        <p:spPr>
          <a:xfrm flipV="1">
            <a:off x="7916092" y="2793018"/>
            <a:ext cx="607943" cy="394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864775" y="1932789"/>
            <a:ext cx="651275" cy="52712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9634" y="3340824"/>
            <a:ext cx="5664926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600" dirty="0" smtClean="0"/>
              <a:t>The number of </a:t>
            </a:r>
            <a:r>
              <a:rPr lang="en-US" altLang="en-US" sz="2600" dirty="0" smtClean="0">
                <a:solidFill>
                  <a:srgbClr val="00B050"/>
                </a:solidFill>
              </a:rPr>
              <a:t>edges</a:t>
            </a:r>
            <a:r>
              <a:rPr lang="en-US" altLang="en-US" sz="2600" dirty="0"/>
              <a:t> </a:t>
            </a:r>
            <a:r>
              <a:rPr lang="en-US" altLang="en-US" sz="2600" b="1" u="sng" dirty="0" smtClean="0">
                <a:solidFill>
                  <a:schemeClr val="accent2"/>
                </a:solidFill>
              </a:rPr>
              <a:t>entering</a:t>
            </a:r>
            <a:r>
              <a:rPr lang="en-US" altLang="en-US" sz="2600" dirty="0" smtClean="0"/>
              <a:t> each</a:t>
            </a:r>
          </a:p>
          <a:p>
            <a:pPr>
              <a:lnSpc>
                <a:spcPct val="80000"/>
              </a:lnSpc>
            </a:pPr>
            <a:r>
              <a:rPr lang="en-US" altLang="en-US" sz="2600" dirty="0" smtClean="0">
                <a:solidFill>
                  <a:srgbClr val="FF0000"/>
                </a:solidFill>
              </a:rPr>
              <a:t>vertex</a:t>
            </a:r>
            <a:r>
              <a:rPr lang="en-US" altLang="en-US" sz="2600" dirty="0" smtClean="0"/>
              <a:t>, must be </a:t>
            </a:r>
            <a:r>
              <a:rPr lang="en-US" altLang="en-US" sz="2600" b="1" dirty="0" smtClean="0">
                <a:solidFill>
                  <a:srgbClr val="7030A0"/>
                </a:solidFill>
              </a:rPr>
              <a:t>equal</a:t>
            </a:r>
            <a:r>
              <a:rPr lang="en-US" altLang="en-US" sz="2600" dirty="0" smtClean="0"/>
              <a:t> to the number of </a:t>
            </a:r>
            <a:r>
              <a:rPr lang="en-US" altLang="en-US" sz="2600" dirty="0">
                <a:solidFill>
                  <a:srgbClr val="00B050"/>
                </a:solidFill>
              </a:rPr>
              <a:t>edges</a:t>
            </a:r>
            <a:r>
              <a:rPr lang="en-US" altLang="en-US" sz="2600" dirty="0" smtClean="0"/>
              <a:t> </a:t>
            </a:r>
            <a:r>
              <a:rPr lang="en-US" altLang="en-US" sz="2600" b="1" u="sng" dirty="0" smtClean="0">
                <a:solidFill>
                  <a:schemeClr val="accent2"/>
                </a:solidFill>
              </a:rPr>
              <a:t>exiting</a:t>
            </a:r>
            <a:r>
              <a:rPr lang="en-US" altLang="en-US" sz="2600" dirty="0" smtClean="0"/>
              <a:t> that </a:t>
            </a:r>
            <a:r>
              <a:rPr lang="en-US" altLang="en-US" sz="2600" dirty="0" smtClean="0">
                <a:solidFill>
                  <a:srgbClr val="FF0000"/>
                </a:solidFill>
              </a:rPr>
              <a:t>vertex.</a:t>
            </a:r>
            <a:endParaRPr lang="en-US" altLang="en-US" sz="2600" dirty="0">
              <a:solidFill>
                <a:srgbClr val="FF0000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5704114" y="4066845"/>
            <a:ext cx="783772" cy="978408"/>
          </a:xfrm>
          <a:prstGeom prst="downArrow">
            <a:avLst/>
          </a:prstGeom>
          <a:solidFill>
            <a:srgbClr val="FFC0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4402" y="5161456"/>
            <a:ext cx="10503196" cy="923330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lang="en-US" altLang="en-US" sz="5400" i="1" dirty="0"/>
              <a:t>the degree of each </a:t>
            </a:r>
            <a:r>
              <a:rPr lang="en-US" altLang="en-US" sz="5400" i="1" dirty="0">
                <a:solidFill>
                  <a:srgbClr val="FF0000"/>
                </a:solidFill>
              </a:rPr>
              <a:t>vertex</a:t>
            </a:r>
            <a:r>
              <a:rPr lang="en-US" altLang="en-US" sz="5400" i="1" dirty="0"/>
              <a:t> must be </a:t>
            </a:r>
            <a:r>
              <a:rPr lang="en-US" altLang="en-US" sz="5400" i="1" dirty="0" smtClean="0">
                <a:solidFill>
                  <a:srgbClr val="FFFF00"/>
                </a:solidFill>
              </a:rPr>
              <a:t>even</a:t>
            </a:r>
            <a:endParaRPr lang="en-US" altLang="en-US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8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existence of Eulerian tour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1080" y="1806610"/>
            <a:ext cx="11249839" cy="1104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sz="3600" dirty="0" smtClean="0"/>
              <a:t>If a graph has an </a:t>
            </a:r>
            <a:r>
              <a:rPr lang="en-US" altLang="en-US" sz="3600" b="1" dirty="0" smtClean="0">
                <a:solidFill>
                  <a:srgbClr val="FF0066"/>
                </a:solidFill>
              </a:rPr>
              <a:t>Eulerian tour</a:t>
            </a:r>
            <a:r>
              <a:rPr lang="en-US" altLang="en-US" sz="3600" dirty="0" smtClean="0">
                <a:solidFill>
                  <a:srgbClr val="FF0066"/>
                </a:solidFill>
              </a:rPr>
              <a:t> </a:t>
            </a:r>
            <a:r>
              <a:rPr lang="en-US" altLang="en-US" sz="3600" dirty="0" smtClean="0"/>
              <a:t>then </a:t>
            </a:r>
            <a:r>
              <a:rPr lang="en-US" altLang="en-US" sz="3600" b="1" u="sng" dirty="0" smtClean="0">
                <a:solidFill>
                  <a:srgbClr val="FF0000"/>
                </a:solidFill>
              </a:rPr>
              <a:t>every</a:t>
            </a:r>
            <a:r>
              <a:rPr lang="en-US" altLang="en-US" sz="3600" dirty="0" smtClean="0"/>
              <a:t> vertex must be of</a:t>
            </a:r>
            <a:r>
              <a:rPr lang="en-US" altLang="en-US" sz="3600" b="1" dirty="0" smtClean="0">
                <a:solidFill>
                  <a:srgbClr val="0000CC"/>
                </a:solidFill>
              </a:rPr>
              <a:t> </a:t>
            </a:r>
            <a:r>
              <a:rPr lang="en-US" altLang="en-US" sz="3600" b="1" u="sng" dirty="0" smtClean="0">
                <a:solidFill>
                  <a:srgbClr val="0000CC"/>
                </a:solidFill>
              </a:rPr>
              <a:t>even degree.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85" y="3305965"/>
            <a:ext cx="7792537" cy="225774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242662" y="4376052"/>
            <a:ext cx="195943" cy="209006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14011" y="5912748"/>
            <a:ext cx="195943" cy="209006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32713" y="3201462"/>
            <a:ext cx="195943" cy="209006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9348" y="4426475"/>
            <a:ext cx="195943" cy="209006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165668" y="3237111"/>
            <a:ext cx="2337818" cy="1125878"/>
          </a:xfrm>
          <a:custGeom>
            <a:avLst/>
            <a:gdLst>
              <a:gd name="connsiteX0" fmla="*/ 2194560 w 2337818"/>
              <a:gd name="connsiteY0" fmla="*/ 1125878 h 1125878"/>
              <a:gd name="connsiteX1" fmla="*/ 2103120 w 2337818"/>
              <a:gd name="connsiteY1" fmla="*/ 106975 h 1125878"/>
              <a:gd name="connsiteX2" fmla="*/ 0 w 2337818"/>
              <a:gd name="connsiteY2" fmla="*/ 80850 h 112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818" h="1125878">
                <a:moveTo>
                  <a:pt x="2194560" y="1125878"/>
                </a:moveTo>
                <a:cubicBezTo>
                  <a:pt x="2331720" y="703512"/>
                  <a:pt x="2468880" y="281146"/>
                  <a:pt x="2103120" y="106975"/>
                </a:cubicBezTo>
                <a:cubicBezTo>
                  <a:pt x="1737360" y="-67196"/>
                  <a:pt x="868680" y="6827"/>
                  <a:pt x="0" y="8085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718661" y="4585057"/>
            <a:ext cx="1670979" cy="1476103"/>
          </a:xfrm>
          <a:custGeom>
            <a:avLst/>
            <a:gdLst>
              <a:gd name="connsiteX0" fmla="*/ 1541417 w 1623080"/>
              <a:gd name="connsiteY0" fmla="*/ 0 h 1384662"/>
              <a:gd name="connsiteX1" fmla="*/ 1449977 w 1623080"/>
              <a:gd name="connsiteY1" fmla="*/ 1084217 h 1384662"/>
              <a:gd name="connsiteX2" fmla="*/ 0 w 1623080"/>
              <a:gd name="connsiteY2" fmla="*/ 1384662 h 1384662"/>
              <a:gd name="connsiteX3" fmla="*/ 0 w 1623080"/>
              <a:gd name="connsiteY3" fmla="*/ 1384662 h 138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3080" h="1384662">
                <a:moveTo>
                  <a:pt x="1541417" y="0"/>
                </a:moveTo>
                <a:cubicBezTo>
                  <a:pt x="1624148" y="426720"/>
                  <a:pt x="1706880" y="853440"/>
                  <a:pt x="1449977" y="1084217"/>
                </a:cubicBezTo>
                <a:cubicBezTo>
                  <a:pt x="1193074" y="1314994"/>
                  <a:pt x="0" y="1384662"/>
                  <a:pt x="0" y="1384662"/>
                </a:cubicBezTo>
                <a:lnTo>
                  <a:pt x="0" y="1384662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325291" y="4504853"/>
            <a:ext cx="291737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5342709" y="3409401"/>
            <a:ext cx="713655" cy="1058091"/>
          </a:xfrm>
          <a:custGeom>
            <a:avLst/>
            <a:gdLst>
              <a:gd name="connsiteX0" fmla="*/ 705394 w 713655"/>
              <a:gd name="connsiteY0" fmla="*/ 0 h 1058091"/>
              <a:gd name="connsiteX1" fmla="*/ 613954 w 713655"/>
              <a:gd name="connsiteY1" fmla="*/ 627017 h 1058091"/>
              <a:gd name="connsiteX2" fmla="*/ 0 w 713655"/>
              <a:gd name="connsiteY2" fmla="*/ 1058091 h 1058091"/>
              <a:gd name="connsiteX3" fmla="*/ 0 w 713655"/>
              <a:gd name="connsiteY3" fmla="*/ 105809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655" h="1058091">
                <a:moveTo>
                  <a:pt x="705394" y="0"/>
                </a:moveTo>
                <a:cubicBezTo>
                  <a:pt x="718457" y="225334"/>
                  <a:pt x="731520" y="450669"/>
                  <a:pt x="613954" y="627017"/>
                </a:cubicBezTo>
                <a:cubicBezTo>
                  <a:pt x="496388" y="803365"/>
                  <a:pt x="0" y="1058091"/>
                  <a:pt x="0" y="1058091"/>
                </a:cubicBezTo>
                <a:lnTo>
                  <a:pt x="0" y="1058091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578514" y="3252646"/>
            <a:ext cx="1365086" cy="1267097"/>
          </a:xfrm>
          <a:custGeom>
            <a:avLst/>
            <a:gdLst>
              <a:gd name="connsiteX0" fmla="*/ 1365086 w 1365086"/>
              <a:gd name="connsiteY0" fmla="*/ 0 h 1267097"/>
              <a:gd name="connsiteX1" fmla="*/ 19612 w 1365086"/>
              <a:gd name="connsiteY1" fmla="*/ 235132 h 1267097"/>
              <a:gd name="connsiteX2" fmla="*/ 529063 w 1365086"/>
              <a:gd name="connsiteY2" fmla="*/ 1267097 h 1267097"/>
              <a:gd name="connsiteX3" fmla="*/ 529063 w 1365086"/>
              <a:gd name="connsiteY3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086" h="1267097">
                <a:moveTo>
                  <a:pt x="1365086" y="0"/>
                </a:moveTo>
                <a:cubicBezTo>
                  <a:pt x="762017" y="11974"/>
                  <a:pt x="158949" y="23949"/>
                  <a:pt x="19612" y="235132"/>
                </a:cubicBezTo>
                <a:cubicBezTo>
                  <a:pt x="-119725" y="446315"/>
                  <a:pt x="529063" y="1267097"/>
                  <a:pt x="529063" y="1267097"/>
                </a:cubicBezTo>
                <a:lnTo>
                  <a:pt x="529063" y="1267097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215012" y="4637310"/>
            <a:ext cx="2290292" cy="1423851"/>
          </a:xfrm>
          <a:custGeom>
            <a:avLst/>
            <a:gdLst>
              <a:gd name="connsiteX0" fmla="*/ 1023195 w 2290292"/>
              <a:gd name="connsiteY0" fmla="*/ 0 h 1423851"/>
              <a:gd name="connsiteX1" fmla="*/ 43481 w 2290292"/>
              <a:gd name="connsiteY1" fmla="*/ 705394 h 1423851"/>
              <a:gd name="connsiteX2" fmla="*/ 2290292 w 2290292"/>
              <a:gd name="connsiteY2" fmla="*/ 1423851 h 1423851"/>
              <a:gd name="connsiteX3" fmla="*/ 2290292 w 2290292"/>
              <a:gd name="connsiteY3" fmla="*/ 1423851 h 142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0292" h="1423851">
                <a:moveTo>
                  <a:pt x="1023195" y="0"/>
                </a:moveTo>
                <a:cubicBezTo>
                  <a:pt x="427746" y="234043"/>
                  <a:pt x="-167702" y="468086"/>
                  <a:pt x="43481" y="705394"/>
                </a:cubicBezTo>
                <a:cubicBezTo>
                  <a:pt x="254664" y="942702"/>
                  <a:pt x="2290292" y="1423851"/>
                  <a:pt x="2290292" y="1423851"/>
                </a:cubicBezTo>
                <a:lnTo>
                  <a:pt x="2290292" y="1423851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342709" y="4585058"/>
            <a:ext cx="1319349" cy="1319348"/>
          </a:xfrm>
          <a:custGeom>
            <a:avLst/>
            <a:gdLst>
              <a:gd name="connsiteX0" fmla="*/ 0 w 1319349"/>
              <a:gd name="connsiteY0" fmla="*/ 0 h 1319348"/>
              <a:gd name="connsiteX1" fmla="*/ 888274 w 1319349"/>
              <a:gd name="connsiteY1" fmla="*/ 705394 h 1319348"/>
              <a:gd name="connsiteX2" fmla="*/ 1319349 w 1319349"/>
              <a:gd name="connsiteY2" fmla="*/ 1319348 h 1319348"/>
              <a:gd name="connsiteX3" fmla="*/ 1319349 w 1319349"/>
              <a:gd name="connsiteY3" fmla="*/ 1319348 h 131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349" h="1319348">
                <a:moveTo>
                  <a:pt x="0" y="0"/>
                </a:moveTo>
                <a:cubicBezTo>
                  <a:pt x="334191" y="242751"/>
                  <a:pt x="668383" y="485503"/>
                  <a:pt x="888274" y="705394"/>
                </a:cubicBezTo>
                <a:cubicBezTo>
                  <a:pt x="1108165" y="925285"/>
                  <a:pt x="1319349" y="1319348"/>
                  <a:pt x="1319349" y="1319348"/>
                </a:cubicBezTo>
                <a:lnTo>
                  <a:pt x="1319349" y="1319348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38605" y="424972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000000"/>
                </a:solidFill>
              </a:rPr>
              <a:t>A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30684" y="2925670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000000"/>
                </a:solidFill>
              </a:rPr>
              <a:t>B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59383" y="401888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000000"/>
                </a:solidFill>
              </a:rPr>
              <a:t>C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30152" y="6081498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000000"/>
                </a:solidFill>
              </a:rPr>
              <a:t>D</a:t>
            </a:r>
            <a:endParaRPr lang="en-US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40735"/>
              </p:ext>
            </p:extLst>
          </p:nvPr>
        </p:nvGraphicFramePr>
        <p:xfrm>
          <a:off x="9447979" y="3379379"/>
          <a:ext cx="1799098" cy="2176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10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GB" sz="16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Degree</a:t>
                      </a:r>
                      <a:endParaRPr lang="en-GB" sz="160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GB" sz="16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GB" sz="160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GB" sz="16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b="1" dirty="0" smtClean="0"/>
                        <a:t>3</a:t>
                      </a:r>
                      <a:endParaRPr lang="en-GB" sz="160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GB" sz="16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b="1" dirty="0" smtClean="0"/>
                        <a:t>5</a:t>
                      </a:r>
                      <a:endParaRPr lang="en-GB" sz="160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GB" sz="16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GB" sz="160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58407" y="2796952"/>
            <a:ext cx="2337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/>
              <a:t>NO </a:t>
            </a:r>
            <a:r>
              <a:rPr lang="en-NZ" sz="2800" b="1" i="1" dirty="0" smtClean="0">
                <a:solidFill>
                  <a:srgbClr val="FF0066"/>
                </a:solidFill>
              </a:rPr>
              <a:t>E-TOUR!</a:t>
            </a:r>
            <a:endParaRPr lang="en-US" sz="2800" b="1" i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1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442754" y="2769326"/>
            <a:ext cx="130629" cy="143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25335" y="4358641"/>
            <a:ext cx="130629" cy="143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92581" y="3492135"/>
            <a:ext cx="130629" cy="143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64330" y="4310740"/>
            <a:ext cx="130629" cy="143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16730" y="2386144"/>
            <a:ext cx="130629" cy="143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3"/>
            <a:endCxn id="23" idx="7"/>
          </p:cNvCxnSpPr>
          <p:nvPr/>
        </p:nvCxnSpPr>
        <p:spPr>
          <a:xfrm flipH="1">
            <a:off x="2536834" y="2508792"/>
            <a:ext cx="2899026" cy="18708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75875" y="2826659"/>
            <a:ext cx="2821576" cy="1531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95006" y="2841172"/>
            <a:ext cx="1711" cy="1538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355771" y="2508792"/>
            <a:ext cx="106215" cy="1801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508068" y="3661952"/>
            <a:ext cx="1349827" cy="8665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910147" y="3701141"/>
            <a:ext cx="1341120" cy="7177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75977" y="2529835"/>
            <a:ext cx="80089" cy="17714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69246" y="2386144"/>
            <a:ext cx="1446408" cy="9840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573383" y="2704011"/>
            <a:ext cx="1219198" cy="6654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367804" y="2841172"/>
            <a:ext cx="15703" cy="15167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04251" y="4528458"/>
            <a:ext cx="69903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00FF"/>
                </a:solidFill>
              </a:rPr>
              <a:t>start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36713" y="4502332"/>
            <a:ext cx="580608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00FF"/>
                </a:solidFill>
              </a:rPr>
              <a:t>end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3712" y="2982573"/>
            <a:ext cx="5172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i="1" dirty="0" smtClean="0"/>
              <a:t>It has Eulerian Tour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29963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442754" y="2769326"/>
            <a:ext cx="130629" cy="143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25335" y="4358641"/>
            <a:ext cx="130629" cy="143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92581" y="3492135"/>
            <a:ext cx="130629" cy="143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64330" y="4310740"/>
            <a:ext cx="130629" cy="143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16730" y="2386144"/>
            <a:ext cx="130629" cy="143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3"/>
            <a:endCxn id="23" idx="7"/>
          </p:cNvCxnSpPr>
          <p:nvPr/>
        </p:nvCxnSpPr>
        <p:spPr>
          <a:xfrm flipH="1">
            <a:off x="2536834" y="2508792"/>
            <a:ext cx="2899026" cy="18708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75875" y="2826659"/>
            <a:ext cx="2821576" cy="1531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95006" y="2841172"/>
            <a:ext cx="1711" cy="1538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355771" y="2508792"/>
            <a:ext cx="106215" cy="1801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508068" y="3661952"/>
            <a:ext cx="1349827" cy="8665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910147" y="3701141"/>
            <a:ext cx="1341120" cy="7177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75977" y="2529835"/>
            <a:ext cx="80089" cy="17714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869246" y="2386144"/>
            <a:ext cx="1446408" cy="9840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573383" y="2704011"/>
            <a:ext cx="1219198" cy="6654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367804" y="2841172"/>
            <a:ext cx="15703" cy="15167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544068" y="3886229"/>
            <a:ext cx="69903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00FF"/>
                </a:solidFill>
              </a:rPr>
              <a:t>start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67591" y="2889877"/>
            <a:ext cx="580608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00FF"/>
                </a:solidFill>
              </a:rPr>
              <a:t>end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3712" y="2982573"/>
            <a:ext cx="5172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i="1" dirty="0" smtClean="0"/>
              <a:t>It has Eulerian Tour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63059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Eulerian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6688" y="1907175"/>
            <a:ext cx="10815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In an </a:t>
            </a:r>
            <a:r>
              <a:rPr lang="en-NZ" sz="2400" dirty="0" smtClean="0">
                <a:solidFill>
                  <a:srgbClr val="FF0066"/>
                </a:solidFill>
              </a:rPr>
              <a:t>Eulerian Tour</a:t>
            </a:r>
            <a:r>
              <a:rPr lang="en-NZ" sz="2400" dirty="0" smtClean="0"/>
              <a:t>, we have the strict condition of covering each </a:t>
            </a:r>
            <a:r>
              <a:rPr lang="en-NZ" sz="2400" dirty="0" smtClean="0">
                <a:solidFill>
                  <a:srgbClr val="00B050"/>
                </a:solidFill>
              </a:rPr>
              <a:t>edge</a:t>
            </a:r>
            <a:r>
              <a:rPr lang="en-NZ" sz="2400" dirty="0" smtClean="0"/>
              <a:t> </a:t>
            </a:r>
            <a:r>
              <a:rPr lang="en-NZ" sz="2400" b="1" i="1" dirty="0" smtClean="0"/>
              <a:t>ONLY ONCE!</a:t>
            </a:r>
          </a:p>
          <a:p>
            <a:r>
              <a:rPr lang="en-NZ" sz="2400" dirty="0"/>
              <a:t>a</a:t>
            </a:r>
            <a:r>
              <a:rPr lang="en-NZ" sz="2400" dirty="0" smtClean="0"/>
              <a:t>nd, </a:t>
            </a:r>
            <a:r>
              <a:rPr lang="en-NZ" sz="2400" b="1" i="1" dirty="0" smtClean="0"/>
              <a:t>MUST </a:t>
            </a:r>
            <a:r>
              <a:rPr lang="en-NZ" sz="2400" u="sng" dirty="0" smtClean="0"/>
              <a:t>start and finish at the same </a:t>
            </a:r>
            <a:r>
              <a:rPr lang="en-NZ" sz="2400" b="1" i="1" dirty="0" smtClean="0">
                <a:solidFill>
                  <a:srgbClr val="FF0000"/>
                </a:solidFill>
              </a:rPr>
              <a:t>vertex.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395" y="2895598"/>
            <a:ext cx="11527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In an </a:t>
            </a:r>
            <a:r>
              <a:rPr lang="en-NZ" sz="2400" dirty="0" smtClean="0">
                <a:solidFill>
                  <a:srgbClr val="FF0066"/>
                </a:solidFill>
              </a:rPr>
              <a:t>Eulerian Path</a:t>
            </a:r>
            <a:r>
              <a:rPr lang="en-NZ" sz="2400" dirty="0" smtClean="0"/>
              <a:t>, we still have the strict condition of covering each </a:t>
            </a:r>
            <a:r>
              <a:rPr lang="en-NZ" sz="2400" dirty="0" smtClean="0">
                <a:solidFill>
                  <a:srgbClr val="00B050"/>
                </a:solidFill>
              </a:rPr>
              <a:t>edge</a:t>
            </a:r>
            <a:r>
              <a:rPr lang="en-NZ" sz="2400" dirty="0" smtClean="0"/>
              <a:t> </a:t>
            </a:r>
            <a:r>
              <a:rPr lang="en-NZ" sz="2400" b="1" i="1" dirty="0" smtClean="0"/>
              <a:t>ONLY ONCE!</a:t>
            </a:r>
          </a:p>
          <a:p>
            <a:r>
              <a:rPr lang="en-NZ" sz="2400" dirty="0" smtClean="0"/>
              <a:t>but, </a:t>
            </a:r>
            <a:r>
              <a:rPr lang="en-NZ" sz="2400" b="1" i="1" dirty="0" smtClean="0"/>
              <a:t>CAN </a:t>
            </a:r>
            <a:r>
              <a:rPr lang="en-NZ" sz="2400" dirty="0" smtClean="0"/>
              <a:t>start and finish at </a:t>
            </a:r>
            <a:r>
              <a:rPr lang="en-NZ" sz="2400" b="1" i="1" u="sng" dirty="0" smtClean="0">
                <a:solidFill>
                  <a:srgbClr val="FF0000"/>
                </a:solidFill>
              </a:rPr>
              <a:t>different</a:t>
            </a:r>
            <a:r>
              <a:rPr lang="en-NZ" sz="2400" b="1" i="1" u="sng" dirty="0" smtClean="0"/>
              <a:t> </a:t>
            </a:r>
            <a:r>
              <a:rPr lang="en-NZ" sz="2400" b="1" i="1" u="sng" dirty="0" smtClean="0">
                <a:solidFill>
                  <a:srgbClr val="FF0000"/>
                </a:solidFill>
              </a:rPr>
              <a:t>vertices.</a:t>
            </a:r>
            <a:endParaRPr lang="en-US" sz="2400" b="1" i="1" u="sng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596637" y="427590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41" idx="3"/>
          </p:cNvCxnSpPr>
          <p:nvPr/>
        </p:nvCxnSpPr>
        <p:spPr>
          <a:xfrm flipH="1">
            <a:off x="3187341" y="4376250"/>
            <a:ext cx="426513" cy="757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653043" y="4363187"/>
            <a:ext cx="709956" cy="757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749037" y="585215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108958" y="514675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284615" y="506838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3823260" y="5185948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5" idx="1"/>
          </p:cNvCxnSpPr>
          <p:nvPr/>
        </p:nvCxnSpPr>
        <p:spPr>
          <a:xfrm>
            <a:off x="3187635" y="5208580"/>
            <a:ext cx="578619" cy="6607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7" idx="2"/>
          </p:cNvCxnSpPr>
          <p:nvPr/>
        </p:nvCxnSpPr>
        <p:spPr>
          <a:xfrm flipV="1">
            <a:off x="3165364" y="5127166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670260" y="40297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237304" y="472844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852361" y="568470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911317" y="478363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61" name="Down Arrow 60"/>
          <p:cNvSpPr/>
          <p:nvPr/>
        </p:nvSpPr>
        <p:spPr>
          <a:xfrm rot="5400000">
            <a:off x="4455393" y="5029200"/>
            <a:ext cx="329204" cy="182880"/>
          </a:xfrm>
          <a:prstGeom prst="downArrow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184576" y="423235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2" idx="3"/>
          </p:cNvCxnSpPr>
          <p:nvPr/>
        </p:nvCxnSpPr>
        <p:spPr>
          <a:xfrm flipH="1">
            <a:off x="6775280" y="4332705"/>
            <a:ext cx="426513" cy="757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240982" y="4319642"/>
            <a:ext cx="709956" cy="757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336976" y="580860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696897" y="510321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872554" y="502483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 flipH="1">
            <a:off x="7411199" y="5142403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65" idx="1"/>
          </p:cNvCxnSpPr>
          <p:nvPr/>
        </p:nvCxnSpPr>
        <p:spPr>
          <a:xfrm>
            <a:off x="6775574" y="5165035"/>
            <a:ext cx="578619" cy="6607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67" idx="2"/>
          </p:cNvCxnSpPr>
          <p:nvPr/>
        </p:nvCxnSpPr>
        <p:spPr>
          <a:xfrm flipV="1">
            <a:off x="6753303" y="5083621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258199" y="398624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825243" y="468489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440300" y="564116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6499256" y="474008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75" name="Down Arrow 74"/>
          <p:cNvSpPr/>
          <p:nvPr/>
        </p:nvSpPr>
        <p:spPr>
          <a:xfrm rot="3584585">
            <a:off x="7530627" y="4008966"/>
            <a:ext cx="329204" cy="182880"/>
          </a:xfrm>
          <a:prstGeom prst="downArrow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3724990" y="4558938"/>
            <a:ext cx="334926" cy="353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428266" y="4553904"/>
            <a:ext cx="194429" cy="381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400597" y="5053919"/>
            <a:ext cx="607600" cy="297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3886810" y="5249268"/>
            <a:ext cx="243177" cy="388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3352076" y="5307336"/>
            <a:ext cx="334926" cy="353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Down Arrow 89"/>
          <p:cNvSpPr/>
          <p:nvPr/>
        </p:nvSpPr>
        <p:spPr>
          <a:xfrm rot="16200000">
            <a:off x="2741039" y="5127081"/>
            <a:ext cx="329204" cy="182880"/>
          </a:xfrm>
          <a:prstGeom prst="down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6990147" y="4550458"/>
            <a:ext cx="194429" cy="381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7033176" y="5009679"/>
            <a:ext cx="607600" cy="297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7681311" y="5288332"/>
            <a:ext cx="243177" cy="388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 flipV="1">
            <a:off x="6793399" y="5382906"/>
            <a:ext cx="334926" cy="353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7068182" y="5253972"/>
            <a:ext cx="607600" cy="297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273362" y="5188673"/>
            <a:ext cx="175864" cy="19000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248435" y="5180032"/>
            <a:ext cx="203848" cy="216762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own Arrow 99"/>
          <p:cNvSpPr/>
          <p:nvPr/>
        </p:nvSpPr>
        <p:spPr>
          <a:xfrm rot="16200000">
            <a:off x="6342817" y="5083830"/>
            <a:ext cx="329204" cy="182880"/>
          </a:xfrm>
          <a:prstGeom prst="downArrow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480726" y="4964813"/>
            <a:ext cx="91884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/>
              <a:t>Stuck!!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602848" y="4546842"/>
            <a:ext cx="296430" cy="27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42769" y="4208801"/>
            <a:ext cx="128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/>
              <a:t>d</a:t>
            </a:r>
            <a:r>
              <a:rPr lang="en-NZ" dirty="0" err="1" smtClean="0"/>
              <a:t>eg</a:t>
            </a:r>
            <a:r>
              <a:rPr lang="en-NZ" dirty="0" smtClean="0"/>
              <a:t>(B)=odd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540790" y="4616752"/>
            <a:ext cx="409471" cy="24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53065" y="4278711"/>
            <a:ext cx="131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deg</a:t>
            </a:r>
            <a:r>
              <a:rPr lang="en-NZ" dirty="0" smtClean="0"/>
              <a:t>(D)=odd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60" idx="2"/>
            <a:endCxn id="71" idx="1"/>
          </p:cNvCxnSpPr>
          <p:nvPr/>
        </p:nvCxnSpPr>
        <p:spPr>
          <a:xfrm flipH="1">
            <a:off x="7258199" y="3973297"/>
            <a:ext cx="16848" cy="19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559974" y="3603965"/>
            <a:ext cx="143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 smtClean="0"/>
              <a:t>deg</a:t>
            </a:r>
            <a:r>
              <a:rPr lang="en-NZ" dirty="0" smtClean="0"/>
              <a:t>(A)=even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1192" y="1952984"/>
            <a:ext cx="11144846" cy="76944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NZ" sz="4400" i="1" dirty="0" smtClean="0">
                <a:solidFill>
                  <a:srgbClr val="FFFF00"/>
                </a:solidFill>
              </a:rPr>
              <a:t>The degree of </a:t>
            </a:r>
            <a:r>
              <a:rPr lang="en-NZ" sz="4400" b="1" i="1" dirty="0" smtClean="0">
                <a:solidFill>
                  <a:srgbClr val="FF6600"/>
                </a:solidFill>
              </a:rPr>
              <a:t>start</a:t>
            </a:r>
            <a:r>
              <a:rPr lang="en-NZ" sz="4400" i="1" dirty="0" smtClean="0">
                <a:solidFill>
                  <a:srgbClr val="FFFF00"/>
                </a:solidFill>
              </a:rPr>
              <a:t> and </a:t>
            </a:r>
            <a:r>
              <a:rPr lang="en-NZ" sz="4400" b="1" i="1" dirty="0" smtClean="0">
                <a:solidFill>
                  <a:srgbClr val="FF6600"/>
                </a:solidFill>
              </a:rPr>
              <a:t>end</a:t>
            </a:r>
            <a:r>
              <a:rPr lang="en-NZ" sz="4400" i="1" dirty="0" smtClean="0">
                <a:solidFill>
                  <a:srgbClr val="FFFF00"/>
                </a:solidFill>
              </a:rPr>
              <a:t> vertices must be </a:t>
            </a:r>
            <a:r>
              <a:rPr lang="en-NZ" sz="4400" b="1" i="1" dirty="0" smtClean="0">
                <a:solidFill>
                  <a:srgbClr val="FF6600"/>
                </a:solidFill>
              </a:rPr>
              <a:t>odd</a:t>
            </a:r>
            <a:endParaRPr lang="en-US" sz="4400" b="1" i="1" dirty="0">
              <a:solidFill>
                <a:srgbClr val="FF66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86107" y="2877070"/>
            <a:ext cx="10219785" cy="76944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NZ" sz="4400" i="1" dirty="0" smtClean="0">
                <a:solidFill>
                  <a:srgbClr val="FFFF00"/>
                </a:solidFill>
              </a:rPr>
              <a:t>Can only have </a:t>
            </a:r>
            <a:r>
              <a:rPr lang="en-NZ" sz="4400" b="1" i="1" dirty="0" smtClean="0">
                <a:solidFill>
                  <a:srgbClr val="FF6600"/>
                </a:solidFill>
              </a:rPr>
              <a:t>two vertices </a:t>
            </a:r>
            <a:r>
              <a:rPr lang="en-NZ" sz="4400" i="1" dirty="0" smtClean="0">
                <a:solidFill>
                  <a:srgbClr val="FFFF00"/>
                </a:solidFill>
              </a:rPr>
              <a:t>with </a:t>
            </a:r>
            <a:r>
              <a:rPr lang="en-NZ" sz="4400" b="1" i="1" dirty="0" smtClean="0">
                <a:solidFill>
                  <a:srgbClr val="FF6600"/>
                </a:solidFill>
              </a:rPr>
              <a:t>odd degree</a:t>
            </a:r>
            <a:endParaRPr lang="en-US" sz="4400" b="1" i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0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1" grpId="0" animBg="1"/>
      <p:bldP spid="45" grpId="0" animBg="1"/>
      <p:bldP spid="46" grpId="0" animBg="1"/>
      <p:bldP spid="47" grpId="0" animBg="1"/>
      <p:bldP spid="56" grpId="0"/>
      <p:bldP spid="57" grpId="0"/>
      <p:bldP spid="58" grpId="0"/>
      <p:bldP spid="59" grpId="0"/>
      <p:bldP spid="61" grpId="0" animBg="1"/>
      <p:bldP spid="62" grpId="0" animBg="1"/>
      <p:bldP spid="65" grpId="0" animBg="1"/>
      <p:bldP spid="66" grpId="0" animBg="1"/>
      <p:bldP spid="67" grpId="0" animBg="1"/>
      <p:bldP spid="71" grpId="0"/>
      <p:bldP spid="72" grpId="0"/>
      <p:bldP spid="73" grpId="0"/>
      <p:bldP spid="74" grpId="0"/>
      <p:bldP spid="75" grpId="0" animBg="1"/>
      <p:bldP spid="90" grpId="0" animBg="1"/>
      <p:bldP spid="100" grpId="0" animBg="1"/>
      <p:bldP spid="101" grpId="0" animBg="1"/>
      <p:bldP spid="7" grpId="0"/>
      <p:bldP spid="54" grpId="0"/>
      <p:bldP spid="60" grpId="0"/>
      <p:bldP spid="14" grpId="0" animBg="1"/>
      <p:bldP spid="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Eulerian path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82532" y="294783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38989" y="482453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27369" y="547333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07233" y="305234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3"/>
            <a:endCxn id="6" idx="7"/>
          </p:cNvCxnSpPr>
          <p:nvPr/>
        </p:nvCxnSpPr>
        <p:spPr>
          <a:xfrm flipH="1">
            <a:off x="6827718" y="3152693"/>
            <a:ext cx="996732" cy="23378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5" idx="6"/>
          </p:cNvCxnSpPr>
          <p:nvPr/>
        </p:nvCxnSpPr>
        <p:spPr>
          <a:xfrm flipH="1" flipV="1">
            <a:off x="2956555" y="4883321"/>
            <a:ext cx="3846815" cy="6333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4"/>
            <a:endCxn id="5" idx="0"/>
          </p:cNvCxnSpPr>
          <p:nvPr/>
        </p:nvCxnSpPr>
        <p:spPr>
          <a:xfrm flipH="1">
            <a:off x="2897772" y="3065401"/>
            <a:ext cx="43543" cy="17591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7"/>
            <a:endCxn id="7" idx="1"/>
          </p:cNvCxnSpPr>
          <p:nvPr/>
        </p:nvCxnSpPr>
        <p:spPr>
          <a:xfrm>
            <a:off x="2982881" y="2965053"/>
            <a:ext cx="4841569" cy="1045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6" idx="1"/>
          </p:cNvCxnSpPr>
          <p:nvPr/>
        </p:nvCxnSpPr>
        <p:spPr>
          <a:xfrm>
            <a:off x="2970220" y="3061044"/>
            <a:ext cx="3774366" cy="24295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894318" y="2538721"/>
            <a:ext cx="69903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00FF"/>
                </a:solidFill>
              </a:rPr>
              <a:t>start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17061" y="2609979"/>
            <a:ext cx="580608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00FF"/>
                </a:solidFill>
              </a:rPr>
              <a:t>end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634557" y="497693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7" idx="5"/>
          </p:cNvCxnSpPr>
          <p:nvPr/>
        </p:nvCxnSpPr>
        <p:spPr>
          <a:xfrm>
            <a:off x="7907582" y="3152693"/>
            <a:ext cx="790314" cy="19156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2"/>
            <a:endCxn id="6" idx="6"/>
          </p:cNvCxnSpPr>
          <p:nvPr/>
        </p:nvCxnSpPr>
        <p:spPr>
          <a:xfrm flipH="1">
            <a:off x="6844935" y="5035721"/>
            <a:ext cx="1789622" cy="4963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09531" y="2609979"/>
            <a:ext cx="346570" cy="369332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635896" y="2538735"/>
            <a:ext cx="364202" cy="369332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419685" y="4698654"/>
            <a:ext cx="362600" cy="369332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/>
              <a:t>C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630085" y="5655102"/>
            <a:ext cx="369012" cy="369332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/>
              <a:t>D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781028" y="4851054"/>
            <a:ext cx="330540" cy="369332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/>
              <a:t>E</a:t>
            </a:r>
            <a:endParaRPr lang="en-US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953976" y="2973845"/>
            <a:ext cx="4841569" cy="104509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827718" y="3161485"/>
            <a:ext cx="996732" cy="2337854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978852" y="3061043"/>
            <a:ext cx="3774366" cy="2429503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893771" y="3069562"/>
            <a:ext cx="43543" cy="1759137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941315" y="4892229"/>
            <a:ext cx="3846815" cy="633343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859388" y="5032338"/>
            <a:ext cx="1789622" cy="49639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5"/>
          </p:cNvCxnSpPr>
          <p:nvPr/>
        </p:nvCxnSpPr>
        <p:spPr>
          <a:xfrm>
            <a:off x="7907582" y="3152693"/>
            <a:ext cx="747062" cy="1819274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5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3" grpId="0" animBg="1"/>
      <p:bldP spid="40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spanning tree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4464" y="1866231"/>
            <a:ext cx="556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00B050"/>
                </a:solidFill>
              </a:rPr>
              <a:t>TREE:</a:t>
            </a:r>
            <a:r>
              <a:rPr lang="en-GB" sz="3200" b="0" dirty="0" smtClean="0"/>
              <a:t> is a graph with no cycles</a:t>
            </a:r>
            <a:endParaRPr lang="en-GB" sz="32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354464" y="2451006"/>
            <a:ext cx="1214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00B050"/>
                </a:solidFill>
              </a:rPr>
              <a:t>SPANNING TREE:</a:t>
            </a:r>
            <a:r>
              <a:rPr lang="en-GB" sz="2800" b="0" dirty="0" smtClean="0"/>
              <a:t> </a:t>
            </a:r>
            <a:r>
              <a:rPr lang="en-GB" sz="2700" b="0" dirty="0" smtClean="0"/>
              <a:t>is a tree obtained from a graph that connects all the vertices</a:t>
            </a:r>
            <a:endParaRPr lang="en-GB" sz="2700" b="0" dirty="0"/>
          </a:p>
        </p:txBody>
      </p:sp>
      <p:sp>
        <p:nvSpPr>
          <p:cNvPr id="11" name="Oval 10"/>
          <p:cNvSpPr/>
          <p:nvPr/>
        </p:nvSpPr>
        <p:spPr>
          <a:xfrm>
            <a:off x="914395" y="352696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23102" y="414962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37206" y="385789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12" idx="6"/>
          </p:cNvCxnSpPr>
          <p:nvPr/>
        </p:nvCxnSpPr>
        <p:spPr>
          <a:xfrm flipH="1">
            <a:off x="1040668" y="3916673"/>
            <a:ext cx="655321" cy="2917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4"/>
            <a:endCxn id="12" idx="0"/>
          </p:cNvCxnSpPr>
          <p:nvPr/>
        </p:nvCxnSpPr>
        <p:spPr>
          <a:xfrm>
            <a:off x="973178" y="3644530"/>
            <a:ext cx="8707" cy="505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1"/>
            <a:endCxn id="11" idx="5"/>
          </p:cNvCxnSpPr>
          <p:nvPr/>
        </p:nvCxnSpPr>
        <p:spPr>
          <a:xfrm flipH="1" flipV="1">
            <a:off x="1014744" y="3627313"/>
            <a:ext cx="639679" cy="247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3331" y="324874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1765" y="40237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7961" y="370491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039287" y="352696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47994" y="414962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762098" y="385789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7" idx="4"/>
            <a:endCxn id="28" idx="0"/>
          </p:cNvCxnSpPr>
          <p:nvPr/>
        </p:nvCxnSpPr>
        <p:spPr>
          <a:xfrm>
            <a:off x="3098070" y="3644530"/>
            <a:ext cx="8707" cy="505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1"/>
            <a:endCxn id="27" idx="5"/>
          </p:cNvCxnSpPr>
          <p:nvPr/>
        </p:nvCxnSpPr>
        <p:spPr>
          <a:xfrm flipH="1" flipV="1">
            <a:off x="3139636" y="3627313"/>
            <a:ext cx="639679" cy="247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68223" y="324874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726657" y="40237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22853" y="370491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12608" y="4441914"/>
            <a:ext cx="76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graph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68223" y="4436943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B050"/>
                </a:solidFill>
              </a:rPr>
              <a:t>s</a:t>
            </a:r>
            <a:r>
              <a:rPr lang="en-NZ" b="1" i="1" dirty="0" smtClean="0">
                <a:solidFill>
                  <a:srgbClr val="00B050"/>
                </a:solidFill>
              </a:rPr>
              <a:t>panning tree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754772" y="4621609"/>
            <a:ext cx="903520" cy="12870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475559" y="352696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484266" y="414962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98370" y="385789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endCxn id="41" idx="6"/>
          </p:cNvCxnSpPr>
          <p:nvPr/>
        </p:nvCxnSpPr>
        <p:spPr>
          <a:xfrm flipH="1">
            <a:off x="5601832" y="3916673"/>
            <a:ext cx="655321" cy="2917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4"/>
            <a:endCxn id="41" idx="0"/>
          </p:cNvCxnSpPr>
          <p:nvPr/>
        </p:nvCxnSpPr>
        <p:spPr>
          <a:xfrm>
            <a:off x="5534342" y="3644530"/>
            <a:ext cx="8707" cy="505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04495" y="324874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162929" y="40237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59125" y="370491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55910" y="4435598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B050"/>
                </a:solidFill>
              </a:rPr>
              <a:t>s</a:t>
            </a:r>
            <a:r>
              <a:rPr lang="en-NZ" b="1" i="1" dirty="0" smtClean="0">
                <a:solidFill>
                  <a:srgbClr val="00B050"/>
                </a:solidFill>
              </a:rPr>
              <a:t>panning tree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7606099" y="353866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14806" y="416132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328910" y="386959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59" idx="6"/>
          </p:cNvCxnSpPr>
          <p:nvPr/>
        </p:nvCxnSpPr>
        <p:spPr>
          <a:xfrm flipH="1">
            <a:off x="7732372" y="3928376"/>
            <a:ext cx="655321" cy="2917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1"/>
            <a:endCxn id="58" idx="5"/>
          </p:cNvCxnSpPr>
          <p:nvPr/>
        </p:nvCxnSpPr>
        <p:spPr>
          <a:xfrm flipH="1" flipV="1">
            <a:off x="7706448" y="3639016"/>
            <a:ext cx="639679" cy="2477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335035" y="326044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293469" y="40354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389665" y="371661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250593" y="4431987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B050"/>
                </a:solidFill>
              </a:rPr>
              <a:t>s</a:t>
            </a:r>
            <a:r>
              <a:rPr lang="en-NZ" b="1" i="1" dirty="0" smtClean="0">
                <a:solidFill>
                  <a:srgbClr val="00B050"/>
                </a:solidFill>
              </a:rPr>
              <a:t>panning tree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864319" y="560863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39085" y="560862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64319" y="624185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439085" y="624185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69" idx="4"/>
            <a:endCxn id="71" idx="0"/>
          </p:cNvCxnSpPr>
          <p:nvPr/>
        </p:nvCxnSpPr>
        <p:spPr>
          <a:xfrm>
            <a:off x="1497868" y="5726194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14395" y="5726194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0" idx="6"/>
            <a:endCxn id="71" idx="2"/>
          </p:cNvCxnSpPr>
          <p:nvPr/>
        </p:nvCxnSpPr>
        <p:spPr>
          <a:xfrm flipV="1">
            <a:off x="981885" y="6300641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978613" y="5665221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47534" y="53605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497868" y="53423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69304" y="610080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504026" y="612063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401595" y="563094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976361" y="563094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401595" y="626417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976361" y="626417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stCxn id="88" idx="4"/>
            <a:endCxn id="90" idx="0"/>
          </p:cNvCxnSpPr>
          <p:nvPr/>
        </p:nvCxnSpPr>
        <p:spPr>
          <a:xfrm>
            <a:off x="6035144" y="5748508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451671" y="5748508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5515889" y="5687535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084810" y="53828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035144" y="536465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106580" y="612312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041302" y="61429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3106447" y="561997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681213" y="561997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106447" y="625320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681213" y="625320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>
            <a:stCxn id="100" idx="4"/>
            <a:endCxn id="102" idx="0"/>
          </p:cNvCxnSpPr>
          <p:nvPr/>
        </p:nvCxnSpPr>
        <p:spPr>
          <a:xfrm>
            <a:off x="3739996" y="5737542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1" idx="6"/>
            <a:endCxn id="102" idx="2"/>
          </p:cNvCxnSpPr>
          <p:nvPr/>
        </p:nvCxnSpPr>
        <p:spPr>
          <a:xfrm flipV="1">
            <a:off x="3224013" y="6311989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220741" y="5676569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789662" y="5371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739996" y="535368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2811432" y="611215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3746154" y="613198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7541961" y="562678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8116727" y="562678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541961" y="626001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116727" y="626001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7592037" y="5744349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3" idx="6"/>
            <a:endCxn id="114" idx="2"/>
          </p:cNvCxnSpPr>
          <p:nvPr/>
        </p:nvCxnSpPr>
        <p:spPr>
          <a:xfrm flipV="1">
            <a:off x="7659527" y="6318796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7656255" y="5683376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225176" y="537873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8175510" y="53604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246946" y="611896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8181668" y="613879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23" name="Oval 122"/>
          <p:cNvSpPr/>
          <p:nvPr/>
        </p:nvSpPr>
        <p:spPr>
          <a:xfrm>
            <a:off x="9522600" y="563465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0097366" y="563465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9522600" y="626788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0097366" y="626788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>
            <a:stCxn id="124" idx="4"/>
            <a:endCxn id="126" idx="0"/>
          </p:cNvCxnSpPr>
          <p:nvPr/>
        </p:nvCxnSpPr>
        <p:spPr>
          <a:xfrm>
            <a:off x="10156149" y="5752221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9572676" y="5752221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25" idx="6"/>
            <a:endCxn id="126" idx="2"/>
          </p:cNvCxnSpPr>
          <p:nvPr/>
        </p:nvCxnSpPr>
        <p:spPr>
          <a:xfrm flipV="1">
            <a:off x="9640166" y="6326668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9205815" y="53866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0156149" y="536836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9227585" y="612683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0162307" y="614666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</a:t>
            </a:r>
            <a:endParaRPr lang="en-US" dirty="0"/>
          </a:p>
        </p:txBody>
      </p:sp>
      <p:cxnSp>
        <p:nvCxnSpPr>
          <p:cNvPr id="135" name="Straight Arrow Connector 134"/>
          <p:cNvCxnSpPr/>
          <p:nvPr/>
        </p:nvCxnSpPr>
        <p:spPr>
          <a:xfrm flipV="1">
            <a:off x="1781420" y="5977591"/>
            <a:ext cx="903520" cy="12870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9218232" y="3322814"/>
            <a:ext cx="1218603" cy="369332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/>
              <a:t>3 vertices</a:t>
            </a:r>
            <a:endParaRPr lang="en-US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9274153" y="3866440"/>
            <a:ext cx="98270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00FF"/>
                </a:solidFill>
              </a:rPr>
              <a:t>2 edges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473521" y="4835104"/>
            <a:ext cx="1218603" cy="369332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en-NZ" b="1" dirty="0"/>
              <a:t>4</a:t>
            </a:r>
            <a:r>
              <a:rPr lang="en-NZ" b="1" dirty="0" smtClean="0"/>
              <a:t> vertices</a:t>
            </a:r>
            <a:endParaRPr lang="en-US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10529442" y="5378730"/>
            <a:ext cx="98270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00FF"/>
                </a:solidFill>
              </a:rPr>
              <a:t>3</a:t>
            </a:r>
            <a:r>
              <a:rPr lang="en-NZ" b="1" dirty="0" smtClean="0">
                <a:solidFill>
                  <a:srgbClr val="0000FF"/>
                </a:solidFill>
              </a:rPr>
              <a:t> edges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005562" y="2926546"/>
            <a:ext cx="4826962" cy="1323439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en-NZ" sz="8000" b="1" dirty="0"/>
              <a:t>n</a:t>
            </a:r>
            <a:r>
              <a:rPr lang="en-NZ" sz="8000" b="1" dirty="0" smtClean="0"/>
              <a:t> vertices</a:t>
            </a:r>
            <a:endParaRPr lang="en-US" sz="8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3060230" y="4568408"/>
            <a:ext cx="4683205" cy="132343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8000" b="1" dirty="0">
                <a:solidFill>
                  <a:srgbClr val="0000FF"/>
                </a:solidFill>
              </a:rPr>
              <a:t>n</a:t>
            </a:r>
            <a:r>
              <a:rPr lang="en-NZ" sz="8000" b="1" dirty="0" smtClean="0">
                <a:solidFill>
                  <a:srgbClr val="0000FF"/>
                </a:solidFill>
              </a:rPr>
              <a:t>-1 edges</a:t>
            </a:r>
            <a:endParaRPr lang="en-US" sz="8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4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3" grpId="0" animBg="1"/>
      <p:bldP spid="24" grpId="0"/>
      <p:bldP spid="25" grpId="0"/>
      <p:bldP spid="26" grpId="0"/>
      <p:bldP spid="27" grpId="0" animBg="1"/>
      <p:bldP spid="28" grpId="0" animBg="1"/>
      <p:bldP spid="29" grpId="0" animBg="1"/>
      <p:bldP spid="33" grpId="0"/>
      <p:bldP spid="34" grpId="0"/>
      <p:bldP spid="35" grpId="0"/>
      <p:bldP spid="36" grpId="0"/>
      <p:bldP spid="37" grpId="0"/>
      <p:bldP spid="40" grpId="0" animBg="1"/>
      <p:bldP spid="41" grpId="0" animBg="1"/>
      <p:bldP spid="42" grpId="0" animBg="1"/>
      <p:bldP spid="46" grpId="0"/>
      <p:bldP spid="47" grpId="0"/>
      <p:bldP spid="48" grpId="0"/>
      <p:bldP spid="49" grpId="0"/>
      <p:bldP spid="58" grpId="0" animBg="1"/>
      <p:bldP spid="59" grpId="0" animBg="1"/>
      <p:bldP spid="60" grpId="0" animBg="1"/>
      <p:bldP spid="64" grpId="0"/>
      <p:bldP spid="65" grpId="0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83" grpId="0"/>
      <p:bldP spid="84" grpId="0"/>
      <p:bldP spid="85" grpId="0"/>
      <p:bldP spid="86" grpId="0"/>
      <p:bldP spid="87" grpId="0" animBg="1"/>
      <p:bldP spid="88" grpId="0" animBg="1"/>
      <p:bldP spid="89" grpId="0" animBg="1"/>
      <p:bldP spid="90" grpId="0" animBg="1"/>
      <p:bldP spid="95" grpId="0"/>
      <p:bldP spid="96" grpId="0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107" grpId="0"/>
      <p:bldP spid="108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9" grpId="0"/>
      <p:bldP spid="120" grpId="0"/>
      <p:bldP spid="121" grpId="0"/>
      <p:bldP spid="122" grpId="0"/>
      <p:bldP spid="123" grpId="0" animBg="1"/>
      <p:bldP spid="124" grpId="0" animBg="1"/>
      <p:bldP spid="125" grpId="0" animBg="1"/>
      <p:bldP spid="126" grpId="0" animBg="1"/>
      <p:bldP spid="131" grpId="0"/>
      <p:bldP spid="132" grpId="0"/>
      <p:bldP spid="133" grpId="0"/>
      <p:bldP spid="134" grpId="0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many spanning trees a graph can have?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33689" y="239515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08455" y="239515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3689" y="302838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08455" y="302838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4"/>
            <a:endCxn id="7" idx="0"/>
          </p:cNvCxnSpPr>
          <p:nvPr/>
        </p:nvCxnSpPr>
        <p:spPr>
          <a:xfrm>
            <a:off x="1367238" y="2512723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83765" y="2512723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6"/>
            <a:endCxn id="7" idx="2"/>
          </p:cNvCxnSpPr>
          <p:nvPr/>
        </p:nvCxnSpPr>
        <p:spPr>
          <a:xfrm flipV="1">
            <a:off x="851255" y="3087170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47983" y="2451750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6904" y="21471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8674" y="288733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1378121" y="2208063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1359612" y="2902504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806329" y="239692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81095" y="239692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06329" y="303015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381095" y="303015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2" idx="4"/>
            <a:endCxn id="24" idx="0"/>
          </p:cNvCxnSpPr>
          <p:nvPr/>
        </p:nvCxnSpPr>
        <p:spPr>
          <a:xfrm>
            <a:off x="3439878" y="2514489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6"/>
            <a:endCxn id="24" idx="2"/>
          </p:cNvCxnSpPr>
          <p:nvPr/>
        </p:nvCxnSpPr>
        <p:spPr>
          <a:xfrm flipV="1">
            <a:off x="2923895" y="3088936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920623" y="2453516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89544" y="21488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1314" y="288910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flipH="1">
            <a:off x="3450761" y="2209829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flipH="1">
            <a:off x="3432252" y="2904270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561116" y="239515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35882" y="239515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61116" y="302838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135882" y="302838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4" idx="4"/>
            <a:endCxn id="36" idx="0"/>
          </p:cNvCxnSpPr>
          <p:nvPr/>
        </p:nvCxnSpPr>
        <p:spPr>
          <a:xfrm>
            <a:off x="5194665" y="2512723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11192" y="2512723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6"/>
            <a:endCxn id="36" idx="2"/>
          </p:cNvCxnSpPr>
          <p:nvPr/>
        </p:nvCxnSpPr>
        <p:spPr>
          <a:xfrm flipV="1">
            <a:off x="4678682" y="3087170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44331" y="21471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66101" y="288733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flipH="1">
            <a:off x="5205548" y="2208063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flipH="1">
            <a:off x="5187039" y="2902504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361611" y="239515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36377" y="239515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361611" y="302838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936377" y="302838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6411687" y="2512723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7" idx="6"/>
            <a:endCxn id="48" idx="2"/>
          </p:cNvCxnSpPr>
          <p:nvPr/>
        </p:nvCxnSpPr>
        <p:spPr>
          <a:xfrm flipV="1">
            <a:off x="6479177" y="3087170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6475905" y="2451750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44826" y="21471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066596" y="288733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flipH="1">
            <a:off x="7006043" y="2208063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flipH="1">
            <a:off x="6987534" y="2902504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8073937" y="239515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648703" y="239515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073937" y="302838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48703" y="302838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stCxn id="58" idx="4"/>
            <a:endCxn id="60" idx="0"/>
          </p:cNvCxnSpPr>
          <p:nvPr/>
        </p:nvCxnSpPr>
        <p:spPr>
          <a:xfrm>
            <a:off x="8707486" y="2512723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124013" y="2512723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8188231" y="2451750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57152" y="21471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778922" y="288733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 flipH="1">
            <a:off x="8718369" y="2208063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flipH="1">
            <a:off x="8699860" y="2902504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99626" y="3613772"/>
                <a:ext cx="45361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NZ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NZ" sz="32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NZ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NZ" sz="32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NZ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2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26" y="3613772"/>
                <a:ext cx="453617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101621" y="3606727"/>
                <a:ext cx="4696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621" y="3606727"/>
                <a:ext cx="46968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526583" y="3460928"/>
                <a:ext cx="1505669" cy="819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Z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3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Z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2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583" y="3460928"/>
                <a:ext cx="1505669" cy="819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6999420" y="3626254"/>
            <a:ext cx="1965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</a:rPr>
              <a:t>s</a:t>
            </a:r>
            <a:r>
              <a:rPr lang="en-NZ" sz="2400" dirty="0" smtClean="0">
                <a:solidFill>
                  <a:srgbClr val="00B050"/>
                </a:solidFill>
              </a:rPr>
              <a:t>panning trees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13" grpId="0"/>
      <p:bldP spid="14" grpId="0"/>
      <p:bldP spid="15" grpId="0"/>
      <p:bldP spid="21" grpId="0" animBg="1"/>
      <p:bldP spid="22" grpId="0" animBg="1"/>
      <p:bldP spid="23" grpId="0" animBg="1"/>
      <p:bldP spid="24" grpId="0" animBg="1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many spanning trees a graph can have?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55858" y="4444157"/>
                <a:ext cx="44289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NZ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NZ" sz="32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NZ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NZ" sz="32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NZ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2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58" y="4444157"/>
                <a:ext cx="442896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923139" y="4444156"/>
                <a:ext cx="4696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139" y="4444156"/>
                <a:ext cx="46968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436645" y="4284691"/>
                <a:ext cx="1733295" cy="831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Z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Z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32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45" y="4284691"/>
                <a:ext cx="1733295" cy="831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7064734" y="4461419"/>
            <a:ext cx="1965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</a:rPr>
              <a:t>s</a:t>
            </a:r>
            <a:r>
              <a:rPr lang="en-NZ" sz="2400" dirty="0" smtClean="0">
                <a:solidFill>
                  <a:srgbClr val="00B050"/>
                </a:solidFill>
              </a:rPr>
              <a:t>panning trees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47155" y="212498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221921" y="212498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47155" y="275821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221921" y="275821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74" idx="4"/>
            <a:endCxn id="76" idx="0"/>
          </p:cNvCxnSpPr>
          <p:nvPr/>
        </p:nvCxnSpPr>
        <p:spPr>
          <a:xfrm>
            <a:off x="1280704" y="2242548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97231" y="2242548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6"/>
            <a:endCxn id="76" idx="2"/>
          </p:cNvCxnSpPr>
          <p:nvPr/>
        </p:nvCxnSpPr>
        <p:spPr>
          <a:xfrm flipV="1">
            <a:off x="764721" y="2816995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761449" y="2181575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0370" y="18769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52140" y="261716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 flipH="1">
            <a:off x="1291587" y="1937888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 flipH="1">
            <a:off x="1273078" y="2632329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cxnSp>
        <p:nvCxnSpPr>
          <p:cNvPr id="85" name="Straight Connector 84"/>
          <p:cNvCxnSpPr>
            <a:endCxn id="75" idx="7"/>
          </p:cNvCxnSpPr>
          <p:nvPr/>
        </p:nvCxnSpPr>
        <p:spPr>
          <a:xfrm flipH="1">
            <a:off x="747504" y="2242548"/>
            <a:ext cx="471146" cy="53288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2310019" y="21351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884785" y="213513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310019" y="276836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884785" y="276836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89" idx="4"/>
            <a:endCxn id="91" idx="0"/>
          </p:cNvCxnSpPr>
          <p:nvPr/>
        </p:nvCxnSpPr>
        <p:spPr>
          <a:xfrm>
            <a:off x="2943568" y="2252697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6"/>
            <a:endCxn id="91" idx="2"/>
          </p:cNvCxnSpPr>
          <p:nvPr/>
        </p:nvCxnSpPr>
        <p:spPr>
          <a:xfrm flipV="1">
            <a:off x="2427585" y="2827144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424313" y="2191724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93234" y="18870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015004" y="262730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 flipH="1">
            <a:off x="2954451" y="1948037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 flipH="1">
            <a:off x="2935942" y="2642478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4064806" y="213336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639572" y="213336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064806" y="276659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639572" y="276659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>
            <a:stCxn id="100" idx="4"/>
            <a:endCxn id="102" idx="0"/>
          </p:cNvCxnSpPr>
          <p:nvPr/>
        </p:nvCxnSpPr>
        <p:spPr>
          <a:xfrm>
            <a:off x="4698355" y="2250931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114882" y="2250931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1" idx="6"/>
            <a:endCxn id="102" idx="2"/>
          </p:cNvCxnSpPr>
          <p:nvPr/>
        </p:nvCxnSpPr>
        <p:spPr>
          <a:xfrm flipV="1">
            <a:off x="4182372" y="2825378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748021" y="18853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769791" y="262554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 flipH="1">
            <a:off x="4709238" y="1946271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 flipH="1">
            <a:off x="4690729" y="2640712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865301" y="213336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440067" y="213336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865301" y="276659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440067" y="276659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5915377" y="2250931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2" idx="6"/>
            <a:endCxn id="113" idx="2"/>
          </p:cNvCxnSpPr>
          <p:nvPr/>
        </p:nvCxnSpPr>
        <p:spPr>
          <a:xfrm flipV="1">
            <a:off x="5982867" y="2825378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979595" y="2189958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548516" y="18853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570286" y="262554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 flipH="1">
            <a:off x="6509733" y="1946271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 flipH="1">
            <a:off x="6491224" y="2640712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7577627" y="213336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152393" y="213336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577627" y="276659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152393" y="276659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>
            <a:stCxn id="122" idx="4"/>
            <a:endCxn id="124" idx="0"/>
          </p:cNvCxnSpPr>
          <p:nvPr/>
        </p:nvCxnSpPr>
        <p:spPr>
          <a:xfrm>
            <a:off x="8211176" y="2250931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627703" y="2250931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7691921" y="2189958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260842" y="18853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282612" y="262554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 flipH="1">
            <a:off x="8222059" y="1946271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 flipH="1">
            <a:off x="8203550" y="2640712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2331789" y="319463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906555" y="31946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331789" y="382786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906555" y="382786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>
            <a:stCxn id="133" idx="4"/>
            <a:endCxn id="135" idx="0"/>
          </p:cNvCxnSpPr>
          <p:nvPr/>
        </p:nvCxnSpPr>
        <p:spPr>
          <a:xfrm>
            <a:off x="2965338" y="3312198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2411400" y="3306559"/>
            <a:ext cx="517886" cy="52694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446083" y="3251225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015004" y="29465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2036774" y="368681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 flipH="1">
            <a:off x="2976221" y="3007538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 flipH="1">
            <a:off x="2957712" y="3701979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4086576" y="319286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661342" y="319286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086576" y="38260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4661342" y="382609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>
            <a:endCxn id="145" idx="7"/>
          </p:cNvCxnSpPr>
          <p:nvPr/>
        </p:nvCxnSpPr>
        <p:spPr>
          <a:xfrm flipH="1">
            <a:off x="4186925" y="3310431"/>
            <a:ext cx="493980" cy="532883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136652" y="3310432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5" idx="6"/>
            <a:endCxn id="146" idx="2"/>
          </p:cNvCxnSpPr>
          <p:nvPr/>
        </p:nvCxnSpPr>
        <p:spPr>
          <a:xfrm flipV="1">
            <a:off x="4204142" y="3884879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769791" y="29448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3791561" y="368504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 flipH="1">
            <a:off x="4731008" y="3005772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 flipH="1">
            <a:off x="4712499" y="3700213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5887071" y="319286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461837" y="319286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5887071" y="38260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461837" y="382609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6000483" y="3301082"/>
            <a:ext cx="464799" cy="529169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6" idx="6"/>
            <a:endCxn id="157" idx="2"/>
          </p:cNvCxnSpPr>
          <p:nvPr/>
        </p:nvCxnSpPr>
        <p:spPr>
          <a:xfrm flipV="1">
            <a:off x="6004637" y="3884879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6001365" y="3249459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570286" y="29448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5592056" y="368504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 flipH="1">
            <a:off x="6531503" y="3005772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 flipH="1">
            <a:off x="6512994" y="3700213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165" name="Oval 164"/>
          <p:cNvSpPr/>
          <p:nvPr/>
        </p:nvSpPr>
        <p:spPr>
          <a:xfrm>
            <a:off x="7599397" y="319286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174163" y="319286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7599397" y="38260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174163" y="382609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>
            <a:stCxn id="166" idx="4"/>
            <a:endCxn id="168" idx="0"/>
          </p:cNvCxnSpPr>
          <p:nvPr/>
        </p:nvCxnSpPr>
        <p:spPr>
          <a:xfrm>
            <a:off x="8232946" y="3310432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7649473" y="3310432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67" idx="7"/>
            <a:endCxn id="166" idx="3"/>
          </p:cNvCxnSpPr>
          <p:nvPr/>
        </p:nvCxnSpPr>
        <p:spPr>
          <a:xfrm flipV="1">
            <a:off x="7699746" y="3293215"/>
            <a:ext cx="491634" cy="550099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7282612" y="29448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7304382" y="368504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 flipH="1">
            <a:off x="8243829" y="3005772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 flipH="1">
            <a:off x="8225320" y="3700213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9168204" y="2181575"/>
            <a:ext cx="864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b="1" dirty="0" smtClean="0">
                <a:solidFill>
                  <a:srgbClr val="00B050"/>
                </a:solidFill>
              </a:rPr>
              <a:t>8</a:t>
            </a:r>
            <a:endParaRPr lang="en-US" sz="9600" b="1" dirty="0">
              <a:solidFill>
                <a:srgbClr val="00B05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0032543" y="2160659"/>
            <a:ext cx="1107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b="1" dirty="0" smtClean="0">
                <a:solidFill>
                  <a:srgbClr val="00B050"/>
                </a:solidFill>
              </a:rPr>
              <a:t>??</a:t>
            </a:r>
            <a:endParaRPr lang="en-US" sz="9600" b="1" dirty="0">
              <a:solidFill>
                <a:srgbClr val="00B050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3790557" y="547494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365323" y="547494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3790557" y="610817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4365323" y="610817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Connector 180"/>
          <p:cNvCxnSpPr>
            <a:stCxn id="178" idx="4"/>
            <a:endCxn id="180" idx="0"/>
          </p:cNvCxnSpPr>
          <p:nvPr/>
        </p:nvCxnSpPr>
        <p:spPr>
          <a:xfrm>
            <a:off x="4424106" y="5592511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79" idx="6"/>
            <a:endCxn id="180" idx="2"/>
          </p:cNvCxnSpPr>
          <p:nvPr/>
        </p:nvCxnSpPr>
        <p:spPr>
          <a:xfrm flipV="1">
            <a:off x="3908123" y="6166958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474044" y="526719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495542" y="596712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 flipH="1">
            <a:off x="4434989" y="5287851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 flipH="1">
            <a:off x="4416480" y="5982292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cxnSp>
        <p:nvCxnSpPr>
          <p:cNvPr id="189" name="Straight Connector 188"/>
          <p:cNvCxnSpPr>
            <a:endCxn id="179" idx="7"/>
          </p:cNvCxnSpPr>
          <p:nvPr/>
        </p:nvCxnSpPr>
        <p:spPr>
          <a:xfrm flipH="1">
            <a:off x="3890906" y="5592511"/>
            <a:ext cx="471146" cy="53288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5770601" y="547091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345367" y="547091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5770601" y="610414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6345367" y="610414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5820677" y="5588482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5884895" y="5527509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479840" y="52722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5475586" y="596309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 flipH="1">
            <a:off x="6415033" y="5283822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 flipH="1">
            <a:off x="6396524" y="5978263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cxnSp>
        <p:nvCxnSpPr>
          <p:cNvPr id="202" name="Straight Connector 201"/>
          <p:cNvCxnSpPr>
            <a:endCxn id="192" idx="7"/>
          </p:cNvCxnSpPr>
          <p:nvPr/>
        </p:nvCxnSpPr>
        <p:spPr>
          <a:xfrm flipH="1">
            <a:off x="5870950" y="5588482"/>
            <a:ext cx="471146" cy="53288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 rot="1831589">
            <a:off x="3745765" y="5292091"/>
            <a:ext cx="994300" cy="142058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 rot="1831589">
            <a:off x="5515378" y="5185072"/>
            <a:ext cx="994300" cy="142058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81" grpId="0"/>
      <p:bldP spid="82" grpId="0"/>
      <p:bldP spid="83" grpId="0"/>
      <p:bldP spid="84" grpId="0"/>
      <p:bldP spid="88" grpId="0" animBg="1"/>
      <p:bldP spid="89" grpId="0" animBg="1"/>
      <p:bldP spid="90" grpId="0" animBg="1"/>
      <p:bldP spid="91" grpId="0" animBg="1"/>
      <p:bldP spid="95" grpId="0"/>
      <p:bldP spid="96" grpId="0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106" grpId="0"/>
      <p:bldP spid="107" grpId="0"/>
      <p:bldP spid="108" grpId="0"/>
      <p:bldP spid="109" grpId="0"/>
      <p:bldP spid="110" grpId="0" animBg="1"/>
      <p:bldP spid="111" grpId="0" animBg="1"/>
      <p:bldP spid="112" grpId="0" animBg="1"/>
      <p:bldP spid="113" grpId="0" animBg="1"/>
      <p:bldP spid="117" grpId="0"/>
      <p:bldP spid="118" grpId="0"/>
      <p:bldP spid="119" grpId="0"/>
      <p:bldP spid="120" grpId="0"/>
      <p:bldP spid="121" grpId="0" animBg="1"/>
      <p:bldP spid="122" grpId="0" animBg="1"/>
      <p:bldP spid="123" grpId="0" animBg="1"/>
      <p:bldP spid="124" grpId="0" animBg="1"/>
      <p:bldP spid="128" grpId="0"/>
      <p:bldP spid="129" grpId="0"/>
      <p:bldP spid="130" grpId="0"/>
      <p:bldP spid="131" grpId="0"/>
      <p:bldP spid="132" grpId="0" animBg="1"/>
      <p:bldP spid="133" grpId="0" animBg="1"/>
      <p:bldP spid="134" grpId="0" animBg="1"/>
      <p:bldP spid="135" grpId="0" animBg="1"/>
      <p:bldP spid="139" grpId="0"/>
      <p:bldP spid="140" grpId="0"/>
      <p:bldP spid="141" grpId="0"/>
      <p:bldP spid="142" grpId="0"/>
      <p:bldP spid="143" grpId="0" animBg="1"/>
      <p:bldP spid="144" grpId="0" animBg="1"/>
      <p:bldP spid="145" grpId="0" animBg="1"/>
      <p:bldP spid="146" grpId="0" animBg="1"/>
      <p:bldP spid="150" grpId="0"/>
      <p:bldP spid="151" grpId="0"/>
      <p:bldP spid="152" grpId="0"/>
      <p:bldP spid="153" grpId="0"/>
      <p:bldP spid="154" grpId="0" animBg="1"/>
      <p:bldP spid="155" grpId="0" animBg="1"/>
      <p:bldP spid="156" grpId="0" animBg="1"/>
      <p:bldP spid="157" grpId="0" animBg="1"/>
      <p:bldP spid="161" grpId="0"/>
      <p:bldP spid="162" grpId="0"/>
      <p:bldP spid="163" grpId="0"/>
      <p:bldP spid="164" grpId="0"/>
      <p:bldP spid="165" grpId="0" animBg="1"/>
      <p:bldP spid="166" grpId="0" animBg="1"/>
      <p:bldP spid="167" grpId="0" animBg="1"/>
      <p:bldP spid="168" grpId="0" animBg="1"/>
      <p:bldP spid="172" grpId="0"/>
      <p:bldP spid="173" grpId="0"/>
      <p:bldP spid="174" grpId="0"/>
      <p:bldP spid="175" grpId="0"/>
      <p:bldP spid="87" grpId="0"/>
      <p:bldP spid="176" grpId="0"/>
      <p:bldP spid="177" grpId="0" animBg="1"/>
      <p:bldP spid="178" grpId="0" animBg="1"/>
      <p:bldP spid="179" grpId="0" animBg="1"/>
      <p:bldP spid="180" grpId="0" animBg="1"/>
      <p:bldP spid="185" grpId="0"/>
      <p:bldP spid="186" grpId="0"/>
      <p:bldP spid="187" grpId="0"/>
      <p:bldP spid="188" grpId="0"/>
      <p:bldP spid="190" grpId="0" animBg="1"/>
      <p:bldP spid="191" grpId="0" animBg="1"/>
      <p:bldP spid="192" grpId="0" animBg="1"/>
      <p:bldP spid="193" grpId="0" animBg="1"/>
      <p:bldP spid="198" grpId="0"/>
      <p:bldP spid="199" grpId="0"/>
      <p:bldP spid="200" grpId="0"/>
      <p:bldP spid="201" grpId="0"/>
      <p:bldP spid="203" grpId="0" animBg="1"/>
      <p:bldP spid="2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many spanning trees a graph can have?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55858" y="4444157"/>
                <a:ext cx="44289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NZ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NZ" sz="32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NZ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NZ" sz="32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NZ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2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58" y="4444157"/>
                <a:ext cx="442896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923139" y="4444156"/>
                <a:ext cx="4696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139" y="4444156"/>
                <a:ext cx="46968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436645" y="4284691"/>
                <a:ext cx="2449453" cy="831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Z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Z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=10−</m:t>
                      </m:r>
                      <m:r>
                        <a:rPr lang="en-NZ" sz="32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3200" b="1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45" y="4284691"/>
                <a:ext cx="2449453" cy="831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8135887" y="4461419"/>
            <a:ext cx="1965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</a:rPr>
              <a:t>s</a:t>
            </a:r>
            <a:r>
              <a:rPr lang="en-NZ" sz="2400" dirty="0" smtClean="0">
                <a:solidFill>
                  <a:srgbClr val="00B050"/>
                </a:solidFill>
              </a:rPr>
              <a:t>panning trees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47155" y="212498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221921" y="212498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647155" y="275821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221921" y="275821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74" idx="4"/>
            <a:endCxn id="76" idx="0"/>
          </p:cNvCxnSpPr>
          <p:nvPr/>
        </p:nvCxnSpPr>
        <p:spPr>
          <a:xfrm>
            <a:off x="1280704" y="2242548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97231" y="2242548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5" idx="6"/>
            <a:endCxn id="76" idx="2"/>
          </p:cNvCxnSpPr>
          <p:nvPr/>
        </p:nvCxnSpPr>
        <p:spPr>
          <a:xfrm flipV="1">
            <a:off x="764721" y="2816995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761449" y="2181575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30370" y="18769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52140" y="261716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 flipH="1">
            <a:off x="1291587" y="1937888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 flipH="1">
            <a:off x="1273078" y="2632329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cxnSp>
        <p:nvCxnSpPr>
          <p:cNvPr id="85" name="Straight Connector 84"/>
          <p:cNvCxnSpPr>
            <a:endCxn id="75" idx="7"/>
          </p:cNvCxnSpPr>
          <p:nvPr/>
        </p:nvCxnSpPr>
        <p:spPr>
          <a:xfrm flipH="1">
            <a:off x="747504" y="2242548"/>
            <a:ext cx="471146" cy="53288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2310019" y="21351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884785" y="213513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310019" y="276836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884785" y="276836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89" idx="4"/>
            <a:endCxn id="91" idx="0"/>
          </p:cNvCxnSpPr>
          <p:nvPr/>
        </p:nvCxnSpPr>
        <p:spPr>
          <a:xfrm>
            <a:off x="2943568" y="2252697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90" idx="6"/>
            <a:endCxn id="91" idx="2"/>
          </p:cNvCxnSpPr>
          <p:nvPr/>
        </p:nvCxnSpPr>
        <p:spPr>
          <a:xfrm flipV="1">
            <a:off x="2427585" y="2827144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424313" y="2191724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993234" y="18870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015004" y="262730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 flipH="1">
            <a:off x="2954451" y="1948037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 flipH="1">
            <a:off x="2935942" y="2642478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4064806" y="213336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639572" y="213336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064806" y="276659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4639572" y="276659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>
            <a:stCxn id="100" idx="4"/>
            <a:endCxn id="102" idx="0"/>
          </p:cNvCxnSpPr>
          <p:nvPr/>
        </p:nvCxnSpPr>
        <p:spPr>
          <a:xfrm>
            <a:off x="4698355" y="2250931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114882" y="2250931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1" idx="6"/>
            <a:endCxn id="102" idx="2"/>
          </p:cNvCxnSpPr>
          <p:nvPr/>
        </p:nvCxnSpPr>
        <p:spPr>
          <a:xfrm flipV="1">
            <a:off x="4182372" y="2825378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748021" y="18853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769791" y="262554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 flipH="1">
            <a:off x="4709238" y="1946271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 flipH="1">
            <a:off x="4690729" y="2640712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5865301" y="213336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6440067" y="213336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865301" y="276659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6440067" y="276659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5915377" y="2250931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2" idx="6"/>
            <a:endCxn id="113" idx="2"/>
          </p:cNvCxnSpPr>
          <p:nvPr/>
        </p:nvCxnSpPr>
        <p:spPr>
          <a:xfrm flipV="1">
            <a:off x="5982867" y="2825378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979595" y="2189958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548516" y="18853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570286" y="262554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 flipH="1">
            <a:off x="6509733" y="1946271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 flipH="1">
            <a:off x="6491224" y="2640712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>
            <a:off x="7577627" y="213336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152393" y="213336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577627" y="276659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152393" y="276659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>
            <a:stCxn id="122" idx="4"/>
            <a:endCxn id="124" idx="0"/>
          </p:cNvCxnSpPr>
          <p:nvPr/>
        </p:nvCxnSpPr>
        <p:spPr>
          <a:xfrm>
            <a:off x="8211176" y="2250931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627703" y="2250931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7691921" y="2189958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260842" y="18853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282612" y="262554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 flipH="1">
            <a:off x="8222059" y="1946271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 flipH="1">
            <a:off x="8203550" y="2640712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2331789" y="319463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2906555" y="31946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2331789" y="382786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2906555" y="382786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>
            <a:stCxn id="133" idx="4"/>
            <a:endCxn id="135" idx="0"/>
          </p:cNvCxnSpPr>
          <p:nvPr/>
        </p:nvCxnSpPr>
        <p:spPr>
          <a:xfrm>
            <a:off x="2965338" y="3312198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2411400" y="3306559"/>
            <a:ext cx="517886" cy="52694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446083" y="3251225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015004" y="29465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2036774" y="368681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 flipH="1">
            <a:off x="2976221" y="3007538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 flipH="1">
            <a:off x="2957712" y="3701979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4086576" y="319286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661342" y="319286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086576" y="38260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4661342" y="382609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>
            <a:endCxn id="145" idx="7"/>
          </p:cNvCxnSpPr>
          <p:nvPr/>
        </p:nvCxnSpPr>
        <p:spPr>
          <a:xfrm flipH="1">
            <a:off x="4186925" y="3310431"/>
            <a:ext cx="493980" cy="532883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136652" y="3310432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145" idx="6"/>
            <a:endCxn id="146" idx="2"/>
          </p:cNvCxnSpPr>
          <p:nvPr/>
        </p:nvCxnSpPr>
        <p:spPr>
          <a:xfrm flipV="1">
            <a:off x="4204142" y="3884879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769791" y="29448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3791561" y="368504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 flipH="1">
            <a:off x="4731008" y="3005772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 flipH="1">
            <a:off x="4712499" y="3700213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5887071" y="319286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461837" y="319286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5887071" y="38260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6461837" y="382609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 flipH="1">
            <a:off x="6000483" y="3301082"/>
            <a:ext cx="464799" cy="529169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6" idx="6"/>
            <a:endCxn id="157" idx="2"/>
          </p:cNvCxnSpPr>
          <p:nvPr/>
        </p:nvCxnSpPr>
        <p:spPr>
          <a:xfrm flipV="1">
            <a:off x="6004637" y="3884879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6001365" y="3249459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5570286" y="29448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5592056" y="368504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 flipH="1">
            <a:off x="6531503" y="3005772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 flipH="1">
            <a:off x="6512994" y="3700213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165" name="Oval 164"/>
          <p:cNvSpPr/>
          <p:nvPr/>
        </p:nvSpPr>
        <p:spPr>
          <a:xfrm>
            <a:off x="7599397" y="319286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174163" y="319286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7599397" y="38260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174163" y="382609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>
            <a:stCxn id="166" idx="4"/>
            <a:endCxn id="168" idx="0"/>
          </p:cNvCxnSpPr>
          <p:nvPr/>
        </p:nvCxnSpPr>
        <p:spPr>
          <a:xfrm>
            <a:off x="8232946" y="3310432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7649473" y="3310432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67" idx="7"/>
            <a:endCxn id="166" idx="3"/>
          </p:cNvCxnSpPr>
          <p:nvPr/>
        </p:nvCxnSpPr>
        <p:spPr>
          <a:xfrm flipV="1">
            <a:off x="7699746" y="3293215"/>
            <a:ext cx="491634" cy="550099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7282612" y="29448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7304382" y="368504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 flipH="1">
            <a:off x="8243829" y="3005772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 flipH="1">
            <a:off x="8225320" y="3700213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9168204" y="2181575"/>
            <a:ext cx="864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b="1" dirty="0" smtClean="0">
                <a:solidFill>
                  <a:srgbClr val="00B050"/>
                </a:solidFill>
              </a:rPr>
              <a:t>8</a:t>
            </a:r>
            <a:endParaRPr lang="en-US" sz="9600" b="1" dirty="0">
              <a:solidFill>
                <a:srgbClr val="00B05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0032543" y="2160659"/>
            <a:ext cx="1107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b="1" dirty="0" smtClean="0">
                <a:solidFill>
                  <a:srgbClr val="00B050"/>
                </a:solidFill>
              </a:rPr>
              <a:t>??</a:t>
            </a:r>
            <a:endParaRPr lang="en-US" sz="9600" b="1" dirty="0">
              <a:solidFill>
                <a:srgbClr val="00B050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3790557" y="547494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4365323" y="547494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3790557" y="610817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4365323" y="610817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Connector 180"/>
          <p:cNvCxnSpPr>
            <a:stCxn id="178" idx="4"/>
            <a:endCxn id="180" idx="0"/>
          </p:cNvCxnSpPr>
          <p:nvPr/>
        </p:nvCxnSpPr>
        <p:spPr>
          <a:xfrm>
            <a:off x="4424106" y="5592511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79" idx="6"/>
            <a:endCxn id="180" idx="2"/>
          </p:cNvCxnSpPr>
          <p:nvPr/>
        </p:nvCxnSpPr>
        <p:spPr>
          <a:xfrm flipV="1">
            <a:off x="3908123" y="6166958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474044" y="526719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86" name="TextBox 185"/>
          <p:cNvSpPr txBox="1"/>
          <p:nvPr/>
        </p:nvSpPr>
        <p:spPr>
          <a:xfrm>
            <a:off x="3495542" y="596712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187" name="TextBox 186"/>
          <p:cNvSpPr txBox="1"/>
          <p:nvPr/>
        </p:nvSpPr>
        <p:spPr>
          <a:xfrm flipH="1">
            <a:off x="4434989" y="5287851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 flipH="1">
            <a:off x="4416480" y="5982292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cxnSp>
        <p:nvCxnSpPr>
          <p:cNvPr id="189" name="Straight Connector 188"/>
          <p:cNvCxnSpPr>
            <a:endCxn id="179" idx="7"/>
          </p:cNvCxnSpPr>
          <p:nvPr/>
        </p:nvCxnSpPr>
        <p:spPr>
          <a:xfrm flipH="1">
            <a:off x="3890906" y="5592511"/>
            <a:ext cx="471146" cy="53288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5770601" y="547091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345367" y="547091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5770601" y="610414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6345367" y="610414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5820677" y="5588482"/>
            <a:ext cx="0" cy="5156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5884895" y="5527509"/>
            <a:ext cx="457200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479840" y="52722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5475586" y="596309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200" name="TextBox 199"/>
          <p:cNvSpPr txBox="1"/>
          <p:nvPr/>
        </p:nvSpPr>
        <p:spPr>
          <a:xfrm flipH="1">
            <a:off x="6415033" y="5283822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 flipH="1">
            <a:off x="6396524" y="5978263"/>
            <a:ext cx="38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cxnSp>
        <p:nvCxnSpPr>
          <p:cNvPr id="202" name="Straight Connector 201"/>
          <p:cNvCxnSpPr>
            <a:endCxn id="192" idx="7"/>
          </p:cNvCxnSpPr>
          <p:nvPr/>
        </p:nvCxnSpPr>
        <p:spPr>
          <a:xfrm flipH="1">
            <a:off x="5870950" y="5588482"/>
            <a:ext cx="471146" cy="53288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/>
          <p:cNvSpPr/>
          <p:nvPr/>
        </p:nvSpPr>
        <p:spPr>
          <a:xfrm rot="1831589">
            <a:off x="3745765" y="5292091"/>
            <a:ext cx="994300" cy="142058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 rot="1831589">
            <a:off x="5515378" y="5185072"/>
            <a:ext cx="994300" cy="142058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7886098" y="4923084"/>
            <a:ext cx="405631" cy="713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74320" y="5557258"/>
            <a:ext cx="2134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i="1" dirty="0"/>
              <a:t>n</a:t>
            </a:r>
            <a:r>
              <a:rPr lang="en-NZ" sz="2400" i="1" dirty="0" smtClean="0"/>
              <a:t>umber of cycles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6400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FF0000"/>
                </a:solidFill>
              </a:rPr>
              <a:t>Reminder!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634" y="1998617"/>
            <a:ext cx="75745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/>
              <a:t>Your</a:t>
            </a:r>
          </a:p>
          <a:p>
            <a:r>
              <a:rPr lang="en-NZ" sz="6000" dirty="0" smtClean="0"/>
              <a:t>coursework project is </a:t>
            </a:r>
          </a:p>
          <a:p>
            <a:r>
              <a:rPr lang="en-NZ" sz="6000" dirty="0">
                <a:solidFill>
                  <a:srgbClr val="FF0000"/>
                </a:solidFill>
              </a:rPr>
              <a:t>d</a:t>
            </a:r>
            <a:r>
              <a:rPr lang="en-NZ" sz="6000" dirty="0" smtClean="0">
                <a:solidFill>
                  <a:srgbClr val="FF0000"/>
                </a:solidFill>
              </a:rPr>
              <a:t>ue</a:t>
            </a:r>
            <a:r>
              <a:rPr lang="en-NZ" sz="6000" dirty="0" smtClean="0"/>
              <a:t> tonight (</a:t>
            </a:r>
            <a:r>
              <a:rPr lang="en-NZ" sz="6000" dirty="0" smtClean="0">
                <a:solidFill>
                  <a:srgbClr val="FF0000"/>
                </a:solidFill>
              </a:rPr>
              <a:t>2 DEC</a:t>
            </a:r>
            <a:r>
              <a:rPr lang="en-NZ" sz="6000" dirty="0" smtClean="0"/>
              <a:t>) at </a:t>
            </a:r>
          </a:p>
          <a:p>
            <a:r>
              <a:rPr lang="en-NZ" sz="6000" u="sng" dirty="0" smtClean="0">
                <a:solidFill>
                  <a:srgbClr val="FF0000"/>
                </a:solidFill>
              </a:rPr>
              <a:t>11:59 PM </a:t>
            </a:r>
            <a:r>
              <a:rPr lang="en-NZ" sz="6000" dirty="0" smtClean="0"/>
              <a:t>China Time.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7274063" y="1965219"/>
            <a:ext cx="4287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You must submit a neatly </a:t>
            </a:r>
            <a:r>
              <a:rPr lang="en-NZ" sz="2000" b="1" u="sng" dirty="0" smtClean="0">
                <a:solidFill>
                  <a:srgbClr val="FF0000"/>
                </a:solidFill>
              </a:rPr>
              <a:t>typed</a:t>
            </a:r>
            <a:r>
              <a:rPr lang="en-NZ" sz="2000" dirty="0" smtClean="0"/>
              <a:t> pdf file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424436" y="2447935"/>
            <a:ext cx="5751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Sign and include the </a:t>
            </a:r>
            <a:r>
              <a:rPr lang="en-NZ" sz="2000" b="1" u="sng" dirty="0" smtClean="0">
                <a:solidFill>
                  <a:srgbClr val="FF0000"/>
                </a:solidFill>
              </a:rPr>
              <a:t>coursework submission form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48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Minimum spanning tree (MST)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788093" y="217723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146635" y="208579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88093" y="342442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63753" y="359423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3" idx="4"/>
            <a:endCxn id="35" idx="0"/>
          </p:cNvCxnSpPr>
          <p:nvPr/>
        </p:nvCxnSpPr>
        <p:spPr>
          <a:xfrm flipH="1">
            <a:off x="6022536" y="2203357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4"/>
            <a:endCxn id="34" idx="0"/>
          </p:cNvCxnSpPr>
          <p:nvPr/>
        </p:nvCxnSpPr>
        <p:spPr>
          <a:xfrm>
            <a:off x="4846876" y="2294799"/>
            <a:ext cx="0" cy="11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85012" y="232490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673396" y="263629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32" idx="3"/>
            <a:endCxn id="45" idx="7"/>
          </p:cNvCxnSpPr>
          <p:nvPr/>
        </p:nvCxnSpPr>
        <p:spPr>
          <a:xfrm flipH="1">
            <a:off x="3773745" y="2277582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4" idx="1"/>
            <a:endCxn id="45" idx="5"/>
          </p:cNvCxnSpPr>
          <p:nvPr/>
        </p:nvCxnSpPr>
        <p:spPr>
          <a:xfrm flipH="1" flipV="1">
            <a:off x="3773745" y="2736641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3" idx="3"/>
            <a:endCxn id="34" idx="7"/>
          </p:cNvCxnSpPr>
          <p:nvPr/>
        </p:nvCxnSpPr>
        <p:spPr>
          <a:xfrm flipH="1">
            <a:off x="4888442" y="2186140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3" idx="2"/>
          </p:cNvCxnSpPr>
          <p:nvPr/>
        </p:nvCxnSpPr>
        <p:spPr>
          <a:xfrm flipH="1">
            <a:off x="4822732" y="2144575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1"/>
          </p:cNvCxnSpPr>
          <p:nvPr/>
        </p:nvCxnSpPr>
        <p:spPr>
          <a:xfrm flipH="1" flipV="1">
            <a:off x="4846877" y="3457079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7313586" y="278869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3"/>
            <a:endCxn id="35" idx="7"/>
          </p:cNvCxnSpPr>
          <p:nvPr/>
        </p:nvCxnSpPr>
        <p:spPr>
          <a:xfrm flipH="1">
            <a:off x="6064102" y="2889041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1"/>
            <a:endCxn id="33" idx="6"/>
          </p:cNvCxnSpPr>
          <p:nvPr/>
        </p:nvCxnSpPr>
        <p:spPr>
          <a:xfrm flipH="1" flipV="1">
            <a:off x="6264201" y="2144575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553153" y="184946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28566" y="344431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071617" y="1784972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06297" y="356152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77897" y="262099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17509" y="258415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90054" y="356152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496353" y="331576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36691" y="30550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45627" y="261675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85245" y="214024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665119" y="214024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02298" y="277016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38160" y="183093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55989" y="2403621"/>
            <a:ext cx="3304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i="1" dirty="0"/>
              <a:t>w</a:t>
            </a:r>
            <a:r>
              <a:rPr lang="en-NZ" sz="3600" b="1" i="1" dirty="0" smtClean="0"/>
              <a:t>eighted graph</a:t>
            </a:r>
            <a:endParaRPr lang="en-US" sz="3600" b="1" i="1" dirty="0"/>
          </a:p>
        </p:txBody>
      </p:sp>
      <p:sp>
        <p:nvSpPr>
          <p:cNvPr id="121" name="Oval 120"/>
          <p:cNvSpPr/>
          <p:nvPr/>
        </p:nvSpPr>
        <p:spPr>
          <a:xfrm>
            <a:off x="1857653" y="448500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3216195" y="439356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857653" y="573219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033313" y="590201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/>
          <p:cNvCxnSpPr>
            <a:stCxn id="122" idx="4"/>
            <a:endCxn id="124" idx="0"/>
          </p:cNvCxnSpPr>
          <p:nvPr/>
        </p:nvCxnSpPr>
        <p:spPr>
          <a:xfrm flipH="1">
            <a:off x="3092096" y="4511132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4572" y="463268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742956" y="494406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/>
          <p:cNvCxnSpPr>
            <a:stCxn id="121" idx="3"/>
            <a:endCxn id="128" idx="7"/>
          </p:cNvCxnSpPr>
          <p:nvPr/>
        </p:nvCxnSpPr>
        <p:spPr>
          <a:xfrm flipH="1">
            <a:off x="843305" y="4585357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3" idx="1"/>
            <a:endCxn id="128" idx="5"/>
          </p:cNvCxnSpPr>
          <p:nvPr/>
        </p:nvCxnSpPr>
        <p:spPr>
          <a:xfrm flipH="1" flipV="1">
            <a:off x="843305" y="5044416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2" idx="3"/>
            <a:endCxn id="123" idx="7"/>
          </p:cNvCxnSpPr>
          <p:nvPr/>
        </p:nvCxnSpPr>
        <p:spPr>
          <a:xfrm flipH="1">
            <a:off x="1958002" y="4493915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383146" y="509646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>
            <a:stCxn id="134" idx="1"/>
            <a:endCxn id="122" idx="6"/>
          </p:cNvCxnSpPr>
          <p:nvPr/>
        </p:nvCxnSpPr>
        <p:spPr>
          <a:xfrm flipH="1" flipV="1">
            <a:off x="3333761" y="4452350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622713" y="41572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598126" y="57520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075857" y="586929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4447457" y="492877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187069" y="489192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006251" y="53628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54805" y="444801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734679" y="444801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771858" y="50779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160691" y="403880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73588" y="3818858"/>
            <a:ext cx="3687228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Cost=12+10+30+18+11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7894347" y="459652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9252889" y="450508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7894347" y="584371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9070007" y="601353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6491266" y="474419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6779650" y="505558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/>
          <p:cNvCxnSpPr>
            <a:stCxn id="152" idx="3"/>
            <a:endCxn id="159" idx="7"/>
          </p:cNvCxnSpPr>
          <p:nvPr/>
        </p:nvCxnSpPr>
        <p:spPr>
          <a:xfrm flipH="1">
            <a:off x="6879999" y="4696875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53" idx="2"/>
          </p:cNvCxnSpPr>
          <p:nvPr/>
        </p:nvCxnSpPr>
        <p:spPr>
          <a:xfrm flipH="1">
            <a:off x="7928986" y="4563868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55" idx="1"/>
          </p:cNvCxnSpPr>
          <p:nvPr/>
        </p:nvCxnSpPr>
        <p:spPr>
          <a:xfrm flipH="1" flipV="1">
            <a:off x="7953131" y="5876372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10419840" y="520798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>
            <a:stCxn id="165" idx="3"/>
            <a:endCxn id="155" idx="7"/>
          </p:cNvCxnSpPr>
          <p:nvPr/>
        </p:nvCxnSpPr>
        <p:spPr>
          <a:xfrm flipH="1">
            <a:off x="9170356" y="5308334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5" idx="1"/>
            <a:endCxn id="153" idx="6"/>
          </p:cNvCxnSpPr>
          <p:nvPr/>
        </p:nvCxnSpPr>
        <p:spPr>
          <a:xfrm flipH="1" flipV="1">
            <a:off x="9370455" y="4563868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634820" y="58636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0484151" y="504029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9602607" y="57350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091499" y="455953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9771373" y="455953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9140541" y="601299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655900" y="42745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170356" y="415861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343240" y="426827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296495" y="596128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775405" y="3893749"/>
            <a:ext cx="350288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Cost=12+10+11+10+7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908166" y="4936463"/>
            <a:ext cx="9225987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4000" b="1" i="1" dirty="0" smtClean="0"/>
              <a:t>TASK: </a:t>
            </a:r>
            <a:r>
              <a:rPr lang="en-NZ" sz="4000" i="1" dirty="0" smtClean="0"/>
              <a:t>find a spanning tree with minimum cost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83961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40" grpId="0"/>
      <p:bldP spid="45" grpId="0" animBg="1"/>
      <p:bldP spid="61" grpId="0" animBg="1"/>
      <p:bldP spid="69" grpId="0"/>
      <p:bldP spid="70" grpId="0"/>
      <p:bldP spid="71" grpId="0"/>
      <p:bldP spid="72" grpId="0"/>
      <p:bldP spid="73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121" grpId="0" animBg="1"/>
      <p:bldP spid="122" grpId="0" animBg="1"/>
      <p:bldP spid="123" grpId="0" animBg="1"/>
      <p:bldP spid="124" grpId="0" animBg="1"/>
      <p:bldP spid="127" grpId="0"/>
      <p:bldP spid="128" grpId="0" animBg="1"/>
      <p:bldP spid="134" grpId="0" animBg="1"/>
      <p:bldP spid="137" grpId="0"/>
      <p:bldP spid="138" grpId="0"/>
      <p:bldP spid="139" grpId="0"/>
      <p:bldP spid="140" grpId="0"/>
      <p:bldP spid="141" grpId="0"/>
      <p:bldP spid="144" grpId="0"/>
      <p:bldP spid="146" grpId="0"/>
      <p:bldP spid="147" grpId="0"/>
      <p:bldP spid="148" grpId="0"/>
      <p:bldP spid="150" grpId="0"/>
      <p:bldP spid="151" grpId="0" animBg="1"/>
      <p:bldP spid="152" grpId="0" animBg="1"/>
      <p:bldP spid="153" grpId="0" animBg="1"/>
      <p:bldP spid="154" grpId="0" animBg="1"/>
      <p:bldP spid="155" grpId="0" animBg="1"/>
      <p:bldP spid="158" grpId="0"/>
      <p:bldP spid="159" grpId="0" animBg="1"/>
      <p:bldP spid="165" grpId="0" animBg="1"/>
      <p:bldP spid="168" grpId="0"/>
      <p:bldP spid="169" grpId="0"/>
      <p:bldP spid="171" grpId="0"/>
      <p:bldP spid="174" grpId="0"/>
      <p:bldP spid="175" grpId="0"/>
      <p:bldP spid="177" grpId="0"/>
      <p:bldP spid="178" grpId="0"/>
      <p:bldP spid="179" grpId="0"/>
      <p:bldP spid="180" grpId="0"/>
      <p:bldP spid="181" grpId="0"/>
      <p:bldP spid="182" grpId="0" animBg="1"/>
      <p:bldP spid="18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 1: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88093" y="26344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46635" y="25429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93" y="388162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63753" y="40514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4"/>
            <a:endCxn id="7" idx="0"/>
          </p:cNvCxnSpPr>
          <p:nvPr/>
        </p:nvCxnSpPr>
        <p:spPr>
          <a:xfrm flipH="1">
            <a:off x="6022536" y="2660562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846876" y="2752004"/>
            <a:ext cx="0" cy="11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5012" y="27821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3396" y="30934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3"/>
            <a:endCxn id="11" idx="7"/>
          </p:cNvCxnSpPr>
          <p:nvPr/>
        </p:nvCxnSpPr>
        <p:spPr>
          <a:xfrm flipH="1">
            <a:off x="3773745" y="2734787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11" idx="5"/>
          </p:cNvCxnSpPr>
          <p:nvPr/>
        </p:nvCxnSpPr>
        <p:spPr>
          <a:xfrm flipH="1" flipV="1">
            <a:off x="3773745" y="3193846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>
          <a:xfrm flipH="1">
            <a:off x="4888442" y="2643345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4822732" y="2601780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</p:cNvCxnSpPr>
          <p:nvPr/>
        </p:nvCxnSpPr>
        <p:spPr>
          <a:xfrm flipH="1" flipV="1">
            <a:off x="4846877" y="3914284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3586" y="32458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  <a:endCxn id="7" idx="7"/>
          </p:cNvCxnSpPr>
          <p:nvPr/>
        </p:nvCxnSpPr>
        <p:spPr>
          <a:xfrm flipH="1">
            <a:off x="6064102" y="3346246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1"/>
            <a:endCxn id="5" idx="6"/>
          </p:cNvCxnSpPr>
          <p:nvPr/>
        </p:nvCxnSpPr>
        <p:spPr>
          <a:xfrm flipH="1" flipV="1">
            <a:off x="6264201" y="2601780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566" y="3901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7897" y="307820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509" y="30413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6353" y="37729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691" y="3512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627" y="30739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5245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5119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2298" y="322736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1617" y="2189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297" y="401872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054" y="40187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5553" y="23284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289" y="235795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88720" y="4911632"/>
            <a:ext cx="9450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Choose the edge with the </a:t>
            </a:r>
            <a:r>
              <a:rPr lang="en-NZ" sz="4000" b="1" i="1" dirty="0" smtClean="0">
                <a:solidFill>
                  <a:srgbClr val="FF6699"/>
                </a:solidFill>
              </a:rPr>
              <a:t>smallest weight</a:t>
            </a:r>
            <a:endParaRPr lang="en-US" sz="4000" b="1" i="1" dirty="0">
              <a:solidFill>
                <a:srgbClr val="FF6699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4882915" y="3936134"/>
            <a:ext cx="1134093" cy="154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41933" y="219889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No. of Edges=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23089" y="2160611"/>
            <a:ext cx="36901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60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 animBg="1"/>
      <p:bldP spid="17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 1: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88093" y="26344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46635" y="25429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93" y="388162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63753" y="40514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4"/>
            <a:endCxn id="7" idx="0"/>
          </p:cNvCxnSpPr>
          <p:nvPr/>
        </p:nvCxnSpPr>
        <p:spPr>
          <a:xfrm flipH="1">
            <a:off x="6022536" y="2660562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846876" y="2752004"/>
            <a:ext cx="0" cy="11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5012" y="27821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3396" y="30934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3"/>
            <a:endCxn id="11" idx="7"/>
          </p:cNvCxnSpPr>
          <p:nvPr/>
        </p:nvCxnSpPr>
        <p:spPr>
          <a:xfrm flipH="1">
            <a:off x="3773745" y="2734787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11" idx="5"/>
          </p:cNvCxnSpPr>
          <p:nvPr/>
        </p:nvCxnSpPr>
        <p:spPr>
          <a:xfrm flipH="1" flipV="1">
            <a:off x="3773745" y="3193846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>
          <a:xfrm flipH="1">
            <a:off x="4888442" y="2643345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4822732" y="2601780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</p:cNvCxnSpPr>
          <p:nvPr/>
        </p:nvCxnSpPr>
        <p:spPr>
          <a:xfrm flipH="1" flipV="1">
            <a:off x="4846877" y="3914284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3586" y="32458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  <a:endCxn id="7" idx="7"/>
          </p:cNvCxnSpPr>
          <p:nvPr/>
        </p:nvCxnSpPr>
        <p:spPr>
          <a:xfrm flipH="1">
            <a:off x="6064102" y="3346246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1"/>
            <a:endCxn id="5" idx="6"/>
          </p:cNvCxnSpPr>
          <p:nvPr/>
        </p:nvCxnSpPr>
        <p:spPr>
          <a:xfrm flipH="1" flipV="1">
            <a:off x="6264201" y="2601780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566" y="3901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7897" y="307820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509" y="30413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6353" y="37729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691" y="3512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627" y="30739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5245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5119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2298" y="322736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1617" y="2189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297" y="401872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054" y="40187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5553" y="23284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289" y="235795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1126" y="4825078"/>
            <a:ext cx="10265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Choose the next edge with the </a:t>
            </a:r>
            <a:r>
              <a:rPr lang="en-NZ" sz="4000" b="1" i="1" dirty="0" smtClean="0">
                <a:solidFill>
                  <a:srgbClr val="FF6699"/>
                </a:solidFill>
              </a:rPr>
              <a:t>smallest weight</a:t>
            </a:r>
            <a:endParaRPr lang="en-US" sz="4000" b="1" i="1" dirty="0">
              <a:solidFill>
                <a:srgbClr val="FF6699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4882915" y="3936134"/>
            <a:ext cx="1134093" cy="154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41933" y="219889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No. of Edges=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23089" y="2160611"/>
            <a:ext cx="36901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844359" y="2597227"/>
            <a:ext cx="1323903" cy="93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08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 1: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88093" y="26344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46635" y="25429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93" y="388162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63753" y="40514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4"/>
            <a:endCxn id="7" idx="0"/>
          </p:cNvCxnSpPr>
          <p:nvPr/>
        </p:nvCxnSpPr>
        <p:spPr>
          <a:xfrm flipH="1">
            <a:off x="6022536" y="2660562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846876" y="2752004"/>
            <a:ext cx="0" cy="11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5012" y="27821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3396" y="30934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3"/>
            <a:endCxn id="11" idx="7"/>
          </p:cNvCxnSpPr>
          <p:nvPr/>
        </p:nvCxnSpPr>
        <p:spPr>
          <a:xfrm flipH="1">
            <a:off x="3773745" y="2734787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11" idx="5"/>
          </p:cNvCxnSpPr>
          <p:nvPr/>
        </p:nvCxnSpPr>
        <p:spPr>
          <a:xfrm flipH="1" flipV="1">
            <a:off x="3773745" y="3193846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>
          <a:xfrm flipH="1">
            <a:off x="4888442" y="2643345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4822732" y="2601780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</p:cNvCxnSpPr>
          <p:nvPr/>
        </p:nvCxnSpPr>
        <p:spPr>
          <a:xfrm flipH="1" flipV="1">
            <a:off x="4846877" y="3914284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3586" y="32458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  <a:endCxn id="7" idx="7"/>
          </p:cNvCxnSpPr>
          <p:nvPr/>
        </p:nvCxnSpPr>
        <p:spPr>
          <a:xfrm flipH="1">
            <a:off x="6064102" y="3346246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1"/>
            <a:endCxn id="5" idx="6"/>
          </p:cNvCxnSpPr>
          <p:nvPr/>
        </p:nvCxnSpPr>
        <p:spPr>
          <a:xfrm flipH="1" flipV="1">
            <a:off x="6264201" y="2601780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566" y="3901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7897" y="307820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509" y="30413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6353" y="37729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691" y="3512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627" y="30739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5245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5119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2298" y="322736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1617" y="2189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297" y="401872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054" y="40187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5553" y="23284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289" y="235795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1126" y="4825078"/>
            <a:ext cx="10265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Choose the next edge with the </a:t>
            </a:r>
            <a:r>
              <a:rPr lang="en-NZ" sz="4000" b="1" i="1" dirty="0" smtClean="0">
                <a:solidFill>
                  <a:srgbClr val="FF6699"/>
                </a:solidFill>
              </a:rPr>
              <a:t>smallest weight</a:t>
            </a:r>
            <a:endParaRPr lang="en-US" sz="4000" b="1" i="1" dirty="0">
              <a:solidFill>
                <a:srgbClr val="FF6699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4882915" y="3936134"/>
            <a:ext cx="1134093" cy="154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41933" y="219889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No. of Edges=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23089" y="2160611"/>
            <a:ext cx="36901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844359" y="2597227"/>
            <a:ext cx="1323903" cy="93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769726" y="3188009"/>
            <a:ext cx="1031565" cy="705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3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 1: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88093" y="26344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46635" y="25429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93" y="388162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63753" y="40514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4"/>
            <a:endCxn id="7" idx="0"/>
          </p:cNvCxnSpPr>
          <p:nvPr/>
        </p:nvCxnSpPr>
        <p:spPr>
          <a:xfrm flipH="1">
            <a:off x="6022536" y="2660562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846876" y="2752004"/>
            <a:ext cx="0" cy="11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5012" y="27821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3396" y="30934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3"/>
            <a:endCxn id="11" idx="7"/>
          </p:cNvCxnSpPr>
          <p:nvPr/>
        </p:nvCxnSpPr>
        <p:spPr>
          <a:xfrm flipH="1">
            <a:off x="3773745" y="2734787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11" idx="5"/>
          </p:cNvCxnSpPr>
          <p:nvPr/>
        </p:nvCxnSpPr>
        <p:spPr>
          <a:xfrm flipH="1" flipV="1">
            <a:off x="3773745" y="3193846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>
          <a:xfrm flipH="1">
            <a:off x="4888442" y="2643345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4822732" y="2601780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</p:cNvCxnSpPr>
          <p:nvPr/>
        </p:nvCxnSpPr>
        <p:spPr>
          <a:xfrm flipH="1" flipV="1">
            <a:off x="4846877" y="3914284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3586" y="32458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  <a:endCxn id="7" idx="7"/>
          </p:cNvCxnSpPr>
          <p:nvPr/>
        </p:nvCxnSpPr>
        <p:spPr>
          <a:xfrm flipH="1">
            <a:off x="6064102" y="3346246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1"/>
            <a:endCxn id="5" idx="6"/>
          </p:cNvCxnSpPr>
          <p:nvPr/>
        </p:nvCxnSpPr>
        <p:spPr>
          <a:xfrm flipH="1" flipV="1">
            <a:off x="6264201" y="2601780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566" y="3901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7897" y="307820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509" y="30413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6353" y="37729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691" y="3512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627" y="30739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5245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5119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2298" y="322736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1617" y="2189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297" y="401872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054" y="40187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5553" y="23284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289" y="235795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1126" y="4825078"/>
            <a:ext cx="10265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Choose the next edge with the </a:t>
            </a:r>
            <a:r>
              <a:rPr lang="en-NZ" sz="4000" b="1" i="1" dirty="0" smtClean="0">
                <a:solidFill>
                  <a:srgbClr val="FF6699"/>
                </a:solidFill>
              </a:rPr>
              <a:t>smallest weight</a:t>
            </a:r>
            <a:endParaRPr lang="en-US" sz="4000" b="1" i="1" dirty="0">
              <a:solidFill>
                <a:srgbClr val="FF6699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4882915" y="3936134"/>
            <a:ext cx="1134093" cy="154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41933" y="219889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No. of Edges=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23089" y="2160611"/>
            <a:ext cx="36901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844359" y="2597227"/>
            <a:ext cx="1323903" cy="93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769726" y="3188009"/>
            <a:ext cx="1031565" cy="705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018976" y="2667667"/>
            <a:ext cx="182882" cy="13908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5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 1: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88093" y="26344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46635" y="25429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93" y="388162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63753" y="40514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4"/>
            <a:endCxn id="7" idx="0"/>
          </p:cNvCxnSpPr>
          <p:nvPr/>
        </p:nvCxnSpPr>
        <p:spPr>
          <a:xfrm flipH="1">
            <a:off x="6022536" y="2660562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846876" y="2752004"/>
            <a:ext cx="0" cy="11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5012" y="27821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3396" y="30934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3"/>
            <a:endCxn id="11" idx="7"/>
          </p:cNvCxnSpPr>
          <p:nvPr/>
        </p:nvCxnSpPr>
        <p:spPr>
          <a:xfrm flipH="1">
            <a:off x="3773745" y="2734787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11" idx="5"/>
          </p:cNvCxnSpPr>
          <p:nvPr/>
        </p:nvCxnSpPr>
        <p:spPr>
          <a:xfrm flipH="1" flipV="1">
            <a:off x="3773745" y="3193846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>
          <a:xfrm flipH="1">
            <a:off x="4888442" y="2643345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4822732" y="2601780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</p:cNvCxnSpPr>
          <p:nvPr/>
        </p:nvCxnSpPr>
        <p:spPr>
          <a:xfrm flipH="1" flipV="1">
            <a:off x="4846877" y="3914284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3586" y="32458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  <a:endCxn id="7" idx="7"/>
          </p:cNvCxnSpPr>
          <p:nvPr/>
        </p:nvCxnSpPr>
        <p:spPr>
          <a:xfrm flipH="1">
            <a:off x="6064102" y="3346246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1"/>
            <a:endCxn id="5" idx="6"/>
          </p:cNvCxnSpPr>
          <p:nvPr/>
        </p:nvCxnSpPr>
        <p:spPr>
          <a:xfrm flipH="1" flipV="1">
            <a:off x="6264201" y="2601780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566" y="3901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7897" y="307820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509" y="30413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6353" y="37729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691" y="3512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627" y="30739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5245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5119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2298" y="322736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1617" y="2189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297" y="401872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054" y="40187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5553" y="23284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289" y="235795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1126" y="4825078"/>
            <a:ext cx="10265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Choose the next edge with the </a:t>
            </a:r>
            <a:r>
              <a:rPr lang="en-NZ" sz="4000" b="1" i="1" dirty="0" smtClean="0">
                <a:solidFill>
                  <a:srgbClr val="FF6699"/>
                </a:solidFill>
              </a:rPr>
              <a:t>smallest weight</a:t>
            </a:r>
            <a:endParaRPr lang="en-US" sz="4000" b="1" i="1" dirty="0">
              <a:solidFill>
                <a:srgbClr val="FF6699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4882915" y="3936134"/>
            <a:ext cx="1134093" cy="154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41933" y="219889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No. of Edges=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23089" y="2160611"/>
            <a:ext cx="36901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844359" y="2597227"/>
            <a:ext cx="1323903" cy="93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769726" y="3188009"/>
            <a:ext cx="1031565" cy="705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018976" y="2667667"/>
            <a:ext cx="182882" cy="13908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756576" y="2730433"/>
            <a:ext cx="1031565" cy="3759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3293" y="1880904"/>
            <a:ext cx="2638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C00000"/>
                </a:solidFill>
              </a:rPr>
              <a:t>NO!!!</a:t>
            </a:r>
            <a:endParaRPr lang="en-US" sz="8000" b="1" i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6108" y="3226010"/>
            <a:ext cx="3452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i="1" dirty="0" smtClean="0"/>
              <a:t>Avoid forming </a:t>
            </a:r>
            <a:r>
              <a:rPr lang="en-NZ" sz="3200" b="1" i="1" dirty="0" smtClean="0">
                <a:solidFill>
                  <a:srgbClr val="FF6699"/>
                </a:solidFill>
              </a:rPr>
              <a:t>cycles</a:t>
            </a:r>
            <a:endParaRPr lang="en-US" sz="3200" b="1" i="1" dirty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 1: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88093" y="26344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46635" y="25429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93" y="388162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63753" y="40514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4"/>
            <a:endCxn id="7" idx="0"/>
          </p:cNvCxnSpPr>
          <p:nvPr/>
        </p:nvCxnSpPr>
        <p:spPr>
          <a:xfrm flipH="1">
            <a:off x="6022536" y="2660562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846876" y="2752004"/>
            <a:ext cx="0" cy="11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5012" y="27821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3396" y="30934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3"/>
            <a:endCxn id="11" idx="7"/>
          </p:cNvCxnSpPr>
          <p:nvPr/>
        </p:nvCxnSpPr>
        <p:spPr>
          <a:xfrm flipH="1">
            <a:off x="3773745" y="2734787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11" idx="5"/>
          </p:cNvCxnSpPr>
          <p:nvPr/>
        </p:nvCxnSpPr>
        <p:spPr>
          <a:xfrm flipH="1" flipV="1">
            <a:off x="3773745" y="3193846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>
          <a:xfrm flipH="1">
            <a:off x="4888442" y="2643345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4822732" y="2601780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</p:cNvCxnSpPr>
          <p:nvPr/>
        </p:nvCxnSpPr>
        <p:spPr>
          <a:xfrm flipH="1" flipV="1">
            <a:off x="4846877" y="3914284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3586" y="32458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  <a:endCxn id="7" idx="7"/>
          </p:cNvCxnSpPr>
          <p:nvPr/>
        </p:nvCxnSpPr>
        <p:spPr>
          <a:xfrm flipH="1">
            <a:off x="6064102" y="3346246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1"/>
            <a:endCxn id="5" idx="6"/>
          </p:cNvCxnSpPr>
          <p:nvPr/>
        </p:nvCxnSpPr>
        <p:spPr>
          <a:xfrm flipH="1" flipV="1">
            <a:off x="6264201" y="2601780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566" y="3901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7897" y="307820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509" y="30413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6353" y="37729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691" y="3512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627" y="30739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5245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5119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2298" y="322736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1617" y="2189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297" y="401872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054" y="40187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5553" y="23284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289" y="235795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1126" y="4825078"/>
            <a:ext cx="10265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Choose the next edge with the </a:t>
            </a:r>
            <a:r>
              <a:rPr lang="en-NZ" sz="4000" b="1" i="1" dirty="0" smtClean="0">
                <a:solidFill>
                  <a:srgbClr val="FF6699"/>
                </a:solidFill>
              </a:rPr>
              <a:t>smallest weight</a:t>
            </a:r>
            <a:endParaRPr lang="en-US" sz="4000" b="1" i="1" dirty="0">
              <a:solidFill>
                <a:srgbClr val="FF6699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4882915" y="3936134"/>
            <a:ext cx="1134093" cy="154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41933" y="219889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No. of Edges=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23089" y="2160611"/>
            <a:ext cx="36901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844359" y="2597227"/>
            <a:ext cx="1323903" cy="93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769726" y="3188009"/>
            <a:ext cx="1031565" cy="705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018976" y="2667667"/>
            <a:ext cx="182882" cy="13908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3293" y="1880904"/>
            <a:ext cx="2638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C00000"/>
                </a:solidFill>
              </a:rPr>
              <a:t>NO!!!</a:t>
            </a:r>
            <a:endParaRPr lang="en-US" sz="8000" b="1" i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6108" y="3226010"/>
            <a:ext cx="3452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i="1" dirty="0" smtClean="0"/>
              <a:t>Avoid forming </a:t>
            </a:r>
            <a:r>
              <a:rPr lang="en-NZ" sz="3200" b="1" i="1" dirty="0" smtClean="0">
                <a:solidFill>
                  <a:srgbClr val="FF6699"/>
                </a:solidFill>
              </a:rPr>
              <a:t>cycles</a:t>
            </a:r>
            <a:endParaRPr lang="en-US" sz="3200" b="1" i="1" dirty="0">
              <a:solidFill>
                <a:srgbClr val="FF6699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4896894" y="2626128"/>
            <a:ext cx="1275410" cy="125550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5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 1: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88093" y="26344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46635" y="25429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93" y="388162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63753" y="40514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4"/>
            <a:endCxn id="7" idx="0"/>
          </p:cNvCxnSpPr>
          <p:nvPr/>
        </p:nvCxnSpPr>
        <p:spPr>
          <a:xfrm flipH="1">
            <a:off x="6022536" y="2660562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846876" y="2752004"/>
            <a:ext cx="0" cy="11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5012" y="27821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3396" y="30934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3"/>
            <a:endCxn id="11" idx="7"/>
          </p:cNvCxnSpPr>
          <p:nvPr/>
        </p:nvCxnSpPr>
        <p:spPr>
          <a:xfrm flipH="1">
            <a:off x="3773745" y="2734787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11" idx="5"/>
          </p:cNvCxnSpPr>
          <p:nvPr/>
        </p:nvCxnSpPr>
        <p:spPr>
          <a:xfrm flipH="1" flipV="1">
            <a:off x="3773745" y="3193846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>
          <a:xfrm flipH="1">
            <a:off x="4888442" y="2643345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4822732" y="2601780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</p:cNvCxnSpPr>
          <p:nvPr/>
        </p:nvCxnSpPr>
        <p:spPr>
          <a:xfrm flipH="1" flipV="1">
            <a:off x="4846877" y="3914284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3586" y="32458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  <a:endCxn id="7" idx="7"/>
          </p:cNvCxnSpPr>
          <p:nvPr/>
        </p:nvCxnSpPr>
        <p:spPr>
          <a:xfrm flipH="1">
            <a:off x="6064102" y="3346246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1"/>
            <a:endCxn id="5" idx="6"/>
          </p:cNvCxnSpPr>
          <p:nvPr/>
        </p:nvCxnSpPr>
        <p:spPr>
          <a:xfrm flipH="1" flipV="1">
            <a:off x="6264201" y="2601780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566" y="3901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7897" y="307820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509" y="30413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6353" y="37729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691" y="3512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627" y="30739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5245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5119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2298" y="322736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1617" y="2189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297" y="401872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054" y="40187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5553" y="23284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289" y="235795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1126" y="4825078"/>
            <a:ext cx="10265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Choose the next edge with the </a:t>
            </a:r>
            <a:r>
              <a:rPr lang="en-NZ" sz="4000" b="1" i="1" dirty="0" smtClean="0">
                <a:solidFill>
                  <a:srgbClr val="FF6699"/>
                </a:solidFill>
              </a:rPr>
              <a:t>smallest weight</a:t>
            </a:r>
            <a:endParaRPr lang="en-US" sz="4000" b="1" i="1" dirty="0">
              <a:solidFill>
                <a:srgbClr val="FF6699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4882915" y="3936134"/>
            <a:ext cx="1134093" cy="154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41933" y="219889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No. of Edges=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23089" y="2160611"/>
            <a:ext cx="36901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844359" y="2597227"/>
            <a:ext cx="1323903" cy="93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769726" y="3188009"/>
            <a:ext cx="1031565" cy="705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018976" y="2667667"/>
            <a:ext cx="182882" cy="13908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3293" y="1880904"/>
            <a:ext cx="2638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C00000"/>
                </a:solidFill>
              </a:rPr>
              <a:t>NO!!!</a:t>
            </a:r>
            <a:endParaRPr lang="en-US" sz="8000" b="1" i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6108" y="3226010"/>
            <a:ext cx="3452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i="1" dirty="0" smtClean="0"/>
              <a:t>Avoid forming </a:t>
            </a:r>
            <a:r>
              <a:rPr lang="en-NZ" sz="3200" b="1" i="1" dirty="0" smtClean="0">
                <a:solidFill>
                  <a:srgbClr val="FF6699"/>
                </a:solidFill>
              </a:rPr>
              <a:t>cycles</a:t>
            </a:r>
            <a:endParaRPr lang="en-US" sz="3200" b="1" i="1" dirty="0">
              <a:solidFill>
                <a:srgbClr val="FF6699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844359" y="2784659"/>
            <a:ext cx="0" cy="11296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88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 1: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88093" y="26344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46635" y="25429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93" y="388162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63753" y="40514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4"/>
            <a:endCxn id="7" idx="0"/>
          </p:cNvCxnSpPr>
          <p:nvPr/>
        </p:nvCxnSpPr>
        <p:spPr>
          <a:xfrm flipH="1">
            <a:off x="6022536" y="2660562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846876" y="2752004"/>
            <a:ext cx="0" cy="11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5012" y="27821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3396" y="30934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3"/>
            <a:endCxn id="11" idx="7"/>
          </p:cNvCxnSpPr>
          <p:nvPr/>
        </p:nvCxnSpPr>
        <p:spPr>
          <a:xfrm flipH="1">
            <a:off x="3773745" y="2734787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11" idx="5"/>
          </p:cNvCxnSpPr>
          <p:nvPr/>
        </p:nvCxnSpPr>
        <p:spPr>
          <a:xfrm flipH="1" flipV="1">
            <a:off x="3773745" y="3193846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>
          <a:xfrm flipH="1">
            <a:off x="4888442" y="2643345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4822732" y="2601780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</p:cNvCxnSpPr>
          <p:nvPr/>
        </p:nvCxnSpPr>
        <p:spPr>
          <a:xfrm flipH="1" flipV="1">
            <a:off x="4846877" y="3914284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3586" y="32458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  <a:endCxn id="7" idx="7"/>
          </p:cNvCxnSpPr>
          <p:nvPr/>
        </p:nvCxnSpPr>
        <p:spPr>
          <a:xfrm flipH="1">
            <a:off x="6064102" y="3346246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1"/>
            <a:endCxn id="5" idx="6"/>
          </p:cNvCxnSpPr>
          <p:nvPr/>
        </p:nvCxnSpPr>
        <p:spPr>
          <a:xfrm flipH="1" flipV="1">
            <a:off x="6264201" y="2601780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566" y="3901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7897" y="307820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509" y="30413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6353" y="37729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691" y="3512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627" y="30739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5245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5119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2298" y="322736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1617" y="2189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297" y="401872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054" y="40187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5553" y="23284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289" y="235795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1126" y="4825078"/>
            <a:ext cx="10265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Choose the next edge with the </a:t>
            </a:r>
            <a:r>
              <a:rPr lang="en-NZ" sz="4000" b="1" i="1" dirty="0" smtClean="0">
                <a:solidFill>
                  <a:srgbClr val="FF6699"/>
                </a:solidFill>
              </a:rPr>
              <a:t>smallest weight</a:t>
            </a:r>
            <a:endParaRPr lang="en-US" sz="4000" b="1" i="1" dirty="0">
              <a:solidFill>
                <a:srgbClr val="FF6699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4882915" y="3936134"/>
            <a:ext cx="1134093" cy="154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41933" y="219889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No. of Edges=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23089" y="2160611"/>
            <a:ext cx="36901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844359" y="2597227"/>
            <a:ext cx="1323903" cy="93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769726" y="3188009"/>
            <a:ext cx="1031565" cy="705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018976" y="2667667"/>
            <a:ext cx="182882" cy="13908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6274679" y="2597294"/>
            <a:ext cx="1066602" cy="6613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6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 1: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88093" y="233399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46635" y="224254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93" y="358118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63753" y="375099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4"/>
            <a:endCxn id="7" idx="0"/>
          </p:cNvCxnSpPr>
          <p:nvPr/>
        </p:nvCxnSpPr>
        <p:spPr>
          <a:xfrm flipH="1">
            <a:off x="6022536" y="2360113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846876" y="2451555"/>
            <a:ext cx="0" cy="11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5012" y="248166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3396" y="279304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3"/>
            <a:endCxn id="11" idx="7"/>
          </p:cNvCxnSpPr>
          <p:nvPr/>
        </p:nvCxnSpPr>
        <p:spPr>
          <a:xfrm flipH="1">
            <a:off x="3773745" y="2434338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11" idx="5"/>
          </p:cNvCxnSpPr>
          <p:nvPr/>
        </p:nvCxnSpPr>
        <p:spPr>
          <a:xfrm flipH="1" flipV="1">
            <a:off x="3773745" y="2893397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>
          <a:xfrm flipH="1">
            <a:off x="4888442" y="2342896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4822732" y="2301331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</p:cNvCxnSpPr>
          <p:nvPr/>
        </p:nvCxnSpPr>
        <p:spPr>
          <a:xfrm flipH="1" flipV="1">
            <a:off x="4846877" y="3613835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3586" y="294544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  <a:endCxn id="7" idx="7"/>
          </p:cNvCxnSpPr>
          <p:nvPr/>
        </p:nvCxnSpPr>
        <p:spPr>
          <a:xfrm flipH="1">
            <a:off x="6064102" y="3045797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1"/>
            <a:endCxn id="5" idx="6"/>
          </p:cNvCxnSpPr>
          <p:nvPr/>
        </p:nvCxnSpPr>
        <p:spPr>
          <a:xfrm flipH="1" flipV="1">
            <a:off x="6264201" y="2301331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566" y="36010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7897" y="277775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509" y="274090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6353" y="34725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691" y="321184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627" y="277351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5245" y="229699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5119" y="229699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2298" y="292691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1617" y="18894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297" y="375746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054" y="37313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5553" y="202799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289" y="205750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4882915" y="3635685"/>
            <a:ext cx="1134093" cy="154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41933" y="219889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No. of Edges=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23089" y="2160611"/>
            <a:ext cx="36901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844359" y="2296778"/>
            <a:ext cx="1323903" cy="93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769726" y="2887560"/>
            <a:ext cx="1031565" cy="705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018976" y="2367218"/>
            <a:ext cx="182882" cy="13908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6274679" y="2296845"/>
            <a:ext cx="1066602" cy="6613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68731" y="2676427"/>
            <a:ext cx="2764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C00000"/>
                </a:solidFill>
              </a:rPr>
              <a:t>STOP</a:t>
            </a:r>
            <a:endParaRPr lang="en-US" sz="8000" b="1" i="1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940493" y="475933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299035" y="466789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40493" y="600652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16153" y="617634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3" idx="4"/>
            <a:endCxn id="46" idx="0"/>
          </p:cNvCxnSpPr>
          <p:nvPr/>
        </p:nvCxnSpPr>
        <p:spPr>
          <a:xfrm flipH="1">
            <a:off x="6174936" y="4785460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37412" y="490700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825796" y="521839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5" idx="1"/>
            <a:endCxn id="50" idx="5"/>
          </p:cNvCxnSpPr>
          <p:nvPr/>
        </p:nvCxnSpPr>
        <p:spPr>
          <a:xfrm flipH="1" flipV="1">
            <a:off x="3926145" y="5318744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3" idx="2"/>
          </p:cNvCxnSpPr>
          <p:nvPr/>
        </p:nvCxnSpPr>
        <p:spPr>
          <a:xfrm flipH="1">
            <a:off x="4975132" y="4726678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1"/>
          </p:cNvCxnSpPr>
          <p:nvPr/>
        </p:nvCxnSpPr>
        <p:spPr>
          <a:xfrm flipH="1" flipV="1">
            <a:off x="4999277" y="6039182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465986" y="537079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6" idx="1"/>
            <a:endCxn id="43" idx="6"/>
          </p:cNvCxnSpPr>
          <p:nvPr/>
        </p:nvCxnSpPr>
        <p:spPr>
          <a:xfrm flipH="1" flipV="1">
            <a:off x="6416601" y="4726678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80966" y="60264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30297" y="520310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89091" y="56371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17519" y="472234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54698" y="535226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24017" y="431482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58697" y="61436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42454" y="614362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57953" y="445334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67689" y="448285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5035315" y="6034906"/>
            <a:ext cx="1134093" cy="154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996759" y="4722125"/>
            <a:ext cx="1323903" cy="93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3922126" y="5312907"/>
            <a:ext cx="1031565" cy="705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171376" y="4792565"/>
            <a:ext cx="182882" cy="13908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6427079" y="4722192"/>
            <a:ext cx="1066602" cy="6613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5081" y="4826285"/>
            <a:ext cx="2566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00B050"/>
                </a:solidFill>
              </a:rPr>
              <a:t>MST:</a:t>
            </a:r>
            <a:endParaRPr lang="en-US" sz="8000" b="1" i="1" dirty="0">
              <a:solidFill>
                <a:srgbClr val="00B05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10799" y="5637195"/>
            <a:ext cx="4608954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MINCost</a:t>
            </a:r>
            <a:r>
              <a:rPr lang="en-NZ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=7+10+11+11+15=54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18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  <p:bldP spid="45" grpId="0" animBg="1"/>
      <p:bldP spid="46" grpId="0" animBg="1"/>
      <p:bldP spid="49" grpId="0"/>
      <p:bldP spid="50" grpId="0" animBg="1"/>
      <p:bldP spid="56" grpId="0" animBg="1"/>
      <p:bldP spid="59" grpId="0"/>
      <p:bldP spid="60" grpId="0"/>
      <p:bldP spid="63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8" grpId="0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Graph 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920236"/>
            <a:ext cx="5977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A </a:t>
            </a:r>
            <a:r>
              <a:rPr lang="en-NZ" sz="3200" dirty="0" smtClean="0">
                <a:solidFill>
                  <a:srgbClr val="00B0F0"/>
                </a:solidFill>
              </a:rPr>
              <a:t>graph</a:t>
            </a:r>
            <a:r>
              <a:rPr lang="en-NZ" sz="3200" dirty="0" smtClean="0"/>
              <a:t> is a mathematical concept.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2841" y="2673528"/>
            <a:ext cx="1485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solidFill>
                  <a:srgbClr val="00B0F0"/>
                </a:solidFill>
              </a:rPr>
              <a:t>G</a:t>
            </a:r>
            <a:r>
              <a:rPr lang="en-NZ" sz="3200" dirty="0" smtClean="0"/>
              <a:t>=(</a:t>
            </a:r>
            <a:r>
              <a:rPr lang="en-NZ" sz="3200" dirty="0" smtClean="0">
                <a:solidFill>
                  <a:srgbClr val="FF0000"/>
                </a:solidFill>
              </a:rPr>
              <a:t>V</a:t>
            </a:r>
            <a:r>
              <a:rPr lang="en-NZ" sz="3200" dirty="0" smtClean="0"/>
              <a:t>,</a:t>
            </a:r>
            <a:r>
              <a:rPr lang="en-NZ" sz="3200" dirty="0" smtClean="0">
                <a:solidFill>
                  <a:srgbClr val="00B050"/>
                </a:solidFill>
              </a:rPr>
              <a:t>E</a:t>
            </a:r>
            <a:r>
              <a:rPr lang="en-NZ" sz="3200" dirty="0" smtClean="0"/>
              <a:t>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029095" y="2682235"/>
            <a:ext cx="7740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A </a:t>
            </a:r>
            <a:r>
              <a:rPr lang="en-NZ" sz="3200" dirty="0" smtClean="0">
                <a:solidFill>
                  <a:srgbClr val="00B0F0"/>
                </a:solidFill>
              </a:rPr>
              <a:t>graph</a:t>
            </a:r>
            <a:r>
              <a:rPr lang="en-NZ" sz="3200" dirty="0" smtClean="0"/>
              <a:t> is a collection of  </a:t>
            </a:r>
            <a:r>
              <a:rPr lang="en-NZ" sz="3200" dirty="0" smtClean="0">
                <a:solidFill>
                  <a:srgbClr val="FF0000"/>
                </a:solidFill>
              </a:rPr>
              <a:t>V</a:t>
            </a:r>
            <a:r>
              <a:rPr lang="en-NZ" sz="3200" dirty="0" smtClean="0"/>
              <a:t>ertices and </a:t>
            </a:r>
            <a:r>
              <a:rPr lang="en-NZ" sz="3200" dirty="0" smtClean="0">
                <a:solidFill>
                  <a:srgbClr val="00B050"/>
                </a:solidFill>
              </a:rPr>
              <a:t>E</a:t>
            </a:r>
            <a:r>
              <a:rPr lang="en-NZ" sz="3200" dirty="0" smtClean="0"/>
              <a:t>dges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110343" y="4153989"/>
            <a:ext cx="2272937" cy="1306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1839" y="4114799"/>
            <a:ext cx="130629" cy="11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13609" y="5403666"/>
            <a:ext cx="130629" cy="11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49377" y="5412373"/>
            <a:ext cx="130629" cy="11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45021" y="4101733"/>
            <a:ext cx="130629" cy="11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444238" y="4219299"/>
            <a:ext cx="1598025" cy="58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53097" y="4820194"/>
            <a:ext cx="1463040" cy="592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81450" y="4650375"/>
            <a:ext cx="175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Vertex (vertices)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33749" y="4807131"/>
            <a:ext cx="105809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93669" y="46242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</a:rPr>
              <a:t>Edge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37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 ii: </a:t>
            </a:r>
            <a:r>
              <a:rPr lang="en-NZ" b="1" dirty="0" smtClean="0">
                <a:solidFill>
                  <a:srgbClr val="FFC000"/>
                </a:solidFill>
              </a:rPr>
              <a:t>prim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88093" y="26344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46635" y="25429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93" y="388162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63753" y="40514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4"/>
            <a:endCxn id="7" idx="0"/>
          </p:cNvCxnSpPr>
          <p:nvPr/>
        </p:nvCxnSpPr>
        <p:spPr>
          <a:xfrm flipH="1">
            <a:off x="6022536" y="2660562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846876" y="2752004"/>
            <a:ext cx="0" cy="11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5012" y="27821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3396" y="30934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3"/>
            <a:endCxn id="11" idx="7"/>
          </p:cNvCxnSpPr>
          <p:nvPr/>
        </p:nvCxnSpPr>
        <p:spPr>
          <a:xfrm flipH="1">
            <a:off x="3773745" y="2734787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11" idx="5"/>
          </p:cNvCxnSpPr>
          <p:nvPr/>
        </p:nvCxnSpPr>
        <p:spPr>
          <a:xfrm flipH="1" flipV="1">
            <a:off x="3773745" y="3193846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>
          <a:xfrm flipH="1">
            <a:off x="4888442" y="2643345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4822732" y="2601780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</p:cNvCxnSpPr>
          <p:nvPr/>
        </p:nvCxnSpPr>
        <p:spPr>
          <a:xfrm flipH="1" flipV="1">
            <a:off x="4846877" y="3914284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3586" y="32458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  <a:endCxn id="7" idx="7"/>
          </p:cNvCxnSpPr>
          <p:nvPr/>
        </p:nvCxnSpPr>
        <p:spPr>
          <a:xfrm flipH="1">
            <a:off x="6064102" y="3346246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1"/>
            <a:endCxn id="5" idx="6"/>
          </p:cNvCxnSpPr>
          <p:nvPr/>
        </p:nvCxnSpPr>
        <p:spPr>
          <a:xfrm flipH="1" flipV="1">
            <a:off x="6264201" y="2601780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566" y="3901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7897" y="307820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509" y="30413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6353" y="37729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691" y="3512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627" y="30739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5245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5119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2298" y="322736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1617" y="2189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297" y="401872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054" y="40187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5553" y="23284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289" y="235795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88720" y="4624247"/>
            <a:ext cx="4335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Choose any </a:t>
            </a:r>
            <a:r>
              <a:rPr lang="en-NZ" sz="4000" b="1" i="1" dirty="0" smtClean="0">
                <a:solidFill>
                  <a:srgbClr val="FF0000"/>
                </a:solidFill>
              </a:rPr>
              <a:t>vertex</a:t>
            </a: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41933" y="219889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No. of Edges=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23089" y="2160611"/>
            <a:ext cx="36901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004570" y="2819009"/>
            <a:ext cx="380442" cy="31138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188720" y="5249945"/>
            <a:ext cx="9329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Choose the smallest </a:t>
            </a:r>
            <a:r>
              <a:rPr lang="en-NZ" sz="4000" b="1" dirty="0" smtClean="0">
                <a:solidFill>
                  <a:srgbClr val="0000FF"/>
                </a:solidFill>
              </a:rPr>
              <a:t>edge</a:t>
            </a:r>
            <a:r>
              <a:rPr lang="en-NZ" sz="4000" dirty="0" smtClean="0"/>
              <a:t> from that </a:t>
            </a:r>
            <a:r>
              <a:rPr lang="en-NZ" sz="4000" b="1" i="1" dirty="0" smtClean="0">
                <a:solidFill>
                  <a:srgbClr val="FF0000"/>
                </a:solidFill>
              </a:rPr>
              <a:t>vertex</a:t>
            </a:r>
            <a:endParaRPr lang="en-US" sz="4000" b="1" i="1" dirty="0">
              <a:solidFill>
                <a:srgbClr val="FF000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3768773" y="3190338"/>
            <a:ext cx="1031565" cy="705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7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 animBg="1"/>
      <p:bldP spid="17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 animBg="1"/>
      <p:bldP spid="38" grpId="0" animBg="1"/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 ii: </a:t>
            </a:r>
            <a:r>
              <a:rPr lang="en-NZ" b="1" dirty="0" smtClean="0">
                <a:solidFill>
                  <a:srgbClr val="FFC000"/>
                </a:solidFill>
              </a:rPr>
              <a:t>prim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88093" y="26344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46635" y="25429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93" y="388162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63753" y="40514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4"/>
            <a:endCxn id="7" idx="0"/>
          </p:cNvCxnSpPr>
          <p:nvPr/>
        </p:nvCxnSpPr>
        <p:spPr>
          <a:xfrm flipH="1">
            <a:off x="6022536" y="2660562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846876" y="2752004"/>
            <a:ext cx="0" cy="11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5012" y="27821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3396" y="30934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3"/>
            <a:endCxn id="11" idx="7"/>
          </p:cNvCxnSpPr>
          <p:nvPr/>
        </p:nvCxnSpPr>
        <p:spPr>
          <a:xfrm flipH="1">
            <a:off x="3773745" y="2734787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11" idx="5"/>
          </p:cNvCxnSpPr>
          <p:nvPr/>
        </p:nvCxnSpPr>
        <p:spPr>
          <a:xfrm flipH="1" flipV="1">
            <a:off x="3773745" y="3193846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>
          <a:xfrm flipH="1">
            <a:off x="4888442" y="2643345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4822732" y="2601780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</p:cNvCxnSpPr>
          <p:nvPr/>
        </p:nvCxnSpPr>
        <p:spPr>
          <a:xfrm flipH="1" flipV="1">
            <a:off x="4846877" y="3914284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3586" y="32458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  <a:endCxn id="7" idx="7"/>
          </p:cNvCxnSpPr>
          <p:nvPr/>
        </p:nvCxnSpPr>
        <p:spPr>
          <a:xfrm flipH="1">
            <a:off x="6064102" y="3346246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1"/>
            <a:endCxn id="5" idx="6"/>
          </p:cNvCxnSpPr>
          <p:nvPr/>
        </p:nvCxnSpPr>
        <p:spPr>
          <a:xfrm flipH="1" flipV="1">
            <a:off x="6264201" y="2601780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566" y="3901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7897" y="307820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509" y="30413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6353" y="37729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691" y="3512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627" y="30739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5245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5119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2298" y="322736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1617" y="2189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297" y="401872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054" y="40187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5553" y="23284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289" y="235795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41933" y="219889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No. of Edges=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23089" y="2160611"/>
            <a:ext cx="36901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0836" y="4755519"/>
            <a:ext cx="8318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Choose the smallest </a:t>
            </a:r>
            <a:r>
              <a:rPr lang="en-NZ" sz="2800" b="1" dirty="0" smtClean="0">
                <a:solidFill>
                  <a:srgbClr val="0000FF"/>
                </a:solidFill>
              </a:rPr>
              <a:t>edge</a:t>
            </a:r>
            <a:r>
              <a:rPr lang="en-NZ" sz="2800" dirty="0" smtClean="0"/>
              <a:t> going out of </a:t>
            </a:r>
            <a:r>
              <a:rPr lang="en-NZ" sz="2800" b="1" i="1" dirty="0" smtClean="0">
                <a:solidFill>
                  <a:srgbClr val="FF0000"/>
                </a:solidFill>
              </a:rPr>
              <a:t>vertices </a:t>
            </a:r>
            <a:r>
              <a:rPr lang="en-NZ" sz="2800" b="1" dirty="0" smtClean="0">
                <a:solidFill>
                  <a:srgbClr val="0000FF"/>
                </a:solidFill>
              </a:rPr>
              <a:t>A &amp; C</a:t>
            </a:r>
            <a:endParaRPr lang="en-US" sz="2800" b="1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3768773" y="3190338"/>
            <a:ext cx="1031565" cy="705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867660" y="3937274"/>
            <a:ext cx="1134093" cy="154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88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 ii: </a:t>
            </a:r>
            <a:r>
              <a:rPr lang="en-NZ" b="1" dirty="0" smtClean="0">
                <a:solidFill>
                  <a:srgbClr val="FFC000"/>
                </a:solidFill>
              </a:rPr>
              <a:t>prim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88093" y="26344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46635" y="25429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93" y="388162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63753" y="40514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4"/>
            <a:endCxn id="7" idx="0"/>
          </p:cNvCxnSpPr>
          <p:nvPr/>
        </p:nvCxnSpPr>
        <p:spPr>
          <a:xfrm flipH="1">
            <a:off x="6022536" y="2660562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846876" y="2752004"/>
            <a:ext cx="0" cy="11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5012" y="27821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3396" y="30934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3"/>
            <a:endCxn id="11" idx="7"/>
          </p:cNvCxnSpPr>
          <p:nvPr/>
        </p:nvCxnSpPr>
        <p:spPr>
          <a:xfrm flipH="1">
            <a:off x="3773745" y="2734787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11" idx="5"/>
          </p:cNvCxnSpPr>
          <p:nvPr/>
        </p:nvCxnSpPr>
        <p:spPr>
          <a:xfrm flipH="1" flipV="1">
            <a:off x="3773745" y="3193846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>
          <a:xfrm flipH="1">
            <a:off x="4888442" y="2643345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4822732" y="2601780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</p:cNvCxnSpPr>
          <p:nvPr/>
        </p:nvCxnSpPr>
        <p:spPr>
          <a:xfrm flipH="1" flipV="1">
            <a:off x="4846877" y="3914284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3586" y="32458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  <a:endCxn id="7" idx="7"/>
          </p:cNvCxnSpPr>
          <p:nvPr/>
        </p:nvCxnSpPr>
        <p:spPr>
          <a:xfrm flipH="1">
            <a:off x="6064102" y="3346246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1"/>
            <a:endCxn id="5" idx="6"/>
          </p:cNvCxnSpPr>
          <p:nvPr/>
        </p:nvCxnSpPr>
        <p:spPr>
          <a:xfrm flipH="1" flipV="1">
            <a:off x="6264201" y="2601780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566" y="3901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7897" y="307820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509" y="30413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6353" y="37729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691" y="3512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627" y="30739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5245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5119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2298" y="322736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1617" y="2189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297" y="401872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054" y="40187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5553" y="23284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289" y="235795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41933" y="219889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No. of Edges=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23089" y="2160611"/>
            <a:ext cx="36901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0836" y="4755519"/>
            <a:ext cx="9014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Choose the smallest </a:t>
            </a:r>
            <a:r>
              <a:rPr lang="en-NZ" sz="2800" b="1" dirty="0" smtClean="0">
                <a:solidFill>
                  <a:srgbClr val="0000FF"/>
                </a:solidFill>
              </a:rPr>
              <a:t>edge</a:t>
            </a:r>
            <a:r>
              <a:rPr lang="en-NZ" sz="2800" dirty="0" smtClean="0"/>
              <a:t> going out of </a:t>
            </a:r>
            <a:r>
              <a:rPr lang="en-NZ" sz="2800" b="1" i="1" dirty="0" smtClean="0">
                <a:solidFill>
                  <a:srgbClr val="FF0000"/>
                </a:solidFill>
              </a:rPr>
              <a:t>vertices </a:t>
            </a:r>
            <a:r>
              <a:rPr lang="en-NZ" sz="2800" b="1" dirty="0" smtClean="0">
                <a:solidFill>
                  <a:srgbClr val="0000FF"/>
                </a:solidFill>
              </a:rPr>
              <a:t>A &amp; C &amp; 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3768773" y="3190338"/>
            <a:ext cx="1031565" cy="705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867660" y="3937274"/>
            <a:ext cx="1134093" cy="154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018976" y="2656732"/>
            <a:ext cx="182882" cy="13908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 ii: </a:t>
            </a:r>
            <a:r>
              <a:rPr lang="en-NZ" b="1" dirty="0" smtClean="0">
                <a:solidFill>
                  <a:srgbClr val="FFC000"/>
                </a:solidFill>
              </a:rPr>
              <a:t>prim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88093" y="26344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46635" y="25429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93" y="388162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63753" y="40514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4"/>
            <a:endCxn id="7" idx="0"/>
          </p:cNvCxnSpPr>
          <p:nvPr/>
        </p:nvCxnSpPr>
        <p:spPr>
          <a:xfrm flipH="1">
            <a:off x="6022536" y="2660562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846876" y="2752004"/>
            <a:ext cx="0" cy="11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5012" y="27821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3396" y="30934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3"/>
            <a:endCxn id="11" idx="7"/>
          </p:cNvCxnSpPr>
          <p:nvPr/>
        </p:nvCxnSpPr>
        <p:spPr>
          <a:xfrm flipH="1">
            <a:off x="3773745" y="2734787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11" idx="5"/>
          </p:cNvCxnSpPr>
          <p:nvPr/>
        </p:nvCxnSpPr>
        <p:spPr>
          <a:xfrm flipH="1" flipV="1">
            <a:off x="3773745" y="3193846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>
          <a:xfrm flipH="1">
            <a:off x="4888442" y="2643345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4822732" y="2601780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</p:cNvCxnSpPr>
          <p:nvPr/>
        </p:nvCxnSpPr>
        <p:spPr>
          <a:xfrm flipH="1" flipV="1">
            <a:off x="4846877" y="3914284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3586" y="32458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  <a:endCxn id="7" idx="7"/>
          </p:cNvCxnSpPr>
          <p:nvPr/>
        </p:nvCxnSpPr>
        <p:spPr>
          <a:xfrm flipH="1">
            <a:off x="6064102" y="3346246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1"/>
            <a:endCxn id="5" idx="6"/>
          </p:cNvCxnSpPr>
          <p:nvPr/>
        </p:nvCxnSpPr>
        <p:spPr>
          <a:xfrm flipH="1" flipV="1">
            <a:off x="6264201" y="2601780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566" y="3901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7897" y="307820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509" y="30413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6353" y="37729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691" y="3512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627" y="30739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5245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5119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2298" y="322736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1617" y="2189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297" y="401872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054" y="40187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5553" y="23284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289" y="235795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41933" y="219889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No. of Edges=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23089" y="2160611"/>
            <a:ext cx="36901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0836" y="4755519"/>
            <a:ext cx="9770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Choose the smallest </a:t>
            </a:r>
            <a:r>
              <a:rPr lang="en-NZ" sz="2800" b="1" dirty="0" smtClean="0">
                <a:solidFill>
                  <a:srgbClr val="0000FF"/>
                </a:solidFill>
              </a:rPr>
              <a:t>edge</a:t>
            </a:r>
            <a:r>
              <a:rPr lang="en-NZ" sz="2800" dirty="0" smtClean="0"/>
              <a:t> going out of </a:t>
            </a:r>
            <a:r>
              <a:rPr lang="en-NZ" sz="2800" b="1" i="1" dirty="0" smtClean="0">
                <a:solidFill>
                  <a:srgbClr val="FF0000"/>
                </a:solidFill>
              </a:rPr>
              <a:t>vertices </a:t>
            </a:r>
            <a:r>
              <a:rPr lang="en-NZ" sz="2800" b="1" dirty="0" smtClean="0">
                <a:solidFill>
                  <a:srgbClr val="0000FF"/>
                </a:solidFill>
              </a:rPr>
              <a:t>A &amp; C &amp; E &amp; D</a:t>
            </a:r>
            <a:endParaRPr lang="en-US" sz="2800" b="1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3768773" y="3190338"/>
            <a:ext cx="1031565" cy="705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867660" y="3937274"/>
            <a:ext cx="1134093" cy="154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018976" y="2656732"/>
            <a:ext cx="182882" cy="13908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845298" y="2596425"/>
            <a:ext cx="1323903" cy="93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6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 ii: </a:t>
            </a:r>
            <a:r>
              <a:rPr lang="en-NZ" b="1" dirty="0" smtClean="0">
                <a:solidFill>
                  <a:srgbClr val="FFC000"/>
                </a:solidFill>
              </a:rPr>
              <a:t>prim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88093" y="26344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46635" y="25429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93" y="388162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63753" y="40514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4"/>
            <a:endCxn id="7" idx="0"/>
          </p:cNvCxnSpPr>
          <p:nvPr/>
        </p:nvCxnSpPr>
        <p:spPr>
          <a:xfrm flipH="1">
            <a:off x="6022536" y="2660562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846876" y="2752004"/>
            <a:ext cx="0" cy="11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5012" y="27821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3396" y="30934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3"/>
            <a:endCxn id="11" idx="7"/>
          </p:cNvCxnSpPr>
          <p:nvPr/>
        </p:nvCxnSpPr>
        <p:spPr>
          <a:xfrm flipH="1">
            <a:off x="3773745" y="2734787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11" idx="5"/>
          </p:cNvCxnSpPr>
          <p:nvPr/>
        </p:nvCxnSpPr>
        <p:spPr>
          <a:xfrm flipH="1" flipV="1">
            <a:off x="3773745" y="3193846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>
          <a:xfrm flipH="1">
            <a:off x="4888442" y="2643345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4822732" y="2601780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</p:cNvCxnSpPr>
          <p:nvPr/>
        </p:nvCxnSpPr>
        <p:spPr>
          <a:xfrm flipH="1" flipV="1">
            <a:off x="4846877" y="3914284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3586" y="32458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  <a:endCxn id="7" idx="7"/>
          </p:cNvCxnSpPr>
          <p:nvPr/>
        </p:nvCxnSpPr>
        <p:spPr>
          <a:xfrm flipH="1">
            <a:off x="6064102" y="3346246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1"/>
            <a:endCxn id="5" idx="6"/>
          </p:cNvCxnSpPr>
          <p:nvPr/>
        </p:nvCxnSpPr>
        <p:spPr>
          <a:xfrm flipH="1" flipV="1">
            <a:off x="6264201" y="2601780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566" y="3901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7897" y="307820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509" y="30413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6353" y="37729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691" y="3512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627" y="30739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5245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5119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2298" y="322736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1617" y="2189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297" y="401872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054" y="40187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5553" y="23284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289" y="235795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41933" y="219889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No. of Edges=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23089" y="2160611"/>
            <a:ext cx="36901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0836" y="4755519"/>
            <a:ext cx="10489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Choose the smallest </a:t>
            </a:r>
            <a:r>
              <a:rPr lang="en-NZ" sz="2800" b="1" dirty="0" smtClean="0">
                <a:solidFill>
                  <a:srgbClr val="0000FF"/>
                </a:solidFill>
              </a:rPr>
              <a:t>edge</a:t>
            </a:r>
            <a:r>
              <a:rPr lang="en-NZ" sz="2800" dirty="0" smtClean="0"/>
              <a:t> going out of </a:t>
            </a:r>
            <a:r>
              <a:rPr lang="en-NZ" sz="2800" b="1" i="1" dirty="0" smtClean="0">
                <a:solidFill>
                  <a:srgbClr val="FF0000"/>
                </a:solidFill>
              </a:rPr>
              <a:t>vertices </a:t>
            </a:r>
            <a:r>
              <a:rPr lang="en-NZ" sz="2800" b="1" dirty="0" smtClean="0">
                <a:solidFill>
                  <a:srgbClr val="0000FF"/>
                </a:solidFill>
              </a:rPr>
              <a:t>A &amp; C &amp; E &amp; D &amp; B</a:t>
            </a:r>
            <a:endParaRPr lang="en-US" sz="2800" b="1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3768773" y="3190338"/>
            <a:ext cx="1031565" cy="705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867660" y="3937274"/>
            <a:ext cx="1134093" cy="154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018976" y="2656732"/>
            <a:ext cx="182882" cy="13908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845298" y="2596425"/>
            <a:ext cx="1323903" cy="93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756576" y="2730495"/>
            <a:ext cx="1031565" cy="3759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3293" y="1880904"/>
            <a:ext cx="2638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C00000"/>
                </a:solidFill>
              </a:rPr>
              <a:t>NO!!!</a:t>
            </a:r>
            <a:endParaRPr lang="en-US" sz="8000" b="1" i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6108" y="3226010"/>
            <a:ext cx="3452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i="1" dirty="0" smtClean="0"/>
              <a:t>Avoid forming </a:t>
            </a:r>
            <a:r>
              <a:rPr lang="en-NZ" sz="3200" b="1" i="1" dirty="0" smtClean="0">
                <a:solidFill>
                  <a:srgbClr val="FF6699"/>
                </a:solidFill>
              </a:rPr>
              <a:t>cycles</a:t>
            </a:r>
            <a:endParaRPr lang="en-US" sz="3200" b="1" i="1" dirty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 ii: </a:t>
            </a:r>
            <a:r>
              <a:rPr lang="en-NZ" b="1" dirty="0" smtClean="0">
                <a:solidFill>
                  <a:srgbClr val="FFC000"/>
                </a:solidFill>
              </a:rPr>
              <a:t>prim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88093" y="26344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46635" y="25429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93" y="388162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63753" y="40514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4"/>
            <a:endCxn id="7" idx="0"/>
          </p:cNvCxnSpPr>
          <p:nvPr/>
        </p:nvCxnSpPr>
        <p:spPr>
          <a:xfrm flipH="1">
            <a:off x="6022536" y="2660562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846876" y="2752004"/>
            <a:ext cx="0" cy="11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5012" y="27821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3396" y="30934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3"/>
            <a:endCxn id="11" idx="7"/>
          </p:cNvCxnSpPr>
          <p:nvPr/>
        </p:nvCxnSpPr>
        <p:spPr>
          <a:xfrm flipH="1">
            <a:off x="3773745" y="2734787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11" idx="5"/>
          </p:cNvCxnSpPr>
          <p:nvPr/>
        </p:nvCxnSpPr>
        <p:spPr>
          <a:xfrm flipH="1" flipV="1">
            <a:off x="3773745" y="3193846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>
          <a:xfrm flipH="1">
            <a:off x="4888442" y="2643345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4822732" y="2601780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</p:cNvCxnSpPr>
          <p:nvPr/>
        </p:nvCxnSpPr>
        <p:spPr>
          <a:xfrm flipH="1" flipV="1">
            <a:off x="4846877" y="3914284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3586" y="32458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  <a:endCxn id="7" idx="7"/>
          </p:cNvCxnSpPr>
          <p:nvPr/>
        </p:nvCxnSpPr>
        <p:spPr>
          <a:xfrm flipH="1">
            <a:off x="6064102" y="3346246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1"/>
            <a:endCxn id="5" idx="6"/>
          </p:cNvCxnSpPr>
          <p:nvPr/>
        </p:nvCxnSpPr>
        <p:spPr>
          <a:xfrm flipH="1" flipV="1">
            <a:off x="6264201" y="2601780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566" y="3901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7897" y="307820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509" y="30413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6353" y="37729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691" y="3512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627" y="30739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5245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5119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2298" y="322736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1617" y="2189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297" y="401872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054" y="40187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5553" y="23284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289" y="235795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41933" y="219889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No. of Edges=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23089" y="2160611"/>
            <a:ext cx="36901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0836" y="4755519"/>
            <a:ext cx="10489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Choose the smallest </a:t>
            </a:r>
            <a:r>
              <a:rPr lang="en-NZ" sz="2800" b="1" dirty="0" smtClean="0">
                <a:solidFill>
                  <a:srgbClr val="0000FF"/>
                </a:solidFill>
              </a:rPr>
              <a:t>edge</a:t>
            </a:r>
            <a:r>
              <a:rPr lang="en-NZ" sz="2800" dirty="0" smtClean="0"/>
              <a:t> going out of </a:t>
            </a:r>
            <a:r>
              <a:rPr lang="en-NZ" sz="2800" b="1" i="1" dirty="0" smtClean="0">
                <a:solidFill>
                  <a:srgbClr val="FF0000"/>
                </a:solidFill>
              </a:rPr>
              <a:t>vertices </a:t>
            </a:r>
            <a:r>
              <a:rPr lang="en-NZ" sz="2800" b="1" dirty="0" smtClean="0">
                <a:solidFill>
                  <a:srgbClr val="0000FF"/>
                </a:solidFill>
              </a:rPr>
              <a:t>A &amp; C &amp; E &amp; D &amp; B</a:t>
            </a:r>
            <a:endParaRPr lang="en-US" sz="2800" b="1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3768773" y="3190338"/>
            <a:ext cx="1031565" cy="705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867660" y="3937274"/>
            <a:ext cx="1134093" cy="154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018976" y="2656732"/>
            <a:ext cx="182882" cy="13908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845298" y="2596425"/>
            <a:ext cx="1323903" cy="93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3293" y="1880904"/>
            <a:ext cx="2638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C00000"/>
                </a:solidFill>
              </a:rPr>
              <a:t>NO!!!</a:t>
            </a:r>
            <a:endParaRPr lang="en-US" sz="8000" b="1" i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6108" y="3226010"/>
            <a:ext cx="3452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i="1" dirty="0" smtClean="0"/>
              <a:t>Avoid forming </a:t>
            </a:r>
            <a:r>
              <a:rPr lang="en-NZ" sz="3200" b="1" i="1" dirty="0" smtClean="0">
                <a:solidFill>
                  <a:srgbClr val="FF6699"/>
                </a:solidFill>
              </a:rPr>
              <a:t>cycles</a:t>
            </a:r>
            <a:endParaRPr lang="en-US" sz="3200" b="1" i="1" dirty="0">
              <a:solidFill>
                <a:srgbClr val="FF6699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4884146" y="2652251"/>
            <a:ext cx="1275410" cy="125550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2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 ii: </a:t>
            </a:r>
            <a:r>
              <a:rPr lang="en-NZ" b="1" dirty="0" smtClean="0">
                <a:solidFill>
                  <a:srgbClr val="FFC000"/>
                </a:solidFill>
              </a:rPr>
              <a:t>prim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88093" y="26344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46635" y="25429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93" y="388162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63753" y="40514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4"/>
            <a:endCxn id="7" idx="0"/>
          </p:cNvCxnSpPr>
          <p:nvPr/>
        </p:nvCxnSpPr>
        <p:spPr>
          <a:xfrm flipH="1">
            <a:off x="6022536" y="2660562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846876" y="2752004"/>
            <a:ext cx="0" cy="11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5012" y="27821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3396" y="30934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3"/>
            <a:endCxn id="11" idx="7"/>
          </p:cNvCxnSpPr>
          <p:nvPr/>
        </p:nvCxnSpPr>
        <p:spPr>
          <a:xfrm flipH="1">
            <a:off x="3773745" y="2734787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11" idx="5"/>
          </p:cNvCxnSpPr>
          <p:nvPr/>
        </p:nvCxnSpPr>
        <p:spPr>
          <a:xfrm flipH="1" flipV="1">
            <a:off x="3773745" y="3193846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>
          <a:xfrm flipH="1">
            <a:off x="4888442" y="2643345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4822732" y="2601780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</p:cNvCxnSpPr>
          <p:nvPr/>
        </p:nvCxnSpPr>
        <p:spPr>
          <a:xfrm flipH="1" flipV="1">
            <a:off x="4846877" y="3914284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3586" y="32458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  <a:endCxn id="7" idx="7"/>
          </p:cNvCxnSpPr>
          <p:nvPr/>
        </p:nvCxnSpPr>
        <p:spPr>
          <a:xfrm flipH="1">
            <a:off x="6064102" y="3346246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1"/>
            <a:endCxn id="5" idx="6"/>
          </p:cNvCxnSpPr>
          <p:nvPr/>
        </p:nvCxnSpPr>
        <p:spPr>
          <a:xfrm flipH="1" flipV="1">
            <a:off x="6264201" y="2601780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566" y="3901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7897" y="307820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509" y="30413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6353" y="37729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691" y="3512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627" y="30739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5245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5119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2298" y="322736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1617" y="2189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297" y="401872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054" y="40187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5553" y="23284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289" y="235795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41933" y="219889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No. of Edges=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23089" y="2160611"/>
            <a:ext cx="36901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0836" y="4755519"/>
            <a:ext cx="10489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Choose the smallest </a:t>
            </a:r>
            <a:r>
              <a:rPr lang="en-NZ" sz="2800" b="1" dirty="0" smtClean="0">
                <a:solidFill>
                  <a:srgbClr val="0000FF"/>
                </a:solidFill>
              </a:rPr>
              <a:t>edge</a:t>
            </a:r>
            <a:r>
              <a:rPr lang="en-NZ" sz="2800" dirty="0" smtClean="0"/>
              <a:t> going out of </a:t>
            </a:r>
            <a:r>
              <a:rPr lang="en-NZ" sz="2800" b="1" i="1" dirty="0" smtClean="0">
                <a:solidFill>
                  <a:srgbClr val="FF0000"/>
                </a:solidFill>
              </a:rPr>
              <a:t>vertices </a:t>
            </a:r>
            <a:r>
              <a:rPr lang="en-NZ" sz="2800" b="1" dirty="0" smtClean="0">
                <a:solidFill>
                  <a:srgbClr val="0000FF"/>
                </a:solidFill>
              </a:rPr>
              <a:t>A &amp; C &amp; E &amp; D &amp; B</a:t>
            </a:r>
            <a:endParaRPr lang="en-US" sz="2800" b="1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3768773" y="3190338"/>
            <a:ext cx="1031565" cy="705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867660" y="3937274"/>
            <a:ext cx="1134093" cy="154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018976" y="2656732"/>
            <a:ext cx="182882" cy="13908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845298" y="2596425"/>
            <a:ext cx="1323903" cy="93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13293" y="1880904"/>
            <a:ext cx="2638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C00000"/>
                </a:solidFill>
              </a:rPr>
              <a:t>NO!!!</a:t>
            </a:r>
            <a:endParaRPr lang="en-US" sz="8000" b="1" i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6108" y="3226010"/>
            <a:ext cx="3452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i="1" dirty="0" smtClean="0"/>
              <a:t>Avoid forming </a:t>
            </a:r>
            <a:r>
              <a:rPr lang="en-NZ" sz="3200" b="1" i="1" dirty="0" smtClean="0">
                <a:solidFill>
                  <a:srgbClr val="FF6699"/>
                </a:solidFill>
              </a:rPr>
              <a:t>cycles</a:t>
            </a:r>
            <a:endParaRPr lang="en-US" sz="3200" b="1" i="1" dirty="0">
              <a:solidFill>
                <a:srgbClr val="FF6699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4841500" y="2765713"/>
            <a:ext cx="0" cy="11296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24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 ii: </a:t>
            </a:r>
            <a:r>
              <a:rPr lang="en-NZ" b="1" dirty="0" smtClean="0">
                <a:solidFill>
                  <a:srgbClr val="FFC000"/>
                </a:solidFill>
              </a:rPr>
              <a:t>prim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88093" y="26344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46635" y="254299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93" y="388162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63753" y="40514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4"/>
            <a:endCxn id="7" idx="0"/>
          </p:cNvCxnSpPr>
          <p:nvPr/>
        </p:nvCxnSpPr>
        <p:spPr>
          <a:xfrm flipH="1">
            <a:off x="6022536" y="2660562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846876" y="2752004"/>
            <a:ext cx="0" cy="11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5012" y="27821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3396" y="30934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3"/>
            <a:endCxn id="11" idx="7"/>
          </p:cNvCxnSpPr>
          <p:nvPr/>
        </p:nvCxnSpPr>
        <p:spPr>
          <a:xfrm flipH="1">
            <a:off x="3773745" y="2734787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11" idx="5"/>
          </p:cNvCxnSpPr>
          <p:nvPr/>
        </p:nvCxnSpPr>
        <p:spPr>
          <a:xfrm flipH="1" flipV="1">
            <a:off x="3773745" y="3193846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>
          <a:xfrm flipH="1">
            <a:off x="4888442" y="2643345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4822732" y="2601780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</p:cNvCxnSpPr>
          <p:nvPr/>
        </p:nvCxnSpPr>
        <p:spPr>
          <a:xfrm flipH="1" flipV="1">
            <a:off x="4846877" y="3914284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3586" y="32458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  <a:endCxn id="7" idx="7"/>
          </p:cNvCxnSpPr>
          <p:nvPr/>
        </p:nvCxnSpPr>
        <p:spPr>
          <a:xfrm flipH="1">
            <a:off x="6064102" y="3346246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1"/>
            <a:endCxn id="5" idx="6"/>
          </p:cNvCxnSpPr>
          <p:nvPr/>
        </p:nvCxnSpPr>
        <p:spPr>
          <a:xfrm flipH="1" flipV="1">
            <a:off x="6264201" y="2601780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566" y="3901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7897" y="307820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509" y="30413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6353" y="377296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691" y="351229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627" y="307396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5245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5119" y="259744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2298" y="322736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1617" y="2189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297" y="401872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054" y="40187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5553" y="23284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289" y="235795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41933" y="219889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No. of Edges=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23089" y="2160611"/>
            <a:ext cx="36901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0836" y="4755519"/>
            <a:ext cx="10489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Choose the smallest </a:t>
            </a:r>
            <a:r>
              <a:rPr lang="en-NZ" sz="2800" b="1" dirty="0" smtClean="0">
                <a:solidFill>
                  <a:srgbClr val="0000FF"/>
                </a:solidFill>
              </a:rPr>
              <a:t>edge</a:t>
            </a:r>
            <a:r>
              <a:rPr lang="en-NZ" sz="2800" dirty="0" smtClean="0"/>
              <a:t> going out of </a:t>
            </a:r>
            <a:r>
              <a:rPr lang="en-NZ" sz="2800" b="1" i="1" dirty="0" smtClean="0">
                <a:solidFill>
                  <a:srgbClr val="FF0000"/>
                </a:solidFill>
              </a:rPr>
              <a:t>vertices </a:t>
            </a:r>
            <a:r>
              <a:rPr lang="en-NZ" sz="2800" b="1" dirty="0" smtClean="0">
                <a:solidFill>
                  <a:srgbClr val="0000FF"/>
                </a:solidFill>
              </a:rPr>
              <a:t>A &amp; C &amp; E &amp; D &amp; B</a:t>
            </a:r>
            <a:endParaRPr lang="en-US" sz="2800" b="1" dirty="0">
              <a:solidFill>
                <a:srgbClr val="0000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3768773" y="3190338"/>
            <a:ext cx="1031565" cy="705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867660" y="3937274"/>
            <a:ext cx="1134093" cy="154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6018976" y="2656732"/>
            <a:ext cx="182882" cy="13908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845298" y="2596425"/>
            <a:ext cx="1323903" cy="93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6259033" y="2597626"/>
            <a:ext cx="1066602" cy="6613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7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 1i: </a:t>
            </a:r>
            <a:r>
              <a:rPr lang="en-NZ" b="1" dirty="0" smtClean="0">
                <a:solidFill>
                  <a:srgbClr val="FFC000"/>
                </a:solidFill>
              </a:rPr>
              <a:t>prim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88093" y="233399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46635" y="224254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8093" y="358118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63753" y="375099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4"/>
            <a:endCxn id="7" idx="0"/>
          </p:cNvCxnSpPr>
          <p:nvPr/>
        </p:nvCxnSpPr>
        <p:spPr>
          <a:xfrm flipH="1">
            <a:off x="6022536" y="2360113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4"/>
            <a:endCxn id="6" idx="0"/>
          </p:cNvCxnSpPr>
          <p:nvPr/>
        </p:nvCxnSpPr>
        <p:spPr>
          <a:xfrm>
            <a:off x="4846876" y="2451555"/>
            <a:ext cx="0" cy="1129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85012" y="248166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3396" y="279304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3"/>
            <a:endCxn id="11" idx="7"/>
          </p:cNvCxnSpPr>
          <p:nvPr/>
        </p:nvCxnSpPr>
        <p:spPr>
          <a:xfrm flipH="1">
            <a:off x="3773745" y="2434338"/>
            <a:ext cx="1031565" cy="375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1"/>
            <a:endCxn id="11" idx="5"/>
          </p:cNvCxnSpPr>
          <p:nvPr/>
        </p:nvCxnSpPr>
        <p:spPr>
          <a:xfrm flipH="1" flipV="1">
            <a:off x="3773745" y="2893397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>
          <a:xfrm flipH="1">
            <a:off x="4888442" y="2342896"/>
            <a:ext cx="1275410" cy="12555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</p:cNvCxnSpPr>
          <p:nvPr/>
        </p:nvCxnSpPr>
        <p:spPr>
          <a:xfrm flipH="1">
            <a:off x="4822732" y="2301331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1"/>
          </p:cNvCxnSpPr>
          <p:nvPr/>
        </p:nvCxnSpPr>
        <p:spPr>
          <a:xfrm flipH="1" flipV="1">
            <a:off x="4846877" y="3613835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13586" y="294544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  <a:endCxn id="7" idx="7"/>
          </p:cNvCxnSpPr>
          <p:nvPr/>
        </p:nvCxnSpPr>
        <p:spPr>
          <a:xfrm flipH="1">
            <a:off x="6064102" y="3045797"/>
            <a:ext cx="1266701" cy="7224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1"/>
            <a:endCxn id="5" idx="6"/>
          </p:cNvCxnSpPr>
          <p:nvPr/>
        </p:nvCxnSpPr>
        <p:spPr>
          <a:xfrm flipH="1" flipV="1">
            <a:off x="6264201" y="2301331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28566" y="36010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7897" y="2777755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7509" y="274090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6353" y="34725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36691" y="321184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5627" y="277351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85245" y="229699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5119" y="229699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2298" y="292691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1617" y="18894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06297" y="375746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90054" y="37313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05553" y="202799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15289" y="205750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4882915" y="3635685"/>
            <a:ext cx="1134093" cy="154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41933" y="219889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No. of Edges=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23089" y="2160611"/>
            <a:ext cx="369012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4844359" y="2296778"/>
            <a:ext cx="1323903" cy="93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769726" y="2887560"/>
            <a:ext cx="1031565" cy="705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018976" y="2367218"/>
            <a:ext cx="182882" cy="13908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6274679" y="2296845"/>
            <a:ext cx="1066602" cy="6613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68731" y="2676427"/>
            <a:ext cx="2764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C00000"/>
                </a:solidFill>
              </a:rPr>
              <a:t>STOP</a:t>
            </a:r>
            <a:endParaRPr lang="en-US" sz="8000" b="1" i="1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940493" y="475933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299035" y="466789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40493" y="600652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16153" y="617634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3" idx="4"/>
            <a:endCxn id="46" idx="0"/>
          </p:cNvCxnSpPr>
          <p:nvPr/>
        </p:nvCxnSpPr>
        <p:spPr>
          <a:xfrm flipH="1">
            <a:off x="6174936" y="4785460"/>
            <a:ext cx="182882" cy="1390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37412" y="490700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A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3825796" y="521839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45" idx="1"/>
            <a:endCxn id="50" idx="5"/>
          </p:cNvCxnSpPr>
          <p:nvPr/>
        </p:nvCxnSpPr>
        <p:spPr>
          <a:xfrm flipH="1" flipV="1">
            <a:off x="3926145" y="5318744"/>
            <a:ext cx="1031565" cy="705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3" idx="2"/>
          </p:cNvCxnSpPr>
          <p:nvPr/>
        </p:nvCxnSpPr>
        <p:spPr>
          <a:xfrm flipH="1">
            <a:off x="4975132" y="4726678"/>
            <a:ext cx="1323903" cy="938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1"/>
          </p:cNvCxnSpPr>
          <p:nvPr/>
        </p:nvCxnSpPr>
        <p:spPr>
          <a:xfrm flipH="1" flipV="1">
            <a:off x="4999277" y="6039182"/>
            <a:ext cx="1134093" cy="1543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465986" y="537079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6" idx="1"/>
            <a:endCxn id="43" idx="6"/>
          </p:cNvCxnSpPr>
          <p:nvPr/>
        </p:nvCxnSpPr>
        <p:spPr>
          <a:xfrm flipH="1" flipV="1">
            <a:off x="6416601" y="4726678"/>
            <a:ext cx="1066602" cy="6613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80966" y="60264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C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30297" y="520310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F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89091" y="563719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17519" y="472234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54698" y="535226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24017" y="431482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58697" y="614362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E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42454" y="614362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57953" y="445334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00FF"/>
                </a:solidFill>
              </a:rPr>
              <a:t>B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67689" y="448285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5035315" y="6034906"/>
            <a:ext cx="1134093" cy="1543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996759" y="4722125"/>
            <a:ext cx="1323903" cy="9381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3922126" y="5312907"/>
            <a:ext cx="1031565" cy="70500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171376" y="4792565"/>
            <a:ext cx="182882" cy="13908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6427079" y="4722192"/>
            <a:ext cx="1066602" cy="6613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5081" y="4826285"/>
            <a:ext cx="2566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00B050"/>
                </a:solidFill>
              </a:rPr>
              <a:t>MST:</a:t>
            </a:r>
            <a:endParaRPr lang="en-US" sz="8000" b="1" i="1" dirty="0">
              <a:solidFill>
                <a:srgbClr val="00B05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310799" y="5637195"/>
            <a:ext cx="4608954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MINCost</a:t>
            </a:r>
            <a:r>
              <a:rPr lang="en-NZ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=7+10+11+11+15=54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5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  <p:bldP spid="45" grpId="0" animBg="1"/>
      <p:bldP spid="46" grpId="0" animBg="1"/>
      <p:bldP spid="49" grpId="0"/>
      <p:bldP spid="50" grpId="0" animBg="1"/>
      <p:bldP spid="56" grpId="0" animBg="1"/>
      <p:bldP spid="59" grpId="0"/>
      <p:bldP spid="60" grpId="0"/>
      <p:bldP spid="63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8" grpId="0"/>
      <p:bldP spid="7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Lecture 11 next  Thursday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327" y="1685106"/>
            <a:ext cx="112601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Lecture 11 </a:t>
            </a:r>
          </a:p>
          <a:p>
            <a:r>
              <a:rPr lang="en-NZ" sz="6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Thursday (9 </a:t>
            </a:r>
            <a:r>
              <a:rPr lang="en-NZ" sz="6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 </a:t>
            </a:r>
            <a:r>
              <a:rPr lang="en-NZ" sz="6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2021) </a:t>
            </a:r>
            <a:endParaRPr lang="en-NZ" sz="6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a </a:t>
            </a:r>
            <a:r>
              <a:rPr lang="en-NZ" sz="48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revision lecture </a:t>
            </a:r>
            <a:r>
              <a:rPr lang="en-NZ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</a:p>
          <a:p>
            <a:r>
              <a:rPr lang="en-NZ" sz="44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important information </a:t>
            </a:r>
          </a:p>
          <a:p>
            <a:r>
              <a:rPr lang="en-NZ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about your </a:t>
            </a:r>
          </a:p>
          <a:p>
            <a:r>
              <a:rPr lang="en-NZ" sz="9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final exam!!</a:t>
            </a:r>
            <a:endParaRPr lang="en-US" sz="9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94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Degree of a vertex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544" y="1806282"/>
            <a:ext cx="11143264" cy="62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 smtClean="0"/>
              <a:t>The </a:t>
            </a:r>
            <a:r>
              <a:rPr lang="en-US" altLang="en-US" sz="2800" b="1" dirty="0" smtClean="0">
                <a:solidFill>
                  <a:srgbClr val="002060"/>
                </a:solidFill>
              </a:rPr>
              <a:t>degree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of a </a:t>
            </a:r>
            <a:r>
              <a:rPr lang="en-US" altLang="en-US" sz="2800" dirty="0" smtClean="0">
                <a:solidFill>
                  <a:srgbClr val="FF0000"/>
                </a:solidFill>
              </a:rPr>
              <a:t>vertex</a:t>
            </a:r>
            <a:r>
              <a:rPr lang="en-US" altLang="en-US" sz="2800" dirty="0" smtClean="0"/>
              <a:t> is the number of </a:t>
            </a:r>
            <a:r>
              <a:rPr lang="en-US" altLang="en-US" sz="2800" dirty="0" smtClean="0">
                <a:solidFill>
                  <a:srgbClr val="00B050"/>
                </a:solidFill>
              </a:rPr>
              <a:t>edges</a:t>
            </a:r>
            <a:r>
              <a:rPr lang="en-US" altLang="en-US" sz="2800" dirty="0" smtClean="0"/>
              <a:t> incident to it.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828801" y="2835792"/>
            <a:ext cx="2904544" cy="3303747"/>
            <a:chOff x="0" y="0"/>
            <a:chExt cx="1406" cy="1769"/>
          </a:xfrm>
        </p:grpSpPr>
        <p:sp>
          <p:nvSpPr>
            <p:cNvPr id="6" name="Oval 37"/>
            <p:cNvSpPr>
              <a:spLocks noChangeArrowheads="1"/>
            </p:cNvSpPr>
            <p:nvPr/>
          </p:nvSpPr>
          <p:spPr bwMode="auto">
            <a:xfrm>
              <a:off x="226" y="272"/>
              <a:ext cx="91" cy="9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7" name="Oval 38"/>
            <p:cNvSpPr>
              <a:spLocks noChangeArrowheads="1"/>
            </p:cNvSpPr>
            <p:nvPr/>
          </p:nvSpPr>
          <p:spPr bwMode="auto">
            <a:xfrm>
              <a:off x="974" y="840"/>
              <a:ext cx="91" cy="9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8" name="Oval 39"/>
            <p:cNvSpPr>
              <a:spLocks noChangeArrowheads="1"/>
            </p:cNvSpPr>
            <p:nvPr/>
          </p:nvSpPr>
          <p:spPr bwMode="auto">
            <a:xfrm>
              <a:off x="226" y="840"/>
              <a:ext cx="91" cy="9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9" name="Text Box 40"/>
            <p:cNvSpPr txBox="1">
              <a:spLocks noChangeArrowheads="1"/>
            </p:cNvSpPr>
            <p:nvPr/>
          </p:nvSpPr>
          <p:spPr bwMode="auto">
            <a:xfrm>
              <a:off x="158" y="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  <a:latin typeface="Tahoma" pitchFamily="34" charset="0"/>
                </a:rPr>
                <a:t>A</a:t>
              </a:r>
              <a:r>
                <a:rPr lang="en-US" altLang="en-US" sz="2000">
                  <a:solidFill>
                    <a:schemeClr val="tx1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10" name="Text Box 41"/>
            <p:cNvSpPr txBox="1">
              <a:spLocks noChangeArrowheads="1"/>
            </p:cNvSpPr>
            <p:nvPr/>
          </p:nvSpPr>
          <p:spPr bwMode="auto">
            <a:xfrm>
              <a:off x="0" y="733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  <a:latin typeface="Tahoma" pitchFamily="34" charset="0"/>
                </a:rPr>
                <a:t>B</a:t>
              </a:r>
              <a:r>
                <a:rPr lang="en-US" altLang="en-US" sz="2000">
                  <a:solidFill>
                    <a:schemeClr val="tx1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11" name="Text Box 42"/>
            <p:cNvSpPr txBox="1">
              <a:spLocks noChangeArrowheads="1"/>
            </p:cNvSpPr>
            <p:nvPr/>
          </p:nvSpPr>
          <p:spPr bwMode="auto">
            <a:xfrm>
              <a:off x="1066" y="755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  <a:latin typeface="Tahoma" pitchFamily="34" charset="0"/>
                </a:rPr>
                <a:t>D</a:t>
              </a:r>
              <a:r>
                <a:rPr lang="en-US" altLang="en-US" sz="2000">
                  <a:solidFill>
                    <a:schemeClr val="tx1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12" name="Line 43"/>
            <p:cNvSpPr>
              <a:spLocks noChangeShapeType="1"/>
            </p:cNvSpPr>
            <p:nvPr/>
          </p:nvSpPr>
          <p:spPr bwMode="auto">
            <a:xfrm>
              <a:off x="316" y="885"/>
              <a:ext cx="65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44"/>
            <p:cNvSpPr>
              <a:spLocks noChangeArrowheads="1"/>
            </p:cNvSpPr>
            <p:nvPr/>
          </p:nvSpPr>
          <p:spPr bwMode="auto">
            <a:xfrm>
              <a:off x="226" y="1407"/>
              <a:ext cx="91" cy="9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4" name="Text Box 45"/>
            <p:cNvSpPr txBox="1">
              <a:spLocks noChangeArrowheads="1"/>
            </p:cNvSpPr>
            <p:nvPr/>
          </p:nvSpPr>
          <p:spPr bwMode="auto">
            <a:xfrm>
              <a:off x="135" y="1481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>
                  <a:solidFill>
                    <a:schemeClr val="tx1"/>
                  </a:solidFill>
                  <a:latin typeface="Tahoma" pitchFamily="34" charset="0"/>
                </a:rPr>
                <a:t>C</a:t>
              </a:r>
              <a:endParaRPr lang="en-US" altLang="en-US" sz="2000">
                <a:solidFill>
                  <a:schemeClr val="tx1"/>
                </a:solidFill>
                <a:latin typeface="Tahoma" pitchFamily="34" charset="0"/>
              </a:endParaRPr>
            </a:p>
          </p:txBody>
        </p:sp>
        <p:sp>
          <p:nvSpPr>
            <p:cNvPr id="15" name="Line 46"/>
            <p:cNvSpPr>
              <a:spLocks noChangeShapeType="1"/>
            </p:cNvSpPr>
            <p:nvPr/>
          </p:nvSpPr>
          <p:spPr bwMode="auto">
            <a:xfrm>
              <a:off x="272" y="363"/>
              <a:ext cx="0" cy="4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47"/>
            <p:cNvSpPr>
              <a:spLocks noChangeShapeType="1"/>
            </p:cNvSpPr>
            <p:nvPr/>
          </p:nvSpPr>
          <p:spPr bwMode="auto">
            <a:xfrm>
              <a:off x="272" y="930"/>
              <a:ext cx="0" cy="4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48"/>
            <p:cNvSpPr>
              <a:spLocks noChangeShapeType="1"/>
            </p:cNvSpPr>
            <p:nvPr/>
          </p:nvSpPr>
          <p:spPr bwMode="auto">
            <a:xfrm>
              <a:off x="317" y="340"/>
              <a:ext cx="680" cy="49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9"/>
            <p:cNvSpPr>
              <a:spLocks noChangeShapeType="1"/>
            </p:cNvSpPr>
            <p:nvPr/>
          </p:nvSpPr>
          <p:spPr bwMode="auto">
            <a:xfrm flipV="1">
              <a:off x="317" y="930"/>
              <a:ext cx="680" cy="49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rc 50"/>
            <p:cNvSpPr>
              <a:spLocks/>
            </p:cNvSpPr>
            <p:nvPr/>
          </p:nvSpPr>
          <p:spPr bwMode="auto">
            <a:xfrm rot="18841750" flipH="1">
              <a:off x="50" y="418"/>
              <a:ext cx="383" cy="380"/>
            </a:xfrm>
            <a:custGeom>
              <a:avLst/>
              <a:gdLst>
                <a:gd name="T0" fmla="*/ 0 w 21600"/>
                <a:gd name="T1" fmla="*/ 0 h 21600"/>
                <a:gd name="T2" fmla="*/ 408 w 21600"/>
                <a:gd name="T3" fmla="*/ 399 h 21600"/>
                <a:gd name="T4" fmla="*/ 0 w 21600"/>
                <a:gd name="T5" fmla="*/ 0 h 21600"/>
                <a:gd name="T6" fmla="*/ 408 w 21600"/>
                <a:gd name="T7" fmla="*/ 399 h 21600"/>
                <a:gd name="T8" fmla="*/ 0 w 21600"/>
                <a:gd name="T9" fmla="*/ 399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rc 51"/>
            <p:cNvSpPr>
              <a:spLocks/>
            </p:cNvSpPr>
            <p:nvPr/>
          </p:nvSpPr>
          <p:spPr bwMode="auto">
            <a:xfrm rot="18841750" flipH="1">
              <a:off x="26" y="977"/>
              <a:ext cx="408" cy="399"/>
            </a:xfrm>
            <a:custGeom>
              <a:avLst/>
              <a:gdLst>
                <a:gd name="T0" fmla="*/ 0 w 21600"/>
                <a:gd name="T1" fmla="*/ 0 h 21600"/>
                <a:gd name="T2" fmla="*/ 408 w 21600"/>
                <a:gd name="T3" fmla="*/ 399 h 21600"/>
                <a:gd name="T4" fmla="*/ 0 w 21600"/>
                <a:gd name="T5" fmla="*/ 0 h 21600"/>
                <a:gd name="T6" fmla="*/ 408 w 21600"/>
                <a:gd name="T7" fmla="*/ 399 h 21600"/>
                <a:gd name="T8" fmla="*/ 0 w 21600"/>
                <a:gd name="T9" fmla="*/ 399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mpd="sng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352548"/>
              </p:ext>
            </p:extLst>
          </p:nvPr>
        </p:nvGraphicFramePr>
        <p:xfrm>
          <a:off x="5973384" y="3271188"/>
          <a:ext cx="2608916" cy="2176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10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Vertex</a:t>
                      </a:r>
                      <a:endParaRPr lang="en-GB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Degree</a:t>
                      </a:r>
                      <a:endParaRPr lang="en-GB" sz="1600" b="1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</a:t>
                      </a:r>
                      <a:endParaRPr lang="en-GB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GB" sz="1600" b="1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</a:t>
                      </a:r>
                      <a:endParaRPr lang="en-GB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  <a:endParaRPr lang="en-GB" sz="1600" b="1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</a:t>
                      </a:r>
                      <a:endParaRPr lang="en-GB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GB" sz="1600" b="1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D</a:t>
                      </a:r>
                      <a:endParaRPr lang="en-GB" sz="16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GB" sz="1600" b="1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70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bridges of </a:t>
            </a:r>
            <a:r>
              <a:rPr lang="en-NZ" dirty="0" err="1" smtClean="0"/>
              <a:t>KÖnigsberg</a:t>
            </a:r>
            <a:r>
              <a:rPr lang="en-NZ" dirty="0" smtClean="0"/>
              <a:t> problem</a:t>
            </a:r>
            <a:endParaRPr lang="en-US" dirty="0"/>
          </a:p>
        </p:txBody>
      </p:sp>
      <p:pic>
        <p:nvPicPr>
          <p:cNvPr id="4" name="Picture 4" descr="Konigsberg_bridges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877807" y="2390503"/>
            <a:ext cx="5126387" cy="4042621"/>
          </a:xfrm>
          <a:prstGeom prst="rect">
            <a:avLst/>
          </a:prstGeom>
          <a:noFill/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0300" y="1819021"/>
            <a:ext cx="8245057" cy="806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ahoma" pitchFamily="34" charset="0"/>
              </a:rPr>
              <a:t>In the former city of Königsberg, East </a:t>
            </a:r>
            <a:r>
              <a:rPr lang="en-US" altLang="en-US" sz="2400" dirty="0" smtClean="0">
                <a:solidFill>
                  <a:schemeClr val="tx1"/>
                </a:solidFill>
                <a:latin typeface="Tahoma" pitchFamily="34" charset="0"/>
              </a:rPr>
              <a:t>Prussia (now in Russia), </a:t>
            </a:r>
            <a:r>
              <a:rPr lang="en-US" altLang="en-US" sz="2400" dirty="0">
                <a:solidFill>
                  <a:schemeClr val="tx1"/>
                </a:solidFill>
                <a:latin typeface="Tahoma" pitchFamily="34" charset="0"/>
              </a:rPr>
              <a:t>the river </a:t>
            </a:r>
            <a:r>
              <a:rPr lang="en-US" altLang="en-US" sz="2400" dirty="0">
                <a:solidFill>
                  <a:srgbClr val="00B0F0"/>
                </a:solidFill>
                <a:latin typeface="Tahoma" pitchFamily="34" charset="0"/>
              </a:rPr>
              <a:t>Preger</a:t>
            </a:r>
            <a:r>
              <a:rPr lang="en-US" altLang="en-US" sz="2400" dirty="0">
                <a:solidFill>
                  <a:schemeClr val="tx1"/>
                </a:solidFill>
                <a:latin typeface="Tahoma" pitchFamily="34" charset="0"/>
              </a:rPr>
              <a:t> had </a:t>
            </a:r>
            <a:r>
              <a:rPr lang="en-US" altLang="en-US" sz="2400" b="1" dirty="0">
                <a:solidFill>
                  <a:srgbClr val="FF0000"/>
                </a:solidFill>
                <a:latin typeface="Tahoma" pitchFamily="34" charset="0"/>
              </a:rPr>
              <a:t>7 </a:t>
            </a:r>
            <a:r>
              <a:rPr lang="en-US" altLang="en-US" sz="2400" b="1" dirty="0" smtClean="0">
                <a:solidFill>
                  <a:srgbClr val="FF0000"/>
                </a:solidFill>
                <a:latin typeface="Tahoma" pitchFamily="34" charset="0"/>
              </a:rPr>
              <a:t>bridges.</a:t>
            </a:r>
            <a:endParaRPr lang="en-US" altLang="en-US" sz="2400" dirty="0">
              <a:solidFill>
                <a:schemeClr val="tx1"/>
              </a:solidFill>
              <a:latin typeface="Tahoma" pitchFamily="34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altLang="en-US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192" y="2690946"/>
            <a:ext cx="208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0000FF"/>
                </a:solidFill>
              </a:rPr>
              <a:t>PROBLEM: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882" y="3317963"/>
            <a:ext cx="544450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800" dirty="0" smtClean="0">
                <a:solidFill>
                  <a:schemeClr val="accent6">
                    <a:lumMod val="75000"/>
                  </a:schemeClr>
                </a:solidFill>
              </a:rPr>
              <a:t>Can we cross all the </a:t>
            </a:r>
          </a:p>
          <a:p>
            <a:r>
              <a:rPr lang="en-NZ" sz="4800" dirty="0" smtClean="0">
                <a:solidFill>
                  <a:schemeClr val="accent6">
                    <a:lumMod val="75000"/>
                  </a:schemeClr>
                </a:solidFill>
              </a:rPr>
              <a:t>bridges exactly once </a:t>
            </a:r>
          </a:p>
          <a:p>
            <a:r>
              <a:rPr lang="en-NZ" sz="4800" dirty="0" smtClean="0">
                <a:solidFill>
                  <a:schemeClr val="accent6">
                    <a:lumMod val="75000"/>
                  </a:schemeClr>
                </a:solidFill>
              </a:rPr>
              <a:t>and end up</a:t>
            </a:r>
          </a:p>
          <a:p>
            <a:r>
              <a:rPr lang="en-NZ" sz="4800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NZ" sz="4800" dirty="0" smtClean="0">
                <a:solidFill>
                  <a:schemeClr val="accent6">
                    <a:lumMod val="75000"/>
                  </a:schemeClr>
                </a:solidFill>
              </a:rPr>
              <a:t>here we started?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1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Convert the map to a 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85" y="2221753"/>
            <a:ext cx="7792537" cy="225774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242662" y="3291840"/>
            <a:ext cx="195943" cy="209006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14011" y="4828536"/>
            <a:ext cx="195943" cy="209006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32713" y="2117250"/>
            <a:ext cx="195943" cy="209006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29348" y="3342263"/>
            <a:ext cx="195943" cy="209006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165668" y="2152899"/>
            <a:ext cx="2337818" cy="1125878"/>
          </a:xfrm>
          <a:custGeom>
            <a:avLst/>
            <a:gdLst>
              <a:gd name="connsiteX0" fmla="*/ 2194560 w 2337818"/>
              <a:gd name="connsiteY0" fmla="*/ 1125878 h 1125878"/>
              <a:gd name="connsiteX1" fmla="*/ 2103120 w 2337818"/>
              <a:gd name="connsiteY1" fmla="*/ 106975 h 1125878"/>
              <a:gd name="connsiteX2" fmla="*/ 0 w 2337818"/>
              <a:gd name="connsiteY2" fmla="*/ 80850 h 112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818" h="1125878">
                <a:moveTo>
                  <a:pt x="2194560" y="1125878"/>
                </a:moveTo>
                <a:cubicBezTo>
                  <a:pt x="2331720" y="703512"/>
                  <a:pt x="2468880" y="281146"/>
                  <a:pt x="2103120" y="106975"/>
                </a:cubicBezTo>
                <a:cubicBezTo>
                  <a:pt x="1737360" y="-67196"/>
                  <a:pt x="868680" y="6827"/>
                  <a:pt x="0" y="8085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718661" y="3500845"/>
            <a:ext cx="1670979" cy="1476103"/>
          </a:xfrm>
          <a:custGeom>
            <a:avLst/>
            <a:gdLst>
              <a:gd name="connsiteX0" fmla="*/ 1541417 w 1623080"/>
              <a:gd name="connsiteY0" fmla="*/ 0 h 1384662"/>
              <a:gd name="connsiteX1" fmla="*/ 1449977 w 1623080"/>
              <a:gd name="connsiteY1" fmla="*/ 1084217 h 1384662"/>
              <a:gd name="connsiteX2" fmla="*/ 0 w 1623080"/>
              <a:gd name="connsiteY2" fmla="*/ 1384662 h 1384662"/>
              <a:gd name="connsiteX3" fmla="*/ 0 w 1623080"/>
              <a:gd name="connsiteY3" fmla="*/ 1384662 h 138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3080" h="1384662">
                <a:moveTo>
                  <a:pt x="1541417" y="0"/>
                </a:moveTo>
                <a:cubicBezTo>
                  <a:pt x="1624148" y="426720"/>
                  <a:pt x="1706880" y="853440"/>
                  <a:pt x="1449977" y="1084217"/>
                </a:cubicBezTo>
                <a:cubicBezTo>
                  <a:pt x="1193074" y="1314994"/>
                  <a:pt x="0" y="1384662"/>
                  <a:pt x="0" y="1384662"/>
                </a:cubicBezTo>
                <a:lnTo>
                  <a:pt x="0" y="1384662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325291" y="3420641"/>
            <a:ext cx="291737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5342709" y="2325189"/>
            <a:ext cx="713655" cy="1058091"/>
          </a:xfrm>
          <a:custGeom>
            <a:avLst/>
            <a:gdLst>
              <a:gd name="connsiteX0" fmla="*/ 705394 w 713655"/>
              <a:gd name="connsiteY0" fmla="*/ 0 h 1058091"/>
              <a:gd name="connsiteX1" fmla="*/ 613954 w 713655"/>
              <a:gd name="connsiteY1" fmla="*/ 627017 h 1058091"/>
              <a:gd name="connsiteX2" fmla="*/ 0 w 713655"/>
              <a:gd name="connsiteY2" fmla="*/ 1058091 h 1058091"/>
              <a:gd name="connsiteX3" fmla="*/ 0 w 713655"/>
              <a:gd name="connsiteY3" fmla="*/ 105809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655" h="1058091">
                <a:moveTo>
                  <a:pt x="705394" y="0"/>
                </a:moveTo>
                <a:cubicBezTo>
                  <a:pt x="718457" y="225334"/>
                  <a:pt x="731520" y="450669"/>
                  <a:pt x="613954" y="627017"/>
                </a:cubicBezTo>
                <a:cubicBezTo>
                  <a:pt x="496388" y="803365"/>
                  <a:pt x="0" y="1058091"/>
                  <a:pt x="0" y="1058091"/>
                </a:cubicBezTo>
                <a:lnTo>
                  <a:pt x="0" y="1058091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578514" y="2168434"/>
            <a:ext cx="1365086" cy="1267097"/>
          </a:xfrm>
          <a:custGeom>
            <a:avLst/>
            <a:gdLst>
              <a:gd name="connsiteX0" fmla="*/ 1365086 w 1365086"/>
              <a:gd name="connsiteY0" fmla="*/ 0 h 1267097"/>
              <a:gd name="connsiteX1" fmla="*/ 19612 w 1365086"/>
              <a:gd name="connsiteY1" fmla="*/ 235132 h 1267097"/>
              <a:gd name="connsiteX2" fmla="*/ 529063 w 1365086"/>
              <a:gd name="connsiteY2" fmla="*/ 1267097 h 1267097"/>
              <a:gd name="connsiteX3" fmla="*/ 529063 w 1365086"/>
              <a:gd name="connsiteY3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086" h="1267097">
                <a:moveTo>
                  <a:pt x="1365086" y="0"/>
                </a:moveTo>
                <a:cubicBezTo>
                  <a:pt x="762017" y="11974"/>
                  <a:pt x="158949" y="23949"/>
                  <a:pt x="19612" y="235132"/>
                </a:cubicBezTo>
                <a:cubicBezTo>
                  <a:pt x="-119725" y="446315"/>
                  <a:pt x="529063" y="1267097"/>
                  <a:pt x="529063" y="1267097"/>
                </a:cubicBezTo>
                <a:lnTo>
                  <a:pt x="529063" y="1267097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215012" y="3553098"/>
            <a:ext cx="2290292" cy="1423851"/>
          </a:xfrm>
          <a:custGeom>
            <a:avLst/>
            <a:gdLst>
              <a:gd name="connsiteX0" fmla="*/ 1023195 w 2290292"/>
              <a:gd name="connsiteY0" fmla="*/ 0 h 1423851"/>
              <a:gd name="connsiteX1" fmla="*/ 43481 w 2290292"/>
              <a:gd name="connsiteY1" fmla="*/ 705394 h 1423851"/>
              <a:gd name="connsiteX2" fmla="*/ 2290292 w 2290292"/>
              <a:gd name="connsiteY2" fmla="*/ 1423851 h 1423851"/>
              <a:gd name="connsiteX3" fmla="*/ 2290292 w 2290292"/>
              <a:gd name="connsiteY3" fmla="*/ 1423851 h 142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0292" h="1423851">
                <a:moveTo>
                  <a:pt x="1023195" y="0"/>
                </a:moveTo>
                <a:cubicBezTo>
                  <a:pt x="427746" y="234043"/>
                  <a:pt x="-167702" y="468086"/>
                  <a:pt x="43481" y="705394"/>
                </a:cubicBezTo>
                <a:cubicBezTo>
                  <a:pt x="254664" y="942702"/>
                  <a:pt x="2290292" y="1423851"/>
                  <a:pt x="2290292" y="1423851"/>
                </a:cubicBezTo>
                <a:lnTo>
                  <a:pt x="2290292" y="1423851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342709" y="3500846"/>
            <a:ext cx="1319349" cy="1319348"/>
          </a:xfrm>
          <a:custGeom>
            <a:avLst/>
            <a:gdLst>
              <a:gd name="connsiteX0" fmla="*/ 0 w 1319349"/>
              <a:gd name="connsiteY0" fmla="*/ 0 h 1319348"/>
              <a:gd name="connsiteX1" fmla="*/ 888274 w 1319349"/>
              <a:gd name="connsiteY1" fmla="*/ 705394 h 1319348"/>
              <a:gd name="connsiteX2" fmla="*/ 1319349 w 1319349"/>
              <a:gd name="connsiteY2" fmla="*/ 1319348 h 1319348"/>
              <a:gd name="connsiteX3" fmla="*/ 1319349 w 1319349"/>
              <a:gd name="connsiteY3" fmla="*/ 1319348 h 131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349" h="1319348">
                <a:moveTo>
                  <a:pt x="0" y="0"/>
                </a:moveTo>
                <a:cubicBezTo>
                  <a:pt x="334191" y="242751"/>
                  <a:pt x="668383" y="485503"/>
                  <a:pt x="888274" y="705394"/>
                </a:cubicBezTo>
                <a:cubicBezTo>
                  <a:pt x="1108165" y="925285"/>
                  <a:pt x="1319349" y="1319348"/>
                  <a:pt x="1319349" y="1319348"/>
                </a:cubicBezTo>
                <a:lnTo>
                  <a:pt x="1319349" y="1319348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38605" y="316551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000000"/>
                </a:solidFill>
              </a:rPr>
              <a:t>A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30684" y="1841458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000000"/>
                </a:solidFill>
              </a:rPr>
              <a:t>B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59383" y="2934677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000000"/>
                </a:solidFill>
              </a:rPr>
              <a:t>C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30152" y="4997286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000000"/>
                </a:solidFill>
              </a:rPr>
              <a:t>D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4" grpId="0" animBg="1"/>
      <p:bldP spid="15" grpId="0" animBg="1"/>
      <p:bldP spid="17" grpId="0" animBg="1"/>
      <p:bldP spid="18" grpId="0" animBg="1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Convert the map to a 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42662" y="3291840"/>
            <a:ext cx="195943" cy="209006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14011" y="4828536"/>
            <a:ext cx="195943" cy="209006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32713" y="2117250"/>
            <a:ext cx="195943" cy="209006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29348" y="3342263"/>
            <a:ext cx="195943" cy="209006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165668" y="2152899"/>
            <a:ext cx="2337818" cy="1125878"/>
          </a:xfrm>
          <a:custGeom>
            <a:avLst/>
            <a:gdLst>
              <a:gd name="connsiteX0" fmla="*/ 2194560 w 2337818"/>
              <a:gd name="connsiteY0" fmla="*/ 1125878 h 1125878"/>
              <a:gd name="connsiteX1" fmla="*/ 2103120 w 2337818"/>
              <a:gd name="connsiteY1" fmla="*/ 106975 h 1125878"/>
              <a:gd name="connsiteX2" fmla="*/ 0 w 2337818"/>
              <a:gd name="connsiteY2" fmla="*/ 80850 h 112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7818" h="1125878">
                <a:moveTo>
                  <a:pt x="2194560" y="1125878"/>
                </a:moveTo>
                <a:cubicBezTo>
                  <a:pt x="2331720" y="703512"/>
                  <a:pt x="2468880" y="281146"/>
                  <a:pt x="2103120" y="106975"/>
                </a:cubicBezTo>
                <a:cubicBezTo>
                  <a:pt x="1737360" y="-67196"/>
                  <a:pt x="868680" y="6827"/>
                  <a:pt x="0" y="8085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718661" y="3500845"/>
            <a:ext cx="1670979" cy="1476103"/>
          </a:xfrm>
          <a:custGeom>
            <a:avLst/>
            <a:gdLst>
              <a:gd name="connsiteX0" fmla="*/ 1541417 w 1623080"/>
              <a:gd name="connsiteY0" fmla="*/ 0 h 1384662"/>
              <a:gd name="connsiteX1" fmla="*/ 1449977 w 1623080"/>
              <a:gd name="connsiteY1" fmla="*/ 1084217 h 1384662"/>
              <a:gd name="connsiteX2" fmla="*/ 0 w 1623080"/>
              <a:gd name="connsiteY2" fmla="*/ 1384662 h 1384662"/>
              <a:gd name="connsiteX3" fmla="*/ 0 w 1623080"/>
              <a:gd name="connsiteY3" fmla="*/ 1384662 h 138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3080" h="1384662">
                <a:moveTo>
                  <a:pt x="1541417" y="0"/>
                </a:moveTo>
                <a:cubicBezTo>
                  <a:pt x="1624148" y="426720"/>
                  <a:pt x="1706880" y="853440"/>
                  <a:pt x="1449977" y="1084217"/>
                </a:cubicBezTo>
                <a:cubicBezTo>
                  <a:pt x="1193074" y="1314994"/>
                  <a:pt x="0" y="1384662"/>
                  <a:pt x="0" y="1384662"/>
                </a:cubicBezTo>
                <a:lnTo>
                  <a:pt x="0" y="1384662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325291" y="3420641"/>
            <a:ext cx="291737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5342709" y="2325189"/>
            <a:ext cx="713655" cy="1058091"/>
          </a:xfrm>
          <a:custGeom>
            <a:avLst/>
            <a:gdLst>
              <a:gd name="connsiteX0" fmla="*/ 705394 w 713655"/>
              <a:gd name="connsiteY0" fmla="*/ 0 h 1058091"/>
              <a:gd name="connsiteX1" fmla="*/ 613954 w 713655"/>
              <a:gd name="connsiteY1" fmla="*/ 627017 h 1058091"/>
              <a:gd name="connsiteX2" fmla="*/ 0 w 713655"/>
              <a:gd name="connsiteY2" fmla="*/ 1058091 h 1058091"/>
              <a:gd name="connsiteX3" fmla="*/ 0 w 713655"/>
              <a:gd name="connsiteY3" fmla="*/ 1058091 h 105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655" h="1058091">
                <a:moveTo>
                  <a:pt x="705394" y="0"/>
                </a:moveTo>
                <a:cubicBezTo>
                  <a:pt x="718457" y="225334"/>
                  <a:pt x="731520" y="450669"/>
                  <a:pt x="613954" y="627017"/>
                </a:cubicBezTo>
                <a:cubicBezTo>
                  <a:pt x="496388" y="803365"/>
                  <a:pt x="0" y="1058091"/>
                  <a:pt x="0" y="1058091"/>
                </a:cubicBezTo>
                <a:lnTo>
                  <a:pt x="0" y="1058091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578514" y="2168434"/>
            <a:ext cx="1365086" cy="1267097"/>
          </a:xfrm>
          <a:custGeom>
            <a:avLst/>
            <a:gdLst>
              <a:gd name="connsiteX0" fmla="*/ 1365086 w 1365086"/>
              <a:gd name="connsiteY0" fmla="*/ 0 h 1267097"/>
              <a:gd name="connsiteX1" fmla="*/ 19612 w 1365086"/>
              <a:gd name="connsiteY1" fmla="*/ 235132 h 1267097"/>
              <a:gd name="connsiteX2" fmla="*/ 529063 w 1365086"/>
              <a:gd name="connsiteY2" fmla="*/ 1267097 h 1267097"/>
              <a:gd name="connsiteX3" fmla="*/ 529063 w 1365086"/>
              <a:gd name="connsiteY3" fmla="*/ 1267097 h 126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086" h="1267097">
                <a:moveTo>
                  <a:pt x="1365086" y="0"/>
                </a:moveTo>
                <a:cubicBezTo>
                  <a:pt x="762017" y="11974"/>
                  <a:pt x="158949" y="23949"/>
                  <a:pt x="19612" y="235132"/>
                </a:cubicBezTo>
                <a:cubicBezTo>
                  <a:pt x="-119725" y="446315"/>
                  <a:pt x="529063" y="1267097"/>
                  <a:pt x="529063" y="1267097"/>
                </a:cubicBezTo>
                <a:lnTo>
                  <a:pt x="529063" y="1267097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215012" y="3553098"/>
            <a:ext cx="2290292" cy="1423851"/>
          </a:xfrm>
          <a:custGeom>
            <a:avLst/>
            <a:gdLst>
              <a:gd name="connsiteX0" fmla="*/ 1023195 w 2290292"/>
              <a:gd name="connsiteY0" fmla="*/ 0 h 1423851"/>
              <a:gd name="connsiteX1" fmla="*/ 43481 w 2290292"/>
              <a:gd name="connsiteY1" fmla="*/ 705394 h 1423851"/>
              <a:gd name="connsiteX2" fmla="*/ 2290292 w 2290292"/>
              <a:gd name="connsiteY2" fmla="*/ 1423851 h 1423851"/>
              <a:gd name="connsiteX3" fmla="*/ 2290292 w 2290292"/>
              <a:gd name="connsiteY3" fmla="*/ 1423851 h 142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0292" h="1423851">
                <a:moveTo>
                  <a:pt x="1023195" y="0"/>
                </a:moveTo>
                <a:cubicBezTo>
                  <a:pt x="427746" y="234043"/>
                  <a:pt x="-167702" y="468086"/>
                  <a:pt x="43481" y="705394"/>
                </a:cubicBezTo>
                <a:cubicBezTo>
                  <a:pt x="254664" y="942702"/>
                  <a:pt x="2290292" y="1423851"/>
                  <a:pt x="2290292" y="1423851"/>
                </a:cubicBezTo>
                <a:lnTo>
                  <a:pt x="2290292" y="1423851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342709" y="3500846"/>
            <a:ext cx="1319349" cy="1319348"/>
          </a:xfrm>
          <a:custGeom>
            <a:avLst/>
            <a:gdLst>
              <a:gd name="connsiteX0" fmla="*/ 0 w 1319349"/>
              <a:gd name="connsiteY0" fmla="*/ 0 h 1319348"/>
              <a:gd name="connsiteX1" fmla="*/ 888274 w 1319349"/>
              <a:gd name="connsiteY1" fmla="*/ 705394 h 1319348"/>
              <a:gd name="connsiteX2" fmla="*/ 1319349 w 1319349"/>
              <a:gd name="connsiteY2" fmla="*/ 1319348 h 1319348"/>
              <a:gd name="connsiteX3" fmla="*/ 1319349 w 1319349"/>
              <a:gd name="connsiteY3" fmla="*/ 1319348 h 131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349" h="1319348">
                <a:moveTo>
                  <a:pt x="0" y="0"/>
                </a:moveTo>
                <a:cubicBezTo>
                  <a:pt x="334191" y="242751"/>
                  <a:pt x="668383" y="485503"/>
                  <a:pt x="888274" y="705394"/>
                </a:cubicBezTo>
                <a:cubicBezTo>
                  <a:pt x="1108165" y="925285"/>
                  <a:pt x="1319349" y="1319348"/>
                  <a:pt x="1319349" y="1319348"/>
                </a:cubicBezTo>
                <a:lnTo>
                  <a:pt x="1319349" y="1319348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438605" y="316551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000000"/>
                </a:solidFill>
              </a:rPr>
              <a:t>A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30684" y="1841458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000000"/>
                </a:solidFill>
              </a:rPr>
              <a:t>B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59383" y="2934677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000000"/>
                </a:solidFill>
              </a:rPr>
              <a:t>C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30152" y="4997286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000000"/>
                </a:solidFill>
              </a:rPr>
              <a:t>D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95798" y="4897563"/>
            <a:ext cx="5934877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NZ" alt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Can you draw this graph on paper where you start at one vertex and draw each edge once without lifting your pen?</a:t>
            </a:r>
            <a:endParaRPr lang="en-US" altLang="en-US" sz="24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991" y="4402179"/>
            <a:ext cx="477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0000FF"/>
                </a:solidFill>
              </a:rPr>
              <a:t>ALTERNATIVE PROBLEM: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4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Leonhard </a:t>
            </a:r>
            <a:r>
              <a:rPr lang="en-NZ" dirty="0" err="1" smtClean="0"/>
              <a:t>euler</a:t>
            </a:r>
            <a:r>
              <a:rPr lang="en-NZ" dirty="0" smtClean="0"/>
              <a:t> solved the problem!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80" y="1923070"/>
            <a:ext cx="4859775" cy="23615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6123" y="4206237"/>
            <a:ext cx="283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Leonhard Euler (1707-1783)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0456" y="1815734"/>
            <a:ext cx="637834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In 1736 Leonhard Euler</a:t>
            </a:r>
          </a:p>
          <a:p>
            <a:r>
              <a:rPr lang="en-NZ" sz="4000" dirty="0" smtClean="0"/>
              <a:t>explained why the problem of</a:t>
            </a:r>
          </a:p>
          <a:p>
            <a:r>
              <a:rPr lang="en-NZ" sz="4000" dirty="0" smtClean="0"/>
              <a:t>crossing the 7 bridges of </a:t>
            </a:r>
          </a:p>
          <a:p>
            <a:r>
              <a:rPr lang="en-NZ" sz="4000" dirty="0" err="1" smtClean="0"/>
              <a:t>Königsberg</a:t>
            </a:r>
            <a:r>
              <a:rPr lang="en-NZ" sz="4000" dirty="0" smtClean="0"/>
              <a:t> is </a:t>
            </a:r>
            <a:r>
              <a:rPr lang="en-NZ" sz="4000" b="1" dirty="0" smtClean="0">
                <a:solidFill>
                  <a:srgbClr val="C00000"/>
                </a:solidFill>
              </a:rPr>
              <a:t>impossible!</a:t>
            </a:r>
            <a:r>
              <a:rPr lang="en-NZ" sz="4000" dirty="0" smtClean="0"/>
              <a:t> 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666514" y="4911631"/>
            <a:ext cx="10697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800" dirty="0" smtClean="0"/>
              <a:t>Euler defined a new concept, called a </a:t>
            </a:r>
            <a:r>
              <a:rPr lang="en-NZ" sz="4800" dirty="0" smtClean="0">
                <a:solidFill>
                  <a:srgbClr val="0000FF"/>
                </a:solidFill>
              </a:rPr>
              <a:t>tour.</a:t>
            </a:r>
            <a:endParaRPr 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4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Eulerian tour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184" y="1841859"/>
            <a:ext cx="720517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i="1" dirty="0" smtClean="0">
                <a:solidFill>
                  <a:srgbClr val="00B0F0"/>
                </a:solidFill>
              </a:rPr>
              <a:t>Eulerian tour </a:t>
            </a:r>
            <a:r>
              <a:rPr lang="en-NZ" sz="3200" dirty="0" smtClean="0"/>
              <a:t>is a path in a finite graph that </a:t>
            </a:r>
          </a:p>
          <a:p>
            <a:r>
              <a:rPr lang="en-NZ" sz="3200" dirty="0" smtClean="0"/>
              <a:t>visits every </a:t>
            </a:r>
            <a:r>
              <a:rPr lang="en-NZ" sz="3200" dirty="0" smtClean="0">
                <a:solidFill>
                  <a:srgbClr val="00B050"/>
                </a:solidFill>
              </a:rPr>
              <a:t>edge</a:t>
            </a:r>
            <a:r>
              <a:rPr lang="en-NZ" sz="3200" dirty="0" smtClean="0"/>
              <a:t> only </a:t>
            </a:r>
            <a:r>
              <a:rPr lang="en-NZ" sz="3200" dirty="0" smtClean="0">
                <a:solidFill>
                  <a:srgbClr val="FF0066"/>
                </a:solidFill>
              </a:rPr>
              <a:t>once</a:t>
            </a:r>
            <a:r>
              <a:rPr lang="en-NZ" sz="3200" dirty="0" smtClean="0"/>
              <a:t> and </a:t>
            </a:r>
          </a:p>
          <a:p>
            <a:r>
              <a:rPr lang="en-NZ" sz="3200" b="1" u="sng" dirty="0" smtClean="0">
                <a:solidFill>
                  <a:srgbClr val="0070C0"/>
                </a:solidFill>
              </a:rPr>
              <a:t>starts and ends </a:t>
            </a:r>
            <a:r>
              <a:rPr lang="en-NZ" sz="3200" dirty="0" smtClean="0"/>
              <a:t>at the </a:t>
            </a:r>
            <a:r>
              <a:rPr lang="en-NZ" sz="3200" dirty="0" smtClean="0">
                <a:solidFill>
                  <a:srgbClr val="7030A0"/>
                </a:solidFill>
              </a:rPr>
              <a:t>same </a:t>
            </a:r>
            <a:r>
              <a:rPr lang="en-NZ" sz="3200" dirty="0" smtClean="0">
                <a:solidFill>
                  <a:srgbClr val="FF0000"/>
                </a:solidFill>
              </a:rPr>
              <a:t>vertex</a:t>
            </a:r>
            <a:r>
              <a:rPr lang="en-NZ" sz="3200" dirty="0" smtClean="0"/>
              <a:t>.</a:t>
            </a:r>
          </a:p>
          <a:p>
            <a:endParaRPr lang="en-NZ" sz="3200" dirty="0" smtClean="0"/>
          </a:p>
          <a:p>
            <a:r>
              <a:rPr lang="en-NZ" sz="3200" dirty="0" smtClean="0"/>
              <a:t>In </a:t>
            </a:r>
            <a:r>
              <a:rPr lang="en-NZ" sz="3200" dirty="0"/>
              <a:t>an </a:t>
            </a:r>
            <a:r>
              <a:rPr lang="en-NZ" sz="3200" i="1" dirty="0">
                <a:solidFill>
                  <a:srgbClr val="00B0F0"/>
                </a:solidFill>
              </a:rPr>
              <a:t>Eulerian tour </a:t>
            </a:r>
            <a:r>
              <a:rPr lang="en-NZ" sz="3200" dirty="0"/>
              <a:t>we are allowed to </a:t>
            </a:r>
            <a:endParaRPr lang="en-NZ" sz="3200" dirty="0" smtClean="0"/>
          </a:p>
          <a:p>
            <a:r>
              <a:rPr lang="en-NZ" sz="3200" dirty="0">
                <a:solidFill>
                  <a:srgbClr val="FF0000"/>
                </a:solidFill>
              </a:rPr>
              <a:t>r</a:t>
            </a:r>
            <a:r>
              <a:rPr lang="en-NZ" sz="3200" dirty="0" smtClean="0">
                <a:solidFill>
                  <a:srgbClr val="FF0000"/>
                </a:solidFill>
              </a:rPr>
              <a:t>evisit vertices</a:t>
            </a:r>
            <a:r>
              <a:rPr lang="en-NZ" sz="3200" dirty="0">
                <a:solidFill>
                  <a:srgbClr val="FF0000"/>
                </a:solidFill>
              </a:rPr>
              <a:t>.</a:t>
            </a:r>
            <a:r>
              <a:rPr lang="en-NZ" sz="32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765" y="4998719"/>
            <a:ext cx="6273064" cy="15696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200" i="1" dirty="0" smtClean="0">
                <a:solidFill>
                  <a:srgbClr val="00B0F0"/>
                </a:solidFill>
              </a:rPr>
              <a:t>An Eulerian tour </a:t>
            </a:r>
            <a:r>
              <a:rPr lang="en-NZ" sz="3200" dirty="0" smtClean="0"/>
              <a:t>can be drawn with a </a:t>
            </a:r>
          </a:p>
          <a:p>
            <a:r>
              <a:rPr lang="en-NZ" sz="3200" dirty="0" smtClean="0">
                <a:solidFill>
                  <a:srgbClr val="FFC000"/>
                </a:solidFill>
              </a:rPr>
              <a:t>continuous stroke of a pen</a:t>
            </a:r>
            <a:r>
              <a:rPr lang="en-NZ" sz="3200" dirty="0" smtClean="0"/>
              <a:t> </a:t>
            </a:r>
          </a:p>
          <a:p>
            <a:r>
              <a:rPr lang="en-NZ" sz="3200" dirty="0" smtClean="0"/>
              <a:t>i.e. </a:t>
            </a:r>
            <a:r>
              <a:rPr lang="en-NZ" sz="3200" i="1" dirty="0" smtClean="0">
                <a:solidFill>
                  <a:srgbClr val="00B0F0"/>
                </a:solidFill>
              </a:rPr>
              <a:t>No lifting of pen! </a:t>
            </a:r>
            <a:endParaRPr lang="en-NZ" sz="3200" dirty="0" smtClean="0"/>
          </a:p>
        </p:txBody>
      </p:sp>
      <p:sp>
        <p:nvSpPr>
          <p:cNvPr id="6" name="Oval 5"/>
          <p:cNvSpPr/>
          <p:nvPr/>
        </p:nvSpPr>
        <p:spPr>
          <a:xfrm>
            <a:off x="9862468" y="205086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341442" y="260821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370436" y="264304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9418533" y="2151214"/>
            <a:ext cx="492032" cy="509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  <a:endCxn id="7" idx="1"/>
          </p:cNvCxnSpPr>
          <p:nvPr/>
        </p:nvCxnSpPr>
        <p:spPr>
          <a:xfrm>
            <a:off x="9921251" y="2168431"/>
            <a:ext cx="437408" cy="45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6"/>
            <a:endCxn id="7" idx="3"/>
          </p:cNvCxnSpPr>
          <p:nvPr/>
        </p:nvCxnSpPr>
        <p:spPr>
          <a:xfrm>
            <a:off x="9488002" y="2701832"/>
            <a:ext cx="870657" cy="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flipH="1">
            <a:off x="9370437" y="2109649"/>
            <a:ext cx="492031" cy="4985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488002" y="2821577"/>
            <a:ext cx="87065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9993085" y="2096587"/>
            <a:ext cx="439797" cy="4855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052576" y="360534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035157" y="421494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846541" y="436734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0998941" y="350084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9152925" y="3520438"/>
            <a:ext cx="1846016" cy="14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4" idx="2"/>
            <a:endCxn id="23" idx="0"/>
          </p:cNvCxnSpPr>
          <p:nvPr/>
        </p:nvCxnSpPr>
        <p:spPr>
          <a:xfrm flipH="1">
            <a:off x="10905324" y="3559627"/>
            <a:ext cx="93617" cy="80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9135506" y="4328356"/>
            <a:ext cx="1769818" cy="5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9093940" y="3644530"/>
            <a:ext cx="17419" cy="609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035157" y="3722908"/>
            <a:ext cx="0" cy="4920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144016" y="4406532"/>
            <a:ext cx="1676399" cy="1001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4" idx="5"/>
          </p:cNvCxnSpPr>
          <p:nvPr/>
        </p:nvCxnSpPr>
        <p:spPr>
          <a:xfrm flipV="1">
            <a:off x="10998941" y="3601192"/>
            <a:ext cx="100349" cy="7661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157079" y="3411519"/>
            <a:ext cx="1828799" cy="1481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035152" y="537754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017733" y="59871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829117" y="61395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94580" y="524691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9135501" y="5292635"/>
            <a:ext cx="1846016" cy="14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4" idx="2"/>
            <a:endCxn id="43" idx="0"/>
          </p:cNvCxnSpPr>
          <p:nvPr/>
        </p:nvCxnSpPr>
        <p:spPr>
          <a:xfrm flipH="1">
            <a:off x="10887900" y="5305698"/>
            <a:ext cx="106680" cy="833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9118082" y="6100553"/>
            <a:ext cx="1769818" cy="5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9076516" y="5416727"/>
            <a:ext cx="17419" cy="609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4" idx="3"/>
            <a:endCxn id="42" idx="6"/>
          </p:cNvCxnSpPr>
          <p:nvPr/>
        </p:nvCxnSpPr>
        <p:spPr>
          <a:xfrm flipH="1">
            <a:off x="9135299" y="5347263"/>
            <a:ext cx="1876498" cy="69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10255" y="5577838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C00000"/>
                </a:solidFill>
              </a:rPr>
              <a:t>No </a:t>
            </a:r>
            <a:r>
              <a:rPr lang="en-NZ" dirty="0">
                <a:solidFill>
                  <a:srgbClr val="C00000"/>
                </a:solidFill>
              </a:rPr>
              <a:t>E</a:t>
            </a:r>
            <a:r>
              <a:rPr lang="en-NZ" dirty="0" smtClean="0">
                <a:solidFill>
                  <a:srgbClr val="C00000"/>
                </a:solidFill>
              </a:rPr>
              <a:t>ulerian tour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9017733" y="6230981"/>
            <a:ext cx="1802682" cy="261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982698" y="5477888"/>
            <a:ext cx="17419" cy="5264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9152718" y="5159829"/>
            <a:ext cx="1841862" cy="1589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9144016" y="5327473"/>
            <a:ext cx="1702525" cy="6327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224564" y="6048103"/>
            <a:ext cx="1578419" cy="812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9841013" y="5893232"/>
            <a:ext cx="548443" cy="466693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950100" y="5829545"/>
            <a:ext cx="378625" cy="594065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9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  <p:bldP spid="24" grpId="0" animBg="1"/>
      <p:bldP spid="41" grpId="0" animBg="1"/>
      <p:bldP spid="42" grpId="0" animBg="1"/>
      <p:bldP spid="43" grpId="0" animBg="1"/>
      <p:bldP spid="44" grpId="0" animBg="1"/>
      <p:bldP spid="50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1_UCL Kazakhstan">
  <a:themeElements>
    <a:clrScheme name="UCL Kazakhsta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L Kazakhsta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UCL Kazakhsta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11550</TotalTime>
  <Words>1600</Words>
  <Application>Microsoft Office PowerPoint</Application>
  <PresentationFormat>Widescreen</PresentationFormat>
  <Paragraphs>729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Gill Sans MT</vt:lpstr>
      <vt:lpstr>Helvetica</vt:lpstr>
      <vt:lpstr>Tahoma</vt:lpstr>
      <vt:lpstr>Wingdings</vt:lpstr>
      <vt:lpstr>Wingdings 2</vt:lpstr>
      <vt:lpstr>Dividend</vt:lpstr>
      <vt:lpstr>1_UCL Kazakhstan</vt:lpstr>
      <vt:lpstr>Introduction to algorithms e-paths/tours, spanning trees, shortest paths</vt:lpstr>
      <vt:lpstr>Reminder!</vt:lpstr>
      <vt:lpstr>Graph definition</vt:lpstr>
      <vt:lpstr>Degree of a vertex</vt:lpstr>
      <vt:lpstr>The bridges of KÖnigsberg problem</vt:lpstr>
      <vt:lpstr>Convert the map to a graph</vt:lpstr>
      <vt:lpstr>Convert the map to a graph</vt:lpstr>
      <vt:lpstr>Leonhard euler solved the problem!</vt:lpstr>
      <vt:lpstr>Eulerian tour</vt:lpstr>
      <vt:lpstr>existence of Eulerian tour</vt:lpstr>
      <vt:lpstr>existence of Eulerian tour</vt:lpstr>
      <vt:lpstr>example</vt:lpstr>
      <vt:lpstr>example</vt:lpstr>
      <vt:lpstr>Eulerian path</vt:lpstr>
      <vt:lpstr>Eulerian path example</vt:lpstr>
      <vt:lpstr>spanning tree</vt:lpstr>
      <vt:lpstr>How many spanning trees a graph can have?</vt:lpstr>
      <vt:lpstr>How many spanning trees a graph can have?</vt:lpstr>
      <vt:lpstr>How many spanning trees a graph can have?</vt:lpstr>
      <vt:lpstr>Minimum spanning tree (MST)</vt:lpstr>
      <vt:lpstr>Algorithm 1: kruskal</vt:lpstr>
      <vt:lpstr>Algorithm 1: kruskal</vt:lpstr>
      <vt:lpstr>Algorithm 1: kruskal</vt:lpstr>
      <vt:lpstr>Algorithm 1: kruskal</vt:lpstr>
      <vt:lpstr>Algorithm 1: kruskal</vt:lpstr>
      <vt:lpstr>Algorithm 1: kruskal</vt:lpstr>
      <vt:lpstr>Algorithm 1: kruskal</vt:lpstr>
      <vt:lpstr>Algorithm 1: kruskal</vt:lpstr>
      <vt:lpstr>Algorithm 1: kruskal</vt:lpstr>
      <vt:lpstr>Algorithm ii: prim</vt:lpstr>
      <vt:lpstr>Algorithm ii: prim</vt:lpstr>
      <vt:lpstr>Algorithm ii: prim</vt:lpstr>
      <vt:lpstr>Algorithm ii: prim</vt:lpstr>
      <vt:lpstr>Algorithm ii: prim</vt:lpstr>
      <vt:lpstr>Algorithm ii: prim</vt:lpstr>
      <vt:lpstr>Algorithm ii: prim</vt:lpstr>
      <vt:lpstr>Algorithm ii: prim</vt:lpstr>
      <vt:lpstr>Algorithm 1i: prim</vt:lpstr>
      <vt:lpstr>Lecture 11 next  Thursday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335</cp:revision>
  <cp:lastPrinted>2020-03-13T05:36:27Z</cp:lastPrinted>
  <dcterms:created xsi:type="dcterms:W3CDTF">2020-03-10T06:29:02Z</dcterms:created>
  <dcterms:modified xsi:type="dcterms:W3CDTF">2021-12-03T14:09:48Z</dcterms:modified>
</cp:coreProperties>
</file>