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handoutMasterIdLst>
    <p:handoutMasterId r:id="rId10"/>
  </p:handoutMasterIdLst>
  <p:sldIdLst>
    <p:sldId id="256" r:id="rId3"/>
    <p:sldId id="258" r:id="rId4"/>
    <p:sldId id="259" r:id="rId5"/>
    <p:sldId id="260" r:id="rId6"/>
    <p:sldId id="266" r:id="rId7"/>
    <p:sldId id="265" r:id="rId8"/>
    <p:sldId id="264" r:id="rId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0066"/>
    <a:srgbClr val="FF6699"/>
    <a:srgbClr val="D4DFF4"/>
    <a:srgbClr val="ADC1E9"/>
    <a:srgbClr val="CCCCFF"/>
    <a:srgbClr val="6666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PA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1F9E6-7736-4C24-B166-48BCB8E56233}" type="datetime5">
              <a:rPr lang="en-GB"/>
              <a:pPr>
                <a:defRPr/>
              </a:pPr>
              <a:t>9-Dec-21</a:t>
            </a:fld>
            <a:endParaRPr lang="en-GB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5787" y="6524774"/>
            <a:ext cx="2015827" cy="3332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M. Dhyani</a:t>
            </a:r>
          </a:p>
        </p:txBody>
      </p:sp>
    </p:spTree>
    <p:extLst>
      <p:ext uri="{BB962C8B-B14F-4D97-AF65-F5344CB8AC3E}">
        <p14:creationId xmlns:p14="http://schemas.microsoft.com/office/powerpoint/2010/main" val="428920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8392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8A273-C458-49F5-A889-40022F24036D}" type="datetime5">
              <a:rPr lang="en-GB"/>
              <a:pPr>
                <a:defRPr/>
              </a:pPr>
              <a:t>9-Dec-21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 Shaikh</a:t>
            </a:r>
          </a:p>
        </p:txBody>
      </p:sp>
    </p:spTree>
    <p:extLst>
      <p:ext uri="{BB962C8B-B14F-4D97-AF65-F5344CB8AC3E}">
        <p14:creationId xmlns:p14="http://schemas.microsoft.com/office/powerpoint/2010/main" val="946632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2D304-B407-4679-9C8C-30C16D7C12EC}" type="datetime5">
              <a:rPr lang="en-GB"/>
              <a:pPr>
                <a:defRPr/>
              </a:pPr>
              <a:t>9-Dec-21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1731680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378C1-2863-4F21-8F11-A8D62ECB25BF}" type="datetime5">
              <a:rPr lang="en-GB"/>
              <a:pPr>
                <a:defRPr/>
              </a:pPr>
              <a:t>9-Dec-21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8146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D0E60-1E96-48DC-99DD-0625D7F9D0C0}" type="datetime5">
              <a:rPr lang="en-GB"/>
              <a:pPr>
                <a:defRPr/>
              </a:pPr>
              <a:t>9-Dec-21</a:t>
            </a:fld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3763815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37C1A-7555-4ACA-B899-A799132E74C1}" type="datetime5">
              <a:rPr lang="en-GB"/>
              <a:pPr>
                <a:defRPr/>
              </a:pPr>
              <a:t>9-Dec-21</a:t>
            </a:fld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3528668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60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60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26683-DFA5-4F43-A313-28793EFDF752}" type="datetime5">
              <a:rPr lang="en-GB"/>
              <a:pPr>
                <a:defRPr/>
              </a:pPr>
              <a:t>9-Dec-21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3704784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94F6D-F7CD-4918-ADD2-45FF9E085E20}" type="datetime5">
              <a:rPr lang="en-GB"/>
              <a:pPr>
                <a:defRPr/>
              </a:pPr>
              <a:t>9-Dec-21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3209456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446BF-E896-47AB-A277-48E611BC3F5A}" type="datetime5">
              <a:rPr lang="en-GB"/>
              <a:pPr>
                <a:defRPr/>
              </a:pPr>
              <a:t>9-Dec-21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2330585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EBBF5-24B9-442D-ABBB-76A30443C51C}" type="datetime5">
              <a:rPr lang="en-GB"/>
              <a:pPr>
                <a:defRPr/>
              </a:pPr>
              <a:t>9-Dec-21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4201116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C6AE0-2F2D-4356-B12F-6E5ACA3DE392}" type="datetime5">
              <a:rPr lang="en-GB"/>
              <a:pPr>
                <a:defRPr/>
              </a:pPr>
              <a:t>9-Dec-21</a:t>
            </a:fld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1216166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531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3344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24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12"/>
          <p:cNvSpPr>
            <a:spLocks noChangeShapeType="1"/>
          </p:cNvSpPr>
          <p:nvPr/>
        </p:nvSpPr>
        <p:spPr bwMode="auto">
          <a:xfrm>
            <a:off x="-46566" y="6597650"/>
            <a:ext cx="12238567" cy="0"/>
          </a:xfrm>
          <a:prstGeom prst="line">
            <a:avLst/>
          </a:prstGeom>
          <a:noFill/>
          <a:ln w="19050">
            <a:solidFill>
              <a:srgbClr val="CFAFE7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 sz="1800"/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11518901" y="6565901"/>
            <a:ext cx="6731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9DD217F6-6C63-46F9-AD02-6A4762391631}" type="slidenum">
              <a:rPr lang="en-GB" sz="1200" b="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GB" sz="1200" b="0" dirty="0"/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DD02D85-DED2-40EA-BDB8-62543432782F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5" y="116632"/>
            <a:ext cx="2973625" cy="73478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323306" y="332657"/>
            <a:ext cx="8832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lang="en-US" sz="1800" dirty="0">
                <a:latin typeface="Helvetica"/>
                <a:ea typeface="Helvetica"/>
                <a:cs typeface="Helvetica"/>
                <a:sym typeface="Helvetica"/>
              </a:rPr>
              <a:t>Introduction to Algorithms  </a:t>
            </a:r>
            <a:r>
              <a:rPr lang="en-GB" sz="18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CELEN0</a:t>
            </a:r>
            <a:r>
              <a:rPr lang="en-US" sz="18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86</a:t>
            </a:r>
            <a:endParaRPr lang="en-US" sz="1800" dirty="0">
              <a:solidFill>
                <a:srgbClr val="002452"/>
              </a:solidFill>
            </a:endParaRPr>
          </a:p>
          <a:p>
            <a:pPr lvl="0" algn="l">
              <a:defRPr sz="1800"/>
            </a:pPr>
            <a:endParaRPr lang="en-US" sz="1800"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4244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128" y="1567548"/>
            <a:ext cx="10993549" cy="1476102"/>
          </a:xfrm>
        </p:spPr>
        <p:txBody>
          <a:bodyPr>
            <a:normAutofit/>
          </a:bodyPr>
          <a:lstStyle/>
          <a:p>
            <a:r>
              <a:rPr lang="en-NZ" dirty="0" smtClean="0"/>
              <a:t>Introduction to algorithms</a:t>
            </a:r>
            <a:br>
              <a:rPr lang="en-NZ" dirty="0" smtClean="0"/>
            </a:b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1828799"/>
            <a:ext cx="10993546" cy="120471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06" y="743433"/>
            <a:ext cx="2342334" cy="23423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3591" y="3605341"/>
            <a:ext cx="10578843" cy="1972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9600" dirty="0" smtClean="0">
                <a:solidFill>
                  <a:srgbClr val="FF0000"/>
                </a:solidFill>
              </a:rPr>
              <a:t>Lecture 11  </a:t>
            </a:r>
          </a:p>
          <a:p>
            <a:pPr algn="ctr"/>
            <a:r>
              <a:rPr lang="en-NZ" sz="2400" dirty="0" smtClean="0">
                <a:solidFill>
                  <a:srgbClr val="FF0000"/>
                </a:solidFill>
              </a:rPr>
              <a:t>Thursday, 9 December 2021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Final exam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0496"/>
            <a:ext cx="11560629" cy="3678303"/>
          </a:xfrm>
        </p:spPr>
        <p:txBody>
          <a:bodyPr>
            <a:normAutofit lnSpcReduction="10000"/>
          </a:bodyPr>
          <a:lstStyle/>
          <a:p>
            <a:r>
              <a:rPr lang="en-NZ" sz="3200" dirty="0" smtClean="0"/>
              <a:t>Final exam is </a:t>
            </a:r>
            <a:r>
              <a:rPr lang="en-NZ" sz="3200" dirty="0" smtClean="0">
                <a:solidFill>
                  <a:srgbClr val="FF0000"/>
                </a:solidFill>
              </a:rPr>
              <a:t>TWO hours </a:t>
            </a:r>
            <a:r>
              <a:rPr lang="en-NZ" sz="3200" dirty="0" smtClean="0"/>
              <a:t>long on </a:t>
            </a:r>
            <a:r>
              <a:rPr lang="en-NZ" sz="3200" dirty="0" smtClean="0">
                <a:solidFill>
                  <a:srgbClr val="0000FF"/>
                </a:solidFill>
              </a:rPr>
              <a:t>29 December 2021</a:t>
            </a:r>
            <a:r>
              <a:rPr lang="en-NZ" sz="3200" dirty="0" smtClean="0"/>
              <a:t>.</a:t>
            </a:r>
          </a:p>
          <a:p>
            <a:r>
              <a:rPr lang="en-NZ" sz="3200" dirty="0" smtClean="0">
                <a:solidFill>
                  <a:srgbClr val="00B050"/>
                </a:solidFill>
              </a:rPr>
              <a:t>Calculators</a:t>
            </a:r>
            <a:r>
              <a:rPr lang="en-NZ" sz="3200" dirty="0" smtClean="0"/>
              <a:t> are </a:t>
            </a:r>
            <a:r>
              <a:rPr lang="en-NZ" sz="3200" b="1" dirty="0" smtClean="0">
                <a:solidFill>
                  <a:srgbClr val="FF0000"/>
                </a:solidFill>
              </a:rPr>
              <a:t>NOT</a:t>
            </a:r>
            <a:r>
              <a:rPr lang="en-NZ" sz="3200" dirty="0" smtClean="0"/>
              <a:t> allowed.</a:t>
            </a:r>
          </a:p>
          <a:p>
            <a:r>
              <a:rPr lang="en-NZ" sz="3200" dirty="0" smtClean="0"/>
              <a:t>You can have a </a:t>
            </a:r>
            <a:r>
              <a:rPr lang="en-NZ" sz="3200" dirty="0" smtClean="0">
                <a:solidFill>
                  <a:srgbClr val="0000FF"/>
                </a:solidFill>
              </a:rPr>
              <a:t>hard-copy</a:t>
            </a:r>
            <a:r>
              <a:rPr lang="en-NZ" sz="3200" dirty="0" smtClean="0"/>
              <a:t> </a:t>
            </a:r>
            <a:r>
              <a:rPr lang="en-NZ" sz="3200" dirty="0" smtClean="0">
                <a:solidFill>
                  <a:srgbClr val="C00000"/>
                </a:solidFill>
              </a:rPr>
              <a:t>English-Chinese</a:t>
            </a:r>
            <a:r>
              <a:rPr lang="en-NZ" sz="3200" dirty="0" smtClean="0"/>
              <a:t> dictionary with you.</a:t>
            </a:r>
          </a:p>
          <a:p>
            <a:r>
              <a:rPr lang="en-NZ" sz="3200" b="1" dirty="0" smtClean="0">
                <a:solidFill>
                  <a:srgbClr val="FF0000"/>
                </a:solidFill>
              </a:rPr>
              <a:t>DO NOT </a:t>
            </a:r>
            <a:r>
              <a:rPr lang="en-NZ" sz="3200" dirty="0" smtClean="0"/>
              <a:t>bring </a:t>
            </a:r>
            <a:r>
              <a:rPr lang="en-NZ" sz="3200" dirty="0" smtClean="0">
                <a:solidFill>
                  <a:srgbClr val="00B050"/>
                </a:solidFill>
              </a:rPr>
              <a:t>extra papers </a:t>
            </a:r>
            <a:r>
              <a:rPr lang="en-NZ" sz="3200" dirty="0" smtClean="0"/>
              <a:t>with you; only </a:t>
            </a:r>
            <a:r>
              <a:rPr lang="en-NZ" sz="3200" dirty="0" smtClean="0">
                <a:solidFill>
                  <a:srgbClr val="FF0000"/>
                </a:solidFill>
              </a:rPr>
              <a:t>pen</a:t>
            </a:r>
            <a:r>
              <a:rPr lang="en-NZ" sz="3200" dirty="0" smtClean="0"/>
              <a:t> and </a:t>
            </a:r>
            <a:r>
              <a:rPr lang="en-NZ" sz="3200" dirty="0" smtClean="0">
                <a:solidFill>
                  <a:srgbClr val="FF0000"/>
                </a:solidFill>
              </a:rPr>
              <a:t>ID card.</a:t>
            </a:r>
          </a:p>
          <a:p>
            <a:r>
              <a:rPr lang="en-NZ" sz="3200" dirty="0" smtClean="0">
                <a:solidFill>
                  <a:srgbClr val="000000"/>
                </a:solidFill>
              </a:rPr>
              <a:t>You will be given an </a:t>
            </a:r>
            <a:r>
              <a:rPr lang="en-NZ" sz="3200" dirty="0" smtClean="0">
                <a:solidFill>
                  <a:srgbClr val="FF0000"/>
                </a:solidFill>
              </a:rPr>
              <a:t>answer booklet.</a:t>
            </a:r>
            <a:endParaRPr lang="en-NZ" sz="3200" dirty="0" smtClean="0"/>
          </a:p>
          <a:p>
            <a:r>
              <a:rPr lang="en-NZ" sz="3200" dirty="0" smtClean="0"/>
              <a:t>A </a:t>
            </a:r>
            <a:r>
              <a:rPr lang="en-NZ" sz="3200" dirty="0" smtClean="0">
                <a:solidFill>
                  <a:srgbClr val="00B050"/>
                </a:solidFill>
              </a:rPr>
              <a:t>sample exam paper </a:t>
            </a:r>
            <a:r>
              <a:rPr lang="en-NZ" sz="3200" dirty="0" smtClean="0"/>
              <a:t>has been uploaded to Moodle as your guide.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167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rgbClr val="FFC000"/>
                </a:solidFill>
              </a:rPr>
              <a:t>5</a:t>
            </a:r>
            <a:r>
              <a:rPr lang="en-NZ" dirty="0" smtClean="0"/>
              <a:t> questions each worth </a:t>
            </a:r>
            <a:r>
              <a:rPr lang="en-NZ" dirty="0" smtClean="0">
                <a:solidFill>
                  <a:srgbClr val="FFC000"/>
                </a:solidFill>
              </a:rPr>
              <a:t>10</a:t>
            </a:r>
            <a:r>
              <a:rPr lang="en-NZ" dirty="0" smtClean="0"/>
              <a:t> marks!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4" y="2180496"/>
            <a:ext cx="11612880" cy="3678303"/>
          </a:xfrm>
        </p:spPr>
        <p:txBody>
          <a:bodyPr>
            <a:noAutofit/>
          </a:bodyPr>
          <a:lstStyle/>
          <a:p>
            <a:r>
              <a:rPr lang="en-NZ" sz="2800" dirty="0" smtClean="0">
                <a:solidFill>
                  <a:srgbClr val="FF0000"/>
                </a:solidFill>
              </a:rPr>
              <a:t>ONE</a:t>
            </a:r>
            <a:r>
              <a:rPr lang="en-NZ" sz="2800" dirty="0" smtClean="0"/>
              <a:t> question on </a:t>
            </a:r>
            <a:r>
              <a:rPr lang="en-NZ" sz="2800" dirty="0" smtClean="0">
                <a:solidFill>
                  <a:srgbClr val="00B050"/>
                </a:solidFill>
              </a:rPr>
              <a:t>basic</a:t>
            </a:r>
            <a:r>
              <a:rPr lang="en-NZ" sz="2800" dirty="0" smtClean="0"/>
              <a:t> algorithms: </a:t>
            </a:r>
            <a:r>
              <a:rPr lang="en-NZ" sz="2800" i="1" dirty="0" smtClean="0">
                <a:solidFill>
                  <a:srgbClr val="0000FF"/>
                </a:solidFill>
              </a:rPr>
              <a:t>if-then-else</a:t>
            </a:r>
          </a:p>
          <a:p>
            <a:r>
              <a:rPr lang="en-NZ" sz="2800" dirty="0" smtClean="0">
                <a:solidFill>
                  <a:srgbClr val="FF0000"/>
                </a:solidFill>
              </a:rPr>
              <a:t>ONE</a:t>
            </a:r>
            <a:r>
              <a:rPr lang="en-NZ" sz="2800" dirty="0" smtClean="0"/>
              <a:t> questions on </a:t>
            </a:r>
            <a:r>
              <a:rPr lang="en-NZ" sz="2800" dirty="0" smtClean="0">
                <a:solidFill>
                  <a:srgbClr val="00B050"/>
                </a:solidFill>
              </a:rPr>
              <a:t>recursive algorithms </a:t>
            </a:r>
            <a:r>
              <a:rPr lang="en-NZ" sz="2800" dirty="0" smtClean="0"/>
              <a:t>and </a:t>
            </a:r>
            <a:r>
              <a:rPr lang="en-NZ" sz="2800" i="1" dirty="0" smtClean="0">
                <a:solidFill>
                  <a:srgbClr val="0000FF"/>
                </a:solidFill>
              </a:rPr>
              <a:t>helper functions</a:t>
            </a:r>
            <a:r>
              <a:rPr lang="en-NZ" sz="28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NZ" sz="2800" dirty="0" smtClean="0">
                <a:solidFill>
                  <a:srgbClr val="FF0000"/>
                </a:solidFill>
              </a:rPr>
              <a:t>ONE</a:t>
            </a:r>
            <a:r>
              <a:rPr lang="en-NZ" sz="2800" dirty="0" smtClean="0"/>
              <a:t> question on recursive algorithms for </a:t>
            </a:r>
            <a:r>
              <a:rPr lang="en-NZ" sz="2800" dirty="0" smtClean="0">
                <a:solidFill>
                  <a:srgbClr val="00B050"/>
                </a:solidFill>
              </a:rPr>
              <a:t>lists: </a:t>
            </a:r>
            <a:r>
              <a:rPr lang="en-NZ" sz="2800" i="1" dirty="0" smtClean="0">
                <a:solidFill>
                  <a:srgbClr val="0000FF"/>
                </a:solidFill>
              </a:rPr>
              <a:t>sorting/searching.</a:t>
            </a:r>
          </a:p>
          <a:p>
            <a:r>
              <a:rPr lang="en-NZ" sz="2800" dirty="0" smtClean="0">
                <a:solidFill>
                  <a:srgbClr val="FF0000"/>
                </a:solidFill>
              </a:rPr>
              <a:t>ONE</a:t>
            </a:r>
            <a:r>
              <a:rPr lang="en-NZ" sz="2800" dirty="0" smtClean="0"/>
              <a:t> question on </a:t>
            </a:r>
            <a:r>
              <a:rPr lang="en-NZ" sz="2800" dirty="0" smtClean="0">
                <a:solidFill>
                  <a:srgbClr val="00B050"/>
                </a:solidFill>
              </a:rPr>
              <a:t>binary trees</a:t>
            </a:r>
            <a:r>
              <a:rPr lang="en-NZ" sz="2800" dirty="0" smtClean="0"/>
              <a:t> and </a:t>
            </a:r>
            <a:r>
              <a:rPr lang="en-NZ" sz="2800" dirty="0" smtClean="0">
                <a:solidFill>
                  <a:srgbClr val="00B050"/>
                </a:solidFill>
              </a:rPr>
              <a:t>BST</a:t>
            </a:r>
            <a:r>
              <a:rPr lang="en-NZ" sz="2800" dirty="0" smtClean="0"/>
              <a:t> (</a:t>
            </a:r>
            <a:r>
              <a:rPr lang="en-NZ" sz="2800" i="1" dirty="0" smtClean="0">
                <a:solidFill>
                  <a:srgbClr val="0000FF"/>
                </a:solidFill>
              </a:rPr>
              <a:t>drawing, adding/deleting a node, …</a:t>
            </a:r>
            <a:r>
              <a:rPr lang="en-NZ" sz="2800" dirty="0" smtClean="0"/>
              <a:t>) </a:t>
            </a:r>
          </a:p>
          <a:p>
            <a:r>
              <a:rPr lang="en-NZ" sz="2800" dirty="0" smtClean="0">
                <a:solidFill>
                  <a:srgbClr val="FF0000"/>
                </a:solidFill>
              </a:rPr>
              <a:t>ONE</a:t>
            </a:r>
            <a:r>
              <a:rPr lang="en-NZ" sz="2800" dirty="0" smtClean="0"/>
              <a:t> question on </a:t>
            </a:r>
            <a:r>
              <a:rPr lang="en-NZ" sz="2800" dirty="0" smtClean="0">
                <a:solidFill>
                  <a:srgbClr val="00B050"/>
                </a:solidFill>
              </a:rPr>
              <a:t>graphs</a:t>
            </a:r>
            <a:r>
              <a:rPr lang="en-NZ" sz="2800" dirty="0" smtClean="0"/>
              <a:t>: </a:t>
            </a:r>
            <a:r>
              <a:rPr lang="en-NZ" sz="2800" i="1" dirty="0" smtClean="0">
                <a:solidFill>
                  <a:srgbClr val="0000FF"/>
                </a:solidFill>
              </a:rPr>
              <a:t>complete graphs, bipartite, E-Tour, E-Path and MST</a:t>
            </a:r>
            <a:endParaRPr lang="en-US" sz="28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0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rgbClr val="FFC000"/>
                </a:solidFill>
              </a:rPr>
              <a:t>Review …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501" y="1624515"/>
            <a:ext cx="11029615" cy="497222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NZ" sz="2600" dirty="0" smtClean="0"/>
          </a:p>
          <a:p>
            <a:r>
              <a:rPr lang="en-NZ" sz="2600" b="1" dirty="0" smtClean="0">
                <a:solidFill>
                  <a:srgbClr val="7030A0"/>
                </a:solidFill>
              </a:rPr>
              <a:t>ALL</a:t>
            </a:r>
            <a:r>
              <a:rPr lang="en-NZ" sz="2600" dirty="0" smtClean="0">
                <a:solidFill>
                  <a:srgbClr val="7030A0"/>
                </a:solidFill>
              </a:rPr>
              <a:t> </a:t>
            </a:r>
            <a:r>
              <a:rPr lang="en-NZ" sz="2600" dirty="0" smtClean="0">
                <a:solidFill>
                  <a:schemeClr val="tx1"/>
                </a:solidFill>
              </a:rPr>
              <a:t>Lecture material/slides</a:t>
            </a:r>
          </a:p>
          <a:p>
            <a:r>
              <a:rPr lang="en-NZ" sz="2600" b="1" dirty="0" smtClean="0">
                <a:solidFill>
                  <a:srgbClr val="7030A0"/>
                </a:solidFill>
              </a:rPr>
              <a:t>ALL</a:t>
            </a:r>
            <a:r>
              <a:rPr lang="en-NZ" sz="2600" dirty="0" smtClean="0">
                <a:solidFill>
                  <a:schemeClr val="tx1"/>
                </a:solidFill>
              </a:rPr>
              <a:t> Seminar material/slides</a:t>
            </a:r>
          </a:p>
          <a:p>
            <a:r>
              <a:rPr lang="en-NZ" sz="2600" b="1" dirty="0" smtClean="0">
                <a:solidFill>
                  <a:srgbClr val="7030A0"/>
                </a:solidFill>
              </a:rPr>
              <a:t>ALL</a:t>
            </a:r>
            <a:r>
              <a:rPr lang="en-NZ" sz="2600" dirty="0" smtClean="0">
                <a:solidFill>
                  <a:schemeClr val="tx1"/>
                </a:solidFill>
              </a:rPr>
              <a:t> Homework Problems</a:t>
            </a:r>
          </a:p>
          <a:p>
            <a:r>
              <a:rPr lang="en-NZ" sz="2600" b="1" dirty="0" smtClean="0">
                <a:solidFill>
                  <a:srgbClr val="7030A0"/>
                </a:solidFill>
              </a:rPr>
              <a:t>EXTRA PRACTICE PROBLEMS; </a:t>
            </a:r>
            <a:r>
              <a:rPr lang="en-NZ" sz="2600" dirty="0" smtClean="0">
                <a:solidFill>
                  <a:schemeClr val="tx1"/>
                </a:solidFill>
              </a:rPr>
              <a:t>specially SET: 4,5,6</a:t>
            </a:r>
          </a:p>
          <a:p>
            <a:r>
              <a:rPr lang="en-NZ" sz="2600" b="1" dirty="0" smtClean="0">
                <a:solidFill>
                  <a:srgbClr val="7030A0"/>
                </a:solidFill>
              </a:rPr>
              <a:t>Time Complexity </a:t>
            </a:r>
            <a:r>
              <a:rPr lang="en-NZ" sz="2600" dirty="0" smtClean="0">
                <a:solidFill>
                  <a:schemeClr val="tx1"/>
                </a:solidFill>
              </a:rPr>
              <a:t>for various algorithms</a:t>
            </a:r>
          </a:p>
          <a:p>
            <a:r>
              <a:rPr lang="en-NZ" sz="2600" b="1" dirty="0" smtClean="0">
                <a:solidFill>
                  <a:srgbClr val="7030A0"/>
                </a:solidFill>
              </a:rPr>
              <a:t>Worst case/Best case</a:t>
            </a:r>
            <a:r>
              <a:rPr lang="en-NZ" sz="2600" dirty="0" smtClean="0">
                <a:solidFill>
                  <a:schemeClr val="tx1"/>
                </a:solidFill>
              </a:rPr>
              <a:t> scenarios</a:t>
            </a:r>
          </a:p>
          <a:p>
            <a:r>
              <a:rPr lang="en-NZ" sz="2600" b="1" dirty="0" smtClean="0">
                <a:solidFill>
                  <a:srgbClr val="7030A0"/>
                </a:solidFill>
              </a:rPr>
              <a:t>Converting list to BST; Tree </a:t>
            </a:r>
            <a:r>
              <a:rPr lang="en-NZ" sz="2600" b="1" dirty="0">
                <a:solidFill>
                  <a:srgbClr val="7030A0"/>
                </a:solidFill>
              </a:rPr>
              <a:t>T</a:t>
            </a:r>
            <a:r>
              <a:rPr lang="en-NZ" sz="2600" b="1" dirty="0" smtClean="0">
                <a:solidFill>
                  <a:srgbClr val="7030A0"/>
                </a:solidFill>
              </a:rPr>
              <a:t>raversal Schemes: </a:t>
            </a:r>
            <a:r>
              <a:rPr lang="en-NZ" sz="2600" dirty="0" smtClean="0">
                <a:solidFill>
                  <a:srgbClr val="000000"/>
                </a:solidFill>
              </a:rPr>
              <a:t>LNR, NLR, LRN</a:t>
            </a:r>
          </a:p>
          <a:p>
            <a:r>
              <a:rPr lang="en-NZ" sz="2600" b="1" dirty="0" smtClean="0">
                <a:solidFill>
                  <a:srgbClr val="7030A0"/>
                </a:solidFill>
              </a:rPr>
              <a:t>Formulae</a:t>
            </a:r>
            <a:r>
              <a:rPr lang="en-NZ" sz="2600" dirty="0" smtClean="0">
                <a:solidFill>
                  <a:schemeClr val="tx1"/>
                </a:solidFill>
              </a:rPr>
              <a:t> related to graphs and trees, </a:t>
            </a:r>
            <a:r>
              <a:rPr lang="en-NZ" sz="2600" i="1" dirty="0" smtClean="0">
                <a:solidFill>
                  <a:srgbClr val="0000FF"/>
                </a:solidFill>
              </a:rPr>
              <a:t>e.g. number of spanning trees!!</a:t>
            </a:r>
          </a:p>
        </p:txBody>
      </p:sp>
    </p:spTree>
    <p:extLst>
      <p:ext uri="{BB962C8B-B14F-4D97-AF65-F5344CB8AC3E}">
        <p14:creationId xmlns:p14="http://schemas.microsoft.com/office/powerpoint/2010/main" val="129346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rgbClr val="FFC000"/>
                </a:solidFill>
              </a:rPr>
              <a:t>Extra exam help sessions</a:t>
            </a:r>
            <a:endParaRPr 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16435"/>
              </p:ext>
            </p:extLst>
          </p:nvPr>
        </p:nvGraphicFramePr>
        <p:xfrm>
          <a:off x="1731554" y="265962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511208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540201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93018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Day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5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Monday,</a:t>
                      </a:r>
                      <a:r>
                        <a:rPr lang="en-NZ" baseline="0" dirty="0" smtClean="0">
                          <a:solidFill>
                            <a:schemeClr val="tx1"/>
                          </a:solidFill>
                        </a:rPr>
                        <a:t> 13 December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15:00</a:t>
                      </a:r>
                      <a:r>
                        <a:rPr lang="en-NZ" baseline="0" dirty="0" smtClean="0">
                          <a:solidFill>
                            <a:schemeClr val="tx1"/>
                          </a:solidFill>
                        </a:rPr>
                        <a:t> – 17:00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TB221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71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Wednesday, 15 December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11:00</a:t>
                      </a:r>
                      <a:r>
                        <a:rPr lang="en-NZ" baseline="0" dirty="0" smtClean="0">
                          <a:solidFill>
                            <a:schemeClr val="tx1"/>
                          </a:solidFill>
                        </a:rPr>
                        <a:t> – 13:00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TB404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75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Wednesday, 15 December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15:00 – 17:00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TB219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98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Friday, 17 December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11:00</a:t>
                      </a:r>
                      <a:r>
                        <a:rPr lang="en-NZ" baseline="0" dirty="0" smtClean="0">
                          <a:solidFill>
                            <a:schemeClr val="tx1"/>
                          </a:solidFill>
                        </a:rPr>
                        <a:t> – 13:00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TB218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72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Friday, 17 December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15:00 – 17:00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TB221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76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6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445" y="2808506"/>
            <a:ext cx="107131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0" b="1" dirty="0" smtClean="0">
                <a:solidFill>
                  <a:srgbClr val="FF0066"/>
                </a:solidFill>
              </a:rPr>
              <a:t>GOOD LUCK!</a:t>
            </a:r>
            <a:endParaRPr lang="en-US" sz="120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09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Sem</a:t>
            </a:r>
            <a:r>
              <a:rPr lang="en-NZ" dirty="0" smtClean="0"/>
              <a:t> survey for celen086 module</a:t>
            </a:r>
            <a:endParaRPr lang="en-US" dirty="0"/>
          </a:p>
        </p:txBody>
      </p:sp>
      <p:pic>
        <p:nvPicPr>
          <p:cNvPr id="3" name="Picture 2" descr="qr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668" y="2134008"/>
            <a:ext cx="4336664" cy="433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3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1_UCL Kazakhstan">
  <a:themeElements>
    <a:clrScheme name="UCL Kazakhsta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L Kazakhsta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UCL Kazakhsta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10638</TotalTime>
  <Words>249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Gill Sans MT</vt:lpstr>
      <vt:lpstr>Helvetica</vt:lpstr>
      <vt:lpstr>Wingdings 2</vt:lpstr>
      <vt:lpstr>Dividend</vt:lpstr>
      <vt:lpstr>1_UCL Kazakhstan</vt:lpstr>
      <vt:lpstr>Introduction to algorithms </vt:lpstr>
      <vt:lpstr>Final exam information</vt:lpstr>
      <vt:lpstr>5 questions each worth 10 marks!</vt:lpstr>
      <vt:lpstr>Review …</vt:lpstr>
      <vt:lpstr>Extra exam help sessions</vt:lpstr>
      <vt:lpstr>PowerPoint Presentation</vt:lpstr>
      <vt:lpstr>Sem survey for celen086 module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315</cp:revision>
  <cp:lastPrinted>2020-03-13T05:36:27Z</cp:lastPrinted>
  <dcterms:created xsi:type="dcterms:W3CDTF">2020-03-10T06:29:02Z</dcterms:created>
  <dcterms:modified xsi:type="dcterms:W3CDTF">2021-12-09T06:49:48Z</dcterms:modified>
</cp:coreProperties>
</file>