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3A561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1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 27 September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 – binary search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98322"/>
              </p:ext>
            </p:extLst>
          </p:nvPr>
        </p:nvGraphicFramePr>
        <p:xfrm>
          <a:off x="2123440" y="2561526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911663"/>
              </p:ext>
            </p:extLst>
          </p:nvPr>
        </p:nvGraphicFramePr>
        <p:xfrm>
          <a:off x="2119084" y="381197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988847" y="1840119"/>
            <a:ext cx="23884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>
                <a:solidFill>
                  <a:srgbClr val="7030A0"/>
                </a:solidFill>
              </a:rPr>
              <a:t>s</a:t>
            </a:r>
            <a:r>
              <a:rPr lang="en-NZ" sz="4000" b="1" i="1" dirty="0" smtClean="0">
                <a:solidFill>
                  <a:srgbClr val="7030A0"/>
                </a:solidFill>
              </a:rPr>
              <a:t>orted list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05115" y="3104089"/>
            <a:ext cx="2955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 smtClean="0">
                <a:solidFill>
                  <a:srgbClr val="7030A0"/>
                </a:solidFill>
              </a:rPr>
              <a:t>unsorted list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2147" y="4540494"/>
            <a:ext cx="2257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u="sng" dirty="0" smtClean="0"/>
              <a:t>Searching:</a:t>
            </a:r>
            <a:endParaRPr lang="en-US" sz="2400" b="1" i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65772" y="4705657"/>
            <a:ext cx="8666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>
                <a:solidFill>
                  <a:srgbClr val="00B0F0"/>
                </a:solidFill>
              </a:rPr>
              <a:t>the process of </a:t>
            </a:r>
            <a:r>
              <a:rPr lang="en-NZ" sz="2400" b="1" i="1" u="sng" dirty="0">
                <a:solidFill>
                  <a:srgbClr val="FF0000"/>
                </a:solidFill>
              </a:rPr>
              <a:t>finding</a:t>
            </a:r>
            <a:r>
              <a:rPr lang="en-NZ" sz="2400" b="1" i="1" dirty="0">
                <a:solidFill>
                  <a:srgbClr val="00B0F0"/>
                </a:solidFill>
              </a:rPr>
              <a:t> and </a:t>
            </a:r>
            <a:r>
              <a:rPr lang="en-NZ" sz="2400" b="1" i="1" u="sng" dirty="0">
                <a:solidFill>
                  <a:srgbClr val="FF0000"/>
                </a:solidFill>
              </a:rPr>
              <a:t>retrieving</a:t>
            </a:r>
            <a:r>
              <a:rPr lang="en-NZ" sz="2400" b="1" i="1" dirty="0">
                <a:solidFill>
                  <a:srgbClr val="00B0F0"/>
                </a:solidFill>
              </a:rPr>
              <a:t> an element from a dataset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061726" y="5342149"/>
            <a:ext cx="8868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B0F0"/>
                </a:solidFill>
              </a:rPr>
              <a:t>Would you prefer to search through a </a:t>
            </a:r>
            <a:r>
              <a:rPr lang="en-NZ" sz="2400" b="1" i="1" u="sng" dirty="0" smtClean="0">
                <a:solidFill>
                  <a:srgbClr val="FF0000"/>
                </a:solidFill>
              </a:rPr>
              <a:t>sorted list </a:t>
            </a:r>
            <a:r>
              <a:rPr lang="en-NZ" sz="2400" b="1" i="1" dirty="0" smtClean="0">
                <a:solidFill>
                  <a:srgbClr val="00B0F0"/>
                </a:solidFill>
              </a:rPr>
              <a:t>or </a:t>
            </a:r>
            <a:r>
              <a:rPr lang="en-NZ" sz="2400" b="1" i="1" u="sng" dirty="0" smtClean="0">
                <a:solidFill>
                  <a:srgbClr val="FF0000"/>
                </a:solidFill>
              </a:rPr>
              <a:t>unsorted list</a:t>
            </a:r>
            <a:r>
              <a:rPr lang="en-NZ" sz="2400" b="1" i="1" dirty="0" smtClean="0">
                <a:solidFill>
                  <a:srgbClr val="00B0F0"/>
                </a:solidFill>
              </a:rPr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86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Linear search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156559"/>
              </p:ext>
            </p:extLst>
          </p:nvPr>
        </p:nvGraphicFramePr>
        <p:xfrm>
          <a:off x="2119084" y="2571001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5115" y="1863115"/>
            <a:ext cx="29559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 smtClean="0">
                <a:solidFill>
                  <a:srgbClr val="7030A0"/>
                </a:solidFill>
              </a:rPr>
              <a:t>unsorted list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709" y="310895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dirty="0" smtClean="0">
                <a:solidFill>
                  <a:srgbClr val="FF0000"/>
                </a:solidFill>
              </a:rPr>
              <a:t>x=6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4576"/>
              </p:ext>
            </p:extLst>
          </p:nvPr>
        </p:nvGraphicFramePr>
        <p:xfrm>
          <a:off x="2119083" y="4147387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29243" y="385354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x=10 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57228" y="38471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x=3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796985" y="382886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x=17 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3581" y="382886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x=11 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90212" y="382886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x=14 ?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17700" y="38288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x=6 ?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4558" y="44935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NO!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57228" y="44928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NO!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65435" y="450552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73642" y="450510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NO!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3214" y="450793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NO!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60691" y="45078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YES!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6194" y="3789672"/>
            <a:ext cx="393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2060"/>
                </a:solidFill>
              </a:rPr>
              <a:t>Compare element-wise until success!!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70709" y="4950821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scenario: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57228" y="4962376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dirty="0" smtClean="0">
                <a:solidFill>
                  <a:srgbClr val="FF0000"/>
                </a:solidFill>
              </a:rPr>
              <a:t>x=26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0708" y="5428419"/>
            <a:ext cx="464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 for a list of length </a:t>
            </a:r>
            <a:r>
              <a:rPr lang="en-NZ" b="1" i="1" dirty="0" smtClean="0">
                <a:solidFill>
                  <a:srgbClr val="FF0000"/>
                </a:solidFill>
              </a:rPr>
              <a:t>N:</a:t>
            </a:r>
            <a:r>
              <a:rPr lang="en-NZ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3565" y="5428419"/>
            <a:ext cx="336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Must perform </a:t>
            </a:r>
            <a:r>
              <a:rPr lang="en-NZ" b="1" i="1" dirty="0" smtClean="0">
                <a:solidFill>
                  <a:srgbClr val="FF0000"/>
                </a:solidFill>
              </a:rPr>
              <a:t>N</a:t>
            </a:r>
            <a:r>
              <a:rPr lang="en-NZ" b="1" dirty="0" smtClean="0"/>
              <a:t> comparisons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89012" y="5006835"/>
            <a:ext cx="1963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i="1" dirty="0" smtClean="0">
                <a:solidFill>
                  <a:srgbClr val="00B050"/>
                </a:solidFill>
              </a:rPr>
              <a:t>O(N)</a:t>
            </a:r>
            <a:endParaRPr lang="en-US" sz="7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4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(sorted list)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459842"/>
              </p:ext>
            </p:extLst>
          </p:nvPr>
        </p:nvGraphicFramePr>
        <p:xfrm>
          <a:off x="2123440" y="2078195"/>
          <a:ext cx="8128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3855676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59173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984842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69608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41075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6186017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70440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579430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738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94878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06518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0709" y="261256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Search for </a:t>
            </a:r>
            <a:r>
              <a:rPr lang="en-NZ" b="1" dirty="0" smtClean="0">
                <a:solidFill>
                  <a:srgbClr val="FF0000"/>
                </a:solidFill>
              </a:rPr>
              <a:t>x=11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2550" y="882429"/>
            <a:ext cx="58929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i="1" dirty="0">
                <a:solidFill>
                  <a:srgbClr val="FFC000"/>
                </a:solidFill>
              </a:rPr>
              <a:t>d</a:t>
            </a:r>
            <a:r>
              <a:rPr lang="en-NZ" sz="6000" b="1" i="1" dirty="0" smtClean="0">
                <a:solidFill>
                  <a:srgbClr val="FFC000"/>
                </a:solidFill>
              </a:rPr>
              <a:t>ivide &amp; conquer</a:t>
            </a:r>
            <a:endParaRPr lang="en-US" sz="6000" b="1" i="1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9416" y="292171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Find the middle of list:</a:t>
            </a:r>
            <a:endParaRPr lang="en-US" sz="2000" i="1" dirty="0">
              <a:solidFill>
                <a:srgbClr val="00206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12971" y="2481932"/>
            <a:ext cx="0" cy="532859"/>
          </a:xfrm>
          <a:prstGeom prst="straightConnector1">
            <a:avLst/>
          </a:prstGeom>
          <a:ln w="76200">
            <a:solidFill>
              <a:srgbClr val="3A5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8934" y="3230874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Is x = 14?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76545" y="3230874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C00000"/>
                </a:solidFill>
              </a:rPr>
              <a:t>NO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68575" y="3230874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Is x &gt; 14?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7216" y="3211031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C00000"/>
                </a:solidFill>
              </a:rPr>
              <a:t>NO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49902" y="3184408"/>
            <a:ext cx="6748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Keep the </a:t>
            </a:r>
            <a:r>
              <a:rPr lang="en-NZ" sz="2000" dirty="0" smtClean="0"/>
              <a:t>left</a:t>
            </a:r>
            <a:r>
              <a:rPr lang="en-NZ" sz="2000" dirty="0" smtClean="0"/>
              <a:t> </a:t>
            </a:r>
            <a:r>
              <a:rPr lang="en-NZ" sz="2000" dirty="0" smtClean="0"/>
              <a:t>half of the list because x&lt;14 and the list is sorted.</a:t>
            </a:r>
            <a:endParaRPr lang="en-US" sz="20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340381"/>
              </p:ext>
            </p:extLst>
          </p:nvPr>
        </p:nvGraphicFramePr>
        <p:xfrm>
          <a:off x="4058702" y="3616996"/>
          <a:ext cx="4064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31187834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9974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991575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065609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49457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4412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720" y="409466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Find the middle of list:</a:t>
            </a:r>
            <a:endParaRPr lang="en-US" sz="2000" i="1" dirty="0">
              <a:solidFill>
                <a:srgbClr val="00206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073284" y="3994025"/>
            <a:ext cx="0" cy="532859"/>
          </a:xfrm>
          <a:prstGeom prst="straightConnector1">
            <a:avLst/>
          </a:prstGeom>
          <a:ln w="76200">
            <a:solidFill>
              <a:srgbClr val="3A5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48933" y="44346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Is x = 7?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76545" y="4443336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C00000"/>
                </a:solidFill>
              </a:rPr>
              <a:t>NO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68575" y="445207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Is x &gt; 7?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3373" y="443460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C00000"/>
                </a:solidFill>
              </a:rPr>
              <a:t>YES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9901" y="4419723"/>
            <a:ext cx="3147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/>
              <a:t>Keep the </a:t>
            </a:r>
            <a:r>
              <a:rPr lang="en-NZ" sz="2000" dirty="0" smtClean="0"/>
              <a:t>right</a:t>
            </a:r>
            <a:r>
              <a:rPr lang="en-NZ" sz="2000" dirty="0" smtClean="0"/>
              <a:t> </a:t>
            </a:r>
            <a:r>
              <a:rPr lang="en-NZ" sz="2000" dirty="0" smtClean="0"/>
              <a:t>half of the list</a:t>
            </a:r>
            <a:endParaRPr lang="en-US" sz="20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24397"/>
              </p:ext>
            </p:extLst>
          </p:nvPr>
        </p:nvGraphicFramePr>
        <p:xfrm>
          <a:off x="4854084" y="4886849"/>
          <a:ext cx="24384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9855796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74843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7954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105138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2720" y="5266170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Find the middle of list:</a:t>
            </a:r>
            <a:endParaRPr lang="en-US" sz="2000" i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073284" y="5257689"/>
            <a:ext cx="0" cy="532859"/>
          </a:xfrm>
          <a:prstGeom prst="straightConnector1">
            <a:avLst/>
          </a:prstGeom>
          <a:ln w="76200">
            <a:solidFill>
              <a:srgbClr val="3A56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8326" y="560678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i="1" dirty="0" smtClean="0">
                <a:solidFill>
                  <a:srgbClr val="002060"/>
                </a:solidFill>
              </a:rPr>
              <a:t>Is x = 11?</a:t>
            </a:r>
            <a:endParaRPr lang="en-US" sz="2000" i="1" dirty="0">
              <a:solidFill>
                <a:srgbClr val="00206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776545" y="561551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C00000"/>
                </a:solidFill>
              </a:rPr>
              <a:t>YES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8575" y="5524118"/>
            <a:ext cx="494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 smtClean="0">
                <a:solidFill>
                  <a:srgbClr val="FF3399"/>
                </a:solidFill>
              </a:rPr>
              <a:t>√</a:t>
            </a:r>
            <a:endParaRPr lang="en-US" sz="4400" b="1" i="1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5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5" grpId="0"/>
      <p:bldP spid="17" grpId="0"/>
      <p:bldP spid="18" grpId="0"/>
      <p:bldP spid="19" grpId="0"/>
      <p:bldP spid="20" grpId="0"/>
      <p:bldP spid="21" grpId="0"/>
      <p:bldP spid="23" grpId="0"/>
      <p:bldP spid="25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search performance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0708" y="2241077"/>
            <a:ext cx="464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2060"/>
                </a:solidFill>
              </a:rPr>
              <a:t>Worst-case scenario for a list of length </a:t>
            </a:r>
            <a:r>
              <a:rPr lang="en-NZ" b="1" i="1" dirty="0" smtClean="0">
                <a:solidFill>
                  <a:srgbClr val="FF0000"/>
                </a:solidFill>
              </a:rPr>
              <a:t>N:</a:t>
            </a:r>
            <a:r>
              <a:rPr lang="en-NZ" b="1" dirty="0" smtClean="0">
                <a:solidFill>
                  <a:srgbClr val="002060"/>
                </a:solidFill>
              </a:rPr>
              <a:t>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33565" y="2241073"/>
            <a:ext cx="3702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Must perform </a:t>
            </a:r>
            <a:r>
              <a:rPr lang="en-NZ" b="1" i="1" dirty="0" err="1" smtClean="0">
                <a:solidFill>
                  <a:srgbClr val="FF0000"/>
                </a:solidFill>
              </a:rPr>
              <a:t>lg</a:t>
            </a:r>
            <a:r>
              <a:rPr lang="en-NZ" b="1" i="1" dirty="0" smtClean="0">
                <a:solidFill>
                  <a:srgbClr val="FF0000"/>
                </a:solidFill>
              </a:rPr>
              <a:t>(N)</a:t>
            </a:r>
            <a:r>
              <a:rPr lang="en-NZ" b="1" dirty="0" smtClean="0"/>
              <a:t> comparisons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36182" y="2010240"/>
            <a:ext cx="30700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i="1" dirty="0" smtClean="0">
                <a:solidFill>
                  <a:srgbClr val="00B050"/>
                </a:solidFill>
              </a:rPr>
              <a:t>O(</a:t>
            </a:r>
            <a:r>
              <a:rPr lang="en-NZ" sz="7200" i="1" dirty="0" err="1" smtClean="0">
                <a:solidFill>
                  <a:srgbClr val="00B050"/>
                </a:solidFill>
              </a:rPr>
              <a:t>lg</a:t>
            </a:r>
            <a:r>
              <a:rPr lang="en-NZ" sz="7200" i="1" dirty="0" smtClean="0">
                <a:solidFill>
                  <a:srgbClr val="00B050"/>
                </a:solidFill>
              </a:rPr>
              <a:t>(N))</a:t>
            </a:r>
            <a:endParaRPr lang="en-US" sz="7200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6203" y="3631471"/>
            <a:ext cx="1092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On average comparing worst-case scenarios, </a:t>
            </a:r>
            <a:r>
              <a:rPr lang="en-NZ" sz="2400" dirty="0" smtClean="0">
                <a:solidFill>
                  <a:srgbClr val="0070C0"/>
                </a:solidFill>
              </a:rPr>
              <a:t>binary search </a:t>
            </a:r>
            <a:r>
              <a:rPr lang="en-NZ" sz="2400" dirty="0" smtClean="0"/>
              <a:t>is </a:t>
            </a:r>
            <a:r>
              <a:rPr lang="en-NZ" sz="2400" b="1" dirty="0" smtClean="0">
                <a:solidFill>
                  <a:srgbClr val="FF0000"/>
                </a:solidFill>
              </a:rPr>
              <a:t>faster</a:t>
            </a:r>
            <a:r>
              <a:rPr lang="en-NZ" sz="2400" dirty="0" smtClean="0"/>
              <a:t> than </a:t>
            </a:r>
            <a:r>
              <a:rPr lang="en-NZ" sz="2400" dirty="0" smtClean="0">
                <a:solidFill>
                  <a:srgbClr val="0070C0"/>
                </a:solidFill>
              </a:rPr>
              <a:t>linear search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271554"/>
            <a:ext cx="3039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i="1" dirty="0" err="1">
                <a:solidFill>
                  <a:srgbClr val="00B050"/>
                </a:solidFill>
              </a:rPr>
              <a:t>l</a:t>
            </a:r>
            <a:r>
              <a:rPr lang="en-NZ" sz="6000" i="1" dirty="0" err="1" smtClean="0">
                <a:solidFill>
                  <a:srgbClr val="00B050"/>
                </a:solidFill>
              </a:rPr>
              <a:t>g</a:t>
            </a:r>
            <a:r>
              <a:rPr lang="en-NZ" sz="6000" i="1" dirty="0" smtClean="0">
                <a:solidFill>
                  <a:srgbClr val="00B050"/>
                </a:solidFill>
              </a:rPr>
              <a:t>(N) &lt; N</a:t>
            </a:r>
            <a:endParaRPr lang="en-US" sz="6000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595" y="5455919"/>
            <a:ext cx="11089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70C0"/>
                </a:solidFill>
              </a:rPr>
              <a:t>B</a:t>
            </a:r>
            <a:r>
              <a:rPr lang="en-NZ" sz="2400" dirty="0" smtClean="0">
                <a:solidFill>
                  <a:srgbClr val="0070C0"/>
                </a:solidFill>
              </a:rPr>
              <a:t>inary search </a:t>
            </a:r>
            <a:r>
              <a:rPr lang="en-NZ" sz="2400" dirty="0" smtClean="0"/>
              <a:t>is </a:t>
            </a:r>
            <a:r>
              <a:rPr lang="en-NZ" sz="2400" b="1" dirty="0" smtClean="0">
                <a:solidFill>
                  <a:srgbClr val="FF0000"/>
                </a:solidFill>
              </a:rPr>
              <a:t>faster</a:t>
            </a:r>
            <a:r>
              <a:rPr lang="en-NZ" sz="2400" dirty="0" smtClean="0"/>
              <a:t> because it requires less work! But it only works on sorted lists!!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74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your robot to make you coffee every morning!!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3" y="1952906"/>
            <a:ext cx="3384457" cy="25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8" y="4521273"/>
            <a:ext cx="1830396" cy="183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5394" y="6348545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</a:t>
            </a:r>
            <a:r>
              <a:rPr lang="en-NZ" dirty="0" smtClean="0"/>
              <a:t>lectric jug</a:t>
            </a:r>
            <a:endParaRPr lang="en-US" dirty="0"/>
          </a:p>
        </p:txBody>
      </p:sp>
      <p:pic>
        <p:nvPicPr>
          <p:cNvPr id="1030" name="Picture 6" descr="See the source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72" y="4794067"/>
            <a:ext cx="1301094" cy="133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82094" y="6344189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mug</a:t>
            </a:r>
            <a:endParaRPr lang="en-US" dirty="0"/>
          </a:p>
        </p:txBody>
      </p:sp>
      <p:pic>
        <p:nvPicPr>
          <p:cNvPr id="1032" name="Picture 8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965" y="4585929"/>
            <a:ext cx="1629252" cy="1629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962397" y="6339833"/>
            <a:ext cx="74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coffee</a:t>
            </a:r>
            <a:endParaRPr lang="en-US" dirty="0"/>
          </a:p>
        </p:txBody>
      </p:sp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545" y="4885285"/>
            <a:ext cx="1730838" cy="115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55769" y="634854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sugar</a:t>
            </a:r>
            <a:endParaRPr lang="en-US" dirty="0"/>
          </a:p>
        </p:txBody>
      </p:sp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459" y="4885285"/>
            <a:ext cx="1794348" cy="1313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297780" y="634418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milk</a:t>
            </a:r>
            <a:endParaRPr lang="en-US" dirty="0"/>
          </a:p>
        </p:txBody>
      </p:sp>
      <p:pic>
        <p:nvPicPr>
          <p:cNvPr id="1038" name="Picture 14" descr="See the source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8974" y="5225142"/>
            <a:ext cx="1345670" cy="9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34834" y="63398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teaspoon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24503" y="1920312"/>
            <a:ext cx="6075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Robot can only </a:t>
            </a:r>
            <a:r>
              <a:rPr lang="en-NZ" sz="2400" dirty="0" smtClean="0">
                <a:solidFill>
                  <a:srgbClr val="FF0000"/>
                </a:solidFill>
              </a:rPr>
              <a:t>execute</a:t>
            </a:r>
            <a:r>
              <a:rPr lang="en-NZ" sz="2400" dirty="0" smtClean="0"/>
              <a:t> </a:t>
            </a:r>
            <a:r>
              <a:rPr lang="en-NZ" sz="2400" b="1" u="sng" dirty="0" smtClean="0">
                <a:solidFill>
                  <a:srgbClr val="7030A0"/>
                </a:solidFill>
              </a:rPr>
              <a:t>elementary actions</a:t>
            </a:r>
            <a:r>
              <a:rPr lang="en-NZ" sz="2400" b="1" u="sng" dirty="0">
                <a:solidFill>
                  <a:srgbClr val="7030A0"/>
                </a:solidFill>
              </a:rPr>
              <a:t>:</a:t>
            </a:r>
            <a:endParaRPr lang="en-NZ" sz="2400" b="1" u="sng" dirty="0" smtClean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76792" y="2503706"/>
            <a:ext cx="109318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switch on</a:t>
            </a:r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95997" y="2503706"/>
            <a:ext cx="8755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p</a:t>
            </a:r>
            <a:r>
              <a:rPr lang="en-NZ" sz="1600" b="1" dirty="0" smtClean="0"/>
              <a:t>ick up</a:t>
            </a:r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122997" y="2517220"/>
            <a:ext cx="63318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drop</a:t>
            </a:r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889865" y="2520464"/>
            <a:ext cx="63831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pour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46939" y="2517220"/>
            <a:ext cx="50366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stir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220147" y="3574947"/>
            <a:ext cx="6451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Robot can </a:t>
            </a:r>
            <a:r>
              <a:rPr lang="en-NZ" sz="2400" dirty="0" smtClean="0">
                <a:solidFill>
                  <a:srgbClr val="FF0000"/>
                </a:solidFill>
              </a:rPr>
              <a:t>measure</a:t>
            </a:r>
            <a:r>
              <a:rPr lang="en-NZ" sz="2400" dirty="0" smtClean="0"/>
              <a:t> </a:t>
            </a:r>
            <a:r>
              <a:rPr lang="en-NZ" sz="2400" b="1" u="sng" dirty="0" smtClean="0">
                <a:solidFill>
                  <a:srgbClr val="7030A0"/>
                </a:solidFill>
              </a:rPr>
              <a:t>time</a:t>
            </a:r>
            <a:r>
              <a:rPr lang="en-NZ" sz="2400" dirty="0" smtClean="0"/>
              <a:t> and </a:t>
            </a:r>
            <a:r>
              <a:rPr lang="en-NZ" sz="2400" b="1" u="sng" dirty="0" smtClean="0">
                <a:solidFill>
                  <a:srgbClr val="7030A0"/>
                </a:solidFill>
              </a:rPr>
              <a:t>weight</a:t>
            </a:r>
            <a:r>
              <a:rPr lang="en-NZ" sz="2400" dirty="0" smtClean="0">
                <a:solidFill>
                  <a:srgbClr val="000000"/>
                </a:solidFill>
              </a:rPr>
              <a:t> and </a:t>
            </a:r>
            <a:r>
              <a:rPr lang="en-NZ" sz="2400" b="1" u="sng" dirty="0" smtClean="0">
                <a:solidFill>
                  <a:srgbClr val="7030A0"/>
                </a:solidFill>
              </a:rPr>
              <a:t>count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20147" y="2962247"/>
            <a:ext cx="7997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Robot cannot </a:t>
            </a:r>
            <a:r>
              <a:rPr lang="en-NZ" sz="2400" dirty="0" smtClean="0">
                <a:solidFill>
                  <a:srgbClr val="FF0000"/>
                </a:solidFill>
              </a:rPr>
              <a:t>multitask; </a:t>
            </a:r>
            <a:r>
              <a:rPr lang="en-NZ" sz="2400" b="1" u="sng" dirty="0" smtClean="0">
                <a:solidFill>
                  <a:srgbClr val="7030A0"/>
                </a:solidFill>
              </a:rPr>
              <a:t>only performs one task at a time!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269361" y="2517220"/>
            <a:ext cx="81214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repeat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0163063" y="2515363"/>
            <a:ext cx="73129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o</a:t>
            </a:r>
            <a:r>
              <a:rPr lang="en-NZ" sz="1600" b="1" dirty="0" smtClean="0"/>
              <a:t>n/off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37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3" grpId="0"/>
      <p:bldP spid="15" grpId="0"/>
      <p:bldP spid="17" grpId="0"/>
      <p:bldP spid="18" grpId="0"/>
      <p:bldP spid="6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your robot to make you coffee every morning!!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3" y="1952906"/>
            <a:ext cx="3384457" cy="25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7232" y="1672040"/>
            <a:ext cx="2917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485" y="2377433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01. Switch on the electric jug.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18" y="2078511"/>
            <a:ext cx="2412737" cy="24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0833170" y="3487782"/>
            <a:ext cx="296384" cy="3135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53836" y="267225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02. If the red light is off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01637" y="3284879"/>
                <a:ext cx="55944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637" y="3284879"/>
                <a:ext cx="55944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053836" y="296221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03. Pick 5 grams of coffee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3836" y="323984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04. Pour coffee in the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9485" y="352213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05. Pick up 1 sugar cube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12" y="376597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06. Drop sugar cube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9485" y="403626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07. Repeat step 05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485" y="427761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Repeat step 06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6412" y="450870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Pick up teaspoon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6412" y="475285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Pick 1 teaspoon of milk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6411" y="501008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Pour milk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2066" y="523991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 Repeat step 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7710" y="548375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 Repeat step 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7710" y="573195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 Repeat step 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3354" y="597579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 Repeat step 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18993" y="6202527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 Pick up electric jug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81249" y="519232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 Pour 200ml of water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76893" y="54622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 Repeat step 09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72537" y="569306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19. Stir in mug for 10 secs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81244" y="59630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 END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21" y="1830577"/>
            <a:ext cx="8358328" cy="47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>
            <a:off x="2747542" y="792469"/>
            <a:ext cx="109318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switch on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66747" y="792469"/>
            <a:ext cx="8755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p</a:t>
            </a:r>
            <a:r>
              <a:rPr lang="en-NZ" sz="1600" b="1" dirty="0" smtClean="0"/>
              <a:t>ick up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93747" y="805983"/>
            <a:ext cx="63318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drop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60615" y="809227"/>
            <a:ext cx="63831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pour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17689" y="805983"/>
            <a:ext cx="50366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stir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0111" y="805983"/>
            <a:ext cx="81214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repeat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033813" y="804126"/>
            <a:ext cx="73129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o</a:t>
            </a:r>
            <a:r>
              <a:rPr lang="en-NZ" sz="1600" b="1" dirty="0" smtClean="0"/>
              <a:t>n/off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5531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2" grpId="0"/>
      <p:bldP spid="24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Program your robot to make you coffee every morning!!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23" y="1952906"/>
            <a:ext cx="3384457" cy="253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97232" y="1672040"/>
            <a:ext cx="29170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rgbClr val="00B0F0"/>
                </a:solidFill>
              </a:rPr>
              <a:t>Algorithm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9485" y="2377433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01. Switch on the electric jug.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718" y="2078511"/>
            <a:ext cx="2412737" cy="241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10833170" y="3487782"/>
            <a:ext cx="296384" cy="31350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053836" y="267225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02. If the red light is off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701637" y="3284879"/>
                <a:ext cx="55944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400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637" y="3284879"/>
                <a:ext cx="559449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4053836" y="2962212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03. Pick 5 grams of coffee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53836" y="3239847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04. Pour coffee in the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9485" y="352213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05. Pick up 1 sugar cube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036412" y="3765973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06. Drop sugar cube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49485" y="4036263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07. Repeat step 05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9485" y="427761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08. Repeat step 06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036412" y="450870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09. Pick up teaspoon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6412" y="4752859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10. Pick 1 teaspoon of milk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6411" y="501008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11. Pour milk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32066" y="5239916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 Repeat step 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27710" y="548375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13. Repeat step 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7710" y="573195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14. Repeat step 10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23354" y="597579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15. Repeat step 11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18993" y="6202527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 Pick up electric jug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81249" y="5192320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17. Pour 200ml of water in mug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76893" y="54622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18. Repeat step 09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872537" y="569306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19. Stir in mug for 10 secs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881244" y="596303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20. END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47542" y="792469"/>
            <a:ext cx="109318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switch on</a:t>
            </a:r>
            <a:endParaRPr 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966747" y="792469"/>
            <a:ext cx="875561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p</a:t>
            </a:r>
            <a:r>
              <a:rPr lang="en-NZ" sz="1600" b="1" dirty="0" smtClean="0"/>
              <a:t>ick up</a:t>
            </a:r>
            <a:endParaRPr lang="en-US" sz="16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4993747" y="805983"/>
            <a:ext cx="633187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drop</a:t>
            </a:r>
            <a:endParaRPr lang="en-US" sz="16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760615" y="809227"/>
            <a:ext cx="63831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pour</a:t>
            </a:r>
            <a:endParaRPr lang="en-US" sz="1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517689" y="805983"/>
            <a:ext cx="503664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stir</a:t>
            </a:r>
            <a:endParaRPr lang="en-US" sz="1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140111" y="805983"/>
            <a:ext cx="812145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 smtClean="0"/>
              <a:t>repeat</a:t>
            </a:r>
            <a:endParaRPr lang="en-US" sz="16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033813" y="804126"/>
            <a:ext cx="731290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1600" b="1" dirty="0"/>
              <a:t>o</a:t>
            </a:r>
            <a:r>
              <a:rPr lang="en-NZ" sz="1600" b="1" dirty="0" smtClean="0"/>
              <a:t>n/off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621607" y="1676115"/>
            <a:ext cx="701942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dirty="0" smtClean="0"/>
              <a:t>Would you go through </a:t>
            </a:r>
          </a:p>
          <a:p>
            <a:r>
              <a:rPr lang="en-NZ" sz="3600" dirty="0" smtClean="0"/>
              <a:t>the same amount of detail </a:t>
            </a:r>
          </a:p>
          <a:p>
            <a:r>
              <a:rPr lang="en-NZ" sz="3600" dirty="0" smtClean="0"/>
              <a:t>if you were giving these instructions </a:t>
            </a:r>
          </a:p>
          <a:p>
            <a:r>
              <a:rPr lang="en-NZ" sz="3600" dirty="0" smtClean="0"/>
              <a:t>to a human??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2774007" y="3996956"/>
            <a:ext cx="627646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7030A0"/>
                </a:solidFill>
              </a:rPr>
              <a:t>We humans have </a:t>
            </a:r>
            <a:r>
              <a:rPr lang="en-NZ" sz="3600" i="1" dirty="0" smtClean="0">
                <a:solidFill>
                  <a:srgbClr val="7030A0"/>
                </a:solidFill>
              </a:rPr>
              <a:t>common sense!!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583549" y="4666831"/>
            <a:ext cx="5024902" cy="193899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C00000"/>
                </a:solidFill>
              </a:rPr>
              <a:t>A robot/computer/machine</a:t>
            </a:r>
          </a:p>
          <a:p>
            <a:r>
              <a:rPr lang="en-NZ" sz="2400" dirty="0">
                <a:solidFill>
                  <a:srgbClr val="C00000"/>
                </a:solidFill>
              </a:rPr>
              <a:t>d</a:t>
            </a:r>
            <a:r>
              <a:rPr lang="en-NZ" sz="2400" dirty="0" smtClean="0">
                <a:solidFill>
                  <a:srgbClr val="C00000"/>
                </a:solidFill>
              </a:rPr>
              <a:t>oes not possess common sense. </a:t>
            </a:r>
          </a:p>
          <a:p>
            <a:r>
              <a:rPr lang="en-NZ" sz="2400" dirty="0" smtClean="0">
                <a:solidFill>
                  <a:srgbClr val="C00000"/>
                </a:solidFill>
              </a:rPr>
              <a:t>Every action needs to be broken down</a:t>
            </a:r>
          </a:p>
          <a:p>
            <a:r>
              <a:rPr lang="en-NZ" sz="2400" dirty="0" smtClean="0">
                <a:solidFill>
                  <a:srgbClr val="C00000"/>
                </a:solidFill>
              </a:rPr>
              <a:t>into smaller (elementary) actions; </a:t>
            </a:r>
          </a:p>
          <a:p>
            <a:r>
              <a:rPr lang="en-NZ" sz="2400" dirty="0" smtClean="0">
                <a:solidFill>
                  <a:srgbClr val="C00000"/>
                </a:solidFill>
              </a:rPr>
              <a:t>hence lots of steps/detail. </a:t>
            </a:r>
          </a:p>
        </p:txBody>
      </p:sp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5" y="1298389"/>
            <a:ext cx="33623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Coins and balance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3" y="1922932"/>
            <a:ext cx="953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this kind of problems; is binary division always the quickest??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75414" y="24742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12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6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22065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6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43674" y="3106726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74" y="3106726"/>
                <a:ext cx="1271181" cy="1538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014855" y="464560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3</a:t>
            </a:r>
            <a:endParaRPr lang="en-US" sz="4800" b="1" dirty="0"/>
          </a:p>
        </p:txBody>
      </p:sp>
      <p:sp>
        <p:nvSpPr>
          <p:cNvPr id="10" name="Rectangle 9"/>
          <p:cNvSpPr/>
          <p:nvPr/>
        </p:nvSpPr>
        <p:spPr>
          <a:xfrm>
            <a:off x="7196852" y="464560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3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15792" y="4240757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792" y="4240757"/>
                <a:ext cx="1271181" cy="1538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824361" y="5709818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1</a:t>
            </a:r>
            <a:endParaRPr lang="en-US" sz="4800" b="1" dirty="0"/>
          </a:p>
        </p:txBody>
      </p:sp>
      <p:sp>
        <p:nvSpPr>
          <p:cNvPr id="13" name="Rectangle 12"/>
          <p:cNvSpPr/>
          <p:nvPr/>
        </p:nvSpPr>
        <p:spPr>
          <a:xfrm>
            <a:off x="5014855" y="572470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1</a:t>
            </a:r>
            <a:endParaRPr lang="en-US" sz="4800" b="1" dirty="0"/>
          </a:p>
        </p:txBody>
      </p:sp>
      <p:sp>
        <p:nvSpPr>
          <p:cNvPr id="14" name="Rectangle 13"/>
          <p:cNvSpPr/>
          <p:nvPr/>
        </p:nvSpPr>
        <p:spPr>
          <a:xfrm>
            <a:off x="6205349" y="572470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1</a:t>
            </a:r>
            <a:endParaRPr lang="en-US" sz="4800" b="1" dirty="0"/>
          </a:p>
        </p:txBody>
      </p:sp>
      <p:sp>
        <p:nvSpPr>
          <p:cNvPr id="15" name="Oval 14"/>
          <p:cNvSpPr/>
          <p:nvPr/>
        </p:nvSpPr>
        <p:spPr>
          <a:xfrm>
            <a:off x="8767482" y="350968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1</a:t>
            </a:r>
            <a:endParaRPr lang="en-US" sz="4000" dirty="0"/>
          </a:p>
        </p:txBody>
      </p:sp>
      <p:sp>
        <p:nvSpPr>
          <p:cNvPr id="16" name="Oval 15"/>
          <p:cNvSpPr/>
          <p:nvPr/>
        </p:nvSpPr>
        <p:spPr>
          <a:xfrm>
            <a:off x="8767482" y="4719569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/>
              <a:t>2</a:t>
            </a:r>
            <a:endParaRPr lang="en-US" sz="4000" dirty="0"/>
          </a:p>
        </p:txBody>
      </p:sp>
      <p:sp>
        <p:nvSpPr>
          <p:cNvPr id="17" name="Oval 16"/>
          <p:cNvSpPr/>
          <p:nvPr/>
        </p:nvSpPr>
        <p:spPr>
          <a:xfrm>
            <a:off x="8780929" y="5768091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9148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Coins and balance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3" y="1922932"/>
            <a:ext cx="953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this kind of problems; is binary division always the quickest??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75414" y="24742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24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12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22065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12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8177" y="3106726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177" y="3106726"/>
                <a:ext cx="1271181" cy="1538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767482" y="350968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1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335486" y="4140935"/>
            <a:ext cx="32412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 smtClean="0"/>
              <a:t>.</a:t>
            </a:r>
          </a:p>
          <a:p>
            <a:r>
              <a:rPr lang="en-NZ" sz="4000" b="1" dirty="0" smtClean="0"/>
              <a:t>.</a:t>
            </a:r>
          </a:p>
          <a:p>
            <a:r>
              <a:rPr lang="en-NZ" sz="4000" b="1" dirty="0" smtClean="0"/>
              <a:t>.</a:t>
            </a:r>
          </a:p>
          <a:p>
            <a:r>
              <a:rPr lang="en-NZ" sz="4000" b="1" dirty="0" smtClean="0"/>
              <a:t>.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7595156" y="4455461"/>
            <a:ext cx="631372" cy="2240019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764502" y="4238770"/>
                <a:ext cx="78867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60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502" y="4238770"/>
                <a:ext cx="78867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8748567" y="5192230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353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5" grpId="0" animBg="1"/>
      <p:bldP spid="3" grpId="0"/>
      <p:bldP spid="18" grpId="0" animBg="1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Coins and balance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3" y="1922932"/>
            <a:ext cx="953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this kind of problems; is binary division always the quickest??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75414" y="24742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24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8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22065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8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56739" y="3145915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39" y="3145915"/>
                <a:ext cx="1271181" cy="1538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767482" y="350968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1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975414" y="3811157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8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07762" y="3154622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62" y="3154622"/>
                <a:ext cx="1271181" cy="1538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975414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3</a:t>
            </a:r>
            <a:endParaRPr lang="en-US" sz="4800" b="1" dirty="0"/>
          </a:p>
        </p:txBody>
      </p:sp>
      <p:sp>
        <p:nvSpPr>
          <p:cNvPr id="17" name="Rectangle 16"/>
          <p:cNvSpPr/>
          <p:nvPr/>
        </p:nvSpPr>
        <p:spPr>
          <a:xfrm>
            <a:off x="3922065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3</a:t>
            </a:r>
            <a:endParaRPr lang="en-US" sz="4800" b="1" dirty="0"/>
          </a:p>
        </p:txBody>
      </p:sp>
      <p:sp>
        <p:nvSpPr>
          <p:cNvPr id="21" name="Rectangle 20"/>
          <p:cNvSpPr/>
          <p:nvPr/>
        </p:nvSpPr>
        <p:spPr>
          <a:xfrm>
            <a:off x="6028763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2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52387" y="4487036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87" y="4487036"/>
                <a:ext cx="1271181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806126" y="4482681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126" y="4482681"/>
                <a:ext cx="1271181" cy="1538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767482" y="497321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/>
              <a:t>2</a:t>
            </a:r>
            <a:endParaRPr lang="en-US" sz="4000" dirty="0"/>
          </a:p>
        </p:txBody>
      </p:sp>
      <p:sp>
        <p:nvSpPr>
          <p:cNvPr id="25" name="Rectangle 24"/>
          <p:cNvSpPr/>
          <p:nvPr/>
        </p:nvSpPr>
        <p:spPr>
          <a:xfrm>
            <a:off x="5334545" y="5943600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</a:t>
            </a:r>
            <a:endParaRPr lang="en-US" sz="4800" b="1" dirty="0"/>
          </a:p>
        </p:txBody>
      </p:sp>
      <p:sp>
        <p:nvSpPr>
          <p:cNvPr id="26" name="Rectangle 25"/>
          <p:cNvSpPr/>
          <p:nvPr/>
        </p:nvSpPr>
        <p:spPr>
          <a:xfrm>
            <a:off x="6605726" y="5943600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58816" y="5527711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816" y="5527711"/>
                <a:ext cx="1271181" cy="1538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/>
          <p:cNvSpPr/>
          <p:nvPr/>
        </p:nvSpPr>
        <p:spPr>
          <a:xfrm>
            <a:off x="8767482" y="605350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6984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5" grpId="0" animBg="1"/>
      <p:bldP spid="13" grpId="0" animBg="1"/>
      <p:bldP spid="14" grpId="0"/>
      <p:bldP spid="16" grpId="0" animBg="1"/>
      <p:bldP spid="17" grpId="0" animBg="1"/>
      <p:bldP spid="21" grpId="0" animBg="1"/>
      <p:bldP spid="23" grpId="0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Coins and balance problems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3" y="1922932"/>
            <a:ext cx="9530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this kind of problems; is binary division always the quickest??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975414" y="24742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24</a:t>
            </a:r>
            <a:endParaRPr lang="en-US" sz="4800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8</a:t>
            </a:r>
            <a:endParaRPr lang="en-US" sz="4800" b="1" dirty="0"/>
          </a:p>
        </p:txBody>
      </p:sp>
      <p:sp>
        <p:nvSpPr>
          <p:cNvPr id="7" name="Rectangle 6"/>
          <p:cNvSpPr/>
          <p:nvPr/>
        </p:nvSpPr>
        <p:spPr>
          <a:xfrm>
            <a:off x="3922065" y="3541061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8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756739" y="3145915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739" y="3145915"/>
                <a:ext cx="1271181" cy="1538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767482" y="350968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1</a:t>
            </a:r>
            <a:endParaRPr lang="en-US" sz="4000" dirty="0"/>
          </a:p>
        </p:txBody>
      </p:sp>
      <p:sp>
        <p:nvSpPr>
          <p:cNvPr id="13" name="Rectangle 12"/>
          <p:cNvSpPr/>
          <p:nvPr/>
        </p:nvSpPr>
        <p:spPr>
          <a:xfrm>
            <a:off x="4975414" y="3811157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8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907762" y="3154622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62" y="3154622"/>
                <a:ext cx="1271181" cy="1538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4975414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3</a:t>
            </a:r>
            <a:endParaRPr lang="en-US" sz="4800" b="1" dirty="0"/>
          </a:p>
        </p:txBody>
      </p:sp>
      <p:sp>
        <p:nvSpPr>
          <p:cNvPr id="17" name="Rectangle 16"/>
          <p:cNvSpPr/>
          <p:nvPr/>
        </p:nvSpPr>
        <p:spPr>
          <a:xfrm>
            <a:off x="3922065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3</a:t>
            </a:r>
            <a:endParaRPr lang="en-US" sz="4800" b="1" dirty="0"/>
          </a:p>
        </p:txBody>
      </p:sp>
      <p:sp>
        <p:nvSpPr>
          <p:cNvPr id="21" name="Rectangle 20"/>
          <p:cNvSpPr/>
          <p:nvPr/>
        </p:nvSpPr>
        <p:spPr>
          <a:xfrm>
            <a:off x="6028763" y="4899252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/>
              <a:t>2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64218" y="4495744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18" y="4495744"/>
                <a:ext cx="1271181" cy="1538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8767482" y="497321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/>
              <a:t>2</a:t>
            </a:r>
            <a:endParaRPr lang="en-US" sz="4000" dirty="0"/>
          </a:p>
        </p:txBody>
      </p:sp>
      <p:sp>
        <p:nvSpPr>
          <p:cNvPr id="25" name="Rectangle 24"/>
          <p:cNvSpPr/>
          <p:nvPr/>
        </p:nvSpPr>
        <p:spPr>
          <a:xfrm>
            <a:off x="5334545" y="5943600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</a:t>
            </a:r>
            <a:endParaRPr lang="en-US" sz="4800" b="1" dirty="0"/>
          </a:p>
        </p:txBody>
      </p:sp>
      <p:sp>
        <p:nvSpPr>
          <p:cNvPr id="26" name="Rectangle 25"/>
          <p:cNvSpPr/>
          <p:nvPr/>
        </p:nvSpPr>
        <p:spPr>
          <a:xfrm>
            <a:off x="6539272" y="5943600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</a:t>
            </a:r>
            <a:endParaRPr lang="en-US" sz="4800" b="1" dirty="0"/>
          </a:p>
        </p:txBody>
      </p:sp>
      <p:sp>
        <p:nvSpPr>
          <p:cNvPr id="28" name="Oval 27"/>
          <p:cNvSpPr/>
          <p:nvPr/>
        </p:nvSpPr>
        <p:spPr>
          <a:xfrm>
            <a:off x="8767482" y="6053502"/>
            <a:ext cx="779930" cy="766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000" dirty="0" smtClean="0"/>
              <a:t>3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743675" y="4504451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75" y="4504451"/>
                <a:ext cx="1271181" cy="1538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172436" y="5943600"/>
            <a:ext cx="914400" cy="91440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4800" b="1" dirty="0" smtClean="0"/>
              <a:t>1</a:t>
            </a:r>
            <a:endParaRPr 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356242" y="5536418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42" y="5536418"/>
                <a:ext cx="1271181" cy="1538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000570" y="5532062"/>
                <a:ext cx="1271181" cy="15388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10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70" y="5532062"/>
                <a:ext cx="1271181" cy="1538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1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8" grpId="0" animBg="1"/>
      <p:bldP spid="29" grpId="0"/>
      <p:bldP spid="30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Coins and balance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3" y="1922932"/>
                <a:ext cx="5750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sz="2800" dirty="0" smtClean="0"/>
                  <a:t>How many steps required for </a:t>
                </a:r>
                <a14:m>
                  <m:oMath xmlns:m="http://schemas.openxmlformats.org/officeDocument/2006/math">
                    <m:r>
                      <a:rPr lang="en-NZ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coins?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3" y="1922932"/>
                <a:ext cx="5750292" cy="523220"/>
              </a:xfrm>
              <a:prstGeom prst="rect">
                <a:avLst/>
              </a:prstGeom>
              <a:blipFill>
                <a:blip r:embed="rId2"/>
                <a:stretch>
                  <a:fillRect l="-2121" t="-11628" r="-106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4765" y="2717076"/>
            <a:ext cx="49011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Binary Division</a:t>
            </a:r>
            <a:endParaRPr lang="en-US" sz="6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14469" y="2725783"/>
            <a:ext cx="4743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 smtClean="0"/>
              <a:t>3-way Division</a:t>
            </a:r>
            <a:endParaRPr lang="en-US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1049" y="3912322"/>
                <a:ext cx="4308872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9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960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NZ" sz="9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49" y="3912322"/>
                <a:ext cx="4308872" cy="1477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924629" y="3912322"/>
                <a:ext cx="4308872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9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9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9600" i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NZ" sz="9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29" y="3912322"/>
                <a:ext cx="4308872" cy="14773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5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9" grpId="0"/>
      <p:bldP spid="33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6875</TotalTime>
  <Words>855</Words>
  <Application>Microsoft Office PowerPoint</Application>
  <PresentationFormat>Widescreen</PresentationFormat>
  <Paragraphs>275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Courier New</vt:lpstr>
      <vt:lpstr>Gill Sans MT</vt:lpstr>
      <vt:lpstr>Wingdings 2</vt:lpstr>
      <vt:lpstr>Dividend</vt:lpstr>
      <vt:lpstr>Introduction to algorithms </vt:lpstr>
      <vt:lpstr>Program your robot to make you coffee every morning!!</vt:lpstr>
      <vt:lpstr>Program your robot to make you coffee every morning!!</vt:lpstr>
      <vt:lpstr>Program your robot to make you coffee every morning!!</vt:lpstr>
      <vt:lpstr>Coins and balance problems</vt:lpstr>
      <vt:lpstr>Coins and balance problems</vt:lpstr>
      <vt:lpstr>Coins and balance problems</vt:lpstr>
      <vt:lpstr>Coins and balance problems</vt:lpstr>
      <vt:lpstr>Coins and balance problems</vt:lpstr>
      <vt:lpstr>Linear search – binary search</vt:lpstr>
      <vt:lpstr>Linear search</vt:lpstr>
      <vt:lpstr>Binary search (sorted list)</vt:lpstr>
      <vt:lpstr>Binary search performance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138</cp:revision>
  <cp:lastPrinted>2020-03-13T05:36:27Z</cp:lastPrinted>
  <dcterms:created xsi:type="dcterms:W3CDTF">2020-03-10T06:29:02Z</dcterms:created>
  <dcterms:modified xsi:type="dcterms:W3CDTF">2021-09-27T05:26:29Z</dcterms:modified>
</cp:coreProperties>
</file>