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7"/>
  </p:handoutMasterIdLst>
  <p:sldIdLst>
    <p:sldId id="256" r:id="rId2"/>
    <p:sldId id="258" r:id="rId3"/>
    <p:sldId id="268" r:id="rId4"/>
    <p:sldId id="269" r:id="rId5"/>
    <p:sldId id="270" r:id="rId6"/>
    <p:sldId id="257" r:id="rId7"/>
    <p:sldId id="271" r:id="rId8"/>
    <p:sldId id="272" r:id="rId9"/>
    <p:sldId id="283" r:id="rId10"/>
    <p:sldId id="273" r:id="rId11"/>
    <p:sldId id="274" r:id="rId12"/>
    <p:sldId id="275" r:id="rId13"/>
    <p:sldId id="276" r:id="rId14"/>
    <p:sldId id="284" r:id="rId15"/>
    <p:sldId id="278" r:id="rId16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D292-7978-4EDE-A372-A6ACDFED984F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3C959-8373-4828-90E6-69ECDFC4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567548"/>
            <a:ext cx="10993549" cy="1476102"/>
          </a:xfrm>
        </p:spPr>
        <p:txBody>
          <a:bodyPr>
            <a:normAutofit/>
          </a:bodyPr>
          <a:lstStyle/>
          <a:p>
            <a:r>
              <a:rPr lang="en-NZ" dirty="0"/>
              <a:t>Introduction to algorithms</a:t>
            </a:r>
            <a:br>
              <a:rPr lang="en-NZ" dirty="0"/>
            </a:b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1867988"/>
            <a:ext cx="10993546" cy="120471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06" y="743433"/>
            <a:ext cx="2342334" cy="234233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3591" y="3605341"/>
            <a:ext cx="10578843" cy="19724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NZ" sz="9600" dirty="0">
                <a:solidFill>
                  <a:srgbClr val="FF0000"/>
                </a:solidFill>
              </a:rPr>
              <a:t>Seminar 2 </a:t>
            </a:r>
          </a:p>
          <a:p>
            <a:pPr algn="ctr"/>
            <a:r>
              <a:rPr lang="en-NZ" sz="2400" dirty="0">
                <a:solidFill>
                  <a:srgbClr val="FF0000"/>
                </a:solidFill>
              </a:rPr>
              <a:t>w/c:11 October 2021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Converting </a:t>
            </a:r>
            <a:r>
              <a:rPr lang="en-NZ" b="1" dirty="0">
                <a:solidFill>
                  <a:srgbClr val="FFFF00"/>
                </a:solidFill>
              </a:rPr>
              <a:t>nested if </a:t>
            </a:r>
            <a:r>
              <a:rPr lang="en-NZ" dirty="0"/>
              <a:t>to compounded statement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5852159" y="3639228"/>
            <a:ext cx="796830" cy="384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96727" y="2842884"/>
            <a:ext cx="43396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let 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b=0</a:t>
            </a:r>
          </a:p>
          <a:p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if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(P&gt;=50)&amp;&amp;(Q!=100)</a:t>
            </a:r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 </a:t>
            </a:r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b=1		</a:t>
            </a:r>
          </a:p>
          <a:p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if </a:t>
            </a:r>
            <a:r>
              <a:rPr lang="en-NZ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R&lt;100</a:t>
            </a:r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	 let </a:t>
            </a:r>
            <a:r>
              <a:rPr lang="en-NZ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</a:t>
            </a:r>
          </a:p>
          <a:p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</a:t>
            </a:r>
            <a:r>
              <a:rPr lang="en-NZ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9123309" y="3639228"/>
            <a:ext cx="9927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123309" y="4569685"/>
            <a:ext cx="9927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116086" y="3639228"/>
            <a:ext cx="0" cy="911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129150" y="3496867"/>
            <a:ext cx="677108" cy="115993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NZ" sz="3200" dirty="0"/>
              <a:t>same!!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17567" y="2842884"/>
            <a:ext cx="57246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let 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b=0</a:t>
            </a:r>
          </a:p>
          <a:p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if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(P&gt;=50)&amp;&amp;(Q!=100)||(R&lt;100)</a:t>
            </a:r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b=1		</a:t>
            </a:r>
            <a:endParaRPr lang="en-NZ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1424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Trace!!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7567" y="2842884"/>
            <a:ext cx="57246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let 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b=0</a:t>
            </a:r>
          </a:p>
          <a:p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if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(P&gt;=50)&amp;&amp;(Q!=100)||(R&lt;100)</a:t>
            </a:r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b=1		</a:t>
            </a:r>
            <a:endParaRPr lang="en-NZ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71508" y="1920240"/>
            <a:ext cx="264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C00000"/>
                </a:solidFill>
              </a:rPr>
              <a:t>P=55; Q=100; R=99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492950">
            <a:off x="1240971" y="3124725"/>
            <a:ext cx="90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>
                <a:solidFill>
                  <a:schemeClr val="bg1">
                    <a:lumMod val="50000"/>
                  </a:schemeClr>
                </a:solidFill>
              </a:rPr>
              <a:t>TRUE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0492950">
            <a:off x="4019005" y="3124724"/>
            <a:ext cx="90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>
                <a:solidFill>
                  <a:schemeClr val="bg1">
                    <a:lumMod val="50000"/>
                  </a:schemeClr>
                </a:solidFill>
              </a:rPr>
              <a:t>TRUE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20492950">
            <a:off x="2604789" y="3124725"/>
            <a:ext cx="1001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>
                <a:solidFill>
                  <a:schemeClr val="bg1">
                    <a:lumMod val="50000"/>
                  </a:schemeClr>
                </a:solidFill>
              </a:rPr>
              <a:t>FALSE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71507" y="2791011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1. b=0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171507" y="3124724"/>
            <a:ext cx="2949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2. TRUE &amp;&amp; FALSE || TRUE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016080" y="3124724"/>
            <a:ext cx="1058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>
                <a:solidFill>
                  <a:schemeClr val="bg1">
                    <a:lumMod val="50000"/>
                  </a:schemeClr>
                </a:solidFill>
              </a:rPr>
              <a:t>=TRUE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68444" y="3458437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3. b=1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168444" y="4074155"/>
            <a:ext cx="1274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5. return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746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/>
      <p:bldP spid="14" grpId="0"/>
      <p:bldP spid="16" grpId="0"/>
      <p:bldP spid="18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Trace!!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7567" y="2842884"/>
            <a:ext cx="57246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let 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b=0</a:t>
            </a:r>
          </a:p>
          <a:p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if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(P&gt;=50)&amp;&amp;(Q!=100)||(R&lt;100)</a:t>
            </a:r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b=1		</a:t>
            </a:r>
            <a:endParaRPr lang="en-NZ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71508" y="1920240"/>
            <a:ext cx="280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C00000"/>
                </a:solidFill>
              </a:rPr>
              <a:t>P=45; Q=100; R=100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492950">
            <a:off x="1195157" y="3124725"/>
            <a:ext cx="1001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>
                <a:solidFill>
                  <a:schemeClr val="bg1">
                    <a:lumMod val="50000"/>
                  </a:schemeClr>
                </a:solidFill>
              </a:rPr>
              <a:t>FALSE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0492950">
            <a:off x="3973191" y="3124724"/>
            <a:ext cx="1001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>
                <a:solidFill>
                  <a:schemeClr val="bg1">
                    <a:lumMod val="50000"/>
                  </a:schemeClr>
                </a:solidFill>
              </a:rPr>
              <a:t>FALSE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20492950">
            <a:off x="2604789" y="3124725"/>
            <a:ext cx="1001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>
                <a:solidFill>
                  <a:schemeClr val="bg1">
                    <a:lumMod val="50000"/>
                  </a:schemeClr>
                </a:solidFill>
              </a:rPr>
              <a:t>FALSE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71507" y="2791011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1. b=0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171507" y="3124724"/>
            <a:ext cx="3099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2. FALSE &amp;&amp; FALSE || FALSE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0094458" y="3124724"/>
            <a:ext cx="1150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>
                <a:solidFill>
                  <a:schemeClr val="bg1">
                    <a:lumMod val="50000"/>
                  </a:schemeClr>
                </a:solidFill>
              </a:rPr>
              <a:t>=FALSE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68444" y="4074155"/>
            <a:ext cx="1274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5. return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804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/>
      <p:bldP spid="14" grpId="0"/>
      <p:bldP spid="16" grpId="0"/>
      <p:bldP spid="18" grpId="0"/>
      <p:bldP spid="21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Sum of the two largest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1877" y="1972492"/>
            <a:ext cx="11388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Write an algorithm that takes three numbers and returns the sum of two largest numbers.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81192" y="2534192"/>
            <a:ext cx="43188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Algorithm: </a:t>
            </a:r>
            <a:r>
              <a:rPr lang="en-NZ" sz="2000" dirty="0">
                <a:solidFill>
                  <a:srgbClr val="00B0F0"/>
                </a:solidFill>
              </a:rPr>
              <a:t>sum2largest(</a:t>
            </a:r>
            <a:r>
              <a:rPr lang="en-NZ" sz="2000" dirty="0" err="1">
                <a:solidFill>
                  <a:srgbClr val="00B0F0"/>
                </a:solidFill>
              </a:rPr>
              <a:t>x,y,z</a:t>
            </a:r>
            <a:r>
              <a:rPr lang="en-NZ" sz="2000" dirty="0">
                <a:solidFill>
                  <a:srgbClr val="00B0F0"/>
                </a:solidFill>
              </a:rPr>
              <a:t>)</a:t>
            </a:r>
          </a:p>
          <a:p>
            <a:r>
              <a:rPr lang="en-NZ" sz="2000" dirty="0"/>
              <a:t>Requires: </a:t>
            </a:r>
            <a:r>
              <a:rPr lang="en-NZ" sz="2000" dirty="0">
                <a:solidFill>
                  <a:srgbClr val="00B0F0"/>
                </a:solidFill>
              </a:rPr>
              <a:t>three numbers x, y, z</a:t>
            </a:r>
          </a:p>
          <a:p>
            <a:r>
              <a:rPr lang="en-NZ" sz="2000" dirty="0"/>
              <a:t>Returns: </a:t>
            </a:r>
            <a:r>
              <a:rPr lang="en-NZ" sz="2000" dirty="0">
                <a:solidFill>
                  <a:srgbClr val="00B0F0"/>
                </a:solidFill>
              </a:rPr>
              <a:t>sum of the two largest of x, y, z</a:t>
            </a:r>
            <a:endParaRPr lang="en-US" sz="2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81192" y="3549855"/>
            <a:ext cx="431881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1192" y="3649890"/>
            <a:ext cx="464742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(x&gt;y) &amp;&amp; (y&gt;z)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endParaRPr lang="en-N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en-NZ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NZ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(x&gt;z) &amp;&amp; (z&gt;y)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x+z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else</a:t>
            </a:r>
          </a:p>
          <a:p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y+z</a:t>
            </a:r>
            <a:endParaRPr lang="en-NZ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</a:t>
            </a:r>
            <a:r>
              <a:rPr lang="en-NZ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9360" y="2573380"/>
            <a:ext cx="1457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u="sng" dirty="0">
                <a:solidFill>
                  <a:srgbClr val="C00000"/>
                </a:solidFill>
              </a:rPr>
              <a:t>TRACE</a:t>
            </a:r>
            <a:endParaRPr lang="en-US" sz="2800" b="1" u="sng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9360" y="3096600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00B0F0"/>
                </a:solidFill>
              </a:rPr>
              <a:t>x=10, y=20, z=30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9360" y="3472017"/>
            <a:ext cx="25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1. (10&gt;20) &amp;&amp; (20&gt;30)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842426" y="3449835"/>
            <a:ext cx="971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00B0F0"/>
                </a:solidFill>
              </a:rPr>
              <a:t>FALSE!!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09360" y="4247544"/>
            <a:ext cx="25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3. (10&gt;30) &amp;&amp; (30&gt;20)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842426" y="4225362"/>
            <a:ext cx="971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00B0F0"/>
                </a:solidFill>
              </a:rPr>
              <a:t>FALSE!!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90124" y="4865623"/>
            <a:ext cx="257153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2000" dirty="0"/>
              <a:t>5. </a:t>
            </a:r>
            <a:r>
              <a:rPr lang="en-NZ" sz="2000" i="1" dirty="0">
                <a:solidFill>
                  <a:srgbClr val="7030A0"/>
                </a:solidFill>
              </a:rPr>
              <a:t>(30&gt;20) &amp;&amp; (20&gt;10)</a:t>
            </a:r>
            <a:endParaRPr lang="en-US" sz="2000" i="1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61662" y="4865623"/>
            <a:ext cx="1047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>
                <a:solidFill>
                  <a:srgbClr val="FF0000"/>
                </a:solidFill>
              </a:rPr>
              <a:t>TRUE!!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10898" y="486562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√√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90124" y="5305829"/>
            <a:ext cx="1808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6. </a:t>
            </a:r>
            <a:r>
              <a:rPr lang="en-NZ" sz="2000" dirty="0">
                <a:solidFill>
                  <a:srgbClr val="00B050"/>
                </a:solidFill>
              </a:rPr>
              <a:t>return</a:t>
            </a:r>
            <a:r>
              <a:rPr lang="en-NZ" sz="2000" dirty="0"/>
              <a:t> 20+30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309360" y="5616457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7. end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373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Sum of the two largest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1877" y="1972492"/>
            <a:ext cx="11388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Write an algorithm that takes three numbers and returns the sum of two largest numbers.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81192" y="2534192"/>
            <a:ext cx="43188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Algorithm: </a:t>
            </a:r>
            <a:r>
              <a:rPr lang="en-NZ" sz="2000" dirty="0">
                <a:solidFill>
                  <a:srgbClr val="00B0F0"/>
                </a:solidFill>
              </a:rPr>
              <a:t>sum2largest(</a:t>
            </a:r>
            <a:r>
              <a:rPr lang="en-NZ" sz="2000" dirty="0" err="1">
                <a:solidFill>
                  <a:srgbClr val="00B0F0"/>
                </a:solidFill>
              </a:rPr>
              <a:t>x,y,z</a:t>
            </a:r>
            <a:r>
              <a:rPr lang="en-NZ" sz="2000" dirty="0">
                <a:solidFill>
                  <a:srgbClr val="00B0F0"/>
                </a:solidFill>
              </a:rPr>
              <a:t>)</a:t>
            </a:r>
          </a:p>
          <a:p>
            <a:r>
              <a:rPr lang="en-NZ" sz="2000" dirty="0"/>
              <a:t>Requires: </a:t>
            </a:r>
            <a:r>
              <a:rPr lang="en-NZ" sz="2000" dirty="0">
                <a:solidFill>
                  <a:srgbClr val="00B0F0"/>
                </a:solidFill>
              </a:rPr>
              <a:t>three numbers x, y, z</a:t>
            </a:r>
          </a:p>
          <a:p>
            <a:r>
              <a:rPr lang="en-NZ" sz="2000" dirty="0"/>
              <a:t>Returns: </a:t>
            </a:r>
            <a:r>
              <a:rPr lang="en-NZ" sz="2000" dirty="0">
                <a:solidFill>
                  <a:srgbClr val="00B0F0"/>
                </a:solidFill>
              </a:rPr>
              <a:t>sum of the two largest of x, y, z</a:t>
            </a:r>
            <a:endParaRPr lang="en-US" sz="2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81192" y="3549855"/>
            <a:ext cx="431881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1192" y="3649890"/>
            <a:ext cx="464742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(x&gt;y) &amp;&amp; (y&gt;z)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endParaRPr lang="en-N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en-NZ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NZ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(x&gt;z) &amp;&amp; (z&gt;y)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x+z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else</a:t>
            </a:r>
          </a:p>
          <a:p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y+z</a:t>
            </a:r>
            <a:endParaRPr lang="en-NZ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</a:t>
            </a:r>
            <a:r>
              <a:rPr lang="en-NZ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9360" y="2573380"/>
            <a:ext cx="1457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u="sng" dirty="0">
                <a:solidFill>
                  <a:srgbClr val="C00000"/>
                </a:solidFill>
              </a:rPr>
              <a:t>TRACE</a:t>
            </a:r>
            <a:endParaRPr lang="en-US" sz="2800" b="1" u="sng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9360" y="3096600"/>
            <a:ext cx="182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00B0F0"/>
                </a:solidFill>
              </a:rPr>
              <a:t>x=10, </a:t>
            </a:r>
            <a:r>
              <a:rPr lang="en-NZ" sz="2000" dirty="0" smtClean="0">
                <a:solidFill>
                  <a:srgbClr val="00B0F0"/>
                </a:solidFill>
              </a:rPr>
              <a:t>y=5, </a:t>
            </a:r>
            <a:r>
              <a:rPr lang="en-NZ" sz="2000" dirty="0">
                <a:solidFill>
                  <a:srgbClr val="00B0F0"/>
                </a:solidFill>
              </a:rPr>
              <a:t>z=30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9360" y="3472017"/>
            <a:ext cx="2276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1. (</a:t>
            </a:r>
            <a:r>
              <a:rPr lang="en-NZ" sz="2000" dirty="0" smtClean="0"/>
              <a:t>10&gt;5) </a:t>
            </a:r>
            <a:r>
              <a:rPr lang="en-NZ" sz="2000" dirty="0"/>
              <a:t>&amp;&amp; </a:t>
            </a:r>
            <a:r>
              <a:rPr lang="en-NZ" sz="2000" dirty="0" smtClean="0"/>
              <a:t>(</a:t>
            </a:r>
            <a:r>
              <a:rPr lang="en-NZ" sz="2000" dirty="0"/>
              <a:t>5</a:t>
            </a:r>
            <a:r>
              <a:rPr lang="en-NZ" sz="2000" dirty="0" smtClean="0"/>
              <a:t>&gt;30</a:t>
            </a:r>
            <a:r>
              <a:rPr lang="en-NZ" sz="2000" dirty="0"/>
              <a:t>)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842426" y="3449835"/>
            <a:ext cx="971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00B0F0"/>
                </a:solidFill>
              </a:rPr>
              <a:t>FALSE!!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09360" y="4247544"/>
            <a:ext cx="24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3. (10&gt;30) &amp;&amp; (</a:t>
            </a:r>
            <a:r>
              <a:rPr lang="en-NZ" sz="2000" dirty="0" smtClean="0"/>
              <a:t>30&gt;5)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842426" y="4225362"/>
            <a:ext cx="971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00B0F0"/>
                </a:solidFill>
              </a:rPr>
              <a:t>FALSE!!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90124" y="4865623"/>
            <a:ext cx="251543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2000" dirty="0"/>
              <a:t>5. </a:t>
            </a:r>
            <a:r>
              <a:rPr lang="en-NZ" sz="2000" i="1" dirty="0" smtClean="0">
                <a:solidFill>
                  <a:srgbClr val="7030A0"/>
                </a:solidFill>
              </a:rPr>
              <a:t>???????????????????????</a:t>
            </a:r>
            <a:endParaRPr lang="en-US" sz="2000" i="1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0124" y="5305829"/>
            <a:ext cx="1679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6. </a:t>
            </a:r>
            <a:r>
              <a:rPr lang="en-NZ" sz="2000" dirty="0">
                <a:solidFill>
                  <a:srgbClr val="00B050"/>
                </a:solidFill>
              </a:rPr>
              <a:t>return</a:t>
            </a:r>
            <a:r>
              <a:rPr lang="en-NZ" sz="2000" dirty="0"/>
              <a:t> </a:t>
            </a:r>
            <a:r>
              <a:rPr lang="en-NZ" sz="2000" dirty="0" smtClean="0"/>
              <a:t>30+5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8002452" y="5310232"/>
            <a:ext cx="1855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i="1" dirty="0" smtClean="0">
                <a:solidFill>
                  <a:srgbClr val="FF0000"/>
                </a:solidFill>
              </a:rPr>
              <a:t>Is this correct??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5218" y="6001430"/>
            <a:ext cx="946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i="1" dirty="0" smtClean="0">
                <a:solidFill>
                  <a:srgbClr val="0070C0"/>
                </a:solidFill>
              </a:rPr>
              <a:t>You need to include more conditions, i.e. longer, more complex code!!</a:t>
            </a:r>
            <a:endParaRPr lang="en-US" sz="24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10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 animBg="1"/>
      <p:bldP spid="18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Sum of the two largest – </a:t>
            </a:r>
            <a:r>
              <a:rPr lang="en-NZ" i="1" dirty="0"/>
              <a:t>simpler??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01877" y="1972492"/>
            <a:ext cx="11388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Write an algorithm that takes three numbers and returns the sum of two largest numbers.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81192" y="2534192"/>
            <a:ext cx="43188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Algorithm: </a:t>
            </a:r>
            <a:r>
              <a:rPr lang="en-NZ" sz="2000" dirty="0">
                <a:solidFill>
                  <a:srgbClr val="00B0F0"/>
                </a:solidFill>
              </a:rPr>
              <a:t>sum2largest(</a:t>
            </a:r>
            <a:r>
              <a:rPr lang="en-NZ" sz="2000" dirty="0" err="1">
                <a:solidFill>
                  <a:srgbClr val="00B0F0"/>
                </a:solidFill>
              </a:rPr>
              <a:t>x,y,z</a:t>
            </a:r>
            <a:r>
              <a:rPr lang="en-NZ" sz="2000" dirty="0">
                <a:solidFill>
                  <a:srgbClr val="00B0F0"/>
                </a:solidFill>
              </a:rPr>
              <a:t>)</a:t>
            </a:r>
          </a:p>
          <a:p>
            <a:r>
              <a:rPr lang="en-NZ" sz="2000" dirty="0"/>
              <a:t>Requires: </a:t>
            </a:r>
            <a:r>
              <a:rPr lang="en-NZ" sz="2000" dirty="0">
                <a:solidFill>
                  <a:srgbClr val="00B0F0"/>
                </a:solidFill>
              </a:rPr>
              <a:t>three numbers x, y, z</a:t>
            </a:r>
          </a:p>
          <a:p>
            <a:r>
              <a:rPr lang="en-NZ" sz="2000" dirty="0"/>
              <a:t>Returns: </a:t>
            </a:r>
            <a:r>
              <a:rPr lang="en-NZ" sz="2000" dirty="0">
                <a:solidFill>
                  <a:srgbClr val="00B0F0"/>
                </a:solidFill>
              </a:rPr>
              <a:t>sum of the two largest of x, y, z</a:t>
            </a:r>
            <a:endParaRPr lang="en-US" sz="2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81192" y="3549855"/>
            <a:ext cx="431881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91997" y="2534191"/>
            <a:ext cx="3023585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NZ" sz="2000" dirty="0"/>
              <a:t>Algorithm: </a:t>
            </a:r>
            <a:r>
              <a:rPr lang="en-NZ" sz="2000" dirty="0">
                <a:solidFill>
                  <a:srgbClr val="7030A0"/>
                </a:solidFill>
              </a:rPr>
              <a:t>min(</a:t>
            </a:r>
            <a:r>
              <a:rPr lang="en-NZ" sz="2000" dirty="0" err="1">
                <a:solidFill>
                  <a:srgbClr val="7030A0"/>
                </a:solidFill>
              </a:rPr>
              <a:t>a,b</a:t>
            </a:r>
            <a:r>
              <a:rPr lang="en-NZ" sz="2000" dirty="0">
                <a:solidFill>
                  <a:srgbClr val="7030A0"/>
                </a:solidFill>
              </a:rPr>
              <a:t>)</a:t>
            </a:r>
          </a:p>
          <a:p>
            <a:r>
              <a:rPr lang="en-NZ" sz="2000" dirty="0"/>
              <a:t>Requires: </a:t>
            </a:r>
            <a:r>
              <a:rPr lang="en-NZ" sz="2000" dirty="0">
                <a:solidFill>
                  <a:srgbClr val="7030A0"/>
                </a:solidFill>
              </a:rPr>
              <a:t>two numbers a, b</a:t>
            </a:r>
          </a:p>
          <a:p>
            <a:r>
              <a:rPr lang="en-NZ" sz="2000" dirty="0"/>
              <a:t>Returns: </a:t>
            </a:r>
            <a:r>
              <a:rPr lang="en-NZ" sz="2000" dirty="0">
                <a:solidFill>
                  <a:srgbClr val="7030A0"/>
                </a:solidFill>
              </a:rPr>
              <a:t>the smallest of a, b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91997" y="3549854"/>
            <a:ext cx="2646878" cy="1631216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if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(a&lt;b)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else</a:t>
            </a:r>
          </a:p>
          <a:p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</a:t>
            </a:r>
            <a:r>
              <a:rPr lang="en-NZ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0165" y="3858567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en-NZ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x+y+z</a:t>
            </a:r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</a:t>
            </a:r>
            <a:r>
              <a:rPr lang="en-NZ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NZ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z,y</a:t>
            </a:r>
            <a:r>
              <a:rPr lang="en-NZ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Left Brace 22"/>
          <p:cNvSpPr/>
          <p:nvPr/>
        </p:nvSpPr>
        <p:spPr>
          <a:xfrm rot="16200000">
            <a:off x="4121334" y="3239419"/>
            <a:ext cx="363528" cy="2183729"/>
          </a:xfrm>
          <a:prstGeom prst="lef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125371" y="4526112"/>
            <a:ext cx="235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Minimum of 3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0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Write algorithms for Implementing: </a:t>
            </a:r>
            <a:r>
              <a:rPr lang="en-NZ" i="1" dirty="0">
                <a:solidFill>
                  <a:srgbClr val="FFFF00"/>
                </a:solidFill>
              </a:rPr>
              <a:t>and(P,Q)</a:t>
            </a:r>
            <a:r>
              <a:rPr lang="en-NZ" dirty="0"/>
              <a:t>; </a:t>
            </a:r>
            <a:r>
              <a:rPr lang="en-NZ" i="1" dirty="0">
                <a:solidFill>
                  <a:srgbClr val="FFFF00"/>
                </a:solidFill>
              </a:rPr>
              <a:t>or(</a:t>
            </a:r>
            <a:r>
              <a:rPr lang="en-NZ" i="1" dirty="0" err="1">
                <a:solidFill>
                  <a:srgbClr val="FFFF00"/>
                </a:solidFill>
              </a:rPr>
              <a:t>P,q</a:t>
            </a:r>
            <a:r>
              <a:rPr lang="en-NZ" i="1" dirty="0">
                <a:solidFill>
                  <a:srgbClr val="FFFF00"/>
                </a:solidFill>
              </a:rPr>
              <a:t>)</a:t>
            </a: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" y="1841859"/>
            <a:ext cx="342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0000"/>
                </a:solidFill>
              </a:rPr>
              <a:t>P and Q are Boolean variables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" y="2610453"/>
            <a:ext cx="542328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Algorithm 1:  </a:t>
            </a:r>
            <a:r>
              <a:rPr lang="en-NZ" dirty="0">
                <a:solidFill>
                  <a:srgbClr val="00B0F0"/>
                </a:solidFill>
              </a:rPr>
              <a:t>AND(P,Q)</a:t>
            </a:r>
          </a:p>
          <a:p>
            <a:r>
              <a:rPr lang="en-NZ" dirty="0"/>
              <a:t>Requires: </a:t>
            </a:r>
            <a:r>
              <a:rPr lang="en-NZ" dirty="0">
                <a:solidFill>
                  <a:srgbClr val="00B0F0"/>
                </a:solidFill>
              </a:rPr>
              <a:t>two Boolean variables P, Q</a:t>
            </a:r>
          </a:p>
          <a:p>
            <a:r>
              <a:rPr lang="en-NZ" dirty="0"/>
              <a:t>Returns: </a:t>
            </a:r>
            <a:r>
              <a:rPr lang="en-NZ" dirty="0">
                <a:solidFill>
                  <a:srgbClr val="00B0F0"/>
                </a:solidFill>
              </a:rPr>
              <a:t>the value of (P&amp;&amp;Q); True/False</a:t>
            </a:r>
          </a:p>
          <a:p>
            <a:endParaRPr lang="en-NZ" dirty="0"/>
          </a:p>
          <a:p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1.if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NZ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means if P is True</a:t>
            </a:r>
          </a:p>
          <a:p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 Q </a:t>
            </a:r>
            <a:r>
              <a:rPr lang="en-NZ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means if Q is True</a:t>
            </a:r>
            <a:endParaRPr lang="en-NZ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 startAt="3"/>
            </a:pP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</a:p>
          <a:p>
            <a:pPr marL="342900" indent="-342900">
              <a:buAutoNum type="arabicPeriod" startAt="3"/>
            </a:pPr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342900" indent="-342900">
              <a:buAutoNum type="arabicPeriod" startAt="3"/>
            </a:pP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  <a:endParaRPr lang="en-N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</a:p>
          <a:p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5.else </a:t>
            </a:r>
            <a:r>
              <a:rPr lang="en-NZ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//means either P or Q is False </a:t>
            </a:r>
            <a:endParaRPr lang="en-NZ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	return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7.endif 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303520" y="3665636"/>
            <a:ext cx="2131938" cy="21403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448309" y="3678699"/>
            <a:ext cx="1947962" cy="52251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21531" y="3678699"/>
            <a:ext cx="1713927" cy="17423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93131" y="3536462"/>
            <a:ext cx="2702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b="1" dirty="0">
                <a:solidFill>
                  <a:srgbClr val="00B050"/>
                </a:solidFill>
              </a:rPr>
              <a:t>COMMENTING</a:t>
            </a:r>
          </a:p>
          <a:p>
            <a:pPr algn="ctr"/>
            <a:r>
              <a:rPr lang="en-NZ" b="1" i="1" dirty="0"/>
              <a:t>To explain the action or</a:t>
            </a:r>
          </a:p>
          <a:p>
            <a:pPr algn="ctr"/>
            <a:r>
              <a:rPr lang="en-NZ" b="1" i="1" dirty="0"/>
              <a:t>purpose of a specific line</a:t>
            </a:r>
          </a:p>
          <a:p>
            <a:pPr algn="ctr"/>
            <a:r>
              <a:rPr lang="en-NZ" b="1" i="1" dirty="0"/>
              <a:t>in an algorithm or code.</a:t>
            </a:r>
            <a:endParaRPr lang="en-US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7435457" y="4749854"/>
            <a:ext cx="1939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b="1" dirty="0">
                <a:solidFill>
                  <a:srgbClr val="00B050"/>
                </a:solidFill>
              </a:rPr>
              <a:t>COMMENTING</a:t>
            </a:r>
          </a:p>
          <a:p>
            <a:pPr algn="ctr"/>
            <a:r>
              <a:rPr lang="en-NZ" b="1" i="1" dirty="0"/>
              <a:t>Helps others also</a:t>
            </a:r>
          </a:p>
          <a:p>
            <a:pPr algn="ctr"/>
            <a:r>
              <a:rPr lang="en-NZ" b="1" i="1" dirty="0"/>
              <a:t>understand the</a:t>
            </a:r>
          </a:p>
          <a:p>
            <a:pPr algn="ctr"/>
            <a:r>
              <a:rPr lang="en-NZ" b="1" i="1" dirty="0"/>
              <a:t>algorithm/code</a:t>
            </a:r>
          </a:p>
        </p:txBody>
      </p:sp>
    </p:spTree>
    <p:extLst>
      <p:ext uri="{BB962C8B-B14F-4D97-AF65-F5344CB8AC3E}">
        <p14:creationId xmlns:p14="http://schemas.microsoft.com/office/powerpoint/2010/main" val="12929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Write algorithms for Implementing: </a:t>
            </a:r>
            <a:r>
              <a:rPr lang="en-NZ" i="1" dirty="0">
                <a:solidFill>
                  <a:srgbClr val="FFFF00"/>
                </a:solidFill>
              </a:rPr>
              <a:t>and(P,Q)</a:t>
            </a:r>
            <a:r>
              <a:rPr lang="en-NZ" dirty="0"/>
              <a:t>; </a:t>
            </a:r>
            <a:r>
              <a:rPr lang="en-NZ" i="1" dirty="0">
                <a:solidFill>
                  <a:srgbClr val="FFFF00"/>
                </a:solidFill>
              </a:rPr>
              <a:t>or(</a:t>
            </a:r>
            <a:r>
              <a:rPr lang="en-NZ" i="1" dirty="0" err="1">
                <a:solidFill>
                  <a:srgbClr val="FFFF00"/>
                </a:solidFill>
              </a:rPr>
              <a:t>P,q</a:t>
            </a:r>
            <a:r>
              <a:rPr lang="en-NZ" i="1" dirty="0">
                <a:solidFill>
                  <a:srgbClr val="FFFF00"/>
                </a:solidFill>
              </a:rPr>
              <a:t>)</a:t>
            </a: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" y="1841859"/>
            <a:ext cx="342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0000"/>
                </a:solidFill>
              </a:rPr>
              <a:t>P and Q are Boolean variables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40672" y="2625634"/>
            <a:ext cx="39312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Algorithm 2:  </a:t>
            </a:r>
            <a:r>
              <a:rPr lang="en-NZ" dirty="0">
                <a:solidFill>
                  <a:srgbClr val="00B0F0"/>
                </a:solidFill>
              </a:rPr>
              <a:t>AND(P,Q)</a:t>
            </a:r>
          </a:p>
          <a:p>
            <a:r>
              <a:rPr lang="en-NZ" dirty="0"/>
              <a:t>Requires: </a:t>
            </a:r>
            <a:r>
              <a:rPr lang="en-NZ" dirty="0">
                <a:solidFill>
                  <a:srgbClr val="00B0F0"/>
                </a:solidFill>
              </a:rPr>
              <a:t>two Boolean variables P, Q</a:t>
            </a:r>
          </a:p>
          <a:p>
            <a:r>
              <a:rPr lang="en-NZ" dirty="0"/>
              <a:t>Returns: </a:t>
            </a:r>
            <a:r>
              <a:rPr lang="en-NZ" dirty="0">
                <a:solidFill>
                  <a:srgbClr val="00B0F0"/>
                </a:solidFill>
              </a:rPr>
              <a:t>the value of (P&amp;&amp;Q); True/False</a:t>
            </a:r>
          </a:p>
          <a:p>
            <a:endParaRPr lang="en-NZ" dirty="0"/>
          </a:p>
          <a:p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1.if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 P==Q </a:t>
            </a:r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 </a:t>
            </a:r>
          </a:p>
          <a:p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 return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</a:p>
          <a:p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3.else</a:t>
            </a:r>
          </a:p>
          <a:p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	return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5.endif 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4023" y="1961210"/>
            <a:ext cx="1853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/>
              <a:t>Better??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6975566" y="2705282"/>
            <a:ext cx="200086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0" dirty="0">
                <a:solidFill>
                  <a:srgbClr val="C00000"/>
                </a:solidFill>
              </a:rPr>
              <a:t>X</a:t>
            </a:r>
            <a:endParaRPr lang="en-US" sz="200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47100" y="4082195"/>
            <a:ext cx="3443700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rgbClr val="0070C0"/>
                </a:solidFill>
              </a:rPr>
              <a:t>P==False, Q==False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7694023" y="4728754"/>
            <a:ext cx="574927" cy="103620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382347" y="5800366"/>
            <a:ext cx="1198277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rgbClr val="0070C0"/>
                </a:solidFill>
              </a:rPr>
              <a:t>TRUE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02353" y="5470205"/>
            <a:ext cx="9348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200" b="1" dirty="0">
                <a:solidFill>
                  <a:srgbClr val="C00000"/>
                </a:solidFill>
              </a:rPr>
              <a:t>X</a:t>
            </a:r>
            <a:endParaRPr lang="en-US" sz="72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47415" y="5889802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/>
              <a:t>INCORRECT!!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8640" y="2610453"/>
            <a:ext cx="542328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Algorithm 1:  </a:t>
            </a:r>
            <a:r>
              <a:rPr lang="en-NZ" dirty="0">
                <a:solidFill>
                  <a:srgbClr val="00B0F0"/>
                </a:solidFill>
              </a:rPr>
              <a:t>AND(P,Q)</a:t>
            </a:r>
          </a:p>
          <a:p>
            <a:r>
              <a:rPr lang="en-NZ" dirty="0"/>
              <a:t>Requires: </a:t>
            </a:r>
            <a:r>
              <a:rPr lang="en-NZ" dirty="0">
                <a:solidFill>
                  <a:srgbClr val="00B0F0"/>
                </a:solidFill>
              </a:rPr>
              <a:t>two Boolean variables P, Q</a:t>
            </a:r>
          </a:p>
          <a:p>
            <a:r>
              <a:rPr lang="en-NZ" dirty="0"/>
              <a:t>Returns: </a:t>
            </a:r>
            <a:r>
              <a:rPr lang="en-NZ" dirty="0">
                <a:solidFill>
                  <a:srgbClr val="00B0F0"/>
                </a:solidFill>
              </a:rPr>
              <a:t>the value of (P&amp;&amp;Q); True/False</a:t>
            </a:r>
          </a:p>
          <a:p>
            <a:endParaRPr lang="en-NZ" dirty="0"/>
          </a:p>
          <a:p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1.if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NZ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means if P is True</a:t>
            </a:r>
          </a:p>
          <a:p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 Q </a:t>
            </a:r>
            <a:r>
              <a:rPr lang="en-NZ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means if Q is True</a:t>
            </a:r>
            <a:endParaRPr lang="en-NZ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 startAt="3"/>
            </a:pP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</a:p>
          <a:p>
            <a:pPr marL="342900" indent="-342900">
              <a:buAutoNum type="arabicPeriod" startAt="3"/>
            </a:pPr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342900" indent="-342900">
              <a:buAutoNum type="arabicPeriod" startAt="3"/>
            </a:pP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  <a:endParaRPr lang="en-N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</a:p>
          <a:p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5.else </a:t>
            </a:r>
            <a:r>
              <a:rPr lang="en-NZ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//means either P or Q is False </a:t>
            </a:r>
            <a:endParaRPr lang="en-NZ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	return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7.endif 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6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9" grpId="0"/>
      <p:bldP spid="11" grpId="0" animBg="1"/>
      <p:bldP spid="12" grpId="0" animBg="1"/>
      <p:bldP spid="18" grpId="0" animBg="1"/>
      <p:bldP spid="1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Write algorithms for Implementing: </a:t>
            </a:r>
            <a:r>
              <a:rPr lang="en-NZ" i="1" dirty="0">
                <a:solidFill>
                  <a:srgbClr val="FFFF00"/>
                </a:solidFill>
              </a:rPr>
              <a:t>and(P,Q)</a:t>
            </a:r>
            <a:r>
              <a:rPr lang="en-NZ" dirty="0"/>
              <a:t>; </a:t>
            </a:r>
            <a:r>
              <a:rPr lang="en-NZ" i="1" dirty="0">
                <a:solidFill>
                  <a:srgbClr val="FFFF00"/>
                </a:solidFill>
              </a:rPr>
              <a:t>or(</a:t>
            </a:r>
            <a:r>
              <a:rPr lang="en-NZ" i="1" dirty="0" err="1">
                <a:solidFill>
                  <a:srgbClr val="FFFF00"/>
                </a:solidFill>
              </a:rPr>
              <a:t>P,q</a:t>
            </a:r>
            <a:r>
              <a:rPr lang="en-NZ" i="1" dirty="0">
                <a:solidFill>
                  <a:srgbClr val="FFFF00"/>
                </a:solidFill>
              </a:rPr>
              <a:t>)</a:t>
            </a: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" y="1841859"/>
            <a:ext cx="342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0000"/>
                </a:solidFill>
              </a:rPr>
              <a:t>P and Q are Boolean variables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" y="2573382"/>
            <a:ext cx="39068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Algorithm 3:  </a:t>
            </a:r>
            <a:r>
              <a:rPr lang="en-NZ" dirty="0">
                <a:solidFill>
                  <a:srgbClr val="00B0F0"/>
                </a:solidFill>
              </a:rPr>
              <a:t>OR(P,Q)</a:t>
            </a:r>
          </a:p>
          <a:p>
            <a:r>
              <a:rPr lang="en-NZ" dirty="0"/>
              <a:t>Requires: </a:t>
            </a:r>
            <a:r>
              <a:rPr lang="en-NZ" dirty="0">
                <a:solidFill>
                  <a:srgbClr val="00B0F0"/>
                </a:solidFill>
              </a:rPr>
              <a:t>two Boolean variables P, Q</a:t>
            </a:r>
          </a:p>
          <a:p>
            <a:r>
              <a:rPr lang="en-NZ" dirty="0"/>
              <a:t>Returns: </a:t>
            </a:r>
            <a:r>
              <a:rPr lang="en-NZ" dirty="0">
                <a:solidFill>
                  <a:srgbClr val="00B0F0"/>
                </a:solidFill>
              </a:rPr>
              <a:t>the value of (P||Q); True/False</a:t>
            </a:r>
          </a:p>
          <a:p>
            <a:endParaRPr lang="en-NZ" dirty="0"/>
          </a:p>
          <a:p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1.if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endParaRPr lang="en-NZ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  <a:endParaRPr lang="en-NZ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3.elseif </a:t>
            </a:r>
            <a:r>
              <a:rPr lang="en-NZ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  <a:r>
              <a:rPr lang="en-NZ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Z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	return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</a:p>
          <a:p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5.else</a:t>
            </a:r>
          </a:p>
          <a:p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	return 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7.endif 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782388" y="4402183"/>
            <a:ext cx="2194560" cy="130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16134" y="4140922"/>
            <a:ext cx="4839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Do we really need to check Q??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598362" y="4389264"/>
            <a:ext cx="16750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i="1" dirty="0">
                <a:solidFill>
                  <a:srgbClr val="7030A0"/>
                </a:solidFill>
              </a:rPr>
              <a:t>Yes!</a:t>
            </a:r>
            <a:endParaRPr lang="en-US" sz="8000" i="1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6205" y="5649737"/>
            <a:ext cx="3375539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2800" b="1" dirty="0">
                <a:solidFill>
                  <a:srgbClr val="0070C0"/>
                </a:solidFill>
              </a:rPr>
              <a:t>P==False, Q==True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69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9" grpId="0"/>
      <p:bldP spid="10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i="1" dirty="0">
                <a:solidFill>
                  <a:srgbClr val="FFFF00"/>
                </a:solidFill>
              </a:rPr>
              <a:t>NOT(P) </a:t>
            </a:r>
            <a:r>
              <a:rPr lang="en-NZ" dirty="0"/>
              <a:t>– negation operator - </a:t>
            </a:r>
            <a:r>
              <a:rPr lang="en-NZ" i="1" dirty="0">
                <a:solidFill>
                  <a:srgbClr val="FFFF00"/>
                </a:solidFill>
              </a:rPr>
              <a:t>!p</a:t>
            </a:r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" y="1841859"/>
            <a:ext cx="377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0000"/>
                </a:solidFill>
              </a:rPr>
              <a:t>!P returns the opposite value of P.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" y="2610884"/>
            <a:ext cx="30814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Algorithm 4:  </a:t>
            </a:r>
            <a:r>
              <a:rPr lang="en-NZ" dirty="0">
                <a:solidFill>
                  <a:srgbClr val="00B0F0"/>
                </a:solidFill>
              </a:rPr>
              <a:t>NOT(P)</a:t>
            </a:r>
          </a:p>
          <a:p>
            <a:r>
              <a:rPr lang="en-NZ" dirty="0"/>
              <a:t>Requires: </a:t>
            </a:r>
            <a:r>
              <a:rPr lang="en-NZ" dirty="0">
                <a:solidFill>
                  <a:srgbClr val="00B0F0"/>
                </a:solidFill>
              </a:rPr>
              <a:t>a Boolean variables P,</a:t>
            </a:r>
          </a:p>
          <a:p>
            <a:r>
              <a:rPr lang="en-NZ" dirty="0"/>
              <a:t>Returns: </a:t>
            </a:r>
            <a:r>
              <a:rPr lang="en-NZ" dirty="0">
                <a:solidFill>
                  <a:srgbClr val="00B0F0"/>
                </a:solidFill>
              </a:rPr>
              <a:t>the negation of P</a:t>
            </a:r>
          </a:p>
          <a:p>
            <a:endParaRPr lang="en-NZ" dirty="0"/>
          </a:p>
          <a:p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1.if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endParaRPr lang="en-NZ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  <a:endParaRPr lang="en-NZ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3.else </a:t>
            </a:r>
            <a:r>
              <a:rPr lang="en-NZ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Z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	return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</a:p>
          <a:p>
            <a:r>
              <a:rPr lang="en-NZ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5.endif 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0456" y="3124130"/>
            <a:ext cx="62701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/>
              <a:t>P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83977" y="3124129"/>
            <a:ext cx="612668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NZ" sz="3600" b="1" dirty="0"/>
              <a:t>!P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03518" y="3903547"/>
            <a:ext cx="62701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36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76802" y="3903546"/>
            <a:ext cx="62701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36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3518" y="4682970"/>
            <a:ext cx="62701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36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76802" y="4682969"/>
            <a:ext cx="62701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36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3600" b="1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4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True/false??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3948" y="1854921"/>
            <a:ext cx="10564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70C0"/>
                </a:solidFill>
              </a:rPr>
              <a:t>Evaluate each of the following Boolean statements and find their values (True/False)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" y="2377436"/>
            <a:ext cx="1814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Let</a:t>
            </a:r>
            <a:r>
              <a:rPr lang="en-NZ" dirty="0"/>
              <a:t> age=16</a:t>
            </a:r>
          </a:p>
          <a:p>
            <a:r>
              <a:rPr lang="en-NZ" dirty="0">
                <a:solidFill>
                  <a:srgbClr val="FF0000"/>
                </a:solidFill>
              </a:rPr>
              <a:t>Let</a:t>
            </a:r>
            <a:r>
              <a:rPr lang="en-NZ" dirty="0"/>
              <a:t> day=‘Monday’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2149" y="3317963"/>
            <a:ext cx="65619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(age%20)&gt;age</a:t>
            </a:r>
          </a:p>
          <a:p>
            <a:r>
              <a:rPr lang="en-NZ" sz="2400" dirty="0"/>
              <a:t>(age&gt;10) || (age&lt;16)</a:t>
            </a:r>
          </a:p>
          <a:p>
            <a:r>
              <a:rPr lang="en-NZ" sz="2400" dirty="0"/>
              <a:t>!((age%2)&gt;10)</a:t>
            </a:r>
          </a:p>
          <a:p>
            <a:r>
              <a:rPr lang="en-NZ" sz="2400" dirty="0"/>
              <a:t>(day!=‘Tuesday’) || (age&gt;=16)</a:t>
            </a:r>
          </a:p>
          <a:p>
            <a:r>
              <a:rPr lang="en-NZ" sz="2400" dirty="0"/>
              <a:t>!(age==16) || (day==‘Monday’)</a:t>
            </a:r>
          </a:p>
          <a:p>
            <a:r>
              <a:rPr lang="en-NZ" sz="2400" dirty="0"/>
              <a:t>(age==16) &amp;&amp; (day==‘Monday) &amp;&amp; (day!=‘Tuesday’)</a:t>
            </a:r>
          </a:p>
          <a:p>
            <a:r>
              <a:rPr lang="en-NZ" sz="2400" dirty="0"/>
              <a:t>(age==16) || (day!=‘Monday) &amp;&amp; (day==‘Tuesday’)</a:t>
            </a:r>
          </a:p>
          <a:p>
            <a:r>
              <a:rPr lang="en-NZ" sz="2400" dirty="0"/>
              <a:t>((age%3)&gt;=1) &amp;&amp; ((age+5)&gt;20)</a:t>
            </a:r>
          </a:p>
        </p:txBody>
      </p:sp>
    </p:spTree>
    <p:extLst>
      <p:ext uri="{BB962C8B-B14F-4D97-AF65-F5344CB8AC3E}">
        <p14:creationId xmlns:p14="http://schemas.microsoft.com/office/powerpoint/2010/main" val="318249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Converting </a:t>
            </a:r>
            <a:r>
              <a:rPr lang="en-NZ" b="1" dirty="0">
                <a:solidFill>
                  <a:srgbClr val="FFFF00"/>
                </a:solidFill>
              </a:rPr>
              <a:t>nested if </a:t>
            </a:r>
            <a:r>
              <a:rPr lang="en-NZ" dirty="0"/>
              <a:t>to compounded statement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960" y="2189741"/>
            <a:ext cx="28264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Q </a:t>
            </a:r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NZ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029199" y="2475411"/>
            <a:ext cx="1319349" cy="875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92686" y="2251297"/>
            <a:ext cx="5109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NZ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(P &amp;&amp; Q) </a:t>
            </a:r>
            <a:r>
              <a:rPr lang="en-NZ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NZ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2960" y="3705129"/>
            <a:ext cx="25795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</a:t>
            </a:r>
          </a:p>
          <a:p>
            <a:r>
              <a:rPr lang="en-NZ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Q </a:t>
            </a:r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##</a:t>
            </a:r>
          </a:p>
          <a:p>
            <a:r>
              <a:rPr lang="en-NZ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029198" y="4606351"/>
            <a:ext cx="1319349" cy="875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83829" y="4382237"/>
            <a:ext cx="5109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NZ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(P || Q) </a:t>
            </a:r>
            <a:r>
              <a:rPr lang="en-NZ" sz="4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NZ" sz="4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##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81192" y="3640051"/>
            <a:ext cx="10796557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402512" y="4389120"/>
            <a:ext cx="437968" cy="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427729" y="5712559"/>
            <a:ext cx="414569" cy="134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840480" y="4389120"/>
            <a:ext cx="1" cy="131655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62102" y="4655055"/>
            <a:ext cx="461665" cy="82650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NZ" b="1" dirty="0">
                <a:solidFill>
                  <a:srgbClr val="7030A0"/>
                </a:solidFill>
              </a:rPr>
              <a:t>Same!!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79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Converting </a:t>
            </a:r>
            <a:r>
              <a:rPr lang="en-NZ" b="1" dirty="0">
                <a:solidFill>
                  <a:srgbClr val="FFFF00"/>
                </a:solidFill>
              </a:rPr>
              <a:t>nested if </a:t>
            </a:r>
            <a:r>
              <a:rPr lang="en-NZ" dirty="0"/>
              <a:t>to compounded statement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1192" y="1876232"/>
            <a:ext cx="433003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let </a:t>
            </a:r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b=0</a:t>
            </a:r>
          </a:p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if</a:t>
            </a:r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P&gt;=50 </a:t>
            </a:r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	 </a:t>
            </a:r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Q!=100 </a:t>
            </a:r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		 </a:t>
            </a:r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NZ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b=1</a:t>
            </a:r>
          </a:p>
          <a:p>
            <a:pPr marL="514350" indent="-514350">
              <a:buAutoNum type="arabicPeriod" startAt="5"/>
            </a:pPr>
            <a:r>
              <a:rPr lang="en-NZ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8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AutoNum type="arabicPeriod" startAt="5"/>
            </a:pPr>
            <a:r>
              <a:rPr lang="en-NZ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NZ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if </a:t>
            </a:r>
            <a:r>
              <a:rPr lang="en-NZ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R&lt;100</a:t>
            </a:r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NZ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 let </a:t>
            </a:r>
            <a:r>
              <a:rPr lang="en-NZ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</a:t>
            </a:r>
          </a:p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NZ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NZ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 </a:t>
            </a:r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NZ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NZ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676498" y="3639228"/>
            <a:ext cx="1319349" cy="875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96000" y="1876232"/>
            <a:ext cx="619913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let </a:t>
            </a:r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b=0</a:t>
            </a:r>
          </a:p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if</a:t>
            </a:r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(P&gt;=50)&amp;&amp;(Q!=100)</a:t>
            </a:r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	 </a:t>
            </a:r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NZ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b=1		</a:t>
            </a:r>
          </a:p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if </a:t>
            </a:r>
            <a:r>
              <a:rPr lang="en-NZ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R&lt;100</a:t>
            </a:r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	 let </a:t>
            </a:r>
            <a:r>
              <a:rPr lang="en-NZ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</a:t>
            </a:r>
          </a:p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</a:t>
            </a:r>
            <a:r>
              <a:rPr lang="en-NZ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 </a:t>
            </a:r>
            <a:r>
              <a:rPr lang="en-NZ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3" name="Oval 2"/>
          <p:cNvSpPr/>
          <p:nvPr/>
        </p:nvSpPr>
        <p:spPr>
          <a:xfrm>
            <a:off x="581192" y="2207623"/>
            <a:ext cx="4330032" cy="1869211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9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Converting </a:t>
            </a:r>
            <a:r>
              <a:rPr lang="en-NZ" b="1" dirty="0">
                <a:solidFill>
                  <a:srgbClr val="FFFF00"/>
                </a:solidFill>
              </a:rPr>
              <a:t>nested if </a:t>
            </a:r>
            <a:r>
              <a:rPr lang="en-NZ" dirty="0"/>
              <a:t>to compounded statement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1192" y="1876232"/>
            <a:ext cx="433003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let </a:t>
            </a:r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b=0</a:t>
            </a:r>
          </a:p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if</a:t>
            </a:r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P&gt;=50 </a:t>
            </a:r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	 </a:t>
            </a:r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Q!=100 </a:t>
            </a:r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		 </a:t>
            </a:r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NZ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b=1</a:t>
            </a:r>
          </a:p>
          <a:p>
            <a:pPr marL="514350" indent="-514350">
              <a:buAutoNum type="arabicPeriod" startAt="5"/>
            </a:pPr>
            <a:r>
              <a:rPr lang="en-NZ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8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AutoNum type="arabicPeriod" startAt="5"/>
            </a:pPr>
            <a:r>
              <a:rPr lang="en-NZ" sz="28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NZ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if </a:t>
            </a:r>
            <a:r>
              <a:rPr lang="en-NZ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R&lt;100</a:t>
            </a:r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NZ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 let </a:t>
            </a:r>
            <a:r>
              <a:rPr lang="en-NZ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</a:t>
            </a:r>
          </a:p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NZ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NZ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 </a:t>
            </a:r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NZ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NZ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676498" y="3639228"/>
            <a:ext cx="1319349" cy="875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96000" y="1876232"/>
            <a:ext cx="619913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let </a:t>
            </a:r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b=0</a:t>
            </a:r>
          </a:p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if</a:t>
            </a:r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(P&gt;=50)&amp;&amp;(Q!=100)</a:t>
            </a:r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	 </a:t>
            </a:r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NZ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b=1		</a:t>
            </a:r>
          </a:p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if </a:t>
            </a:r>
            <a:r>
              <a:rPr lang="en-NZ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R&lt;100</a:t>
            </a:r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</a:t>
            </a:r>
          </a:p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	 let </a:t>
            </a:r>
            <a:r>
              <a:rPr lang="en-NZ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b=1</a:t>
            </a:r>
          </a:p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</a:t>
            </a:r>
            <a:r>
              <a:rPr lang="en-NZ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 </a:t>
            </a:r>
            <a:r>
              <a:rPr lang="en-NZ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3" name="Oval 2"/>
          <p:cNvSpPr/>
          <p:nvPr/>
        </p:nvSpPr>
        <p:spPr>
          <a:xfrm>
            <a:off x="581192" y="3631476"/>
            <a:ext cx="4330032" cy="1869211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921931" y="2978331"/>
            <a:ext cx="9927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921931" y="4228011"/>
            <a:ext cx="9927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914709" y="2978331"/>
            <a:ext cx="0" cy="1249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818915" y="3023204"/>
            <a:ext cx="677108" cy="115993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NZ" sz="3200" dirty="0"/>
              <a:t>same!!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6634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 animBg="1"/>
      <p:bldP spid="20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6921</TotalTime>
  <Words>1350</Words>
  <Application>Microsoft Office PowerPoint</Application>
  <PresentationFormat>Widescreen</PresentationFormat>
  <Paragraphs>259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Courier New</vt:lpstr>
      <vt:lpstr>Gill Sans MT</vt:lpstr>
      <vt:lpstr>Wingdings 2</vt:lpstr>
      <vt:lpstr>Dividend</vt:lpstr>
      <vt:lpstr>Introduction to algorithms </vt:lpstr>
      <vt:lpstr>Write algorithms for Implementing: and(P,Q); or(P,q)</vt:lpstr>
      <vt:lpstr>Write algorithms for Implementing: and(P,Q); or(P,q)</vt:lpstr>
      <vt:lpstr>Write algorithms for Implementing: and(P,Q); or(P,q)</vt:lpstr>
      <vt:lpstr>NOT(P) – negation operator - !p</vt:lpstr>
      <vt:lpstr>True/false??</vt:lpstr>
      <vt:lpstr>Converting nested if to compounded statement</vt:lpstr>
      <vt:lpstr>Converting nested if to compounded statement</vt:lpstr>
      <vt:lpstr>Converting nested if to compounded statement</vt:lpstr>
      <vt:lpstr>Converting nested if to compounded statement</vt:lpstr>
      <vt:lpstr>Trace!!</vt:lpstr>
      <vt:lpstr>Trace!!</vt:lpstr>
      <vt:lpstr>Sum of the two largest</vt:lpstr>
      <vt:lpstr>Sum of the two largest</vt:lpstr>
      <vt:lpstr>Sum of the two largest – simpler??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Heather Callaghan</dc:creator>
  <cp:lastModifiedBy>Aidin JALILZADEH</cp:lastModifiedBy>
  <cp:revision>140</cp:revision>
  <cp:lastPrinted>2020-03-13T05:36:27Z</cp:lastPrinted>
  <dcterms:created xsi:type="dcterms:W3CDTF">2020-03-10T06:29:02Z</dcterms:created>
  <dcterms:modified xsi:type="dcterms:W3CDTF">2021-10-15T14:19:28Z</dcterms:modified>
</cp:coreProperties>
</file>