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69" r:id="rId4"/>
    <p:sldId id="270" r:id="rId5"/>
    <p:sldId id="258" r:id="rId6"/>
    <p:sldId id="259" r:id="rId7"/>
    <p:sldId id="271" r:id="rId8"/>
    <p:sldId id="265" r:id="rId9"/>
    <p:sldId id="266" r:id="rId10"/>
    <p:sldId id="267" r:id="rId11"/>
    <p:sldId id="272" r:id="rId12"/>
    <p:sldId id="273" r:id="rId1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A0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67988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Seminar 3 </a:t>
            </a: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w/c:18 </a:t>
            </a:r>
            <a:r>
              <a:rPr lang="en-NZ" sz="2400" dirty="0" err="1" smtClean="0">
                <a:solidFill>
                  <a:srgbClr val="FF0000"/>
                </a:solidFill>
              </a:rPr>
              <a:t>october</a:t>
            </a:r>
            <a:r>
              <a:rPr lang="en-NZ" sz="2400" dirty="0" smtClean="0">
                <a:solidFill>
                  <a:srgbClr val="FF0000"/>
                </a:solidFill>
              </a:rPr>
              <a:t> 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Mathematical properties of </a:t>
            </a:r>
            <a:r>
              <a:rPr lang="en-NZ" dirty="0" err="1" smtClean="0"/>
              <a:t>gcd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349977" y="1489160"/>
                <a:ext cx="8534400" cy="44521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en-US" sz="3300" dirty="0" smtClean="0">
                    <a:ea typeface="SimSun" pitchFamily="2" charset="-122"/>
                  </a:rPr>
                  <a:t>The </a:t>
                </a:r>
                <a:r>
                  <a:rPr lang="en-US" altLang="en-US" sz="3300" b="1" dirty="0">
                    <a:ea typeface="SimSun" pitchFamily="2" charset="-122"/>
                  </a:rPr>
                  <a:t>gcd</a:t>
                </a:r>
                <a:r>
                  <a:rPr lang="en-US" altLang="en-US" sz="3300" i="1" dirty="0">
                    <a:ea typeface="SimSun" pitchFamily="2" charset="-122"/>
                  </a:rPr>
                  <a:t> </a:t>
                </a:r>
                <a:r>
                  <a:rPr lang="en-US" altLang="en-US" sz="3300" dirty="0">
                    <a:ea typeface="SimSun" pitchFamily="2" charset="-122"/>
                  </a:rPr>
                  <a:t>function has 3 important properties:</a:t>
                </a:r>
              </a:p>
              <a:p>
                <a:pPr marL="457200" lvl="1" indent="0">
                  <a:lnSpc>
                    <a:spcPct val="150000"/>
                  </a:lnSpc>
                  <a:buFont typeface="Wingdings 2" panose="05020102010507070707" pitchFamily="18" charset="2"/>
                  <a:buNone/>
                </a:pPr>
                <a:r>
                  <a:rPr lang="en-US" altLang="en-US" sz="3300" b="1" dirty="0">
                    <a:solidFill>
                      <a:srgbClr val="A50021"/>
                    </a:solidFill>
                    <a:ea typeface="SimSun" pitchFamily="2" charset="-122"/>
                  </a:rPr>
                  <a:t>Property 1:</a:t>
                </a:r>
                <a:r>
                  <a:rPr lang="en-US" altLang="en-US" sz="3300" b="1" dirty="0">
                    <a:solidFill>
                      <a:srgbClr val="CC0099"/>
                    </a:solidFill>
                    <a:ea typeface="SimSun" pitchFamily="2" charset="-122"/>
                  </a:rPr>
                  <a:t>   </a:t>
                </a:r>
                <a:r>
                  <a:rPr lang="en-US" altLang="en-US" sz="3300" b="1" dirty="0">
                    <a:solidFill>
                      <a:schemeClr val="tx1"/>
                    </a:solidFill>
                    <a:ea typeface="SimSun" pitchFamily="2" charset="-122"/>
                  </a:rPr>
                  <a:t>gcd</a:t>
                </a:r>
                <a:r>
                  <a:rPr lang="en-US" altLang="en-US" sz="3300" dirty="0">
                    <a:solidFill>
                      <a:schemeClr val="tx1"/>
                    </a:solidFill>
                    <a:ea typeface="SimSun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3300" i="1" dirty="0" smtClean="0">
                        <a:solidFill>
                          <a:schemeClr val="tx1"/>
                        </a:solidFill>
                        <a:latin typeface="Cambria Math"/>
                        <a:ea typeface="SimSun" pitchFamily="2" charset="-122"/>
                      </a:rPr>
                      <m:t>𝑥</m:t>
                    </m:r>
                  </m:oMath>
                </a14:m>
                <a:r>
                  <a:rPr lang="en-US" altLang="en-US" sz="3300" dirty="0">
                    <a:solidFill>
                      <a:schemeClr val="tx1"/>
                    </a:solidFill>
                    <a:ea typeface="SimSun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sz="3300" i="1" dirty="0" smtClean="0">
                        <a:solidFill>
                          <a:schemeClr val="tx1"/>
                        </a:solidFill>
                        <a:latin typeface="Cambria Math"/>
                        <a:ea typeface="SimSun" pitchFamily="2" charset="-122"/>
                      </a:rPr>
                      <m:t>𝑦</m:t>
                    </m:r>
                  </m:oMath>
                </a14:m>
                <a:r>
                  <a:rPr lang="en-US" altLang="en-US" sz="3300" dirty="0">
                    <a:solidFill>
                      <a:schemeClr val="tx1"/>
                    </a:solidFill>
                    <a:ea typeface="SimSun" pitchFamily="2" charset="-122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en-US" sz="3300" i="1" dirty="0" smtClean="0">
                        <a:solidFill>
                          <a:schemeClr val="tx1"/>
                        </a:solidFill>
                        <a:latin typeface="Cambria Math"/>
                        <a:ea typeface="SimSun" pitchFamily="2" charset="-122"/>
                      </a:rPr>
                      <m:t>𝑥</m:t>
                    </m:r>
                  </m:oMath>
                </a14:m>
                <a:r>
                  <a:rPr lang="en-US" altLang="en-US" sz="3300" i="1" dirty="0">
                    <a:solidFill>
                      <a:schemeClr val="tx1"/>
                    </a:solidFill>
                    <a:ea typeface="SimSun" pitchFamily="2" charset="-122"/>
                  </a:rPr>
                  <a:t> </a:t>
                </a:r>
                <a:r>
                  <a:rPr lang="en-US" altLang="en-US" sz="3300" dirty="0">
                    <a:solidFill>
                      <a:schemeClr val="tx1"/>
                    </a:solidFill>
                    <a:ea typeface="SimSun" pitchFamily="2" charset="-12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3300" i="1" dirty="0" smtClean="0">
                        <a:solidFill>
                          <a:schemeClr val="tx1"/>
                        </a:solidFill>
                        <a:latin typeface="Cambria Math"/>
                        <a:ea typeface="SimSun" pitchFamily="2" charset="-122"/>
                      </a:rPr>
                      <m:t>𝑥</m:t>
                    </m:r>
                  </m:oMath>
                </a14:m>
                <a:r>
                  <a:rPr lang="en-US" altLang="en-US" sz="3300" i="1" dirty="0">
                    <a:solidFill>
                      <a:schemeClr val="tx1"/>
                    </a:solidFill>
                    <a:ea typeface="SimSun" pitchFamily="2" charset="-122"/>
                  </a:rPr>
                  <a:t> </a:t>
                </a:r>
                <a:r>
                  <a:rPr lang="en-US" altLang="en-US" sz="3300" dirty="0">
                    <a:solidFill>
                      <a:schemeClr val="tx1"/>
                    </a:solidFill>
                    <a:ea typeface="SimSun" pitchFamily="2" charset="-12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sz="3300" i="1" dirty="0" smtClean="0">
                        <a:solidFill>
                          <a:schemeClr val="tx1"/>
                        </a:solidFill>
                        <a:latin typeface="Cambria Math"/>
                        <a:ea typeface="SimSun" pitchFamily="2" charset="-122"/>
                      </a:rPr>
                      <m:t>𝑦</m:t>
                    </m:r>
                  </m:oMath>
                </a14:m>
                <a:r>
                  <a:rPr lang="en-US" altLang="en-US" sz="3300" i="1" dirty="0">
                    <a:solidFill>
                      <a:schemeClr val="tx1"/>
                    </a:solidFill>
                    <a:ea typeface="SimSun" pitchFamily="2" charset="-122"/>
                  </a:rPr>
                  <a:t> </a:t>
                </a:r>
                <a:r>
                  <a:rPr lang="en-US" altLang="en-US" sz="3300" dirty="0">
                    <a:solidFill>
                      <a:schemeClr val="tx1"/>
                    </a:solidFill>
                    <a:ea typeface="SimSun" pitchFamily="2" charset="-122"/>
                  </a:rPr>
                  <a:t>are </a:t>
                </a:r>
                <a:r>
                  <a:rPr lang="en-US" altLang="en-US" sz="3300" b="1" dirty="0">
                    <a:solidFill>
                      <a:srgbClr val="00B050"/>
                    </a:solidFill>
                    <a:ea typeface="SimSun" pitchFamily="2" charset="-122"/>
                  </a:rPr>
                  <a:t>equal</a:t>
                </a:r>
              </a:p>
              <a:p>
                <a:pPr marL="457200" lvl="1" indent="0">
                  <a:lnSpc>
                    <a:spcPct val="150000"/>
                  </a:lnSpc>
                  <a:buFont typeface="Wingdings 2" panose="05020102010507070707" pitchFamily="18" charset="2"/>
                  <a:buNone/>
                </a:pPr>
                <a:r>
                  <a:rPr lang="en-US" altLang="en-US" sz="3300" b="1" dirty="0">
                    <a:solidFill>
                      <a:srgbClr val="A50021"/>
                    </a:solidFill>
                    <a:ea typeface="SimSun" pitchFamily="2" charset="-122"/>
                  </a:rPr>
                  <a:t>Property 2:</a:t>
                </a:r>
                <a:r>
                  <a:rPr lang="en-US" altLang="en-US" sz="3300" b="1" dirty="0">
                    <a:solidFill>
                      <a:schemeClr val="tx1"/>
                    </a:solidFill>
                    <a:ea typeface="SimSun" pitchFamily="2" charset="-122"/>
                  </a:rPr>
                  <a:t>  gcd</a:t>
                </a:r>
                <a:r>
                  <a:rPr lang="en-US" altLang="en-US" sz="3300" dirty="0">
                    <a:solidFill>
                      <a:schemeClr val="tx1"/>
                    </a:solidFill>
                    <a:ea typeface="SimSun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3300" i="1" dirty="0" smtClean="0">
                        <a:solidFill>
                          <a:schemeClr val="tx1"/>
                        </a:solidFill>
                        <a:latin typeface="Cambria Math"/>
                        <a:ea typeface="SimSun" pitchFamily="2" charset="-122"/>
                      </a:rPr>
                      <m:t>𝑥</m:t>
                    </m:r>
                  </m:oMath>
                </a14:m>
                <a:r>
                  <a:rPr lang="en-US" altLang="en-US" sz="3300" dirty="0">
                    <a:solidFill>
                      <a:schemeClr val="tx1"/>
                    </a:solidFill>
                    <a:ea typeface="SimSun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sz="3300" i="1" dirty="0" smtClean="0">
                        <a:solidFill>
                          <a:schemeClr val="tx1"/>
                        </a:solidFill>
                        <a:latin typeface="Cambria Math"/>
                        <a:ea typeface="SimSun" pitchFamily="2" charset="-122"/>
                      </a:rPr>
                      <m:t>𝑦</m:t>
                    </m:r>
                  </m:oMath>
                </a14:m>
                <a:r>
                  <a:rPr lang="en-US" altLang="en-US" sz="3300" dirty="0">
                    <a:solidFill>
                      <a:schemeClr val="tx1"/>
                    </a:solidFill>
                    <a:ea typeface="SimSun" pitchFamily="2" charset="-122"/>
                  </a:rPr>
                  <a:t>) = </a:t>
                </a:r>
                <a:r>
                  <a:rPr lang="en-US" altLang="en-US" sz="3300" b="1" dirty="0">
                    <a:solidFill>
                      <a:schemeClr val="tx1"/>
                    </a:solidFill>
                    <a:ea typeface="SimSun" pitchFamily="2" charset="-122"/>
                  </a:rPr>
                  <a:t>gcd</a:t>
                </a:r>
                <a:r>
                  <a:rPr lang="en-US" altLang="en-US" sz="3300" dirty="0">
                    <a:solidFill>
                      <a:schemeClr val="tx1"/>
                    </a:solidFill>
                    <a:ea typeface="SimSun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3300" i="1" dirty="0" smtClean="0">
                        <a:solidFill>
                          <a:schemeClr val="tx1"/>
                        </a:solidFill>
                        <a:latin typeface="Cambria Math"/>
                        <a:ea typeface="SimSun" pitchFamily="2" charset="-122"/>
                      </a:rPr>
                      <m:t>𝑥</m:t>
                    </m:r>
                  </m:oMath>
                </a14:m>
                <a:r>
                  <a:rPr lang="en-US" altLang="en-US" sz="3300" dirty="0">
                    <a:solidFill>
                      <a:schemeClr val="tx1"/>
                    </a:solidFill>
                    <a:ea typeface="SimSun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sz="3300" i="1" dirty="0" smtClean="0">
                        <a:solidFill>
                          <a:schemeClr val="tx1"/>
                        </a:solidFill>
                        <a:latin typeface="Cambria Math"/>
                        <a:ea typeface="SimSun" pitchFamily="2" charset="-122"/>
                      </a:rPr>
                      <m:t>𝑦</m:t>
                    </m:r>
                    <m:r>
                      <a:rPr lang="en-US" altLang="en-US" sz="3300" i="1" dirty="0">
                        <a:solidFill>
                          <a:schemeClr val="tx1"/>
                        </a:solidFill>
                        <a:latin typeface="Cambria Math"/>
                        <a:ea typeface="SimSun" pitchFamily="2" charset="-122"/>
                      </a:rPr>
                      <m:t>−</m:t>
                    </m:r>
                    <m:r>
                      <a:rPr lang="en-US" altLang="en-US" sz="3300" i="1" dirty="0">
                        <a:solidFill>
                          <a:schemeClr val="tx1"/>
                        </a:solidFill>
                        <a:latin typeface="Cambria Math"/>
                        <a:ea typeface="SimSun" pitchFamily="2" charset="-122"/>
                      </a:rPr>
                      <m:t>𝑥</m:t>
                    </m:r>
                  </m:oMath>
                </a14:m>
                <a:r>
                  <a:rPr lang="en-US" altLang="en-US" sz="3300" dirty="0">
                    <a:solidFill>
                      <a:schemeClr val="tx1"/>
                    </a:solidFill>
                    <a:ea typeface="SimSun" pitchFamily="2" charset="-122"/>
                  </a:rPr>
                  <a:t>) if </a:t>
                </a:r>
                <a14:m>
                  <m:oMath xmlns:m="http://schemas.openxmlformats.org/officeDocument/2006/math">
                    <m:r>
                      <a:rPr lang="en-US" altLang="en-US" sz="3300" b="1" i="1" dirty="0" smtClean="0">
                        <a:solidFill>
                          <a:srgbClr val="00B050"/>
                        </a:solidFill>
                        <a:latin typeface="Cambria Math"/>
                        <a:ea typeface="SimSun" pitchFamily="2" charset="-122"/>
                      </a:rPr>
                      <m:t>𝒚</m:t>
                    </m:r>
                    <m:r>
                      <a:rPr lang="en-US" altLang="en-US" sz="3300" b="1" i="1" dirty="0" smtClean="0">
                        <a:solidFill>
                          <a:srgbClr val="00B050"/>
                        </a:solidFill>
                        <a:latin typeface="Cambria Math"/>
                        <a:ea typeface="SimSun" pitchFamily="2" charset="-122"/>
                      </a:rPr>
                      <m:t>&gt;</m:t>
                    </m:r>
                    <m:r>
                      <a:rPr lang="en-US" altLang="en-US" sz="3300" b="1" i="1" dirty="0" smtClean="0">
                        <a:solidFill>
                          <a:srgbClr val="00B050"/>
                        </a:solidFill>
                        <a:latin typeface="Cambria Math"/>
                        <a:ea typeface="SimSun" pitchFamily="2" charset="-122"/>
                      </a:rPr>
                      <m:t>𝒙</m:t>
                    </m:r>
                  </m:oMath>
                </a14:m>
                <a:endParaRPr lang="en-US" altLang="en-US" sz="3300" b="1" dirty="0">
                  <a:solidFill>
                    <a:srgbClr val="00B050"/>
                  </a:solidFill>
                  <a:ea typeface="SimSun" pitchFamily="2" charset="-122"/>
                </a:endParaRPr>
              </a:p>
              <a:p>
                <a:pPr marL="457200" lvl="1" indent="0">
                  <a:lnSpc>
                    <a:spcPct val="150000"/>
                  </a:lnSpc>
                  <a:buFont typeface="Wingdings 2" panose="05020102010507070707" pitchFamily="18" charset="2"/>
                  <a:buNone/>
                </a:pPr>
                <a:r>
                  <a:rPr lang="en-US" altLang="en-US" sz="3300" b="1" dirty="0">
                    <a:solidFill>
                      <a:srgbClr val="A50021"/>
                    </a:solidFill>
                    <a:ea typeface="SimSun" pitchFamily="2" charset="-122"/>
                  </a:rPr>
                  <a:t>Property 3:</a:t>
                </a:r>
                <a:r>
                  <a:rPr lang="en-US" altLang="en-US" sz="3300" b="1" dirty="0">
                    <a:solidFill>
                      <a:schemeClr val="tx1"/>
                    </a:solidFill>
                    <a:ea typeface="SimSun" pitchFamily="2" charset="-122"/>
                  </a:rPr>
                  <a:t>  gcd</a:t>
                </a:r>
                <a:r>
                  <a:rPr lang="en-US" altLang="en-US" sz="3300" dirty="0">
                    <a:solidFill>
                      <a:schemeClr val="tx1"/>
                    </a:solidFill>
                    <a:ea typeface="SimSun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3300" i="1" dirty="0" smtClean="0">
                        <a:solidFill>
                          <a:schemeClr val="tx1"/>
                        </a:solidFill>
                        <a:latin typeface="Cambria Math"/>
                        <a:ea typeface="SimSun" pitchFamily="2" charset="-122"/>
                      </a:rPr>
                      <m:t>𝑥</m:t>
                    </m:r>
                  </m:oMath>
                </a14:m>
                <a:r>
                  <a:rPr lang="en-US" altLang="en-US" sz="3300" dirty="0">
                    <a:solidFill>
                      <a:schemeClr val="tx1"/>
                    </a:solidFill>
                    <a:ea typeface="SimSun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sz="3300" i="1" dirty="0" smtClean="0">
                        <a:solidFill>
                          <a:schemeClr val="tx1"/>
                        </a:solidFill>
                        <a:latin typeface="Cambria Math"/>
                        <a:ea typeface="SimSun" pitchFamily="2" charset="-122"/>
                      </a:rPr>
                      <m:t>𝑦</m:t>
                    </m:r>
                  </m:oMath>
                </a14:m>
                <a:r>
                  <a:rPr lang="en-US" altLang="en-US" sz="3300" dirty="0">
                    <a:solidFill>
                      <a:schemeClr val="tx1"/>
                    </a:solidFill>
                    <a:ea typeface="SimSun" pitchFamily="2" charset="-122"/>
                  </a:rPr>
                  <a:t>) = </a:t>
                </a:r>
                <a:r>
                  <a:rPr lang="en-US" altLang="en-US" sz="3300" b="1" dirty="0">
                    <a:solidFill>
                      <a:schemeClr val="tx1"/>
                    </a:solidFill>
                    <a:ea typeface="SimSun" pitchFamily="2" charset="-122"/>
                  </a:rPr>
                  <a:t>gcd</a:t>
                </a:r>
                <a:r>
                  <a:rPr lang="en-US" altLang="en-US" sz="3300" dirty="0">
                    <a:solidFill>
                      <a:schemeClr val="tx1"/>
                    </a:solidFill>
                    <a:ea typeface="SimSun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3300" i="1" dirty="0" smtClean="0">
                        <a:solidFill>
                          <a:schemeClr val="tx1"/>
                        </a:solidFill>
                        <a:latin typeface="Cambria Math"/>
                        <a:ea typeface="SimSun" pitchFamily="2" charset="-122"/>
                      </a:rPr>
                      <m:t>𝑥</m:t>
                    </m:r>
                    <m:r>
                      <a:rPr lang="en-US" altLang="en-US" sz="3300" i="1" dirty="0" smtClean="0">
                        <a:solidFill>
                          <a:schemeClr val="tx1"/>
                        </a:solidFill>
                        <a:latin typeface="Cambria Math"/>
                        <a:ea typeface="SimSun" pitchFamily="2" charset="-122"/>
                      </a:rPr>
                      <m:t>−</m:t>
                    </m:r>
                    <m:r>
                      <a:rPr lang="en-US" altLang="en-US" sz="3300" i="1" dirty="0" smtClean="0">
                        <a:solidFill>
                          <a:schemeClr val="tx1"/>
                        </a:solidFill>
                        <a:latin typeface="Cambria Math"/>
                        <a:ea typeface="SimSun" pitchFamily="2" charset="-122"/>
                      </a:rPr>
                      <m:t>𝑦</m:t>
                    </m:r>
                  </m:oMath>
                </a14:m>
                <a:r>
                  <a:rPr lang="en-US" altLang="en-US" sz="3300" dirty="0">
                    <a:solidFill>
                      <a:schemeClr val="tx1"/>
                    </a:solidFill>
                    <a:ea typeface="SimSun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sz="3300" i="1" dirty="0" smtClean="0">
                        <a:solidFill>
                          <a:schemeClr val="tx1"/>
                        </a:solidFill>
                        <a:latin typeface="Cambria Math"/>
                        <a:ea typeface="SimSun" pitchFamily="2" charset="-122"/>
                      </a:rPr>
                      <m:t>𝑦</m:t>
                    </m:r>
                  </m:oMath>
                </a14:m>
                <a:r>
                  <a:rPr lang="en-US" altLang="en-US" sz="3300" dirty="0">
                    <a:solidFill>
                      <a:schemeClr val="tx1"/>
                    </a:solidFill>
                    <a:ea typeface="SimSun" pitchFamily="2" charset="-122"/>
                  </a:rPr>
                  <a:t>) if </a:t>
                </a:r>
                <a14:m>
                  <m:oMath xmlns:m="http://schemas.openxmlformats.org/officeDocument/2006/math">
                    <m:r>
                      <a:rPr lang="en-US" altLang="en-US" sz="3300" b="1" i="1" dirty="0" smtClean="0">
                        <a:solidFill>
                          <a:srgbClr val="00B050"/>
                        </a:solidFill>
                        <a:latin typeface="Cambria Math"/>
                        <a:ea typeface="SimSun" pitchFamily="2" charset="-122"/>
                      </a:rPr>
                      <m:t>𝒙</m:t>
                    </m:r>
                    <m:r>
                      <a:rPr lang="en-US" altLang="en-US" sz="3300" b="1" i="1" dirty="0" smtClean="0">
                        <a:solidFill>
                          <a:srgbClr val="00B050"/>
                        </a:solidFill>
                        <a:latin typeface="Cambria Math"/>
                        <a:ea typeface="SimSun" pitchFamily="2" charset="-122"/>
                      </a:rPr>
                      <m:t>&gt;</m:t>
                    </m:r>
                    <m:r>
                      <a:rPr lang="en-US" altLang="en-US" sz="3300" b="1" i="1" dirty="0" smtClean="0">
                        <a:solidFill>
                          <a:srgbClr val="00B050"/>
                        </a:solidFill>
                        <a:latin typeface="Cambria Math"/>
                        <a:ea typeface="SimSun" pitchFamily="2" charset="-122"/>
                      </a:rPr>
                      <m:t>𝒚</m:t>
                    </m:r>
                  </m:oMath>
                </a14:m>
                <a:r>
                  <a:rPr lang="en-US" altLang="en-US" sz="3300" b="1" dirty="0">
                    <a:solidFill>
                      <a:srgbClr val="00B050"/>
                    </a:solidFill>
                    <a:ea typeface="SimSun" pitchFamily="2" charset="-122"/>
                  </a:rPr>
                  <a:t> </a:t>
                </a:r>
                <a:endParaRPr lang="zh-CN" altLang="en-US" sz="3300" b="1" dirty="0">
                  <a:solidFill>
                    <a:srgbClr val="00B050"/>
                  </a:solidFill>
                  <a:ea typeface="SimSun" pitchFamily="2" charset="-122"/>
                </a:endParaRPr>
              </a:p>
              <a:p>
                <a:pPr marL="0" indent="0">
                  <a:buFont typeface="Wingdings 2" panose="05020102010507070707" pitchFamily="18" charset="2"/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77" y="1489160"/>
                <a:ext cx="8534400" cy="4452122"/>
              </a:xfrm>
              <a:prstGeom prst="rect">
                <a:avLst/>
              </a:prstGeom>
              <a:blipFill>
                <a:blip r:embed="rId2"/>
                <a:stretch>
                  <a:fillRect l="-1714" r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9036777" y="2611403"/>
            <a:ext cx="1487532" cy="33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89474" y="224681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Base case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897030" y="3849191"/>
            <a:ext cx="1627279" cy="23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647611" y="3873360"/>
            <a:ext cx="1854935" cy="8834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63347" y="3645781"/>
            <a:ext cx="160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Recursive calls</a:t>
            </a:r>
            <a:r>
              <a:rPr lang="en-NZ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26787" y="5333176"/>
            <a:ext cx="5820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RECURSION??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7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Recursive algorithm for </a:t>
            </a:r>
            <a:r>
              <a:rPr lang="en-NZ" dirty="0" err="1" smtClean="0"/>
              <a:t>gcd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8131" y="2076989"/>
            <a:ext cx="1328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Requires: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Returns: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11234" y="2076989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>
                <a:solidFill>
                  <a:srgbClr val="00B0F0"/>
                </a:solidFill>
              </a:rPr>
              <a:t>g</a:t>
            </a:r>
            <a:r>
              <a:rPr lang="en-NZ" sz="2000" dirty="0" err="1" smtClean="0">
                <a:solidFill>
                  <a:srgbClr val="00B0F0"/>
                </a:solidFill>
              </a:rPr>
              <a:t>cd</a:t>
            </a:r>
            <a:r>
              <a:rPr lang="en-NZ" sz="2000" dirty="0" smtClean="0">
                <a:solidFill>
                  <a:srgbClr val="00B0F0"/>
                </a:solidFill>
              </a:rPr>
              <a:t>(</a:t>
            </a:r>
            <a:r>
              <a:rPr lang="en-NZ" sz="2000" dirty="0" err="1" smtClean="0">
                <a:solidFill>
                  <a:srgbClr val="00B0F0"/>
                </a:solidFill>
              </a:rPr>
              <a:t>x,y</a:t>
            </a:r>
            <a:r>
              <a:rPr lang="en-NZ" sz="2000" dirty="0" smtClean="0">
                <a:solidFill>
                  <a:srgbClr val="00B0F0"/>
                </a:solidFill>
              </a:rPr>
              <a:t>)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2376" y="2384765"/>
            <a:ext cx="3027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t</a:t>
            </a:r>
            <a:r>
              <a:rPr lang="en-NZ" sz="2000" dirty="0" smtClean="0">
                <a:solidFill>
                  <a:srgbClr val="00B0F0"/>
                </a:solidFill>
              </a:rPr>
              <a:t>wo positive integers, </a:t>
            </a:r>
            <a:r>
              <a:rPr lang="en-NZ" sz="2000" dirty="0" err="1" smtClean="0">
                <a:solidFill>
                  <a:srgbClr val="00B0F0"/>
                </a:solidFill>
              </a:rPr>
              <a:t>x,y</a:t>
            </a:r>
            <a:r>
              <a:rPr lang="en-NZ" sz="2000" dirty="0" smtClean="0">
                <a:solidFill>
                  <a:srgbClr val="00B0F0"/>
                </a:solidFill>
              </a:rPr>
              <a:t>&gt;0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4002" y="2663169"/>
            <a:ext cx="5864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a</a:t>
            </a:r>
            <a:r>
              <a:rPr lang="en-NZ" sz="2000" dirty="0" smtClean="0">
                <a:solidFill>
                  <a:srgbClr val="00B0F0"/>
                </a:solidFill>
              </a:rPr>
              <a:t> positive integer, (the greatest common divisor of </a:t>
            </a:r>
            <a:r>
              <a:rPr lang="en-NZ" sz="2000" dirty="0" err="1" smtClean="0">
                <a:solidFill>
                  <a:srgbClr val="00B0F0"/>
                </a:solidFill>
              </a:rPr>
              <a:t>x,y</a:t>
            </a:r>
            <a:r>
              <a:rPr lang="en-NZ" sz="2000" dirty="0" smtClean="0">
                <a:solidFill>
                  <a:srgbClr val="00B0F0"/>
                </a:solidFill>
              </a:rPr>
              <a:t>)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2005" y="3092652"/>
            <a:ext cx="6786423" cy="98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3626" y="3205753"/>
            <a:ext cx="52886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== y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lseif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x-</a:t>
            </a:r>
            <a:r>
              <a:rPr lang="en-NZ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y,y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else</a:t>
            </a:r>
          </a:p>
          <a:p>
            <a:pPr marL="457200" indent="-457200">
              <a:buAutoNum type="arabicPeriod" startAt="6"/>
            </a:pP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NZ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 </a:t>
            </a:r>
            <a:r>
              <a:rPr lang="en-NZ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7063" y="2351315"/>
            <a:ext cx="240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g</a:t>
            </a:r>
            <a:r>
              <a:rPr lang="en-NZ" sz="2400" dirty="0" err="1" smtClean="0"/>
              <a:t>cd</a:t>
            </a:r>
            <a:r>
              <a:rPr lang="en-NZ" sz="2400" dirty="0" smtClean="0"/>
              <a:t>(32,12); 32&gt;12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157063" y="2783062"/>
            <a:ext cx="240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 smtClean="0"/>
              <a:t>gcd</a:t>
            </a:r>
            <a:r>
              <a:rPr lang="en-NZ" sz="2400" dirty="0" smtClean="0"/>
              <a:t>(20,12); 20&gt;12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157063" y="3151717"/>
            <a:ext cx="2101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 smtClean="0"/>
              <a:t>gcd</a:t>
            </a:r>
            <a:r>
              <a:rPr lang="en-NZ" sz="2400" dirty="0" smtClean="0"/>
              <a:t>(8,12); 8&lt;12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157063" y="3520372"/>
            <a:ext cx="179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 smtClean="0"/>
              <a:t>gcd</a:t>
            </a:r>
            <a:r>
              <a:rPr lang="en-NZ" sz="2400" dirty="0" smtClean="0"/>
              <a:t>(8,4); 8&gt;4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157062" y="3901413"/>
            <a:ext cx="1973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 smtClean="0"/>
              <a:t>gcd</a:t>
            </a:r>
            <a:r>
              <a:rPr lang="en-NZ" sz="2400" dirty="0" smtClean="0"/>
              <a:t>(4,4); </a:t>
            </a:r>
            <a:r>
              <a:rPr lang="en-NZ" sz="2400" dirty="0" smtClean="0">
                <a:solidFill>
                  <a:srgbClr val="FF0000"/>
                </a:solidFill>
              </a:rPr>
              <a:t>4==4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35866" y="4363078"/>
            <a:ext cx="1321196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2400" i="1" dirty="0" smtClean="0">
                <a:solidFill>
                  <a:srgbClr val="F73A07"/>
                </a:solidFill>
              </a:rPr>
              <a:t>Base case</a:t>
            </a:r>
            <a:endParaRPr lang="en-US" sz="2400" i="1" dirty="0">
              <a:solidFill>
                <a:srgbClr val="F73A07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57062" y="4327374"/>
            <a:ext cx="121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</a:rPr>
              <a:t>r</a:t>
            </a:r>
            <a:r>
              <a:rPr lang="en-NZ" sz="2400" dirty="0" smtClean="0">
                <a:solidFill>
                  <a:srgbClr val="00B050"/>
                </a:solidFill>
              </a:rPr>
              <a:t>eturn</a:t>
            </a:r>
            <a:r>
              <a:rPr lang="en-NZ" sz="2400" dirty="0" smtClean="0"/>
              <a:t> </a:t>
            </a:r>
            <a:r>
              <a:rPr lang="en-NZ" sz="2400" dirty="0" smtClean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66890" y="434204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F73A07"/>
                </a:solidFill>
              </a:rPr>
              <a:t>END!</a:t>
            </a:r>
            <a:endParaRPr lang="en-US" sz="2400" b="1" dirty="0">
              <a:solidFill>
                <a:srgbClr val="F73A07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89169" y="4809537"/>
            <a:ext cx="3729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i="1" dirty="0">
                <a:solidFill>
                  <a:srgbClr val="002060"/>
                </a:solidFill>
              </a:rPr>
              <a:t>N</a:t>
            </a:r>
            <a:r>
              <a:rPr lang="en-NZ" sz="4000" i="1" dirty="0" smtClean="0">
                <a:solidFill>
                  <a:srgbClr val="002060"/>
                </a:solidFill>
              </a:rPr>
              <a:t>o backtracking??</a:t>
            </a:r>
            <a:endParaRPr lang="en-US" sz="4000" i="1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51" y="6084889"/>
            <a:ext cx="6991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g</a:t>
            </a:r>
            <a:r>
              <a:rPr lang="en-NZ" sz="2400" dirty="0" err="1" smtClean="0"/>
              <a:t>cd</a:t>
            </a:r>
            <a:r>
              <a:rPr lang="en-NZ" sz="2400" dirty="0" smtClean="0"/>
              <a:t>(32,12)=</a:t>
            </a:r>
            <a:r>
              <a:rPr lang="en-NZ" sz="2400" dirty="0" err="1" smtClean="0"/>
              <a:t>gcd</a:t>
            </a:r>
            <a:r>
              <a:rPr lang="en-NZ" sz="2400" dirty="0" smtClean="0"/>
              <a:t>(20,12)=</a:t>
            </a:r>
            <a:r>
              <a:rPr lang="en-NZ" sz="2400" dirty="0" err="1" smtClean="0"/>
              <a:t>gcd</a:t>
            </a:r>
            <a:r>
              <a:rPr lang="en-NZ" sz="2400" dirty="0" smtClean="0"/>
              <a:t>(8,12)=</a:t>
            </a:r>
            <a:r>
              <a:rPr lang="en-NZ" sz="2400" dirty="0" err="1" smtClean="0"/>
              <a:t>gcd</a:t>
            </a:r>
            <a:r>
              <a:rPr lang="en-NZ" sz="2400" dirty="0" smtClean="0"/>
              <a:t>(8,4)=</a:t>
            </a:r>
            <a:r>
              <a:rPr lang="en-NZ" sz="2400" dirty="0" err="1" smtClean="0"/>
              <a:t>gcd</a:t>
            </a:r>
            <a:r>
              <a:rPr lang="en-NZ" sz="2400" dirty="0" smtClean="0"/>
              <a:t>(4,4)=4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17251" y="5468451"/>
            <a:ext cx="7445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i="1" dirty="0" smtClean="0">
                <a:solidFill>
                  <a:srgbClr val="002060"/>
                </a:solidFill>
              </a:rPr>
              <a:t>Check the mathematical properties of </a:t>
            </a:r>
            <a:r>
              <a:rPr lang="en-NZ" sz="3200" dirty="0" err="1" smtClean="0">
                <a:solidFill>
                  <a:srgbClr val="002060"/>
                </a:solidFill>
              </a:rPr>
              <a:t>gcd</a:t>
            </a:r>
            <a:r>
              <a:rPr lang="en-NZ" sz="3200" dirty="0" smtClean="0">
                <a:solidFill>
                  <a:srgbClr val="002060"/>
                </a:solidFill>
              </a:rPr>
              <a:t>(</a:t>
            </a:r>
            <a:r>
              <a:rPr lang="en-NZ" sz="3200" dirty="0" err="1" smtClean="0">
                <a:solidFill>
                  <a:srgbClr val="002060"/>
                </a:solidFill>
              </a:rPr>
              <a:t>x,y</a:t>
            </a:r>
            <a:r>
              <a:rPr lang="en-NZ" sz="3200" smtClean="0">
                <a:solidFill>
                  <a:srgbClr val="002060"/>
                </a:solidFill>
              </a:rPr>
              <a:t>)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 build="p"/>
      <p:bldP spid="10" grpId="0"/>
      <p:bldP spid="11" grpId="0"/>
      <p:bldP spid="12" grpId="0"/>
      <p:bldP spid="13" grpId="0"/>
      <p:bldP spid="14" grpId="0"/>
      <p:bldP spid="15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FF00"/>
                </a:solidFill>
              </a:rPr>
              <a:t>Homework:</a:t>
            </a:r>
            <a:r>
              <a:rPr lang="en-NZ" dirty="0" smtClean="0"/>
              <a:t> </a:t>
            </a:r>
            <a:r>
              <a:rPr lang="en-NZ" b="1" i="1" dirty="0" smtClean="0">
                <a:solidFill>
                  <a:srgbClr val="FF0000"/>
                </a:solidFill>
              </a:rPr>
              <a:t>Euclid’s algorithm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894" y="2364332"/>
            <a:ext cx="938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Can you improve the algorithm for </a:t>
            </a:r>
            <a:r>
              <a:rPr lang="en-NZ" sz="4000" i="1" dirty="0" err="1" smtClean="0">
                <a:solidFill>
                  <a:srgbClr val="00B0F0"/>
                </a:solidFill>
              </a:rPr>
              <a:t>gcd</a:t>
            </a:r>
            <a:r>
              <a:rPr lang="en-NZ" sz="4000" i="1" dirty="0" smtClean="0">
                <a:solidFill>
                  <a:srgbClr val="00B0F0"/>
                </a:solidFill>
              </a:rPr>
              <a:t>(</a:t>
            </a:r>
            <a:r>
              <a:rPr lang="en-NZ" sz="4000" i="1" dirty="0" err="1" smtClean="0">
                <a:solidFill>
                  <a:srgbClr val="00B0F0"/>
                </a:solidFill>
              </a:rPr>
              <a:t>x,y</a:t>
            </a:r>
            <a:r>
              <a:rPr lang="en-NZ" sz="4000" i="1" dirty="0" smtClean="0">
                <a:solidFill>
                  <a:srgbClr val="00B0F0"/>
                </a:solidFill>
              </a:rPr>
              <a:t>)</a:t>
            </a:r>
            <a:r>
              <a:rPr lang="en-NZ" sz="4000" dirty="0" smtClean="0"/>
              <a:t>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32894" y="3364617"/>
            <a:ext cx="6915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Can you make it perform faster?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402590" y="4316181"/>
            <a:ext cx="93762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Search for </a:t>
            </a:r>
            <a:r>
              <a:rPr lang="en-NZ" sz="4000" b="1" u="sng" dirty="0" smtClean="0">
                <a:solidFill>
                  <a:srgbClr val="FF0000"/>
                </a:solidFill>
              </a:rPr>
              <a:t>EUCLID’s ALGORITHM </a:t>
            </a:r>
          </a:p>
          <a:p>
            <a:r>
              <a:rPr lang="en-NZ" sz="4000" dirty="0" smtClean="0"/>
              <a:t>online and write a recursive algorithm for it.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314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Components of a recursive algorithm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28653" y="1920967"/>
            <a:ext cx="8732521" cy="4445000"/>
            <a:chOff x="304799" y="1778000"/>
            <a:chExt cx="8732521" cy="3835400"/>
          </a:xfrm>
        </p:grpSpPr>
        <p:sp>
          <p:nvSpPr>
            <p:cNvPr id="5" name="Rectangle 4"/>
            <p:cNvSpPr/>
            <p:nvPr/>
          </p:nvSpPr>
          <p:spPr bwMode="auto">
            <a:xfrm>
              <a:off x="2590799" y="1778000"/>
              <a:ext cx="3879273" cy="1422400"/>
            </a:xfrm>
            <a:prstGeom prst="rect">
              <a:avLst/>
            </a:prstGeom>
            <a:solidFill>
              <a:srgbClr val="FFFF00">
                <a:alpha val="19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charset="0"/>
                </a:rPr>
                <a:t>Recursive Algorithm</a:t>
              </a:r>
              <a:endParaRPr kumimoji="0" lang="en-GB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6" name="Left-Right-Up Arrow 5"/>
            <p:cNvSpPr/>
            <p:nvPr/>
          </p:nvSpPr>
          <p:spPr bwMode="auto">
            <a:xfrm>
              <a:off x="2819400" y="3200400"/>
              <a:ext cx="3505200" cy="1752600"/>
            </a:xfrm>
            <a:prstGeom prst="leftRight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04799" y="3810000"/>
              <a:ext cx="2514601" cy="18034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>
                  <a:latin typeface="+mn-lt"/>
                </a:rPr>
                <a:t>Base Case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rgbClr val="FF0000"/>
                  </a:solidFill>
                  <a:latin typeface="+mn-lt"/>
                  <a:ea typeface="SimSun" pitchFamily="2" charset="-122"/>
                </a:rPr>
                <a:t>If base case missing we will </a:t>
              </a:r>
              <a:r>
                <a:rPr lang="en-US" sz="2000" b="1" dirty="0">
                  <a:solidFill>
                    <a:srgbClr val="FF0000"/>
                  </a:solidFill>
                  <a:latin typeface="+mn-lt"/>
                  <a:ea typeface="SimSun" pitchFamily="2" charset="-122"/>
                </a:rPr>
                <a:t>move into infinite recursion.</a:t>
              </a:r>
              <a:endParaRPr lang="en-GB" sz="2000" b="1" dirty="0">
                <a:solidFill>
                  <a:srgbClr val="FF0000"/>
                </a:solidFill>
                <a:latin typeface="+mn-lt"/>
                <a:ea typeface="SimSun" pitchFamily="2" charset="-122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324600" y="3733800"/>
              <a:ext cx="2712720" cy="18796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  <a:p>
              <a:endParaRPr lang="en-US" sz="2400" dirty="0"/>
            </a:p>
            <a:p>
              <a:r>
                <a:rPr lang="en-US" sz="2400" dirty="0">
                  <a:latin typeface="+mn-lt"/>
                </a:rPr>
                <a:t>Recursive Case</a:t>
              </a:r>
            </a:p>
            <a:p>
              <a:pPr marL="0" lvl="1"/>
              <a:r>
                <a:rPr lang="en-US" altLang="en-US" sz="2000" dirty="0">
                  <a:solidFill>
                    <a:srgbClr val="FF0000"/>
                  </a:solidFill>
                  <a:latin typeface="+mn-lt"/>
                  <a:ea typeface="SimSun" pitchFamily="2" charset="-122"/>
                </a:rPr>
                <a:t>always make sure your recursive step brings you </a:t>
              </a:r>
              <a:r>
                <a:rPr lang="en-US" altLang="en-US" sz="2000" b="1" dirty="0">
                  <a:solidFill>
                    <a:srgbClr val="FF0000"/>
                  </a:solidFill>
                  <a:ea typeface="SimSun" pitchFamily="2" charset="-122"/>
                </a:rPr>
                <a:t>closer to the base case.</a:t>
              </a:r>
              <a:endParaRPr lang="zh-CN" altLang="en-US" sz="2000" b="1" dirty="0">
                <a:solidFill>
                  <a:srgbClr val="FF0000"/>
                </a:solidFill>
                <a:ea typeface="SimSun" pitchFamily="2" charset="-122"/>
              </a:endParaRPr>
            </a:p>
            <a:p>
              <a:r>
                <a:rPr lang="en-US" sz="2000" b="0" dirty="0"/>
                <a:t> </a:t>
              </a:r>
            </a:p>
            <a:p>
              <a:r>
                <a:rPr lang="en-US" sz="2400" dirty="0"/>
                <a:t> 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877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Triangular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3008131"/>
            <a:ext cx="6505575" cy="2200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4091" y="3370217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2777" y="307782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3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sz="3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6439" y="2785441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49708" y="2423356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 err="1" smtClean="0">
                <a:solidFill>
                  <a:srgbClr val="F73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3200" b="1" dirty="0" smtClean="0">
                <a:solidFill>
                  <a:srgbClr val="F73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endParaRPr lang="en-US" sz="3200" b="1" dirty="0">
              <a:solidFill>
                <a:srgbClr val="F73A0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8374" y="3138506"/>
            <a:ext cx="1476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NZ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riangle(1)=1</a:t>
            </a:r>
            <a:endParaRPr lang="en-US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7680" y="5274935"/>
            <a:ext cx="26693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triangle(2)=2+</a:t>
            </a:r>
            <a:r>
              <a:rPr lang="en-NZ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triangle(1)</a:t>
            </a:r>
            <a:endParaRPr lang="en-US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405" y="2569549"/>
            <a:ext cx="26693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triangle(3)=3+</a:t>
            </a:r>
            <a:r>
              <a:rPr lang="en-NZ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triangle(2)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7674" y="5274935"/>
            <a:ext cx="26693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300" b="1" dirty="0" smtClean="0">
                <a:solidFill>
                  <a:srgbClr val="F73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triangle(4)=4+</a:t>
            </a:r>
            <a:r>
              <a:rPr lang="en-NZ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triangle(3)</a:t>
            </a:r>
            <a:endParaRPr lang="en-US" sz="13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3784" y="5793181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NZ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riangle(n)=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7000" y="5792695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n+triangle</a:t>
            </a:r>
            <a:r>
              <a:rPr lang="en-NZ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262" y="5329688"/>
            <a:ext cx="3000693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200" i="1" dirty="0" smtClean="0">
                <a:solidFill>
                  <a:srgbClr val="FFC000"/>
                </a:solidFill>
              </a:rPr>
              <a:t>Recursive formula:</a:t>
            </a:r>
            <a:endParaRPr lang="en-US" sz="3200" i="1" dirty="0">
              <a:solidFill>
                <a:srgbClr val="FFC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2751991" y="2645445"/>
            <a:ext cx="509451" cy="50827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55371" y="2037803"/>
            <a:ext cx="1702710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200" i="1" dirty="0" smtClean="0">
                <a:solidFill>
                  <a:srgbClr val="FFC000"/>
                </a:solidFill>
              </a:rPr>
              <a:t>Base case</a:t>
            </a:r>
            <a:endParaRPr lang="en-US" sz="32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6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Recursive algorithm for triangular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942" y="2076989"/>
            <a:ext cx="35137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r>
              <a:rPr lang="en-NZ" sz="2000" dirty="0" smtClean="0">
                <a:solidFill>
                  <a:srgbClr val="00B0F0"/>
                </a:solidFill>
              </a:rPr>
              <a:t>triangle(n)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Requires: </a:t>
            </a:r>
            <a:r>
              <a:rPr lang="en-NZ" sz="2000" dirty="0" smtClean="0">
                <a:solidFill>
                  <a:srgbClr val="00B0F0"/>
                </a:solidFill>
              </a:rPr>
              <a:t>a positive integer n&gt;0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Returns: </a:t>
            </a:r>
            <a:r>
              <a:rPr lang="en-NZ" sz="2000" dirty="0">
                <a:solidFill>
                  <a:srgbClr val="00B0F0"/>
                </a:solidFill>
              </a:rPr>
              <a:t>sum of </a:t>
            </a:r>
            <a:r>
              <a:rPr lang="en-NZ" sz="2000" dirty="0" smtClean="0">
                <a:solidFill>
                  <a:srgbClr val="00B0F0"/>
                </a:solidFill>
              </a:rPr>
              <a:t>1+2+3+…+n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42005" y="3092652"/>
            <a:ext cx="3500719" cy="98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374" y="3205753"/>
            <a:ext cx="60580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== 1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NZ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</a:t>
            </a:r>
            <a:r>
              <a:rPr lang="en-NZ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80869" y="1933296"/>
            <a:ext cx="0" cy="459813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69680" y="1768357"/>
            <a:ext cx="14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/>
              <a:t>TRACE!!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28617" y="2176145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F0"/>
                </a:solidFill>
              </a:rPr>
              <a:t>t</a:t>
            </a:r>
            <a:r>
              <a:rPr lang="en-NZ" sz="2400" dirty="0" smtClean="0">
                <a:solidFill>
                  <a:srgbClr val="00B0F0"/>
                </a:solidFill>
              </a:rPr>
              <a:t>riangle(4)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8617" y="2584820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FF0000"/>
                </a:solidFill>
              </a:rPr>
              <a:t>n=4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0596" y="2584819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FF0000"/>
                </a:solidFill>
              </a:rPr>
              <a:t>n !=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87858" y="2564046"/>
            <a:ext cx="267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</a:rPr>
              <a:t>r</a:t>
            </a:r>
            <a:r>
              <a:rPr lang="en-NZ" sz="2400" dirty="0" smtClean="0">
                <a:solidFill>
                  <a:srgbClr val="00B050"/>
                </a:solidFill>
              </a:rPr>
              <a:t>eturn</a:t>
            </a:r>
            <a:r>
              <a:rPr lang="en-NZ" sz="2400" dirty="0" smtClean="0">
                <a:solidFill>
                  <a:srgbClr val="FF0000"/>
                </a:solidFill>
              </a:rPr>
              <a:t> </a:t>
            </a:r>
            <a:r>
              <a:rPr lang="en-NZ" sz="2400" dirty="0" smtClean="0"/>
              <a:t>4+triangle(</a:t>
            </a:r>
            <a:r>
              <a:rPr lang="en-NZ" sz="2400" dirty="0" smtClean="0">
                <a:solidFill>
                  <a:srgbClr val="00B0F0"/>
                </a:solidFill>
              </a:rPr>
              <a:t>3</a:t>
            </a:r>
            <a:r>
              <a:rPr lang="en-NZ" sz="2400" dirty="0" smtClean="0"/>
              <a:t>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341680" y="2996761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F0"/>
                </a:solidFill>
              </a:rPr>
              <a:t>triangle(3)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28617" y="3361468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FF0000"/>
                </a:solidFill>
              </a:rPr>
              <a:t>n=3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00596" y="3361467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FF0000"/>
                </a:solidFill>
              </a:rPr>
              <a:t>n !=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87858" y="3340694"/>
            <a:ext cx="267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</a:rPr>
              <a:t>r</a:t>
            </a:r>
            <a:r>
              <a:rPr lang="en-NZ" sz="2400" dirty="0" smtClean="0">
                <a:solidFill>
                  <a:srgbClr val="00B050"/>
                </a:solidFill>
              </a:rPr>
              <a:t>eturn</a:t>
            </a:r>
            <a:r>
              <a:rPr lang="en-NZ" sz="2400" dirty="0" smtClean="0">
                <a:solidFill>
                  <a:srgbClr val="FF0000"/>
                </a:solidFill>
              </a:rPr>
              <a:t> </a:t>
            </a:r>
            <a:r>
              <a:rPr lang="en-NZ" sz="2400" dirty="0" smtClean="0"/>
              <a:t>3+triangle(</a:t>
            </a:r>
            <a:r>
              <a:rPr lang="en-NZ" sz="2400" dirty="0" smtClean="0">
                <a:solidFill>
                  <a:srgbClr val="00B0F0"/>
                </a:solidFill>
              </a:rPr>
              <a:t>2</a:t>
            </a:r>
            <a:r>
              <a:rPr lang="en-NZ" sz="2400" dirty="0" smtClean="0"/>
              <a:t>)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0869" y="3770696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F0"/>
                </a:solidFill>
              </a:rPr>
              <a:t>triangle(2)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8617" y="4200699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FF0000"/>
                </a:solidFill>
              </a:rPr>
              <a:t>n=2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00596" y="4200698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FF0000"/>
                </a:solidFill>
              </a:rPr>
              <a:t>n !=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87858" y="4179925"/>
            <a:ext cx="267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</a:rPr>
              <a:t>r</a:t>
            </a:r>
            <a:r>
              <a:rPr lang="en-NZ" sz="2400" dirty="0" smtClean="0">
                <a:solidFill>
                  <a:srgbClr val="00B050"/>
                </a:solidFill>
              </a:rPr>
              <a:t>eturn</a:t>
            </a:r>
            <a:r>
              <a:rPr lang="en-NZ" sz="2400" dirty="0" smtClean="0">
                <a:solidFill>
                  <a:srgbClr val="FF0000"/>
                </a:solidFill>
              </a:rPr>
              <a:t> </a:t>
            </a:r>
            <a:r>
              <a:rPr lang="en-NZ" sz="2400" dirty="0" smtClean="0"/>
              <a:t>2+triangle(</a:t>
            </a:r>
            <a:r>
              <a:rPr lang="en-NZ" sz="2400" dirty="0" smtClean="0">
                <a:solidFill>
                  <a:srgbClr val="00B0F0"/>
                </a:solidFill>
              </a:rPr>
              <a:t>1</a:t>
            </a:r>
            <a:r>
              <a:rPr lang="en-NZ" sz="2400" dirty="0" smtClean="0"/>
              <a:t>)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397934" y="4650165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F0"/>
                </a:solidFill>
              </a:rPr>
              <a:t>triangle(1)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40585" y="5067969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FF0000"/>
                </a:solidFill>
              </a:rPr>
              <a:t>n=1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2564" y="506796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FF0000"/>
                </a:solidFill>
              </a:rPr>
              <a:t>n ==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10857" y="5067968"/>
            <a:ext cx="1321196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2400" i="1" dirty="0" smtClean="0">
                <a:solidFill>
                  <a:srgbClr val="F73A07"/>
                </a:solidFill>
              </a:rPr>
              <a:t>Base case</a:t>
            </a:r>
            <a:endParaRPr lang="en-US" sz="2400" i="1" dirty="0">
              <a:solidFill>
                <a:srgbClr val="F73A07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13516" y="5047195"/>
            <a:ext cx="121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</a:rPr>
              <a:t>r</a:t>
            </a:r>
            <a:r>
              <a:rPr lang="en-NZ" sz="2400" dirty="0" smtClean="0">
                <a:solidFill>
                  <a:srgbClr val="00B050"/>
                </a:solidFill>
              </a:rPr>
              <a:t>eturn</a:t>
            </a:r>
            <a:r>
              <a:rPr lang="en-NZ" sz="2400" dirty="0" smtClean="0">
                <a:solidFill>
                  <a:srgbClr val="FF0000"/>
                </a:solidFill>
              </a:rPr>
              <a:t> </a:t>
            </a:r>
            <a:r>
              <a:rPr lang="en-NZ" sz="2400" dirty="0"/>
              <a:t>1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9098433" y="5093361"/>
            <a:ext cx="20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>
                <a:solidFill>
                  <a:srgbClr val="F73A07"/>
                </a:solidFill>
              </a:rPr>
              <a:t>Recursive calls STOP!!</a:t>
            </a:r>
            <a:endParaRPr lang="en-US" i="1" dirty="0">
              <a:solidFill>
                <a:srgbClr val="F73A07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11584682" y="2564046"/>
            <a:ext cx="2071" cy="25293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454052" y="2889750"/>
            <a:ext cx="615553" cy="191174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Z" sz="2800" dirty="0" smtClean="0">
                <a:solidFill>
                  <a:srgbClr val="C00000"/>
                </a:solidFill>
              </a:rPr>
              <a:t>backtracking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503722" y="4204276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=</a:t>
            </a:r>
            <a:r>
              <a:rPr lang="en-NZ" sz="2400" dirty="0" smtClean="0"/>
              <a:t>2+</a:t>
            </a:r>
            <a:r>
              <a:rPr lang="en-NZ" sz="2400" dirty="0" smtClean="0">
                <a:solidFill>
                  <a:srgbClr val="00B0F0"/>
                </a:solidFill>
              </a:rPr>
              <a:t>1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77913" y="337527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=</a:t>
            </a:r>
            <a:r>
              <a:rPr lang="en-NZ" sz="2400" dirty="0" smtClean="0"/>
              <a:t>3+</a:t>
            </a:r>
            <a:r>
              <a:rPr lang="en-NZ" sz="2400" dirty="0" smtClean="0">
                <a:solidFill>
                  <a:srgbClr val="00B0F0"/>
                </a:solidFill>
              </a:rPr>
              <a:t>3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77913" y="258481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=</a:t>
            </a:r>
            <a:r>
              <a:rPr lang="en-NZ" sz="2400" dirty="0" smtClean="0"/>
              <a:t>4+</a:t>
            </a:r>
            <a:r>
              <a:rPr lang="en-NZ" sz="2400" dirty="0" smtClean="0">
                <a:solidFill>
                  <a:srgbClr val="00B0F0"/>
                </a:solidFill>
              </a:rPr>
              <a:t>6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789273" y="4575351"/>
            <a:ext cx="3312557" cy="433581"/>
          </a:xfrm>
          <a:prstGeom prst="straightConnector1">
            <a:avLst/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745591" y="3697370"/>
            <a:ext cx="3312557" cy="433581"/>
          </a:xfrm>
          <a:prstGeom prst="straightConnector1">
            <a:avLst/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759842" y="2911423"/>
            <a:ext cx="3312557" cy="433581"/>
          </a:xfrm>
          <a:prstGeom prst="straightConnector1">
            <a:avLst/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63889" y="225603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=</a:t>
            </a:r>
            <a:r>
              <a:rPr lang="en-NZ" sz="2400" b="1" dirty="0" smtClean="0">
                <a:solidFill>
                  <a:srgbClr val="00B0F0"/>
                </a:solidFill>
              </a:rPr>
              <a:t>10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167782" y="2212800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F73A07"/>
                </a:solidFill>
              </a:rPr>
              <a:t>END</a:t>
            </a:r>
            <a:endParaRPr lang="en-US" sz="2400" b="1" dirty="0">
              <a:solidFill>
                <a:srgbClr val="F73A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build="p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/>
      <p:bldP spid="40" grpId="0"/>
      <p:bldP spid="44" grpId="0"/>
      <p:bldP spid="46" grpId="0"/>
      <p:bldP spid="47" grpId="0"/>
      <p:bldP spid="48" grpId="0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NZ" dirty="0" smtClean="0"/>
                  <a:t>Recursive Power function </a:t>
                </a:r>
                <a14:m>
                  <m:oMath xmlns:m="http://schemas.openxmlformats.org/officeDocument/2006/math">
                    <m:r>
                      <a:rPr lang="en-NZ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NZ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NZ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NZ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4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136469" y="19659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200" dirty="0" err="1"/>
              <a:t>x</a:t>
            </a:r>
            <a:r>
              <a:rPr lang="en-US" altLang="en-US" sz="3200" baseline="30000" dirty="0" err="1"/>
              <a:t>n</a:t>
            </a:r>
            <a:r>
              <a:rPr lang="en-US" altLang="en-US" sz="3200" dirty="0"/>
              <a:t> = 1               </a:t>
            </a:r>
            <a:r>
              <a:rPr lang="en-US" altLang="en-US" sz="3200" i="1" dirty="0"/>
              <a:t>if n = 0</a:t>
            </a:r>
          </a:p>
          <a:p>
            <a:pPr marL="0" indent="0">
              <a:buNone/>
            </a:pPr>
            <a:r>
              <a:rPr lang="en-US" altLang="en-US" sz="3200" dirty="0"/>
              <a:t>    </a:t>
            </a:r>
            <a:r>
              <a:rPr lang="en-US" altLang="en-US" sz="3200" dirty="0" smtClean="0"/>
              <a:t>= </a:t>
            </a:r>
            <a:r>
              <a:rPr lang="en-US" altLang="en-US" sz="3200" dirty="0"/>
              <a:t>x * x</a:t>
            </a:r>
            <a:r>
              <a:rPr lang="en-US" altLang="en-US" sz="3200" baseline="30000" dirty="0"/>
              <a:t>n-1</a:t>
            </a:r>
            <a:r>
              <a:rPr lang="en-US" altLang="en-US" sz="3200" dirty="0"/>
              <a:t>   </a:t>
            </a:r>
            <a:r>
              <a:rPr lang="en-US" altLang="en-US" sz="3200" dirty="0" smtClean="0"/>
              <a:t>    </a:t>
            </a:r>
            <a:r>
              <a:rPr lang="en-US" altLang="en-US" sz="3200" i="1" dirty="0"/>
              <a:t>if n&gt;0</a:t>
            </a:r>
            <a:r>
              <a:rPr lang="en-US" altLang="en-US" sz="3200" dirty="0"/>
              <a:t> 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>
                <a:solidFill>
                  <a:schemeClr val="accent2"/>
                </a:solidFill>
              </a:rPr>
              <a:t>5</a:t>
            </a:r>
            <a:r>
              <a:rPr lang="en-US" altLang="en-US" sz="3200" baseline="30000" dirty="0">
                <a:solidFill>
                  <a:schemeClr val="accent2"/>
                </a:solidFill>
              </a:rPr>
              <a:t>3</a:t>
            </a:r>
            <a:r>
              <a:rPr lang="en-US" altLang="en-US" sz="3200" dirty="0">
                <a:solidFill>
                  <a:schemeClr val="accent2"/>
                </a:solidFill>
              </a:rPr>
              <a:t> = 5 * 5</a:t>
            </a:r>
            <a:r>
              <a:rPr lang="en-US" altLang="en-US" sz="3200" baseline="30000" dirty="0">
                <a:solidFill>
                  <a:schemeClr val="accent2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en-US" sz="3200" baseline="30000" dirty="0">
                <a:solidFill>
                  <a:schemeClr val="accent2"/>
                </a:solidFill>
              </a:rPr>
              <a:t>                     </a:t>
            </a:r>
            <a:r>
              <a:rPr lang="en-US" altLang="en-US" sz="3200" dirty="0">
                <a:solidFill>
                  <a:schemeClr val="accent2"/>
                </a:solidFill>
              </a:rPr>
              <a:t>5</a:t>
            </a:r>
            <a:r>
              <a:rPr lang="en-US" altLang="en-US" sz="3200" baseline="30000" dirty="0">
                <a:solidFill>
                  <a:schemeClr val="accent2"/>
                </a:solidFill>
              </a:rPr>
              <a:t>2   </a:t>
            </a:r>
            <a:r>
              <a:rPr lang="en-US" altLang="en-US" sz="3200" dirty="0">
                <a:solidFill>
                  <a:schemeClr val="accent2"/>
                </a:solidFill>
              </a:rPr>
              <a:t>= 5 * 5</a:t>
            </a:r>
            <a:r>
              <a:rPr lang="en-US" altLang="en-US" sz="3200" baseline="30000" dirty="0">
                <a:solidFill>
                  <a:schemeClr val="accent2"/>
                </a:solidFill>
              </a:rPr>
              <a:t>1</a:t>
            </a:r>
            <a:endParaRPr lang="en-US" altLang="en-US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en-US" sz="3200" dirty="0">
                <a:solidFill>
                  <a:schemeClr val="accent2"/>
                </a:solidFill>
              </a:rPr>
              <a:t>                               5</a:t>
            </a:r>
            <a:r>
              <a:rPr lang="en-US" altLang="en-US" sz="3200" baseline="30000" dirty="0">
                <a:solidFill>
                  <a:schemeClr val="accent2"/>
                </a:solidFill>
              </a:rPr>
              <a:t>1</a:t>
            </a:r>
            <a:r>
              <a:rPr lang="en-US" altLang="en-US" sz="3200" dirty="0">
                <a:solidFill>
                  <a:schemeClr val="accent2"/>
                </a:solidFill>
              </a:rPr>
              <a:t>  = 5 * 5</a:t>
            </a:r>
            <a:r>
              <a:rPr lang="en-US" altLang="en-US" sz="3200" baseline="30000" dirty="0">
                <a:solidFill>
                  <a:schemeClr val="accent2"/>
                </a:solidFill>
              </a:rPr>
              <a:t>0</a:t>
            </a:r>
            <a:endParaRPr lang="en-US" altLang="en-US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en-US" sz="3200" dirty="0">
                <a:solidFill>
                  <a:schemeClr val="accent2"/>
                </a:solidFill>
              </a:rPr>
              <a:t>                                              5</a:t>
            </a:r>
            <a:r>
              <a:rPr lang="en-US" altLang="en-US" sz="3200" baseline="30000" dirty="0">
                <a:solidFill>
                  <a:schemeClr val="accent2"/>
                </a:solidFill>
              </a:rPr>
              <a:t>0 </a:t>
            </a:r>
            <a:r>
              <a:rPr lang="en-US" altLang="en-US" sz="3200" dirty="0">
                <a:solidFill>
                  <a:schemeClr val="accent2"/>
                </a:solidFill>
              </a:rPr>
              <a:t>= </a:t>
            </a:r>
            <a:r>
              <a:rPr lang="en-US" altLang="en-US" sz="3200" dirty="0" smtClean="0">
                <a:solidFill>
                  <a:schemeClr val="accent2"/>
                </a:solidFill>
              </a:rPr>
              <a:t>1</a:t>
            </a:r>
            <a:endParaRPr lang="en-US" alt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212080" y="2377442"/>
            <a:ext cx="2194560" cy="13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15645" y="2168432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Base case!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20787" y="3026231"/>
            <a:ext cx="2194560" cy="13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8706" y="2847703"/>
            <a:ext cx="186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Recursive formula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36469" y="4585063"/>
            <a:ext cx="5408022" cy="180267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777963" y="3852762"/>
            <a:ext cx="5332597" cy="181688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084058">
            <a:off x="3996609" y="3981111"/>
            <a:ext cx="2783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>
                <a:solidFill>
                  <a:srgbClr val="C00000"/>
                </a:solidFill>
              </a:rPr>
              <a:t>backtracking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6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Recursive algorithm for power function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8131" y="2076989"/>
            <a:ext cx="1328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Requires: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Returns: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711234" y="2076989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p</a:t>
            </a:r>
            <a:r>
              <a:rPr lang="en-NZ" sz="2000" dirty="0" smtClean="0">
                <a:solidFill>
                  <a:srgbClr val="00B0F0"/>
                </a:solidFill>
              </a:rPr>
              <a:t>ower(</a:t>
            </a:r>
            <a:r>
              <a:rPr lang="en-NZ" sz="2000" dirty="0" err="1" smtClean="0">
                <a:solidFill>
                  <a:srgbClr val="00B0F0"/>
                </a:solidFill>
              </a:rPr>
              <a:t>x,n</a:t>
            </a:r>
            <a:r>
              <a:rPr lang="en-NZ" sz="2000" dirty="0" smtClean="0">
                <a:solidFill>
                  <a:srgbClr val="00B0F0"/>
                </a:solidFill>
              </a:rPr>
              <a:t>)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2376" y="2384765"/>
                <a:ext cx="32251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2000" dirty="0">
                    <a:solidFill>
                      <a:srgbClr val="00B0F0"/>
                    </a:solidFill>
                  </a:rPr>
                  <a:t>t</a:t>
                </a:r>
                <a:r>
                  <a:rPr lang="en-NZ" sz="2000" dirty="0" smtClean="0">
                    <a:solidFill>
                      <a:srgbClr val="00B0F0"/>
                    </a:solidFill>
                  </a:rPr>
                  <a:t>wo numbers, x󠅮</a:t>
                </a:r>
                <a14:m>
                  <m:oMath xmlns:m="http://schemas.openxmlformats.org/officeDocument/2006/math">
                    <m:r>
                      <a:rPr lang="en-NZ" sz="20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NZ" sz="2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NZ" sz="2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 smtClean="0">
                    <a:solidFill>
                      <a:srgbClr val="00B0F0"/>
                    </a:solidFill>
                  </a:rPr>
                  <a:t>, n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NZ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376" y="2384765"/>
                <a:ext cx="3225178" cy="400110"/>
              </a:xfrm>
              <a:prstGeom prst="rect">
                <a:avLst/>
              </a:prstGeom>
              <a:blipFill>
                <a:blip r:embed="rId2"/>
                <a:stretch>
                  <a:fillRect l="-207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52117" y="2692541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t</a:t>
            </a:r>
            <a:r>
              <a:rPr lang="en-NZ" sz="2000" dirty="0" smtClean="0">
                <a:solidFill>
                  <a:srgbClr val="00B0F0"/>
                </a:solidFill>
              </a:rPr>
              <a:t>he value of </a:t>
            </a:r>
            <a:r>
              <a:rPr lang="en-NZ" sz="2000" dirty="0" err="1" smtClean="0">
                <a:solidFill>
                  <a:srgbClr val="00B0F0"/>
                </a:solidFill>
              </a:rPr>
              <a:t>x</a:t>
            </a:r>
            <a:r>
              <a:rPr lang="en-NZ" sz="2000" baseline="30000" dirty="0" err="1" smtClean="0">
                <a:solidFill>
                  <a:srgbClr val="00B0F0"/>
                </a:solidFill>
              </a:rPr>
              <a:t>n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2005" y="3092651"/>
            <a:ext cx="4160624" cy="98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374" y="3205753"/>
            <a:ext cx="59041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== 0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NZ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n*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power(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x-1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73245" y="3853543"/>
            <a:ext cx="5366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>
                <a:solidFill>
                  <a:srgbClr val="FF0000"/>
                </a:solidFill>
              </a:rPr>
              <a:t>Bad recursive formula!! Doesn’t approach the base case</a:t>
            </a:r>
          </a:p>
          <a:p>
            <a:pPr algn="ctr"/>
            <a:r>
              <a:rPr lang="en-NZ" sz="5400" i="1" dirty="0">
                <a:solidFill>
                  <a:srgbClr val="7030A0"/>
                </a:solidFill>
              </a:rPr>
              <a:t>i</a:t>
            </a:r>
            <a:r>
              <a:rPr lang="en-NZ" sz="5400" i="1" dirty="0" smtClean="0">
                <a:solidFill>
                  <a:srgbClr val="7030A0"/>
                </a:solidFill>
              </a:rPr>
              <a:t>nfinite recursion!!</a:t>
            </a:r>
            <a:endParaRPr lang="en-US" sz="54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8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build="p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Recursive algorithm for power function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8131" y="2076989"/>
            <a:ext cx="1328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Requires: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Returns: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711234" y="2076989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p</a:t>
            </a:r>
            <a:r>
              <a:rPr lang="en-NZ" sz="2000" dirty="0" smtClean="0">
                <a:solidFill>
                  <a:srgbClr val="00B0F0"/>
                </a:solidFill>
              </a:rPr>
              <a:t>ower(</a:t>
            </a:r>
            <a:r>
              <a:rPr lang="en-NZ" sz="2000" dirty="0" err="1" smtClean="0">
                <a:solidFill>
                  <a:srgbClr val="00B0F0"/>
                </a:solidFill>
              </a:rPr>
              <a:t>x,n</a:t>
            </a:r>
            <a:r>
              <a:rPr lang="en-NZ" sz="2000" dirty="0" smtClean="0">
                <a:solidFill>
                  <a:srgbClr val="00B0F0"/>
                </a:solidFill>
              </a:rPr>
              <a:t>)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2376" y="2384765"/>
                <a:ext cx="32251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2000" dirty="0">
                    <a:solidFill>
                      <a:srgbClr val="00B0F0"/>
                    </a:solidFill>
                  </a:rPr>
                  <a:t>t</a:t>
                </a:r>
                <a:r>
                  <a:rPr lang="en-NZ" sz="2000" dirty="0" smtClean="0">
                    <a:solidFill>
                      <a:srgbClr val="00B0F0"/>
                    </a:solidFill>
                  </a:rPr>
                  <a:t>wo numbers, x󠅮</a:t>
                </a:r>
                <a14:m>
                  <m:oMath xmlns:m="http://schemas.openxmlformats.org/officeDocument/2006/math">
                    <m:r>
                      <a:rPr lang="en-NZ" sz="20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NZ" sz="2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NZ" sz="2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 smtClean="0">
                    <a:solidFill>
                      <a:srgbClr val="00B0F0"/>
                    </a:solidFill>
                  </a:rPr>
                  <a:t>, n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NZ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376" y="2384765"/>
                <a:ext cx="3225178" cy="400110"/>
              </a:xfrm>
              <a:prstGeom prst="rect">
                <a:avLst/>
              </a:prstGeom>
              <a:blipFill>
                <a:blip r:embed="rId2"/>
                <a:stretch>
                  <a:fillRect l="-207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52117" y="2692541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t</a:t>
            </a:r>
            <a:r>
              <a:rPr lang="en-NZ" sz="2000" dirty="0" smtClean="0">
                <a:solidFill>
                  <a:srgbClr val="00B0F0"/>
                </a:solidFill>
              </a:rPr>
              <a:t>he value of </a:t>
            </a:r>
            <a:r>
              <a:rPr lang="en-NZ" sz="2000" dirty="0" err="1" smtClean="0">
                <a:solidFill>
                  <a:srgbClr val="00B0F0"/>
                </a:solidFill>
              </a:rPr>
              <a:t>x</a:t>
            </a:r>
            <a:r>
              <a:rPr lang="en-NZ" sz="2000" baseline="30000" dirty="0" err="1" smtClean="0">
                <a:solidFill>
                  <a:srgbClr val="00B0F0"/>
                </a:solidFill>
              </a:rPr>
              <a:t>n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2005" y="3092651"/>
            <a:ext cx="4160624" cy="98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374" y="3205753"/>
            <a:ext cx="59041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== 0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NZ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power(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8546" y="3513908"/>
            <a:ext cx="4888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dirty="0" smtClean="0">
                <a:solidFill>
                  <a:srgbClr val="F73A07"/>
                </a:solidFill>
              </a:rPr>
              <a:t>Correct!</a:t>
            </a:r>
            <a:r>
              <a:rPr lang="en-NZ" sz="9600" dirty="0" smtClean="0"/>
              <a:t>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5352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Greatest common divisor (GCD)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5893" y="1789607"/>
            <a:ext cx="10501409" cy="3801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gcd: </a:t>
            </a:r>
            <a:r>
              <a:rPr lang="en-US" sz="3600" b="1" dirty="0">
                <a:solidFill>
                  <a:srgbClr val="FF0000"/>
                </a:solidFill>
              </a:rPr>
              <a:t>greatest common </a:t>
            </a:r>
            <a:r>
              <a:rPr lang="en-US" sz="3600" b="1" dirty="0" smtClean="0">
                <a:solidFill>
                  <a:srgbClr val="FF0000"/>
                </a:solidFill>
              </a:rPr>
              <a:t>divisor.</a:t>
            </a:r>
          </a:p>
          <a:p>
            <a:pPr marL="0" indent="0" algn="ctr">
              <a:buNone/>
            </a:pPr>
            <a:r>
              <a:rPr lang="en-US" sz="3600" dirty="0" smtClean="0"/>
              <a:t> </a:t>
            </a:r>
            <a:r>
              <a:rPr lang="en-US" sz="3600" dirty="0" err="1" smtClean="0"/>
              <a:t>gcd</a:t>
            </a:r>
            <a:r>
              <a:rPr lang="en-US" sz="3600" dirty="0" smtClean="0"/>
              <a:t>(32,24</a:t>
            </a:r>
            <a:r>
              <a:rPr lang="en-US" sz="3600" dirty="0"/>
              <a:t>) =</a:t>
            </a:r>
            <a:r>
              <a:rPr lang="en-US" sz="3600" dirty="0" smtClean="0"/>
              <a:t> </a:t>
            </a:r>
            <a:r>
              <a:rPr lang="en-US" sz="3600" dirty="0"/>
              <a:t>8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3600" dirty="0"/>
              <a:t>	 </a:t>
            </a:r>
            <a:r>
              <a:rPr lang="en-US" sz="3600" dirty="0" smtClean="0"/>
              <a:t>          divisors </a:t>
            </a:r>
            <a:r>
              <a:rPr lang="en-US" sz="3600" dirty="0"/>
              <a:t>of </a:t>
            </a:r>
            <a:r>
              <a:rPr lang="en-US" sz="3600" dirty="0" smtClean="0"/>
              <a:t>32: </a:t>
            </a:r>
            <a:r>
              <a:rPr lang="en-US" sz="3600" dirty="0" smtClean="0">
                <a:solidFill>
                  <a:srgbClr val="C00000"/>
                </a:solidFill>
              </a:rPr>
              <a:t>1,2,4,</a:t>
            </a:r>
            <a:r>
              <a:rPr lang="en-US" sz="3600" dirty="0" smtClean="0">
                <a:solidFill>
                  <a:srgbClr val="0070C0"/>
                </a:solidFill>
              </a:rPr>
              <a:t>8</a:t>
            </a:r>
            <a:r>
              <a:rPr lang="en-US" sz="3600" dirty="0" smtClean="0">
                <a:solidFill>
                  <a:srgbClr val="C00000"/>
                </a:solidFill>
              </a:rPr>
              <a:t>,16,32</a:t>
            </a:r>
            <a:r>
              <a:rPr lang="en-US" sz="3600" dirty="0" smtClean="0"/>
              <a:t> </a:t>
            </a:r>
            <a:r>
              <a:rPr lang="en-US" sz="3600" dirty="0"/>
              <a:t>	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3600" dirty="0"/>
              <a:t>		      </a:t>
            </a:r>
            <a:r>
              <a:rPr lang="en-US" sz="3600" dirty="0" smtClean="0"/>
              <a:t> divisors </a:t>
            </a:r>
            <a:r>
              <a:rPr lang="en-US" sz="3600" dirty="0"/>
              <a:t>of 24: </a:t>
            </a:r>
            <a:r>
              <a:rPr lang="en-US" sz="3600" dirty="0" smtClean="0">
                <a:solidFill>
                  <a:srgbClr val="C00000"/>
                </a:solidFill>
              </a:rPr>
              <a:t>1,2,3,4,6,</a:t>
            </a:r>
            <a:r>
              <a:rPr lang="en-US" sz="3600" dirty="0" smtClean="0">
                <a:solidFill>
                  <a:srgbClr val="0070C0"/>
                </a:solidFill>
              </a:rPr>
              <a:t>8</a:t>
            </a:r>
            <a:r>
              <a:rPr lang="en-US" sz="3600" dirty="0" smtClean="0">
                <a:solidFill>
                  <a:srgbClr val="C00000"/>
                </a:solidFill>
              </a:rPr>
              <a:t>,12,24</a:t>
            </a:r>
            <a:endParaRPr lang="en-US" sz="3600" dirty="0">
              <a:solidFill>
                <a:srgbClr val="C00000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3600" dirty="0">
                <a:ea typeface="Cambria Math"/>
              </a:rPr>
              <a:t> </a:t>
            </a:r>
            <a:r>
              <a:rPr lang="en-US" sz="3600" dirty="0">
                <a:solidFill>
                  <a:srgbClr val="0070C0"/>
                </a:solidFill>
                <a:ea typeface="Cambria Math"/>
              </a:rPr>
              <a:t>∴ the </a:t>
            </a:r>
            <a:r>
              <a:rPr lang="en-US" sz="3600" b="1" i="1" u="sng" dirty="0">
                <a:solidFill>
                  <a:srgbClr val="FF0000"/>
                </a:solidFill>
                <a:ea typeface="Cambria Math"/>
              </a:rPr>
              <a:t>greatest</a:t>
            </a:r>
            <a:r>
              <a:rPr lang="en-US" sz="3600" dirty="0">
                <a:solidFill>
                  <a:srgbClr val="0070C0"/>
                </a:solidFill>
                <a:ea typeface="Cambria Math"/>
              </a:rPr>
              <a:t> common divisor(gcd) is </a:t>
            </a:r>
            <a:r>
              <a:rPr lang="en-US" sz="3600" dirty="0" smtClean="0">
                <a:solidFill>
                  <a:srgbClr val="0070C0"/>
                </a:solidFill>
                <a:ea typeface="Cambria Math"/>
              </a:rPr>
              <a:t>8</a:t>
            </a:r>
            <a:endParaRPr lang="zh-CN" altLang="en-US" sz="3600" dirty="0">
              <a:ea typeface="SimSun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650" y="5786846"/>
            <a:ext cx="9030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i="1" dirty="0" smtClean="0"/>
              <a:t>Can you propose an algorithm for finding </a:t>
            </a:r>
            <a:r>
              <a:rPr lang="en-NZ" sz="3600" dirty="0" err="1" smtClean="0">
                <a:solidFill>
                  <a:srgbClr val="00B0F0"/>
                </a:solidFill>
              </a:rPr>
              <a:t>gcd</a:t>
            </a:r>
            <a:r>
              <a:rPr lang="en-NZ" sz="3600" dirty="0" smtClean="0">
                <a:solidFill>
                  <a:srgbClr val="00B0F0"/>
                </a:solidFill>
              </a:rPr>
              <a:t>(</a:t>
            </a:r>
            <a:r>
              <a:rPr lang="en-NZ" sz="3600" dirty="0" err="1" smtClean="0">
                <a:solidFill>
                  <a:srgbClr val="00B0F0"/>
                </a:solidFill>
              </a:rPr>
              <a:t>x,y</a:t>
            </a:r>
            <a:r>
              <a:rPr lang="en-NZ" sz="3600" dirty="0" smtClean="0">
                <a:solidFill>
                  <a:srgbClr val="00B0F0"/>
                </a:solidFill>
              </a:rPr>
              <a:t>)</a:t>
            </a:r>
            <a:r>
              <a:rPr lang="en-NZ" sz="3600" i="1" dirty="0" smtClean="0"/>
              <a:t>?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9949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Greatest common divisor (</a:t>
            </a:r>
            <a:r>
              <a:rPr lang="en-NZ" dirty="0" err="1" smtClean="0"/>
              <a:t>gcd</a:t>
            </a:r>
            <a:r>
              <a:rPr lang="en-NZ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233145" y="2170999"/>
                <a:ext cx="8784976" cy="199598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457200" lvl="1" indent="0" eaLnBrk="1" hangingPunct="1">
                  <a:buNone/>
                </a:pPr>
                <a:r>
                  <a:rPr lang="en-US" altLang="en-US" b="0" kern="0" dirty="0" smtClean="0">
                    <a:solidFill>
                      <a:srgbClr val="0000CC"/>
                    </a:solidFill>
                    <a:ea typeface="SimSun" pitchFamily="2" charset="-122"/>
                  </a:rPr>
                  <a:t>To </a:t>
                </a:r>
                <a:r>
                  <a:rPr lang="en-US" altLang="en-US" b="0" kern="0" dirty="0">
                    <a:solidFill>
                      <a:srgbClr val="0000CC"/>
                    </a:solidFill>
                    <a:ea typeface="SimSun" pitchFamily="2" charset="-122"/>
                  </a:rPr>
                  <a:t>compute</a:t>
                </a:r>
                <a:r>
                  <a:rPr lang="en-US" altLang="en-US" b="0" kern="0" dirty="0">
                    <a:ea typeface="SimSun" pitchFamily="2" charset="-122"/>
                  </a:rPr>
                  <a:t> gcd</a:t>
                </a:r>
                <a:r>
                  <a:rPr lang="en-US" altLang="en-US" b="0" kern="0" dirty="0">
                    <a:solidFill>
                      <a:srgbClr val="0000CC"/>
                    </a:solidFill>
                    <a:ea typeface="SimSun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kern="0" dirty="0">
                        <a:solidFill>
                          <a:srgbClr val="0000CC"/>
                        </a:solidFill>
                        <a:latin typeface="Cambria Math"/>
                        <a:ea typeface="SimSun" pitchFamily="2" charset="-122"/>
                      </a:rPr>
                      <m:t>𝑥</m:t>
                    </m:r>
                  </m:oMath>
                </a14:m>
                <a:r>
                  <a:rPr lang="en-US" altLang="en-US" b="0" kern="0" dirty="0">
                    <a:solidFill>
                      <a:srgbClr val="0000CC"/>
                    </a:solidFill>
                    <a:ea typeface="SimSun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b="0" i="1" kern="0" dirty="0">
                        <a:solidFill>
                          <a:srgbClr val="0000CC"/>
                        </a:solidFill>
                        <a:latin typeface="Cambria Math"/>
                        <a:ea typeface="SimSun" pitchFamily="2" charset="-122"/>
                      </a:rPr>
                      <m:t>𝑦</m:t>
                    </m:r>
                  </m:oMath>
                </a14:m>
                <a:r>
                  <a:rPr lang="en-US" altLang="en-US" b="0" kern="0" dirty="0">
                    <a:solidFill>
                      <a:srgbClr val="0000CC"/>
                    </a:solidFill>
                    <a:ea typeface="SimSun" pitchFamily="2" charset="-122"/>
                  </a:rPr>
                  <a:t>)</a:t>
                </a:r>
              </a:p>
              <a:p>
                <a:pPr lvl="2" eaLnBrk="1" hangingPunct="1"/>
                <a:r>
                  <a:rPr lang="en-US" altLang="en-US" kern="0" dirty="0" smtClean="0">
                    <a:ea typeface="SimSun" pitchFamily="2" charset="-122"/>
                  </a:rPr>
                  <a:t>Make a list of</a:t>
                </a:r>
                <a:r>
                  <a:rPr lang="en-US" altLang="en-US" b="0" kern="0" dirty="0" smtClean="0">
                    <a:ea typeface="SimSun" pitchFamily="2" charset="-122"/>
                  </a:rPr>
                  <a:t> </a:t>
                </a:r>
                <a:r>
                  <a:rPr lang="en-US" altLang="en-US" b="0" kern="0" dirty="0">
                    <a:ea typeface="SimSun" pitchFamily="2" charset="-122"/>
                  </a:rPr>
                  <a:t>all the divisors of </a:t>
                </a:r>
                <a14:m>
                  <m:oMath xmlns:m="http://schemas.openxmlformats.org/officeDocument/2006/math">
                    <m:r>
                      <a:rPr lang="en-US" altLang="en-US" b="1" i="1" kern="0" dirty="0">
                        <a:solidFill>
                          <a:srgbClr val="0000CC"/>
                        </a:solidFill>
                        <a:latin typeface="Cambria Math"/>
                        <a:ea typeface="SimSun" pitchFamily="2" charset="-122"/>
                      </a:rPr>
                      <m:t>𝒙</m:t>
                    </m:r>
                  </m:oMath>
                </a14:m>
                <a:endParaRPr lang="en-US" altLang="en-US" b="1" i="1" kern="0" dirty="0">
                  <a:solidFill>
                    <a:srgbClr val="0000CC"/>
                  </a:solidFill>
                  <a:ea typeface="SimSun" pitchFamily="2" charset="-122"/>
                </a:endParaRPr>
              </a:p>
              <a:p>
                <a:pPr lvl="2" eaLnBrk="1" hangingPunct="1"/>
                <a:r>
                  <a:rPr lang="en-US" altLang="en-US" kern="0" dirty="0">
                    <a:ea typeface="SimSun" pitchFamily="2" charset="-122"/>
                  </a:rPr>
                  <a:t>Make a list of all </a:t>
                </a:r>
                <a:r>
                  <a:rPr lang="en-US" altLang="en-US" b="0" kern="0" dirty="0">
                    <a:ea typeface="SimSun" pitchFamily="2" charset="-122"/>
                  </a:rPr>
                  <a:t>the divisors of </a:t>
                </a:r>
                <a14:m>
                  <m:oMath xmlns:m="http://schemas.openxmlformats.org/officeDocument/2006/math">
                    <m:r>
                      <a:rPr lang="en-US" altLang="en-US" b="1" i="1" kern="0" dirty="0">
                        <a:solidFill>
                          <a:srgbClr val="0000CC"/>
                        </a:solidFill>
                        <a:latin typeface="Cambria Math"/>
                        <a:ea typeface="SimSun" pitchFamily="2" charset="-122"/>
                      </a:rPr>
                      <m:t>𝒚</m:t>
                    </m:r>
                  </m:oMath>
                </a14:m>
                <a:endParaRPr lang="en-US" altLang="en-US" b="1" i="1" kern="0" dirty="0">
                  <a:solidFill>
                    <a:srgbClr val="0000CC"/>
                  </a:solidFill>
                  <a:ea typeface="SimSun" pitchFamily="2" charset="-122"/>
                </a:endParaRPr>
              </a:p>
              <a:p>
                <a:pPr lvl="2" eaLnBrk="1" hangingPunct="1"/>
                <a:r>
                  <a:rPr lang="en-US" altLang="en-US" b="1" kern="0" dirty="0">
                    <a:solidFill>
                      <a:schemeClr val="accent5">
                        <a:lumMod val="75000"/>
                      </a:schemeClr>
                    </a:solidFill>
                    <a:ea typeface="SimSun" pitchFamily="2" charset="-122"/>
                  </a:rPr>
                  <a:t>Search for the largest divisor </a:t>
                </a:r>
                <a:r>
                  <a:rPr lang="en-US" altLang="en-US" b="0" kern="0" dirty="0">
                    <a:ea typeface="SimSun" pitchFamily="2" charset="-122"/>
                  </a:rPr>
                  <a:t>they have in common.</a:t>
                </a:r>
                <a:endParaRPr lang="zh-CN" altLang="en-US" sz="2800" b="0" kern="0" dirty="0">
                  <a:ea typeface="SimSun" pitchFamily="2" charset="-122"/>
                </a:endParaRPr>
              </a:p>
              <a:p>
                <a:endParaRPr lang="en-GB" b="0" kern="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45" y="2170999"/>
                <a:ext cx="8784976" cy="1995982"/>
              </a:xfrm>
              <a:prstGeom prst="rect">
                <a:avLst/>
              </a:prstGeom>
              <a:blipFill>
                <a:blip r:embed="rId2"/>
                <a:stretch>
                  <a:fillRect t="-3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494240" y="4402183"/>
            <a:ext cx="7920037" cy="1907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800" b="1" u="sng" dirty="0" smtClean="0">
                <a:ea typeface="SimSun" pitchFamily="2" charset="-122"/>
              </a:rPr>
              <a:t>For example:</a:t>
            </a:r>
          </a:p>
          <a:p>
            <a:pPr marL="457200" lvl="1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 smtClean="0">
                <a:ea typeface="SimSun" pitchFamily="2" charset="-122"/>
              </a:rPr>
              <a:t>Divisors of  12  :  1, 2, 3, 4, 6, 12</a:t>
            </a:r>
          </a:p>
          <a:p>
            <a:pPr marL="457200" lvl="1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 smtClean="0">
                <a:ea typeface="SimSun" pitchFamily="2" charset="-122"/>
              </a:rPr>
              <a:t>Divisors  of 14  :  1, 2, 7, 14</a:t>
            </a:r>
          </a:p>
          <a:p>
            <a:pPr marL="457200" lvl="1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 smtClean="0">
                <a:solidFill>
                  <a:srgbClr val="0000CC"/>
                </a:solidFill>
                <a:latin typeface="Cambria Math"/>
                <a:ea typeface="Cambria Math"/>
              </a:rPr>
              <a:t>∴  </a:t>
            </a:r>
            <a:r>
              <a:rPr lang="en-US" altLang="en-US" sz="2400" dirty="0" smtClean="0">
                <a:solidFill>
                  <a:srgbClr val="0000CC"/>
                </a:solidFill>
                <a:ea typeface="SimSun" pitchFamily="2" charset="-122"/>
              </a:rPr>
              <a:t>the greatest common divisor</a:t>
            </a:r>
            <a:r>
              <a:rPr lang="en-US" altLang="en-US" sz="2400" dirty="0" smtClean="0">
                <a:ea typeface="SimSun" pitchFamily="2" charset="-122"/>
              </a:rPr>
              <a:t> of 12 and 14 is </a:t>
            </a:r>
            <a:r>
              <a:rPr lang="en-US" altLang="en-US" sz="2400" b="1" dirty="0" smtClean="0">
                <a:solidFill>
                  <a:srgbClr val="FF0000"/>
                </a:solidFill>
                <a:ea typeface="SimSun" pitchFamily="2" charset="-122"/>
              </a:rPr>
              <a:t>2</a:t>
            </a:r>
            <a:endParaRPr lang="zh-CN" altLang="en-US" sz="2800" b="1" dirty="0" smtClean="0">
              <a:solidFill>
                <a:srgbClr val="FF0000"/>
              </a:solidFill>
              <a:ea typeface="SimSun" pitchFamily="2" charset="-122"/>
            </a:endParaRP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675371" y="1724290"/>
            <a:ext cx="32364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5400" dirty="0" smtClean="0">
                <a:solidFill>
                  <a:srgbClr val="7030A0"/>
                </a:solidFill>
              </a:rPr>
              <a:t>Is</a:t>
            </a:r>
          </a:p>
          <a:p>
            <a:pPr algn="ctr"/>
            <a:r>
              <a:rPr lang="en-NZ" sz="5400" dirty="0" smtClean="0">
                <a:solidFill>
                  <a:srgbClr val="7030A0"/>
                </a:solidFill>
              </a:rPr>
              <a:t>This</a:t>
            </a:r>
          </a:p>
          <a:p>
            <a:pPr algn="ctr"/>
            <a:r>
              <a:rPr lang="en-NZ" sz="5400" dirty="0" smtClean="0">
                <a:solidFill>
                  <a:srgbClr val="7030A0"/>
                </a:solidFill>
              </a:rPr>
              <a:t>Algorithm?</a:t>
            </a:r>
          </a:p>
          <a:p>
            <a:pPr algn="ctr"/>
            <a:r>
              <a:rPr lang="en-NZ" sz="5400" dirty="0" smtClean="0">
                <a:solidFill>
                  <a:srgbClr val="7030A0"/>
                </a:solidFill>
              </a:rPr>
              <a:t>Efficient?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2761" y="5264327"/>
            <a:ext cx="47628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/>
              <a:t>What if </a:t>
            </a:r>
            <a:r>
              <a:rPr lang="en-NZ" sz="4400" dirty="0" smtClean="0">
                <a:solidFill>
                  <a:srgbClr val="00B0F0"/>
                </a:solidFill>
              </a:rPr>
              <a:t>x</a:t>
            </a:r>
            <a:r>
              <a:rPr lang="en-NZ" sz="4400" dirty="0" smtClean="0"/>
              <a:t> and </a:t>
            </a:r>
            <a:r>
              <a:rPr lang="en-NZ" sz="4400" dirty="0" smtClean="0">
                <a:solidFill>
                  <a:srgbClr val="00B0F0"/>
                </a:solidFill>
              </a:rPr>
              <a:t>y</a:t>
            </a:r>
            <a:r>
              <a:rPr lang="en-NZ" sz="4400" dirty="0" smtClean="0"/>
              <a:t> are </a:t>
            </a:r>
          </a:p>
          <a:p>
            <a:r>
              <a:rPr lang="en-NZ" sz="4400" dirty="0" smtClean="0"/>
              <a:t>very large numbers?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 rot="20471564">
            <a:off x="818968" y="2524513"/>
            <a:ext cx="4867358" cy="101566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6000" b="1" dirty="0" smtClean="0">
                <a:solidFill>
                  <a:srgbClr val="F73A07"/>
                </a:solidFill>
                <a:latin typeface="Curlz MT" panose="04040404050702020202" pitchFamily="82" charset="0"/>
              </a:rPr>
              <a:t>Too complicated</a:t>
            </a:r>
            <a:endParaRPr lang="en-US" sz="6000" b="1" dirty="0">
              <a:solidFill>
                <a:srgbClr val="F73A07"/>
              </a:solidFill>
              <a:latin typeface="Curlz MT" panose="040404040507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9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  <p:bldP spid="6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6805</TotalTime>
  <Words>734</Words>
  <Application>Microsoft Office PowerPoint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SimSun</vt:lpstr>
      <vt:lpstr>Arial</vt:lpstr>
      <vt:lpstr>Calibri</vt:lpstr>
      <vt:lpstr>Cambria Math</vt:lpstr>
      <vt:lpstr>Courier New</vt:lpstr>
      <vt:lpstr>Curlz MT</vt:lpstr>
      <vt:lpstr>Gill Sans MT</vt:lpstr>
      <vt:lpstr>Wingdings 2</vt:lpstr>
      <vt:lpstr>Dividend</vt:lpstr>
      <vt:lpstr>Introduction to algorithms </vt:lpstr>
      <vt:lpstr>Components of a recursive algorithm</vt:lpstr>
      <vt:lpstr>Triangular numbers</vt:lpstr>
      <vt:lpstr>Recursive algorithm for triangular numbers</vt:lpstr>
      <vt:lpstr>Recursive Power function (x^n)</vt:lpstr>
      <vt:lpstr>Recursive algorithm for power function</vt:lpstr>
      <vt:lpstr>Recursive algorithm for power function</vt:lpstr>
      <vt:lpstr>Greatest common divisor (GCD)</vt:lpstr>
      <vt:lpstr>Greatest common divisor (gcd)</vt:lpstr>
      <vt:lpstr>Mathematical properties of gcd</vt:lpstr>
      <vt:lpstr>Recursive algorithm for gcd</vt:lpstr>
      <vt:lpstr>Homework: Euclid’s algorithm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133</cp:revision>
  <cp:lastPrinted>2020-03-13T05:36:27Z</cp:lastPrinted>
  <dcterms:created xsi:type="dcterms:W3CDTF">2020-03-10T06:29:02Z</dcterms:created>
  <dcterms:modified xsi:type="dcterms:W3CDTF">2021-10-18T10:45:37Z</dcterms:modified>
</cp:coreProperties>
</file>